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Arial Narrow"/>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F2BEF36-BDBD-45E0-9E98-765CA7B2350F}">
  <a:tblStyle styleId="{6F2BEF36-BDBD-45E0-9E98-765CA7B2350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ArialNarrow-bold.fntdata"/><Relationship Id="rId27" Type="http://schemas.openxmlformats.org/officeDocument/2006/relationships/font" Target="fonts/ArialNarrow-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ArialNarrow-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ArialNarrow-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5181e66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Supporting the innovative work of faculty, students, and staff.</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Disclaimer: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a:t>
            </a:r>
            <a:r>
              <a:rPr lang="en">
                <a:solidFill>
                  <a:schemeClr val="dk1"/>
                </a:solidFill>
              </a:rPr>
              <a:t>ostering a culture of innovation is aspirational and an ongoing effort. We have a lot of work to do—in LATIS and in CLA.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Ideas presented here today are a work in progress. We seek new ideas and want to work and learn with others along the way.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t>
            </a:r>
            <a:r>
              <a:rPr lang="en">
                <a:solidFill>
                  <a:schemeClr val="dk1"/>
                </a:solidFill>
              </a:rPr>
              <a:t>Our” = IT people</a:t>
            </a:r>
            <a:endParaRPr>
              <a:solidFill>
                <a:schemeClr val="dk1"/>
              </a:solidFill>
            </a:endParaRPr>
          </a:p>
          <a:p>
            <a:pPr indent="0" lvl="0" marL="0" rtl="0" algn="l">
              <a:spcBef>
                <a:spcPts val="0"/>
              </a:spcBef>
              <a:spcAft>
                <a:spcPts val="0"/>
              </a:spcAft>
              <a:buNone/>
            </a:pPr>
            <a:r>
              <a:t/>
            </a:r>
            <a:endParaRPr/>
          </a:p>
        </p:txBody>
      </p:sp>
      <p:sp>
        <p:nvSpPr>
          <p:cNvPr id="85" name="Google Shape;85;g65181e66d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51c19d966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51c19d96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651c19d966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651c19d966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You already support innovation.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Recognize it.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51c19d966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51c19d966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51c19d966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51c19d966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5184c489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65184c489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8aaf2aac3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8aaf2aac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am a fan of the Cynefin Framework by David Snowden. It informs much of my thinking and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Very quickly:</a:t>
            </a:r>
            <a:endParaRPr/>
          </a:p>
          <a:p>
            <a:pPr indent="0" lvl="0" marL="0" rtl="0" algn="l">
              <a:spcBef>
                <a:spcPts val="0"/>
              </a:spcBef>
              <a:spcAft>
                <a:spcPts val="0"/>
              </a:spcAft>
              <a:buNone/>
            </a:pPr>
            <a:r>
              <a:rPr lang="en"/>
              <a:t>What is it that IT people are good at? Ordered things. Ordered thinking. Solving problems. Complicated stuff that requires our expertise. Systems. </a:t>
            </a:r>
            <a:endParaRPr/>
          </a:p>
          <a:p>
            <a:pPr indent="0" lvl="0" marL="0" rtl="0" algn="l">
              <a:spcBef>
                <a:spcPts val="0"/>
              </a:spcBef>
              <a:spcAft>
                <a:spcPts val="0"/>
              </a:spcAft>
              <a:buNone/>
            </a:pPr>
            <a:r>
              <a:rPr lang="en"/>
              <a:t>What do we find that we are experiencing? Unorded, complexity, People.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understand where you are.</a:t>
            </a:r>
            <a:endParaRPr/>
          </a:p>
          <a:p>
            <a:pPr indent="0" lvl="0" marL="0" rtl="0" algn="l">
              <a:spcBef>
                <a:spcPts val="0"/>
              </a:spcBef>
              <a:spcAft>
                <a:spcPts val="0"/>
              </a:spcAft>
              <a:buNone/>
            </a:pPr>
            <a:r>
              <a:rPr lang="en"/>
              <a:t>Then know what you can do in each situation.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my effort to map Innovation Services to different types of situations.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8aaf2aac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8aaf2aac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435A65"/>
                </a:solidFill>
              </a:rPr>
              <a:t>Trying to organize and categorize innovation services.</a:t>
            </a:r>
            <a:endParaRPr sz="1000">
              <a:solidFill>
                <a:srgbClr val="435A65"/>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c46c7963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c46c7963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Everyone can be an innovator.</a:t>
            </a:r>
            <a:endParaRPr/>
          </a:p>
          <a:p>
            <a:pPr indent="0" lvl="0" marL="0" rtl="0" algn="l">
              <a:spcBef>
                <a:spcPts val="0"/>
              </a:spcBef>
              <a:spcAft>
                <a:spcPts val="0"/>
              </a:spcAft>
              <a:buNone/>
            </a:pPr>
            <a:r>
              <a:rPr lang="en"/>
              <a:t>Successful innovation takes many roles.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Good source of ideas.</a:t>
            </a:r>
            <a:endParaRPr/>
          </a:p>
          <a:p>
            <a:pPr indent="0" lvl="0" marL="0" rtl="0" algn="l">
              <a:spcBef>
                <a:spcPts val="0"/>
              </a:spcBef>
              <a:spcAft>
                <a:spcPts val="0"/>
              </a:spcAft>
              <a:buNone/>
            </a:pPr>
            <a:r>
              <a:rPr lang="en"/>
              <a:t>Helps describe the ways in which people can be an innovator and an innovation supporter.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You’ll likely see yourself and many of your staff in these descriptions.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8afb842e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8afb842e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AISOS (aisos.umn.edu)</a:t>
            </a:r>
            <a:endParaRPr/>
          </a:p>
          <a:p>
            <a:pPr indent="0" lvl="0" marL="0" rtl="0" algn="l">
              <a:spcBef>
                <a:spcPts val="0"/>
              </a:spcBef>
              <a:spcAft>
                <a:spcPts val="0"/>
              </a:spcAft>
              <a:buNone/>
            </a:pPr>
            <a:r>
              <a:rPr lang="en"/>
              <a:t>We didn’t build AISOS because Educause said to, or because the Horizon Report said that it was the future ..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Dr. Dan Griffin approached us because he’d heard we were the kind of folks you could bounce technical ideas off, even if it wasn’t on a list of “service offerings”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Meanwhile … we knew other folks were experimenting in “advanced imaging”.  Anthropology had some awesome grad students 3d scanning stone cores.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didn’t actually know anything about this, but we had a sense that even those who knew “a lot” were still mostly experimenting.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launched AISOS, which meant we could start scanning tree cores.  Which was cool.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because we have an innovation mindset, we were able to say “ok that’s cool, but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Custom workflow and stitching software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Hired an undergrad and managed them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Fully digital analysis and archival process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Totally blowing minds in the dendro field.  And all open source.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AISOS is open to everyone.  You only need to come with an idea, we support you, and you take that innovation back to your field because innovation begets innovation.  We build custom hardware and software to experiment.  And sometimes we say “well, we’re not there yet”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65181e66d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65181e66d1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5181e66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5181e66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5184c489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5184c489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d371dcf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d371dcf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CLA was a box?</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1c9f1ebf150c873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c9f1ebf150c873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general, we’ve been “m</a:t>
            </a:r>
            <a:r>
              <a:rPr lang="en"/>
              <a:t>oving up the value chain” for over 5 years.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a36d440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a36d440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also exploring a new branch of Strengthening Engagement.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“Destination College” is part of the Dean’s strategic vision.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c167b87b8b740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167b87b8b740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staff can:</a:t>
            </a:r>
            <a:endParaRPr/>
          </a:p>
          <a:p>
            <a:pPr indent="-298450" lvl="0" marL="457200" rtl="0" algn="l">
              <a:spcBef>
                <a:spcPts val="0"/>
              </a:spcBef>
              <a:spcAft>
                <a:spcPts val="0"/>
              </a:spcAft>
              <a:buSzPts val="1100"/>
              <a:buAutoNum type="arabicPeriod"/>
            </a:pPr>
            <a:r>
              <a:rPr lang="en"/>
              <a:t>Pursue innovative work by ourselves (on our own initiative or by request)</a:t>
            </a:r>
            <a:endParaRPr/>
          </a:p>
          <a:p>
            <a:pPr indent="-298450" lvl="0" marL="457200" rtl="0" algn="l">
              <a:spcBef>
                <a:spcPts val="0"/>
              </a:spcBef>
              <a:spcAft>
                <a:spcPts val="0"/>
              </a:spcAft>
              <a:buSzPts val="1100"/>
              <a:buAutoNum type="arabicPeriod"/>
            </a:pPr>
            <a:r>
              <a:rPr lang="en"/>
              <a:t>Participate in innovative work with others, or </a:t>
            </a:r>
            <a:endParaRPr/>
          </a:p>
          <a:p>
            <a:pPr indent="-298450" lvl="0" marL="457200" rtl="0" algn="l">
              <a:spcBef>
                <a:spcPts val="0"/>
              </a:spcBef>
              <a:spcAft>
                <a:spcPts val="0"/>
              </a:spcAft>
              <a:buSzPts val="1100"/>
              <a:buAutoNum type="arabicPeriod"/>
            </a:pPr>
            <a:r>
              <a:rPr lang="en"/>
              <a:t>Support the innovative work of faculty, students, and staff</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Not everyone has to </a:t>
            </a:r>
            <a:r>
              <a:rPr i="1" lang="en"/>
              <a:t>be</a:t>
            </a:r>
            <a:r>
              <a:rPr lang="en"/>
              <a:t> innovative, but we can all see ourselves </a:t>
            </a:r>
            <a:r>
              <a:rPr i="1" lang="en"/>
              <a:t>supporting</a:t>
            </a:r>
            <a:r>
              <a:rPr lang="en"/>
              <a:t> innovation.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Techniques for being good at either are very similar.</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8aaf2aac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8aaf2aa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Innovation is collaborative. Rarely does innovation happen alone.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Whether you are innovating yourself or supporting the innovative work of others, there are many things to you can do to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51c19d966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51c19d966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4"/>
          <p:cNvSpPr txBox="1"/>
          <p:nvPr>
            <p:ph type="ctrTitle"/>
          </p:nvPr>
        </p:nvSpPr>
        <p:spPr>
          <a:xfrm>
            <a:off x="464344" y="341710"/>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rgbClr val="F2F2F2"/>
              </a:buClr>
              <a:buSzPts val="4500"/>
              <a:buFont typeface="Calibri"/>
              <a:buNone/>
              <a:defRPr b="1" sz="4500">
                <a:solidFill>
                  <a:srgbClr val="F2F2F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 name="Google Shape;58;p14"/>
          <p:cNvSpPr txBox="1"/>
          <p:nvPr>
            <p:ph idx="1" type="subTitle"/>
          </p:nvPr>
        </p:nvSpPr>
        <p:spPr>
          <a:xfrm>
            <a:off x="464344" y="2201466"/>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rgbClr val="F2F2F2"/>
              </a:buClr>
              <a:buSzPts val="1800"/>
              <a:buNone/>
              <a:defRPr sz="1800">
                <a:solidFill>
                  <a:srgbClr val="F2F2F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07219" y="4869656"/>
            <a:ext cx="1335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solidFill>
                  <a:srgbClr val="DDEAF6"/>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1" type="ftr"/>
          </p:nvPr>
        </p:nvSpPr>
        <p:spPr>
          <a:xfrm>
            <a:off x="2836069" y="4869655"/>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solidFill>
                  <a:srgbClr val="DDEAF6"/>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EF7622"/>
              </a:buClr>
              <a:buSzPts val="3300"/>
              <a:buFont typeface="Calibri"/>
              <a:buNone/>
              <a:defRPr b="1">
                <a:solidFill>
                  <a:srgbClr val="EF762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 name="Google Shape;63;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628650" y="260747"/>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FBE4D4"/>
              </a:buClr>
              <a:buSzPts val="4500"/>
              <a:buFont typeface="Calibri"/>
              <a:buNone/>
              <a:defRPr b="1" sz="4500">
                <a:solidFill>
                  <a:srgbClr val="FBE4D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6" name="Google Shape;66;p16"/>
          <p:cNvSpPr txBox="1"/>
          <p:nvPr>
            <p:ph idx="1" type="body"/>
          </p:nvPr>
        </p:nvSpPr>
        <p:spPr>
          <a:xfrm>
            <a:off x="628650" y="2420541"/>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sz="1800">
                <a:solidFill>
                  <a:schemeClr val="dk1"/>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446CA9"/>
              </a:buClr>
              <a:buSzPts val="3300"/>
              <a:buFont typeface="Calibri"/>
              <a:buNone/>
              <a:defRPr b="1">
                <a:solidFill>
                  <a:srgbClr val="446CA9"/>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 name="Google Shape;70;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446CA9"/>
              </a:buClr>
              <a:buSzPts val="3300"/>
              <a:buFont typeface="Calibri"/>
              <a:buNone/>
              <a:defRPr b="1">
                <a:solidFill>
                  <a:srgbClr val="446CA9"/>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3" name="Google Shape;73;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rgbClr val="EF7622"/>
              </a:buClr>
              <a:buSzPts val="2400"/>
              <a:buNone/>
              <a:defRPr b="0" sz="2400">
                <a:solidFill>
                  <a:srgbClr val="EF7622"/>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74" name="Google Shape;74;p18"/>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 name="Google Shape;7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rgbClr val="EF7622"/>
              </a:buClr>
              <a:buSzPts val="2400"/>
              <a:buNone/>
              <a:defRPr b="0" sz="2400">
                <a:solidFill>
                  <a:srgbClr val="EF7622"/>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76" name="Google Shape;76;p18"/>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19"/>
          <p:cNvSpPr txBox="1"/>
          <p:nvPr>
            <p:ph type="title"/>
          </p:nvPr>
        </p:nvSpPr>
        <p:spPr>
          <a:xfrm>
            <a:off x="628650" y="1202531"/>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4500"/>
              <a:buFont typeface="Calibri"/>
              <a:buNone/>
              <a:defRPr b="1"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20"/>
          <p:cNvSpPr txBox="1"/>
          <p:nvPr>
            <p:ph type="title"/>
          </p:nvPr>
        </p:nvSpPr>
        <p:spPr>
          <a:xfrm>
            <a:off x="629840" y="544711"/>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3300"/>
              <a:buFont typeface="Calibri"/>
              <a:buNone/>
              <a:defRPr b="1"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1" name="Google Shape;81;p20"/>
          <p:cNvSpPr/>
          <p:nvPr>
            <p:ph idx="2" type="pic"/>
          </p:nvPr>
        </p:nvSpPr>
        <p:spPr>
          <a:xfrm>
            <a:off x="3885009" y="1144786"/>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82" name="Google Shape;82;p20"/>
          <p:cNvSpPr txBox="1"/>
          <p:nvPr>
            <p:ph idx="1" type="body"/>
          </p:nvPr>
        </p:nvSpPr>
        <p:spPr>
          <a:xfrm>
            <a:off x="645318" y="1821656"/>
            <a:ext cx="2949000" cy="2978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21"/>
          <p:cNvSpPr txBox="1"/>
          <p:nvPr>
            <p:ph type="title"/>
          </p:nvPr>
        </p:nvSpPr>
        <p:spPr>
          <a:xfrm>
            <a:off x="628650" y="260747"/>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1"/>
              </a:buClr>
              <a:buSzPts val="1100"/>
              <a:buFont typeface="Arial"/>
              <a:buNone/>
            </a:pPr>
            <a:r>
              <a:rPr lang="en"/>
              <a:t>Seeing our work through </a:t>
            </a:r>
            <a:br>
              <a:rPr lang="en"/>
            </a:br>
            <a:r>
              <a:rPr lang="en"/>
              <a:t>the Lens of Innovation</a:t>
            </a:r>
            <a:endParaRPr/>
          </a:p>
        </p:txBody>
      </p:sp>
      <p:sp>
        <p:nvSpPr>
          <p:cNvPr id="88" name="Google Shape;88;p21"/>
          <p:cNvSpPr txBox="1"/>
          <p:nvPr>
            <p:ph idx="1" type="body"/>
          </p:nvPr>
        </p:nvSpPr>
        <p:spPr>
          <a:xfrm>
            <a:off x="628650" y="2420560"/>
            <a:ext cx="7886700" cy="2395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100"/>
              <a:buNone/>
            </a:pPr>
            <a:r>
              <a:rPr lang="en"/>
              <a:t>Jamey Hansen</a:t>
            </a:r>
            <a:endParaRPr/>
          </a:p>
          <a:p>
            <a:pPr indent="0" lvl="0" marL="0" rtl="0" algn="l">
              <a:spcBef>
                <a:spcPts val="0"/>
              </a:spcBef>
              <a:spcAft>
                <a:spcPts val="0"/>
              </a:spcAft>
              <a:buClr>
                <a:schemeClr val="dk1"/>
              </a:buClr>
              <a:buSzPts val="1100"/>
              <a:buNone/>
            </a:pPr>
            <a:r>
              <a:rPr lang="en"/>
              <a:t>Director of LATIS</a:t>
            </a:r>
            <a:endParaRPr/>
          </a:p>
          <a:p>
            <a:pPr indent="0" lvl="0" marL="0" rtl="0" algn="l">
              <a:lnSpc>
                <a:spcPct val="90000"/>
              </a:lnSpc>
              <a:spcBef>
                <a:spcPts val="0"/>
              </a:spcBef>
              <a:spcAft>
                <a:spcPts val="0"/>
              </a:spcAft>
              <a:buClr>
                <a:schemeClr val="dk1"/>
              </a:buClr>
              <a:buSzPts val="1100"/>
              <a:buNone/>
            </a:pPr>
            <a:r>
              <a:rPr lang="en"/>
              <a:t>CIO for the College of Liberal Arts</a:t>
            </a:r>
            <a:endParaRPr/>
          </a:p>
          <a:p>
            <a:pPr indent="0" lvl="0" marL="0" rtl="0" algn="l">
              <a:lnSpc>
                <a:spcPct val="90000"/>
              </a:lnSpc>
              <a:spcBef>
                <a:spcPts val="0"/>
              </a:spcBef>
              <a:spcAft>
                <a:spcPts val="0"/>
              </a:spcAft>
              <a:buClr>
                <a:schemeClr val="dk1"/>
              </a:buClr>
              <a:buSzPts val="1100"/>
              <a:buNone/>
            </a:pPr>
            <a:r>
              <a:rPr lang="en"/>
              <a:t>University of Minnesota </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1100"/>
              <a:buNone/>
            </a:pPr>
            <a:r>
              <a:rPr lang="en"/>
              <a:t>Presentation materials at</a:t>
            </a:r>
            <a:endParaRPr/>
          </a:p>
          <a:p>
            <a:pPr indent="0" lvl="0" marL="0" rtl="0" algn="l">
              <a:lnSpc>
                <a:spcPct val="90000"/>
              </a:lnSpc>
              <a:spcBef>
                <a:spcPts val="0"/>
              </a:spcBef>
              <a:spcAft>
                <a:spcPts val="0"/>
              </a:spcAft>
              <a:buClr>
                <a:schemeClr val="dk1"/>
              </a:buClr>
              <a:buSzPts val="1100"/>
              <a:buFont typeface="Arial"/>
              <a:buNone/>
            </a:pPr>
            <a:r>
              <a:rPr lang="en" sz="2800">
                <a:latin typeface="Consolas"/>
                <a:ea typeface="Consolas"/>
                <a:cs typeface="Consolas"/>
                <a:sym typeface="Consolas"/>
              </a:rPr>
              <a:t>z.umn.edu/innovationsupport</a:t>
            </a:r>
            <a:endParaRPr sz="2800">
              <a:latin typeface="Consolas"/>
              <a:ea typeface="Consolas"/>
              <a:cs typeface="Consolas"/>
              <a:sym typeface="Consolas"/>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Clr>
                <a:schemeClr val="dk1"/>
              </a:buClr>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30"/>
          <p:cNvSpPr txBox="1"/>
          <p:nvPr>
            <p:ph type="title"/>
          </p:nvPr>
        </p:nvSpPr>
        <p:spPr>
          <a:xfrm>
            <a:off x="249675" y="1830600"/>
            <a:ext cx="40452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Get to </a:t>
            </a:r>
            <a:br>
              <a:rPr lang="en"/>
            </a:br>
            <a:r>
              <a:rPr lang="en"/>
              <a:t>the Table</a:t>
            </a:r>
            <a:endParaRPr/>
          </a:p>
        </p:txBody>
      </p:sp>
      <p:sp>
        <p:nvSpPr>
          <p:cNvPr id="154" name="Google Shape;154;p3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rPr i="1" lang="en" sz="1600">
                <a:solidFill>
                  <a:schemeClr val="dk1"/>
                </a:solidFill>
              </a:rPr>
              <a:t>Find Opportunities</a:t>
            </a:r>
            <a:endParaRPr i="1"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Be present when problems, ideas, barriers, and plans are discussed</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Act like an anthropologist, observe and understand the “why”</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Many tables: leadership, faculty, students, community, more…</a:t>
            </a:r>
            <a:endParaRPr sz="1600">
              <a:solidFill>
                <a:schemeClr val="dk1"/>
              </a:solidFill>
            </a:endParaRPr>
          </a:p>
          <a:p>
            <a:pPr indent="-330200" lvl="0" marL="457200" rtl="0" algn="l">
              <a:spcBef>
                <a:spcPts val="0"/>
              </a:spcBef>
              <a:spcAft>
                <a:spcPts val="0"/>
              </a:spcAft>
              <a:buClr>
                <a:schemeClr val="dk1"/>
              </a:buClr>
              <a:buSzPts val="1600"/>
              <a:buChar char="●"/>
            </a:pPr>
            <a:r>
              <a:rPr i="1" lang="en" sz="1600">
                <a:solidFill>
                  <a:schemeClr val="dk1"/>
                </a:solidFill>
              </a:rPr>
              <a:t>And</a:t>
            </a:r>
            <a:r>
              <a:rPr lang="en" sz="1600">
                <a:solidFill>
                  <a:schemeClr val="dk1"/>
                </a:solidFill>
              </a:rPr>
              <a:t> create your own tables and invite others</a:t>
            </a:r>
            <a:endParaRPr sz="1600">
              <a:solidFill>
                <a:schemeClr val="dk1"/>
              </a:solidFill>
            </a:endParaRPr>
          </a:p>
          <a:p>
            <a:pPr indent="0" lvl="0" marL="0" rtl="0" algn="l">
              <a:spcBef>
                <a:spcPts val="1200"/>
              </a:spcBef>
              <a:spcAft>
                <a:spcPts val="0"/>
              </a:spcAft>
              <a:buClr>
                <a:schemeClr val="dk1"/>
              </a:buClr>
              <a:buSzPts val="1100"/>
              <a:buFont typeface="Arial"/>
              <a:buNone/>
            </a:pPr>
            <a:r>
              <a:rPr i="1" lang="en" sz="1600">
                <a:solidFill>
                  <a:schemeClr val="dk1"/>
                </a:solidFill>
              </a:rPr>
              <a:t>Build Relationships</a:t>
            </a:r>
            <a:endParaRPr i="1"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Build a reputation beyond IT</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Attend events, meetings when you are not on the agenda</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Volunteer</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1"/>
          <p:cNvSpPr txBox="1"/>
          <p:nvPr>
            <p:ph type="title"/>
          </p:nvPr>
        </p:nvSpPr>
        <p:spPr>
          <a:xfrm>
            <a:off x="265500" y="18304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Translate Strengths</a:t>
            </a:r>
            <a:endParaRPr/>
          </a:p>
        </p:txBody>
      </p:sp>
      <p:sp>
        <p:nvSpPr>
          <p:cNvPr id="160" name="Google Shape;160;p3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Know your resources and your non-technical capabilities</a:t>
            </a:r>
            <a:endParaRPr sz="1600">
              <a:solidFill>
                <a:schemeClr val="dk1"/>
              </a:solidFill>
            </a:endParaRPr>
          </a:p>
          <a:p>
            <a:pPr indent="0" lvl="0" marL="0" rtl="0" algn="l">
              <a:spcBef>
                <a:spcPts val="1000"/>
              </a:spcBef>
              <a:spcAft>
                <a:spcPts val="0"/>
              </a:spcAft>
              <a:buClr>
                <a:schemeClr val="dk1"/>
              </a:buClr>
              <a:buSzPts val="1100"/>
              <a:buFont typeface="Arial"/>
              <a:buNone/>
            </a:pPr>
            <a:r>
              <a:rPr i="1" lang="en" sz="1600">
                <a:solidFill>
                  <a:schemeClr val="dk1"/>
                </a:solidFill>
              </a:rPr>
              <a:t>Use strengths to support </a:t>
            </a:r>
            <a:r>
              <a:rPr b="1" i="1" lang="en" sz="1600">
                <a:solidFill>
                  <a:schemeClr val="dk1"/>
                </a:solidFill>
              </a:rPr>
              <a:t>People</a:t>
            </a:r>
            <a:endParaRPr b="1" i="1"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Matchmaking/brokering</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Connect people to resources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Champion innovative programs</a:t>
            </a:r>
            <a:endParaRPr sz="1600">
              <a:solidFill>
                <a:schemeClr val="dk1"/>
              </a:solidFill>
            </a:endParaRPr>
          </a:p>
          <a:p>
            <a:pPr indent="0" lvl="0" marL="0" rtl="0" algn="l">
              <a:spcBef>
                <a:spcPts val="1000"/>
              </a:spcBef>
              <a:spcAft>
                <a:spcPts val="0"/>
              </a:spcAft>
              <a:buClr>
                <a:schemeClr val="dk1"/>
              </a:buClr>
              <a:buSzPts val="1100"/>
              <a:buFont typeface="Arial"/>
              <a:buNone/>
            </a:pPr>
            <a:r>
              <a:rPr i="1" lang="en" sz="1600">
                <a:solidFill>
                  <a:schemeClr val="dk1"/>
                </a:solidFill>
              </a:rPr>
              <a:t>Use strengths to support </a:t>
            </a:r>
            <a:r>
              <a:rPr b="1" i="1" lang="en" sz="1600">
                <a:solidFill>
                  <a:schemeClr val="dk1"/>
                </a:solidFill>
              </a:rPr>
              <a:t>Projects</a:t>
            </a:r>
            <a:endParaRPr b="1" i="1"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Help prepare project proposals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Incubate and Prototype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Provide project management</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Run seed funding programs</a:t>
            </a:r>
            <a:endParaRPr sz="1600">
              <a:solidFill>
                <a:schemeClr val="dk1"/>
              </a:solidFill>
            </a:endParaRPr>
          </a:p>
          <a:p>
            <a:pPr indent="0" lvl="0" marL="0" rtl="0" algn="l">
              <a:spcBef>
                <a:spcPts val="1000"/>
              </a:spcBef>
              <a:spcAft>
                <a:spcPts val="0"/>
              </a:spcAft>
              <a:buClr>
                <a:schemeClr val="dk1"/>
              </a:buClr>
              <a:buSzPts val="1100"/>
              <a:buFont typeface="Arial"/>
              <a:buNone/>
            </a:pPr>
            <a:r>
              <a:rPr i="1" lang="en" sz="1600">
                <a:solidFill>
                  <a:schemeClr val="dk1"/>
                </a:solidFill>
              </a:rPr>
              <a:t>Use strengths to support </a:t>
            </a:r>
            <a:r>
              <a:rPr b="1" i="1" lang="en" sz="1600">
                <a:solidFill>
                  <a:schemeClr val="dk1"/>
                </a:solidFill>
              </a:rPr>
              <a:t>Planning</a:t>
            </a:r>
            <a:endParaRPr b="1" i="1"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Facilitate participatory meetings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Consulting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Data and Trend analysis</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2"/>
          <p:cNvSpPr txBox="1"/>
          <p:nvPr>
            <p:ph type="title"/>
          </p:nvPr>
        </p:nvSpPr>
        <p:spPr>
          <a:xfrm>
            <a:off x="265500" y="18304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Link </a:t>
            </a:r>
            <a:br>
              <a:rPr lang="en"/>
            </a:br>
            <a:r>
              <a:rPr lang="en"/>
              <a:t>&amp; Extend</a:t>
            </a:r>
            <a:endParaRPr/>
          </a:p>
        </p:txBody>
      </p:sp>
      <p:sp>
        <p:nvSpPr>
          <p:cNvPr id="166" name="Google Shape;166;p3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Think bigger picture</a:t>
            </a:r>
            <a:endParaRPr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Ask “What else?”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Ask “Who else?” </a:t>
            </a:r>
            <a:endParaRPr sz="1600">
              <a:solidFill>
                <a:schemeClr val="dk1"/>
              </a:solidFill>
            </a:endParaRPr>
          </a:p>
          <a:p>
            <a:pPr indent="0" lvl="0" marL="0" rtl="0" algn="l">
              <a:spcBef>
                <a:spcPts val="1200"/>
              </a:spcBef>
              <a:spcAft>
                <a:spcPts val="0"/>
              </a:spcAft>
              <a:buClr>
                <a:schemeClr val="dk1"/>
              </a:buClr>
              <a:buSzPts val="1100"/>
              <a:buFont typeface="Arial"/>
              <a:buNone/>
            </a:pPr>
            <a:r>
              <a:rPr i="1" lang="en" sz="1600">
                <a:solidFill>
                  <a:schemeClr val="dk1"/>
                </a:solidFill>
              </a:rPr>
              <a:t>Actions to take</a:t>
            </a:r>
            <a:endParaRPr i="1"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Build and invest in networks (people, not data)</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Create tools and processes with sharing in mind</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Speak up, share your stories, talk about your efforts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Take advantage of opportunities</a:t>
            </a:r>
            <a:endParaRPr b="1" sz="1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If we have time...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34"/>
          <p:cNvPicPr preferRelativeResize="0"/>
          <p:nvPr/>
        </p:nvPicPr>
        <p:blipFill>
          <a:blip r:embed="rId3">
            <a:alphaModFix/>
          </a:blip>
          <a:stretch>
            <a:fillRect/>
          </a:stretch>
        </p:blipFill>
        <p:spPr>
          <a:xfrm>
            <a:off x="2875800" y="152400"/>
            <a:ext cx="6334406" cy="4838700"/>
          </a:xfrm>
          <a:prstGeom prst="rect">
            <a:avLst/>
          </a:prstGeom>
          <a:noFill/>
          <a:ln cap="flat" cmpd="sng" w="9525">
            <a:solidFill>
              <a:schemeClr val="dk2"/>
            </a:solidFill>
            <a:prstDash val="solid"/>
            <a:round/>
            <a:headEnd len="sm" w="sm" type="none"/>
            <a:tailEnd len="sm" w="sm" type="none"/>
          </a:ln>
        </p:spPr>
      </p:pic>
      <p:sp>
        <p:nvSpPr>
          <p:cNvPr id="177" name="Google Shape;177;p34"/>
          <p:cNvSpPr txBox="1"/>
          <p:nvPr>
            <p:ph type="title"/>
          </p:nvPr>
        </p:nvSpPr>
        <p:spPr>
          <a:xfrm>
            <a:off x="311700" y="170075"/>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Arial Narrow"/>
                <a:ea typeface="Arial Narrow"/>
                <a:cs typeface="Arial Narrow"/>
                <a:sym typeface="Arial Narrow"/>
              </a:rPr>
              <a:t>Harvest Strategy</a:t>
            </a:r>
            <a:endParaRPr b="1">
              <a:latin typeface="Arial Narrow"/>
              <a:ea typeface="Arial Narrow"/>
              <a:cs typeface="Arial Narrow"/>
              <a:sym typeface="Arial Narrow"/>
            </a:endParaRPr>
          </a:p>
        </p:txBody>
      </p:sp>
      <p:sp>
        <p:nvSpPr>
          <p:cNvPr id="178" name="Google Shape;178;p34"/>
          <p:cNvSpPr txBox="1"/>
          <p:nvPr>
            <p:ph idx="1" type="body"/>
          </p:nvPr>
        </p:nvSpPr>
        <p:spPr>
          <a:xfrm>
            <a:off x="311700" y="1004075"/>
            <a:ext cx="2564100" cy="34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Arial Narrow"/>
                <a:ea typeface="Arial Narrow"/>
                <a:cs typeface="Arial Narrow"/>
                <a:sym typeface="Arial Narrow"/>
              </a:rPr>
              <a:t>Think about</a:t>
            </a:r>
            <a:r>
              <a:rPr lang="en" sz="1800">
                <a:solidFill>
                  <a:srgbClr val="000000"/>
                </a:solidFill>
                <a:latin typeface="Arial Narrow"/>
                <a:ea typeface="Arial Narrow"/>
                <a:cs typeface="Arial Narrow"/>
                <a:sym typeface="Arial Narrow"/>
              </a:rPr>
              <a:t> what you are “harvesting” from a meeting, event, or initiative.</a:t>
            </a:r>
            <a:endParaRPr sz="1800">
              <a:solidFill>
                <a:srgbClr val="000000"/>
              </a:solidFill>
              <a:latin typeface="Arial Narrow"/>
              <a:ea typeface="Arial Narrow"/>
              <a:cs typeface="Arial Narrow"/>
              <a:sym typeface="Arial Narrow"/>
            </a:endParaRPr>
          </a:p>
          <a:p>
            <a:pPr indent="0" lvl="0" marL="0" rtl="0" algn="l">
              <a:spcBef>
                <a:spcPts val="1600"/>
              </a:spcBef>
              <a:spcAft>
                <a:spcPts val="0"/>
              </a:spcAft>
              <a:buNone/>
            </a:pPr>
            <a:r>
              <a:rPr lang="en" sz="1800">
                <a:solidFill>
                  <a:srgbClr val="000000"/>
                </a:solidFill>
                <a:latin typeface="Arial Narrow"/>
                <a:ea typeface="Arial Narrow"/>
                <a:cs typeface="Arial Narrow"/>
                <a:sym typeface="Arial Narrow"/>
              </a:rPr>
              <a:t>Sometimes the intangibles are more important than the </a:t>
            </a:r>
            <a:r>
              <a:rPr lang="en" sz="1800">
                <a:solidFill>
                  <a:srgbClr val="000000"/>
                </a:solidFill>
                <a:latin typeface="Arial Narrow"/>
                <a:ea typeface="Arial Narrow"/>
                <a:cs typeface="Arial Narrow"/>
                <a:sym typeface="Arial Narrow"/>
              </a:rPr>
              <a:t>tangibles. There are both group and individual outcomes you can harvest.</a:t>
            </a:r>
            <a:endParaRPr sz="1800">
              <a:solidFill>
                <a:srgbClr val="000000"/>
              </a:solidFill>
              <a:latin typeface="Arial Narrow"/>
              <a:ea typeface="Arial Narrow"/>
              <a:cs typeface="Arial Narrow"/>
              <a:sym typeface="Arial Narrow"/>
            </a:endParaRPr>
          </a:p>
          <a:p>
            <a:pPr indent="0" lvl="0" marL="0" rtl="0" algn="l">
              <a:spcBef>
                <a:spcPts val="1600"/>
              </a:spcBef>
              <a:spcAft>
                <a:spcPts val="0"/>
              </a:spcAft>
              <a:buNone/>
            </a:pPr>
            <a:r>
              <a:t/>
            </a:r>
            <a:endParaRPr sz="1800">
              <a:solidFill>
                <a:srgbClr val="000000"/>
              </a:solidFill>
              <a:latin typeface="Arial Narrow"/>
              <a:ea typeface="Arial Narrow"/>
              <a:cs typeface="Arial Narrow"/>
              <a:sym typeface="Arial Narrow"/>
            </a:endParaRPr>
          </a:p>
          <a:p>
            <a:pPr indent="0" lvl="0" marL="0" rtl="0" algn="l">
              <a:spcBef>
                <a:spcPts val="1600"/>
              </a:spcBef>
              <a:spcAft>
                <a:spcPts val="1600"/>
              </a:spcAft>
              <a:buNone/>
            </a:pPr>
            <a:r>
              <a:rPr i="1" lang="en">
                <a:solidFill>
                  <a:srgbClr val="000000"/>
                </a:solidFill>
                <a:latin typeface="Arial Narrow"/>
                <a:ea typeface="Arial Narrow"/>
                <a:cs typeface="Arial Narrow"/>
                <a:sym typeface="Arial Narrow"/>
              </a:rPr>
              <a:t>From the work of Monica Nissen and the Art of Hosting community.</a:t>
            </a:r>
            <a:endParaRPr i="1">
              <a:solidFill>
                <a:srgbClr val="000000"/>
              </a:solidFill>
              <a:latin typeface="Arial Narrow"/>
              <a:ea typeface="Arial Narrow"/>
              <a:cs typeface="Arial Narrow"/>
              <a:sym typeface="Arial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5"/>
          <p:cNvSpPr/>
          <p:nvPr/>
        </p:nvSpPr>
        <p:spPr>
          <a:xfrm>
            <a:off x="4027825" y="3294275"/>
            <a:ext cx="729000" cy="4112100"/>
          </a:xfrm>
          <a:prstGeom prst="arc">
            <a:avLst>
              <a:gd fmla="val 16200000" name="adj1"/>
              <a:gd fmla="val 3275239" name="adj2"/>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5"/>
          <p:cNvSpPr/>
          <p:nvPr/>
        </p:nvSpPr>
        <p:spPr>
          <a:xfrm rot="5598304">
            <a:off x="1627999" y="563313"/>
            <a:ext cx="723303" cy="4176319"/>
          </a:xfrm>
          <a:prstGeom prst="arc">
            <a:avLst>
              <a:gd fmla="val 16428485" name="adj1"/>
              <a:gd fmla="val 5441089" name="adj2"/>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5"/>
          <p:cNvSpPr/>
          <p:nvPr/>
        </p:nvSpPr>
        <p:spPr>
          <a:xfrm rot="-5177743">
            <a:off x="6560506" y="687341"/>
            <a:ext cx="729023" cy="5259514"/>
          </a:xfrm>
          <a:prstGeom prst="arc">
            <a:avLst>
              <a:gd fmla="val 16605092" name="adj1"/>
              <a:gd fmla="val 5256308" name="adj2"/>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5"/>
          <p:cNvSpPr/>
          <p:nvPr/>
        </p:nvSpPr>
        <p:spPr>
          <a:xfrm rot="-10267379">
            <a:off x="4402423" y="-1531835"/>
            <a:ext cx="729032" cy="4112100"/>
          </a:xfrm>
          <a:prstGeom prst="arc">
            <a:avLst>
              <a:gd fmla="val 16200000" name="adj1"/>
              <a:gd fmla="val 3275239" name="adj2"/>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5"/>
          <p:cNvSpPr/>
          <p:nvPr/>
        </p:nvSpPr>
        <p:spPr>
          <a:xfrm>
            <a:off x="3854325" y="2542350"/>
            <a:ext cx="1184200" cy="751925"/>
          </a:xfrm>
          <a:prstGeom prst="flowChartPreparation">
            <a:avLst/>
          </a:prstGeom>
          <a:solidFill>
            <a:srgbClr val="FFFFFF"/>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900"/>
              <a:t>Disorder</a:t>
            </a:r>
            <a:endParaRPr b="1" sz="900"/>
          </a:p>
          <a:p>
            <a:pPr indent="0" lvl="0" marL="0" rtl="0" algn="ctr">
              <a:spcBef>
                <a:spcPts val="0"/>
              </a:spcBef>
              <a:spcAft>
                <a:spcPts val="0"/>
              </a:spcAft>
              <a:buNone/>
            </a:pPr>
            <a:r>
              <a:rPr i="1" lang="en" sz="800"/>
              <a:t>don’t know where you are</a:t>
            </a:r>
            <a:endParaRPr i="1" sz="800"/>
          </a:p>
        </p:txBody>
      </p:sp>
      <p:sp>
        <p:nvSpPr>
          <p:cNvPr id="188" name="Google Shape;188;p35"/>
          <p:cNvSpPr txBox="1"/>
          <p:nvPr/>
        </p:nvSpPr>
        <p:spPr>
          <a:xfrm>
            <a:off x="210200" y="393225"/>
            <a:ext cx="3885000" cy="23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674EA7"/>
                </a:solidFill>
              </a:rPr>
              <a:t>Complex</a:t>
            </a:r>
            <a:endParaRPr b="1" sz="1600">
              <a:solidFill>
                <a:srgbClr val="674EA7"/>
              </a:solidFill>
            </a:endParaRPr>
          </a:p>
          <a:p>
            <a:pPr indent="0" lvl="0" marL="0" rtl="0" algn="ctr">
              <a:spcBef>
                <a:spcPts val="0"/>
              </a:spcBef>
              <a:spcAft>
                <a:spcPts val="0"/>
              </a:spcAft>
              <a:buClr>
                <a:schemeClr val="dk1"/>
              </a:buClr>
              <a:buSzPts val="1100"/>
              <a:buFont typeface="Arial"/>
              <a:buNone/>
            </a:pPr>
            <a:r>
              <a:rPr lang="en" sz="1000">
                <a:solidFill>
                  <a:schemeClr val="dk1"/>
                </a:solidFill>
              </a:rPr>
              <a:t>Probe • Sense • Respond</a:t>
            </a:r>
            <a:endParaRPr sz="10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Unknown unknowns | Emergent Practice | No right answer</a:t>
            </a:r>
            <a:endParaRPr i="1" sz="900">
              <a:solidFill>
                <a:schemeClr val="dk1"/>
              </a:solidFill>
            </a:endParaRPr>
          </a:p>
          <a:p>
            <a:pPr indent="0" lvl="0" marL="0" rtl="0" algn="ctr">
              <a:spcBef>
                <a:spcPts val="0"/>
              </a:spcBef>
              <a:spcAft>
                <a:spcPts val="0"/>
              </a:spcAft>
              <a:buClr>
                <a:schemeClr val="dk1"/>
              </a:buClr>
              <a:buSzPts val="1100"/>
              <a:buFont typeface="Arial"/>
              <a:buNone/>
            </a:pPr>
            <a:r>
              <a:t/>
            </a:r>
            <a:endParaRPr sz="1200">
              <a:solidFill>
                <a:schemeClr val="dk1"/>
              </a:solidFill>
            </a:endParaRPr>
          </a:p>
          <a:p>
            <a:pPr indent="-190500" lvl="0" marL="457200" rtl="0" algn="l">
              <a:spcBef>
                <a:spcPts val="0"/>
              </a:spcBef>
              <a:spcAft>
                <a:spcPts val="0"/>
              </a:spcAft>
              <a:buSzPts val="1200"/>
              <a:buChar char="●"/>
            </a:pPr>
            <a:r>
              <a:rPr lang="en" sz="1200"/>
              <a:t>Relationship building</a:t>
            </a:r>
            <a:endParaRPr sz="1200"/>
          </a:p>
          <a:p>
            <a:pPr indent="-190500" lvl="0" marL="457200" rtl="0" algn="l">
              <a:spcBef>
                <a:spcPts val="0"/>
              </a:spcBef>
              <a:spcAft>
                <a:spcPts val="0"/>
              </a:spcAft>
              <a:buSzPts val="1200"/>
              <a:buChar char="●"/>
            </a:pPr>
            <a:r>
              <a:rPr lang="en" sz="1200"/>
              <a:t>Fostering a culture of innovation </a:t>
            </a:r>
            <a:endParaRPr sz="1200"/>
          </a:p>
          <a:p>
            <a:pPr indent="-190500" lvl="0" marL="457200" rtl="0" algn="l">
              <a:spcBef>
                <a:spcPts val="0"/>
              </a:spcBef>
              <a:spcAft>
                <a:spcPts val="0"/>
              </a:spcAft>
              <a:buSzPts val="1200"/>
              <a:buChar char="●"/>
            </a:pPr>
            <a:r>
              <a:rPr lang="en" sz="1200"/>
              <a:t>Discovering promising projects</a:t>
            </a:r>
            <a:endParaRPr sz="1200"/>
          </a:p>
          <a:p>
            <a:pPr indent="-190500" lvl="0" marL="457200" rtl="0" algn="l">
              <a:spcBef>
                <a:spcPts val="0"/>
              </a:spcBef>
              <a:spcAft>
                <a:spcPts val="0"/>
              </a:spcAft>
              <a:buSzPts val="1200"/>
              <a:buChar char="●"/>
            </a:pPr>
            <a:r>
              <a:rPr lang="en" sz="1200"/>
              <a:t>Ideating and brainstorming</a:t>
            </a:r>
            <a:endParaRPr sz="1200"/>
          </a:p>
          <a:p>
            <a:pPr indent="-190500" lvl="0" marL="457200" rtl="0" algn="l">
              <a:spcBef>
                <a:spcPts val="0"/>
              </a:spcBef>
              <a:spcAft>
                <a:spcPts val="0"/>
              </a:spcAft>
              <a:buSzPts val="1200"/>
              <a:buChar char="●"/>
            </a:pPr>
            <a:r>
              <a:rPr lang="en" sz="1200"/>
              <a:t>Designing participatory processes</a:t>
            </a:r>
            <a:endParaRPr sz="1200"/>
          </a:p>
          <a:p>
            <a:pPr indent="-190500" lvl="0" marL="457200" rtl="0" algn="l">
              <a:spcBef>
                <a:spcPts val="0"/>
              </a:spcBef>
              <a:spcAft>
                <a:spcPts val="0"/>
              </a:spcAft>
              <a:buSzPts val="1200"/>
              <a:buChar char="●"/>
            </a:pPr>
            <a:r>
              <a:rPr lang="en" sz="1200"/>
              <a:t>Facilitating participatory processes</a:t>
            </a:r>
            <a:endParaRPr sz="1200"/>
          </a:p>
          <a:p>
            <a:pPr indent="-190500" lvl="0" marL="457200" rtl="0" algn="l">
              <a:spcBef>
                <a:spcPts val="0"/>
              </a:spcBef>
              <a:spcAft>
                <a:spcPts val="0"/>
              </a:spcAft>
              <a:buSzPts val="1200"/>
              <a:buChar char="●"/>
            </a:pPr>
            <a:r>
              <a:rPr lang="en" sz="1200"/>
              <a:t>Strategic planning</a:t>
            </a:r>
            <a:endParaRPr sz="1200"/>
          </a:p>
          <a:p>
            <a:pPr indent="0" lvl="0" marL="0" rtl="0" algn="l">
              <a:spcBef>
                <a:spcPts val="0"/>
              </a:spcBef>
              <a:spcAft>
                <a:spcPts val="0"/>
              </a:spcAft>
              <a:buNone/>
            </a:pPr>
            <a:r>
              <a:t/>
            </a:r>
            <a:endParaRPr sz="1200"/>
          </a:p>
          <a:p>
            <a:pPr indent="0" lvl="0" marL="0" rtl="0" algn="ctr">
              <a:spcBef>
                <a:spcPts val="0"/>
              </a:spcBef>
              <a:spcAft>
                <a:spcPts val="0"/>
              </a:spcAft>
              <a:buNone/>
            </a:pPr>
            <a:r>
              <a:rPr b="1" lang="en" sz="1000"/>
              <a:t>Step into the unknown with others</a:t>
            </a:r>
            <a:endParaRPr b="1" sz="1000"/>
          </a:p>
        </p:txBody>
      </p:sp>
      <p:sp>
        <p:nvSpPr>
          <p:cNvPr id="189" name="Google Shape;189;p35"/>
          <p:cNvSpPr txBox="1"/>
          <p:nvPr/>
        </p:nvSpPr>
        <p:spPr>
          <a:xfrm>
            <a:off x="5114150" y="393225"/>
            <a:ext cx="3885000" cy="23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38761D"/>
                </a:solidFill>
              </a:rPr>
              <a:t>Complicated</a:t>
            </a:r>
            <a:endParaRPr b="1" sz="1600">
              <a:solidFill>
                <a:srgbClr val="38761D"/>
              </a:solidFill>
            </a:endParaRPr>
          </a:p>
          <a:p>
            <a:pPr indent="0" lvl="0" marL="0" rtl="0" algn="ctr">
              <a:spcBef>
                <a:spcPts val="0"/>
              </a:spcBef>
              <a:spcAft>
                <a:spcPts val="0"/>
              </a:spcAft>
              <a:buNone/>
            </a:pPr>
            <a:r>
              <a:rPr lang="en" sz="1000"/>
              <a:t>Sense • Analyze • Respond</a:t>
            </a:r>
            <a:endParaRPr sz="1000"/>
          </a:p>
          <a:p>
            <a:pPr indent="0" lvl="0" marL="0" rtl="0" algn="ctr">
              <a:spcBef>
                <a:spcPts val="0"/>
              </a:spcBef>
              <a:spcAft>
                <a:spcPts val="0"/>
              </a:spcAft>
              <a:buNone/>
            </a:pPr>
            <a:r>
              <a:rPr i="1" lang="en" sz="900"/>
              <a:t>Known unknowns | Good Practice | Range of right answers</a:t>
            </a:r>
            <a:endParaRPr i="1" sz="900"/>
          </a:p>
          <a:p>
            <a:pPr indent="0" lvl="0" marL="0" rtl="0" algn="ctr">
              <a:spcBef>
                <a:spcPts val="0"/>
              </a:spcBef>
              <a:spcAft>
                <a:spcPts val="0"/>
              </a:spcAft>
              <a:buNone/>
            </a:pPr>
            <a:r>
              <a:t/>
            </a:r>
            <a:endParaRPr sz="1200"/>
          </a:p>
          <a:p>
            <a:pPr indent="-190500" lvl="0" marL="457200" rtl="0" algn="l">
              <a:spcBef>
                <a:spcPts val="0"/>
              </a:spcBef>
              <a:spcAft>
                <a:spcPts val="0"/>
              </a:spcAft>
              <a:buClr>
                <a:schemeClr val="dk1"/>
              </a:buClr>
              <a:buSzPts val="1200"/>
              <a:buChar char="●"/>
            </a:pPr>
            <a:r>
              <a:rPr lang="en" sz="1200">
                <a:solidFill>
                  <a:schemeClr val="dk1"/>
                </a:solidFill>
              </a:rPr>
              <a:t>Matchmaking &amp; brokering</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Project management </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Knowledge management</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Manage seed funding programs</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Preparing project proposals</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Trend &amp; data analysis</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Packaging results for others to 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ctr">
              <a:spcBef>
                <a:spcPts val="0"/>
              </a:spcBef>
              <a:spcAft>
                <a:spcPts val="0"/>
              </a:spcAft>
              <a:buNone/>
            </a:pPr>
            <a:r>
              <a:rPr b="1" lang="en" sz="1000">
                <a:solidFill>
                  <a:schemeClr val="dk1"/>
                </a:solidFill>
              </a:rPr>
              <a:t>Get things done</a:t>
            </a:r>
            <a:endParaRPr b="1" sz="1000">
              <a:solidFill>
                <a:schemeClr val="dk1"/>
              </a:solidFill>
            </a:endParaRPr>
          </a:p>
        </p:txBody>
      </p:sp>
      <p:sp>
        <p:nvSpPr>
          <p:cNvPr id="190" name="Google Shape;190;p35"/>
          <p:cNvSpPr txBox="1"/>
          <p:nvPr/>
        </p:nvSpPr>
        <p:spPr>
          <a:xfrm>
            <a:off x="210200" y="3056475"/>
            <a:ext cx="3885000" cy="23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E69138"/>
                </a:solidFill>
              </a:rPr>
              <a:t>Chaotic or Disruptive</a:t>
            </a:r>
            <a:endParaRPr b="1" sz="1600">
              <a:solidFill>
                <a:srgbClr val="E69138"/>
              </a:solidFill>
            </a:endParaRPr>
          </a:p>
          <a:p>
            <a:pPr indent="0" lvl="0" marL="0" rtl="0" algn="ctr">
              <a:spcBef>
                <a:spcPts val="0"/>
              </a:spcBef>
              <a:spcAft>
                <a:spcPts val="0"/>
              </a:spcAft>
              <a:buClr>
                <a:schemeClr val="dk1"/>
              </a:buClr>
              <a:buSzPts val="1100"/>
              <a:buFont typeface="Arial"/>
              <a:buNone/>
            </a:pPr>
            <a:r>
              <a:rPr lang="en" sz="1000">
                <a:solidFill>
                  <a:schemeClr val="dk1"/>
                </a:solidFill>
              </a:rPr>
              <a:t>Act • Sense • Respond</a:t>
            </a:r>
            <a:endParaRPr sz="10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Instinct | Novel Practice | No answers</a:t>
            </a:r>
            <a:endParaRPr i="1" sz="900">
              <a:solidFill>
                <a:schemeClr val="dk1"/>
              </a:solidFill>
            </a:endParaRPr>
          </a:p>
          <a:p>
            <a:pPr indent="0" lvl="0" marL="0" rtl="0" algn="ctr">
              <a:spcBef>
                <a:spcPts val="0"/>
              </a:spcBef>
              <a:spcAft>
                <a:spcPts val="0"/>
              </a:spcAft>
              <a:buClr>
                <a:schemeClr val="dk1"/>
              </a:buClr>
              <a:buSzPts val="1100"/>
              <a:buFont typeface="Arial"/>
              <a:buNone/>
            </a:pPr>
            <a:r>
              <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Prototyping</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Incubating/sheltering projects</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Creating opportunities to explore &amp; play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ctr">
              <a:spcBef>
                <a:spcPts val="0"/>
              </a:spcBef>
              <a:spcAft>
                <a:spcPts val="0"/>
              </a:spcAft>
              <a:buNone/>
            </a:pPr>
            <a:r>
              <a:rPr b="1" lang="en" sz="1000">
                <a:solidFill>
                  <a:schemeClr val="dk1"/>
                </a:solidFill>
              </a:rPr>
              <a:t>Take initiative and try something</a:t>
            </a:r>
            <a:endParaRPr b="1" sz="1000">
              <a:solidFill>
                <a:schemeClr val="dk1"/>
              </a:solidFill>
            </a:endParaRPr>
          </a:p>
        </p:txBody>
      </p:sp>
      <p:sp>
        <p:nvSpPr>
          <p:cNvPr id="191" name="Google Shape;191;p35"/>
          <p:cNvSpPr txBox="1"/>
          <p:nvPr/>
        </p:nvSpPr>
        <p:spPr>
          <a:xfrm>
            <a:off x="5114150" y="3056475"/>
            <a:ext cx="3885000" cy="23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990000"/>
                </a:solidFill>
              </a:rPr>
              <a:t>Known or Obvious</a:t>
            </a:r>
            <a:endParaRPr b="1" sz="1600">
              <a:solidFill>
                <a:srgbClr val="990000"/>
              </a:solidFill>
            </a:endParaRPr>
          </a:p>
          <a:p>
            <a:pPr indent="0" lvl="0" marL="0" rtl="0" algn="ctr">
              <a:spcBef>
                <a:spcPts val="0"/>
              </a:spcBef>
              <a:spcAft>
                <a:spcPts val="0"/>
              </a:spcAft>
              <a:buClr>
                <a:schemeClr val="dk1"/>
              </a:buClr>
              <a:buSzPts val="1100"/>
              <a:buFont typeface="Arial"/>
              <a:buNone/>
            </a:pPr>
            <a:r>
              <a:rPr lang="en" sz="1000">
                <a:solidFill>
                  <a:schemeClr val="dk1"/>
                </a:solidFill>
              </a:rPr>
              <a:t>Sense • Categorize • Respond</a:t>
            </a:r>
            <a:endParaRPr sz="10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Known knowns | Best Practice | One right answer</a:t>
            </a:r>
            <a:endParaRPr i="1" sz="900">
              <a:solidFill>
                <a:schemeClr val="dk1"/>
              </a:solidFill>
            </a:endParaRPr>
          </a:p>
          <a:p>
            <a:pPr indent="0" lvl="0" marL="0" rtl="0" algn="ctr">
              <a:spcBef>
                <a:spcPts val="0"/>
              </a:spcBef>
              <a:spcAft>
                <a:spcPts val="0"/>
              </a:spcAft>
              <a:buClr>
                <a:schemeClr val="dk1"/>
              </a:buClr>
              <a:buSzPts val="1100"/>
              <a:buFont typeface="Arial"/>
              <a:buNone/>
            </a:pPr>
            <a:r>
              <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Connecting people to resources</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Identifying funding sources</a:t>
            </a:r>
            <a:endParaRPr sz="1200">
              <a:solidFill>
                <a:schemeClr val="dk1"/>
              </a:solidFill>
            </a:endParaRPr>
          </a:p>
          <a:p>
            <a:pPr indent="-190500" lvl="0" marL="457200" rtl="0" algn="l">
              <a:spcBef>
                <a:spcPts val="0"/>
              </a:spcBef>
              <a:spcAft>
                <a:spcPts val="0"/>
              </a:spcAft>
              <a:buClr>
                <a:schemeClr val="dk1"/>
              </a:buClr>
              <a:buSzPts val="1200"/>
              <a:buChar char="●"/>
            </a:pPr>
            <a:r>
              <a:rPr lang="en" sz="1200">
                <a:solidFill>
                  <a:schemeClr val="dk1"/>
                </a:solidFill>
              </a:rPr>
              <a:t>Sharing prepared/defined knowledge </a:t>
            </a:r>
            <a:endParaRPr sz="1200">
              <a:solidFill>
                <a:schemeClr val="dk1"/>
              </a:solidFill>
            </a:endParaRPr>
          </a:p>
          <a:p>
            <a:pPr indent="0" lvl="0" marL="0" rtl="0" algn="ctr">
              <a:spcBef>
                <a:spcPts val="0"/>
              </a:spcBef>
              <a:spcAft>
                <a:spcPts val="0"/>
              </a:spcAft>
              <a:buNone/>
            </a:pPr>
            <a:br>
              <a:rPr b="1" lang="en" sz="1000">
                <a:solidFill>
                  <a:schemeClr val="dk1"/>
                </a:solidFill>
              </a:rPr>
            </a:br>
            <a:r>
              <a:rPr b="1" lang="en" sz="1000">
                <a:solidFill>
                  <a:schemeClr val="dk1"/>
                </a:solidFill>
              </a:rPr>
              <a:t>Share what you know</a:t>
            </a:r>
            <a:endParaRPr b="1" sz="1000">
              <a:solidFill>
                <a:schemeClr val="dk1"/>
              </a:solidFill>
            </a:endParaRPr>
          </a:p>
          <a:p>
            <a:pPr indent="0" lvl="0" marL="0" rtl="0" algn="ctr">
              <a:spcBef>
                <a:spcPts val="0"/>
              </a:spcBef>
              <a:spcAft>
                <a:spcPts val="0"/>
              </a:spcAft>
              <a:buNone/>
            </a:pPr>
            <a:r>
              <a:t/>
            </a:r>
            <a:endParaRPr b="1"/>
          </a:p>
        </p:txBody>
      </p:sp>
      <p:sp>
        <p:nvSpPr>
          <p:cNvPr id="192" name="Google Shape;192;p35"/>
          <p:cNvSpPr txBox="1"/>
          <p:nvPr/>
        </p:nvSpPr>
        <p:spPr>
          <a:xfrm>
            <a:off x="-27400" y="-6525"/>
            <a:ext cx="9184500" cy="4269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 </a:t>
            </a:r>
            <a:r>
              <a:rPr b="1" lang="en">
                <a:solidFill>
                  <a:srgbClr val="FFFFFF"/>
                </a:solidFill>
              </a:rPr>
              <a:t>Innovation Support: Different methods for different situations</a:t>
            </a:r>
            <a:endParaRPr b="1">
              <a:solidFill>
                <a:srgbClr val="FFFFFF"/>
              </a:solidFill>
            </a:endParaRPr>
          </a:p>
        </p:txBody>
      </p:sp>
      <p:sp>
        <p:nvSpPr>
          <p:cNvPr id="193" name="Google Shape;193;p35"/>
          <p:cNvSpPr txBox="1"/>
          <p:nvPr/>
        </p:nvSpPr>
        <p:spPr>
          <a:xfrm>
            <a:off x="0" y="4882575"/>
            <a:ext cx="3589200" cy="3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chemeClr val="dk1"/>
                </a:solidFill>
              </a:rPr>
              <a:t>Based on the </a:t>
            </a:r>
            <a:r>
              <a:rPr i="1" lang="en" sz="900">
                <a:solidFill>
                  <a:schemeClr val="dk1"/>
                </a:solidFill>
              </a:rPr>
              <a:t>Cynefin Framework by David Snowden</a:t>
            </a:r>
            <a:endParaRPr i="1" sz="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6"/>
          <p:cNvSpPr/>
          <p:nvPr/>
        </p:nvSpPr>
        <p:spPr>
          <a:xfrm>
            <a:off x="4007150" y="100"/>
            <a:ext cx="51369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6"/>
          <p:cNvSpPr txBox="1"/>
          <p:nvPr>
            <p:ph type="title"/>
          </p:nvPr>
        </p:nvSpPr>
        <p:spPr>
          <a:xfrm>
            <a:off x="490250" y="660825"/>
            <a:ext cx="6367800" cy="388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People</a:t>
            </a:r>
            <a:endParaRPr/>
          </a:p>
          <a:p>
            <a:pPr indent="0" lvl="0" marL="0" rtl="0" algn="l">
              <a:spcBef>
                <a:spcPts val="0"/>
              </a:spcBef>
              <a:spcAft>
                <a:spcPts val="0"/>
              </a:spcAft>
              <a:buNone/>
            </a:pPr>
            <a:r>
              <a:rPr lang="en"/>
              <a:t>Projects</a:t>
            </a:r>
            <a:endParaRPr/>
          </a:p>
          <a:p>
            <a:pPr indent="0" lvl="0" marL="0" rtl="0" algn="l">
              <a:spcBef>
                <a:spcPts val="0"/>
              </a:spcBef>
              <a:spcAft>
                <a:spcPts val="0"/>
              </a:spcAft>
              <a:buNone/>
            </a:pPr>
            <a:r>
              <a:rPr lang="en"/>
              <a:t>Planning</a:t>
            </a:r>
            <a:endParaRPr/>
          </a:p>
        </p:txBody>
      </p:sp>
      <p:sp>
        <p:nvSpPr>
          <p:cNvPr id="200" name="Google Shape;200;p36"/>
          <p:cNvSpPr txBox="1"/>
          <p:nvPr/>
        </p:nvSpPr>
        <p:spPr>
          <a:xfrm>
            <a:off x="165200" y="218875"/>
            <a:ext cx="3579600" cy="11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 sz="1800"/>
              <a:t>Innovation support</a:t>
            </a:r>
            <a:r>
              <a:rPr lang="en" sz="1800"/>
              <a:t> is about:</a:t>
            </a:r>
            <a:endParaRPr sz="1800"/>
          </a:p>
        </p:txBody>
      </p:sp>
      <p:pic>
        <p:nvPicPr>
          <p:cNvPr id="201" name="Google Shape;201;p36"/>
          <p:cNvPicPr preferRelativeResize="0"/>
          <p:nvPr/>
        </p:nvPicPr>
        <p:blipFill>
          <a:blip r:embed="rId3">
            <a:alphaModFix/>
          </a:blip>
          <a:stretch>
            <a:fillRect/>
          </a:stretch>
        </p:blipFill>
        <p:spPr>
          <a:xfrm>
            <a:off x="4194175" y="255625"/>
            <a:ext cx="4837274" cy="4632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Ten Faces of Innovation</a:t>
            </a:r>
            <a:endParaRPr/>
          </a:p>
        </p:txBody>
      </p:sp>
      <p:sp>
        <p:nvSpPr>
          <p:cNvPr id="207" name="Google Shape;207;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The Anthropologist</a:t>
            </a:r>
            <a:endParaRPr/>
          </a:p>
          <a:p>
            <a:pPr indent="-342900" lvl="0" marL="457200" rtl="0" algn="l">
              <a:spcBef>
                <a:spcPts val="0"/>
              </a:spcBef>
              <a:spcAft>
                <a:spcPts val="0"/>
              </a:spcAft>
              <a:buSzPts val="1800"/>
              <a:buAutoNum type="arabicPeriod"/>
            </a:pPr>
            <a:r>
              <a:rPr lang="en"/>
              <a:t>The Experimenter</a:t>
            </a:r>
            <a:endParaRPr/>
          </a:p>
          <a:p>
            <a:pPr indent="-342900" lvl="0" marL="457200" rtl="0" algn="l">
              <a:spcBef>
                <a:spcPts val="0"/>
              </a:spcBef>
              <a:spcAft>
                <a:spcPts val="0"/>
              </a:spcAft>
              <a:buSzPts val="1800"/>
              <a:buAutoNum type="arabicPeriod"/>
            </a:pPr>
            <a:r>
              <a:rPr lang="en"/>
              <a:t>The Cross-Pollinator</a:t>
            </a:r>
            <a:endParaRPr/>
          </a:p>
          <a:p>
            <a:pPr indent="-342900" lvl="0" marL="457200" rtl="0" algn="l">
              <a:spcBef>
                <a:spcPts val="0"/>
              </a:spcBef>
              <a:spcAft>
                <a:spcPts val="0"/>
              </a:spcAft>
              <a:buSzPts val="1800"/>
              <a:buAutoNum type="arabicPeriod"/>
            </a:pPr>
            <a:r>
              <a:rPr lang="en"/>
              <a:t>The Hurdler</a:t>
            </a:r>
            <a:endParaRPr/>
          </a:p>
          <a:p>
            <a:pPr indent="-342900" lvl="0" marL="457200" rtl="0" algn="l">
              <a:spcBef>
                <a:spcPts val="0"/>
              </a:spcBef>
              <a:spcAft>
                <a:spcPts val="0"/>
              </a:spcAft>
              <a:buSzPts val="1800"/>
              <a:buAutoNum type="arabicPeriod"/>
            </a:pPr>
            <a:r>
              <a:rPr lang="en"/>
              <a:t>The Collaborator</a:t>
            </a:r>
            <a:endParaRPr/>
          </a:p>
          <a:p>
            <a:pPr indent="-342900" lvl="0" marL="457200" rtl="0" algn="l">
              <a:spcBef>
                <a:spcPts val="0"/>
              </a:spcBef>
              <a:spcAft>
                <a:spcPts val="0"/>
              </a:spcAft>
              <a:buSzPts val="1800"/>
              <a:buAutoNum type="arabicPeriod"/>
            </a:pPr>
            <a:r>
              <a:rPr lang="en"/>
              <a:t>The Director</a:t>
            </a:r>
            <a:endParaRPr/>
          </a:p>
          <a:p>
            <a:pPr indent="-342900" lvl="0" marL="457200" rtl="0" algn="l">
              <a:spcBef>
                <a:spcPts val="0"/>
              </a:spcBef>
              <a:spcAft>
                <a:spcPts val="0"/>
              </a:spcAft>
              <a:buSzPts val="1800"/>
              <a:buAutoNum type="arabicPeriod"/>
            </a:pPr>
            <a:r>
              <a:rPr lang="en"/>
              <a:t>The Experience Architect</a:t>
            </a:r>
            <a:endParaRPr/>
          </a:p>
          <a:p>
            <a:pPr indent="-342900" lvl="0" marL="457200" rtl="0" algn="l">
              <a:spcBef>
                <a:spcPts val="0"/>
              </a:spcBef>
              <a:spcAft>
                <a:spcPts val="0"/>
              </a:spcAft>
              <a:buSzPts val="1800"/>
              <a:buAutoNum type="arabicPeriod"/>
            </a:pPr>
            <a:r>
              <a:rPr lang="en"/>
              <a:t>The Set Designer</a:t>
            </a:r>
            <a:endParaRPr/>
          </a:p>
          <a:p>
            <a:pPr indent="-342900" lvl="0" marL="457200" rtl="0" algn="l">
              <a:spcBef>
                <a:spcPts val="0"/>
              </a:spcBef>
              <a:spcAft>
                <a:spcPts val="0"/>
              </a:spcAft>
              <a:buSzPts val="1800"/>
              <a:buAutoNum type="arabicPeriod"/>
            </a:pPr>
            <a:r>
              <a:rPr lang="en"/>
              <a:t>The Storyteller</a:t>
            </a:r>
            <a:endParaRPr/>
          </a:p>
          <a:p>
            <a:pPr indent="-342900" lvl="0" marL="457200" rtl="0" algn="l">
              <a:spcBef>
                <a:spcPts val="0"/>
              </a:spcBef>
              <a:spcAft>
                <a:spcPts val="0"/>
              </a:spcAft>
              <a:buSzPts val="1800"/>
              <a:buAutoNum type="arabicPeriod"/>
            </a:pPr>
            <a:r>
              <a:rPr lang="en"/>
              <a:t>The Caregiver</a:t>
            </a:r>
            <a:endParaRPr/>
          </a:p>
        </p:txBody>
      </p:sp>
      <p:pic>
        <p:nvPicPr>
          <p:cNvPr id="208" name="Google Shape;208;p37"/>
          <p:cNvPicPr preferRelativeResize="0"/>
          <p:nvPr/>
        </p:nvPicPr>
        <p:blipFill>
          <a:blip r:embed="rId3">
            <a:alphaModFix/>
          </a:blip>
          <a:stretch>
            <a:fillRect/>
          </a:stretch>
        </p:blipFill>
        <p:spPr>
          <a:xfrm>
            <a:off x="5565125" y="1219750"/>
            <a:ext cx="2164125" cy="3281850"/>
          </a:xfrm>
          <a:prstGeom prst="rect">
            <a:avLst/>
          </a:prstGeom>
          <a:noFill/>
          <a:ln>
            <a:noFill/>
          </a:ln>
        </p:spPr>
      </p:pic>
      <p:sp>
        <p:nvSpPr>
          <p:cNvPr id="209" name="Google Shape;209;p37"/>
          <p:cNvSpPr txBox="1"/>
          <p:nvPr/>
        </p:nvSpPr>
        <p:spPr>
          <a:xfrm>
            <a:off x="5135175" y="4501600"/>
            <a:ext cx="3024000" cy="33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Tom Kelley, IDEO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Google Shape;214;p38"/>
          <p:cNvPicPr preferRelativeResize="0"/>
          <p:nvPr/>
        </p:nvPicPr>
        <p:blipFill>
          <a:blip r:embed="rId3">
            <a:alphaModFix/>
          </a:blip>
          <a:stretch>
            <a:fillRect/>
          </a:stretch>
        </p:blipFill>
        <p:spPr>
          <a:xfrm>
            <a:off x="-57150" y="-808212"/>
            <a:ext cx="9258300" cy="6925216"/>
          </a:xfrm>
          <a:prstGeom prst="rect">
            <a:avLst/>
          </a:prstGeom>
          <a:noFill/>
          <a:ln>
            <a:noFill/>
          </a:ln>
        </p:spPr>
      </p:pic>
      <p:sp>
        <p:nvSpPr>
          <p:cNvPr id="215" name="Google Shape;215;p38"/>
          <p:cNvSpPr txBox="1"/>
          <p:nvPr>
            <p:ph type="title"/>
          </p:nvPr>
        </p:nvSpPr>
        <p:spPr>
          <a:xfrm>
            <a:off x="2515550" y="-179075"/>
            <a:ext cx="66285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rgbClr val="FFFFFF"/>
                </a:highlight>
              </a:rPr>
              <a:t> </a:t>
            </a:r>
            <a:r>
              <a:rPr lang="en">
                <a:highlight>
                  <a:srgbClr val="FFFFFF"/>
                </a:highlight>
              </a:rPr>
              <a:t>A real world example: AISOS  </a:t>
            </a:r>
            <a:endParaRPr>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9"/>
          <p:cNvSpPr txBox="1"/>
          <p:nvPr/>
        </p:nvSpPr>
        <p:spPr>
          <a:xfrm>
            <a:off x="750290" y="1762627"/>
            <a:ext cx="7906800" cy="2660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3000"/>
              <a:buFont typeface="Arial"/>
              <a:buNone/>
            </a:pPr>
            <a:r>
              <a:t/>
            </a:r>
            <a:endParaRPr sz="3000">
              <a:solidFill>
                <a:srgbClr val="7F7F7F"/>
              </a:solidFill>
              <a:latin typeface="Calibri"/>
              <a:ea typeface="Calibri"/>
              <a:cs typeface="Calibri"/>
              <a:sym typeface="Calibri"/>
            </a:endParaRPr>
          </a:p>
        </p:txBody>
      </p:sp>
      <p:sp>
        <p:nvSpPr>
          <p:cNvPr id="221" name="Google Shape;221;p39"/>
          <p:cNvSpPr txBox="1"/>
          <p:nvPr>
            <p:ph type="title"/>
          </p:nvPr>
        </p:nvSpPr>
        <p:spPr>
          <a:xfrm>
            <a:off x="629840" y="544711"/>
            <a:ext cx="6318300" cy="12003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rgbClr val="446CA9"/>
              </a:buClr>
              <a:buSzPts val="3300"/>
              <a:buFont typeface="Calibri"/>
              <a:buNone/>
            </a:pPr>
            <a:r>
              <a:rPr lang="en">
                <a:solidFill>
                  <a:srgbClr val="446CA9"/>
                </a:solidFill>
              </a:rPr>
              <a:t>Contact Information </a:t>
            </a:r>
            <a:endParaRPr/>
          </a:p>
        </p:txBody>
      </p:sp>
      <p:sp>
        <p:nvSpPr>
          <p:cNvPr id="222" name="Google Shape;222;p39"/>
          <p:cNvSpPr txBox="1"/>
          <p:nvPr/>
        </p:nvSpPr>
        <p:spPr>
          <a:xfrm>
            <a:off x="977565" y="4457598"/>
            <a:ext cx="6987300" cy="572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900"/>
              <a:buFont typeface="Arial"/>
              <a:buNone/>
            </a:pPr>
            <a:r>
              <a:rPr lang="en" sz="900">
                <a:solidFill>
                  <a:schemeClr val="dk1"/>
                </a:solidFill>
                <a:latin typeface="Calibri"/>
                <a:ea typeface="Calibri"/>
                <a:cs typeface="Calibri"/>
                <a:sym typeface="Calibri"/>
              </a:rPr>
              <a:t>NOTE: This presentation leaves copyright of the content to the presenter. Unless otherwise noted in the materials, uploaded content carries the </a:t>
            </a:r>
            <a:r>
              <a:rPr lang="en" sz="900" u="sng">
                <a:solidFill>
                  <a:schemeClr val="hlink"/>
                </a:solidFill>
                <a:latin typeface="Calibri"/>
                <a:ea typeface="Calibri"/>
                <a:cs typeface="Calibri"/>
                <a:sym typeface="Calibri"/>
                <a:hlinkClick r:id="rId3"/>
              </a:rPr>
              <a:t>Creative Commons Attribution 4.0 International (CC BY 4.0), </a:t>
            </a:r>
            <a:r>
              <a:rPr lang="en" sz="900">
                <a:solidFill>
                  <a:schemeClr val="dk1"/>
                </a:solidFill>
                <a:latin typeface="Calibri"/>
                <a:ea typeface="Calibri"/>
                <a:cs typeface="Calibri"/>
                <a:sym typeface="Calibri"/>
              </a:rPr>
              <a:t>which grants usage to the general public, with appropriate credit to the author.</a:t>
            </a:r>
            <a:endParaRPr sz="1100"/>
          </a:p>
        </p:txBody>
      </p:sp>
      <p:sp>
        <p:nvSpPr>
          <p:cNvPr id="223" name="Google Shape;223;p39"/>
          <p:cNvSpPr txBox="1"/>
          <p:nvPr>
            <p:ph idx="1" type="body"/>
          </p:nvPr>
        </p:nvSpPr>
        <p:spPr>
          <a:xfrm>
            <a:off x="645318" y="1821656"/>
            <a:ext cx="6318300" cy="2383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200"/>
              <a:buNone/>
            </a:pPr>
            <a:r>
              <a:rPr b="1" lang="en" sz="2400"/>
              <a:t>Jamey Hansen</a:t>
            </a:r>
            <a:endParaRPr b="1" sz="2400"/>
          </a:p>
          <a:p>
            <a:pPr indent="0" lvl="0" marL="0" rtl="0" algn="l">
              <a:lnSpc>
                <a:spcPct val="90000"/>
              </a:lnSpc>
              <a:spcBef>
                <a:spcPts val="0"/>
              </a:spcBef>
              <a:spcAft>
                <a:spcPts val="0"/>
              </a:spcAft>
              <a:buClr>
                <a:schemeClr val="dk1"/>
              </a:buClr>
              <a:buSzPts val="1200"/>
              <a:buNone/>
            </a:pPr>
            <a:r>
              <a:rPr lang="en" sz="2400"/>
              <a:t>CIO for the College of Liberal Arts</a:t>
            </a:r>
            <a:endParaRPr sz="2400"/>
          </a:p>
          <a:p>
            <a:pPr indent="0" lvl="0" marL="0" rtl="0" algn="l">
              <a:lnSpc>
                <a:spcPct val="90000"/>
              </a:lnSpc>
              <a:spcBef>
                <a:spcPts val="0"/>
              </a:spcBef>
              <a:spcAft>
                <a:spcPts val="0"/>
              </a:spcAft>
              <a:buClr>
                <a:schemeClr val="dk1"/>
              </a:buClr>
              <a:buSzPts val="1200"/>
              <a:buNone/>
            </a:pPr>
            <a:r>
              <a:rPr lang="en" sz="2400"/>
              <a:t>University of Minnesota</a:t>
            </a:r>
            <a:endParaRPr sz="2400"/>
          </a:p>
          <a:p>
            <a:pPr indent="0" lvl="0" marL="0" rtl="0" algn="l">
              <a:lnSpc>
                <a:spcPct val="90000"/>
              </a:lnSpc>
              <a:spcBef>
                <a:spcPts val="0"/>
              </a:spcBef>
              <a:spcAft>
                <a:spcPts val="0"/>
              </a:spcAft>
              <a:buClr>
                <a:schemeClr val="dk1"/>
              </a:buClr>
              <a:buSzPts val="1200"/>
              <a:buNone/>
            </a:pPr>
            <a:r>
              <a:rPr lang="en" sz="2400"/>
              <a:t>hansenj@umn.edu</a:t>
            </a:r>
            <a:endParaRPr sz="2400"/>
          </a:p>
          <a:p>
            <a:pPr indent="0" lvl="0" marL="0" rtl="0" algn="l">
              <a:lnSpc>
                <a:spcPct val="90000"/>
              </a:lnSpc>
              <a:spcBef>
                <a:spcPts val="0"/>
              </a:spcBef>
              <a:spcAft>
                <a:spcPts val="0"/>
              </a:spcAft>
              <a:buClr>
                <a:schemeClr val="dk1"/>
              </a:buClr>
              <a:buSzPts val="1200"/>
              <a:buNone/>
            </a:pPr>
            <a:r>
              <a:rPr lang="en" sz="2400"/>
              <a:t>latis.umn.edu</a:t>
            </a:r>
            <a:endParaRPr sz="2400"/>
          </a:p>
          <a:p>
            <a:pPr indent="0" lvl="0" marL="0" rtl="0" algn="l">
              <a:lnSpc>
                <a:spcPct val="90000"/>
              </a:lnSpc>
              <a:spcBef>
                <a:spcPts val="0"/>
              </a:spcBef>
              <a:spcAft>
                <a:spcPts val="0"/>
              </a:spcAft>
              <a:buClr>
                <a:schemeClr val="dk1"/>
              </a:buClr>
              <a:buSzPts val="1200"/>
              <a:buNone/>
            </a:pPr>
            <a:r>
              <a:t/>
            </a:r>
            <a:endParaRPr sz="2400"/>
          </a:p>
          <a:p>
            <a:pPr indent="0" lvl="0" marL="0" rtl="0" algn="l">
              <a:lnSpc>
                <a:spcPct val="90000"/>
              </a:lnSpc>
              <a:spcBef>
                <a:spcPts val="0"/>
              </a:spcBef>
              <a:spcAft>
                <a:spcPts val="0"/>
              </a:spcAft>
              <a:buClr>
                <a:schemeClr val="dk1"/>
              </a:buClr>
              <a:buSzPts val="1200"/>
              <a:buNone/>
            </a:pPr>
            <a:r>
              <a:rPr lang="en" sz="2400"/>
              <a:t>z.umn.edu/innovationsupport</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My goals for today:</a:t>
            </a:r>
            <a:endParaRPr b="1"/>
          </a:p>
        </p:txBody>
      </p:sp>
      <p:sp>
        <p:nvSpPr>
          <p:cNvPr id="94" name="Google Shape;9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en" sz="2400">
                <a:solidFill>
                  <a:srgbClr val="000000"/>
                </a:solidFill>
              </a:rPr>
              <a:t>Define and highlight “Innovation </a:t>
            </a:r>
            <a:r>
              <a:rPr i="1" lang="en" sz="2400">
                <a:solidFill>
                  <a:srgbClr val="000000"/>
                </a:solidFill>
              </a:rPr>
              <a:t>Support</a:t>
            </a:r>
            <a:r>
              <a:rPr lang="en" sz="2400">
                <a:solidFill>
                  <a:srgbClr val="000000"/>
                </a:solidFill>
              </a:rPr>
              <a:t>”</a:t>
            </a:r>
            <a:endParaRPr sz="2400">
              <a:solidFill>
                <a:srgbClr val="000000"/>
              </a:solidFill>
            </a:endParaRPr>
          </a:p>
          <a:p>
            <a:pPr indent="-381000" lvl="0" marL="457200" rtl="0" algn="l">
              <a:spcBef>
                <a:spcPts val="1000"/>
              </a:spcBef>
              <a:spcAft>
                <a:spcPts val="0"/>
              </a:spcAft>
              <a:buClr>
                <a:srgbClr val="000000"/>
              </a:buClr>
              <a:buSzPts val="2400"/>
              <a:buAutoNum type="arabicPeriod"/>
            </a:pPr>
            <a:r>
              <a:rPr lang="en" sz="2400">
                <a:solidFill>
                  <a:srgbClr val="000000"/>
                </a:solidFill>
              </a:rPr>
              <a:t>Leave you with practical ideas you can use </a:t>
            </a:r>
            <a:endParaRPr sz="2400">
              <a:solidFill>
                <a:srgbClr val="000000"/>
              </a:solidFill>
            </a:endParaRPr>
          </a:p>
          <a:p>
            <a:pPr indent="-381000" lvl="0" marL="457200" rtl="0" algn="l">
              <a:spcBef>
                <a:spcPts val="1000"/>
              </a:spcBef>
              <a:spcAft>
                <a:spcPts val="1000"/>
              </a:spcAft>
              <a:buClr>
                <a:srgbClr val="000000"/>
              </a:buClr>
              <a:buSzPts val="2400"/>
              <a:buAutoNum type="arabicPeriod"/>
            </a:pPr>
            <a:r>
              <a:rPr lang="en" sz="2400">
                <a:solidFill>
                  <a:srgbClr val="000000"/>
                </a:solidFill>
              </a:rPr>
              <a:t>Gather ideas from you that I can use </a:t>
            </a:r>
            <a:endParaRPr sz="2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Who’s in the room today? </a:t>
            </a:r>
            <a:r>
              <a:rPr lang="en"/>
              <a:t>(raise of hands)</a:t>
            </a:r>
            <a:endParaRPr/>
          </a:p>
        </p:txBody>
      </p:sp>
      <p:sp>
        <p:nvSpPr>
          <p:cNvPr id="100" name="Google Shape;100;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arenR"/>
            </a:pPr>
            <a:r>
              <a:rPr lang="en" sz="2400">
                <a:solidFill>
                  <a:srgbClr val="000000"/>
                </a:solidFill>
              </a:rPr>
              <a:t>What kind of role do you have? </a:t>
            </a:r>
            <a:endParaRPr sz="2400">
              <a:solidFill>
                <a:srgbClr val="000000"/>
              </a:solidFill>
            </a:endParaRPr>
          </a:p>
          <a:p>
            <a:pPr indent="-381000" lvl="1" marL="914400" rtl="0" algn="l">
              <a:spcBef>
                <a:spcPts val="0"/>
              </a:spcBef>
              <a:spcAft>
                <a:spcPts val="0"/>
              </a:spcAft>
              <a:buClr>
                <a:srgbClr val="000000"/>
              </a:buClr>
              <a:buSzPts val="2400"/>
              <a:buAutoNum type="alphaLcParenR"/>
            </a:pPr>
            <a:r>
              <a:rPr lang="en" sz="2400">
                <a:solidFill>
                  <a:srgbClr val="000000"/>
                </a:solidFill>
              </a:rPr>
              <a:t>Leadership role (control over resources)</a:t>
            </a:r>
            <a:endParaRPr sz="2400">
              <a:solidFill>
                <a:srgbClr val="000000"/>
              </a:solidFill>
            </a:endParaRPr>
          </a:p>
          <a:p>
            <a:pPr indent="-381000" lvl="1" marL="914400" rtl="0" algn="l">
              <a:spcBef>
                <a:spcPts val="0"/>
              </a:spcBef>
              <a:spcAft>
                <a:spcPts val="0"/>
              </a:spcAft>
              <a:buClr>
                <a:srgbClr val="000000"/>
              </a:buClr>
              <a:buSzPts val="2400"/>
              <a:buAutoNum type="alphaLcParenR"/>
            </a:pPr>
            <a:r>
              <a:rPr lang="en" sz="2400">
                <a:solidFill>
                  <a:srgbClr val="000000"/>
                </a:solidFill>
              </a:rPr>
              <a:t>Individual contributor (influence others)</a:t>
            </a:r>
            <a:endParaRPr sz="2400">
              <a:solidFill>
                <a:srgbClr val="000000"/>
              </a:solidFill>
            </a:endParaRPr>
          </a:p>
          <a:p>
            <a:pPr indent="-381000" lvl="0" marL="457200" rtl="0" algn="l">
              <a:spcBef>
                <a:spcPts val="1000"/>
              </a:spcBef>
              <a:spcAft>
                <a:spcPts val="0"/>
              </a:spcAft>
              <a:buClr>
                <a:srgbClr val="000000"/>
              </a:buClr>
              <a:buSzPts val="2400"/>
              <a:buAutoNum type="arabicParenR"/>
            </a:pPr>
            <a:r>
              <a:rPr lang="en" sz="2400">
                <a:solidFill>
                  <a:srgbClr val="000000"/>
                </a:solidFill>
              </a:rPr>
              <a:t>What kind of unit are you a part of?</a:t>
            </a:r>
            <a:endParaRPr sz="2400">
              <a:solidFill>
                <a:srgbClr val="000000"/>
              </a:solidFill>
            </a:endParaRPr>
          </a:p>
          <a:p>
            <a:pPr indent="-381000" lvl="1" marL="914400" rtl="0" algn="l">
              <a:spcBef>
                <a:spcPts val="0"/>
              </a:spcBef>
              <a:spcAft>
                <a:spcPts val="0"/>
              </a:spcAft>
              <a:buClr>
                <a:srgbClr val="000000"/>
              </a:buClr>
              <a:buSzPts val="2400"/>
              <a:buAutoNum type="alphaLcParenR"/>
            </a:pPr>
            <a:r>
              <a:rPr lang="en" sz="2400">
                <a:solidFill>
                  <a:srgbClr val="000000"/>
                </a:solidFill>
              </a:rPr>
              <a:t>Central unit</a:t>
            </a:r>
            <a:endParaRPr sz="2400">
              <a:solidFill>
                <a:srgbClr val="000000"/>
              </a:solidFill>
            </a:endParaRPr>
          </a:p>
          <a:p>
            <a:pPr indent="-381000" lvl="1" marL="914400" rtl="0" algn="l">
              <a:spcBef>
                <a:spcPts val="0"/>
              </a:spcBef>
              <a:spcAft>
                <a:spcPts val="0"/>
              </a:spcAft>
              <a:buClr>
                <a:srgbClr val="000000"/>
              </a:buClr>
              <a:buSzPts val="2400"/>
              <a:buAutoNum type="alphaLcParenR"/>
            </a:pPr>
            <a:r>
              <a:rPr lang="en" sz="2400">
                <a:solidFill>
                  <a:srgbClr val="000000"/>
                </a:solidFill>
              </a:rPr>
              <a:t>College/department (distributed) unit</a:t>
            </a:r>
            <a:endParaRPr sz="2400">
              <a:solidFill>
                <a:srgbClr val="000000"/>
              </a:solidFill>
            </a:endParaRPr>
          </a:p>
          <a:p>
            <a:pPr indent="-381000" lvl="0" marL="457200" rtl="0" algn="l">
              <a:spcBef>
                <a:spcPts val="1000"/>
              </a:spcBef>
              <a:spcAft>
                <a:spcPts val="0"/>
              </a:spcAft>
              <a:buClr>
                <a:srgbClr val="000000"/>
              </a:buClr>
              <a:buSzPts val="2400"/>
              <a:buAutoNum type="arabicParenR"/>
            </a:pPr>
            <a:r>
              <a:rPr lang="en" sz="2400">
                <a:solidFill>
                  <a:srgbClr val="000000"/>
                </a:solidFill>
              </a:rPr>
              <a:t>If you attended other innovation sessions, </a:t>
            </a:r>
            <a:br>
              <a:rPr lang="en" sz="2400">
                <a:solidFill>
                  <a:srgbClr val="000000"/>
                </a:solidFill>
              </a:rPr>
            </a:br>
            <a:r>
              <a:rPr lang="en" sz="2400">
                <a:solidFill>
                  <a:srgbClr val="000000"/>
                </a:solidFill>
              </a:rPr>
              <a:t>what themes did you hear?</a:t>
            </a:r>
            <a:endParaRPr sz="2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CLA</a:t>
            </a:r>
            <a:endParaRPr b="1"/>
          </a:p>
          <a:p>
            <a:pPr indent="0" lvl="0" marL="0" rtl="0" algn="l">
              <a:spcBef>
                <a:spcPts val="0"/>
              </a:spcBef>
              <a:spcAft>
                <a:spcPts val="0"/>
              </a:spcAft>
              <a:buNone/>
            </a:pPr>
            <a:r>
              <a:t/>
            </a:r>
            <a:endParaRPr/>
          </a:p>
        </p:txBody>
      </p:sp>
      <p:pic>
        <p:nvPicPr>
          <p:cNvPr id="106" name="Google Shape;106;p24"/>
          <p:cNvPicPr preferRelativeResize="0"/>
          <p:nvPr/>
        </p:nvPicPr>
        <p:blipFill>
          <a:blip r:embed="rId3">
            <a:alphaModFix/>
          </a:blip>
          <a:stretch>
            <a:fillRect/>
          </a:stretch>
        </p:blipFill>
        <p:spPr>
          <a:xfrm rot="287433">
            <a:off x="4515638" y="226224"/>
            <a:ext cx="5633038" cy="5143501"/>
          </a:xfrm>
          <a:prstGeom prst="rect">
            <a:avLst/>
          </a:prstGeom>
          <a:noFill/>
          <a:ln>
            <a:noFill/>
          </a:ln>
        </p:spPr>
      </p:pic>
      <p:sp>
        <p:nvSpPr>
          <p:cNvPr id="107" name="Google Shape;107;p24"/>
          <p:cNvSpPr txBox="1"/>
          <p:nvPr>
            <p:ph idx="4294967295" type="subTitle"/>
          </p:nvPr>
        </p:nvSpPr>
        <p:spPr>
          <a:xfrm>
            <a:off x="490250" y="2571750"/>
            <a:ext cx="4045200" cy="146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000000"/>
                </a:solidFill>
                <a:latin typeface="Arial Narrow"/>
                <a:ea typeface="Arial Narrow"/>
                <a:cs typeface="Arial Narrow"/>
                <a:sym typeface="Arial Narrow"/>
              </a:rPr>
              <a:t>College of Liberal Arts</a:t>
            </a:r>
            <a:endParaRPr sz="2400">
              <a:solidFill>
                <a:srgbClr val="000000"/>
              </a:solidFill>
              <a:latin typeface="Arial Narrow"/>
              <a:ea typeface="Arial Narrow"/>
              <a:cs typeface="Arial Narrow"/>
              <a:sym typeface="Arial Narrow"/>
            </a:endParaRPr>
          </a:p>
          <a:p>
            <a:pPr indent="0" lvl="0" marL="0" rtl="0" algn="l">
              <a:spcBef>
                <a:spcPts val="0"/>
              </a:spcBef>
              <a:spcAft>
                <a:spcPts val="0"/>
              </a:spcAft>
              <a:buClr>
                <a:schemeClr val="dk1"/>
              </a:buClr>
              <a:buSzPts val="1100"/>
              <a:buFont typeface="Arial"/>
              <a:buNone/>
            </a:pPr>
            <a:r>
              <a:rPr lang="en" sz="2400">
                <a:solidFill>
                  <a:srgbClr val="000000"/>
                </a:solidFill>
                <a:latin typeface="Arial Narrow"/>
                <a:ea typeface="Arial Narrow"/>
                <a:cs typeface="Arial Narrow"/>
                <a:sym typeface="Arial Narrow"/>
              </a:rPr>
              <a:t>University of Minnesota</a:t>
            </a:r>
            <a:endParaRPr sz="2400">
              <a:solidFill>
                <a:srgbClr val="000000"/>
              </a:solidFill>
              <a:latin typeface="Arial Narrow"/>
              <a:ea typeface="Arial Narrow"/>
              <a:cs typeface="Arial Narrow"/>
              <a:sym typeface="Arial Narrow"/>
            </a:endParaRPr>
          </a:p>
          <a:p>
            <a:pPr indent="0" lvl="0" marL="0" rtl="0" algn="l">
              <a:spcBef>
                <a:spcPts val="0"/>
              </a:spcBef>
              <a:spcAft>
                <a:spcPts val="0"/>
              </a:spcAft>
              <a:buClr>
                <a:schemeClr val="dk1"/>
              </a:buClr>
              <a:buSzPts val="1100"/>
              <a:buFont typeface="Arial"/>
              <a:buNone/>
            </a:pPr>
            <a:r>
              <a:t/>
            </a:r>
            <a:endParaRPr sz="2400">
              <a:solidFill>
                <a:srgbClr val="000000"/>
              </a:solidFill>
              <a:latin typeface="Arial Narrow"/>
              <a:ea typeface="Arial Narrow"/>
              <a:cs typeface="Arial Narrow"/>
              <a:sym typeface="Arial Narrow"/>
            </a:endParaRPr>
          </a:p>
          <a:p>
            <a:pPr indent="0" lvl="0" marL="0" rtl="0" algn="l">
              <a:spcBef>
                <a:spcPts val="0"/>
              </a:spcBef>
              <a:spcAft>
                <a:spcPts val="0"/>
              </a:spcAft>
              <a:buClr>
                <a:schemeClr val="dk1"/>
              </a:buClr>
              <a:buSzPts val="1100"/>
              <a:buFont typeface="Arial"/>
              <a:buNone/>
            </a:pPr>
            <a:r>
              <a:rPr lang="en" sz="2400">
                <a:solidFill>
                  <a:srgbClr val="000000"/>
                </a:solidFill>
                <a:latin typeface="Arial Narrow"/>
                <a:ea typeface="Arial Narrow"/>
                <a:cs typeface="Arial Narrow"/>
                <a:sym typeface="Arial Narrow"/>
              </a:rPr>
              <a:t>A large distributed college </a:t>
            </a:r>
            <a:endParaRPr sz="2400">
              <a:solidFill>
                <a:srgbClr val="000000"/>
              </a:solidFill>
              <a:latin typeface="Arial Narrow"/>
              <a:ea typeface="Arial Narrow"/>
              <a:cs typeface="Arial Narrow"/>
              <a:sym typeface="Arial Narrow"/>
            </a:endParaRPr>
          </a:p>
          <a:p>
            <a:pPr indent="0" lvl="0" marL="0" rtl="0" algn="l">
              <a:spcBef>
                <a:spcPts val="0"/>
              </a:spcBef>
              <a:spcAft>
                <a:spcPts val="0"/>
              </a:spcAft>
              <a:buNone/>
            </a:pPr>
            <a:r>
              <a:rPr lang="en" sz="2400">
                <a:solidFill>
                  <a:srgbClr val="000000"/>
                </a:solidFill>
                <a:latin typeface="Arial Narrow"/>
                <a:ea typeface="Arial Narrow"/>
                <a:cs typeface="Arial Narrow"/>
                <a:sym typeface="Arial Narrow"/>
              </a:rPr>
              <a:t>in a large distributed university</a:t>
            </a:r>
            <a:endParaRPr sz="2400">
              <a:solidFill>
                <a:srgbClr val="000000"/>
              </a:solidFill>
              <a:latin typeface="Arial Narrow"/>
              <a:ea typeface="Arial Narrow"/>
              <a:cs typeface="Arial Narrow"/>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25"/>
          <p:cNvPicPr preferRelativeResize="0"/>
          <p:nvPr/>
        </p:nvPicPr>
        <p:blipFill>
          <a:blip r:embed="rId3">
            <a:alphaModFix/>
          </a:blip>
          <a:stretch>
            <a:fillRect/>
          </a:stretch>
        </p:blipFill>
        <p:spPr>
          <a:xfrm>
            <a:off x="0" y="-1096050"/>
            <a:ext cx="9359340" cy="6239550"/>
          </a:xfrm>
          <a:prstGeom prst="rect">
            <a:avLst/>
          </a:prstGeom>
          <a:noFill/>
          <a:ln>
            <a:noFill/>
          </a:ln>
        </p:spPr>
      </p:pic>
      <p:sp>
        <p:nvSpPr>
          <p:cNvPr id="113" name="Google Shape;113;p25"/>
          <p:cNvSpPr txBox="1"/>
          <p:nvPr>
            <p:ph idx="1" type="body"/>
          </p:nvPr>
        </p:nvSpPr>
        <p:spPr>
          <a:xfrm>
            <a:off x="292375" y="647750"/>
            <a:ext cx="8520600" cy="305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000000"/>
                </a:solidFill>
              </a:rPr>
              <a:t>LATIS</a:t>
            </a:r>
            <a:endParaRPr b="1" sz="4800">
              <a:solidFill>
                <a:srgbClr val="000000"/>
              </a:solidFill>
            </a:endParaRPr>
          </a:p>
          <a:p>
            <a:pPr indent="0" lvl="0" marL="0" rtl="0" algn="ctr">
              <a:spcBef>
                <a:spcPts val="1600"/>
              </a:spcBef>
              <a:spcAft>
                <a:spcPts val="1600"/>
              </a:spcAft>
              <a:buNone/>
            </a:pPr>
            <a:r>
              <a:rPr b="1" lang="en" sz="3600">
                <a:solidFill>
                  <a:srgbClr val="000000"/>
                </a:solidFill>
              </a:rPr>
              <a:t>Liberal Arts Technologies</a:t>
            </a:r>
            <a:br>
              <a:rPr b="1" lang="en" sz="3600">
                <a:solidFill>
                  <a:srgbClr val="000000"/>
                </a:solidFill>
              </a:rPr>
            </a:br>
            <a:r>
              <a:rPr b="1" lang="en" sz="3600">
                <a:solidFill>
                  <a:srgbClr val="000000"/>
                </a:solidFill>
              </a:rPr>
              <a:t>and Innovation Services</a:t>
            </a:r>
            <a:endParaRPr b="1" sz="3600">
              <a:solidFill>
                <a:srgbClr val="000000"/>
              </a:solidFill>
            </a:endParaRPr>
          </a:p>
        </p:txBody>
      </p:sp>
      <p:sp>
        <p:nvSpPr>
          <p:cNvPr id="114" name="Google Shape;114;p25"/>
          <p:cNvSpPr txBox="1"/>
          <p:nvPr>
            <p:ph idx="1" type="body"/>
          </p:nvPr>
        </p:nvSpPr>
        <p:spPr>
          <a:xfrm>
            <a:off x="311700" y="628425"/>
            <a:ext cx="8520600" cy="305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rPr>
              <a:t>LATIS</a:t>
            </a:r>
            <a:endParaRPr b="1" sz="4800">
              <a:solidFill>
                <a:srgbClr val="FFFFFF"/>
              </a:solidFill>
            </a:endParaRPr>
          </a:p>
          <a:p>
            <a:pPr indent="0" lvl="0" marL="0" rtl="0" algn="ctr">
              <a:spcBef>
                <a:spcPts val="1600"/>
              </a:spcBef>
              <a:spcAft>
                <a:spcPts val="1600"/>
              </a:spcAft>
              <a:buNone/>
            </a:pPr>
            <a:r>
              <a:rPr b="1" lang="en" sz="3600">
                <a:solidFill>
                  <a:srgbClr val="FFFFFF"/>
                </a:solidFill>
              </a:rPr>
              <a:t>Liberal Arts Technologies</a:t>
            </a:r>
            <a:br>
              <a:rPr b="1" lang="en" sz="3600">
                <a:solidFill>
                  <a:srgbClr val="FFFFFF"/>
                </a:solidFill>
              </a:rPr>
            </a:br>
            <a:r>
              <a:rPr b="1" lang="en" sz="3600">
                <a:solidFill>
                  <a:srgbClr val="FFFFFF"/>
                </a:solidFill>
              </a:rPr>
              <a:t>and Innovation Services</a:t>
            </a:r>
            <a:endParaRPr b="1" sz="3600">
              <a:solidFill>
                <a:srgbClr val="FFFFFF"/>
              </a:solidFill>
            </a:endParaRPr>
          </a:p>
        </p:txBody>
      </p:sp>
      <p:graphicFrame>
        <p:nvGraphicFramePr>
          <p:cNvPr id="115" name="Google Shape;115;p25"/>
          <p:cNvGraphicFramePr/>
          <p:nvPr/>
        </p:nvGraphicFramePr>
        <p:xfrm>
          <a:off x="117900" y="3687517"/>
          <a:ext cx="3000000" cy="3000000"/>
        </p:xfrm>
        <a:graphic>
          <a:graphicData uri="http://schemas.openxmlformats.org/drawingml/2006/table">
            <a:tbl>
              <a:tblPr>
                <a:noFill/>
                <a:tableStyleId>{6F2BEF36-BDBD-45E0-9E98-765CA7B2350F}</a:tableStyleId>
              </a:tblPr>
              <a:tblGrid>
                <a:gridCol w="2227050"/>
                <a:gridCol w="2227050"/>
                <a:gridCol w="2227050"/>
                <a:gridCol w="2227050"/>
              </a:tblGrid>
              <a:tr h="1252250">
                <a:tc>
                  <a:txBody>
                    <a:bodyPr/>
                    <a:lstStyle/>
                    <a:p>
                      <a:pPr indent="0" lvl="0" marL="0" rtl="0" algn="ctr">
                        <a:spcBef>
                          <a:spcPts val="0"/>
                        </a:spcBef>
                        <a:spcAft>
                          <a:spcPts val="0"/>
                        </a:spcAft>
                        <a:buNone/>
                      </a:pPr>
                      <a:r>
                        <a:rPr lang="en" sz="1800">
                          <a:latin typeface="Arial Narrow"/>
                          <a:ea typeface="Arial Narrow"/>
                          <a:cs typeface="Arial Narrow"/>
                          <a:sym typeface="Arial Narrow"/>
                        </a:rPr>
                        <a:t>Formerly CLA OIT </a:t>
                      </a:r>
                      <a:br>
                        <a:rPr lang="en" sz="1800">
                          <a:latin typeface="Arial Narrow"/>
                          <a:ea typeface="Arial Narrow"/>
                          <a:cs typeface="Arial Narrow"/>
                          <a:sym typeface="Arial Narrow"/>
                        </a:rPr>
                      </a:br>
                      <a:r>
                        <a:rPr lang="en" sz="1800">
                          <a:latin typeface="Arial Narrow"/>
                          <a:ea typeface="Arial Narrow"/>
                          <a:cs typeface="Arial Narrow"/>
                          <a:sym typeface="Arial Narrow"/>
                        </a:rPr>
                        <a:t>with many IT, AT, and  Research services</a:t>
                      </a:r>
                      <a:endParaRPr sz="1800">
                        <a:latin typeface="Arial Narrow"/>
                        <a:ea typeface="Arial Narrow"/>
                        <a:cs typeface="Arial Narrow"/>
                        <a:sym typeface="Arial Narrow"/>
                      </a:endParaRPr>
                    </a:p>
                  </a:txBody>
                  <a:tcPr marT="91425" marB="91425" marR="91425" marL="91425" anchor="ctr">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800">
                          <a:latin typeface="Arial Narrow"/>
                          <a:ea typeface="Arial Narrow"/>
                          <a:cs typeface="Arial Narrow"/>
                          <a:sym typeface="Arial Narrow"/>
                        </a:rPr>
                        <a:t>D</a:t>
                      </a:r>
                      <a:r>
                        <a:rPr lang="en" sz="1800">
                          <a:latin typeface="Arial Narrow"/>
                          <a:ea typeface="Arial Narrow"/>
                          <a:cs typeface="Arial Narrow"/>
                          <a:sym typeface="Arial Narrow"/>
                        </a:rPr>
                        <a:t>esktop support was </a:t>
                      </a:r>
                      <a:br>
                        <a:rPr lang="en" sz="1800">
                          <a:latin typeface="Arial Narrow"/>
                          <a:ea typeface="Arial Narrow"/>
                          <a:cs typeface="Arial Narrow"/>
                          <a:sym typeface="Arial Narrow"/>
                        </a:rPr>
                      </a:br>
                      <a:r>
                        <a:rPr lang="en" sz="1800">
                          <a:latin typeface="Arial Narrow"/>
                          <a:ea typeface="Arial Narrow"/>
                          <a:cs typeface="Arial Narrow"/>
                          <a:sym typeface="Arial Narrow"/>
                        </a:rPr>
                        <a:t>moved to central IT;</a:t>
                      </a:r>
                      <a:br>
                        <a:rPr lang="en" sz="1800">
                          <a:latin typeface="Arial Narrow"/>
                          <a:ea typeface="Arial Narrow"/>
                          <a:cs typeface="Arial Narrow"/>
                          <a:sym typeface="Arial Narrow"/>
                        </a:rPr>
                      </a:br>
                      <a:r>
                        <a:rPr lang="en" sz="1800">
                          <a:latin typeface="Arial Narrow"/>
                          <a:ea typeface="Arial Narrow"/>
                          <a:cs typeface="Arial Narrow"/>
                          <a:sym typeface="Arial Narrow"/>
                        </a:rPr>
                        <a:t>cut 12 FTE ($1 mil)</a:t>
                      </a:r>
                      <a:endParaRPr sz="1800">
                        <a:latin typeface="Arial Narrow"/>
                        <a:ea typeface="Arial Narrow"/>
                        <a:cs typeface="Arial Narrow"/>
                        <a:sym typeface="Arial Narrow"/>
                      </a:endParaRPr>
                    </a:p>
                  </a:txBody>
                  <a:tcPr marT="91425" marB="91425" marR="91425" marL="91425" anchor="ctr">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800">
                          <a:latin typeface="Arial Narrow"/>
                          <a:ea typeface="Arial Narrow"/>
                          <a:cs typeface="Arial Narrow"/>
                          <a:sym typeface="Arial Narrow"/>
                        </a:rPr>
                        <a:t>LATIS is </a:t>
                      </a:r>
                      <a:r>
                        <a:rPr lang="en" sz="1800">
                          <a:latin typeface="Arial Narrow"/>
                          <a:ea typeface="Arial Narrow"/>
                          <a:cs typeface="Arial Narrow"/>
                          <a:sym typeface="Arial Narrow"/>
                        </a:rPr>
                        <a:t>m</a:t>
                      </a:r>
                      <a:r>
                        <a:rPr lang="en" sz="1800">
                          <a:latin typeface="Arial Narrow"/>
                          <a:ea typeface="Arial Narrow"/>
                          <a:cs typeface="Arial Narrow"/>
                          <a:sym typeface="Arial Narrow"/>
                        </a:rPr>
                        <a:t>ission driven: research, teaching, engagement</a:t>
                      </a:r>
                      <a:endParaRPr sz="1800">
                        <a:latin typeface="Arial Narrow"/>
                        <a:ea typeface="Arial Narrow"/>
                        <a:cs typeface="Arial Narrow"/>
                        <a:sym typeface="Arial Narrow"/>
                      </a:endParaRPr>
                    </a:p>
                  </a:txBody>
                  <a:tcPr marT="91425" marB="91425" marR="91425" marL="91425" anchor="ctr">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800">
                          <a:latin typeface="Arial Narrow"/>
                          <a:ea typeface="Arial Narrow"/>
                          <a:cs typeface="Arial Narrow"/>
                          <a:sym typeface="Arial Narrow"/>
                        </a:rPr>
                        <a:t>Higher-level analysts, designers, consultants, discipline experts</a:t>
                      </a:r>
                      <a:endParaRPr sz="1800">
                        <a:latin typeface="Arial Narrow"/>
                        <a:ea typeface="Arial Narrow"/>
                        <a:cs typeface="Arial Narrow"/>
                        <a:sym typeface="Arial Narrow"/>
                      </a:endParaRPr>
                    </a:p>
                  </a:txBody>
                  <a:tcPr marT="91425" marB="91425" marR="91425" marL="91425" anchor="ctr">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6"/>
          <p:cNvSpPr/>
          <p:nvPr/>
        </p:nvSpPr>
        <p:spPr>
          <a:xfrm>
            <a:off x="319850" y="3670975"/>
            <a:ext cx="2717700" cy="1120200"/>
          </a:xfrm>
          <a:prstGeom prst="rect">
            <a:avLst/>
          </a:prstGeom>
          <a:solidFill>
            <a:srgbClr val="0B5394"/>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rPr i="1" lang="en" sz="1800">
                <a:solidFill>
                  <a:srgbClr val="FFFFFF"/>
                </a:solidFill>
              </a:rPr>
              <a:t>enhancing</a:t>
            </a:r>
            <a:endParaRPr i="1" sz="1800">
              <a:solidFill>
                <a:srgbClr val="FFFFFF"/>
              </a:solidFill>
            </a:endParaRPr>
          </a:p>
          <a:p>
            <a:pPr indent="0" lvl="0" marL="0" rtl="0" algn="l">
              <a:spcBef>
                <a:spcPts val="0"/>
              </a:spcBef>
              <a:spcAft>
                <a:spcPts val="0"/>
              </a:spcAft>
              <a:buNone/>
            </a:pPr>
            <a:r>
              <a:rPr b="1" lang="en" sz="2400">
                <a:solidFill>
                  <a:srgbClr val="FFFFFF"/>
                </a:solidFill>
              </a:rPr>
              <a:t>Learning</a:t>
            </a:r>
            <a:endParaRPr b="1" sz="2400">
              <a:solidFill>
                <a:srgbClr val="FFFFFF"/>
              </a:solidFill>
            </a:endParaRPr>
          </a:p>
          <a:p>
            <a:pPr indent="0" lvl="0" marL="0" rtl="0" algn="l">
              <a:spcBef>
                <a:spcPts val="0"/>
              </a:spcBef>
              <a:spcAft>
                <a:spcPts val="0"/>
              </a:spcAft>
              <a:buNone/>
            </a:pPr>
            <a:r>
              <a:t/>
            </a:r>
            <a:endParaRPr sz="800">
              <a:solidFill>
                <a:srgbClr val="FFFFFF"/>
              </a:solidFill>
            </a:endParaRPr>
          </a:p>
          <a:p>
            <a:pPr indent="0" lvl="0" marL="0" rtl="0" algn="r">
              <a:spcBef>
                <a:spcPts val="0"/>
              </a:spcBef>
              <a:spcAft>
                <a:spcPts val="0"/>
              </a:spcAft>
              <a:buNone/>
            </a:pPr>
            <a:r>
              <a:t/>
            </a:r>
            <a:endParaRPr sz="800">
              <a:solidFill>
                <a:srgbClr val="FFFFFF"/>
              </a:solidFill>
            </a:endParaRPr>
          </a:p>
        </p:txBody>
      </p:sp>
      <p:sp>
        <p:nvSpPr>
          <p:cNvPr id="121" name="Google Shape;121;p26"/>
          <p:cNvSpPr/>
          <p:nvPr/>
        </p:nvSpPr>
        <p:spPr>
          <a:xfrm>
            <a:off x="3213150" y="3670825"/>
            <a:ext cx="2717700" cy="1120200"/>
          </a:xfrm>
          <a:prstGeom prst="rect">
            <a:avLst/>
          </a:prstGeom>
          <a:solidFill>
            <a:srgbClr val="38761D"/>
          </a:solid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800">
                <a:solidFill>
                  <a:srgbClr val="FFFFFF"/>
                </a:solidFill>
              </a:rPr>
              <a:t>advancing</a:t>
            </a:r>
            <a:endParaRPr i="1" sz="1800">
              <a:solidFill>
                <a:srgbClr val="FFFFFF"/>
              </a:solidFill>
            </a:endParaRPr>
          </a:p>
          <a:p>
            <a:pPr indent="0" lvl="0" marL="0" rtl="0" algn="l">
              <a:spcBef>
                <a:spcPts val="0"/>
              </a:spcBef>
              <a:spcAft>
                <a:spcPts val="0"/>
              </a:spcAft>
              <a:buClr>
                <a:schemeClr val="dk1"/>
              </a:buClr>
              <a:buSzPts val="1100"/>
              <a:buFont typeface="Arial"/>
              <a:buNone/>
            </a:pPr>
            <a:r>
              <a:rPr b="1" lang="en" sz="2400">
                <a:solidFill>
                  <a:srgbClr val="FFFFFF"/>
                </a:solidFill>
              </a:rPr>
              <a:t>Research</a:t>
            </a:r>
            <a:endParaRPr b="1" sz="2400">
              <a:solidFill>
                <a:srgbClr val="FFFFFF"/>
              </a:solidFill>
            </a:endParaRPr>
          </a:p>
          <a:p>
            <a:pPr indent="0" lvl="0" marL="0" rtl="0" algn="l">
              <a:spcBef>
                <a:spcPts val="0"/>
              </a:spcBef>
              <a:spcAft>
                <a:spcPts val="0"/>
              </a:spcAft>
              <a:buNone/>
            </a:pPr>
            <a:r>
              <a:t/>
            </a:r>
            <a:endParaRPr sz="800">
              <a:solidFill>
                <a:srgbClr val="FFFFFF"/>
              </a:solidFill>
            </a:endParaRPr>
          </a:p>
          <a:p>
            <a:pPr indent="0" lvl="0" marL="0" rtl="0" algn="r">
              <a:spcBef>
                <a:spcPts val="0"/>
              </a:spcBef>
              <a:spcAft>
                <a:spcPts val="0"/>
              </a:spcAft>
              <a:buClr>
                <a:schemeClr val="dk1"/>
              </a:buClr>
              <a:buSzPts val="1100"/>
              <a:buFont typeface="Arial"/>
              <a:buNone/>
            </a:pPr>
            <a:r>
              <a:t/>
            </a:r>
            <a:endParaRPr sz="800">
              <a:solidFill>
                <a:srgbClr val="FFFFFF"/>
              </a:solidFill>
            </a:endParaRPr>
          </a:p>
        </p:txBody>
      </p:sp>
      <p:sp>
        <p:nvSpPr>
          <p:cNvPr id="122" name="Google Shape;122;p26"/>
          <p:cNvSpPr/>
          <p:nvPr/>
        </p:nvSpPr>
        <p:spPr>
          <a:xfrm>
            <a:off x="6106450" y="3670825"/>
            <a:ext cx="2717700" cy="1120200"/>
          </a:xfrm>
          <a:prstGeom prst="rect">
            <a:avLst/>
          </a:prstGeom>
          <a:solidFill>
            <a:srgbClr val="980000"/>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rPr i="1" lang="en" sz="1800">
                <a:solidFill>
                  <a:srgbClr val="FFFFFF"/>
                </a:solidFill>
              </a:rPr>
              <a:t>improving</a:t>
            </a:r>
            <a:endParaRPr i="1" sz="1800">
              <a:solidFill>
                <a:srgbClr val="FFFFFF"/>
              </a:solidFill>
            </a:endParaRPr>
          </a:p>
          <a:p>
            <a:pPr indent="0" lvl="0" marL="0" rtl="0" algn="l">
              <a:spcBef>
                <a:spcPts val="0"/>
              </a:spcBef>
              <a:spcAft>
                <a:spcPts val="0"/>
              </a:spcAft>
              <a:buNone/>
            </a:pPr>
            <a:r>
              <a:rPr b="1" lang="en" sz="2400">
                <a:solidFill>
                  <a:srgbClr val="FFFFFF"/>
                </a:solidFill>
              </a:rPr>
              <a:t>Process</a:t>
            </a:r>
            <a:endParaRPr b="1" sz="2400">
              <a:solidFill>
                <a:srgbClr val="FFFFFF"/>
              </a:solidFill>
            </a:endParaRPr>
          </a:p>
          <a:p>
            <a:pPr indent="0" lvl="0" marL="0" rtl="0" algn="l">
              <a:spcBef>
                <a:spcPts val="0"/>
              </a:spcBef>
              <a:spcAft>
                <a:spcPts val="0"/>
              </a:spcAft>
              <a:buNone/>
            </a:pPr>
            <a:r>
              <a:t/>
            </a:r>
            <a:endParaRPr sz="800">
              <a:solidFill>
                <a:srgbClr val="FFFFFF"/>
              </a:solidFill>
            </a:endParaRPr>
          </a:p>
          <a:p>
            <a:pPr indent="0" lvl="0" marL="0" rtl="0" algn="r">
              <a:spcBef>
                <a:spcPts val="0"/>
              </a:spcBef>
              <a:spcAft>
                <a:spcPts val="0"/>
              </a:spcAft>
              <a:buNone/>
            </a:pPr>
            <a:r>
              <a:t/>
            </a:r>
            <a:endParaRPr sz="800">
              <a:solidFill>
                <a:srgbClr val="FFFFFF"/>
              </a:solidFill>
            </a:endParaRPr>
          </a:p>
        </p:txBody>
      </p:sp>
      <p:sp>
        <p:nvSpPr>
          <p:cNvPr id="123" name="Google Shape;123;p26"/>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LATIS </a:t>
            </a:r>
            <a:endParaRPr/>
          </a:p>
          <a:p>
            <a:pPr indent="0" lvl="0" marL="0" rtl="0" algn="l">
              <a:spcBef>
                <a:spcPts val="0"/>
              </a:spcBef>
              <a:spcAft>
                <a:spcPts val="0"/>
              </a:spcAft>
              <a:buNone/>
            </a:pPr>
            <a:r>
              <a:rPr b="1" lang="en"/>
              <a:t>Goal &amp;</a:t>
            </a:r>
            <a:endParaRPr b="1"/>
          </a:p>
          <a:p>
            <a:pPr indent="0" lvl="0" marL="0" rtl="0" algn="l">
              <a:spcBef>
                <a:spcPts val="0"/>
              </a:spcBef>
              <a:spcAft>
                <a:spcPts val="0"/>
              </a:spcAft>
              <a:buNone/>
            </a:pPr>
            <a:r>
              <a:rPr b="1" lang="en"/>
              <a:t>Strategies</a:t>
            </a:r>
            <a:endParaRPr b="1"/>
          </a:p>
        </p:txBody>
      </p:sp>
      <p:sp>
        <p:nvSpPr>
          <p:cNvPr id="124" name="Google Shape;124;p26"/>
          <p:cNvSpPr txBox="1"/>
          <p:nvPr/>
        </p:nvSpPr>
        <p:spPr>
          <a:xfrm>
            <a:off x="2487700" y="445025"/>
            <a:ext cx="6656400" cy="107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Partner with college leaders to </a:t>
            </a:r>
            <a:br>
              <a:rPr lang="en" sz="2400">
                <a:solidFill>
                  <a:schemeClr val="dk1"/>
                </a:solidFill>
              </a:rPr>
            </a:br>
            <a:r>
              <a:rPr lang="en" sz="2400">
                <a:solidFill>
                  <a:schemeClr val="dk1"/>
                </a:solidFill>
              </a:rPr>
              <a:t>transform CLA into a “destination college.”</a:t>
            </a:r>
            <a:endParaRPr sz="2400">
              <a:solidFill>
                <a:schemeClr val="dk1"/>
              </a:solidFill>
            </a:endParaRPr>
          </a:p>
          <a:p>
            <a:pPr indent="-342900" lvl="0" marL="457200" rtl="0" algn="l">
              <a:spcBef>
                <a:spcPts val="1400"/>
              </a:spcBef>
              <a:spcAft>
                <a:spcPts val="0"/>
              </a:spcAft>
              <a:buClr>
                <a:schemeClr val="dk1"/>
              </a:buClr>
              <a:buSzPts val="1800"/>
              <a:buAutoNum type="arabicPeriod"/>
            </a:pPr>
            <a:r>
              <a:rPr lang="en" sz="1800">
                <a:solidFill>
                  <a:schemeClr val="dk1"/>
                </a:solidFill>
              </a:rPr>
              <a:t>Clearly </a:t>
            </a:r>
            <a:r>
              <a:rPr b="1" lang="en" sz="1800">
                <a:solidFill>
                  <a:schemeClr val="dk1"/>
                </a:solidFill>
              </a:rPr>
              <a:t>align</a:t>
            </a:r>
            <a:r>
              <a:rPr lang="en" sz="1800">
                <a:solidFill>
                  <a:schemeClr val="dk1"/>
                </a:solidFill>
              </a:rPr>
              <a:t> LATIS efforts to goals set by CLA leadership</a:t>
            </a:r>
            <a:endParaRPr sz="1800">
              <a:solidFill>
                <a:schemeClr val="dk1"/>
              </a:solidFill>
            </a:endParaRPr>
          </a:p>
          <a:p>
            <a:pPr indent="-342900" lvl="0" marL="457200" rtl="0" algn="l">
              <a:spcBef>
                <a:spcPts val="1400"/>
              </a:spcBef>
              <a:spcAft>
                <a:spcPts val="0"/>
              </a:spcAft>
              <a:buClr>
                <a:schemeClr val="dk1"/>
              </a:buClr>
              <a:buSzPts val="1800"/>
              <a:buAutoNum type="arabicPeriod"/>
            </a:pPr>
            <a:r>
              <a:rPr lang="en" sz="1800">
                <a:solidFill>
                  <a:schemeClr val="dk1"/>
                </a:solidFill>
              </a:rPr>
              <a:t>Invest in </a:t>
            </a:r>
            <a:r>
              <a:rPr b="1" lang="en" sz="1800">
                <a:solidFill>
                  <a:schemeClr val="dk1"/>
                </a:solidFill>
              </a:rPr>
              <a:t>relationships</a:t>
            </a:r>
            <a:r>
              <a:rPr lang="en" sz="1800">
                <a:solidFill>
                  <a:schemeClr val="dk1"/>
                </a:solidFill>
              </a:rPr>
              <a:t> with faculty, students, and staff</a:t>
            </a:r>
            <a:endParaRPr sz="1800">
              <a:solidFill>
                <a:schemeClr val="dk1"/>
              </a:solidFill>
            </a:endParaRPr>
          </a:p>
          <a:p>
            <a:pPr indent="-342900" lvl="0" marL="457200" rtl="0" algn="l">
              <a:spcBef>
                <a:spcPts val="1400"/>
              </a:spcBef>
              <a:spcAft>
                <a:spcPts val="0"/>
              </a:spcAft>
              <a:buClr>
                <a:schemeClr val="dk1"/>
              </a:buClr>
              <a:buSzPts val="1800"/>
              <a:buAutoNum type="arabicPeriod"/>
            </a:pPr>
            <a:r>
              <a:rPr lang="en" sz="1800">
                <a:solidFill>
                  <a:schemeClr val="dk1"/>
                </a:solidFill>
              </a:rPr>
              <a:t>Foster a culture of </a:t>
            </a:r>
            <a:r>
              <a:rPr b="1" lang="en" sz="1800">
                <a:solidFill>
                  <a:schemeClr val="dk1"/>
                </a:solidFill>
              </a:rPr>
              <a:t>innovation</a:t>
            </a:r>
            <a:r>
              <a:rPr lang="en" sz="1800">
                <a:solidFill>
                  <a:schemeClr val="dk1"/>
                </a:solidFill>
              </a:rPr>
              <a:t> in the liberal arts</a:t>
            </a:r>
            <a:endParaRPr sz="1800">
              <a:solidFill>
                <a:schemeClr val="dk1"/>
              </a:solidFill>
            </a:endParaRPr>
          </a:p>
          <a:p>
            <a:pPr indent="0" lvl="0" marL="0" rtl="0" algn="l">
              <a:lnSpc>
                <a:spcPct val="115000"/>
              </a:lnSpc>
              <a:spcBef>
                <a:spcPts val="400"/>
              </a:spcBef>
              <a:spcAft>
                <a:spcPts val="0"/>
              </a:spcAft>
              <a:buNone/>
            </a:pPr>
            <a:r>
              <a:t/>
            </a:r>
            <a:endParaRPr sz="2400">
              <a:solidFill>
                <a:schemeClr val="dk1"/>
              </a:solidFill>
            </a:endParaRPr>
          </a:p>
        </p:txBody>
      </p:sp>
      <p:sp>
        <p:nvSpPr>
          <p:cNvPr id="125" name="Google Shape;125;p26"/>
          <p:cNvSpPr txBox="1"/>
          <p:nvPr>
            <p:ph idx="4294967295" type="title"/>
          </p:nvPr>
        </p:nvSpPr>
        <p:spPr>
          <a:xfrm>
            <a:off x="311700" y="2988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a:t>
            </a:r>
            <a:r>
              <a:rPr b="1" lang="en"/>
              <a:t>hat we do </a:t>
            </a:r>
            <a:r>
              <a:rPr lang="en" sz="1800"/>
              <a:t>(unit names)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t>My definitions</a:t>
            </a:r>
            <a:endParaRPr b="1" sz="3600"/>
          </a:p>
        </p:txBody>
      </p:sp>
      <p:sp>
        <p:nvSpPr>
          <p:cNvPr id="131" name="Google Shape;131;p27"/>
          <p:cNvSpPr txBox="1"/>
          <p:nvPr>
            <p:ph idx="1" type="body"/>
          </p:nvPr>
        </p:nvSpPr>
        <p:spPr>
          <a:xfrm>
            <a:off x="311700" y="1239675"/>
            <a:ext cx="4183800" cy="3176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2700">
                <a:solidFill>
                  <a:schemeClr val="accent2"/>
                </a:solidFill>
                <a:latin typeface="Arial Narrow"/>
                <a:ea typeface="Arial Narrow"/>
                <a:cs typeface="Arial Narrow"/>
                <a:sym typeface="Arial Narrow"/>
              </a:rPr>
              <a:t>Innovation:</a:t>
            </a:r>
            <a:endParaRPr sz="2700">
              <a:solidFill>
                <a:schemeClr val="accent2"/>
              </a:solidFill>
              <a:latin typeface="Arial Narrow"/>
              <a:ea typeface="Arial Narrow"/>
              <a:cs typeface="Arial Narrow"/>
              <a:sym typeface="Arial Narrow"/>
            </a:endParaRPr>
          </a:p>
          <a:p>
            <a:pPr indent="0" lvl="0" marL="0" rtl="0" algn="l">
              <a:lnSpc>
                <a:spcPct val="115000"/>
              </a:lnSpc>
              <a:spcBef>
                <a:spcPts val="0"/>
              </a:spcBef>
              <a:spcAft>
                <a:spcPts val="0"/>
              </a:spcAft>
              <a:buClr>
                <a:schemeClr val="dk1"/>
              </a:buClr>
              <a:buSzPts val="1100"/>
              <a:buFont typeface="Arial"/>
              <a:buNone/>
            </a:pPr>
            <a:r>
              <a:rPr lang="en" sz="2700">
                <a:solidFill>
                  <a:schemeClr val="accent2"/>
                </a:solidFill>
                <a:latin typeface="Arial Narrow"/>
                <a:ea typeface="Arial Narrow"/>
                <a:cs typeface="Arial Narrow"/>
                <a:sym typeface="Arial Narrow"/>
              </a:rPr>
              <a:t>Taking ideas (or problems) </a:t>
            </a:r>
            <a:endParaRPr sz="2700">
              <a:solidFill>
                <a:schemeClr val="accent2"/>
              </a:solidFill>
              <a:latin typeface="Arial Narrow"/>
              <a:ea typeface="Arial Narrow"/>
              <a:cs typeface="Arial Narrow"/>
              <a:sym typeface="Arial Narrow"/>
            </a:endParaRPr>
          </a:p>
          <a:p>
            <a:pPr indent="0" lvl="0" marL="0" rtl="0" algn="l">
              <a:lnSpc>
                <a:spcPct val="115000"/>
              </a:lnSpc>
              <a:spcBef>
                <a:spcPts val="0"/>
              </a:spcBef>
              <a:spcAft>
                <a:spcPts val="0"/>
              </a:spcAft>
              <a:buClr>
                <a:schemeClr val="dk1"/>
              </a:buClr>
              <a:buSzPts val="1100"/>
              <a:buFont typeface="Arial"/>
              <a:buNone/>
            </a:pPr>
            <a:r>
              <a:rPr lang="en" sz="2700">
                <a:solidFill>
                  <a:schemeClr val="accent2"/>
                </a:solidFill>
                <a:latin typeface="Arial Narrow"/>
                <a:ea typeface="Arial Narrow"/>
                <a:cs typeface="Arial Narrow"/>
                <a:sym typeface="Arial Narrow"/>
              </a:rPr>
              <a:t>and turning them into…</a:t>
            </a:r>
            <a:endParaRPr sz="2700">
              <a:solidFill>
                <a:schemeClr val="accent2"/>
              </a:solidFill>
              <a:latin typeface="Arial Narrow"/>
              <a:ea typeface="Arial Narrow"/>
              <a:cs typeface="Arial Narrow"/>
              <a:sym typeface="Arial Narrow"/>
            </a:endParaRPr>
          </a:p>
          <a:p>
            <a:pPr indent="0" lvl="0" marL="0" rtl="0" algn="l">
              <a:spcBef>
                <a:spcPts val="0"/>
              </a:spcBef>
              <a:spcAft>
                <a:spcPts val="1600"/>
              </a:spcAft>
              <a:buNone/>
            </a:pPr>
            <a:r>
              <a:t/>
            </a:r>
            <a:endParaRPr sz="2400">
              <a:solidFill>
                <a:schemeClr val="accent2"/>
              </a:solidFill>
              <a:latin typeface="Arial Narrow"/>
              <a:ea typeface="Arial Narrow"/>
              <a:cs typeface="Arial Narrow"/>
              <a:sym typeface="Arial Narrow"/>
            </a:endParaRPr>
          </a:p>
        </p:txBody>
      </p:sp>
      <p:sp>
        <p:nvSpPr>
          <p:cNvPr id="132" name="Google Shape;132;p27"/>
          <p:cNvSpPr txBox="1"/>
          <p:nvPr>
            <p:ph idx="1" type="body"/>
          </p:nvPr>
        </p:nvSpPr>
        <p:spPr>
          <a:xfrm>
            <a:off x="4495500" y="1239675"/>
            <a:ext cx="4396200" cy="3176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700">
                <a:solidFill>
                  <a:srgbClr val="351C75"/>
                </a:solidFill>
                <a:latin typeface="Arial Narrow"/>
                <a:ea typeface="Arial Narrow"/>
                <a:cs typeface="Arial Narrow"/>
                <a:sym typeface="Arial Narrow"/>
              </a:rPr>
              <a:t>Innovation </a:t>
            </a:r>
            <a:r>
              <a:rPr b="1" i="1" lang="en" sz="2700">
                <a:solidFill>
                  <a:srgbClr val="351C75"/>
                </a:solidFill>
                <a:latin typeface="Arial Narrow"/>
                <a:ea typeface="Arial Narrow"/>
                <a:cs typeface="Arial Narrow"/>
                <a:sym typeface="Arial Narrow"/>
              </a:rPr>
              <a:t>support:</a:t>
            </a:r>
            <a:endParaRPr b="1" i="1" sz="2700">
              <a:solidFill>
                <a:srgbClr val="351C75"/>
              </a:solidFill>
              <a:latin typeface="Arial Narrow"/>
              <a:ea typeface="Arial Narrow"/>
              <a:cs typeface="Arial Narrow"/>
              <a:sym typeface="Arial Narrow"/>
            </a:endParaRPr>
          </a:p>
          <a:p>
            <a:pPr indent="0" lvl="0" marL="0" rtl="0" algn="l">
              <a:lnSpc>
                <a:spcPct val="115000"/>
              </a:lnSpc>
              <a:spcBef>
                <a:spcPts val="0"/>
              </a:spcBef>
              <a:spcAft>
                <a:spcPts val="0"/>
              </a:spcAft>
              <a:buNone/>
            </a:pPr>
            <a:r>
              <a:rPr lang="en" sz="2700">
                <a:solidFill>
                  <a:srgbClr val="351C75"/>
                </a:solidFill>
                <a:latin typeface="Arial Narrow"/>
                <a:ea typeface="Arial Narrow"/>
                <a:cs typeface="Arial Narrow"/>
                <a:sym typeface="Arial Narrow"/>
              </a:rPr>
              <a:t>Things we do </a:t>
            </a:r>
            <a:r>
              <a:rPr b="1" i="1" lang="en" sz="2700">
                <a:solidFill>
                  <a:srgbClr val="351C75"/>
                </a:solidFill>
                <a:latin typeface="Arial Narrow"/>
                <a:ea typeface="Arial Narrow"/>
                <a:cs typeface="Arial Narrow"/>
                <a:sym typeface="Arial Narrow"/>
              </a:rPr>
              <a:t>to help</a:t>
            </a:r>
            <a:endParaRPr b="1" sz="2700">
              <a:solidFill>
                <a:srgbClr val="351C75"/>
              </a:solidFill>
              <a:latin typeface="Arial Narrow"/>
              <a:ea typeface="Arial Narrow"/>
              <a:cs typeface="Arial Narrow"/>
              <a:sym typeface="Arial Narrow"/>
            </a:endParaRPr>
          </a:p>
          <a:p>
            <a:pPr indent="0" lvl="0" marL="0" rtl="0" algn="l">
              <a:lnSpc>
                <a:spcPct val="115000"/>
              </a:lnSpc>
              <a:spcBef>
                <a:spcPts val="0"/>
              </a:spcBef>
              <a:spcAft>
                <a:spcPts val="0"/>
              </a:spcAft>
              <a:buNone/>
            </a:pPr>
            <a:r>
              <a:rPr lang="en" sz="2700">
                <a:solidFill>
                  <a:srgbClr val="351C75"/>
                </a:solidFill>
                <a:latin typeface="Arial Narrow"/>
                <a:ea typeface="Arial Narrow"/>
                <a:cs typeface="Arial Narrow"/>
                <a:sym typeface="Arial Narrow"/>
              </a:rPr>
              <a:t>faculty, students, and staff </a:t>
            </a:r>
            <a:endParaRPr sz="2700">
              <a:solidFill>
                <a:srgbClr val="351C75"/>
              </a:solidFill>
              <a:latin typeface="Arial Narrow"/>
              <a:ea typeface="Arial Narrow"/>
              <a:cs typeface="Arial Narrow"/>
              <a:sym typeface="Arial Narrow"/>
            </a:endParaRPr>
          </a:p>
          <a:p>
            <a:pPr indent="0" lvl="0" marL="0" rtl="0" algn="l">
              <a:lnSpc>
                <a:spcPct val="115000"/>
              </a:lnSpc>
              <a:spcBef>
                <a:spcPts val="0"/>
              </a:spcBef>
              <a:spcAft>
                <a:spcPts val="0"/>
              </a:spcAft>
              <a:buNone/>
            </a:pPr>
            <a:r>
              <a:rPr lang="en" sz="2700">
                <a:solidFill>
                  <a:srgbClr val="351C75"/>
                </a:solidFill>
                <a:latin typeface="Arial Narrow"/>
                <a:ea typeface="Arial Narrow"/>
                <a:cs typeface="Arial Narrow"/>
                <a:sym typeface="Arial Narrow"/>
              </a:rPr>
              <a:t>turn </a:t>
            </a:r>
            <a:r>
              <a:rPr b="1" i="1" lang="en" sz="2700">
                <a:solidFill>
                  <a:srgbClr val="351C75"/>
                </a:solidFill>
                <a:latin typeface="Arial Narrow"/>
                <a:ea typeface="Arial Narrow"/>
                <a:cs typeface="Arial Narrow"/>
                <a:sym typeface="Arial Narrow"/>
              </a:rPr>
              <a:t>their</a:t>
            </a:r>
            <a:r>
              <a:rPr i="1" lang="en" sz="2700">
                <a:solidFill>
                  <a:srgbClr val="351C75"/>
                </a:solidFill>
                <a:latin typeface="Arial Narrow"/>
                <a:ea typeface="Arial Narrow"/>
                <a:cs typeface="Arial Narrow"/>
                <a:sym typeface="Arial Narrow"/>
              </a:rPr>
              <a:t> </a:t>
            </a:r>
            <a:r>
              <a:rPr lang="en" sz="2700">
                <a:solidFill>
                  <a:srgbClr val="351C75"/>
                </a:solidFill>
                <a:latin typeface="Arial Narrow"/>
                <a:ea typeface="Arial Narrow"/>
                <a:cs typeface="Arial Narrow"/>
                <a:sym typeface="Arial Narrow"/>
              </a:rPr>
              <a:t>(or </a:t>
            </a:r>
            <a:r>
              <a:rPr i="1" lang="en" sz="2700">
                <a:solidFill>
                  <a:srgbClr val="351C75"/>
                </a:solidFill>
                <a:latin typeface="Arial Narrow"/>
                <a:ea typeface="Arial Narrow"/>
                <a:cs typeface="Arial Narrow"/>
                <a:sym typeface="Arial Narrow"/>
              </a:rPr>
              <a:t>our</a:t>
            </a:r>
            <a:r>
              <a:rPr lang="en" sz="2700">
                <a:solidFill>
                  <a:srgbClr val="351C75"/>
                </a:solidFill>
                <a:latin typeface="Arial Narrow"/>
                <a:ea typeface="Arial Narrow"/>
                <a:cs typeface="Arial Narrow"/>
                <a:sym typeface="Arial Narrow"/>
              </a:rPr>
              <a:t>) </a:t>
            </a:r>
            <a:r>
              <a:rPr lang="en" sz="2700">
                <a:solidFill>
                  <a:srgbClr val="351C75"/>
                </a:solidFill>
                <a:latin typeface="Arial Narrow"/>
                <a:ea typeface="Arial Narrow"/>
                <a:cs typeface="Arial Narrow"/>
                <a:sym typeface="Arial Narrow"/>
              </a:rPr>
              <a:t>ideas</a:t>
            </a:r>
            <a:r>
              <a:rPr i="1" lang="en" sz="2700">
                <a:solidFill>
                  <a:srgbClr val="351C75"/>
                </a:solidFill>
                <a:latin typeface="Arial Narrow"/>
                <a:ea typeface="Arial Narrow"/>
                <a:cs typeface="Arial Narrow"/>
                <a:sym typeface="Arial Narrow"/>
              </a:rPr>
              <a:t> </a:t>
            </a:r>
            <a:r>
              <a:rPr lang="en" sz="2700">
                <a:solidFill>
                  <a:srgbClr val="351C75"/>
                </a:solidFill>
                <a:latin typeface="Arial Narrow"/>
                <a:ea typeface="Arial Narrow"/>
                <a:cs typeface="Arial Narrow"/>
                <a:sym typeface="Arial Narrow"/>
              </a:rPr>
              <a:t>into...</a:t>
            </a:r>
            <a:endParaRPr sz="2700">
              <a:solidFill>
                <a:srgbClr val="351C75"/>
              </a:solidFill>
              <a:latin typeface="Arial Narrow"/>
              <a:ea typeface="Arial Narrow"/>
              <a:cs typeface="Arial Narrow"/>
              <a:sym typeface="Arial Narrow"/>
            </a:endParaRPr>
          </a:p>
        </p:txBody>
      </p:sp>
      <p:sp>
        <p:nvSpPr>
          <p:cNvPr id="133" name="Google Shape;133;p27"/>
          <p:cNvSpPr txBox="1"/>
          <p:nvPr/>
        </p:nvSpPr>
        <p:spPr>
          <a:xfrm>
            <a:off x="311700" y="4239850"/>
            <a:ext cx="8238600" cy="71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0B5394"/>
                </a:solidFill>
                <a:latin typeface="Arial Narrow"/>
                <a:ea typeface="Arial Narrow"/>
                <a:cs typeface="Arial Narrow"/>
                <a:sym typeface="Arial Narrow"/>
              </a:rPr>
              <a:t>...</a:t>
            </a:r>
            <a:r>
              <a:rPr b="1" lang="en" sz="2700">
                <a:solidFill>
                  <a:srgbClr val="0B5394"/>
                </a:solidFill>
                <a:latin typeface="Arial Narrow"/>
                <a:ea typeface="Arial Narrow"/>
                <a:cs typeface="Arial Narrow"/>
                <a:sym typeface="Arial Narrow"/>
              </a:rPr>
              <a:t> results and </a:t>
            </a:r>
            <a:r>
              <a:rPr b="1" lang="en" sz="2700">
                <a:solidFill>
                  <a:srgbClr val="0B5394"/>
                </a:solidFill>
                <a:latin typeface="Arial Narrow"/>
                <a:ea typeface="Arial Narrow"/>
                <a:cs typeface="Arial Narrow"/>
                <a:sym typeface="Arial Narrow"/>
              </a:rPr>
              <a:t>solutions that advance the mission.</a:t>
            </a:r>
            <a:endParaRPr b="1" sz="2700">
              <a:solidFill>
                <a:srgbClr val="0B5394"/>
              </a:solidFill>
              <a:latin typeface="Arial Narrow"/>
              <a:ea typeface="Arial Narrow"/>
              <a:cs typeface="Arial Narrow"/>
              <a:sym typeface="Arial Narrow"/>
            </a:endParaRPr>
          </a:p>
        </p:txBody>
      </p:sp>
      <p:sp>
        <p:nvSpPr>
          <p:cNvPr id="134" name="Google Shape;134;p27"/>
          <p:cNvSpPr/>
          <p:nvPr/>
        </p:nvSpPr>
        <p:spPr>
          <a:xfrm rot="4368651">
            <a:off x="2450017" y="3229061"/>
            <a:ext cx="1082134" cy="796326"/>
          </a:xfrm>
          <a:prstGeom prst="rightArrow">
            <a:avLst>
              <a:gd fmla="val 50000" name="adj1"/>
              <a:gd fmla="val 7358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7"/>
          <p:cNvSpPr/>
          <p:nvPr/>
        </p:nvSpPr>
        <p:spPr>
          <a:xfrm rot="6737078">
            <a:off x="5506955" y="3484182"/>
            <a:ext cx="548248" cy="796328"/>
          </a:xfrm>
          <a:prstGeom prst="rightArrow">
            <a:avLst>
              <a:gd fmla="val 50000" name="adj1"/>
              <a:gd fmla="val 7358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8"/>
          <p:cNvSpPr txBox="1"/>
          <p:nvPr>
            <p:ph type="title"/>
          </p:nvPr>
        </p:nvSpPr>
        <p:spPr>
          <a:xfrm>
            <a:off x="249675" y="1830475"/>
            <a:ext cx="40452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Innovation Lens Framework</a:t>
            </a:r>
            <a:endParaRPr/>
          </a:p>
        </p:txBody>
      </p:sp>
      <p:sp>
        <p:nvSpPr>
          <p:cNvPr id="141" name="Google Shape;141;p2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Invest in Innovation</a:t>
            </a:r>
            <a:endParaRPr sz="3000"/>
          </a:p>
          <a:p>
            <a:pPr indent="0" lvl="0" marL="0" rtl="0" algn="l">
              <a:spcBef>
                <a:spcPts val="1600"/>
              </a:spcBef>
              <a:spcAft>
                <a:spcPts val="0"/>
              </a:spcAft>
              <a:buClr>
                <a:schemeClr val="dk1"/>
              </a:buClr>
              <a:buSzPts val="1100"/>
              <a:buFont typeface="Arial"/>
              <a:buNone/>
            </a:pPr>
            <a:r>
              <a:rPr lang="en" sz="3000"/>
              <a:t>Get to the Table</a:t>
            </a:r>
            <a:endParaRPr sz="3000"/>
          </a:p>
          <a:p>
            <a:pPr indent="0" lvl="0" marL="0" rtl="0" algn="l">
              <a:spcBef>
                <a:spcPts val="1600"/>
              </a:spcBef>
              <a:spcAft>
                <a:spcPts val="0"/>
              </a:spcAft>
              <a:buClr>
                <a:schemeClr val="dk1"/>
              </a:buClr>
              <a:buSzPts val="1100"/>
              <a:buFont typeface="Arial"/>
              <a:buNone/>
            </a:pPr>
            <a:r>
              <a:rPr lang="en" sz="3000"/>
              <a:t>Translate Strengths</a:t>
            </a:r>
            <a:endParaRPr sz="3000"/>
          </a:p>
          <a:p>
            <a:pPr indent="0" lvl="0" marL="0" rtl="0" algn="l">
              <a:spcBef>
                <a:spcPts val="1600"/>
              </a:spcBef>
              <a:spcAft>
                <a:spcPts val="1600"/>
              </a:spcAft>
              <a:buNone/>
            </a:pPr>
            <a:r>
              <a:rPr lang="en" sz="3000"/>
              <a:t>Link and Extend</a:t>
            </a:r>
            <a:endParaRPr sz="3000"/>
          </a:p>
        </p:txBody>
      </p:sp>
      <p:sp>
        <p:nvSpPr>
          <p:cNvPr id="142" name="Google Shape;142;p28"/>
          <p:cNvSpPr txBox="1"/>
          <p:nvPr/>
        </p:nvSpPr>
        <p:spPr>
          <a:xfrm>
            <a:off x="348175" y="4304725"/>
            <a:ext cx="8387700" cy="6489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lang="en" sz="2800">
                <a:solidFill>
                  <a:srgbClr val="1155CC"/>
                </a:solidFill>
              </a:rPr>
              <a:t>Handout: </a:t>
            </a:r>
            <a:r>
              <a:rPr lang="en" sz="2800">
                <a:solidFill>
                  <a:srgbClr val="1155CC"/>
                </a:solidFill>
              </a:rPr>
              <a:t>z.umn.edu/innovationsupport   </a:t>
            </a:r>
            <a:endParaRPr sz="2800">
              <a:solidFill>
                <a:srgbClr val="1155CC"/>
              </a:solidFill>
            </a:endParaRPr>
          </a:p>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9"/>
          <p:cNvSpPr txBox="1"/>
          <p:nvPr>
            <p:ph type="title"/>
          </p:nvPr>
        </p:nvSpPr>
        <p:spPr>
          <a:xfrm>
            <a:off x="265500" y="1830475"/>
            <a:ext cx="40452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Invest in Innovation</a:t>
            </a:r>
            <a:endParaRPr/>
          </a:p>
        </p:txBody>
      </p:sp>
      <p:sp>
        <p:nvSpPr>
          <p:cNvPr id="148" name="Google Shape;148;p29"/>
          <p:cNvSpPr txBox="1"/>
          <p:nvPr>
            <p:ph idx="2" type="body"/>
          </p:nvPr>
        </p:nvSpPr>
        <p:spPr>
          <a:xfrm>
            <a:off x="4944125" y="724075"/>
            <a:ext cx="39501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600">
                <a:solidFill>
                  <a:schemeClr val="dk1"/>
                </a:solidFill>
              </a:rPr>
              <a:t>Actions to take</a:t>
            </a:r>
            <a:endParaRPr i="1"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Make time and space for exploring</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Reward those who take initiative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Expose yourself to different ideas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Start with “Yes”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Allow and watch for emergence</a:t>
            </a:r>
            <a:endParaRPr sz="1600">
              <a:solidFill>
                <a:schemeClr val="dk1"/>
              </a:solidFill>
            </a:endParaRPr>
          </a:p>
          <a:p>
            <a:pPr indent="0" lvl="0" marL="0" rtl="0" algn="l">
              <a:spcBef>
                <a:spcPts val="1200"/>
              </a:spcBef>
              <a:spcAft>
                <a:spcPts val="0"/>
              </a:spcAft>
              <a:buClr>
                <a:schemeClr val="dk1"/>
              </a:buClr>
              <a:buSzPts val="1100"/>
              <a:buFont typeface="Arial"/>
              <a:buNone/>
            </a:pPr>
            <a:r>
              <a:rPr i="1" lang="en" sz="1600">
                <a:solidFill>
                  <a:schemeClr val="dk1"/>
                </a:solidFill>
              </a:rPr>
              <a:t>Values to promote</a:t>
            </a:r>
            <a:endParaRPr i="1"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Attitude of abundance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Diverse and inclusive teams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Sharing: services, resources, &amp; time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Be OK with messy</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Trust first</a:t>
            </a:r>
            <a:endParaRPr sz="1600">
              <a:solidFill>
                <a:schemeClr val="dk1"/>
              </a:solidFill>
            </a:endParaRPr>
          </a:p>
          <a:p>
            <a:pPr indent="0" lvl="0" marL="0" rtl="0" algn="l">
              <a:spcBef>
                <a:spcPts val="1200"/>
              </a:spcBef>
              <a:spcAft>
                <a:spcPts val="0"/>
              </a:spcAft>
              <a:buClr>
                <a:schemeClr val="dk1"/>
              </a:buClr>
              <a:buSzPts val="1100"/>
              <a:buFont typeface="Arial"/>
              <a:buNone/>
            </a:pPr>
            <a:r>
              <a:rPr lang="en" sz="1600">
                <a:solidFill>
                  <a:schemeClr val="dk1"/>
                </a:solidFill>
              </a:rPr>
              <a:t>Don’t fear failure—or success.</a:t>
            </a:r>
            <a:endParaRPr sz="1600">
              <a:solidFill>
                <a:schemeClr val="dk1"/>
              </a:solidFill>
            </a:endParaRPr>
          </a:p>
          <a:p>
            <a:pPr indent="0" lvl="0" marL="0" rtl="0" algn="l">
              <a:spcBef>
                <a:spcPts val="0"/>
              </a:spcBef>
              <a:spcAft>
                <a:spcPts val="0"/>
              </a:spcAft>
              <a:buNone/>
            </a:pPr>
            <a:r>
              <a:rPr lang="en" sz="1600">
                <a:solidFill>
                  <a:schemeClr val="dk1"/>
                </a:solidFill>
              </a:rPr>
              <a:t>Don’t wait for permission.</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