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6" r:id="rId4"/>
    <p:sldId id="267" r:id="rId5"/>
    <p:sldId id="265" r:id="rId6"/>
    <p:sldId id="284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8" r:id="rId15"/>
    <p:sldId id="277" r:id="rId16"/>
    <p:sldId id="276" r:id="rId17"/>
    <p:sldId id="279" r:id="rId18"/>
    <p:sldId id="281" r:id="rId19"/>
    <p:sldId id="285" r:id="rId20"/>
    <p:sldId id="286" r:id="rId21"/>
    <p:sldId id="282" r:id="rId22"/>
    <p:sldId id="287" r:id="rId23"/>
    <p:sldId id="283" r:id="rId24"/>
    <p:sldId id="288" r:id="rId25"/>
    <p:sldId id="264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CA9"/>
    <a:srgbClr val="EF7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5429" autoAdjust="0"/>
  </p:normalViewPr>
  <p:slideViewPr>
    <p:cSldViewPr snapToGrid="0">
      <p:cViewPr varScale="1">
        <p:scale>
          <a:sx n="117" d="100"/>
          <a:sy n="117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500B0-D118-487B-938C-CEB718F5A1F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1F5BF-16A4-426E-BDEB-B71F6ADB3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6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want hands-on,</a:t>
            </a:r>
            <a:r>
              <a:rPr lang="en-US" baseline="0" dirty="0" smtClean="0"/>
              <a:t> experiential learning!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5BF-16A4-426E-BDEB-B71F6ADB37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46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51%</a:t>
            </a:r>
            <a:r>
              <a:rPr lang="en-US" baseline="0" dirty="0" smtClean="0"/>
              <a:t> of participants say they will use what they learn to start a social enterprise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5BF-16A4-426E-BDEB-B71F6ADB37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2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51%</a:t>
            </a:r>
            <a:r>
              <a:rPr lang="en-US" baseline="0" dirty="0" smtClean="0"/>
              <a:t> of participants say they will use what they learn to start a social enterprise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5BF-16A4-426E-BDEB-B71F6ADB37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66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51%</a:t>
            </a:r>
            <a:r>
              <a:rPr lang="en-US" baseline="0" dirty="0" smtClean="0"/>
              <a:t> of participants say they will use what they learn to start a social enterprise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5BF-16A4-426E-BDEB-B71F6ADB37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0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unionized, not taxed – operate in informal sector</a:t>
            </a:r>
          </a:p>
          <a:p>
            <a:r>
              <a:rPr lang="en-US" dirty="0" smtClean="0"/>
              <a:t>government is outsourcing to Italy and France</a:t>
            </a:r>
            <a:r>
              <a:rPr lang="en-US" baseline="0" dirty="0" smtClean="0"/>
              <a:t> – ends up in landfill – </a:t>
            </a:r>
            <a:r>
              <a:rPr lang="en-US" baseline="0" dirty="0" err="1" smtClean="0"/>
              <a:t>Zabeleen</a:t>
            </a:r>
            <a:r>
              <a:rPr lang="en-US" baseline="0" dirty="0" smtClean="0"/>
              <a:t> is green</a:t>
            </a:r>
          </a:p>
          <a:p>
            <a:r>
              <a:rPr lang="en-US" baseline="0" dirty="0" smtClean="0"/>
              <a:t>Community stories online – hear their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5BF-16A4-426E-BDEB-B71F6ADB37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50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5BF-16A4-426E-BDEB-B71F6ADB37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60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5BF-16A4-426E-BDEB-B71F6ADB37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3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51%</a:t>
            </a:r>
            <a:r>
              <a:rPr lang="en-US" baseline="0" dirty="0" smtClean="0"/>
              <a:t> of participants say they will use what they learn to start a social enterprise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5BF-16A4-426E-BDEB-B71F6ADB37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44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5BF-16A4-426E-BDEB-B71F6ADB37F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44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 – learn about Egyptian</a:t>
            </a:r>
            <a:r>
              <a:rPr lang="en-US" baseline="0" dirty="0" smtClean="0"/>
              <a:t> culture – It’s not as different as we think – small cultural differences but I realized how similar we are. Energized by how motivated, brilliant and kind teammates were. Language barrier. She was worried they wouldn’t be able to communicate but they made it work. </a:t>
            </a:r>
          </a:p>
          <a:p>
            <a:r>
              <a:rPr lang="en-US" baseline="0" dirty="0" smtClean="0"/>
              <a:t>Omar – learn about American – language barrier but we are the end we are human. Jackie is talking about a community she’s never seen, but she feels the community in Egypt. She could describe it, create empathy in the room in Ann Arbor, attach people to the story of a community that lacks dignity. </a:t>
            </a:r>
          </a:p>
          <a:p>
            <a:r>
              <a:rPr lang="en-US" baseline="0" dirty="0" smtClean="0"/>
              <a:t>Build bridges –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5BF-16A4-426E-BDEB-B71F6ADB37F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2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virtual exchange? Connect students via technology to learn</a:t>
            </a:r>
            <a:r>
              <a:rPr lang="en-US" baseline="0" dirty="0" smtClean="0"/>
              <a:t> and collaborate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5BF-16A4-426E-BDEB-B71F6ADB37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3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5BF-16A4-426E-BDEB-B71F6ADB37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62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51%</a:t>
            </a:r>
            <a:r>
              <a:rPr lang="en-US" baseline="0" dirty="0" smtClean="0"/>
              <a:t> of participants say they will use what they learn to start a social enterprise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5BF-16A4-426E-BDEB-B71F6ADB37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12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51%</a:t>
            </a:r>
            <a:r>
              <a:rPr lang="en-US" baseline="0" dirty="0" smtClean="0"/>
              <a:t> of participants say they will use what they learn to start a social enterprise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5BF-16A4-426E-BDEB-B71F6ADB37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2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51%</a:t>
            </a:r>
            <a:r>
              <a:rPr lang="en-US" baseline="0" dirty="0" smtClean="0"/>
              <a:t> of participants say they will use what they learn to start a social enterprise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5BF-16A4-426E-BDEB-B71F6ADB37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77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51%</a:t>
            </a:r>
            <a:r>
              <a:rPr lang="en-US" baseline="0" dirty="0" smtClean="0"/>
              <a:t> of participants say they will use what they learn to start a social enterprise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5BF-16A4-426E-BDEB-B71F6ADB37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13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51%</a:t>
            </a:r>
            <a:r>
              <a:rPr lang="en-US" baseline="0" dirty="0" smtClean="0"/>
              <a:t> of participants say they will use what they learn to start a social enterprise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5BF-16A4-426E-BDEB-B71F6ADB37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8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5BF-16A4-426E-BDEB-B71F6ADB37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4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F76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7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3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2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5B29-BEA2-46CF-8969-A9D44B5B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illetta@umich.edu" TargetMode="External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RVS1L-GWxc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15F1-A912-4928-87F0-1BCD1B1A6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Virtual Exchange: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E0EE9-0655-42A9-8455-EF00DEF1F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7"/>
            <a:ext cx="9144000" cy="2101933"/>
          </a:xfrm>
        </p:spPr>
        <p:txBody>
          <a:bodyPr>
            <a:normAutofit/>
          </a:bodyPr>
          <a:lstStyle/>
          <a:p>
            <a:r>
              <a:rPr lang="en-US" sz="4600" dirty="0" smtClean="0">
                <a:solidFill>
                  <a:srgbClr val="FFFF00"/>
                </a:solidFill>
              </a:rPr>
              <a:t>Connecting Students Across Cultures</a:t>
            </a:r>
          </a:p>
          <a:p>
            <a:endParaRPr lang="en-US" sz="3200" dirty="0"/>
          </a:p>
          <a:p>
            <a:r>
              <a:rPr lang="en-US" sz="3200" dirty="0" smtClean="0"/>
              <a:t>Amy Gillett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266" y="4797046"/>
            <a:ext cx="4427629" cy="11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769" y="2603667"/>
            <a:ext cx="8746957" cy="3315870"/>
          </a:xfrm>
        </p:spPr>
        <p:txBody>
          <a:bodyPr>
            <a:norm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499AC8"/>
              </a:buClr>
              <a:buSzPts val="1800"/>
              <a:buFont typeface="Roboto"/>
              <a:buChar char="●"/>
            </a:pPr>
            <a:r>
              <a:rPr lang="en-US" sz="3600" dirty="0" smtClean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Finding international partners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499AC8"/>
              </a:buClr>
              <a:buSzPts val="1800"/>
              <a:buFont typeface="Roboto"/>
              <a:buChar char="●"/>
            </a:pPr>
            <a:r>
              <a:rPr lang="en-US" sz="3600" dirty="0" smtClean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Managing large # of students virtually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499AC8"/>
              </a:buClr>
              <a:buSzPts val="1800"/>
              <a:buFont typeface="Roboto"/>
              <a:buChar char="●"/>
            </a:pPr>
            <a:r>
              <a:rPr lang="en-US" sz="3600" dirty="0" smtClean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Time zone differences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499AC8"/>
              </a:buClr>
              <a:buSzPts val="1800"/>
              <a:buFont typeface="Roboto"/>
              <a:buChar char="●"/>
            </a:pPr>
            <a:r>
              <a:rPr lang="en-US" sz="3600" dirty="0" smtClean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Varying levels of Internet access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499AC8"/>
              </a:buClr>
              <a:buSzPts val="1800"/>
              <a:buFont typeface="Roboto"/>
              <a:buChar char="●"/>
            </a:pPr>
            <a:endParaRPr lang="en-US" sz="3200" dirty="0">
              <a:solidFill>
                <a:srgbClr val="499AC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96" y="413251"/>
            <a:ext cx="3932990" cy="196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run a virtual exchange?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052" y="1857711"/>
            <a:ext cx="8562474" cy="1430922"/>
          </a:xfrm>
          <a:solidFill>
            <a:srgbClr val="FFC000"/>
          </a:solidFill>
          <a:ln w="127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114300" lvl="0" indent="0">
              <a:lnSpc>
                <a:spcPct val="115000"/>
              </a:lnSpc>
              <a:spcBef>
                <a:spcPts val="0"/>
              </a:spcBef>
              <a:buClr>
                <a:srgbClr val="499AC8"/>
              </a:buClr>
              <a:buSzPts val="1800"/>
              <a:buNone/>
            </a:pPr>
            <a:r>
              <a:rPr lang="en-US" sz="4000" dirty="0" smtClean="0"/>
              <a:t>Try WDI’s </a:t>
            </a:r>
            <a:r>
              <a:rPr lang="en-US" sz="4000" b="1" dirty="0" smtClean="0"/>
              <a:t>Virtual Exchange Roadmap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rgbClr val="0070C0"/>
                </a:solidFill>
              </a:rPr>
              <a:t>The </a:t>
            </a:r>
            <a:r>
              <a:rPr lang="en-US" sz="3200" b="1" dirty="0">
                <a:solidFill>
                  <a:srgbClr val="0070C0"/>
                </a:solidFill>
              </a:rPr>
              <a:t>9 I’s of Innovative Program Design</a:t>
            </a:r>
            <a:endParaRPr lang="en-US" sz="3200" b="1" dirty="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541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Exchange Roadmap: Step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1132" y="1942680"/>
            <a:ext cx="35790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Ideate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2870" y="2810225"/>
            <a:ext cx="55503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Program idea?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Target audience?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Desired learning outcomes?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87" y="1816636"/>
            <a:ext cx="2006414" cy="200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Exchange Roadmap: Step 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1132" y="1942680"/>
            <a:ext cx="35790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Identify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4394" y="2924117"/>
            <a:ext cx="72568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Who will you partner with?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What do they bring to the table?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38" y="1633570"/>
            <a:ext cx="1569228" cy="15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Exchange Roadmap: Step 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92374" y="1950131"/>
            <a:ext cx="35790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Invite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4078" y="2819843"/>
            <a:ext cx="654295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Who’s on the delivery team?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Instructors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IT support</a:t>
            </a:r>
            <a:endParaRPr lang="en-US" sz="32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45" y="1942680"/>
            <a:ext cx="1769228" cy="17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Exchange Roadmap: Step 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0370" y="1365062"/>
            <a:ext cx="35790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Integrate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930" y="2279886"/>
            <a:ext cx="65429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technology do we already have?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1323"/>
            <a:ext cx="2459053" cy="2209305"/>
          </a:xfrm>
          <a:prstGeom prst="rect">
            <a:avLst/>
          </a:prstGeom>
        </p:spPr>
      </p:pic>
      <p:graphicFrame>
        <p:nvGraphicFramePr>
          <p:cNvPr id="9" name="Google Shape;179;p23"/>
          <p:cNvGraphicFramePr/>
          <p:nvPr>
            <p:extLst>
              <p:ext uri="{D42A27DB-BD31-4B8C-83A1-F6EECF244321}">
                <p14:modId xmlns:p14="http://schemas.microsoft.com/office/powerpoint/2010/main" val="2490416482"/>
              </p:ext>
            </p:extLst>
          </p:nvPr>
        </p:nvGraphicFramePr>
        <p:xfrm>
          <a:off x="2067726" y="3279668"/>
          <a:ext cx="5598696" cy="264051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99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05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u="sng" dirty="0" smtClean="0"/>
                        <a:t>Existing</a:t>
                      </a:r>
                      <a:r>
                        <a:rPr lang="en" sz="3200" u="sng" baseline="0" dirty="0" smtClean="0"/>
                        <a:t> subscriptions</a:t>
                      </a:r>
                      <a:r>
                        <a:rPr lang="en" sz="3200" u="sng" dirty="0" smtClean="0"/>
                        <a:t> </a:t>
                      </a:r>
                      <a:endParaRPr sz="3200" u="sng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sng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sng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</a:t>
                      </a:r>
                      <a:r>
                        <a:rPr lang="en-US" sz="20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tools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Google Shape;18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6029" y="4335259"/>
            <a:ext cx="1272127" cy="121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4135" y="4572430"/>
            <a:ext cx="1123071" cy="85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8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65004" y="4054031"/>
            <a:ext cx="548700" cy="63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8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8231" y="4547937"/>
            <a:ext cx="925390" cy="58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85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30581" y="5238703"/>
            <a:ext cx="635549" cy="584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4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Exchange Roadmap: Step 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1132" y="1942680"/>
            <a:ext cx="35790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Innovate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4078" y="2819843"/>
            <a:ext cx="68477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What technology do we need to invent or adopt?</a:t>
            </a:r>
            <a:endParaRPr lang="en-US" sz="32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45" y="1942680"/>
            <a:ext cx="1769228" cy="1769228"/>
          </a:xfrm>
          <a:prstGeom prst="rect">
            <a:avLst/>
          </a:prstGeom>
        </p:spPr>
      </p:pic>
      <p:pic>
        <p:nvPicPr>
          <p:cNvPr id="9" name="Google Shape;1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7053" y="4151129"/>
            <a:ext cx="2622884" cy="84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2341" y="4361412"/>
            <a:ext cx="2531111" cy="705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8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Exchange Roadmap: Steps 6 - 9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82382" y="1643404"/>
            <a:ext cx="606856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6: Implement</a:t>
            </a: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Investigate</a:t>
            </a:r>
          </a:p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8: Iterate</a:t>
            </a:r>
          </a:p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9: Inspire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5" y="2470036"/>
            <a:ext cx="1305237" cy="1305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73" y="1794005"/>
            <a:ext cx="702989" cy="702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79" y="3313776"/>
            <a:ext cx="922993" cy="922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80" y="4166434"/>
            <a:ext cx="739682" cy="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</a:t>
            </a:r>
            <a:r>
              <a:rPr lang="en-US" dirty="0"/>
              <a:t>to Jackie &amp; </a:t>
            </a:r>
            <a:r>
              <a:rPr lang="en-US" dirty="0" smtClean="0"/>
              <a:t>Omar 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30543" cy="4351338"/>
          </a:xfrm>
        </p:spPr>
        <p:txBody>
          <a:bodyPr>
            <a:norm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499AC8"/>
              </a:buClr>
              <a:buSzPts val="1800"/>
              <a:buFont typeface="Roboto"/>
              <a:buChar char="●"/>
            </a:pPr>
            <a:r>
              <a:rPr lang="en-US" sz="3200" dirty="0" smtClean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Team of 7 created social enterprise: “</a:t>
            </a:r>
            <a:r>
              <a:rPr lang="en-US" sz="3200" dirty="0" err="1" smtClean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EcoMENA</a:t>
            </a:r>
            <a:r>
              <a:rPr lang="en-US" sz="3200" dirty="0" smtClean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”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499AC8"/>
              </a:buClr>
              <a:buSzPts val="1800"/>
              <a:buFont typeface="Roboto"/>
              <a:buChar char="●"/>
            </a:pPr>
            <a:r>
              <a:rPr lang="en-US" sz="3200" dirty="0" err="1" smtClean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Zabaleen</a:t>
            </a:r>
            <a:r>
              <a:rPr lang="en-US" sz="3200" dirty="0" smtClean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 community recycles 2/3 of waste in Cairo</a:t>
            </a:r>
          </a:p>
          <a:p>
            <a:pPr marL="914400" lvl="1" indent="-342900">
              <a:lnSpc>
                <a:spcPct val="115000"/>
              </a:lnSpc>
              <a:spcBef>
                <a:spcPts val="0"/>
              </a:spcBef>
              <a:buClr>
                <a:srgbClr val="499AC8"/>
              </a:buClr>
              <a:buSzPts val="1800"/>
              <a:buFont typeface="Roboto"/>
              <a:buChar char="●"/>
            </a:pPr>
            <a:r>
              <a:rPr lang="en-US" sz="3200" dirty="0" smtClean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Create an e-commerce website:</a:t>
            </a:r>
          </a:p>
          <a:p>
            <a:pPr marL="1485900" lvl="2" indent="-457200">
              <a:lnSpc>
                <a:spcPct val="115000"/>
              </a:lnSpc>
              <a:spcBef>
                <a:spcPts val="0"/>
              </a:spcBef>
              <a:buClr>
                <a:srgbClr val="499AC8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sell plastics, other raw products</a:t>
            </a:r>
          </a:p>
          <a:p>
            <a:pPr marL="1485900" lvl="2" indent="-457200">
              <a:lnSpc>
                <a:spcPct val="115000"/>
              </a:lnSpc>
              <a:spcBef>
                <a:spcPts val="0"/>
              </a:spcBef>
              <a:buClr>
                <a:srgbClr val="499AC8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sell goods made out of recycled materials</a:t>
            </a:r>
          </a:p>
          <a:p>
            <a:pPr marL="1485900" lvl="2" indent="-457200">
              <a:lnSpc>
                <a:spcPct val="115000"/>
              </a:lnSpc>
              <a:spcBef>
                <a:spcPts val="0"/>
              </a:spcBef>
              <a:buClr>
                <a:srgbClr val="499AC8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tell their stories – gives them voice</a:t>
            </a:r>
            <a:endParaRPr lang="en-US" sz="2800" dirty="0">
              <a:solidFill>
                <a:srgbClr val="499AC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836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</a:t>
            </a:r>
            <a:r>
              <a:rPr lang="en-US" dirty="0"/>
              <a:t>to Jackie &amp; Omar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94684" cy="4351338"/>
          </a:xfrm>
        </p:spPr>
        <p:txBody>
          <a:bodyPr>
            <a:norm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499AC8"/>
              </a:buClr>
              <a:buSzPts val="1800"/>
              <a:buFont typeface="Roboto"/>
              <a:buChar char="●"/>
            </a:pPr>
            <a:r>
              <a:rPr lang="en-US" sz="3200" dirty="0" smtClean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Their pitch video won in their cohort – beat out 25 other teams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499AC8"/>
              </a:buClr>
              <a:buSzPts val="1800"/>
              <a:buFont typeface="Roboto"/>
              <a:buChar char="●"/>
            </a:pPr>
            <a:r>
              <a:rPr lang="en-US" sz="3200" dirty="0" smtClean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Omar &amp; teammates invited to Ann Arbor for live pitch competition …</a:t>
            </a:r>
            <a:endParaRPr lang="en-US" sz="3200" dirty="0">
              <a:solidFill>
                <a:srgbClr val="499AC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03" y="1363579"/>
            <a:ext cx="4964576" cy="391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students 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22432" cy="4351338"/>
          </a:xfrm>
        </p:spPr>
        <p:txBody>
          <a:bodyPr>
            <a:normAutofit/>
          </a:bodyPr>
          <a:lstStyle/>
          <a:p>
            <a:r>
              <a:rPr lang="en-US" sz="3200" dirty="0"/>
              <a:t>need 21</a:t>
            </a:r>
            <a:r>
              <a:rPr lang="en-US" sz="3200" baseline="30000" dirty="0"/>
              <a:t>st</a:t>
            </a:r>
            <a:r>
              <a:rPr lang="en-US" sz="3200" dirty="0"/>
              <a:t> century skills  </a:t>
            </a:r>
          </a:p>
          <a:p>
            <a:endParaRPr lang="en-US" sz="3200" dirty="0"/>
          </a:p>
          <a:p>
            <a:r>
              <a:rPr lang="en-US" sz="3200" dirty="0" smtClean="0"/>
              <a:t>live in a global economy </a:t>
            </a:r>
          </a:p>
          <a:p>
            <a:endParaRPr lang="en-US" sz="3200" dirty="0" smtClean="0"/>
          </a:p>
          <a:p>
            <a:r>
              <a:rPr lang="en-US" sz="3200" dirty="0" smtClean="0"/>
              <a:t>digitally savvy</a:t>
            </a:r>
          </a:p>
          <a:p>
            <a:endParaRPr lang="en-US" sz="3200" dirty="0" smtClean="0"/>
          </a:p>
          <a:p>
            <a:r>
              <a:rPr lang="en-US" sz="3200" dirty="0" smtClean="0"/>
              <a:t>love experiential learning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99" y="1027906"/>
            <a:ext cx="2556079" cy="51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40" y="60788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We successfully order a blizzard for their visit …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12" y="1801818"/>
            <a:ext cx="5613454" cy="3149011"/>
          </a:xfrm>
          <a:prstGeom prst="rect">
            <a:avLst/>
          </a:prstGeom>
          <a:ln w="12700">
            <a:solidFill>
              <a:srgbClr val="FFC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37" y="2923283"/>
            <a:ext cx="5037220" cy="2825757"/>
          </a:xfrm>
          <a:prstGeom prst="rect">
            <a:avLst/>
          </a:prstGeom>
          <a:ln w="12700">
            <a:solidFill>
              <a:srgbClr val="FFC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60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they win the entire competition!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48" y="1388192"/>
            <a:ext cx="6723647" cy="4482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39" y="1388192"/>
            <a:ext cx="2380235" cy="31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89280"/>
            <a:ext cx="2069592" cy="2852928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sp>
        <p:nvSpPr>
          <p:cNvPr id="4" name="Rectangular Callout 3"/>
          <p:cNvSpPr/>
          <p:nvPr/>
        </p:nvSpPr>
        <p:spPr>
          <a:xfrm>
            <a:off x="3661722" y="1690688"/>
            <a:ext cx="7575773" cy="3346533"/>
          </a:xfrm>
          <a:prstGeom prst="wedgeRectCallout">
            <a:avLst>
              <a:gd name="adj1" fmla="val -61284"/>
              <a:gd name="adj2" fmla="val 2371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Virtual Exchange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790" y="1821082"/>
            <a:ext cx="7850348" cy="3280307"/>
          </a:xfrm>
        </p:spPr>
        <p:txBody>
          <a:bodyPr>
            <a:normAutofit/>
          </a:bodyPr>
          <a:lstStyle/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rgbClr val="499AC8"/>
              </a:buClr>
              <a:buSzPts val="1800"/>
              <a:buNone/>
            </a:pPr>
            <a:r>
              <a:rPr lang="en-US" sz="3200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I learned a lot about Egyptian culture. There are small cultural differences but I realized how similar we are. I was energized by how motivated, brilliant and kind my teammates were.</a:t>
            </a:r>
          </a:p>
        </p:txBody>
      </p:sp>
    </p:spTree>
    <p:extLst>
      <p:ext uri="{BB962C8B-B14F-4D97-AF65-F5344CB8AC3E}">
        <p14:creationId xmlns:p14="http://schemas.microsoft.com/office/powerpoint/2010/main" val="42159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09" y="2914070"/>
            <a:ext cx="2073443" cy="2893176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sp>
        <p:nvSpPr>
          <p:cNvPr id="4" name="Rectangular Callout 3"/>
          <p:cNvSpPr/>
          <p:nvPr/>
        </p:nvSpPr>
        <p:spPr>
          <a:xfrm>
            <a:off x="3247522" y="1690688"/>
            <a:ext cx="7155784" cy="3739565"/>
          </a:xfrm>
          <a:prstGeom prst="wedgeRectCallout">
            <a:avLst>
              <a:gd name="adj1" fmla="val -61680"/>
              <a:gd name="adj2" fmla="val 2092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Virtual Exchange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157" y="1809583"/>
            <a:ext cx="8049127" cy="4351338"/>
          </a:xfrm>
        </p:spPr>
        <p:txBody>
          <a:bodyPr>
            <a:normAutofit/>
          </a:bodyPr>
          <a:lstStyle/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rgbClr val="499AC8"/>
              </a:buClr>
              <a:buSzPts val="1800"/>
              <a:buNone/>
            </a:pPr>
            <a:r>
              <a:rPr lang="en-US" sz="3200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Jackie is talking about a community she’s never seen, but she feels the community in Egypt … she could describe it, attach people to a community that lacks dignity, create empathy in the room in Ann Arbor.</a:t>
            </a:r>
          </a:p>
        </p:txBody>
      </p:sp>
    </p:spTree>
    <p:extLst>
      <p:ext uri="{BB962C8B-B14F-4D97-AF65-F5344CB8AC3E}">
        <p14:creationId xmlns:p14="http://schemas.microsoft.com/office/powerpoint/2010/main" val="42636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Exchange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BizEd</a:t>
            </a:r>
            <a:r>
              <a:rPr lang="en-US" sz="3600" dirty="0" smtClean="0"/>
              <a:t> article on Virtual Exchange (July/Aug issue - online)</a:t>
            </a:r>
          </a:p>
          <a:p>
            <a:r>
              <a:rPr lang="en-US" sz="3600" dirty="0" smtClean="0"/>
              <a:t>WDI’s Global Virtual Learning Center for more resources</a:t>
            </a:r>
          </a:p>
          <a:p>
            <a:pPr lvl="1"/>
            <a:r>
              <a:rPr lang="en-US" sz="3200" dirty="0" smtClean="0"/>
              <a:t>http</a:t>
            </a:r>
            <a:r>
              <a:rPr lang="en-US" sz="3200" dirty="0"/>
              <a:t>://bit.ly/virtXchange</a:t>
            </a:r>
          </a:p>
        </p:txBody>
      </p:sp>
    </p:spTree>
    <p:extLst>
      <p:ext uri="{BB962C8B-B14F-4D97-AF65-F5344CB8AC3E}">
        <p14:creationId xmlns:p14="http://schemas.microsoft.com/office/powerpoint/2010/main" val="17098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10542256" cy="3547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11AD9-3FAE-4C30-9924-7763A4C4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8424529" cy="1600200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Contact Information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8EE60F3-6297-4CF1-8A00-FC6F94263BD9}"/>
              </a:ext>
            </a:extLst>
          </p:cNvPr>
          <p:cNvSpPr txBox="1">
            <a:spLocks/>
          </p:cNvSpPr>
          <p:nvPr/>
        </p:nvSpPr>
        <p:spPr>
          <a:xfrm>
            <a:off x="1303420" y="5943464"/>
            <a:ext cx="9316454" cy="763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NOTE: This presentation leaves copyright of the content to the presenter. Unless otherwise noted in the materials, uploaded content carries the </a:t>
            </a:r>
            <a:r>
              <a:rPr lang="en-US" sz="1200" dirty="0">
                <a:hlinkClick r:id="rId2"/>
              </a:rPr>
              <a:t>Creative Commons Attribution 4.0 International (CC BY 4.0), </a:t>
            </a:r>
            <a:r>
              <a:rPr lang="en-US" sz="1200" dirty="0"/>
              <a:t>which grants usage to the general public, with appropriate credit to the author.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EE71080-E299-491A-86DA-498A98AD2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8424529" cy="31778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Amy Gillett</a:t>
            </a:r>
          </a:p>
          <a:p>
            <a:r>
              <a:rPr lang="en-US" sz="2800" dirty="0" smtClean="0"/>
              <a:t>William Davidson Institute at the University of Michigan</a:t>
            </a:r>
          </a:p>
          <a:p>
            <a:r>
              <a:rPr lang="en-US" sz="2800" dirty="0" smtClean="0">
                <a:hlinkClick r:id="rId3"/>
              </a:rPr>
              <a:t>Gilletta@umich.edu</a:t>
            </a:r>
            <a:endParaRPr lang="en-US" sz="2800" dirty="0" smtClean="0"/>
          </a:p>
          <a:p>
            <a:r>
              <a:rPr lang="en-US" sz="2800" dirty="0" smtClean="0">
                <a:sym typeface="Wingdings" panose="05000000000000000000" pitchFamily="2" charset="2"/>
              </a:rPr>
              <a:t> </a:t>
            </a:r>
            <a:r>
              <a:rPr lang="en-US" sz="2800" dirty="0" smtClean="0"/>
              <a:t>734-763-5928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92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C3572A-5D97-4C60-AF84-B037BA49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82" y="779539"/>
            <a:ext cx="8440392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446CA9"/>
                </a:solidFill>
              </a:rPr>
              <a:t>Session Evaluations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200" dirty="0"/>
              <a:t>There are two ways to access the session and presenter evaluations:</a:t>
            </a:r>
            <a:endParaRPr lang="en-US" sz="2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7547810" cy="3128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91365-6C53-48AF-BE7B-1DA5CEB68C5A}"/>
              </a:ext>
            </a:extLst>
          </p:cNvPr>
          <p:cNvSpPr txBox="1"/>
          <p:nvPr/>
        </p:nvSpPr>
        <p:spPr>
          <a:xfrm>
            <a:off x="1534491" y="3819782"/>
            <a:ext cx="29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 the mobile app, click on the session you want from the schedule &gt; then scroll down or click on the associated resources &gt; and the </a:t>
            </a:r>
            <a:r>
              <a:rPr lang="en-US" sz="1600" dirty="0">
                <a:solidFill>
                  <a:srgbClr val="446CA9"/>
                </a:solidFill>
              </a:rPr>
              <a:t>evaluation </a:t>
            </a:r>
            <a:r>
              <a:rPr lang="en-US" sz="1600" dirty="0"/>
              <a:t>will pop up in the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61638-B65C-4C26-A662-6F5DAE2846BE}"/>
              </a:ext>
            </a:extLst>
          </p:cNvPr>
          <p:cNvSpPr txBox="1"/>
          <p:nvPr/>
        </p:nvSpPr>
        <p:spPr>
          <a:xfrm>
            <a:off x="1556793" y="2585930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online agenda, click on the “</a:t>
            </a:r>
            <a:r>
              <a:rPr lang="en-US" sz="1600" dirty="0">
                <a:solidFill>
                  <a:srgbClr val="446CA9"/>
                </a:solidFill>
              </a:rPr>
              <a:t>Evaluate Session</a:t>
            </a:r>
            <a:r>
              <a:rPr lang="en-US" sz="1600" dirty="0"/>
              <a:t>” link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FFA51A-01BE-4644-9E4E-BA945895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58" y="1879398"/>
            <a:ext cx="5518484" cy="1417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43409-459F-4B50-B554-E9347D57F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58" y="3462565"/>
            <a:ext cx="5519942" cy="22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Jackie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286" y="1857709"/>
            <a:ext cx="6741694" cy="4351338"/>
          </a:xfrm>
        </p:spPr>
        <p:txBody>
          <a:bodyPr/>
          <a:lstStyle/>
          <a:p>
            <a:r>
              <a:rPr lang="en-US" sz="3200" dirty="0" smtClean="0"/>
              <a:t>Sophomore business major at the University of Michigan</a:t>
            </a:r>
          </a:p>
          <a:p>
            <a:r>
              <a:rPr lang="en-US" sz="3200" dirty="0" smtClean="0"/>
              <a:t>Grew up in small town </a:t>
            </a:r>
          </a:p>
          <a:p>
            <a:r>
              <a:rPr lang="en-US" sz="3200" dirty="0" smtClean="0"/>
              <a:t>Minimal opportunities to meet people from outside the USA</a:t>
            </a:r>
          </a:p>
          <a:p>
            <a:r>
              <a:rPr lang="en-US" sz="3200" dirty="0" smtClean="0"/>
              <a:t>Hasn’t studied abroad</a:t>
            </a:r>
          </a:p>
          <a:p>
            <a:r>
              <a:rPr lang="en-US" sz="3200" dirty="0" smtClean="0"/>
              <a:t>Plans to join Peace Corps &amp; then work in int’l business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5" y="1961982"/>
            <a:ext cx="3195010" cy="2954923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9898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Omar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0546" y="1626519"/>
            <a:ext cx="6681537" cy="4351338"/>
          </a:xfrm>
        </p:spPr>
        <p:txBody>
          <a:bodyPr/>
          <a:lstStyle/>
          <a:p>
            <a:r>
              <a:rPr lang="en-US" sz="3200" dirty="0" smtClean="0"/>
              <a:t>Architecture student in Cairo</a:t>
            </a:r>
          </a:p>
          <a:p>
            <a:r>
              <a:rPr lang="en-US" sz="3200" dirty="0" smtClean="0"/>
              <a:t>Interested in sustainable urban development</a:t>
            </a:r>
            <a:r>
              <a:rPr lang="en-US" sz="3200" dirty="0"/>
              <a:t> </a:t>
            </a:r>
            <a:r>
              <a:rPr lang="en-US" sz="3200" dirty="0" smtClean="0"/>
              <a:t>&amp; climate change</a:t>
            </a:r>
          </a:p>
          <a:p>
            <a:r>
              <a:rPr lang="en-US" sz="3200" dirty="0" smtClean="0"/>
              <a:t>Designed &amp; </a:t>
            </a:r>
            <a:r>
              <a:rPr lang="en-US" sz="3200" dirty="0"/>
              <a:t>built a community center in </a:t>
            </a:r>
            <a:r>
              <a:rPr lang="en-US" sz="3200" dirty="0" smtClean="0"/>
              <a:t>an underprivileged </a:t>
            </a:r>
            <a:r>
              <a:rPr lang="en-US" sz="3200" dirty="0"/>
              <a:t>community </a:t>
            </a:r>
            <a:r>
              <a:rPr lang="en-US" sz="3200" dirty="0" smtClean="0"/>
              <a:t>by Cairo</a:t>
            </a:r>
          </a:p>
          <a:p>
            <a:r>
              <a:rPr lang="en-US" sz="3200" dirty="0"/>
              <a:t>He has visited nearly every city in Egypt but had never been in the USA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90" y="1570370"/>
            <a:ext cx="2945330" cy="3787693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5771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7" y="2577646"/>
            <a:ext cx="11089821" cy="1325563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Let’s create a life-changing </a:t>
            </a:r>
            <a:br>
              <a:rPr lang="en-US" sz="6600" dirty="0" smtClean="0"/>
            </a:br>
            <a:r>
              <a:rPr lang="en-US" sz="6600" dirty="0" smtClean="0"/>
              <a:t>experience for them!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775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97" y="84358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VIRTUAL + EXCHANGE</a:t>
            </a:r>
            <a:endParaRPr lang="en-US" sz="8000" dirty="0"/>
          </a:p>
        </p:txBody>
      </p:sp>
      <p:pic>
        <p:nvPicPr>
          <p:cNvPr id="4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537" y="2310602"/>
            <a:ext cx="4876799" cy="29855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0168" y="2310602"/>
            <a:ext cx="5181597" cy="29855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0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6866" y="272715"/>
            <a:ext cx="3224460" cy="81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VS1L-GWx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0013" y="1459831"/>
            <a:ext cx="8136912" cy="45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the hood 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085" y="1466718"/>
            <a:ext cx="8586739" cy="46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feedback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499AC8"/>
              </a:buClr>
              <a:buSzPts val="1800"/>
              <a:buFont typeface="Roboto"/>
              <a:buChar char="●"/>
            </a:pPr>
            <a:r>
              <a:rPr lang="en-US" sz="3200" dirty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M²GATE participants </a:t>
            </a:r>
            <a:r>
              <a:rPr lang="en-US" sz="3200" dirty="0" smtClean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say they gained:</a:t>
            </a:r>
            <a:endParaRPr lang="en-US" sz="3200" b="1" dirty="0">
              <a:solidFill>
                <a:srgbClr val="499AC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>
              <a:lnSpc>
                <a:spcPct val="115000"/>
              </a:lnSpc>
              <a:spcBef>
                <a:spcPts val="0"/>
              </a:spcBef>
              <a:buClr>
                <a:srgbClr val="499AC8"/>
              </a:buClr>
              <a:buSzPts val="1800"/>
              <a:buFont typeface="Roboto"/>
              <a:buChar char="○"/>
            </a:pPr>
            <a:r>
              <a:rPr lang="en-US" sz="3200" b="1" dirty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excitement for entrepreneurship </a:t>
            </a:r>
          </a:p>
          <a:p>
            <a:pPr marL="914400" lvl="1" indent="-342900">
              <a:lnSpc>
                <a:spcPct val="115000"/>
              </a:lnSpc>
              <a:spcBef>
                <a:spcPts val="0"/>
              </a:spcBef>
              <a:buClr>
                <a:srgbClr val="499AC8"/>
              </a:buClr>
              <a:buSzPts val="1800"/>
              <a:buFont typeface="Roboto"/>
              <a:buChar char="○"/>
            </a:pPr>
            <a:r>
              <a:rPr lang="en-US" sz="3200" b="1" dirty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global perspective </a:t>
            </a:r>
          </a:p>
          <a:p>
            <a:pPr marL="914400" lvl="1" indent="-342900">
              <a:lnSpc>
                <a:spcPct val="115000"/>
              </a:lnSpc>
              <a:spcBef>
                <a:spcPts val="0"/>
              </a:spcBef>
              <a:buClr>
                <a:srgbClr val="499AC8"/>
              </a:buClr>
              <a:buSzPts val="1800"/>
              <a:buFont typeface="Roboto"/>
              <a:buChar char="○"/>
            </a:pPr>
            <a:r>
              <a:rPr lang="en-US" sz="3200" b="1" dirty="0" smtClean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network </a:t>
            </a:r>
            <a:r>
              <a:rPr lang="en-US" sz="3200" b="1" dirty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&amp; </a:t>
            </a:r>
            <a:r>
              <a:rPr lang="en-US" sz="3200" b="1" dirty="0" smtClean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lifelong friends </a:t>
            </a:r>
          </a:p>
          <a:p>
            <a:pPr marL="914400" lvl="1" indent="-342900">
              <a:lnSpc>
                <a:spcPct val="115000"/>
              </a:lnSpc>
              <a:spcBef>
                <a:spcPts val="0"/>
              </a:spcBef>
              <a:buClr>
                <a:srgbClr val="499AC8"/>
              </a:buClr>
              <a:buSzPts val="1800"/>
              <a:buFont typeface="Roboto"/>
              <a:buChar char="○"/>
            </a:pPr>
            <a:r>
              <a:rPr lang="en-US" sz="3200" b="1" dirty="0" smtClean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empowerment</a:t>
            </a:r>
            <a:r>
              <a:rPr lang="en-US" sz="3200" dirty="0" smtClean="0">
                <a:solidFill>
                  <a:srgbClr val="499AC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sz="3200" dirty="0">
              <a:solidFill>
                <a:srgbClr val="499AC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963" y="1933074"/>
            <a:ext cx="2931865" cy="302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934</Words>
  <Application>Microsoft Office PowerPoint</Application>
  <PresentationFormat>Widescreen</PresentationFormat>
  <Paragraphs>136</Paragraphs>
  <Slides>26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Roboto</vt:lpstr>
      <vt:lpstr>Wingdings</vt:lpstr>
      <vt:lpstr>Office Theme</vt:lpstr>
      <vt:lpstr>Virtual Exchange:</vt:lpstr>
      <vt:lpstr>Today’s students …</vt:lpstr>
      <vt:lpstr>Meet Jackie …</vt:lpstr>
      <vt:lpstr>Meet Omar …</vt:lpstr>
      <vt:lpstr>Let’s create a life-changing  experience for them!</vt:lpstr>
      <vt:lpstr>PowerPoint Presentation</vt:lpstr>
      <vt:lpstr>PowerPoint Presentation</vt:lpstr>
      <vt:lpstr>Under the hood …</vt:lpstr>
      <vt:lpstr>Participant feedback </vt:lpstr>
      <vt:lpstr>PowerPoint Presentation</vt:lpstr>
      <vt:lpstr>How do I run a virtual exchange?</vt:lpstr>
      <vt:lpstr>Virtual Exchange Roadmap: Step 1</vt:lpstr>
      <vt:lpstr>Virtual Exchange Roadmap: Step 2</vt:lpstr>
      <vt:lpstr>Virtual Exchange Roadmap: Step 3</vt:lpstr>
      <vt:lpstr>Virtual Exchange Roadmap: Step 4</vt:lpstr>
      <vt:lpstr>Virtual Exchange Roadmap: Step 5</vt:lpstr>
      <vt:lpstr>Virtual Exchange Roadmap: Steps 6 - 9</vt:lpstr>
      <vt:lpstr>Back to Jackie &amp; Omar …</vt:lpstr>
      <vt:lpstr>Back to Jackie &amp; Omar</vt:lpstr>
      <vt:lpstr>We successfully order a blizzard for their visit …</vt:lpstr>
      <vt:lpstr>… and they win the entire competition!</vt:lpstr>
      <vt:lpstr>The Power of Virtual Exchange</vt:lpstr>
      <vt:lpstr>The Power of Virtual Exchange</vt:lpstr>
      <vt:lpstr>Virtual Exchange Resources</vt:lpstr>
      <vt:lpstr>Contact Information </vt:lpstr>
      <vt:lpstr>Session Evaluations There are two ways to access the session and presenter evaluations: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Berg</dc:creator>
  <cp:lastModifiedBy>Gillett, Amy</cp:lastModifiedBy>
  <cp:revision>64</cp:revision>
  <dcterms:created xsi:type="dcterms:W3CDTF">2019-03-25T21:23:33Z</dcterms:created>
  <dcterms:modified xsi:type="dcterms:W3CDTF">2019-10-09T18:32:09Z</dcterms:modified>
</cp:coreProperties>
</file>