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 id="283"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5" roundtripDataSignature="AMtx7mic5vhjxFP8gBZRObdfALlpFp3sm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899252-ADED-764F-9C50-F3CCC671448F}" v="28" dt="2019-10-14T20:19:45.281"/>
  </p1510:revLst>
</p1510:revInfo>
</file>

<file path=ppt/tableStyles.xml><?xml version="1.0" encoding="utf-8"?>
<a:tblStyleLst xmlns:a="http://schemas.openxmlformats.org/drawingml/2006/main" def="{456EF24C-703E-44F0-9591-4458908E7BE6}">
  <a:tblStyle styleId="{456EF24C-703E-44F0-9591-4458908E7BE6}" styleName="Table_0">
    <a:wholeTbl>
      <a:tcTxStyle b="off" i="off">
        <a:font>
          <a:latin typeface="Calibri"/>
          <a:ea typeface="Calibri"/>
          <a:cs typeface="Calibri"/>
        </a:font>
        <a:schemeClr val="lt1"/>
      </a:tcTxStyle>
      <a:tcStyle>
        <a:tcBdr>
          <a:left>
            <a:ln w="9525" cap="flat" cmpd="sng">
              <a:solidFill>
                <a:srgbClr val="BFC8E4"/>
              </a:solidFill>
              <a:prstDash val="solid"/>
              <a:round/>
              <a:headEnd type="none" w="sm" len="sm"/>
              <a:tailEnd type="none" w="sm" len="sm"/>
            </a:ln>
          </a:left>
          <a:right>
            <a:ln w="9525" cap="flat" cmpd="sng">
              <a:solidFill>
                <a:srgbClr val="BFC8E4"/>
              </a:solidFill>
              <a:prstDash val="solid"/>
              <a:round/>
              <a:headEnd type="none" w="sm" len="sm"/>
              <a:tailEnd type="none" w="sm" len="sm"/>
            </a:ln>
          </a:right>
          <a:top>
            <a:ln w="9525" cap="flat" cmpd="sng">
              <a:solidFill>
                <a:srgbClr val="BFC8E4"/>
              </a:solidFill>
              <a:prstDash val="solid"/>
              <a:round/>
              <a:headEnd type="none" w="sm" len="sm"/>
              <a:tailEnd type="none" w="sm" len="sm"/>
            </a:ln>
          </a:top>
          <a:bottom>
            <a:ln w="9525" cap="flat" cmpd="sng">
              <a:solidFill>
                <a:srgbClr val="BFC8E4"/>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lt1">
              <a:alpha val="20000"/>
            </a:schemeClr>
          </a:solidFill>
        </a:fill>
      </a:tcStyle>
    </a:band1H>
    <a:band2H>
      <a:tcTxStyle/>
      <a:tcStyle>
        <a:tcBdr/>
      </a:tcStyle>
    </a:band2H>
    <a:band1V>
      <a:tcTxStyle/>
      <a:tcStyle>
        <a:tcBdr/>
        <a:fill>
          <a:solidFill>
            <a:schemeClr val="lt1">
              <a:alpha val="20000"/>
            </a:schemeClr>
          </a:solidFill>
        </a:fill>
      </a:tcStyle>
    </a:band1V>
    <a:band2V>
      <a:tcTxStyle/>
      <a:tcStyle>
        <a:tcBdr/>
      </a:tcStyle>
    </a:band2V>
    <a:lastCol>
      <a:tcTxStyle b="on" i="off"/>
      <a:tcStyle>
        <a:tcBdr>
          <a:left>
            <a:ln w="9525" cap="flat" cmpd="sng">
              <a:solidFill>
                <a:schemeClr val="lt1"/>
              </a:solidFill>
              <a:prstDash val="solid"/>
              <a:round/>
              <a:headEnd type="none" w="sm" len="sm"/>
              <a:tailEnd type="none" w="sm" len="sm"/>
            </a:ln>
          </a:left>
        </a:tcBdr>
      </a:tcStyle>
    </a:lastCol>
    <a:firstCol>
      <a:tcTxStyle b="on" i="off"/>
      <a:tcStyle>
        <a:tcBdr>
          <a:right>
            <a:ln w="9525" cap="flat" cmpd="sng">
              <a:solidFill>
                <a:schemeClr val="lt1"/>
              </a:solidFill>
              <a:prstDash val="solid"/>
              <a:round/>
              <a:headEnd type="none" w="sm" len="sm"/>
              <a:tailEnd type="none" w="sm" len="sm"/>
            </a:ln>
          </a:right>
        </a:tcBdr>
      </a:tcStyle>
    </a:firstCol>
    <a:lastRow>
      <a:tcTxStyle b="on" i="off"/>
      <a:tcStyle>
        <a:tcBdr>
          <a:top>
            <a:ln w="9525" cap="flat" cmpd="sng">
              <a:solidFill>
                <a:schemeClr val="lt1"/>
              </a:solidFill>
              <a:prstDash val="solid"/>
              <a:round/>
              <a:headEnd type="none" w="sm" len="sm"/>
              <a:tailEnd type="none" w="sm" len="sm"/>
            </a:ln>
          </a:top>
        </a:tcBdr>
        <a:fill>
          <a:solidFill>
            <a:srgbClr val="FFFFFF">
              <a:alpha val="0"/>
            </a:srgbClr>
          </a:solidFill>
        </a:fill>
      </a:tcStyle>
    </a:lastRow>
    <a:seCell>
      <a:tcTxStyle/>
      <a:tcStyle>
        <a:tcBdr>
          <a:left>
            <a:ln w="9525" cap="flat" cmpd="sng">
              <a:solidFill>
                <a:srgbClr val="000000">
                  <a:alpha val="0"/>
                </a:srgbClr>
              </a:solidFill>
              <a:prstDash val="solid"/>
              <a:round/>
              <a:headEnd type="none" w="sm" len="sm"/>
              <a:tailEnd type="none" w="sm" len="sm"/>
            </a:ln>
          </a:left>
          <a:top>
            <a:ln w="9525" cap="flat" cmpd="sng">
              <a:solidFill>
                <a:srgbClr val="000000">
                  <a:alpha val="0"/>
                </a:srgbClr>
              </a:solidFill>
              <a:prstDash val="solid"/>
              <a:round/>
              <a:headEnd type="none" w="sm" len="sm"/>
              <a:tailEnd type="none" w="sm" len="sm"/>
            </a:ln>
          </a:top>
        </a:tcBdr>
      </a:tcStyle>
    </a:seCell>
    <a:swCell>
      <a:tcTxStyle/>
      <a:tcStyle>
        <a:tcBdr>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tcBdr>
      </a:tcStyle>
    </a:swCell>
    <a:firstRow>
      <a:tcTxStyle b="on" i="off"/>
      <a:tcStyle>
        <a:tcBdr>
          <a:bottom>
            <a:ln w="9525" cap="flat" cmpd="sng">
              <a:solidFill>
                <a:schemeClr val="lt1"/>
              </a:solidFill>
              <a:prstDash val="solid"/>
              <a:round/>
              <a:headEnd type="none" w="sm" len="sm"/>
              <a:tailEnd type="none" w="sm" len="sm"/>
            </a:ln>
          </a:bottom>
        </a:tcBdr>
        <a:fill>
          <a:solidFill>
            <a:srgbClr val="FFFFFF">
              <a:alpha val="0"/>
            </a:srgbClr>
          </a:solidFill>
        </a:fill>
      </a:tcStyle>
    </a:firstRow>
    <a:neCell>
      <a:tcTxStyle/>
      <a:tcStyle>
        <a:tcBdr>
          <a:bottom>
            <a:ln w="9525" cap="flat" cmpd="sng">
              <a:solidFill>
                <a:srgbClr val="000000">
                  <a:alpha val="0"/>
                </a:srgbClr>
              </a:solidFill>
              <a:prstDash val="solid"/>
              <a:round/>
              <a:headEnd type="none" w="sm" len="sm"/>
              <a:tailEnd type="none" w="sm" len="sm"/>
            </a:ln>
          </a:bottom>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0"/>
    <p:restoredTop sz="85423"/>
  </p:normalViewPr>
  <p:slideViewPr>
    <p:cSldViewPr snapToGrid="0">
      <p:cViewPr>
        <p:scale>
          <a:sx n="170" d="100"/>
          <a:sy n="170" d="100"/>
        </p:scale>
        <p:origin x="-216"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customschemas.google.com/relationships/presentationmetadata" Target="metadata"/><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latin typeface="+mj-lt"/>
              </a:rPr>
              <a:t>Higher education resource usage patterns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Sheet1!$A$2:$A$14</c:f>
              <c:numCache>
                <c:formatCode>mmm\-yy</c:formatCode>
                <c:ptCount val="13"/>
                <c:pt idx="0">
                  <c:v>43299</c:v>
                </c:pt>
                <c:pt idx="1">
                  <c:v>43330</c:v>
                </c:pt>
                <c:pt idx="2">
                  <c:v>43361</c:v>
                </c:pt>
                <c:pt idx="3">
                  <c:v>43391</c:v>
                </c:pt>
                <c:pt idx="4">
                  <c:v>43422</c:v>
                </c:pt>
                <c:pt idx="5">
                  <c:v>43452</c:v>
                </c:pt>
                <c:pt idx="6">
                  <c:v>43484</c:v>
                </c:pt>
                <c:pt idx="7">
                  <c:v>43515</c:v>
                </c:pt>
                <c:pt idx="8">
                  <c:v>43543</c:v>
                </c:pt>
                <c:pt idx="9">
                  <c:v>43574</c:v>
                </c:pt>
                <c:pt idx="10">
                  <c:v>43604</c:v>
                </c:pt>
                <c:pt idx="11">
                  <c:v>43635</c:v>
                </c:pt>
              </c:numCache>
            </c:numRef>
          </c:cat>
          <c:val>
            <c:numRef>
              <c:f>Sheet1!$B$2:$B$14</c:f>
              <c:numCache>
                <c:formatCode>General</c:formatCode>
                <c:ptCount val="13"/>
                <c:pt idx="0">
                  <c:v>2</c:v>
                </c:pt>
                <c:pt idx="1">
                  <c:v>9</c:v>
                </c:pt>
                <c:pt idx="2">
                  <c:v>7</c:v>
                </c:pt>
                <c:pt idx="3">
                  <c:v>5</c:v>
                </c:pt>
                <c:pt idx="4">
                  <c:v>7</c:v>
                </c:pt>
                <c:pt idx="5">
                  <c:v>3</c:v>
                </c:pt>
                <c:pt idx="6">
                  <c:v>8</c:v>
                </c:pt>
                <c:pt idx="7">
                  <c:v>7</c:v>
                </c:pt>
                <c:pt idx="8">
                  <c:v>5</c:v>
                </c:pt>
                <c:pt idx="9">
                  <c:v>7</c:v>
                </c:pt>
                <c:pt idx="10">
                  <c:v>5</c:v>
                </c:pt>
                <c:pt idx="11">
                  <c:v>3</c:v>
                </c:pt>
              </c:numCache>
            </c:numRef>
          </c:val>
          <c:smooth val="0"/>
          <c:extLst>
            <c:ext xmlns:c16="http://schemas.microsoft.com/office/drawing/2014/chart" uri="{C3380CC4-5D6E-409C-BE32-E72D297353CC}">
              <c16:uniqueId val="{00000000-B124-124C-B9A1-9ADE7859ABC3}"/>
            </c:ext>
          </c:extLst>
        </c:ser>
        <c:ser>
          <c:idx val="1"/>
          <c:order val="1"/>
          <c:tx>
            <c:strRef>
              <c:f>Sheet1!$C$1</c:f>
              <c:strCache>
                <c:ptCount val="1"/>
                <c:pt idx="0">
                  <c:v>Column1</c:v>
                </c:pt>
              </c:strCache>
            </c:strRef>
          </c:tx>
          <c:spPr>
            <a:ln w="28575" cap="rnd">
              <a:solidFill>
                <a:schemeClr val="accent2"/>
              </a:solidFill>
              <a:round/>
            </a:ln>
            <a:effectLst/>
          </c:spPr>
          <c:marker>
            <c:symbol val="none"/>
          </c:marker>
          <c:cat>
            <c:numRef>
              <c:f>Sheet1!$A$2:$A$14</c:f>
              <c:numCache>
                <c:formatCode>mmm\-yy</c:formatCode>
                <c:ptCount val="13"/>
                <c:pt idx="0">
                  <c:v>43299</c:v>
                </c:pt>
                <c:pt idx="1">
                  <c:v>43330</c:v>
                </c:pt>
                <c:pt idx="2">
                  <c:v>43361</c:v>
                </c:pt>
                <c:pt idx="3">
                  <c:v>43391</c:v>
                </c:pt>
                <c:pt idx="4">
                  <c:v>43422</c:v>
                </c:pt>
                <c:pt idx="5">
                  <c:v>43452</c:v>
                </c:pt>
                <c:pt idx="6">
                  <c:v>43484</c:v>
                </c:pt>
                <c:pt idx="7">
                  <c:v>43515</c:v>
                </c:pt>
                <c:pt idx="8">
                  <c:v>43543</c:v>
                </c:pt>
                <c:pt idx="9">
                  <c:v>43574</c:v>
                </c:pt>
                <c:pt idx="10">
                  <c:v>43604</c:v>
                </c:pt>
                <c:pt idx="11">
                  <c:v>43635</c:v>
                </c:pt>
              </c:numCache>
            </c:numRef>
          </c:cat>
          <c:val>
            <c:numRef>
              <c:f>Sheet1!$C$2:$C$14</c:f>
              <c:numCache>
                <c:formatCode>General</c:formatCode>
                <c:ptCount val="13"/>
              </c:numCache>
            </c:numRef>
          </c:val>
          <c:smooth val="0"/>
          <c:extLst>
            <c:ext xmlns:c16="http://schemas.microsoft.com/office/drawing/2014/chart" uri="{C3380CC4-5D6E-409C-BE32-E72D297353CC}">
              <c16:uniqueId val="{00000001-B124-124C-B9A1-9ADE7859ABC3}"/>
            </c:ext>
          </c:extLst>
        </c:ser>
        <c:ser>
          <c:idx val="2"/>
          <c:order val="2"/>
          <c:tx>
            <c:strRef>
              <c:f>Sheet1!$D$1</c:f>
              <c:strCache>
                <c:ptCount val="1"/>
                <c:pt idx="0">
                  <c:v>Column2</c:v>
                </c:pt>
              </c:strCache>
            </c:strRef>
          </c:tx>
          <c:spPr>
            <a:ln w="28575" cap="rnd">
              <a:solidFill>
                <a:schemeClr val="accent3"/>
              </a:solidFill>
              <a:round/>
            </a:ln>
            <a:effectLst/>
          </c:spPr>
          <c:marker>
            <c:symbol val="none"/>
          </c:marker>
          <c:cat>
            <c:numRef>
              <c:f>Sheet1!$A$2:$A$14</c:f>
              <c:numCache>
                <c:formatCode>mmm\-yy</c:formatCode>
                <c:ptCount val="13"/>
                <c:pt idx="0">
                  <c:v>43299</c:v>
                </c:pt>
                <c:pt idx="1">
                  <c:v>43330</c:v>
                </c:pt>
                <c:pt idx="2">
                  <c:v>43361</c:v>
                </c:pt>
                <c:pt idx="3">
                  <c:v>43391</c:v>
                </c:pt>
                <c:pt idx="4">
                  <c:v>43422</c:v>
                </c:pt>
                <c:pt idx="5">
                  <c:v>43452</c:v>
                </c:pt>
                <c:pt idx="6">
                  <c:v>43484</c:v>
                </c:pt>
                <c:pt idx="7">
                  <c:v>43515</c:v>
                </c:pt>
                <c:pt idx="8">
                  <c:v>43543</c:v>
                </c:pt>
                <c:pt idx="9">
                  <c:v>43574</c:v>
                </c:pt>
                <c:pt idx="10">
                  <c:v>43604</c:v>
                </c:pt>
                <c:pt idx="11">
                  <c:v>43635</c:v>
                </c:pt>
              </c:numCache>
            </c:numRef>
          </c:cat>
          <c:val>
            <c:numRef>
              <c:f>Sheet1!$D$2:$D$14</c:f>
              <c:numCache>
                <c:formatCode>General</c:formatCode>
                <c:ptCount val="13"/>
              </c:numCache>
            </c:numRef>
          </c:val>
          <c:smooth val="0"/>
          <c:extLst>
            <c:ext xmlns:c16="http://schemas.microsoft.com/office/drawing/2014/chart" uri="{C3380CC4-5D6E-409C-BE32-E72D297353CC}">
              <c16:uniqueId val="{00000002-B124-124C-B9A1-9ADE7859ABC3}"/>
            </c:ext>
          </c:extLst>
        </c:ser>
        <c:dLbls>
          <c:showLegendKey val="0"/>
          <c:showVal val="0"/>
          <c:showCatName val="0"/>
          <c:showSerName val="0"/>
          <c:showPercent val="0"/>
          <c:showBubbleSize val="0"/>
        </c:dLbls>
        <c:smooth val="0"/>
        <c:axId val="432573064"/>
        <c:axId val="432571888"/>
      </c:lineChart>
      <c:dateAx>
        <c:axId val="43257306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2571888"/>
        <c:crosses val="autoZero"/>
        <c:auto val="1"/>
        <c:lblOffset val="100"/>
        <c:baseTimeUnit val="months"/>
      </c:dateAx>
      <c:valAx>
        <c:axId val="432571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2573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Wayne</a:t>
            </a:r>
            <a:endParaRPr/>
          </a:p>
        </p:txBody>
      </p:sp>
      <p:sp>
        <p:nvSpPr>
          <p:cNvPr id="146" name="Google Shape;14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Wayne</a:t>
            </a:r>
            <a:endParaRPr/>
          </a:p>
          <a:p>
            <a:pPr marL="0" lvl="0" indent="0" algn="l" rtl="0">
              <a:spcBef>
                <a:spcPts val="0"/>
              </a:spcBef>
              <a:spcAft>
                <a:spcPts val="0"/>
              </a:spcAft>
              <a:buNone/>
            </a:pPr>
            <a:endParaRPr/>
          </a:p>
        </p:txBody>
      </p:sp>
      <p:sp>
        <p:nvSpPr>
          <p:cNvPr id="160" name="Google Shape;16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Wayne</a:t>
            </a:r>
            <a:endParaRPr/>
          </a:p>
          <a:p>
            <a:pPr marL="0" lvl="0" indent="0" algn="l" rtl="0">
              <a:spcBef>
                <a:spcPts val="0"/>
              </a:spcBef>
              <a:spcAft>
                <a:spcPts val="0"/>
              </a:spcAft>
              <a:buNone/>
            </a:pPr>
            <a:endParaRPr/>
          </a:p>
        </p:txBody>
      </p:sp>
      <p:sp>
        <p:nvSpPr>
          <p:cNvPr id="167" name="Google Shape;16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Wayne</a:t>
            </a:r>
            <a:endParaRPr/>
          </a:p>
          <a:p>
            <a:pPr marL="0" lvl="0" indent="0" algn="l" rtl="0">
              <a:spcBef>
                <a:spcPts val="0"/>
              </a:spcBef>
              <a:spcAft>
                <a:spcPts val="0"/>
              </a:spcAft>
              <a:buNone/>
            </a:pPr>
            <a:endParaRPr/>
          </a:p>
        </p:txBody>
      </p:sp>
      <p:sp>
        <p:nvSpPr>
          <p:cNvPr id="181" name="Google Shape;18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Wayne &amp; Sam</a:t>
            </a:r>
            <a:endParaRPr/>
          </a:p>
          <a:p>
            <a:pPr marL="0" lvl="0" indent="0" algn="l" rtl="0">
              <a:spcBef>
                <a:spcPts val="0"/>
              </a:spcBef>
              <a:spcAft>
                <a:spcPts val="0"/>
              </a:spcAft>
              <a:buNone/>
            </a:pPr>
            <a:endParaRPr/>
          </a:p>
        </p:txBody>
      </p:sp>
      <p:sp>
        <p:nvSpPr>
          <p:cNvPr id="196" name="Google Shape;19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 name="Google Shape;4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200"/>
              <a:buFont typeface="Arial"/>
              <a:buChar char="•"/>
            </a:pPr>
            <a:r>
              <a:rPr lang="en-US"/>
              <a:t>How to overcome the internal cultural challenges associated with large shifts in technology</a:t>
            </a:r>
            <a:endParaRPr/>
          </a:p>
          <a:p>
            <a:pPr marL="285750" lvl="0" indent="-285750" algn="l" rtl="0">
              <a:spcBef>
                <a:spcPts val="0"/>
              </a:spcBef>
              <a:spcAft>
                <a:spcPts val="0"/>
              </a:spcAft>
              <a:buClr>
                <a:schemeClr val="dk1"/>
              </a:buClr>
              <a:buSzPts val="1200"/>
              <a:buFont typeface="Arial"/>
              <a:buChar char="•"/>
            </a:pPr>
            <a:r>
              <a:rPr lang="en-US"/>
              <a:t>Balancing internal control with vendor lock-in</a:t>
            </a:r>
            <a:endParaRPr/>
          </a:p>
          <a:p>
            <a:pPr marL="285750" lvl="0" indent="-285750" algn="l" rtl="0">
              <a:spcBef>
                <a:spcPts val="0"/>
              </a:spcBef>
              <a:spcAft>
                <a:spcPts val="0"/>
              </a:spcAft>
              <a:buClr>
                <a:schemeClr val="dk1"/>
              </a:buClr>
              <a:buSzPts val="1200"/>
              <a:buFont typeface="Arial"/>
              <a:buChar char="•"/>
            </a:pPr>
            <a:r>
              <a:rPr lang="en-US"/>
              <a:t>How to right-size your organization across a hybrid technology spectrum, including ERP, third-party, and legacy applications</a:t>
            </a:r>
            <a:endParaRPr/>
          </a:p>
          <a:p>
            <a:pPr marL="285750" lvl="0" indent="-285750" algn="l" rtl="0">
              <a:spcBef>
                <a:spcPts val="0"/>
              </a:spcBef>
              <a:spcAft>
                <a:spcPts val="0"/>
              </a:spcAft>
              <a:buClr>
                <a:schemeClr val="dk1"/>
              </a:buClr>
              <a:buSzPts val="1200"/>
              <a:buFont typeface="Arial"/>
              <a:buChar char="•"/>
            </a:pPr>
            <a:r>
              <a:rPr lang="en-US"/>
              <a:t>The bitter cost of not understanding the importance of IT governance in a services model</a:t>
            </a:r>
            <a:endParaRPr/>
          </a:p>
          <a:p>
            <a:pPr marL="285750" lvl="0" indent="-285750" algn="l" rtl="0">
              <a:spcBef>
                <a:spcPts val="0"/>
              </a:spcBef>
              <a:spcAft>
                <a:spcPts val="0"/>
              </a:spcAft>
              <a:buClr>
                <a:schemeClr val="dk1"/>
              </a:buClr>
              <a:buSzPts val="1200"/>
              <a:buFont typeface="Arial"/>
              <a:buChar char="•"/>
            </a:pPr>
            <a:r>
              <a:rPr lang="en-US"/>
              <a:t>How to achieve internal buy-in across departments during a shift to cloud</a:t>
            </a:r>
            <a:endParaRPr/>
          </a:p>
          <a:p>
            <a:pPr marL="285750" lvl="0" indent="-285750" algn="l" rtl="0">
              <a:spcBef>
                <a:spcPts val="0"/>
              </a:spcBef>
              <a:spcAft>
                <a:spcPts val="0"/>
              </a:spcAft>
              <a:buClr>
                <a:schemeClr val="dk1"/>
              </a:buClr>
              <a:buSzPts val="1200"/>
              <a:buFont typeface="Arial"/>
              <a:buChar char="•"/>
            </a:pPr>
            <a:r>
              <a:rPr lang="en-US"/>
              <a:t>How NEIU is future-proofing its technology landscape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0" name="Google Shape;5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Wayne</a:t>
            </a:r>
            <a:endParaRPr/>
          </a:p>
        </p:txBody>
      </p:sp>
      <p:sp>
        <p:nvSpPr>
          <p:cNvPr id="216" name="Google Shape;21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Wayne</a:t>
            </a:r>
            <a:endParaRPr/>
          </a:p>
        </p:txBody>
      </p:sp>
      <p:sp>
        <p:nvSpPr>
          <p:cNvPr id="230" name="Google Shape;23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Sam</a:t>
            </a:r>
            <a:endParaRPr/>
          </a:p>
          <a:p>
            <a:pPr marL="0" lvl="0" indent="0" algn="l" rtl="0">
              <a:spcBef>
                <a:spcPts val="0"/>
              </a:spcBef>
              <a:spcAft>
                <a:spcPts val="0"/>
              </a:spcAft>
              <a:buNone/>
            </a:pPr>
            <a:endParaRPr/>
          </a:p>
          <a:p>
            <a:pPr marL="0" lvl="0" indent="0" algn="l" rtl="0">
              <a:spcBef>
                <a:spcPts val="0"/>
              </a:spcBef>
              <a:spcAft>
                <a:spcPts val="0"/>
              </a:spcAft>
              <a:buNone/>
            </a:pPr>
            <a:r>
              <a:rPr lang="en-US" sz="1800"/>
              <a:t>Place holder - What does the future hold</a:t>
            </a:r>
            <a:endParaRPr/>
          </a:p>
          <a:p>
            <a:pPr marL="457200" lvl="1" indent="0" algn="l" rtl="0">
              <a:spcBef>
                <a:spcPts val="0"/>
              </a:spcBef>
              <a:spcAft>
                <a:spcPts val="0"/>
              </a:spcAft>
              <a:buNone/>
            </a:pPr>
            <a:r>
              <a:rPr lang="en-US" sz="1600"/>
              <a:t>A field tested technology eco-system</a:t>
            </a:r>
            <a:endParaRPr/>
          </a:p>
          <a:p>
            <a:pPr marL="457200" lvl="1" indent="0" algn="l" rtl="0">
              <a:spcBef>
                <a:spcPts val="0"/>
              </a:spcBef>
              <a:spcAft>
                <a:spcPts val="0"/>
              </a:spcAft>
              <a:buNone/>
            </a:pPr>
            <a:r>
              <a:rPr lang="en-US" sz="1600"/>
              <a:t>Consumption model (capex – opex – consumption)</a:t>
            </a:r>
            <a:endParaRPr/>
          </a:p>
          <a:p>
            <a:pPr marL="457200" lvl="1" indent="0" algn="l" rtl="0">
              <a:spcBef>
                <a:spcPts val="0"/>
              </a:spcBef>
              <a:spcAft>
                <a:spcPts val="0"/>
              </a:spcAft>
              <a:buNone/>
            </a:pPr>
            <a:r>
              <a:rPr lang="en-US" sz="1600"/>
              <a:t>Ready to scale up or down</a:t>
            </a:r>
            <a:endParaRPr/>
          </a:p>
          <a:p>
            <a:pPr marL="457200" lvl="1" indent="0" algn="l" rtl="0">
              <a:spcBef>
                <a:spcPts val="0"/>
              </a:spcBef>
              <a:spcAft>
                <a:spcPts val="0"/>
              </a:spcAft>
              <a:buNone/>
            </a:pPr>
            <a:r>
              <a:rPr lang="en-US" sz="1600"/>
              <a:t>Expected mainstream technology – Horizon Report…</a:t>
            </a:r>
            <a:endParaRPr/>
          </a:p>
          <a:p>
            <a:pPr marL="0" lvl="0" indent="0" algn="l" rtl="0">
              <a:spcBef>
                <a:spcPts val="0"/>
              </a:spcBef>
              <a:spcAft>
                <a:spcPts val="0"/>
              </a:spcAft>
              <a:buNone/>
            </a:pPr>
            <a:endParaRPr/>
          </a:p>
        </p:txBody>
      </p:sp>
      <p:sp>
        <p:nvSpPr>
          <p:cNvPr id="246" name="Google Shape;24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cs typeface="Calibri"/>
              </a:rPr>
              <a:t>The Public Compact:</a:t>
            </a:r>
          </a:p>
          <a:p>
            <a:pPr marL="285750" indent="-285750">
              <a:buFont typeface="Arial"/>
              <a:buChar char="•"/>
            </a:pPr>
            <a:r>
              <a:rPr lang="en-US" dirty="0"/>
              <a:t>Lawmakers and outside groups have always criticized higher education, but this moment is different.</a:t>
            </a:r>
            <a:endParaRPr lang="en-US" dirty="0">
              <a:cs typeface="Calibri"/>
            </a:endParaRPr>
          </a:p>
          <a:p>
            <a:pPr marL="285750" indent="-285750">
              <a:buFont typeface="Arial"/>
              <a:buChar char="•"/>
            </a:pPr>
            <a:r>
              <a:rPr lang="en-US" dirty="0"/>
              <a:t>Higher ed’s detractors are embracing new, more aggressive approaches. Through legislation, lawsuits, and even public-records requests, they are taking aim at colleges’ autonomy and attempting to set campus policy.</a:t>
            </a:r>
            <a:endParaRPr lang="en-US" dirty="0">
              <a:cs typeface="Calibri"/>
            </a:endParaRPr>
          </a:p>
          <a:p>
            <a:pPr marL="285750" indent="-285750">
              <a:buFont typeface="Arial"/>
              <a:buChar char="•"/>
            </a:pPr>
            <a:r>
              <a:rPr lang="en-US" dirty="0"/>
              <a:t>Free-speech clashes have grabbed the spotlight and spurred legislative action. But these controversies are really just illuminating broader public discontent with colleges.</a:t>
            </a:r>
            <a:endParaRPr lang="en-US" dirty="0">
              <a:cs typeface="Calibri"/>
            </a:endParaRPr>
          </a:p>
          <a:p>
            <a:pPr marL="285750" indent="-285750">
              <a:buFont typeface="Arial"/>
              <a:buChar char="•"/>
            </a:pPr>
            <a:r>
              <a:rPr lang="en-US" dirty="0"/>
              <a:t>In the past, much of the criticism has come from the right, and current dissatisfaction with higher education does run deeper with conservatives. But legislators from both sides of the aisle are looking over colleges’ shoulder.</a:t>
            </a:r>
            <a:endParaRPr lang="en-US" dirty="0">
              <a:cs typeface="Calibri"/>
            </a:endParaRPr>
          </a:p>
          <a:p>
            <a:pPr marL="285750" indent="-285750">
              <a:buFont typeface="Arial"/>
              <a:buChar char="•"/>
            </a:pPr>
            <a:r>
              <a:rPr lang="en-US" dirty="0"/>
              <a:t>College leaders must find ways to better communicate with lawmakers and the public.</a:t>
            </a:r>
            <a:endParaRPr lang="en-US" dirty="0">
              <a:cs typeface="Calibri"/>
            </a:endParaRPr>
          </a:p>
          <a:p>
            <a:pPr marL="285750" indent="-285750">
              <a:buFont typeface="Arial"/>
              <a:buChar char="•"/>
            </a:pPr>
            <a:endParaRPr lang="en-US" dirty="0">
              <a:cs typeface="Calibri"/>
            </a:endParaRPr>
          </a:p>
          <a:p>
            <a:r>
              <a:rPr lang="en-US" dirty="0">
                <a:cs typeface="Calibri"/>
              </a:rPr>
              <a:t>Research and Academic Life</a:t>
            </a:r>
          </a:p>
          <a:p>
            <a:r>
              <a:rPr lang="en-US" dirty="0"/>
              <a:t>Though initiatives to make published research more freely available have for years poked at the publishing industry’s armor, these efforts — known as the open-access movement — have not toppled the norms of how academic work is distributed and read.</a:t>
            </a:r>
          </a:p>
          <a:p>
            <a:endParaRPr lang="en-US" dirty="0">
              <a:cs typeface="Calibri"/>
            </a:endParaRPr>
          </a:p>
          <a:p>
            <a:r>
              <a:rPr lang="en-US" dirty="0">
                <a:cs typeface="Calibri"/>
              </a:rPr>
              <a:t>Student Success</a:t>
            </a:r>
          </a:p>
          <a:p>
            <a:r>
              <a:rPr lang="en-US" dirty="0"/>
              <a:t>they’ve tried compressing it, breaking it into bite-size chunks, computerizing it, even making it optional. But the traditional, prerequisite remedial course that generations of underprepared students have been funneled into before they can start college-level courses remains an insurmountable barrier for too many students. Increasingly, it is being ditched altogether.</a:t>
            </a:r>
          </a:p>
          <a:p>
            <a:endParaRPr lang="en-US" dirty="0">
              <a:cs typeface="Calibri"/>
            </a:endParaRPr>
          </a:p>
          <a:p>
            <a:r>
              <a:rPr lang="en-US" dirty="0">
                <a:cs typeface="Calibri"/>
              </a:rPr>
              <a:t>Business Model</a:t>
            </a:r>
          </a:p>
          <a:p>
            <a:r>
              <a:rPr lang="en-US" dirty="0">
                <a:cs typeface="Calibri"/>
              </a:rPr>
              <a:t>Rise of the mega university</a:t>
            </a:r>
          </a:p>
          <a:p>
            <a:endParaRPr lang="en-US" dirty="0">
              <a:cs typeface="Calibri"/>
            </a:endParaRPr>
          </a:p>
          <a:p>
            <a:r>
              <a:rPr lang="en-US" dirty="0">
                <a:cs typeface="Calibri"/>
              </a:rPr>
              <a:t>The Student Experience</a:t>
            </a:r>
          </a:p>
          <a:p>
            <a:pPr marL="285750" indent="-285750">
              <a:buFont typeface="Arial"/>
              <a:buChar char="•"/>
            </a:pPr>
            <a:r>
              <a:rPr lang="en-US" dirty="0"/>
              <a:t>After the legal demise of in loco parentis, in the 1960s, colleges went in the opposite direction, viewing their role more as bystanders. Now they seem to have found a middle ground.</a:t>
            </a:r>
          </a:p>
          <a:p>
            <a:pPr marL="285750" indent="-285750">
              <a:buFont typeface="Arial"/>
              <a:buChar char="•"/>
            </a:pPr>
            <a:r>
              <a:rPr lang="en-US" dirty="0"/>
              <a:t>The new in loco parentis is driven by tuition-payers’ expectations, colleges’ concerns about legal liability, shifting cultural and social norms, and an evolving understanding of human development.</a:t>
            </a:r>
          </a:p>
          <a:p>
            <a:pPr marL="285750" indent="-285750">
              <a:buFont typeface="Arial"/>
              <a:buChar char="•"/>
            </a:pPr>
            <a:r>
              <a:rPr lang="en-US" dirty="0"/>
              <a:t>Increasing competitive pressure on colleges is encouraging them to exercise their supervisory and decision-making roles more aggressively.</a:t>
            </a:r>
          </a:p>
          <a:p>
            <a:pPr marL="285750" indent="-285750">
              <a:buFont typeface="Arial"/>
              <a:buChar char="•"/>
            </a:pPr>
            <a:r>
              <a:rPr lang="en-US" dirty="0"/>
              <a:t>You can see that in many forms, including more-intrusive advising and crackdowns on fraternities and sororities.</a:t>
            </a:r>
          </a:p>
          <a:p>
            <a:pPr marL="0" lvl="0" indent="0" algn="l" rtl="0">
              <a:spcBef>
                <a:spcPts val="0"/>
              </a:spcBef>
              <a:spcAft>
                <a:spcPts val="0"/>
              </a:spcAft>
              <a:buNone/>
            </a:pPr>
            <a:endParaRPr dirty="0"/>
          </a:p>
        </p:txBody>
      </p:sp>
      <p:sp>
        <p:nvSpPr>
          <p:cNvPr id="65" name="Google Shape;6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Banner EPR  and Banner DB’s EOL and out of support</a:t>
            </a:r>
            <a:endParaRPr dirty="0"/>
          </a:p>
        </p:txBody>
      </p:sp>
      <p:sp>
        <p:nvSpPr>
          <p:cNvPr id="103" name="Google Shape;10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50" dirty="0"/>
              <a:t>Departmental risk – understanding the operation of IT and its associated risks</a:t>
            </a:r>
            <a:endParaRPr sz="1050" dirty="0"/>
          </a:p>
          <a:p>
            <a:pPr marL="0" lvl="0" indent="0" algn="l" rtl="0">
              <a:spcBef>
                <a:spcPts val="0"/>
              </a:spcBef>
              <a:spcAft>
                <a:spcPts val="0"/>
              </a:spcAft>
              <a:buNone/>
            </a:pPr>
            <a:r>
              <a:rPr lang="en-US" dirty="0"/>
              <a:t>Projects – All the projects on UTS’s plate</a:t>
            </a:r>
          </a:p>
          <a:p>
            <a:pPr marL="0" lvl="0" indent="0" algn="l" rtl="0">
              <a:spcBef>
                <a:spcPts val="0"/>
              </a:spcBef>
              <a:spcAft>
                <a:spcPts val="0"/>
              </a:spcAft>
              <a:buNone/>
            </a:pPr>
            <a:r>
              <a:rPr lang="en-US" dirty="0"/>
              <a:t>Over 80+ vendors</a:t>
            </a:r>
          </a:p>
          <a:p>
            <a:pPr marL="0" lvl="0" indent="0" algn="l" rtl="0">
              <a:spcBef>
                <a:spcPts val="0"/>
              </a:spcBef>
              <a:spcAft>
                <a:spcPts val="0"/>
              </a:spcAft>
              <a:buNone/>
            </a:pPr>
            <a:endParaRPr dirty="0"/>
          </a:p>
        </p:txBody>
      </p:sp>
      <p:sp>
        <p:nvSpPr>
          <p:cNvPr id="87" name="Google Shape;8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Sam</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Operations – needs analysis of IT ops. Identify what was really needed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Labor went from 17 depts to 4 dept to focus on core services (2017 Budget </a:t>
            </a:r>
            <a:r>
              <a:rPr lang="en-US" dirty="0" err="1"/>
              <a:t>Impass</a:t>
            </a:r>
            <a:r>
              <a:rPr lang="en-US" dirty="0"/>
              <a:t>) caused a 20% headcount reduction)</a:t>
            </a:r>
          </a:p>
          <a:p>
            <a:pPr marL="0" lvl="0" indent="0" algn="l" rtl="0">
              <a:spcBef>
                <a:spcPts val="0"/>
              </a:spcBef>
              <a:spcAft>
                <a:spcPts val="0"/>
              </a:spcAft>
              <a:buNone/>
            </a:pPr>
            <a:r>
              <a:rPr lang="en-US" dirty="0"/>
              <a:t>	Administrative computing (app stack)</a:t>
            </a:r>
          </a:p>
          <a:p>
            <a:pPr marL="0" lvl="0" indent="0" algn="l" rtl="0">
              <a:spcBef>
                <a:spcPts val="0"/>
              </a:spcBef>
              <a:spcAft>
                <a:spcPts val="0"/>
              </a:spcAft>
              <a:buNone/>
            </a:pPr>
            <a:r>
              <a:rPr lang="en-US" dirty="0"/>
              <a:t>	Network, Systems, telco</a:t>
            </a:r>
          </a:p>
          <a:p>
            <a:pPr marL="0" lvl="0" indent="0" algn="l" rtl="0">
              <a:spcBef>
                <a:spcPts val="0"/>
              </a:spcBef>
              <a:spcAft>
                <a:spcPts val="0"/>
              </a:spcAft>
              <a:buNone/>
            </a:pPr>
            <a:r>
              <a:rPr lang="en-US" dirty="0"/>
              <a:t>	Users services  - Help Desk/media services</a:t>
            </a:r>
          </a:p>
          <a:p>
            <a:pPr marL="0" lvl="0" indent="0" algn="l" rtl="0">
              <a:spcBef>
                <a:spcPts val="0"/>
              </a:spcBef>
              <a:spcAft>
                <a:spcPts val="0"/>
              </a:spcAft>
              <a:buNone/>
            </a:pPr>
            <a:r>
              <a:rPr lang="en-US" dirty="0"/>
              <a:t>	IT budgets</a:t>
            </a:r>
          </a:p>
          <a:p>
            <a:pPr marL="0" lvl="0" indent="0" algn="l" rtl="0">
              <a:spcBef>
                <a:spcPts val="0"/>
              </a:spcBef>
              <a:spcAft>
                <a:spcPts val="0"/>
              </a:spcAft>
              <a:buNone/>
            </a:pPr>
            <a:r>
              <a:rPr lang="en-US" dirty="0"/>
              <a:t>	</a:t>
            </a:r>
            <a:endParaRPr dirty="0"/>
          </a:p>
        </p:txBody>
      </p:sp>
      <p:sp>
        <p:nvSpPr>
          <p:cNvPr id="94" name="Google Shape;9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gn="l">
              <a:buNone/>
            </a:pPr>
            <a:r>
              <a:rPr lang="en-US" sz="1200"/>
              <a:t>Strategy - Implement an end to end cloud computing solution with a focus on student experience and convenience. </a:t>
            </a:r>
            <a:endParaRPr lang="en-US" sz="1200">
              <a:cs typeface="Calibri" panose="020F0502020204030204"/>
            </a:endParaRPr>
          </a:p>
          <a:p>
            <a:pPr marL="0" lvl="0" indent="0" algn="l" rtl="0">
              <a:spcBef>
                <a:spcPts val="0"/>
              </a:spcBef>
              <a:spcAft>
                <a:spcPts val="0"/>
              </a:spcAft>
              <a:buNone/>
            </a:pPr>
            <a:endParaRPr/>
          </a:p>
        </p:txBody>
      </p:sp>
      <p:sp>
        <p:nvSpPr>
          <p:cNvPr id="110" name="Google Shape;11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Wayne</a:t>
            </a:r>
            <a:endParaRPr/>
          </a:p>
          <a:p>
            <a:pPr marL="0" lvl="0" indent="0" algn="l" rtl="0">
              <a:spcBef>
                <a:spcPts val="0"/>
              </a:spcBef>
              <a:spcAft>
                <a:spcPts val="0"/>
              </a:spcAft>
              <a:buNone/>
            </a:pPr>
            <a:endParaRPr/>
          </a:p>
        </p:txBody>
      </p:sp>
      <p:sp>
        <p:nvSpPr>
          <p:cNvPr id="119" name="Google Shape;11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0"/>
          <p:cNvSpPr txBox="1">
            <a:spLocks noGrp="1"/>
          </p:cNvSpPr>
          <p:nvPr>
            <p:ph type="ctrTitle"/>
          </p:nvPr>
        </p:nvSpPr>
        <p:spPr>
          <a:xfrm>
            <a:off x="619125" y="45561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F2F2F2"/>
              </a:buClr>
              <a:buSzPts val="6000"/>
              <a:buFont typeface="Calibri"/>
              <a:buNone/>
              <a:defRPr sz="6000" b="1">
                <a:solidFill>
                  <a:srgbClr val="F2F2F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0"/>
          <p:cNvSpPr txBox="1">
            <a:spLocks noGrp="1"/>
          </p:cNvSpPr>
          <p:nvPr>
            <p:ph type="subTitle" idx="1"/>
          </p:nvPr>
        </p:nvSpPr>
        <p:spPr>
          <a:xfrm>
            <a:off x="619125" y="293528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F2F2F2"/>
              </a:buClr>
              <a:buSzPts val="2400"/>
              <a:buNone/>
              <a:defRPr sz="2400">
                <a:solidFill>
                  <a:srgbClr val="F2F2F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0"/>
          <p:cNvSpPr txBox="1">
            <a:spLocks noGrp="1"/>
          </p:cNvSpPr>
          <p:nvPr>
            <p:ph type="dt" idx="10"/>
          </p:nvPr>
        </p:nvSpPr>
        <p:spPr>
          <a:xfrm>
            <a:off x="809625" y="6492875"/>
            <a:ext cx="178117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DDEAF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0"/>
          <p:cNvSpPr txBox="1">
            <a:spLocks noGrp="1"/>
          </p:cNvSpPr>
          <p:nvPr>
            <p:ph type="ftr" idx="11"/>
          </p:nvPr>
        </p:nvSpPr>
        <p:spPr>
          <a:xfrm>
            <a:off x="3781425" y="649287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DDEAF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F7622"/>
              </a:buClr>
              <a:buSzPts val="4400"/>
              <a:buFont typeface="Calibri"/>
              <a:buNone/>
              <a:defRPr b="1">
                <a:solidFill>
                  <a:srgbClr val="EF762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32"/>
          <p:cNvSpPr txBox="1">
            <a:spLocks noGrp="1"/>
          </p:cNvSpPr>
          <p:nvPr>
            <p:ph type="title"/>
          </p:nvPr>
        </p:nvSpPr>
        <p:spPr>
          <a:xfrm>
            <a:off x="838200" y="160337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Calibri"/>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33"/>
          <p:cNvSpPr txBox="1">
            <a:spLocks noGrp="1"/>
          </p:cNvSpPr>
          <p:nvPr>
            <p:ph type="title"/>
          </p:nvPr>
        </p:nvSpPr>
        <p:spPr>
          <a:xfrm>
            <a:off x="839787" y="726281"/>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Calibri"/>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3"/>
          <p:cNvSpPr>
            <a:spLocks noGrp="1"/>
          </p:cNvSpPr>
          <p:nvPr>
            <p:ph type="pic" idx="2"/>
          </p:nvPr>
        </p:nvSpPr>
        <p:spPr>
          <a:xfrm>
            <a:off x="5180012" y="1526381"/>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8" name="Google Shape;28;p33"/>
          <p:cNvSpPr txBox="1">
            <a:spLocks noGrp="1"/>
          </p:cNvSpPr>
          <p:nvPr>
            <p:ph type="body" idx="1"/>
          </p:nvPr>
        </p:nvSpPr>
        <p:spPr>
          <a:xfrm>
            <a:off x="860424" y="2428875"/>
            <a:ext cx="3932237" cy="39711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34"/>
          <p:cNvSpPr txBox="1">
            <a:spLocks noGrp="1"/>
          </p:cNvSpPr>
          <p:nvPr>
            <p:ph type="title"/>
          </p:nvPr>
        </p:nvSpPr>
        <p:spPr>
          <a:xfrm>
            <a:off x="838200" y="347663"/>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BE4D4"/>
              </a:buClr>
              <a:buSzPts val="6000"/>
              <a:buFont typeface="Calibri"/>
              <a:buNone/>
              <a:defRPr sz="6000" b="1">
                <a:solidFill>
                  <a:srgbClr val="FBE4D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4"/>
          <p:cNvSpPr txBox="1">
            <a:spLocks noGrp="1"/>
          </p:cNvSpPr>
          <p:nvPr>
            <p:ph type="body" idx="1"/>
          </p:nvPr>
        </p:nvSpPr>
        <p:spPr>
          <a:xfrm>
            <a:off x="838200" y="3227388"/>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46CA9"/>
              </a:buClr>
              <a:buSzPts val="4400"/>
              <a:buFont typeface="Calibri"/>
              <a:buNone/>
              <a:defRPr b="1">
                <a:solidFill>
                  <a:srgbClr val="446CA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46CA9"/>
              </a:buClr>
              <a:buSzPts val="4400"/>
              <a:buFont typeface="Calibri"/>
              <a:buNone/>
              <a:defRPr b="1">
                <a:solidFill>
                  <a:srgbClr val="446CA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EF7622"/>
              </a:buClr>
              <a:buSzPts val="3200"/>
              <a:buNone/>
              <a:defRPr sz="3200" b="0">
                <a:solidFill>
                  <a:srgbClr val="EF762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EF7622"/>
              </a:buClr>
              <a:buSzPts val="3200"/>
              <a:buNone/>
              <a:defRPr sz="3200" b="0">
                <a:solidFill>
                  <a:srgbClr val="EF762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ctrTitle"/>
          </p:nvPr>
        </p:nvSpPr>
        <p:spPr>
          <a:xfrm>
            <a:off x="680770" y="1421383"/>
            <a:ext cx="7815958" cy="3705421"/>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F2F2F2"/>
              </a:buClr>
              <a:buSzPts val="5400"/>
              <a:buFont typeface="Calibri"/>
              <a:buNone/>
            </a:pPr>
            <a:r>
              <a:rPr lang="en-US" sz="5400">
                <a:latin typeface="Calibri"/>
                <a:ea typeface="Calibri"/>
                <a:cs typeface="Calibri"/>
                <a:sym typeface="Calibri"/>
              </a:rPr>
              <a:t>REBUILD YOUR INSTITUTION’S IT CULTURE INTO AN ADAPTABLE POWERHOUSE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F7622"/>
              </a:buClr>
              <a:buSzPts val="4400"/>
              <a:buFont typeface="Calibri"/>
              <a:buNone/>
            </a:pPr>
            <a:r>
              <a:rPr lang="en-US"/>
              <a:t>Strategic IT planning in an </a:t>
            </a:r>
            <a:br>
              <a:rPr lang="en-US"/>
            </a:br>
            <a:r>
              <a:rPr lang="en-US"/>
              <a:t>era of digital disruption</a:t>
            </a:r>
            <a:endParaRPr/>
          </a:p>
        </p:txBody>
      </p:sp>
      <p:sp>
        <p:nvSpPr>
          <p:cNvPr id="135" name="Google Shape;135;p10"/>
          <p:cNvSpPr/>
          <p:nvPr/>
        </p:nvSpPr>
        <p:spPr>
          <a:xfrm>
            <a:off x="838200" y="2087607"/>
            <a:ext cx="6412606" cy="26827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Advocacy</a:t>
            </a:r>
            <a:r>
              <a:rPr lang="en-US" sz="2400">
                <a:solidFill>
                  <a:schemeClr val="lt1"/>
                </a:solidFill>
                <a:latin typeface="Calibri"/>
                <a:ea typeface="Calibri"/>
                <a:cs typeface="Calibri"/>
                <a:sym typeface="Calibri"/>
              </a:rPr>
              <a:t> </a:t>
            </a:r>
            <a:endParaRPr/>
          </a:p>
          <a:p>
            <a:pPr marL="800100" marR="0" lvl="1" indent="-342900" algn="l" rtl="0">
              <a:spcBef>
                <a:spcPts val="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To succeed, you must win over many groups</a:t>
            </a:r>
            <a:endParaRPr/>
          </a:p>
          <a:p>
            <a:pPr marL="800100" marR="0" lvl="1" indent="-342900" algn="l" rtl="0">
              <a:spcBef>
                <a:spcPts val="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The most powerful tool in advocacy is listening</a:t>
            </a:r>
            <a:endParaRPr/>
          </a:p>
          <a:p>
            <a:pPr marL="0" marR="0" lvl="0" indent="0" algn="l" rtl="0">
              <a:spcBef>
                <a:spcPts val="0"/>
              </a:spcBef>
              <a:spcAft>
                <a:spcPts val="0"/>
              </a:spcAft>
              <a:buNone/>
            </a:pPr>
            <a:r>
              <a:rPr lang="en-US" sz="2400" b="1">
                <a:solidFill>
                  <a:schemeClr val="lt1"/>
                </a:solidFill>
                <a:latin typeface="Calibri"/>
                <a:ea typeface="Calibri"/>
                <a:cs typeface="Calibri"/>
                <a:sym typeface="Calibri"/>
              </a:rPr>
              <a:t>Strategy</a:t>
            </a:r>
            <a:r>
              <a:rPr lang="en-US" sz="2400">
                <a:solidFill>
                  <a:schemeClr val="lt1"/>
                </a:solidFill>
                <a:latin typeface="Calibri"/>
                <a:ea typeface="Calibri"/>
                <a:cs typeface="Calibri"/>
                <a:sym typeface="Calibri"/>
              </a:rPr>
              <a:t> </a:t>
            </a:r>
            <a:endParaRPr/>
          </a:p>
          <a:p>
            <a:pPr marL="685800" marR="0" lvl="1" indent="-228600" algn="l" rtl="0">
              <a:lnSpc>
                <a:spcPct val="90000"/>
              </a:lnSpc>
              <a:spcBef>
                <a:spcPts val="5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Building a long-term strategy that fits with the school’s strategy</a:t>
            </a:r>
            <a:endParaRPr/>
          </a:p>
          <a:p>
            <a:pPr marL="685800" marR="0" lvl="1" indent="-228600" algn="l" rtl="0">
              <a:lnSpc>
                <a:spcPct val="90000"/>
              </a:lnSpc>
              <a:spcBef>
                <a:spcPts val="50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Be more forward-looking than you might be comfortable with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F7622"/>
              </a:buClr>
              <a:buSzPts val="4400"/>
              <a:buFont typeface="Calibri"/>
              <a:buNone/>
            </a:pPr>
            <a:r>
              <a:rPr lang="en-US"/>
              <a:t>Approval time &amp; vendor selection</a:t>
            </a:r>
            <a:endParaRPr/>
          </a:p>
        </p:txBody>
      </p:sp>
      <p:pic>
        <p:nvPicPr>
          <p:cNvPr id="141" name="Google Shape;141;p11"/>
          <p:cNvPicPr preferRelativeResize="0"/>
          <p:nvPr/>
        </p:nvPicPr>
        <p:blipFill rotWithShape="1">
          <a:blip r:embed="rId3">
            <a:alphaModFix/>
          </a:blip>
          <a:srcRect/>
          <a:stretch/>
        </p:blipFill>
        <p:spPr>
          <a:xfrm>
            <a:off x="3944367" y="1282237"/>
            <a:ext cx="2151633" cy="5897880"/>
          </a:xfrm>
          <a:prstGeom prst="rect">
            <a:avLst/>
          </a:prstGeom>
          <a:noFill/>
          <a:ln>
            <a:noFill/>
          </a:ln>
        </p:spPr>
      </p:pic>
      <p:pic>
        <p:nvPicPr>
          <p:cNvPr id="142" name="Google Shape;142;p11"/>
          <p:cNvPicPr preferRelativeResize="0"/>
          <p:nvPr/>
        </p:nvPicPr>
        <p:blipFill rotWithShape="1">
          <a:blip r:embed="rId4">
            <a:alphaModFix/>
          </a:blip>
          <a:srcRect/>
          <a:stretch/>
        </p:blipFill>
        <p:spPr>
          <a:xfrm>
            <a:off x="6096000" y="1282237"/>
            <a:ext cx="2151634" cy="58978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2"/>
          <p:cNvSpPr txBox="1">
            <a:spLocks noGrp="1"/>
          </p:cNvSpPr>
          <p:nvPr>
            <p:ph type="title"/>
          </p:nvPr>
        </p:nvSpPr>
        <p:spPr>
          <a:xfrm>
            <a:off x="2536371" y="3414686"/>
            <a:ext cx="7151915" cy="146140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EF7622"/>
              </a:buClr>
              <a:buSzPts val="3200"/>
              <a:buFont typeface="Calibri"/>
              <a:buNone/>
            </a:pPr>
            <a:r>
              <a:rPr lang="en-US" sz="3200"/>
              <a:t>With cloud, it’s more marriage than dating</a:t>
            </a:r>
            <a:endParaRPr/>
          </a:p>
        </p:txBody>
      </p:sp>
      <p:pic>
        <p:nvPicPr>
          <p:cNvPr id="149" name="Google Shape;149;p12"/>
          <p:cNvPicPr preferRelativeResize="0"/>
          <p:nvPr/>
        </p:nvPicPr>
        <p:blipFill rotWithShape="1">
          <a:blip r:embed="rId3">
            <a:alphaModFix/>
          </a:blip>
          <a:srcRect/>
          <a:stretch/>
        </p:blipFill>
        <p:spPr>
          <a:xfrm>
            <a:off x="20" y="10"/>
            <a:ext cx="12191980" cy="3710603"/>
          </a:xfrm>
          <a:custGeom>
            <a:avLst/>
            <a:gdLst/>
            <a:ahLst/>
            <a:cxnLst/>
            <a:rect l="l" t="t" r="r" b="b"/>
            <a:pathLst>
              <a:path w="12192000" h="3692092" extrusionOk="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150" name="Google Shape;150;p12"/>
          <p:cNvSpPr txBox="1">
            <a:spLocks noGrp="1"/>
          </p:cNvSpPr>
          <p:nvPr>
            <p:ph type="body" idx="1"/>
          </p:nvPr>
        </p:nvSpPr>
        <p:spPr>
          <a:xfrm>
            <a:off x="2536371" y="4580169"/>
            <a:ext cx="7119258" cy="1581150"/>
          </a:xfrm>
          <a:prstGeom prst="rect">
            <a:avLst/>
          </a:prstGeom>
          <a:noFill/>
          <a:ln>
            <a:noFill/>
          </a:ln>
        </p:spPr>
        <p:txBody>
          <a:bodyPr spcFirstLastPara="1" wrap="square" lIns="91425" tIns="45700" rIns="91425" bIns="45700" anchor="t" anchorCtr="0">
            <a:normAutofit/>
          </a:bodyPr>
          <a:lstStyle/>
          <a:p>
            <a:pPr marL="9525" lvl="1" indent="0" algn="ctr" rtl="0">
              <a:lnSpc>
                <a:spcPct val="80000"/>
              </a:lnSpc>
              <a:spcBef>
                <a:spcPts val="0"/>
              </a:spcBef>
              <a:spcAft>
                <a:spcPts val="0"/>
              </a:spcAft>
              <a:buClr>
                <a:schemeClr val="dk1"/>
              </a:buClr>
              <a:buSzPts val="1800"/>
              <a:buNone/>
            </a:pPr>
            <a:r>
              <a:rPr lang="en-US" sz="1800" b="1"/>
              <a:t>This technology evolution is as confusing and impactful to providers as it is to you. They just hide it a little better. </a:t>
            </a:r>
            <a:endParaRPr sz="1800"/>
          </a:p>
          <a:p>
            <a:pPr marL="685800" lvl="1" indent="-228600" algn="ctr" rtl="0">
              <a:lnSpc>
                <a:spcPct val="80000"/>
              </a:lnSpc>
              <a:spcBef>
                <a:spcPts val="500"/>
              </a:spcBef>
              <a:spcAft>
                <a:spcPts val="0"/>
              </a:spcAft>
              <a:buClr>
                <a:schemeClr val="dk1"/>
              </a:buClr>
              <a:buSzPts val="1400"/>
              <a:buChar char="•"/>
            </a:pPr>
            <a:r>
              <a:rPr lang="en-US" sz="1400">
                <a:latin typeface="Calibri"/>
                <a:ea typeface="Calibri"/>
                <a:cs typeface="Calibri"/>
                <a:sym typeface="Calibri"/>
              </a:rPr>
              <a:t>Do they share your long-term strategy and view on technology?</a:t>
            </a:r>
            <a:endParaRPr/>
          </a:p>
          <a:p>
            <a:pPr marL="685800" lvl="1" indent="-228600" algn="ctr" rtl="0">
              <a:lnSpc>
                <a:spcPct val="80000"/>
              </a:lnSpc>
              <a:spcBef>
                <a:spcPts val="500"/>
              </a:spcBef>
              <a:spcAft>
                <a:spcPts val="0"/>
              </a:spcAft>
              <a:buClr>
                <a:schemeClr val="dk1"/>
              </a:buClr>
              <a:buSzPts val="1400"/>
              <a:buChar char="•"/>
            </a:pPr>
            <a:r>
              <a:rPr lang="en-US" sz="1400">
                <a:latin typeface="Calibri"/>
                <a:ea typeface="Calibri"/>
                <a:cs typeface="Calibri"/>
                <a:sym typeface="Calibri"/>
              </a:rPr>
              <a:t>Do they have the right kind of culture, do the teams play together?</a:t>
            </a:r>
            <a:endParaRPr/>
          </a:p>
          <a:p>
            <a:pPr marL="685800" lvl="1" indent="-228600" algn="ctr" rtl="0">
              <a:lnSpc>
                <a:spcPct val="80000"/>
              </a:lnSpc>
              <a:spcBef>
                <a:spcPts val="500"/>
              </a:spcBef>
              <a:spcAft>
                <a:spcPts val="0"/>
              </a:spcAft>
              <a:buClr>
                <a:schemeClr val="dk1"/>
              </a:buClr>
              <a:buSzPts val="1400"/>
              <a:buChar char="•"/>
            </a:pPr>
            <a:r>
              <a:rPr lang="en-US" sz="1400">
                <a:latin typeface="Calibri"/>
                <a:ea typeface="Calibri"/>
                <a:cs typeface="Calibri"/>
                <a:sym typeface="Calibri"/>
              </a:rPr>
              <a:t>Where does their expertise come from and how do they maintain it?</a:t>
            </a:r>
            <a:endParaRPr/>
          </a:p>
          <a:p>
            <a:pPr marL="685800" lvl="1" indent="-228600" algn="ctr" rtl="0">
              <a:lnSpc>
                <a:spcPct val="80000"/>
              </a:lnSpc>
              <a:spcBef>
                <a:spcPts val="500"/>
              </a:spcBef>
              <a:spcAft>
                <a:spcPts val="0"/>
              </a:spcAft>
              <a:buClr>
                <a:schemeClr val="dk1"/>
              </a:buClr>
              <a:buSzPts val="1400"/>
              <a:buChar char="•"/>
            </a:pPr>
            <a:r>
              <a:rPr lang="en-US" sz="1400">
                <a:latin typeface="Calibri"/>
                <a:ea typeface="Calibri"/>
                <a:cs typeface="Calibri"/>
                <a:sym typeface="Calibri"/>
              </a:rPr>
              <a:t>Beyond the solutions, what else do they bring to the table?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F7622"/>
              </a:buClr>
              <a:buSzPts val="4400"/>
              <a:buFont typeface="Calibri"/>
              <a:buNone/>
            </a:pPr>
            <a:r>
              <a:rPr lang="en-US"/>
              <a:t>Contracts, procurement, &amp; planning</a:t>
            </a:r>
            <a:endParaRPr/>
          </a:p>
        </p:txBody>
      </p:sp>
      <p:pic>
        <p:nvPicPr>
          <p:cNvPr id="156" name="Google Shape;156;p13"/>
          <p:cNvPicPr preferRelativeResize="0"/>
          <p:nvPr/>
        </p:nvPicPr>
        <p:blipFill rotWithShape="1">
          <a:blip r:embed="rId3">
            <a:alphaModFix/>
          </a:blip>
          <a:srcRect/>
          <a:stretch/>
        </p:blipFill>
        <p:spPr>
          <a:xfrm>
            <a:off x="5020183" y="1276483"/>
            <a:ext cx="2151634" cy="58978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4"/>
          <p:cNvSpPr txBox="1"/>
          <p:nvPr/>
        </p:nvSpPr>
        <p:spPr>
          <a:xfrm>
            <a:off x="838200" y="1690688"/>
            <a:ext cx="10515600" cy="3108543"/>
          </a:xfrm>
          <a:prstGeom prst="rect">
            <a:avLst/>
          </a:prstGeom>
          <a:noFill/>
          <a:ln>
            <a:noFill/>
          </a:ln>
        </p:spPr>
        <p:txBody>
          <a:bodyPr spcFirstLastPara="1" wrap="square" lIns="91425" tIns="45700" rIns="91425" bIns="45700" anchor="t" anchorCtr="0">
            <a:spAutoFit/>
          </a:bodyPr>
          <a:lstStyle/>
          <a:p>
            <a:pPr marL="742950" marR="0" lvl="1" indent="-285750" algn="l" rtl="0">
              <a:spcBef>
                <a:spcPts val="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What is an SLA really worth?</a:t>
            </a:r>
            <a:endParaRPr/>
          </a:p>
          <a:p>
            <a:pPr marL="742950" marR="0" lvl="1" indent="-285750" algn="l" rtl="0">
              <a:spcBef>
                <a:spcPts val="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Path to purchase (</a:t>
            </a:r>
            <a:r>
              <a:rPr lang="en-US" sz="2800" b="0" i="1" u="none" strike="noStrike" cap="none">
                <a:solidFill>
                  <a:schemeClr val="lt1"/>
                </a:solidFill>
                <a:latin typeface="Calibri"/>
                <a:ea typeface="Calibri"/>
                <a:cs typeface="Calibri"/>
                <a:sym typeface="Calibri"/>
              </a:rPr>
              <a:t>AKA why can’t I just buy what we need?)</a:t>
            </a:r>
            <a:endParaRPr sz="2800" b="0" i="0" u="none" strike="noStrike" cap="none">
              <a:solidFill>
                <a:schemeClr val="lt1"/>
              </a:solidFill>
              <a:latin typeface="Calibri"/>
              <a:ea typeface="Calibri"/>
              <a:cs typeface="Calibri"/>
              <a:sym typeface="Calibri"/>
            </a:endParaRPr>
          </a:p>
          <a:p>
            <a:pPr marL="742950" marR="0" lvl="1" indent="-285750" algn="l" rtl="0">
              <a:spcBef>
                <a:spcPts val="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The how and why of breaking up and assigning PMO responsibilities</a:t>
            </a:r>
            <a:endParaRPr/>
          </a:p>
          <a:p>
            <a:pPr marL="742950" marR="0" lvl="1" indent="-285750" algn="l" rtl="0">
              <a:spcBef>
                <a:spcPts val="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As the overall champion, we must own and define what success looks like</a:t>
            </a:r>
            <a:endParaRPr/>
          </a:p>
          <a:p>
            <a:pPr marL="742950" marR="0" lvl="1" indent="-285750" algn="l" rtl="0">
              <a:spcBef>
                <a:spcPts val="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Stay agile under constraints </a:t>
            </a:r>
            <a:endParaRPr/>
          </a:p>
        </p:txBody>
      </p:sp>
      <p:sp>
        <p:nvSpPr>
          <p:cNvPr id="163" name="Google Shape;163;p14"/>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Calibri"/>
              <a:buNone/>
            </a:pPr>
            <a:r>
              <a:rPr lang="en-US" sz="4400" b="1">
                <a:solidFill>
                  <a:schemeClr val="lt1"/>
                </a:solidFill>
                <a:latin typeface="Calibri"/>
                <a:ea typeface="Calibri"/>
                <a:cs typeface="Calibri"/>
                <a:sym typeface="Calibri"/>
              </a:rPr>
              <a:t>Pay attention to the details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F7622"/>
              </a:buClr>
              <a:buSzPts val="4400"/>
              <a:buFont typeface="Calibri"/>
              <a:buNone/>
            </a:pPr>
            <a:r>
              <a:rPr lang="en-US"/>
              <a:t>Enable your teams, but urge caution</a:t>
            </a:r>
            <a:endParaRPr/>
          </a:p>
        </p:txBody>
      </p:sp>
      <p:sp>
        <p:nvSpPr>
          <p:cNvPr id="170" name="Google Shape;170;p15"/>
          <p:cNvSpPr txBox="1">
            <a:spLocks noGrp="1"/>
          </p:cNvSpPr>
          <p:nvPr>
            <p:ph type="body" idx="1"/>
          </p:nvPr>
        </p:nvSpPr>
        <p:spPr>
          <a:xfrm>
            <a:off x="838199" y="2550708"/>
            <a:ext cx="4175590" cy="214458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b="1"/>
              <a:t>It’s human to overestimate our abilities</a:t>
            </a:r>
            <a:endParaRPr/>
          </a:p>
          <a:p>
            <a:pPr marL="228600" lvl="0" indent="-228600" algn="l" rtl="0">
              <a:lnSpc>
                <a:spcPct val="90000"/>
              </a:lnSpc>
              <a:spcBef>
                <a:spcPts val="1000"/>
              </a:spcBef>
              <a:spcAft>
                <a:spcPts val="0"/>
              </a:spcAft>
              <a:buClr>
                <a:schemeClr val="dk1"/>
              </a:buClr>
              <a:buSzPts val="2400"/>
              <a:buChar char="•"/>
            </a:pPr>
            <a:r>
              <a:rPr lang="en-US" sz="2400" b="1"/>
              <a:t>Encourage your teams to want to grow, but rely on experience when committing to a path</a:t>
            </a:r>
            <a:endParaRPr/>
          </a:p>
        </p:txBody>
      </p:sp>
      <p:pic>
        <p:nvPicPr>
          <p:cNvPr id="171" name="Google Shape;171;p15"/>
          <p:cNvPicPr preferRelativeResize="0"/>
          <p:nvPr/>
        </p:nvPicPr>
        <p:blipFill rotWithShape="1">
          <a:blip r:embed="rId3">
            <a:alphaModFix/>
          </a:blip>
          <a:srcRect/>
          <a:stretch/>
        </p:blipFill>
        <p:spPr>
          <a:xfrm>
            <a:off x="6096000" y="1188316"/>
            <a:ext cx="5257800" cy="45567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F7622"/>
              </a:buClr>
              <a:buSzPts val="4400"/>
              <a:buFont typeface="Calibri"/>
              <a:buNone/>
            </a:pPr>
            <a:r>
              <a:rPr lang="en-US"/>
              <a:t>Implementation</a:t>
            </a:r>
            <a:endParaRPr/>
          </a:p>
        </p:txBody>
      </p:sp>
      <p:pic>
        <p:nvPicPr>
          <p:cNvPr id="177" name="Google Shape;177;p16"/>
          <p:cNvPicPr preferRelativeResize="0"/>
          <p:nvPr/>
        </p:nvPicPr>
        <p:blipFill rotWithShape="1">
          <a:blip r:embed="rId3">
            <a:alphaModFix/>
          </a:blip>
          <a:srcRect/>
          <a:stretch/>
        </p:blipFill>
        <p:spPr>
          <a:xfrm>
            <a:off x="5020183" y="1123580"/>
            <a:ext cx="2151633" cy="58978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7"/>
          <p:cNvSpPr txBox="1">
            <a:spLocks noGrp="1"/>
          </p:cNvSpPr>
          <p:nvPr>
            <p:ph type="title"/>
          </p:nvPr>
        </p:nvSpPr>
        <p:spPr>
          <a:xfrm>
            <a:off x="839787" y="726281"/>
            <a:ext cx="393223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a:t>What we built</a:t>
            </a:r>
            <a:endParaRPr/>
          </a:p>
        </p:txBody>
      </p:sp>
      <p:pic>
        <p:nvPicPr>
          <p:cNvPr id="184" name="Google Shape;184;p17" descr="NEIU Logical"/>
          <p:cNvPicPr preferRelativeResize="0">
            <a:picLocks noGrp="1"/>
          </p:cNvPicPr>
          <p:nvPr>
            <p:ph type="pic" idx="2"/>
          </p:nvPr>
        </p:nvPicPr>
        <p:blipFill rotWithShape="1">
          <a:blip r:embed="rId3">
            <a:alphaModFix/>
          </a:blip>
          <a:srcRect l="-212" r="-1687"/>
          <a:stretch/>
        </p:blipFill>
        <p:spPr>
          <a:xfrm>
            <a:off x="5387976" y="2428875"/>
            <a:ext cx="5943600" cy="3742614"/>
          </a:xfrm>
          <a:prstGeom prst="rect">
            <a:avLst/>
          </a:prstGeom>
          <a:noFill/>
          <a:ln>
            <a:noFill/>
          </a:ln>
        </p:spPr>
      </p:pic>
      <p:sp>
        <p:nvSpPr>
          <p:cNvPr id="185" name="Google Shape;185;p17"/>
          <p:cNvSpPr txBox="1">
            <a:spLocks noGrp="1"/>
          </p:cNvSpPr>
          <p:nvPr>
            <p:ph type="body" idx="1"/>
          </p:nvPr>
        </p:nvSpPr>
        <p:spPr>
          <a:xfrm>
            <a:off x="860424" y="2428875"/>
            <a:ext cx="3932237" cy="3971131"/>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a:t>Linked NEIU with 2 world class data centers via multi-channel dark fiber ring</a:t>
            </a:r>
            <a:endParaRPr/>
          </a:p>
          <a:p>
            <a:pPr marL="742950" lvl="1" indent="-285750" algn="l" rtl="0">
              <a:lnSpc>
                <a:spcPct val="90000"/>
              </a:lnSpc>
              <a:spcBef>
                <a:spcPts val="500"/>
              </a:spcBef>
              <a:spcAft>
                <a:spcPts val="0"/>
              </a:spcAft>
              <a:buClr>
                <a:schemeClr val="dk1"/>
              </a:buClr>
              <a:buSzPts val="1400"/>
              <a:buFont typeface="Arial"/>
              <a:buChar char="•"/>
            </a:pPr>
            <a:r>
              <a:rPr lang="en-US"/>
              <a:t>Allows multiple Tb capacities with no Telco involvement</a:t>
            </a:r>
            <a:endParaRPr/>
          </a:p>
          <a:p>
            <a:pPr marL="285750" lvl="0" indent="-285750" algn="l" rtl="0">
              <a:lnSpc>
                <a:spcPct val="90000"/>
              </a:lnSpc>
              <a:spcBef>
                <a:spcPts val="1000"/>
              </a:spcBef>
              <a:spcAft>
                <a:spcPts val="0"/>
              </a:spcAft>
              <a:buClr>
                <a:schemeClr val="dk1"/>
              </a:buClr>
              <a:buSzPts val="1600"/>
              <a:buFont typeface="Arial"/>
              <a:buChar char="•"/>
            </a:pPr>
            <a:r>
              <a:rPr lang="en-US"/>
              <a:t>Upgraded campus internet from single 1-Gb AT&amp;T service to 10-Gb+ service provided via 5 Tier 1 carriers</a:t>
            </a:r>
            <a:endParaRPr/>
          </a:p>
          <a:p>
            <a:pPr marL="742950" lvl="1" indent="-285750" algn="l" rtl="0">
              <a:lnSpc>
                <a:spcPct val="90000"/>
              </a:lnSpc>
              <a:spcBef>
                <a:spcPts val="500"/>
              </a:spcBef>
              <a:spcAft>
                <a:spcPts val="0"/>
              </a:spcAft>
              <a:buClr>
                <a:schemeClr val="dk1"/>
              </a:buClr>
              <a:buSzPts val="1400"/>
              <a:buFont typeface="Arial"/>
              <a:buChar char="•"/>
            </a:pPr>
            <a:r>
              <a:rPr lang="en-US"/>
              <a:t>NEIU is now a single cross connect away from 100s of providers</a:t>
            </a:r>
            <a:endParaRPr/>
          </a:p>
          <a:p>
            <a:pPr marL="285750" lvl="0" indent="-285750" algn="l" rtl="0">
              <a:lnSpc>
                <a:spcPct val="90000"/>
              </a:lnSpc>
              <a:spcBef>
                <a:spcPts val="1000"/>
              </a:spcBef>
              <a:spcAft>
                <a:spcPts val="0"/>
              </a:spcAft>
              <a:buClr>
                <a:schemeClr val="dk1"/>
              </a:buClr>
              <a:buSzPts val="1600"/>
              <a:buFont typeface="Arial"/>
              <a:buChar char="•"/>
            </a:pPr>
            <a:r>
              <a:rPr lang="en-US"/>
              <a:t>Provisioned a native VMware cloud solution for NEIU’s Banner move</a:t>
            </a:r>
            <a:endParaRPr/>
          </a:p>
          <a:p>
            <a:pPr marL="742950" lvl="1" indent="-285750" algn="l" rtl="0">
              <a:lnSpc>
                <a:spcPct val="90000"/>
              </a:lnSpc>
              <a:spcBef>
                <a:spcPts val="500"/>
              </a:spcBef>
              <a:spcAft>
                <a:spcPts val="0"/>
              </a:spcAft>
              <a:buClr>
                <a:schemeClr val="dk1"/>
              </a:buClr>
              <a:buSzPts val="1400"/>
              <a:buFont typeface="Arial"/>
              <a:buChar char="•"/>
            </a:pPr>
            <a:r>
              <a:rPr lang="en-US"/>
              <a:t>Cloud resources are completely granular</a:t>
            </a:r>
            <a:endParaRPr/>
          </a:p>
          <a:p>
            <a:pPr marL="285750" lvl="0" indent="-285750" algn="l" rtl="0">
              <a:lnSpc>
                <a:spcPct val="90000"/>
              </a:lnSpc>
              <a:spcBef>
                <a:spcPts val="1000"/>
              </a:spcBef>
              <a:spcAft>
                <a:spcPts val="0"/>
              </a:spcAft>
              <a:buClr>
                <a:schemeClr val="dk1"/>
              </a:buClr>
              <a:buSzPts val="1600"/>
              <a:buFont typeface="Arial"/>
              <a:buChar char="•"/>
            </a:pPr>
            <a:r>
              <a:rPr lang="en-US"/>
              <a:t>Implemented a BC/DR service protecting all of NEIU’s critical data in Chicago, IL</a:t>
            </a:r>
            <a:endParaRPr/>
          </a:p>
          <a:p>
            <a:pPr marL="742950" lvl="1" indent="-285750" algn="l" rtl="0">
              <a:lnSpc>
                <a:spcPct val="90000"/>
              </a:lnSpc>
              <a:spcBef>
                <a:spcPts val="500"/>
              </a:spcBef>
              <a:spcAft>
                <a:spcPts val="0"/>
              </a:spcAft>
              <a:buClr>
                <a:schemeClr val="dk1"/>
              </a:buClr>
              <a:buSzPts val="1400"/>
              <a:buFont typeface="Arial"/>
              <a:buChar char="•"/>
            </a:pPr>
            <a:r>
              <a:rPr lang="en-US"/>
              <a:t>DR housed in Ashburn, VA </a:t>
            </a:r>
            <a:endParaRPr/>
          </a:p>
          <a:p>
            <a:pPr marL="285750" lvl="0" indent="-184150" algn="l" rtl="0">
              <a:lnSpc>
                <a:spcPct val="90000"/>
              </a:lnSpc>
              <a:spcBef>
                <a:spcPts val="1000"/>
              </a:spcBef>
              <a:spcAft>
                <a:spcPts val="0"/>
              </a:spcAft>
              <a:buClr>
                <a:schemeClr val="dk1"/>
              </a:buClr>
              <a:buSzPts val="1600"/>
              <a:buFont typeface="Arial"/>
              <a:buNone/>
            </a:pPr>
            <a:endParaRPr/>
          </a:p>
          <a:p>
            <a:pPr marL="0" lvl="0" indent="0" algn="l" rtl="0">
              <a:lnSpc>
                <a:spcPct val="90000"/>
              </a:lnSpc>
              <a:spcBef>
                <a:spcPts val="1000"/>
              </a:spcBef>
              <a:spcAft>
                <a:spcPts val="0"/>
              </a:spcAft>
              <a:buClr>
                <a:schemeClr val="dk1"/>
              </a:buClr>
              <a:buSzPts val="16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F7622"/>
              </a:buClr>
              <a:buSzPts val="4400"/>
              <a:buFont typeface="Calibri"/>
              <a:buNone/>
            </a:pPr>
            <a:r>
              <a:rPr lang="en-US"/>
              <a:t>The agile approach </a:t>
            </a:r>
            <a:br>
              <a:rPr lang="en-US"/>
            </a:br>
            <a:r>
              <a:rPr lang="en-US"/>
              <a:t>to everything</a:t>
            </a:r>
            <a:endParaRPr/>
          </a:p>
        </p:txBody>
      </p:sp>
      <p:pic>
        <p:nvPicPr>
          <p:cNvPr id="191" name="Google Shape;191;p18"/>
          <p:cNvPicPr preferRelativeResize="0"/>
          <p:nvPr/>
        </p:nvPicPr>
        <p:blipFill rotWithShape="1">
          <a:blip r:embed="rId3">
            <a:alphaModFix/>
          </a:blip>
          <a:srcRect/>
          <a:stretch/>
        </p:blipFill>
        <p:spPr>
          <a:xfrm>
            <a:off x="6608177" y="594995"/>
            <a:ext cx="2151634" cy="5897880"/>
          </a:xfrm>
          <a:prstGeom prst="rect">
            <a:avLst/>
          </a:prstGeom>
          <a:noFill/>
          <a:ln>
            <a:noFill/>
          </a:ln>
        </p:spPr>
      </p:pic>
      <p:pic>
        <p:nvPicPr>
          <p:cNvPr id="192" name="Google Shape;192;p18"/>
          <p:cNvPicPr preferRelativeResize="0"/>
          <p:nvPr/>
        </p:nvPicPr>
        <p:blipFill rotWithShape="1">
          <a:blip r:embed="rId4">
            <a:alphaModFix/>
          </a:blip>
          <a:srcRect/>
          <a:stretch/>
        </p:blipFill>
        <p:spPr>
          <a:xfrm>
            <a:off x="1238805" y="2072896"/>
            <a:ext cx="4456590" cy="3444535"/>
          </a:xfrm>
          <a:prstGeom prst="rect">
            <a:avLst/>
          </a:prstGeom>
          <a:noFill/>
          <a:ln>
            <a:noFill/>
          </a:ln>
          <a:effectLst>
            <a:outerShdw blurRad="292100" dist="139700" dir="2700000" algn="tl" rotWithShape="0">
              <a:srgbClr val="333333">
                <a:alpha val="64705"/>
              </a:srgbClr>
            </a:outerShdw>
          </a:effectLst>
        </p:spPr>
      </p:pic>
      <p:pic>
        <p:nvPicPr>
          <p:cNvPr id="5" name="Picture 4">
            <a:extLst>
              <a:ext uri="{FF2B5EF4-FFF2-40B4-BE49-F238E27FC236}">
                <a16:creationId xmlns:a16="http://schemas.microsoft.com/office/drawing/2014/main" id="{558AD8DA-5D16-A44E-9E3F-71E7CD59F5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3412" y="220125"/>
            <a:ext cx="3257180" cy="161556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F7622"/>
              </a:buClr>
              <a:buSzPts val="4400"/>
              <a:buFont typeface="Calibri"/>
              <a:buNone/>
            </a:pPr>
            <a:r>
              <a:rPr lang="en-US"/>
              <a:t>Celebrate and </a:t>
            </a:r>
            <a:br>
              <a:rPr lang="en-US"/>
            </a:br>
            <a:r>
              <a:rPr lang="en-US"/>
              <a:t>recognize the team</a:t>
            </a:r>
            <a:endParaRPr/>
          </a:p>
        </p:txBody>
      </p:sp>
      <p:sp>
        <p:nvSpPr>
          <p:cNvPr id="199" name="Google Shape;199;p19"/>
          <p:cNvSpPr txBox="1">
            <a:spLocks noGrp="1"/>
          </p:cNvSpPr>
          <p:nvPr>
            <p:ph type="body" idx="1"/>
          </p:nvPr>
        </p:nvSpPr>
        <p:spPr>
          <a:xfrm>
            <a:off x="838200" y="2453141"/>
            <a:ext cx="5257800" cy="1951718"/>
          </a:xfrm>
          <a:prstGeom prst="rect">
            <a:avLst/>
          </a:prstGeom>
          <a:noFill/>
          <a:ln>
            <a:noFill/>
          </a:ln>
        </p:spPr>
        <p:txBody>
          <a:bodyPr spcFirstLastPara="1" wrap="square" lIns="91425" tIns="45700" rIns="91425" bIns="45700" anchor="t" anchorCtr="0">
            <a:normAutofit/>
          </a:bodyPr>
          <a:lstStyle/>
          <a:p>
            <a:pPr marL="466725" lvl="0" indent="-228600" algn="l" rtl="0">
              <a:lnSpc>
                <a:spcPct val="80000"/>
              </a:lnSpc>
              <a:spcBef>
                <a:spcPts val="0"/>
              </a:spcBef>
              <a:spcAft>
                <a:spcPts val="0"/>
              </a:spcAft>
              <a:buClr>
                <a:schemeClr val="dk1"/>
              </a:buClr>
              <a:buSzPts val="2400"/>
              <a:buChar char="•"/>
            </a:pPr>
            <a:r>
              <a:rPr lang="en-US" sz="2400"/>
              <a:t>Ongoing partnership, include all parties</a:t>
            </a:r>
            <a:endParaRPr/>
          </a:p>
          <a:p>
            <a:pPr marL="466725" lvl="0" indent="-228600" algn="l" rtl="0">
              <a:lnSpc>
                <a:spcPct val="80000"/>
              </a:lnSpc>
              <a:spcBef>
                <a:spcPts val="1000"/>
              </a:spcBef>
              <a:spcAft>
                <a:spcPts val="0"/>
              </a:spcAft>
              <a:buClr>
                <a:schemeClr val="dk1"/>
              </a:buClr>
              <a:buSzPts val="2400"/>
              <a:buChar char="•"/>
            </a:pPr>
            <a:r>
              <a:rPr lang="en-US" sz="2400"/>
              <a:t>Many of the silos and barriers that divide teams can be greatly reduced </a:t>
            </a:r>
            <a:endParaRPr/>
          </a:p>
          <a:p>
            <a:pPr marL="466725" lvl="0" indent="-228600" algn="l" rtl="0">
              <a:lnSpc>
                <a:spcPct val="80000"/>
              </a:lnSpc>
              <a:spcBef>
                <a:spcPts val="1000"/>
              </a:spcBef>
              <a:spcAft>
                <a:spcPts val="0"/>
              </a:spcAft>
              <a:buClr>
                <a:schemeClr val="dk1"/>
              </a:buClr>
              <a:buSzPts val="2400"/>
              <a:buChar char="•"/>
            </a:pPr>
            <a:r>
              <a:rPr lang="en-US" sz="2400"/>
              <a:t>In-person or remote</a:t>
            </a:r>
            <a:endParaRPr/>
          </a:p>
          <a:p>
            <a:pPr marL="228600" lvl="0" indent="-50800" algn="l" rtl="0">
              <a:lnSpc>
                <a:spcPct val="80000"/>
              </a:lnSpc>
              <a:spcBef>
                <a:spcPts val="1000"/>
              </a:spcBef>
              <a:spcAft>
                <a:spcPts val="0"/>
              </a:spcAft>
              <a:buClr>
                <a:schemeClr val="dk1"/>
              </a:buClr>
              <a:buSzPts val="2800"/>
              <a:buNone/>
            </a:pPr>
            <a:endParaRPr/>
          </a:p>
        </p:txBody>
      </p:sp>
      <p:pic>
        <p:nvPicPr>
          <p:cNvPr id="200" name="Google Shape;200;p19" descr="A group of people sitting in front of a building&#10;&#10;Description automatically generated"/>
          <p:cNvPicPr preferRelativeResize="0"/>
          <p:nvPr/>
        </p:nvPicPr>
        <p:blipFill rotWithShape="1">
          <a:blip r:embed="rId3">
            <a:alphaModFix/>
          </a:blip>
          <a:srcRect b="-2"/>
          <a:stretch/>
        </p:blipFill>
        <p:spPr>
          <a:xfrm>
            <a:off x="5721536" y="1"/>
            <a:ext cx="6470464" cy="6856412"/>
          </a:xfrm>
          <a:custGeom>
            <a:avLst/>
            <a:gdLst/>
            <a:ahLst/>
            <a:cxnLst/>
            <a:rect l="l" t="t" r="r" b="b"/>
            <a:pathLst>
              <a:path w="6470464" h="6856412" extrusionOk="0">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F7622"/>
              </a:buClr>
              <a:buSzPts val="4400"/>
              <a:buFont typeface="Calibri"/>
              <a:buNone/>
            </a:pPr>
            <a:r>
              <a:rPr lang="en-US"/>
              <a:t>Who we are</a:t>
            </a:r>
            <a:endParaRPr/>
          </a:p>
        </p:txBody>
      </p:sp>
      <p:pic>
        <p:nvPicPr>
          <p:cNvPr id="53" name="Google Shape;53;p2"/>
          <p:cNvPicPr preferRelativeResize="0"/>
          <p:nvPr/>
        </p:nvPicPr>
        <p:blipFill rotWithShape="1">
          <a:blip r:embed="rId3">
            <a:alphaModFix/>
          </a:blip>
          <a:srcRect/>
          <a:stretch/>
        </p:blipFill>
        <p:spPr>
          <a:xfrm>
            <a:off x="930668" y="2577236"/>
            <a:ext cx="2286000" cy="390310"/>
          </a:xfrm>
          <a:prstGeom prst="rect">
            <a:avLst/>
          </a:prstGeom>
          <a:noFill/>
          <a:ln>
            <a:noFill/>
          </a:ln>
        </p:spPr>
      </p:pic>
      <p:sp>
        <p:nvSpPr>
          <p:cNvPr id="54" name="Google Shape;54;p2"/>
          <p:cNvSpPr txBox="1"/>
          <p:nvPr/>
        </p:nvSpPr>
        <p:spPr>
          <a:xfrm>
            <a:off x="838200" y="1753396"/>
            <a:ext cx="184265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chemeClr val="dk1"/>
                </a:solidFill>
                <a:latin typeface="Calibri"/>
                <a:ea typeface="Calibri"/>
                <a:cs typeface="Calibri"/>
                <a:sym typeface="Calibri"/>
              </a:rPr>
              <a:t>Sam Kann</a:t>
            </a: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CIO at NEIU</a:t>
            </a:r>
            <a:endParaRPr/>
          </a:p>
        </p:txBody>
      </p:sp>
      <p:pic>
        <p:nvPicPr>
          <p:cNvPr id="55" name="Google Shape;55;p2"/>
          <p:cNvPicPr preferRelativeResize="0"/>
          <p:nvPr/>
        </p:nvPicPr>
        <p:blipFill rotWithShape="1">
          <a:blip r:embed="rId4">
            <a:alphaModFix/>
          </a:blip>
          <a:srcRect/>
          <a:stretch/>
        </p:blipFill>
        <p:spPr>
          <a:xfrm>
            <a:off x="6759669" y="2577236"/>
            <a:ext cx="2168388" cy="390310"/>
          </a:xfrm>
          <a:prstGeom prst="rect">
            <a:avLst/>
          </a:prstGeom>
          <a:noFill/>
          <a:ln>
            <a:noFill/>
          </a:ln>
        </p:spPr>
      </p:pic>
      <p:sp>
        <p:nvSpPr>
          <p:cNvPr id="56" name="Google Shape;56;p2"/>
          <p:cNvSpPr txBox="1"/>
          <p:nvPr/>
        </p:nvSpPr>
        <p:spPr>
          <a:xfrm>
            <a:off x="6680043" y="1753396"/>
            <a:ext cx="416531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Wayne Geils</a:t>
            </a: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Technology Evangelist at SCTG</a:t>
            </a:r>
            <a:endParaRPr/>
          </a:p>
        </p:txBody>
      </p:sp>
      <p:pic>
        <p:nvPicPr>
          <p:cNvPr id="57" name="Google Shape;57;p2"/>
          <p:cNvPicPr preferRelativeResize="0">
            <a:picLocks noGrp="1"/>
          </p:cNvPicPr>
          <p:nvPr>
            <p:ph type="body" idx="1"/>
          </p:nvPr>
        </p:nvPicPr>
        <p:blipFill rotWithShape="1">
          <a:blip r:embed="rId5">
            <a:alphaModFix/>
          </a:blip>
          <a:srcRect t="-127" b="-1"/>
          <a:stretch/>
        </p:blipFill>
        <p:spPr>
          <a:xfrm>
            <a:off x="4288291" y="3463270"/>
            <a:ext cx="1142165" cy="1831846"/>
          </a:xfrm>
          <a:prstGeom prst="rect">
            <a:avLst/>
          </a:prstGeom>
          <a:noFill/>
          <a:ln w="9525" cap="flat" cmpd="sng">
            <a:solidFill>
              <a:schemeClr val="dk1"/>
            </a:solidFill>
            <a:prstDash val="solid"/>
            <a:round/>
            <a:headEnd type="none" w="sm" len="sm"/>
            <a:tailEnd type="none" w="sm" len="sm"/>
          </a:ln>
        </p:spPr>
      </p:pic>
      <p:pic>
        <p:nvPicPr>
          <p:cNvPr id="58" name="Google Shape;58;p2"/>
          <p:cNvPicPr preferRelativeResize="0"/>
          <p:nvPr/>
        </p:nvPicPr>
        <p:blipFill rotWithShape="1">
          <a:blip r:embed="rId6">
            <a:alphaModFix/>
          </a:blip>
          <a:srcRect/>
          <a:stretch/>
        </p:blipFill>
        <p:spPr>
          <a:xfrm>
            <a:off x="3144456" y="3463270"/>
            <a:ext cx="1142165" cy="1831846"/>
          </a:xfrm>
          <a:prstGeom prst="rect">
            <a:avLst/>
          </a:prstGeom>
          <a:noFill/>
          <a:ln w="9525" cap="flat" cmpd="sng">
            <a:solidFill>
              <a:schemeClr val="dk1"/>
            </a:solidFill>
            <a:prstDash val="solid"/>
            <a:round/>
            <a:headEnd type="none" w="sm" len="sm"/>
            <a:tailEnd type="none" w="sm" len="sm"/>
          </a:ln>
        </p:spPr>
      </p:pic>
      <p:pic>
        <p:nvPicPr>
          <p:cNvPr id="59" name="Google Shape;59;p2"/>
          <p:cNvPicPr preferRelativeResize="0"/>
          <p:nvPr/>
        </p:nvPicPr>
        <p:blipFill rotWithShape="1">
          <a:blip r:embed="rId7">
            <a:alphaModFix/>
          </a:blip>
          <a:srcRect r="-119"/>
          <a:stretch/>
        </p:blipFill>
        <p:spPr>
          <a:xfrm>
            <a:off x="928793" y="3463270"/>
            <a:ext cx="2286000" cy="1831846"/>
          </a:xfrm>
          <a:prstGeom prst="rect">
            <a:avLst/>
          </a:prstGeom>
          <a:noFill/>
          <a:ln w="9525" cap="flat" cmpd="sng">
            <a:solidFill>
              <a:schemeClr val="dk1"/>
            </a:solidFill>
            <a:prstDash val="solid"/>
            <a:round/>
            <a:headEnd type="none" w="sm" len="sm"/>
            <a:tailEnd type="none" w="sm" len="sm"/>
          </a:ln>
        </p:spPr>
      </p:pic>
      <p:pic>
        <p:nvPicPr>
          <p:cNvPr id="60" name="Google Shape;60;p2"/>
          <p:cNvPicPr preferRelativeResize="0"/>
          <p:nvPr/>
        </p:nvPicPr>
        <p:blipFill rotWithShape="1">
          <a:blip r:embed="rId8">
            <a:alphaModFix/>
          </a:blip>
          <a:srcRect l="16474" t="8784" r="12104" b="4142"/>
          <a:stretch/>
        </p:blipFill>
        <p:spPr>
          <a:xfrm>
            <a:off x="7981460" y="3463270"/>
            <a:ext cx="1143572" cy="1831256"/>
          </a:xfrm>
          <a:prstGeom prst="rect">
            <a:avLst/>
          </a:prstGeom>
          <a:noFill/>
          <a:ln w="9525" cap="flat" cmpd="sng">
            <a:solidFill>
              <a:schemeClr val="dk1"/>
            </a:solidFill>
            <a:prstDash val="solid"/>
            <a:round/>
            <a:headEnd type="none" w="sm" len="sm"/>
            <a:tailEnd type="none" w="sm" len="sm"/>
          </a:ln>
        </p:spPr>
      </p:pic>
      <p:pic>
        <p:nvPicPr>
          <p:cNvPr id="61" name="Google Shape;61;p2"/>
          <p:cNvPicPr preferRelativeResize="0"/>
          <p:nvPr/>
        </p:nvPicPr>
        <p:blipFill rotWithShape="1">
          <a:blip r:embed="rId9">
            <a:alphaModFix/>
          </a:blip>
          <a:srcRect l="6402"/>
          <a:stretch/>
        </p:blipFill>
        <p:spPr>
          <a:xfrm>
            <a:off x="6837888" y="3463270"/>
            <a:ext cx="1143572" cy="183125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F7622"/>
              </a:buClr>
              <a:buSzPts val="4400"/>
              <a:buFont typeface="Calibri"/>
              <a:buNone/>
            </a:pPr>
            <a:r>
              <a:rPr lang="en-US"/>
              <a:t>Post Go-Live</a:t>
            </a:r>
            <a:endParaRPr/>
          </a:p>
        </p:txBody>
      </p:sp>
      <p:pic>
        <p:nvPicPr>
          <p:cNvPr id="212" name="Google Shape;212;p21"/>
          <p:cNvPicPr preferRelativeResize="0"/>
          <p:nvPr/>
        </p:nvPicPr>
        <p:blipFill rotWithShape="1">
          <a:blip r:embed="rId3">
            <a:alphaModFix/>
          </a:blip>
          <a:srcRect/>
          <a:stretch/>
        </p:blipFill>
        <p:spPr>
          <a:xfrm>
            <a:off x="5020183" y="1272678"/>
            <a:ext cx="2151633" cy="589787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F7622"/>
              </a:buClr>
              <a:buSzPts val="4400"/>
              <a:buFont typeface="Calibri"/>
              <a:buNone/>
            </a:pPr>
            <a:r>
              <a:rPr lang="en-US"/>
              <a:t>After the launch</a:t>
            </a:r>
            <a:endParaRPr/>
          </a:p>
        </p:txBody>
      </p:sp>
      <p:pic>
        <p:nvPicPr>
          <p:cNvPr id="206" name="Google Shape;206;p20"/>
          <p:cNvPicPr preferRelativeResize="0"/>
          <p:nvPr/>
        </p:nvPicPr>
        <p:blipFill rotWithShape="1">
          <a:blip r:embed="rId3">
            <a:alphaModFix/>
          </a:blip>
          <a:srcRect/>
          <a:stretch/>
        </p:blipFill>
        <p:spPr>
          <a:xfrm>
            <a:off x="5020183" y="1272677"/>
            <a:ext cx="2151633" cy="58978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2"/>
          <p:cNvPicPr preferRelativeResize="0"/>
          <p:nvPr/>
        </p:nvPicPr>
        <p:blipFill rotWithShape="1">
          <a:blip r:embed="rId3">
            <a:alphaModFix/>
          </a:blip>
          <a:srcRect/>
          <a:stretch/>
        </p:blipFill>
        <p:spPr>
          <a:xfrm>
            <a:off x="2046516" y="1345838"/>
            <a:ext cx="8229600" cy="4004960"/>
          </a:xfrm>
          <a:prstGeom prst="rect">
            <a:avLst/>
          </a:prstGeom>
          <a:noFill/>
          <a:ln>
            <a:noFill/>
          </a:ln>
        </p:spPr>
      </p:pic>
      <p:sp>
        <p:nvSpPr>
          <p:cNvPr id="219" name="Google Shape;219;p22"/>
          <p:cNvSpPr txBox="1">
            <a:spLocks noGrp="1"/>
          </p:cNvSpPr>
          <p:nvPr>
            <p:ph type="title"/>
          </p:nvPr>
        </p:nvSpPr>
        <p:spPr>
          <a:xfrm>
            <a:off x="838200" y="5431480"/>
            <a:ext cx="10515600" cy="70037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2"/>
              </a:buClr>
              <a:buSzPts val="4400"/>
              <a:buFont typeface="Calibri"/>
              <a:buNone/>
            </a:pPr>
            <a:r>
              <a:rPr lang="en-US">
                <a:solidFill>
                  <a:schemeClr val="accent2"/>
                </a:solidFill>
                <a:latin typeface="Calibri"/>
                <a:ea typeface="Calibri"/>
                <a:cs typeface="Calibri"/>
                <a:sym typeface="Calibri"/>
              </a:rPr>
              <a:t>Cloud = DevOps?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F7622"/>
              </a:buClr>
              <a:buSzPts val="4400"/>
              <a:buFont typeface="Calibri"/>
              <a:buNone/>
            </a:pPr>
            <a:r>
              <a:rPr lang="en-US"/>
              <a:t>Business continuity and automation</a:t>
            </a:r>
            <a:endParaRPr/>
          </a:p>
        </p:txBody>
      </p:sp>
      <p:pic>
        <p:nvPicPr>
          <p:cNvPr id="225" name="Google Shape;225;p23"/>
          <p:cNvPicPr preferRelativeResize="0"/>
          <p:nvPr/>
        </p:nvPicPr>
        <p:blipFill rotWithShape="1">
          <a:blip r:embed="rId3">
            <a:alphaModFix/>
          </a:blip>
          <a:srcRect/>
          <a:stretch/>
        </p:blipFill>
        <p:spPr>
          <a:xfrm>
            <a:off x="6096000" y="1265510"/>
            <a:ext cx="2468372" cy="5897880"/>
          </a:xfrm>
          <a:prstGeom prst="rect">
            <a:avLst/>
          </a:prstGeom>
          <a:noFill/>
          <a:ln>
            <a:noFill/>
          </a:ln>
        </p:spPr>
      </p:pic>
      <p:pic>
        <p:nvPicPr>
          <p:cNvPr id="226" name="Google Shape;226;p23"/>
          <p:cNvPicPr preferRelativeResize="0"/>
          <p:nvPr/>
        </p:nvPicPr>
        <p:blipFill rotWithShape="1">
          <a:blip r:embed="rId4">
            <a:alphaModFix/>
          </a:blip>
          <a:srcRect/>
          <a:stretch/>
        </p:blipFill>
        <p:spPr>
          <a:xfrm>
            <a:off x="3944367" y="1271860"/>
            <a:ext cx="2151633" cy="58978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pic>
        <p:nvPicPr>
          <p:cNvPr id="232" name="Google Shape;232;p24" descr="A person wearing a suit and hat&#10;&#10;Description automatically generated"/>
          <p:cNvPicPr preferRelativeResize="0">
            <a:picLocks noGrp="1"/>
          </p:cNvPicPr>
          <p:nvPr>
            <p:ph type="pic" idx="2"/>
          </p:nvPr>
        </p:nvPicPr>
        <p:blipFill rotWithShape="1">
          <a:blip r:embed="rId3">
            <a:alphaModFix/>
          </a:blip>
          <a:srcRect/>
          <a:stretch/>
        </p:blipFill>
        <p:spPr>
          <a:xfrm>
            <a:off x="0" y="10"/>
            <a:ext cx="12191980" cy="6857990"/>
          </a:xfrm>
          <a:prstGeom prst="rect">
            <a:avLst/>
          </a:prstGeom>
          <a:noFill/>
          <a:ln>
            <a:noFill/>
          </a:ln>
        </p:spPr>
      </p:pic>
      <p:sp>
        <p:nvSpPr>
          <p:cNvPr id="233" name="Google Shape;233;p24"/>
          <p:cNvSpPr/>
          <p:nvPr/>
        </p:nvSpPr>
        <p:spPr>
          <a:xfrm flipH="1">
            <a:off x="658278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4" name="Google Shape;234;p24"/>
          <p:cNvSpPr/>
          <p:nvPr/>
        </p:nvSpPr>
        <p:spPr>
          <a:xfrm flipH="1">
            <a:off x="6750141" y="-2"/>
            <a:ext cx="5441859" cy="5654940"/>
          </a:xfrm>
          <a:custGeom>
            <a:avLst/>
            <a:gdLst/>
            <a:ahLst/>
            <a:cxnLst/>
            <a:rect l="l" t="t" r="r" b="b"/>
            <a:pathLst>
              <a:path w="5441859" h="5654940" extrusionOk="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5" name="Google Shape;235;p24"/>
          <p:cNvSpPr txBox="1">
            <a:spLocks noGrp="1"/>
          </p:cNvSpPr>
          <p:nvPr>
            <p:ph type="title"/>
          </p:nvPr>
        </p:nvSpPr>
        <p:spPr>
          <a:xfrm>
            <a:off x="7400927" y="632990"/>
            <a:ext cx="4512748" cy="10434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0A0"/>
              </a:buClr>
              <a:buSzPts val="3300"/>
              <a:buFont typeface="Calibri"/>
              <a:buNone/>
            </a:pPr>
            <a:r>
              <a:rPr lang="en-US" sz="3300">
                <a:solidFill>
                  <a:srgbClr val="7030A0"/>
                </a:solidFill>
                <a:latin typeface="Calibri"/>
                <a:ea typeface="Calibri"/>
                <a:cs typeface="Calibri"/>
                <a:sym typeface="Calibri"/>
              </a:rPr>
              <a:t>Now the door is open…</a:t>
            </a:r>
            <a:endParaRPr/>
          </a:p>
        </p:txBody>
      </p:sp>
      <p:sp>
        <p:nvSpPr>
          <p:cNvPr id="236" name="Google Shape;236;p24"/>
          <p:cNvSpPr txBox="1">
            <a:spLocks noGrp="1"/>
          </p:cNvSpPr>
          <p:nvPr>
            <p:ph type="body" idx="1"/>
          </p:nvPr>
        </p:nvSpPr>
        <p:spPr>
          <a:xfrm>
            <a:off x="7400926" y="1774372"/>
            <a:ext cx="4069415" cy="275408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i="1"/>
              <a:t>“Tremendous things are in store for you! Many wonderful surprises await you!”  </a:t>
            </a:r>
            <a:endParaRPr/>
          </a:p>
          <a:p>
            <a:pPr marL="0" lvl="0" indent="0" algn="r" rtl="0">
              <a:lnSpc>
                <a:spcPct val="90000"/>
              </a:lnSpc>
              <a:spcBef>
                <a:spcPts val="1000"/>
              </a:spcBef>
              <a:spcAft>
                <a:spcPts val="0"/>
              </a:spcAft>
              <a:buClr>
                <a:schemeClr val="dk1"/>
              </a:buClr>
              <a:buSzPts val="2000"/>
              <a:buNone/>
            </a:pPr>
            <a:r>
              <a:rPr lang="en-US" sz="2000" i="1"/>
              <a:t>-Roald Dahl </a:t>
            </a:r>
            <a:endParaRPr sz="2000"/>
          </a:p>
          <a:p>
            <a:pPr marL="463550" lvl="0" indent="-228600" algn="l" rtl="0">
              <a:lnSpc>
                <a:spcPct val="90000"/>
              </a:lnSpc>
              <a:spcBef>
                <a:spcPts val="1000"/>
              </a:spcBef>
              <a:spcAft>
                <a:spcPts val="0"/>
              </a:spcAft>
              <a:buClr>
                <a:schemeClr val="dk1"/>
              </a:buClr>
              <a:buSzPts val="1800"/>
              <a:buFont typeface="Arial"/>
              <a:buChar char="•"/>
            </a:pPr>
            <a:r>
              <a:rPr lang="en-US" sz="1800"/>
              <a:t>Look for new ways to innovate </a:t>
            </a:r>
            <a:endParaRPr/>
          </a:p>
          <a:p>
            <a:pPr marL="463550" lvl="0" indent="-228600" algn="l" rtl="0">
              <a:lnSpc>
                <a:spcPct val="90000"/>
              </a:lnSpc>
              <a:spcBef>
                <a:spcPts val="1000"/>
              </a:spcBef>
              <a:spcAft>
                <a:spcPts val="0"/>
              </a:spcAft>
              <a:buClr>
                <a:schemeClr val="dk1"/>
              </a:buClr>
              <a:buSzPts val="1800"/>
              <a:buFont typeface="Arial"/>
              <a:buChar char="•"/>
            </a:pPr>
            <a:r>
              <a:rPr lang="en-US" sz="1800"/>
              <a:t>Time to look at costs and silos</a:t>
            </a:r>
            <a:endParaRPr/>
          </a:p>
          <a:p>
            <a:pPr marL="463550" lvl="0" indent="-228600" algn="l" rtl="0">
              <a:lnSpc>
                <a:spcPct val="90000"/>
              </a:lnSpc>
              <a:spcBef>
                <a:spcPts val="1000"/>
              </a:spcBef>
              <a:spcAft>
                <a:spcPts val="0"/>
              </a:spcAft>
              <a:buClr>
                <a:schemeClr val="dk1"/>
              </a:buClr>
              <a:buSzPts val="1800"/>
              <a:buFont typeface="Arial"/>
              <a:buChar char="•"/>
            </a:pPr>
            <a:r>
              <a:rPr lang="en-US" sz="1800"/>
              <a:t>Get your governance right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F7622"/>
              </a:buClr>
              <a:buSzPts val="4400"/>
              <a:buFont typeface="Calibri"/>
              <a:buNone/>
            </a:pPr>
            <a:r>
              <a:rPr lang="en-US" dirty="0"/>
              <a:t>IT modernization project timeline</a:t>
            </a:r>
            <a:br>
              <a:rPr lang="en-US" dirty="0"/>
            </a:br>
            <a:r>
              <a:rPr lang="en-US" sz="3600" dirty="0"/>
              <a:t>March 2017–December 2018</a:t>
            </a:r>
            <a:endParaRPr dirty="0"/>
          </a:p>
        </p:txBody>
      </p:sp>
      <p:pic>
        <p:nvPicPr>
          <p:cNvPr id="242" name="Google Shape;242;p25" descr="IT modernization project timeline"/>
          <p:cNvPicPr preferRelativeResize="0"/>
          <p:nvPr/>
        </p:nvPicPr>
        <p:blipFill rotWithShape="1">
          <a:blip r:embed="rId3">
            <a:alphaModFix/>
          </a:blip>
          <a:srcRect/>
          <a:stretch/>
        </p:blipFill>
        <p:spPr>
          <a:xfrm>
            <a:off x="838200" y="1950424"/>
            <a:ext cx="10515600" cy="3517992"/>
          </a:xfrm>
          <a:prstGeom prst="rect">
            <a:avLst/>
          </a:prstGeom>
          <a:noFill/>
          <a:ln>
            <a:noFill/>
          </a:ln>
        </p:spPr>
      </p:pic>
      <p:sp>
        <p:nvSpPr>
          <p:cNvPr id="2" name="TextBox 1">
            <a:extLst>
              <a:ext uri="{FF2B5EF4-FFF2-40B4-BE49-F238E27FC236}">
                <a16:creationId xmlns:a16="http://schemas.microsoft.com/office/drawing/2014/main" id="{A2D80D26-9543-C846-ADBF-EC0BA424EADD}"/>
              </a:ext>
            </a:extLst>
          </p:cNvPr>
          <p:cNvSpPr txBox="1"/>
          <p:nvPr/>
        </p:nvSpPr>
        <p:spPr>
          <a:xfrm>
            <a:off x="7622497" y="2803161"/>
            <a:ext cx="700833" cy="261610"/>
          </a:xfrm>
          <a:prstGeom prst="rect">
            <a:avLst/>
          </a:prstGeom>
          <a:noFill/>
        </p:spPr>
        <p:txBody>
          <a:bodyPr wrap="none" rtlCol="0">
            <a:spAutoFit/>
          </a:bodyPr>
          <a:lstStyle/>
          <a:p>
            <a:r>
              <a:rPr lang="en-US" sz="1100" b="1" dirty="0">
                <a:solidFill>
                  <a:srgbClr val="C00000"/>
                </a:solidFill>
              </a:rPr>
              <a:t>Go Live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Google Shape;24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solidFill>
                  <a:schemeClr val="lt1"/>
                </a:solidFill>
              </a:rPr>
              <a:t>NEIU’s pathway to “smart” solutions</a:t>
            </a:r>
            <a:endParaRPr/>
          </a:p>
        </p:txBody>
      </p:sp>
      <p:sp>
        <p:nvSpPr>
          <p:cNvPr id="249" name="Google Shape;249;p26"/>
          <p:cNvSpPr/>
          <p:nvPr/>
        </p:nvSpPr>
        <p:spPr>
          <a:xfrm>
            <a:off x="0" y="1905840"/>
            <a:ext cx="12192000" cy="2261880"/>
          </a:xfrm>
          <a:prstGeom prst="rect">
            <a:avLst/>
          </a:prstGeom>
          <a:solidFill>
            <a:schemeClr val="accent1">
              <a:alpha val="89803"/>
            </a:schemeClr>
          </a:solidFill>
          <a:ln w="9525" cap="flat" cmpd="sng">
            <a:solidFill>
              <a:srgbClr val="31538F">
                <a:alpha val="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0" name="Google Shape;250;p26" descr="A picture containing drawing&#10;&#10;Description automatically generated"/>
          <p:cNvPicPr preferRelativeResize="0"/>
          <p:nvPr/>
        </p:nvPicPr>
        <p:blipFill rotWithShape="1">
          <a:blip r:embed="rId4">
            <a:alphaModFix/>
          </a:blip>
          <a:srcRect/>
          <a:stretch/>
        </p:blipFill>
        <p:spPr>
          <a:xfrm>
            <a:off x="2029542" y="2090194"/>
            <a:ext cx="914400" cy="914400"/>
          </a:xfrm>
          <a:prstGeom prst="rect">
            <a:avLst/>
          </a:prstGeom>
          <a:noFill/>
          <a:ln>
            <a:noFill/>
          </a:ln>
        </p:spPr>
      </p:pic>
      <p:pic>
        <p:nvPicPr>
          <p:cNvPr id="251" name="Google Shape;251;p26" descr="A picture containing light&#10;&#10;Description automatically generated"/>
          <p:cNvPicPr preferRelativeResize="0"/>
          <p:nvPr/>
        </p:nvPicPr>
        <p:blipFill rotWithShape="1">
          <a:blip r:embed="rId5">
            <a:alphaModFix/>
          </a:blip>
          <a:srcRect/>
          <a:stretch/>
        </p:blipFill>
        <p:spPr>
          <a:xfrm>
            <a:off x="5638800" y="2090194"/>
            <a:ext cx="914400" cy="914400"/>
          </a:xfrm>
          <a:prstGeom prst="rect">
            <a:avLst/>
          </a:prstGeom>
          <a:noFill/>
          <a:ln>
            <a:noFill/>
          </a:ln>
        </p:spPr>
      </p:pic>
      <p:pic>
        <p:nvPicPr>
          <p:cNvPr id="252" name="Google Shape;252;p26" descr="A picture containing object, clock&#10;&#10;Description automatically generated"/>
          <p:cNvPicPr preferRelativeResize="0"/>
          <p:nvPr/>
        </p:nvPicPr>
        <p:blipFill rotWithShape="1">
          <a:blip r:embed="rId6">
            <a:alphaModFix/>
          </a:blip>
          <a:srcRect/>
          <a:stretch/>
        </p:blipFill>
        <p:spPr>
          <a:xfrm>
            <a:off x="9248058" y="2090194"/>
            <a:ext cx="914400" cy="914400"/>
          </a:xfrm>
          <a:prstGeom prst="rect">
            <a:avLst/>
          </a:prstGeom>
          <a:noFill/>
          <a:ln>
            <a:noFill/>
          </a:ln>
        </p:spPr>
      </p:pic>
      <p:sp>
        <p:nvSpPr>
          <p:cNvPr id="253" name="Google Shape;253;p26"/>
          <p:cNvSpPr/>
          <p:nvPr/>
        </p:nvSpPr>
        <p:spPr>
          <a:xfrm>
            <a:off x="1674052" y="3060968"/>
            <a:ext cx="1713354"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latin typeface="Calibri"/>
                <a:ea typeface="Calibri"/>
                <a:cs typeface="Calibri"/>
                <a:sym typeface="Calibri"/>
              </a:rPr>
              <a:t>Instrumented</a:t>
            </a:r>
            <a:endParaRPr sz="2000" b="1" dirty="0">
              <a:solidFill>
                <a:schemeClr val="lt1"/>
              </a:solidFill>
              <a:latin typeface="Calibri"/>
              <a:ea typeface="Calibri"/>
              <a:cs typeface="Calibri"/>
              <a:sym typeface="Calibri"/>
            </a:endParaRPr>
          </a:p>
        </p:txBody>
      </p:sp>
      <p:sp>
        <p:nvSpPr>
          <p:cNvPr id="254" name="Google Shape;254;p26"/>
          <p:cNvSpPr/>
          <p:nvPr/>
        </p:nvSpPr>
        <p:spPr>
          <a:xfrm>
            <a:off x="5195338" y="3060968"/>
            <a:ext cx="180132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Interconnected</a:t>
            </a:r>
            <a:endParaRPr sz="2000" b="1">
              <a:solidFill>
                <a:schemeClr val="lt1"/>
              </a:solidFill>
              <a:latin typeface="Calibri"/>
              <a:ea typeface="Calibri"/>
              <a:cs typeface="Calibri"/>
              <a:sym typeface="Calibri"/>
            </a:endParaRPr>
          </a:p>
        </p:txBody>
      </p:sp>
      <p:sp>
        <p:nvSpPr>
          <p:cNvPr id="255" name="Google Shape;255;p26"/>
          <p:cNvSpPr/>
          <p:nvPr/>
        </p:nvSpPr>
        <p:spPr>
          <a:xfrm>
            <a:off x="9073227" y="3060968"/>
            <a:ext cx="126406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Intelligent</a:t>
            </a:r>
            <a:endParaRPr sz="2000" b="1">
              <a:solidFill>
                <a:schemeClr val="lt1"/>
              </a:solidFill>
              <a:latin typeface="Calibri"/>
              <a:ea typeface="Calibri"/>
              <a:cs typeface="Calibri"/>
              <a:sym typeface="Calibri"/>
            </a:endParaRPr>
          </a:p>
        </p:txBody>
      </p:sp>
      <p:sp>
        <p:nvSpPr>
          <p:cNvPr id="256" name="Google Shape;256;p26"/>
          <p:cNvSpPr/>
          <p:nvPr/>
        </p:nvSpPr>
        <p:spPr>
          <a:xfrm>
            <a:off x="914683" y="3461078"/>
            <a:ext cx="3144117" cy="646331"/>
          </a:xfrm>
          <a:prstGeom prst="rect">
            <a:avLst/>
          </a:prstGeom>
          <a:noFill/>
          <a:ln>
            <a:noFill/>
          </a:ln>
        </p:spPr>
        <p:txBody>
          <a:bodyPr spcFirstLastPara="1" wrap="square" lIns="91425" tIns="45700" rIns="91425" bIns="45700" anchor="t" anchorCtr="0">
            <a:spAutoFit/>
          </a:bodyPr>
          <a:lstStyle/>
          <a:p>
            <a:pPr marL="12700" marR="5080" lvl="0" indent="0" algn="ctr" rtl="0">
              <a:lnSpc>
                <a:spcPct val="100000"/>
              </a:lnSpc>
              <a:spcBef>
                <a:spcPts val="0"/>
              </a:spcBef>
              <a:spcAft>
                <a:spcPts val="0"/>
              </a:spcAft>
              <a:buNone/>
            </a:pPr>
            <a:r>
              <a:rPr lang="en-US" sz="1800">
                <a:solidFill>
                  <a:schemeClr val="lt1"/>
                </a:solidFill>
                <a:latin typeface="Calibri"/>
                <a:ea typeface="Calibri"/>
                <a:cs typeface="Calibri"/>
                <a:sym typeface="Calibri"/>
              </a:rPr>
              <a:t>Event capture and filtering for timely response</a:t>
            </a:r>
            <a:endParaRPr sz="1800">
              <a:solidFill>
                <a:schemeClr val="lt1"/>
              </a:solidFill>
              <a:latin typeface="Calibri"/>
              <a:ea typeface="Calibri"/>
              <a:cs typeface="Calibri"/>
              <a:sym typeface="Calibri"/>
            </a:endParaRPr>
          </a:p>
        </p:txBody>
      </p:sp>
      <p:sp>
        <p:nvSpPr>
          <p:cNvPr id="257" name="Google Shape;257;p26"/>
          <p:cNvSpPr/>
          <p:nvPr/>
        </p:nvSpPr>
        <p:spPr>
          <a:xfrm>
            <a:off x="4523941" y="3461078"/>
            <a:ext cx="3144117" cy="646331"/>
          </a:xfrm>
          <a:prstGeom prst="rect">
            <a:avLst/>
          </a:prstGeom>
          <a:noFill/>
          <a:ln>
            <a:noFill/>
          </a:ln>
        </p:spPr>
        <p:txBody>
          <a:bodyPr spcFirstLastPara="1" wrap="square" lIns="91425" tIns="45700" rIns="91425" bIns="45700" anchor="t" anchorCtr="0">
            <a:spAutoFit/>
          </a:bodyPr>
          <a:lstStyle/>
          <a:p>
            <a:pPr marL="12700" marR="5080" lvl="0" indent="0" algn="ctr" rtl="0">
              <a:lnSpc>
                <a:spcPct val="100000"/>
              </a:lnSpc>
              <a:spcBef>
                <a:spcPts val="0"/>
              </a:spcBef>
              <a:spcAft>
                <a:spcPts val="0"/>
              </a:spcAft>
              <a:buNone/>
            </a:pPr>
            <a:r>
              <a:rPr lang="en-US" sz="1800">
                <a:solidFill>
                  <a:schemeClr val="lt1"/>
                </a:solidFill>
                <a:latin typeface="Calibri"/>
                <a:ea typeface="Calibri"/>
                <a:cs typeface="Calibri"/>
                <a:sym typeface="Calibri"/>
              </a:rPr>
              <a:t>Any-to-any linkage of people, process, and systems</a:t>
            </a:r>
            <a:endParaRPr/>
          </a:p>
        </p:txBody>
      </p:sp>
      <p:sp>
        <p:nvSpPr>
          <p:cNvPr id="258" name="Google Shape;258;p26"/>
          <p:cNvSpPr/>
          <p:nvPr/>
        </p:nvSpPr>
        <p:spPr>
          <a:xfrm>
            <a:off x="8133200" y="3461078"/>
            <a:ext cx="3144117" cy="646331"/>
          </a:xfrm>
          <a:prstGeom prst="rect">
            <a:avLst/>
          </a:prstGeom>
          <a:noFill/>
          <a:ln>
            <a:noFill/>
          </a:ln>
        </p:spPr>
        <p:txBody>
          <a:bodyPr spcFirstLastPara="1" wrap="square" lIns="91425" tIns="45700" rIns="91425" bIns="45700" anchor="t" anchorCtr="0">
            <a:spAutoFit/>
          </a:bodyPr>
          <a:lstStyle/>
          <a:p>
            <a:pPr marL="12700" marR="5080" lvl="0" indent="0" algn="ctr" rtl="0">
              <a:lnSpc>
                <a:spcPct val="100000"/>
              </a:lnSpc>
              <a:spcBef>
                <a:spcPts val="0"/>
              </a:spcBef>
              <a:spcAft>
                <a:spcPts val="0"/>
              </a:spcAft>
              <a:buNone/>
            </a:pPr>
            <a:r>
              <a:rPr lang="en-US" sz="1800">
                <a:solidFill>
                  <a:schemeClr val="lt1"/>
                </a:solidFill>
                <a:latin typeface="Calibri"/>
                <a:ea typeface="Calibri"/>
                <a:cs typeface="Calibri"/>
                <a:sym typeface="Calibri"/>
              </a:rPr>
              <a:t>Deep discovery, analysis, </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and forecasting</a:t>
            </a:r>
            <a:endParaRPr/>
          </a:p>
        </p:txBody>
      </p:sp>
      <p:sp>
        <p:nvSpPr>
          <p:cNvPr id="259" name="Google Shape;259;p26"/>
          <p:cNvSpPr txBox="1"/>
          <p:nvPr/>
        </p:nvSpPr>
        <p:spPr>
          <a:xfrm>
            <a:off x="4032658" y="2255006"/>
            <a:ext cx="38985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Calibri"/>
                <a:ea typeface="Calibri"/>
                <a:cs typeface="Calibri"/>
                <a:sym typeface="Calibri"/>
              </a:rPr>
              <a:t>+</a:t>
            </a:r>
            <a:endParaRPr/>
          </a:p>
        </p:txBody>
      </p:sp>
      <p:sp>
        <p:nvSpPr>
          <p:cNvPr id="260" name="Google Shape;260;p26"/>
          <p:cNvSpPr txBox="1"/>
          <p:nvPr/>
        </p:nvSpPr>
        <p:spPr>
          <a:xfrm>
            <a:off x="7769492" y="2255006"/>
            <a:ext cx="38985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Calibri"/>
                <a:ea typeface="Calibri"/>
                <a:cs typeface="Calibri"/>
                <a:sym typeface="Calibri"/>
              </a:rPr>
              <a:t>+</a:t>
            </a:r>
            <a:endParaRPr/>
          </a:p>
        </p:txBody>
      </p:sp>
      <p:sp>
        <p:nvSpPr>
          <p:cNvPr id="261" name="Google Shape;261;p26"/>
          <p:cNvSpPr txBox="1"/>
          <p:nvPr/>
        </p:nvSpPr>
        <p:spPr>
          <a:xfrm>
            <a:off x="838200" y="4869889"/>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400"/>
              <a:buFont typeface="Calibri"/>
              <a:buNone/>
            </a:pPr>
            <a:r>
              <a:rPr lang="en-US" sz="4400" b="1">
                <a:solidFill>
                  <a:schemeClr val="lt1"/>
                </a:solidFill>
                <a:latin typeface="Calibri"/>
                <a:ea typeface="Calibri"/>
                <a:cs typeface="Calibri"/>
                <a:sym typeface="Calibri"/>
              </a:rPr>
              <a:t>= Smart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7"/>
          <p:cNvSpPr txBox="1"/>
          <p:nvPr/>
        </p:nvSpPr>
        <p:spPr>
          <a:xfrm>
            <a:off x="1000387" y="2350169"/>
            <a:ext cx="10542256" cy="354704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000"/>
              <a:buFont typeface="Arial"/>
              <a:buNone/>
            </a:pPr>
            <a:endParaRPr sz="4000">
              <a:solidFill>
                <a:srgbClr val="7F7F7F"/>
              </a:solidFill>
              <a:latin typeface="Calibri"/>
              <a:ea typeface="Calibri"/>
              <a:cs typeface="Calibri"/>
              <a:sym typeface="Calibri"/>
            </a:endParaRPr>
          </a:p>
        </p:txBody>
      </p:sp>
      <p:sp>
        <p:nvSpPr>
          <p:cNvPr id="268" name="Google Shape;268;p27"/>
          <p:cNvSpPr txBox="1">
            <a:spLocks noGrp="1"/>
          </p:cNvSpPr>
          <p:nvPr>
            <p:ph type="title"/>
          </p:nvPr>
        </p:nvSpPr>
        <p:spPr>
          <a:xfrm>
            <a:off x="839787" y="726281"/>
            <a:ext cx="842452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46CA9"/>
              </a:buClr>
              <a:buSzPts val="4400"/>
              <a:buFont typeface="Calibri"/>
              <a:buNone/>
            </a:pPr>
            <a:r>
              <a:rPr lang="en-US">
                <a:solidFill>
                  <a:srgbClr val="446CA9"/>
                </a:solidFill>
              </a:rPr>
              <a:t>Contact Information </a:t>
            </a:r>
            <a:endParaRPr/>
          </a:p>
        </p:txBody>
      </p:sp>
      <p:sp>
        <p:nvSpPr>
          <p:cNvPr id="269" name="Google Shape;269;p27"/>
          <p:cNvSpPr txBox="1"/>
          <p:nvPr/>
        </p:nvSpPr>
        <p:spPr>
          <a:xfrm>
            <a:off x="1303420" y="5943464"/>
            <a:ext cx="9316454" cy="7630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NOTE: This presentation leaves copyright of the content to the presenter. Unless otherwise noted in the materials, uploaded content carries the </a:t>
            </a:r>
            <a:r>
              <a:rPr lang="en-US" sz="1200" u="sng">
                <a:solidFill>
                  <a:schemeClr val="dk1"/>
                </a:solidFill>
                <a:latin typeface="Calibri"/>
                <a:ea typeface="Calibri"/>
                <a:cs typeface="Calibri"/>
                <a:sym typeface="Calibri"/>
                <a:hlinkClick r:id="rId3"/>
              </a:rPr>
              <a:t>Creative Commons Attribution 4.0 International (CC BY 4.0), </a:t>
            </a:r>
            <a:r>
              <a:rPr lang="en-US" sz="1200">
                <a:solidFill>
                  <a:schemeClr val="dk1"/>
                </a:solidFill>
                <a:latin typeface="Calibri"/>
                <a:ea typeface="Calibri"/>
                <a:cs typeface="Calibri"/>
                <a:sym typeface="Calibri"/>
              </a:rPr>
              <a:t>which grants usage to the general public, with appropriate credit to the author.</a:t>
            </a:r>
            <a:endParaRPr/>
          </a:p>
        </p:txBody>
      </p:sp>
      <p:sp>
        <p:nvSpPr>
          <p:cNvPr id="270" name="Google Shape;270;p27"/>
          <p:cNvSpPr txBox="1">
            <a:spLocks noGrp="1"/>
          </p:cNvSpPr>
          <p:nvPr>
            <p:ph type="body" idx="1"/>
          </p:nvPr>
        </p:nvSpPr>
        <p:spPr>
          <a:xfrm>
            <a:off x="860424" y="2428875"/>
            <a:ext cx="8424529" cy="3177841"/>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3230"/>
              <a:buNone/>
            </a:pPr>
            <a:r>
              <a:rPr lang="en-US" sz="3230" b="1"/>
              <a:t>Sam Kann</a:t>
            </a:r>
            <a:endParaRPr sz="3230" b="1"/>
          </a:p>
          <a:p>
            <a:pPr marL="0" lvl="0" indent="0" algn="l" rtl="0">
              <a:lnSpc>
                <a:spcPct val="70000"/>
              </a:lnSpc>
              <a:spcBef>
                <a:spcPts val="1000"/>
              </a:spcBef>
              <a:spcAft>
                <a:spcPts val="0"/>
              </a:spcAft>
              <a:buClr>
                <a:schemeClr val="dk1"/>
              </a:buClr>
              <a:buSzPts val="2550"/>
              <a:buNone/>
            </a:pPr>
            <a:r>
              <a:rPr lang="en-US" sz="2550" b="1"/>
              <a:t>LinedIn – </a:t>
            </a:r>
            <a:r>
              <a:rPr lang="en-US" sz="2550" b="1">
                <a:solidFill>
                  <a:srgbClr val="1155CC"/>
                </a:solidFill>
                <a:latin typeface="Arial"/>
                <a:ea typeface="Arial"/>
                <a:cs typeface="Arial"/>
                <a:sym typeface="Arial"/>
              </a:rPr>
              <a:t>https://www.linkedin.com/in/skann</a:t>
            </a:r>
            <a:endParaRPr sz="2550" b="1">
              <a:solidFill>
                <a:srgbClr val="1155CC"/>
              </a:solidFill>
              <a:latin typeface="Arial"/>
              <a:ea typeface="Arial"/>
              <a:cs typeface="Arial"/>
              <a:sym typeface="Arial"/>
            </a:endParaRPr>
          </a:p>
          <a:p>
            <a:pPr marL="0" lvl="0" indent="0" algn="l" rtl="0">
              <a:lnSpc>
                <a:spcPct val="70000"/>
              </a:lnSpc>
              <a:spcBef>
                <a:spcPts val="1000"/>
              </a:spcBef>
              <a:spcAft>
                <a:spcPts val="0"/>
              </a:spcAft>
              <a:buClr>
                <a:schemeClr val="dk1"/>
              </a:buClr>
              <a:buSzPts val="2550"/>
              <a:buNone/>
            </a:pPr>
            <a:r>
              <a:rPr lang="en-US" sz="2550" b="1"/>
              <a:t>Ph – 1(407)-592-7365</a:t>
            </a:r>
            <a:endParaRPr sz="2550" b="1"/>
          </a:p>
          <a:p>
            <a:pPr marL="0" lvl="0" indent="0" algn="l" rtl="0">
              <a:lnSpc>
                <a:spcPct val="70000"/>
              </a:lnSpc>
              <a:spcBef>
                <a:spcPts val="1000"/>
              </a:spcBef>
              <a:spcAft>
                <a:spcPts val="0"/>
              </a:spcAft>
              <a:buClr>
                <a:schemeClr val="dk1"/>
              </a:buClr>
              <a:buSzPts val="2550"/>
              <a:buNone/>
            </a:pPr>
            <a:endParaRPr sz="2550" b="1"/>
          </a:p>
          <a:p>
            <a:pPr marL="0" lvl="0" indent="0" algn="l" rtl="0">
              <a:lnSpc>
                <a:spcPct val="70000"/>
              </a:lnSpc>
              <a:spcBef>
                <a:spcPts val="1000"/>
              </a:spcBef>
              <a:spcAft>
                <a:spcPts val="0"/>
              </a:spcAft>
              <a:buClr>
                <a:schemeClr val="dk1"/>
              </a:buClr>
              <a:buSzPts val="3230"/>
              <a:buNone/>
            </a:pPr>
            <a:r>
              <a:rPr lang="en-US" sz="3230" b="1"/>
              <a:t>Wayne Geils</a:t>
            </a:r>
            <a:endParaRPr sz="3230" b="1"/>
          </a:p>
          <a:p>
            <a:pPr marL="0" lvl="0" indent="0" algn="l" rtl="0">
              <a:lnSpc>
                <a:spcPct val="70000"/>
              </a:lnSpc>
              <a:spcBef>
                <a:spcPts val="1000"/>
              </a:spcBef>
              <a:spcAft>
                <a:spcPts val="0"/>
              </a:spcAft>
              <a:buClr>
                <a:schemeClr val="dk1"/>
              </a:buClr>
              <a:buSzPts val="2550"/>
              <a:buNone/>
            </a:pPr>
            <a:r>
              <a:rPr lang="en-US" sz="2550" b="1"/>
              <a:t>LinkedIn – </a:t>
            </a:r>
            <a:r>
              <a:rPr lang="en-US" sz="2550" b="1">
                <a:solidFill>
                  <a:srgbClr val="1155CC"/>
                </a:solidFill>
                <a:latin typeface="Arial"/>
                <a:ea typeface="Arial"/>
                <a:cs typeface="Arial"/>
                <a:sym typeface="Arial"/>
              </a:rPr>
              <a:t>https://www.linkedin.com/in/wayne-geils/</a:t>
            </a:r>
            <a:r>
              <a:rPr lang="en-US" sz="2550" b="1"/>
              <a:t> </a:t>
            </a:r>
            <a:endParaRPr sz="2550" b="1">
              <a:latin typeface="Arial"/>
              <a:ea typeface="Arial"/>
              <a:cs typeface="Arial"/>
              <a:sym typeface="Arial"/>
            </a:endParaRPr>
          </a:p>
          <a:p>
            <a:pPr marL="0" lvl="0" indent="0" algn="l" rtl="0">
              <a:lnSpc>
                <a:spcPct val="70000"/>
              </a:lnSpc>
              <a:spcBef>
                <a:spcPts val="1000"/>
              </a:spcBef>
              <a:spcAft>
                <a:spcPts val="0"/>
              </a:spcAft>
              <a:buClr>
                <a:schemeClr val="dk1"/>
              </a:buClr>
              <a:buSzPts val="2550"/>
              <a:buNone/>
            </a:pPr>
            <a:r>
              <a:rPr lang="en-US" sz="2550" b="1"/>
              <a:t>Ph – 1(312)-545-0000</a:t>
            </a:r>
            <a:endParaRPr/>
          </a:p>
          <a:p>
            <a:pPr marL="0" lvl="0" indent="0" algn="l" rtl="0">
              <a:lnSpc>
                <a:spcPct val="70000"/>
              </a:lnSpc>
              <a:spcBef>
                <a:spcPts val="1000"/>
              </a:spcBef>
              <a:spcAft>
                <a:spcPts val="0"/>
              </a:spcAft>
              <a:buClr>
                <a:schemeClr val="dk1"/>
              </a:buClr>
              <a:buSzPts val="1360"/>
              <a:buNone/>
            </a:pPr>
            <a:endParaRPr sz="136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8"/>
          <p:cNvSpPr txBox="1">
            <a:spLocks noGrp="1"/>
          </p:cNvSpPr>
          <p:nvPr>
            <p:ph type="title"/>
          </p:nvPr>
        </p:nvSpPr>
        <p:spPr>
          <a:xfrm>
            <a:off x="807882" y="779539"/>
            <a:ext cx="8440392" cy="85725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446CA9"/>
              </a:buClr>
              <a:buSzPts val="4410"/>
              <a:buFont typeface="Calibri"/>
              <a:buNone/>
            </a:pPr>
            <a:r>
              <a:rPr lang="en-US" sz="4410">
                <a:solidFill>
                  <a:srgbClr val="446CA9"/>
                </a:solidFill>
              </a:rPr>
              <a:t>Session Evaluations</a:t>
            </a:r>
            <a:br>
              <a:rPr lang="en-US" sz="2520"/>
            </a:br>
            <a:r>
              <a:rPr lang="en-US" sz="1979"/>
              <a:t>There are two ways to access the session and presenter evaluations:</a:t>
            </a:r>
            <a:endParaRPr sz="1800"/>
          </a:p>
        </p:txBody>
      </p:sp>
      <p:sp>
        <p:nvSpPr>
          <p:cNvPr id="276" name="Google Shape;276;p28"/>
          <p:cNvSpPr txBox="1"/>
          <p:nvPr/>
        </p:nvSpPr>
        <p:spPr>
          <a:xfrm>
            <a:off x="1000387" y="2350169"/>
            <a:ext cx="7547810" cy="312821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46CA9"/>
              </a:buClr>
              <a:buSzPts val="4000"/>
              <a:buFont typeface="Arial"/>
              <a:buNone/>
            </a:pPr>
            <a:r>
              <a:rPr lang="en-US" sz="4000">
                <a:solidFill>
                  <a:srgbClr val="446CA9"/>
                </a:solidFill>
                <a:latin typeface="Calibri"/>
                <a:ea typeface="Calibri"/>
                <a:cs typeface="Calibri"/>
                <a:sym typeface="Calibri"/>
              </a:rPr>
              <a:t>1</a:t>
            </a:r>
            <a:endParaRPr/>
          </a:p>
          <a:p>
            <a:pPr marL="0" marR="0" lvl="0" indent="0" algn="l" rtl="0">
              <a:lnSpc>
                <a:spcPct val="90000"/>
              </a:lnSpc>
              <a:spcBef>
                <a:spcPts val="1000"/>
              </a:spcBef>
              <a:spcAft>
                <a:spcPts val="0"/>
              </a:spcAft>
              <a:buClr>
                <a:schemeClr val="dk1"/>
              </a:buClr>
              <a:buSzPts val="4000"/>
              <a:buFont typeface="Arial"/>
              <a:buNone/>
            </a:pPr>
            <a:endParaRPr sz="4000">
              <a:solidFill>
                <a:srgbClr val="7F7F7F"/>
              </a:solidFill>
              <a:latin typeface="Calibri"/>
              <a:ea typeface="Calibri"/>
              <a:cs typeface="Calibri"/>
              <a:sym typeface="Calibri"/>
            </a:endParaRPr>
          </a:p>
          <a:p>
            <a:pPr marL="0" marR="0" lvl="0" indent="0" algn="l" rtl="0">
              <a:lnSpc>
                <a:spcPct val="90000"/>
              </a:lnSpc>
              <a:spcBef>
                <a:spcPts val="1000"/>
              </a:spcBef>
              <a:spcAft>
                <a:spcPts val="0"/>
              </a:spcAft>
              <a:buClr>
                <a:srgbClr val="446CA9"/>
              </a:buClr>
              <a:buSzPts val="4000"/>
              <a:buFont typeface="Arial"/>
              <a:buNone/>
            </a:pPr>
            <a:r>
              <a:rPr lang="en-US" sz="4000">
                <a:solidFill>
                  <a:srgbClr val="446CA9"/>
                </a:solidFill>
                <a:latin typeface="Calibri"/>
                <a:ea typeface="Calibri"/>
                <a:cs typeface="Calibri"/>
                <a:sym typeface="Calibri"/>
              </a:rPr>
              <a:t>2</a:t>
            </a:r>
            <a:endParaRPr/>
          </a:p>
        </p:txBody>
      </p:sp>
      <p:sp>
        <p:nvSpPr>
          <p:cNvPr id="277" name="Google Shape;277;p28"/>
          <p:cNvSpPr txBox="1"/>
          <p:nvPr/>
        </p:nvSpPr>
        <p:spPr>
          <a:xfrm>
            <a:off x="1534491" y="3819782"/>
            <a:ext cx="295729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From the mobile app, click on the session you want from the schedule &gt; then scroll down or click on the associated resources &gt; and the </a:t>
            </a:r>
            <a:r>
              <a:rPr lang="en-US" sz="1600">
                <a:solidFill>
                  <a:srgbClr val="446CA9"/>
                </a:solidFill>
                <a:latin typeface="Calibri"/>
                <a:ea typeface="Calibri"/>
                <a:cs typeface="Calibri"/>
                <a:sym typeface="Calibri"/>
              </a:rPr>
              <a:t>evaluation </a:t>
            </a:r>
            <a:r>
              <a:rPr lang="en-US" sz="1600">
                <a:solidFill>
                  <a:schemeClr val="dk1"/>
                </a:solidFill>
                <a:latin typeface="Calibri"/>
                <a:ea typeface="Calibri"/>
                <a:cs typeface="Calibri"/>
                <a:sym typeface="Calibri"/>
              </a:rPr>
              <a:t>will pop up in the list</a:t>
            </a:r>
            <a:endParaRPr/>
          </a:p>
        </p:txBody>
      </p:sp>
      <p:sp>
        <p:nvSpPr>
          <p:cNvPr id="278" name="Google Shape;278;p28"/>
          <p:cNvSpPr txBox="1"/>
          <p:nvPr/>
        </p:nvSpPr>
        <p:spPr>
          <a:xfrm>
            <a:off x="1556793" y="2585930"/>
            <a:ext cx="277174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In the online agenda, click on the “</a:t>
            </a:r>
            <a:r>
              <a:rPr lang="en-US" sz="1600">
                <a:solidFill>
                  <a:srgbClr val="446CA9"/>
                </a:solidFill>
                <a:latin typeface="Calibri"/>
                <a:ea typeface="Calibri"/>
                <a:cs typeface="Calibri"/>
                <a:sym typeface="Calibri"/>
              </a:rPr>
              <a:t>Evaluate Session</a:t>
            </a:r>
            <a:r>
              <a:rPr lang="en-US" sz="1600">
                <a:solidFill>
                  <a:schemeClr val="dk1"/>
                </a:solidFill>
                <a:latin typeface="Calibri"/>
                <a:ea typeface="Calibri"/>
                <a:cs typeface="Calibri"/>
                <a:sym typeface="Calibri"/>
              </a:rPr>
              <a:t>” link</a:t>
            </a:r>
            <a:endParaRPr/>
          </a:p>
        </p:txBody>
      </p:sp>
      <p:pic>
        <p:nvPicPr>
          <p:cNvPr id="279" name="Google Shape;279;p28"/>
          <p:cNvPicPr preferRelativeResize="0"/>
          <p:nvPr/>
        </p:nvPicPr>
        <p:blipFill rotWithShape="1">
          <a:blip r:embed="rId3">
            <a:alphaModFix/>
          </a:blip>
          <a:srcRect/>
          <a:stretch/>
        </p:blipFill>
        <p:spPr>
          <a:xfrm>
            <a:off x="5013158" y="1879398"/>
            <a:ext cx="5518484" cy="1417279"/>
          </a:xfrm>
          <a:prstGeom prst="rect">
            <a:avLst/>
          </a:prstGeom>
          <a:noFill/>
          <a:ln>
            <a:noFill/>
          </a:ln>
        </p:spPr>
      </p:pic>
      <p:pic>
        <p:nvPicPr>
          <p:cNvPr id="280" name="Google Shape;280;p28"/>
          <p:cNvPicPr preferRelativeResize="0"/>
          <p:nvPr/>
        </p:nvPicPr>
        <p:blipFill rotWithShape="1">
          <a:blip r:embed="rId4">
            <a:alphaModFix/>
          </a:blip>
          <a:srcRect/>
          <a:stretch/>
        </p:blipFill>
        <p:spPr>
          <a:xfrm>
            <a:off x="5013158" y="3462565"/>
            <a:ext cx="5519942" cy="22323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F7622"/>
              </a:buClr>
              <a:buSzPts val="4400"/>
              <a:buFont typeface="Calibri"/>
              <a:buNone/>
            </a:pPr>
            <a:r>
              <a:rPr lang="en-US"/>
              <a:t>What’s happening in higher education </a:t>
            </a:r>
            <a:br>
              <a:rPr lang="en-US"/>
            </a:br>
            <a:r>
              <a:rPr lang="en-US"/>
              <a:t>and its impact on NEIU</a:t>
            </a:r>
            <a:endParaRPr/>
          </a:p>
        </p:txBody>
      </p:sp>
      <p:grpSp>
        <p:nvGrpSpPr>
          <p:cNvPr id="68" name="Google Shape;68;p3"/>
          <p:cNvGrpSpPr/>
          <p:nvPr/>
        </p:nvGrpSpPr>
        <p:grpSpPr>
          <a:xfrm>
            <a:off x="3169361" y="1785874"/>
            <a:ext cx="5853293" cy="4139299"/>
            <a:chOff x="2331161" y="212038"/>
            <a:chExt cx="5853293" cy="4139299"/>
          </a:xfrm>
        </p:grpSpPr>
        <p:sp>
          <p:nvSpPr>
            <p:cNvPr id="69" name="Google Shape;69;p3"/>
            <p:cNvSpPr/>
            <p:nvPr/>
          </p:nvSpPr>
          <p:spPr>
            <a:xfrm>
              <a:off x="4496315" y="1240131"/>
              <a:ext cx="1522968" cy="1522968"/>
            </a:xfrm>
            <a:prstGeom prst="ellipse">
              <a:avLst/>
            </a:prstGeom>
            <a:gradFill>
              <a:gsLst>
                <a:gs pos="0">
                  <a:srgbClr val="5777BA">
                    <a:alpha val="49803"/>
                  </a:srgbClr>
                </a:gs>
                <a:gs pos="50000">
                  <a:srgbClr val="3363B6">
                    <a:alpha val="49803"/>
                  </a:srgbClr>
                </a:gs>
                <a:gs pos="100000">
                  <a:srgbClr val="2855A6">
                    <a:alpha val="49803"/>
                  </a:srgbClr>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4374478" y="212038"/>
              <a:ext cx="1766643" cy="10225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txBox="1"/>
            <p:nvPr/>
          </p:nvSpPr>
          <p:spPr>
            <a:xfrm>
              <a:off x="4374478" y="212038"/>
              <a:ext cx="1766643" cy="10225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800">
                  <a:solidFill>
                    <a:schemeClr val="dk1"/>
                  </a:solidFill>
                  <a:latin typeface="Calibri"/>
                  <a:ea typeface="Calibri"/>
                  <a:cs typeface="Calibri"/>
                  <a:sym typeface="Calibri"/>
                </a:rPr>
                <a:t>The public compact</a:t>
              </a:r>
              <a:endParaRPr/>
            </a:p>
          </p:txBody>
        </p:sp>
        <p:sp>
          <p:nvSpPr>
            <p:cNvPr id="72" name="Google Shape;72;p3"/>
            <p:cNvSpPr/>
            <p:nvPr/>
          </p:nvSpPr>
          <p:spPr>
            <a:xfrm>
              <a:off x="5075652" y="1660905"/>
              <a:ext cx="1522968" cy="1522968"/>
            </a:xfrm>
            <a:prstGeom prst="ellipse">
              <a:avLst/>
            </a:prstGeom>
            <a:gradFill>
              <a:gsLst>
                <a:gs pos="0">
                  <a:srgbClr val="7D95CE">
                    <a:alpha val="49803"/>
                  </a:srgbClr>
                </a:gs>
                <a:gs pos="50000">
                  <a:srgbClr val="6687CC">
                    <a:alpha val="49803"/>
                  </a:srgbClr>
                </a:gs>
                <a:gs pos="100000">
                  <a:srgbClr val="5475B9">
                    <a:alpha val="49803"/>
                  </a:srgbClr>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6600567" y="1348914"/>
              <a:ext cx="1583887" cy="11095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txBox="1"/>
            <p:nvPr/>
          </p:nvSpPr>
          <p:spPr>
            <a:xfrm>
              <a:off x="6600567" y="1348914"/>
              <a:ext cx="1583887" cy="11095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800">
                  <a:solidFill>
                    <a:schemeClr val="dk1"/>
                  </a:solidFill>
                  <a:latin typeface="Calibri"/>
                  <a:ea typeface="Calibri"/>
                  <a:cs typeface="Calibri"/>
                  <a:sym typeface="Calibri"/>
                </a:rPr>
                <a:t>Research and academic life</a:t>
              </a:r>
              <a:endParaRPr/>
            </a:p>
          </p:txBody>
        </p:sp>
        <p:sp>
          <p:nvSpPr>
            <p:cNvPr id="75" name="Google Shape;75;p3"/>
            <p:cNvSpPr/>
            <p:nvPr/>
          </p:nvSpPr>
          <p:spPr>
            <a:xfrm>
              <a:off x="4854517" y="2342325"/>
              <a:ext cx="1522968" cy="1522968"/>
            </a:xfrm>
            <a:prstGeom prst="ellipse">
              <a:avLst/>
            </a:prstGeom>
            <a:gradFill>
              <a:gsLst>
                <a:gs pos="0">
                  <a:srgbClr val="AEBADE">
                    <a:alpha val="49803"/>
                  </a:srgbClr>
                </a:gs>
                <a:gs pos="50000">
                  <a:srgbClr val="A0B0DB">
                    <a:alpha val="49803"/>
                  </a:srgbClr>
                </a:gs>
                <a:gs pos="100000">
                  <a:srgbClr val="8999C5">
                    <a:alpha val="49803"/>
                  </a:srgbClr>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6409888" y="3241746"/>
              <a:ext cx="1583887" cy="11095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txBox="1"/>
            <p:nvPr/>
          </p:nvSpPr>
          <p:spPr>
            <a:xfrm>
              <a:off x="6409888" y="3241746"/>
              <a:ext cx="1583887" cy="11095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800">
                  <a:solidFill>
                    <a:schemeClr val="dk1"/>
                  </a:solidFill>
                  <a:latin typeface="Calibri"/>
                  <a:ea typeface="Calibri"/>
                  <a:cs typeface="Calibri"/>
                  <a:sym typeface="Calibri"/>
                </a:rPr>
                <a:t>Student success</a:t>
              </a:r>
              <a:endParaRPr/>
            </a:p>
          </p:txBody>
        </p:sp>
        <p:sp>
          <p:nvSpPr>
            <p:cNvPr id="78" name="Google Shape;78;p3"/>
            <p:cNvSpPr/>
            <p:nvPr/>
          </p:nvSpPr>
          <p:spPr>
            <a:xfrm>
              <a:off x="4138113" y="2342325"/>
              <a:ext cx="1522968" cy="1522968"/>
            </a:xfrm>
            <a:prstGeom prst="ellipse">
              <a:avLst/>
            </a:prstGeom>
            <a:gradFill>
              <a:gsLst>
                <a:gs pos="0">
                  <a:srgbClr val="AEBADE">
                    <a:alpha val="49803"/>
                  </a:srgbClr>
                </a:gs>
                <a:gs pos="50000">
                  <a:srgbClr val="A0B0DB">
                    <a:alpha val="49803"/>
                  </a:srgbClr>
                </a:gs>
                <a:gs pos="100000">
                  <a:srgbClr val="8999C5">
                    <a:alpha val="49803"/>
                  </a:srgbClr>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2508566" y="3241746"/>
              <a:ext cx="1583887" cy="11095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txBox="1"/>
            <p:nvPr/>
          </p:nvSpPr>
          <p:spPr>
            <a:xfrm>
              <a:off x="2508566" y="3241746"/>
              <a:ext cx="1583887" cy="11095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800">
                  <a:solidFill>
                    <a:schemeClr val="dk1"/>
                  </a:solidFill>
                  <a:latin typeface="Calibri"/>
                  <a:ea typeface="Calibri"/>
                  <a:cs typeface="Calibri"/>
                  <a:sym typeface="Calibri"/>
                </a:rPr>
                <a:t>Business model</a:t>
              </a:r>
              <a:endParaRPr/>
            </a:p>
          </p:txBody>
        </p:sp>
        <p:sp>
          <p:nvSpPr>
            <p:cNvPr id="81" name="Google Shape;81;p3"/>
            <p:cNvSpPr/>
            <p:nvPr/>
          </p:nvSpPr>
          <p:spPr>
            <a:xfrm>
              <a:off x="3916978" y="1660905"/>
              <a:ext cx="1522968" cy="1522968"/>
            </a:xfrm>
            <a:prstGeom prst="ellipse">
              <a:avLst/>
            </a:prstGeom>
            <a:gradFill>
              <a:gsLst>
                <a:gs pos="0">
                  <a:srgbClr val="7D95CE">
                    <a:alpha val="49803"/>
                  </a:srgbClr>
                </a:gs>
                <a:gs pos="50000">
                  <a:srgbClr val="6687CC">
                    <a:alpha val="49803"/>
                  </a:srgbClr>
                </a:gs>
                <a:gs pos="100000">
                  <a:srgbClr val="5475B9">
                    <a:alpha val="49803"/>
                  </a:srgbClr>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2331161" y="1348914"/>
              <a:ext cx="1583887" cy="11095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txBox="1"/>
            <p:nvPr/>
          </p:nvSpPr>
          <p:spPr>
            <a:xfrm>
              <a:off x="2331161" y="1348914"/>
              <a:ext cx="1583887" cy="11095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800">
                  <a:solidFill>
                    <a:schemeClr val="dk1"/>
                  </a:solidFill>
                  <a:latin typeface="Calibri"/>
                  <a:ea typeface="Calibri"/>
                  <a:cs typeface="Calibri"/>
                  <a:sym typeface="Calibri"/>
                </a:rPr>
                <a:t>The student experience</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F7622"/>
              </a:buClr>
              <a:buSzPts val="4400"/>
              <a:buFont typeface="Calibri"/>
              <a:buNone/>
            </a:pPr>
            <a:r>
              <a:rPr lang="en-US"/>
              <a:t>Modernizing NEIU UTS</a:t>
            </a:r>
            <a:endParaRPr/>
          </a:p>
        </p:txBody>
      </p:sp>
      <p:pic>
        <p:nvPicPr>
          <p:cNvPr id="106" name="Google Shape;106;p6"/>
          <p:cNvPicPr preferRelativeResize="0">
            <a:picLocks noGrp="1"/>
          </p:cNvPicPr>
          <p:nvPr>
            <p:ph type="body" idx="1"/>
          </p:nvPr>
        </p:nvPicPr>
        <p:blipFill rotWithShape="1">
          <a:blip r:embed="rId3">
            <a:alphaModFix/>
          </a:blip>
          <a:srcRect/>
          <a:stretch/>
        </p:blipFill>
        <p:spPr>
          <a:xfrm>
            <a:off x="4708797" y="1483616"/>
            <a:ext cx="2468880" cy="58990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F7622"/>
              </a:buClr>
              <a:buSzPts val="4400"/>
              <a:buFont typeface="Calibri"/>
              <a:buNone/>
            </a:pPr>
            <a:r>
              <a:rPr lang="en-US"/>
              <a:t>NEIU’s IT Environmental Scan</a:t>
            </a:r>
            <a:endParaRPr/>
          </a:p>
        </p:txBody>
      </p:sp>
      <p:graphicFrame>
        <p:nvGraphicFramePr>
          <p:cNvPr id="90" name="Google Shape;90;p4"/>
          <p:cNvGraphicFramePr/>
          <p:nvPr>
            <p:extLst>
              <p:ext uri="{D42A27DB-BD31-4B8C-83A1-F6EECF244321}">
                <p14:modId xmlns:p14="http://schemas.microsoft.com/office/powerpoint/2010/main" val="1865144680"/>
              </p:ext>
            </p:extLst>
          </p:nvPr>
        </p:nvGraphicFramePr>
        <p:xfrm>
          <a:off x="683172" y="1437860"/>
          <a:ext cx="10670628" cy="4114835"/>
        </p:xfrm>
        <a:graphic>
          <a:graphicData uri="http://schemas.openxmlformats.org/drawingml/2006/table">
            <a:tbl>
              <a:tblPr firstRow="1" bandRow="1">
                <a:gradFill>
                  <a:gsLst>
                    <a:gs pos="0">
                      <a:srgbClr val="5F82CA"/>
                    </a:gs>
                    <a:gs pos="50000">
                      <a:srgbClr val="3C70CA"/>
                    </a:gs>
                    <a:gs pos="100000">
                      <a:srgbClr val="2E60B9"/>
                    </a:gs>
                  </a:gsLst>
                  <a:lin ang="5400000" scaled="0"/>
                </a:gradFill>
                <a:tableStyleId>{456EF24C-703E-44F0-9591-4458908E7BE6}</a:tableStyleId>
              </a:tblPr>
              <a:tblGrid>
                <a:gridCol w="1008994">
                  <a:extLst>
                    <a:ext uri="{9D8B030D-6E8A-4147-A177-3AD203B41FA5}">
                      <a16:colId xmlns:a16="http://schemas.microsoft.com/office/drawing/2014/main" val="20000"/>
                    </a:ext>
                  </a:extLst>
                </a:gridCol>
                <a:gridCol w="9661634">
                  <a:extLst>
                    <a:ext uri="{9D8B030D-6E8A-4147-A177-3AD203B41FA5}">
                      <a16:colId xmlns:a16="http://schemas.microsoft.com/office/drawing/2014/main" val="20001"/>
                    </a:ext>
                  </a:extLst>
                </a:gridCol>
              </a:tblGrid>
              <a:tr h="370850">
                <a:tc gridSpan="2">
                  <a:txBody>
                    <a:bodyPr/>
                    <a:lstStyle/>
                    <a:p>
                      <a:pPr marL="0" marR="0" lvl="0" indent="0" algn="ctr" rtl="0">
                        <a:spcBef>
                          <a:spcPts val="0"/>
                        </a:spcBef>
                        <a:spcAft>
                          <a:spcPts val="0"/>
                        </a:spcAft>
                        <a:buNone/>
                      </a:pPr>
                      <a:r>
                        <a:rPr lang="en-US" sz="2400" u="none" strike="noStrike" cap="none"/>
                        <a:t>NEIU University Technology Services (UTS) Environmental Scan</a:t>
                      </a:r>
                      <a:endParaRPr sz="2400" u="none" strike="noStrike" cap="none"/>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31525">
                <a:tc>
                  <a:txBody>
                    <a:bodyPr/>
                    <a:lstStyle/>
                    <a:p>
                      <a:pPr marL="0" marR="0" lvl="0" indent="0" algn="ctr" rtl="0">
                        <a:spcBef>
                          <a:spcPts val="0"/>
                        </a:spcBef>
                        <a:spcAft>
                          <a:spcPts val="0"/>
                        </a:spcAft>
                        <a:buNone/>
                      </a:pPr>
                      <a:r>
                        <a:rPr lang="en-US" sz="1200" u="none" strike="noStrike" cap="none">
                          <a:solidFill>
                            <a:schemeClr val="lt1"/>
                          </a:solidFill>
                        </a:rPr>
                        <a:t>Function</a:t>
                      </a:r>
                      <a:endParaRPr/>
                    </a:p>
                  </a:txBody>
                  <a:tcPr marL="91450" marR="91450" marT="45725" marB="45725" anchor="ctr">
                    <a:solidFill>
                      <a:srgbClr val="2F5496"/>
                    </a:solidFill>
                  </a:tcPr>
                </a:tc>
                <a:tc>
                  <a:txBody>
                    <a:bodyPr/>
                    <a:lstStyle/>
                    <a:p>
                      <a:pPr marL="0" marR="0" lvl="0" indent="0" algn="ctr" rtl="0">
                        <a:spcBef>
                          <a:spcPts val="0"/>
                        </a:spcBef>
                        <a:spcAft>
                          <a:spcPts val="0"/>
                        </a:spcAft>
                        <a:buNone/>
                      </a:pPr>
                      <a:r>
                        <a:rPr lang="en-US" sz="1800" b="1" u="none" strike="noStrike" cap="none"/>
                        <a:t>Departmental risk assessment</a:t>
                      </a:r>
                      <a:endParaRPr/>
                    </a:p>
                    <a:p>
                      <a:pPr marL="0" marR="0" lvl="0" indent="0" algn="ctr" rtl="0">
                        <a:spcBef>
                          <a:spcPts val="0"/>
                        </a:spcBef>
                        <a:spcAft>
                          <a:spcPts val="0"/>
                        </a:spcAft>
                        <a:buNone/>
                      </a:pPr>
                      <a:r>
                        <a:rPr lang="en-US" sz="1400" u="none" strike="noStrike" cap="none"/>
                        <a:t>Utilize the risk assessment template to formulate the department risks</a:t>
                      </a:r>
                      <a:endParaRPr sz="1400" b="0" u="none" strike="noStrike" cap="none"/>
                    </a:p>
                  </a:txBody>
                  <a:tcPr marL="91450" marR="91450" marT="45725" marB="45725" anchor="ctr"/>
                </a:tc>
                <a:extLst>
                  <a:ext uri="{0D108BD9-81ED-4DB2-BD59-A6C34878D82A}">
                    <a16:rowId xmlns:a16="http://schemas.microsoft.com/office/drawing/2014/main" val="10001"/>
                  </a:ext>
                </a:extLst>
              </a:tr>
              <a:tr h="731525">
                <a:tc>
                  <a:txBody>
                    <a:bodyPr/>
                    <a:lstStyle/>
                    <a:p>
                      <a:pPr marL="0" marR="0" lvl="0" indent="0" algn="ctr" rtl="0">
                        <a:lnSpc>
                          <a:spcPct val="100000"/>
                        </a:lnSpc>
                        <a:spcBef>
                          <a:spcPts val="0"/>
                        </a:spcBef>
                        <a:spcAft>
                          <a:spcPts val="0"/>
                        </a:spcAft>
                        <a:buClr>
                          <a:schemeClr val="lt1"/>
                        </a:buClr>
                        <a:buSzPts val="1200"/>
                        <a:buFont typeface="Calibri"/>
                        <a:buNone/>
                      </a:pPr>
                      <a:r>
                        <a:rPr lang="en-US" sz="1200" u="none" strike="noStrike" cap="none" dirty="0">
                          <a:solidFill>
                            <a:schemeClr val="lt1"/>
                          </a:solidFill>
                        </a:rPr>
                        <a:t>Function</a:t>
                      </a:r>
                      <a:endParaRPr dirty="0"/>
                    </a:p>
                  </a:txBody>
                  <a:tcPr marL="91450" marR="91450" marT="45725" marB="45725" anchor="ctr">
                    <a:solidFill>
                      <a:srgbClr val="2F5496"/>
                    </a:solidFill>
                  </a:tcPr>
                </a:tc>
                <a:tc>
                  <a:txBody>
                    <a:bodyPr/>
                    <a:lstStyle/>
                    <a:p>
                      <a:pPr marL="0" marR="0" lvl="0" indent="0" algn="ctr" rtl="0">
                        <a:spcBef>
                          <a:spcPts val="0"/>
                        </a:spcBef>
                        <a:spcAft>
                          <a:spcPts val="0"/>
                        </a:spcAft>
                        <a:buNone/>
                      </a:pPr>
                      <a:r>
                        <a:rPr lang="en-US" sz="1800" b="1" u="none" strike="noStrike" cap="none"/>
                        <a:t>Departmental project management</a:t>
                      </a:r>
                      <a:endParaRPr/>
                    </a:p>
                    <a:p>
                      <a:pPr marL="0" marR="0" lvl="0" indent="0" algn="ctr" rtl="0">
                        <a:spcBef>
                          <a:spcPts val="0"/>
                        </a:spcBef>
                        <a:spcAft>
                          <a:spcPts val="0"/>
                        </a:spcAft>
                        <a:buNone/>
                      </a:pPr>
                      <a:r>
                        <a:rPr lang="en-US" sz="1400" u="none" strike="noStrike" cap="none"/>
                        <a:t>Utilize the PM template to generate a high level project list for each area</a:t>
                      </a:r>
                      <a:endParaRPr/>
                    </a:p>
                  </a:txBody>
                  <a:tcPr marL="91450" marR="91450" marT="45725" marB="45725" anchor="ctr"/>
                </a:tc>
                <a:extLst>
                  <a:ext uri="{0D108BD9-81ED-4DB2-BD59-A6C34878D82A}">
                    <a16:rowId xmlns:a16="http://schemas.microsoft.com/office/drawing/2014/main" val="10002"/>
                  </a:ext>
                </a:extLst>
              </a:tr>
              <a:tr h="731525">
                <a:tc>
                  <a:txBody>
                    <a:bodyPr/>
                    <a:lstStyle/>
                    <a:p>
                      <a:pPr marL="0" marR="0" lvl="0" indent="0" algn="ctr" rtl="0">
                        <a:lnSpc>
                          <a:spcPct val="100000"/>
                        </a:lnSpc>
                        <a:spcBef>
                          <a:spcPts val="0"/>
                        </a:spcBef>
                        <a:spcAft>
                          <a:spcPts val="0"/>
                        </a:spcAft>
                        <a:buClr>
                          <a:schemeClr val="lt1"/>
                        </a:buClr>
                        <a:buSzPts val="1200"/>
                        <a:buFont typeface="Calibri"/>
                        <a:buNone/>
                      </a:pPr>
                      <a:r>
                        <a:rPr lang="en-US" sz="1200" u="none" strike="noStrike" cap="none">
                          <a:solidFill>
                            <a:schemeClr val="lt1"/>
                          </a:solidFill>
                        </a:rPr>
                        <a:t>Function</a:t>
                      </a:r>
                      <a:endParaRPr/>
                    </a:p>
                  </a:txBody>
                  <a:tcPr marL="91450" marR="91450" marT="45725" marB="45725" anchor="ctr">
                    <a:solidFill>
                      <a:srgbClr val="2F5496"/>
                    </a:solidFill>
                  </a:tcPr>
                </a:tc>
                <a:tc>
                  <a:txBody>
                    <a:bodyPr/>
                    <a:lstStyle/>
                    <a:p>
                      <a:pPr marL="0" marR="0" lvl="0" indent="0" algn="ctr" rtl="0">
                        <a:spcBef>
                          <a:spcPts val="0"/>
                        </a:spcBef>
                        <a:spcAft>
                          <a:spcPts val="0"/>
                        </a:spcAft>
                        <a:buNone/>
                      </a:pPr>
                      <a:r>
                        <a:rPr lang="en-US" sz="1800" b="1" u="none" strike="noStrike" cap="none"/>
                        <a:t>Budget review process</a:t>
                      </a:r>
                      <a:endParaRPr/>
                    </a:p>
                    <a:p>
                      <a:pPr marL="0" marR="0" lvl="0" indent="0" algn="ctr" rtl="0">
                        <a:spcBef>
                          <a:spcPts val="0"/>
                        </a:spcBef>
                        <a:spcAft>
                          <a:spcPts val="0"/>
                        </a:spcAft>
                        <a:buNone/>
                      </a:pPr>
                      <a:r>
                        <a:rPr lang="en-US" sz="1400" u="none" strike="noStrike" cap="none"/>
                        <a:t>Perform a thorough budget analysis for each area</a:t>
                      </a:r>
                      <a:endParaRPr/>
                    </a:p>
                  </a:txBody>
                  <a:tcPr marL="91450" marR="91450" marT="45725" marB="45725" anchor="ctr"/>
                </a:tc>
                <a:extLst>
                  <a:ext uri="{0D108BD9-81ED-4DB2-BD59-A6C34878D82A}">
                    <a16:rowId xmlns:a16="http://schemas.microsoft.com/office/drawing/2014/main" val="10003"/>
                  </a:ext>
                </a:extLst>
              </a:tr>
              <a:tr h="731525">
                <a:tc>
                  <a:txBody>
                    <a:bodyPr/>
                    <a:lstStyle/>
                    <a:p>
                      <a:pPr marL="0" marR="0" lvl="0" indent="0" algn="ctr" rtl="0">
                        <a:lnSpc>
                          <a:spcPct val="100000"/>
                        </a:lnSpc>
                        <a:spcBef>
                          <a:spcPts val="0"/>
                        </a:spcBef>
                        <a:spcAft>
                          <a:spcPts val="0"/>
                        </a:spcAft>
                        <a:buClr>
                          <a:schemeClr val="lt1"/>
                        </a:buClr>
                        <a:buSzPts val="1200"/>
                        <a:buFont typeface="Calibri"/>
                        <a:buNone/>
                      </a:pPr>
                      <a:r>
                        <a:rPr lang="en-US" sz="1200" u="none" strike="noStrike" cap="none">
                          <a:solidFill>
                            <a:schemeClr val="lt1"/>
                          </a:solidFill>
                        </a:rPr>
                        <a:t>Function</a:t>
                      </a:r>
                      <a:endParaRPr/>
                    </a:p>
                  </a:txBody>
                  <a:tcPr marL="91450" marR="91450" marT="45725" marB="45725" anchor="ctr">
                    <a:solidFill>
                      <a:srgbClr val="2F5496"/>
                    </a:solidFill>
                  </a:tcPr>
                </a:tc>
                <a:tc>
                  <a:txBody>
                    <a:bodyPr/>
                    <a:lstStyle/>
                    <a:p>
                      <a:pPr marL="0" marR="0" lvl="0" indent="0" algn="ctr" rtl="0">
                        <a:spcBef>
                          <a:spcPts val="0"/>
                        </a:spcBef>
                        <a:spcAft>
                          <a:spcPts val="0"/>
                        </a:spcAft>
                        <a:buNone/>
                      </a:pPr>
                      <a:r>
                        <a:rPr lang="en-US" sz="1800" b="1" u="none" strike="noStrike" cap="none"/>
                        <a:t>Resource management and other matters</a:t>
                      </a:r>
                      <a:endParaRPr/>
                    </a:p>
                    <a:p>
                      <a:pPr marL="0" marR="0" lvl="0" indent="0" algn="ctr" rtl="0">
                        <a:spcBef>
                          <a:spcPts val="0"/>
                        </a:spcBef>
                        <a:spcAft>
                          <a:spcPts val="0"/>
                        </a:spcAft>
                        <a:buNone/>
                      </a:pPr>
                      <a:r>
                        <a:rPr lang="en-US" sz="1400" u="none" strike="noStrike" cap="none"/>
                        <a:t>Review job description, resource allocations, salary, Univ governance for each area</a:t>
                      </a:r>
                      <a:endParaRPr/>
                    </a:p>
                  </a:txBody>
                  <a:tcPr marL="91450" marR="91450" marT="45725" marB="45725" anchor="ctr"/>
                </a:tc>
                <a:extLst>
                  <a:ext uri="{0D108BD9-81ED-4DB2-BD59-A6C34878D82A}">
                    <a16:rowId xmlns:a16="http://schemas.microsoft.com/office/drawing/2014/main" val="10004"/>
                  </a:ext>
                </a:extLst>
              </a:tr>
              <a:tr h="731525">
                <a:tc>
                  <a:txBody>
                    <a:bodyPr/>
                    <a:lstStyle/>
                    <a:p>
                      <a:pPr marL="0" marR="0" lvl="0" indent="0" algn="ctr" rtl="0">
                        <a:lnSpc>
                          <a:spcPct val="100000"/>
                        </a:lnSpc>
                        <a:spcBef>
                          <a:spcPts val="0"/>
                        </a:spcBef>
                        <a:spcAft>
                          <a:spcPts val="0"/>
                        </a:spcAft>
                        <a:buClr>
                          <a:schemeClr val="lt1"/>
                        </a:buClr>
                        <a:buSzPts val="1200"/>
                        <a:buFont typeface="Calibri"/>
                        <a:buNone/>
                      </a:pPr>
                      <a:r>
                        <a:rPr lang="en-US" sz="1200" u="none" strike="noStrike" cap="none">
                          <a:solidFill>
                            <a:schemeClr val="lt1"/>
                          </a:solidFill>
                        </a:rPr>
                        <a:t>Function</a:t>
                      </a:r>
                      <a:endParaRPr/>
                    </a:p>
                  </a:txBody>
                  <a:tcPr marL="91450" marR="91450" marT="45725" marB="45725" anchor="ctr">
                    <a:solidFill>
                      <a:srgbClr val="2F5496"/>
                    </a:solidFill>
                  </a:tcPr>
                </a:tc>
                <a:tc>
                  <a:txBody>
                    <a:bodyPr/>
                    <a:lstStyle/>
                    <a:p>
                      <a:pPr marL="0" marR="0" lvl="0" indent="0" algn="ctr" rtl="0">
                        <a:spcBef>
                          <a:spcPts val="0"/>
                        </a:spcBef>
                        <a:spcAft>
                          <a:spcPts val="0"/>
                        </a:spcAft>
                        <a:buNone/>
                      </a:pPr>
                      <a:r>
                        <a:rPr lang="en-US" sz="1800" b="1" u="none" strike="noStrike" cap="none" dirty="0"/>
                        <a:t>Vendor management</a:t>
                      </a:r>
                      <a:endParaRPr dirty="0"/>
                    </a:p>
                    <a:p>
                      <a:pPr marL="0" marR="0" lvl="0" indent="0" algn="ctr" rtl="0">
                        <a:spcBef>
                          <a:spcPts val="0"/>
                        </a:spcBef>
                        <a:spcAft>
                          <a:spcPts val="0"/>
                        </a:spcAft>
                        <a:buNone/>
                      </a:pPr>
                      <a:r>
                        <a:rPr lang="en-US" sz="1400" u="none" strike="noStrike" cap="none" dirty="0"/>
                        <a:t>Review/assess and renew/consolidate VM for each area</a:t>
                      </a:r>
                      <a:endParaRPr dirty="0"/>
                    </a:p>
                  </a:txBody>
                  <a:tcPr marL="91450" marR="91450" marT="45725" marB="45725"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F7622"/>
              </a:buClr>
              <a:buSzPts val="4400"/>
              <a:buFont typeface="Calibri"/>
              <a:buNone/>
            </a:pPr>
            <a:r>
              <a:rPr lang="en-US"/>
              <a:t>Two parallels…</a:t>
            </a:r>
            <a:endParaRPr/>
          </a:p>
        </p:txBody>
      </p:sp>
      <p:pic>
        <p:nvPicPr>
          <p:cNvPr id="97" name="Google Shape;97;p5"/>
          <p:cNvPicPr preferRelativeResize="0"/>
          <p:nvPr/>
        </p:nvPicPr>
        <p:blipFill rotWithShape="1">
          <a:blip r:embed="rId3">
            <a:alphaModFix/>
          </a:blip>
          <a:srcRect/>
          <a:stretch/>
        </p:blipFill>
        <p:spPr>
          <a:xfrm>
            <a:off x="5580069" y="2743200"/>
            <a:ext cx="3865418" cy="1371599"/>
          </a:xfrm>
          <a:prstGeom prst="rect">
            <a:avLst/>
          </a:prstGeom>
          <a:noFill/>
          <a:ln>
            <a:noFill/>
          </a:ln>
        </p:spPr>
      </p:pic>
      <p:pic>
        <p:nvPicPr>
          <p:cNvPr id="98" name="Google Shape;98;p5"/>
          <p:cNvPicPr preferRelativeResize="0"/>
          <p:nvPr/>
        </p:nvPicPr>
        <p:blipFill rotWithShape="1">
          <a:blip r:embed="rId4">
            <a:alphaModFix/>
          </a:blip>
          <a:srcRect/>
          <a:stretch/>
        </p:blipFill>
        <p:spPr>
          <a:xfrm>
            <a:off x="2746513" y="2743200"/>
            <a:ext cx="1388816" cy="1371599"/>
          </a:xfrm>
          <a:prstGeom prst="rect">
            <a:avLst/>
          </a:prstGeom>
          <a:noFill/>
          <a:ln>
            <a:noFill/>
          </a:ln>
        </p:spPr>
      </p:pic>
      <p:sp>
        <p:nvSpPr>
          <p:cNvPr id="99" name="Google Shape;99;p5"/>
          <p:cNvSpPr txBox="1"/>
          <p:nvPr/>
        </p:nvSpPr>
        <p:spPr>
          <a:xfrm>
            <a:off x="2667022" y="4114799"/>
            <a:ext cx="167374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Calibri"/>
                <a:ea typeface="Calibri"/>
                <a:cs typeface="Calibri"/>
                <a:sym typeface="Calibri"/>
              </a:rPr>
              <a:t>Operations</a:t>
            </a:r>
            <a:endParaRPr dirty="0"/>
          </a:p>
        </p:txBody>
      </p:sp>
      <p:sp>
        <p:nvSpPr>
          <p:cNvPr id="100" name="Google Shape;100;p5"/>
          <p:cNvSpPr txBox="1"/>
          <p:nvPr/>
        </p:nvSpPr>
        <p:spPr>
          <a:xfrm>
            <a:off x="7070990" y="4134676"/>
            <a:ext cx="99044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Calibri"/>
                <a:ea typeface="Calibri"/>
                <a:cs typeface="Calibri"/>
                <a:sym typeface="Calibri"/>
              </a:rPr>
              <a:t>Labor</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F7622"/>
              </a:buClr>
              <a:buSzPts val="4400"/>
              <a:buFont typeface="Calibri"/>
              <a:buNone/>
            </a:pPr>
            <a:r>
              <a:rPr lang="en-US"/>
              <a:t>Challenges &amp; measurable steps</a:t>
            </a:r>
            <a:endParaRPr/>
          </a:p>
        </p:txBody>
      </p:sp>
      <p:pic>
        <p:nvPicPr>
          <p:cNvPr id="113" name="Google Shape;113;p7"/>
          <p:cNvPicPr preferRelativeResize="0">
            <a:picLocks noGrp="1"/>
          </p:cNvPicPr>
          <p:nvPr>
            <p:ph type="body" idx="1"/>
          </p:nvPr>
        </p:nvPicPr>
        <p:blipFill rotWithShape="1">
          <a:blip r:embed="rId3">
            <a:alphaModFix/>
          </a:blip>
          <a:srcRect/>
          <a:stretch/>
        </p:blipFill>
        <p:spPr>
          <a:xfrm>
            <a:off x="3395727" y="1468695"/>
            <a:ext cx="2151634" cy="5897880"/>
          </a:xfrm>
          <a:prstGeom prst="rect">
            <a:avLst/>
          </a:prstGeom>
          <a:noFill/>
          <a:ln>
            <a:noFill/>
          </a:ln>
        </p:spPr>
      </p:pic>
      <p:pic>
        <p:nvPicPr>
          <p:cNvPr id="114" name="Google Shape;114;p7"/>
          <p:cNvPicPr preferRelativeResize="0"/>
          <p:nvPr/>
        </p:nvPicPr>
        <p:blipFill rotWithShape="1">
          <a:blip r:embed="rId4">
            <a:alphaModFix/>
          </a:blip>
          <a:srcRect/>
          <a:stretch/>
        </p:blipFill>
        <p:spPr>
          <a:xfrm>
            <a:off x="6644640" y="1778943"/>
            <a:ext cx="2743200" cy="2743200"/>
          </a:xfrm>
          <a:prstGeom prst="rect">
            <a:avLst/>
          </a:prstGeom>
          <a:noFill/>
          <a:ln>
            <a:noFill/>
          </a:ln>
        </p:spPr>
      </p:pic>
      <p:sp>
        <p:nvSpPr>
          <p:cNvPr id="115" name="Google Shape;115;p7"/>
          <p:cNvSpPr txBox="1"/>
          <p:nvPr/>
        </p:nvSpPr>
        <p:spPr>
          <a:xfrm>
            <a:off x="6573144" y="4793902"/>
            <a:ext cx="288619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What is Cloud? </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What’s a Managed Cloud Services Provider (MSP)? </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Are they the same?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F7622"/>
              </a:buClr>
              <a:buSzPts val="4400"/>
              <a:buFont typeface="Calibri"/>
              <a:buNone/>
            </a:pPr>
            <a:r>
              <a:rPr lang="en-US"/>
              <a:t>Why does cloud matter?</a:t>
            </a:r>
            <a:endParaRPr/>
          </a:p>
        </p:txBody>
      </p:sp>
      <p:sp>
        <p:nvSpPr>
          <p:cNvPr id="122" name="Google Shape;122;p8"/>
          <p:cNvSpPr txBox="1">
            <a:spLocks noGrp="1"/>
          </p:cNvSpPr>
          <p:nvPr>
            <p:ph type="body" idx="1"/>
          </p:nvPr>
        </p:nvSpPr>
        <p:spPr>
          <a:xfrm>
            <a:off x="838200" y="1825625"/>
            <a:ext cx="52578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b="1"/>
              <a:t>Fluid enrollment number</a:t>
            </a:r>
            <a:endParaRPr/>
          </a:p>
          <a:p>
            <a:pPr marL="685800" lvl="1" indent="-228600" algn="l" rtl="0">
              <a:lnSpc>
                <a:spcPct val="90000"/>
              </a:lnSpc>
              <a:spcBef>
                <a:spcPts val="500"/>
              </a:spcBef>
              <a:spcAft>
                <a:spcPts val="0"/>
              </a:spcAft>
              <a:buClr>
                <a:schemeClr val="dk1"/>
              </a:buClr>
              <a:buSzPts val="1900"/>
              <a:buChar char="•"/>
            </a:pPr>
            <a:r>
              <a:rPr lang="en-US" sz="1900">
                <a:latin typeface="Calibri"/>
                <a:ea typeface="Calibri"/>
                <a:cs typeface="Calibri"/>
                <a:sym typeface="Calibri"/>
              </a:rPr>
              <a:t>Student experience requires right-sized environments</a:t>
            </a:r>
            <a:endParaRPr/>
          </a:p>
          <a:p>
            <a:pPr marL="0" lvl="0" indent="0" algn="l" rtl="0">
              <a:lnSpc>
                <a:spcPct val="90000"/>
              </a:lnSpc>
              <a:spcBef>
                <a:spcPts val="1000"/>
              </a:spcBef>
              <a:spcAft>
                <a:spcPts val="0"/>
              </a:spcAft>
              <a:buClr>
                <a:schemeClr val="dk1"/>
              </a:buClr>
              <a:buSzPts val="2400"/>
              <a:buNone/>
            </a:pPr>
            <a:r>
              <a:rPr lang="en-US" sz="2400" b="1"/>
              <a:t>Seasonal workloads</a:t>
            </a:r>
            <a:endParaRPr/>
          </a:p>
          <a:p>
            <a:pPr marL="685800" lvl="1" indent="-228600" algn="l" rtl="0">
              <a:lnSpc>
                <a:spcPct val="90000"/>
              </a:lnSpc>
              <a:spcBef>
                <a:spcPts val="500"/>
              </a:spcBef>
              <a:spcAft>
                <a:spcPts val="0"/>
              </a:spcAft>
              <a:buClr>
                <a:schemeClr val="dk1"/>
              </a:buClr>
              <a:buSzPts val="1900"/>
              <a:buChar char="•"/>
            </a:pPr>
            <a:r>
              <a:rPr lang="en-US" sz="1900">
                <a:latin typeface="Calibri"/>
                <a:ea typeface="Calibri"/>
                <a:cs typeface="Calibri"/>
                <a:sym typeface="Calibri"/>
              </a:rPr>
              <a:t>While some workloads seem constant, there is variation</a:t>
            </a:r>
            <a:endParaRPr/>
          </a:p>
          <a:p>
            <a:pPr marL="0" lvl="0" indent="0" algn="l" rtl="0">
              <a:lnSpc>
                <a:spcPct val="90000"/>
              </a:lnSpc>
              <a:spcBef>
                <a:spcPts val="1000"/>
              </a:spcBef>
              <a:spcAft>
                <a:spcPts val="0"/>
              </a:spcAft>
              <a:buClr>
                <a:schemeClr val="dk1"/>
              </a:buClr>
              <a:buSzPts val="2400"/>
              <a:buNone/>
            </a:pPr>
            <a:r>
              <a:rPr lang="en-US" sz="2400" b="1"/>
              <a:t>Ever-reducing budgets</a:t>
            </a:r>
            <a:endParaRPr/>
          </a:p>
          <a:p>
            <a:pPr marL="685800" lvl="1" indent="-228600" algn="l" rtl="0">
              <a:lnSpc>
                <a:spcPct val="90000"/>
              </a:lnSpc>
              <a:spcBef>
                <a:spcPts val="500"/>
              </a:spcBef>
              <a:spcAft>
                <a:spcPts val="0"/>
              </a:spcAft>
              <a:buClr>
                <a:schemeClr val="dk1"/>
              </a:buClr>
              <a:buSzPts val="1900"/>
              <a:buChar char="•"/>
            </a:pPr>
            <a:r>
              <a:rPr lang="en-US" sz="1900">
                <a:latin typeface="Calibri"/>
                <a:ea typeface="Calibri"/>
                <a:cs typeface="Calibri"/>
                <a:sym typeface="Calibri"/>
              </a:rPr>
              <a:t>“Do more with less” will be on our tombstones</a:t>
            </a:r>
            <a:endParaRPr/>
          </a:p>
          <a:p>
            <a:pPr marL="228600" lvl="0" indent="-50800" algn="l" rtl="0">
              <a:lnSpc>
                <a:spcPct val="90000"/>
              </a:lnSpc>
              <a:spcBef>
                <a:spcPts val="1000"/>
              </a:spcBef>
              <a:spcAft>
                <a:spcPts val="0"/>
              </a:spcAft>
              <a:buClr>
                <a:schemeClr val="dk1"/>
              </a:buClr>
              <a:buSzPts val="2800"/>
              <a:buNone/>
            </a:pPr>
            <a:endParaRPr/>
          </a:p>
        </p:txBody>
      </p:sp>
      <p:graphicFrame>
        <p:nvGraphicFramePr>
          <p:cNvPr id="123" name="Google Shape;123;p8"/>
          <p:cNvGraphicFramePr/>
          <p:nvPr/>
        </p:nvGraphicFramePr>
        <p:xfrm>
          <a:off x="6096000" y="1690688"/>
          <a:ext cx="5173980" cy="366998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F7622"/>
              </a:buClr>
              <a:buSzPts val="4400"/>
              <a:buFont typeface="Calibri"/>
              <a:buNone/>
            </a:pPr>
            <a:r>
              <a:rPr lang="en-US"/>
              <a:t>The CIO asks the BOT for $1 million in funding</a:t>
            </a:r>
            <a:endParaRPr/>
          </a:p>
        </p:txBody>
      </p:sp>
      <p:pic>
        <p:nvPicPr>
          <p:cNvPr id="129" name="Google Shape;129;p9"/>
          <p:cNvPicPr preferRelativeResize="0"/>
          <p:nvPr/>
        </p:nvPicPr>
        <p:blipFill rotWithShape="1">
          <a:blip r:embed="rId3">
            <a:alphaModFix/>
          </a:blip>
          <a:srcRect/>
          <a:stretch/>
        </p:blipFill>
        <p:spPr>
          <a:xfrm>
            <a:off x="2438400" y="1690688"/>
            <a:ext cx="7315200" cy="41148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4323</TotalTime>
  <Words>1446</Words>
  <Application>Microsoft Macintosh PowerPoint</Application>
  <PresentationFormat>Widescreen</PresentationFormat>
  <Paragraphs>194</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REBUILD YOUR INSTITUTION’S IT CULTURE INTO AN ADAPTABLE POWERHOUSE</vt:lpstr>
      <vt:lpstr>Who we are</vt:lpstr>
      <vt:lpstr>What’s happening in higher education  and its impact on NEIU</vt:lpstr>
      <vt:lpstr>Modernizing NEIU UTS</vt:lpstr>
      <vt:lpstr>NEIU’s IT Environmental Scan</vt:lpstr>
      <vt:lpstr>Two parallels…</vt:lpstr>
      <vt:lpstr>Challenges &amp; measurable steps</vt:lpstr>
      <vt:lpstr>Why does cloud matter?</vt:lpstr>
      <vt:lpstr>The CIO asks the BOT for $1 million in funding</vt:lpstr>
      <vt:lpstr>Strategic IT planning in an  era of digital disruption</vt:lpstr>
      <vt:lpstr>Approval time &amp; vendor selection</vt:lpstr>
      <vt:lpstr>With cloud, it’s more marriage than dating</vt:lpstr>
      <vt:lpstr>Contracts, procurement, &amp; planning</vt:lpstr>
      <vt:lpstr>PowerPoint Presentation</vt:lpstr>
      <vt:lpstr>Enable your teams, but urge caution</vt:lpstr>
      <vt:lpstr>Implementation</vt:lpstr>
      <vt:lpstr>What we built</vt:lpstr>
      <vt:lpstr>The agile approach  to everything</vt:lpstr>
      <vt:lpstr>Celebrate and  recognize the team</vt:lpstr>
      <vt:lpstr>Post Go-Live</vt:lpstr>
      <vt:lpstr>After the launch</vt:lpstr>
      <vt:lpstr>Cloud = DevOps?</vt:lpstr>
      <vt:lpstr>Business continuity and automation</vt:lpstr>
      <vt:lpstr>Now the door is open…</vt:lpstr>
      <vt:lpstr>IT modernization project timeline March 2017–December 2018</vt:lpstr>
      <vt:lpstr>NEIU’s pathway to “smart” solutions</vt:lpstr>
      <vt:lpstr>Contact Information </vt:lpstr>
      <vt:lpstr>Session Evaluations There are two ways to access the session and presenter evaluations: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REBUILD YOUR INSTITUTION’S IT CULTURE INTO AN ADAPTABLE POWERHOUSE</dc:title>
  <dc:creator>James Berg</dc:creator>
  <cp:lastModifiedBy>Wayne Geils</cp:lastModifiedBy>
  <cp:revision>2</cp:revision>
  <dcterms:created xsi:type="dcterms:W3CDTF">2019-03-25T21:23:33Z</dcterms:created>
  <dcterms:modified xsi:type="dcterms:W3CDTF">2019-10-14T20:19:45Z</dcterms:modified>
</cp:coreProperties>
</file>