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5" r:id="rId4"/>
    <p:sldId id="266" r:id="rId5"/>
    <p:sldId id="267" r:id="rId6"/>
    <p:sldId id="268" r:id="rId7"/>
    <p:sldId id="271" r:id="rId8"/>
    <p:sldId id="272" r:id="rId9"/>
    <p:sldId id="293" r:id="rId10"/>
    <p:sldId id="270" r:id="rId11"/>
    <p:sldId id="295" r:id="rId12"/>
    <p:sldId id="298" r:id="rId13"/>
    <p:sldId id="297" r:id="rId14"/>
    <p:sldId id="261" r:id="rId15"/>
    <p:sldId id="299" r:id="rId16"/>
    <p:sldId id="300" r:id="rId17"/>
    <p:sldId id="262" r:id="rId18"/>
    <p:sldId id="302" r:id="rId19"/>
    <p:sldId id="294" r:id="rId20"/>
    <p:sldId id="305" r:id="rId21"/>
    <p:sldId id="313" r:id="rId22"/>
    <p:sldId id="309" r:id="rId23"/>
    <p:sldId id="307" r:id="rId24"/>
    <p:sldId id="282" r:id="rId25"/>
    <p:sldId id="269" r:id="rId26"/>
    <p:sldId id="308" r:id="rId27"/>
    <p:sldId id="264" r:id="rId28"/>
    <p:sldId id="26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622"/>
    <a:srgbClr val="446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73" autoAdjust="0"/>
    <p:restoredTop sz="70852"/>
  </p:normalViewPr>
  <p:slideViewPr>
    <p:cSldViewPr snapToGrid="0">
      <p:cViewPr varScale="1">
        <p:scale>
          <a:sx n="60" d="100"/>
          <a:sy n="60" d="100"/>
        </p:scale>
        <p:origin x="158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+mj-lt"/>
              </a:rPr>
              <a:t>Higher education resource usage patterns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mmm\-yy</c:formatCode>
                <c:ptCount val="13"/>
                <c:pt idx="0">
                  <c:v>43299</c:v>
                </c:pt>
                <c:pt idx="1">
                  <c:v>43330</c:v>
                </c:pt>
                <c:pt idx="2">
                  <c:v>43361</c:v>
                </c:pt>
                <c:pt idx="3">
                  <c:v>43391</c:v>
                </c:pt>
                <c:pt idx="4">
                  <c:v>43422</c:v>
                </c:pt>
                <c:pt idx="5">
                  <c:v>43452</c:v>
                </c:pt>
                <c:pt idx="6">
                  <c:v>43484</c:v>
                </c:pt>
                <c:pt idx="7">
                  <c:v>43515</c:v>
                </c:pt>
                <c:pt idx="8">
                  <c:v>43543</c:v>
                </c:pt>
                <c:pt idx="9">
                  <c:v>43574</c:v>
                </c:pt>
                <c:pt idx="10">
                  <c:v>43604</c:v>
                </c:pt>
                <c:pt idx="11">
                  <c:v>43635</c:v>
                </c:pt>
              </c:numCache>
            </c:num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2</c:v>
                </c:pt>
                <c:pt idx="1">
                  <c:v>9</c:v>
                </c:pt>
                <c:pt idx="2">
                  <c:v>7</c:v>
                </c:pt>
                <c:pt idx="3">
                  <c:v>5</c:v>
                </c:pt>
                <c:pt idx="4">
                  <c:v>7</c:v>
                </c:pt>
                <c:pt idx="5">
                  <c:v>3</c:v>
                </c:pt>
                <c:pt idx="6">
                  <c:v>8</c:v>
                </c:pt>
                <c:pt idx="7">
                  <c:v>7</c:v>
                </c:pt>
                <c:pt idx="8">
                  <c:v>5</c:v>
                </c:pt>
                <c:pt idx="9">
                  <c:v>7</c:v>
                </c:pt>
                <c:pt idx="10">
                  <c:v>5</c:v>
                </c:pt>
                <c:pt idx="11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124-124C-B9A1-9ADE7859AB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mmm\-yy</c:formatCode>
                <c:ptCount val="13"/>
                <c:pt idx="0">
                  <c:v>43299</c:v>
                </c:pt>
                <c:pt idx="1">
                  <c:v>43330</c:v>
                </c:pt>
                <c:pt idx="2">
                  <c:v>43361</c:v>
                </c:pt>
                <c:pt idx="3">
                  <c:v>43391</c:v>
                </c:pt>
                <c:pt idx="4">
                  <c:v>43422</c:v>
                </c:pt>
                <c:pt idx="5">
                  <c:v>43452</c:v>
                </c:pt>
                <c:pt idx="6">
                  <c:v>43484</c:v>
                </c:pt>
                <c:pt idx="7">
                  <c:v>43515</c:v>
                </c:pt>
                <c:pt idx="8">
                  <c:v>43543</c:v>
                </c:pt>
                <c:pt idx="9">
                  <c:v>43574</c:v>
                </c:pt>
                <c:pt idx="10">
                  <c:v>43604</c:v>
                </c:pt>
                <c:pt idx="11">
                  <c:v>43635</c:v>
                </c:pt>
              </c:numCache>
            </c:numRef>
          </c:cat>
          <c:val>
            <c:numRef>
              <c:f>Sheet1!$C$2:$C$14</c:f>
              <c:numCache>
                <c:formatCode>General</c:formatCode>
                <c:ptCount val="1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124-124C-B9A1-9ADE7859ABC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Sheet1!$A$2:$A$14</c:f>
              <c:numCache>
                <c:formatCode>mmm\-yy</c:formatCode>
                <c:ptCount val="13"/>
                <c:pt idx="0">
                  <c:v>43299</c:v>
                </c:pt>
                <c:pt idx="1">
                  <c:v>43330</c:v>
                </c:pt>
                <c:pt idx="2">
                  <c:v>43361</c:v>
                </c:pt>
                <c:pt idx="3">
                  <c:v>43391</c:v>
                </c:pt>
                <c:pt idx="4">
                  <c:v>43422</c:v>
                </c:pt>
                <c:pt idx="5">
                  <c:v>43452</c:v>
                </c:pt>
                <c:pt idx="6">
                  <c:v>43484</c:v>
                </c:pt>
                <c:pt idx="7">
                  <c:v>43515</c:v>
                </c:pt>
                <c:pt idx="8">
                  <c:v>43543</c:v>
                </c:pt>
                <c:pt idx="9">
                  <c:v>43574</c:v>
                </c:pt>
                <c:pt idx="10">
                  <c:v>43604</c:v>
                </c:pt>
                <c:pt idx="11">
                  <c:v>43635</c:v>
                </c:pt>
              </c:numCache>
            </c:numRef>
          </c:cat>
          <c:val>
            <c:numRef>
              <c:f>Sheet1!$D$2:$D$14</c:f>
              <c:numCache>
                <c:formatCode>General</c:formatCode>
                <c:ptCount val="13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124-124C-B9A1-9ADE7859AB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2573064"/>
        <c:axId val="432571888"/>
      </c:lineChart>
      <c:dateAx>
        <c:axId val="43257306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571888"/>
        <c:crosses val="autoZero"/>
        <c:auto val="1"/>
        <c:lblOffset val="100"/>
        <c:baseTimeUnit val="months"/>
      </c:dateAx>
      <c:valAx>
        <c:axId val="432571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2573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81BE90-7F94-4D97-B3CC-7A8FA4E87AD7}" type="doc">
      <dgm:prSet loTypeId="urn:microsoft.com/office/officeart/2005/8/layout/venn1" loCatId="list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73C2169-BC92-46C9-A89D-96D1E04AAA95}">
      <dgm:prSet phldrT="[Text]" custT="1"/>
      <dgm:spPr/>
      <dgm:t>
        <a:bodyPr/>
        <a:lstStyle/>
        <a:p>
          <a:r>
            <a:rPr lang="en-US" sz="1800" dirty="0">
              <a:latin typeface="+mj-lt"/>
            </a:rPr>
            <a:t>The public compact</a:t>
          </a:r>
        </a:p>
      </dgm:t>
    </dgm:pt>
    <dgm:pt modelId="{4F9577E8-6689-4D33-9E0C-A2DA2D984D35}" type="parTrans" cxnId="{D468EF84-1786-4241-A32F-B3A4380808EF}">
      <dgm:prSet/>
      <dgm:spPr/>
      <dgm:t>
        <a:bodyPr/>
        <a:lstStyle/>
        <a:p>
          <a:endParaRPr lang="en-US"/>
        </a:p>
      </dgm:t>
    </dgm:pt>
    <dgm:pt modelId="{74F59CEC-A1DF-4850-9273-E6215388D40F}" type="sibTrans" cxnId="{D468EF84-1786-4241-A32F-B3A4380808EF}">
      <dgm:prSet/>
      <dgm:spPr/>
      <dgm:t>
        <a:bodyPr/>
        <a:lstStyle/>
        <a:p>
          <a:endParaRPr lang="en-US"/>
        </a:p>
      </dgm:t>
    </dgm:pt>
    <dgm:pt modelId="{85F34415-2752-4CCD-89B4-CD7CF4694620}">
      <dgm:prSet phldrT="[Text]" custT="1"/>
      <dgm:spPr/>
      <dgm:t>
        <a:bodyPr/>
        <a:lstStyle/>
        <a:p>
          <a:r>
            <a:rPr lang="en-US" sz="1800" dirty="0">
              <a:latin typeface="+mj-lt"/>
            </a:rPr>
            <a:t>Research and academic life</a:t>
          </a:r>
        </a:p>
      </dgm:t>
    </dgm:pt>
    <dgm:pt modelId="{CC11D950-678D-4302-B78F-C783BD33766C}" type="parTrans" cxnId="{B02357C0-50FF-4AFC-9279-3D53DAD79F18}">
      <dgm:prSet/>
      <dgm:spPr/>
      <dgm:t>
        <a:bodyPr/>
        <a:lstStyle/>
        <a:p>
          <a:endParaRPr lang="en-US"/>
        </a:p>
      </dgm:t>
    </dgm:pt>
    <dgm:pt modelId="{AADF5B4A-81C4-4FC3-865D-A5CDF2AC7ADE}" type="sibTrans" cxnId="{B02357C0-50FF-4AFC-9279-3D53DAD79F18}">
      <dgm:prSet/>
      <dgm:spPr/>
      <dgm:t>
        <a:bodyPr/>
        <a:lstStyle/>
        <a:p>
          <a:endParaRPr lang="en-US"/>
        </a:p>
      </dgm:t>
    </dgm:pt>
    <dgm:pt modelId="{6896C13E-C131-42E5-9756-F5F43ADE4FA5}">
      <dgm:prSet phldrT="[Text]" custT="1"/>
      <dgm:spPr/>
      <dgm:t>
        <a:bodyPr/>
        <a:lstStyle/>
        <a:p>
          <a:r>
            <a:rPr lang="en-US" sz="1800" dirty="0">
              <a:latin typeface="+mj-lt"/>
            </a:rPr>
            <a:t>Student success</a:t>
          </a:r>
        </a:p>
      </dgm:t>
    </dgm:pt>
    <dgm:pt modelId="{0D07D2F8-D4A5-4310-A984-281CC39820C5}" type="parTrans" cxnId="{6865C1CA-F65A-46FC-80C4-F126BD39A422}">
      <dgm:prSet/>
      <dgm:spPr/>
      <dgm:t>
        <a:bodyPr/>
        <a:lstStyle/>
        <a:p>
          <a:endParaRPr lang="en-US"/>
        </a:p>
      </dgm:t>
    </dgm:pt>
    <dgm:pt modelId="{3FD53699-FF3D-40BD-8252-77634C07A357}" type="sibTrans" cxnId="{6865C1CA-F65A-46FC-80C4-F126BD39A422}">
      <dgm:prSet/>
      <dgm:spPr/>
      <dgm:t>
        <a:bodyPr/>
        <a:lstStyle/>
        <a:p>
          <a:endParaRPr lang="en-US"/>
        </a:p>
      </dgm:t>
    </dgm:pt>
    <dgm:pt modelId="{E727DFD7-E9B2-4A04-A290-1346C1FAD041}">
      <dgm:prSet phldrT="[Text]" custT="1"/>
      <dgm:spPr/>
      <dgm:t>
        <a:bodyPr/>
        <a:lstStyle/>
        <a:p>
          <a:r>
            <a:rPr lang="en-US" sz="1800" dirty="0">
              <a:latin typeface="+mj-lt"/>
            </a:rPr>
            <a:t>Business model</a:t>
          </a:r>
        </a:p>
      </dgm:t>
    </dgm:pt>
    <dgm:pt modelId="{8943DAFC-84CD-40B1-AEF2-40EE1068525D}" type="parTrans" cxnId="{2FDC2812-94FF-4ED9-9F35-95EADDCF796A}">
      <dgm:prSet/>
      <dgm:spPr/>
      <dgm:t>
        <a:bodyPr/>
        <a:lstStyle/>
        <a:p>
          <a:endParaRPr lang="en-US"/>
        </a:p>
      </dgm:t>
    </dgm:pt>
    <dgm:pt modelId="{AC2A3936-3F47-43D0-85ED-D308F8E90872}" type="sibTrans" cxnId="{2FDC2812-94FF-4ED9-9F35-95EADDCF796A}">
      <dgm:prSet/>
      <dgm:spPr/>
      <dgm:t>
        <a:bodyPr/>
        <a:lstStyle/>
        <a:p>
          <a:endParaRPr lang="en-US"/>
        </a:p>
      </dgm:t>
    </dgm:pt>
    <dgm:pt modelId="{074F41BE-40E6-4111-963B-0A62E40D7000}">
      <dgm:prSet phldrT="[Text]" custT="1"/>
      <dgm:spPr/>
      <dgm:t>
        <a:bodyPr/>
        <a:lstStyle/>
        <a:p>
          <a:r>
            <a:rPr lang="en-US" sz="1800" dirty="0">
              <a:latin typeface="+mj-lt"/>
            </a:rPr>
            <a:t>The student experience</a:t>
          </a:r>
        </a:p>
      </dgm:t>
    </dgm:pt>
    <dgm:pt modelId="{3E74DCFB-EDBB-45CD-B8AB-94DE611A76ED}" type="parTrans" cxnId="{C64216E1-2E4F-4DF7-9D73-43BCA054F47A}">
      <dgm:prSet/>
      <dgm:spPr/>
      <dgm:t>
        <a:bodyPr/>
        <a:lstStyle/>
        <a:p>
          <a:endParaRPr lang="en-US"/>
        </a:p>
      </dgm:t>
    </dgm:pt>
    <dgm:pt modelId="{A5591C27-99D7-4926-BAF7-8583F380DAC8}" type="sibTrans" cxnId="{C64216E1-2E4F-4DF7-9D73-43BCA054F47A}">
      <dgm:prSet/>
      <dgm:spPr/>
      <dgm:t>
        <a:bodyPr/>
        <a:lstStyle/>
        <a:p>
          <a:endParaRPr lang="en-US"/>
        </a:p>
      </dgm:t>
    </dgm:pt>
    <dgm:pt modelId="{70890FE9-A3CE-7A4D-AF3F-DDDDBB3A073B}" type="pres">
      <dgm:prSet presAssocID="{A981BE90-7F94-4D97-B3CC-7A8FA4E87AD7}" presName="compositeShape" presStyleCnt="0">
        <dgm:presLayoutVars>
          <dgm:chMax val="7"/>
          <dgm:dir/>
          <dgm:resizeHandles val="exact"/>
        </dgm:presLayoutVars>
      </dgm:prSet>
      <dgm:spPr/>
    </dgm:pt>
    <dgm:pt modelId="{6FAB851F-ECF9-0D49-90BD-97ED83F76D1B}" type="pres">
      <dgm:prSet presAssocID="{373C2169-BC92-46C9-A89D-96D1E04AAA95}" presName="circ1" presStyleLbl="vennNode1" presStyleIdx="0" presStyleCnt="5"/>
      <dgm:spPr/>
    </dgm:pt>
    <dgm:pt modelId="{EBA39278-AC0B-E144-A9E2-423C6C9BF1A5}" type="pres">
      <dgm:prSet presAssocID="{373C2169-BC92-46C9-A89D-96D1E04AAA95}" presName="circ1Tx" presStyleLbl="revTx" presStyleIdx="0" presStyleCnt="0" custLinFactNeighborY="20736">
        <dgm:presLayoutVars>
          <dgm:chMax val="0"/>
          <dgm:chPref val="0"/>
          <dgm:bulletEnabled val="1"/>
        </dgm:presLayoutVars>
      </dgm:prSet>
      <dgm:spPr/>
    </dgm:pt>
    <dgm:pt modelId="{83FA0B20-457C-5742-8880-E3D3D408201F}" type="pres">
      <dgm:prSet presAssocID="{85F34415-2752-4CCD-89B4-CD7CF4694620}" presName="circ2" presStyleLbl="vennNode1" presStyleIdx="1" presStyleCnt="5"/>
      <dgm:spPr/>
    </dgm:pt>
    <dgm:pt modelId="{9F273B8B-E7E7-4D4D-A812-E0D50EA83D00}" type="pres">
      <dgm:prSet presAssocID="{85F34415-2752-4CCD-89B4-CD7CF4694620}" presName="circ2Tx" presStyleLbl="revTx" presStyleIdx="0" presStyleCnt="0" custLinFactNeighborX="-7531">
        <dgm:presLayoutVars>
          <dgm:chMax val="0"/>
          <dgm:chPref val="0"/>
          <dgm:bulletEnabled val="1"/>
        </dgm:presLayoutVars>
      </dgm:prSet>
      <dgm:spPr/>
    </dgm:pt>
    <dgm:pt modelId="{6602AD5B-E656-C842-B1AC-5CC83C3379D9}" type="pres">
      <dgm:prSet presAssocID="{6896C13E-C131-42E5-9756-F5F43ADE4FA5}" presName="circ3" presStyleLbl="vennNode1" presStyleIdx="2" presStyleCnt="5"/>
      <dgm:spPr/>
    </dgm:pt>
    <dgm:pt modelId="{9E61FD2B-9A34-1742-8799-BD2139C5B613}" type="pres">
      <dgm:prSet presAssocID="{6896C13E-C131-42E5-9756-F5F43ADE4FA5}" presName="circ3Tx" presStyleLbl="revTx" presStyleIdx="0" presStyleCnt="0" custLinFactNeighborX="-4185">
        <dgm:presLayoutVars>
          <dgm:chMax val="0"/>
          <dgm:chPref val="0"/>
          <dgm:bulletEnabled val="1"/>
        </dgm:presLayoutVars>
      </dgm:prSet>
      <dgm:spPr/>
    </dgm:pt>
    <dgm:pt modelId="{73E1C0ED-1508-C345-9A3D-55C32637C988}" type="pres">
      <dgm:prSet presAssocID="{E727DFD7-E9B2-4A04-A290-1346C1FAD041}" presName="circ4" presStyleLbl="vennNode1" presStyleIdx="3" presStyleCnt="5"/>
      <dgm:spPr/>
    </dgm:pt>
    <dgm:pt modelId="{DB9D23B1-24E9-524E-BFE8-8C2AF3A54CC3}" type="pres">
      <dgm:prSet presAssocID="{E727DFD7-E9B2-4A04-A290-1346C1FAD041}" presName="circ4Tx" presStyleLbl="revTx" presStyleIdx="0" presStyleCnt="0" custLinFactNeighborX="3348">
        <dgm:presLayoutVars>
          <dgm:chMax val="0"/>
          <dgm:chPref val="0"/>
          <dgm:bulletEnabled val="1"/>
        </dgm:presLayoutVars>
      </dgm:prSet>
      <dgm:spPr/>
    </dgm:pt>
    <dgm:pt modelId="{E043A825-F632-D440-B70A-604F20734277}" type="pres">
      <dgm:prSet presAssocID="{074F41BE-40E6-4111-963B-0A62E40D7000}" presName="circ5" presStyleLbl="vennNode1" presStyleIdx="4" presStyleCnt="5"/>
      <dgm:spPr/>
    </dgm:pt>
    <dgm:pt modelId="{D0C9E7E2-F726-DC4E-A7B3-51367B7F9782}" type="pres">
      <dgm:prSet presAssocID="{074F41BE-40E6-4111-963B-0A62E40D7000}" presName="circ5Tx" presStyleLbl="revTx" presStyleIdx="0" presStyleCnt="0" custLinFactNeighborX="7532">
        <dgm:presLayoutVars>
          <dgm:chMax val="0"/>
          <dgm:chPref val="0"/>
          <dgm:bulletEnabled val="1"/>
        </dgm:presLayoutVars>
      </dgm:prSet>
      <dgm:spPr/>
    </dgm:pt>
  </dgm:ptLst>
  <dgm:cxnLst>
    <dgm:cxn modelId="{2FDC2812-94FF-4ED9-9F35-95EADDCF796A}" srcId="{A981BE90-7F94-4D97-B3CC-7A8FA4E87AD7}" destId="{E727DFD7-E9B2-4A04-A290-1346C1FAD041}" srcOrd="3" destOrd="0" parTransId="{8943DAFC-84CD-40B1-AEF2-40EE1068525D}" sibTransId="{AC2A3936-3F47-43D0-85ED-D308F8E90872}"/>
    <dgm:cxn modelId="{DAD40A13-37D2-A64A-AFB0-89B58D8DBAB5}" type="presOf" srcId="{E727DFD7-E9B2-4A04-A290-1346C1FAD041}" destId="{DB9D23B1-24E9-524E-BFE8-8C2AF3A54CC3}" srcOrd="0" destOrd="0" presId="urn:microsoft.com/office/officeart/2005/8/layout/venn1"/>
    <dgm:cxn modelId="{5AB13861-5D16-0E4F-BF32-F35403570472}" type="presOf" srcId="{074F41BE-40E6-4111-963B-0A62E40D7000}" destId="{D0C9E7E2-F726-DC4E-A7B3-51367B7F9782}" srcOrd="0" destOrd="0" presId="urn:microsoft.com/office/officeart/2005/8/layout/venn1"/>
    <dgm:cxn modelId="{F1454741-C788-8A48-A84B-9F42DD423D2E}" type="presOf" srcId="{6896C13E-C131-42E5-9756-F5F43ADE4FA5}" destId="{9E61FD2B-9A34-1742-8799-BD2139C5B613}" srcOrd="0" destOrd="0" presId="urn:microsoft.com/office/officeart/2005/8/layout/venn1"/>
    <dgm:cxn modelId="{D6C84F4A-064B-BC45-871C-6FFFC62B19CA}" type="presOf" srcId="{A981BE90-7F94-4D97-B3CC-7A8FA4E87AD7}" destId="{70890FE9-A3CE-7A4D-AF3F-DDDDBB3A073B}" srcOrd="0" destOrd="0" presId="urn:microsoft.com/office/officeart/2005/8/layout/venn1"/>
    <dgm:cxn modelId="{6057E380-C0E5-1447-991F-AE6418216499}" type="presOf" srcId="{85F34415-2752-4CCD-89B4-CD7CF4694620}" destId="{9F273B8B-E7E7-4D4D-A812-E0D50EA83D00}" srcOrd="0" destOrd="0" presId="urn:microsoft.com/office/officeart/2005/8/layout/venn1"/>
    <dgm:cxn modelId="{6BF2AD81-4818-8849-BC33-3AE15219DF41}" type="presOf" srcId="{373C2169-BC92-46C9-A89D-96D1E04AAA95}" destId="{EBA39278-AC0B-E144-A9E2-423C6C9BF1A5}" srcOrd="0" destOrd="0" presId="urn:microsoft.com/office/officeart/2005/8/layout/venn1"/>
    <dgm:cxn modelId="{D468EF84-1786-4241-A32F-B3A4380808EF}" srcId="{A981BE90-7F94-4D97-B3CC-7A8FA4E87AD7}" destId="{373C2169-BC92-46C9-A89D-96D1E04AAA95}" srcOrd="0" destOrd="0" parTransId="{4F9577E8-6689-4D33-9E0C-A2DA2D984D35}" sibTransId="{74F59CEC-A1DF-4850-9273-E6215388D40F}"/>
    <dgm:cxn modelId="{B02357C0-50FF-4AFC-9279-3D53DAD79F18}" srcId="{A981BE90-7F94-4D97-B3CC-7A8FA4E87AD7}" destId="{85F34415-2752-4CCD-89B4-CD7CF4694620}" srcOrd="1" destOrd="0" parTransId="{CC11D950-678D-4302-B78F-C783BD33766C}" sibTransId="{AADF5B4A-81C4-4FC3-865D-A5CDF2AC7ADE}"/>
    <dgm:cxn modelId="{6865C1CA-F65A-46FC-80C4-F126BD39A422}" srcId="{A981BE90-7F94-4D97-B3CC-7A8FA4E87AD7}" destId="{6896C13E-C131-42E5-9756-F5F43ADE4FA5}" srcOrd="2" destOrd="0" parTransId="{0D07D2F8-D4A5-4310-A984-281CC39820C5}" sibTransId="{3FD53699-FF3D-40BD-8252-77634C07A357}"/>
    <dgm:cxn modelId="{C64216E1-2E4F-4DF7-9D73-43BCA054F47A}" srcId="{A981BE90-7F94-4D97-B3CC-7A8FA4E87AD7}" destId="{074F41BE-40E6-4111-963B-0A62E40D7000}" srcOrd="4" destOrd="0" parTransId="{3E74DCFB-EDBB-45CD-B8AB-94DE611A76ED}" sibTransId="{A5591C27-99D7-4926-BAF7-8583F380DAC8}"/>
    <dgm:cxn modelId="{25578A60-624B-1C4A-A1C0-56D37532A9A3}" type="presParOf" srcId="{70890FE9-A3CE-7A4D-AF3F-DDDDBB3A073B}" destId="{6FAB851F-ECF9-0D49-90BD-97ED83F76D1B}" srcOrd="0" destOrd="0" presId="urn:microsoft.com/office/officeart/2005/8/layout/venn1"/>
    <dgm:cxn modelId="{FA69CDC1-20A4-814F-888B-ED01DE2686C9}" type="presParOf" srcId="{70890FE9-A3CE-7A4D-AF3F-DDDDBB3A073B}" destId="{EBA39278-AC0B-E144-A9E2-423C6C9BF1A5}" srcOrd="1" destOrd="0" presId="urn:microsoft.com/office/officeart/2005/8/layout/venn1"/>
    <dgm:cxn modelId="{B261DEE8-E07F-0749-84F9-F3BB8E30C626}" type="presParOf" srcId="{70890FE9-A3CE-7A4D-AF3F-DDDDBB3A073B}" destId="{83FA0B20-457C-5742-8880-E3D3D408201F}" srcOrd="2" destOrd="0" presId="urn:microsoft.com/office/officeart/2005/8/layout/venn1"/>
    <dgm:cxn modelId="{22F8A5FB-FA82-7143-A4EB-ED5BA6C72DC5}" type="presParOf" srcId="{70890FE9-A3CE-7A4D-AF3F-DDDDBB3A073B}" destId="{9F273B8B-E7E7-4D4D-A812-E0D50EA83D00}" srcOrd="3" destOrd="0" presId="urn:microsoft.com/office/officeart/2005/8/layout/venn1"/>
    <dgm:cxn modelId="{58D1BF4E-1B9C-DC4B-B645-6AEC70600DB1}" type="presParOf" srcId="{70890FE9-A3CE-7A4D-AF3F-DDDDBB3A073B}" destId="{6602AD5B-E656-C842-B1AC-5CC83C3379D9}" srcOrd="4" destOrd="0" presId="urn:microsoft.com/office/officeart/2005/8/layout/venn1"/>
    <dgm:cxn modelId="{8E878B7F-7872-744F-82DE-DE82518B3DCB}" type="presParOf" srcId="{70890FE9-A3CE-7A4D-AF3F-DDDDBB3A073B}" destId="{9E61FD2B-9A34-1742-8799-BD2139C5B613}" srcOrd="5" destOrd="0" presId="urn:microsoft.com/office/officeart/2005/8/layout/venn1"/>
    <dgm:cxn modelId="{90E4B1D3-C240-2041-90B5-6AC3AAE6DE02}" type="presParOf" srcId="{70890FE9-A3CE-7A4D-AF3F-DDDDBB3A073B}" destId="{73E1C0ED-1508-C345-9A3D-55C32637C988}" srcOrd="6" destOrd="0" presId="urn:microsoft.com/office/officeart/2005/8/layout/venn1"/>
    <dgm:cxn modelId="{B183839A-3D28-6C4F-BCDA-D95BA9F3248A}" type="presParOf" srcId="{70890FE9-A3CE-7A4D-AF3F-DDDDBB3A073B}" destId="{DB9D23B1-24E9-524E-BFE8-8C2AF3A54CC3}" srcOrd="7" destOrd="0" presId="urn:microsoft.com/office/officeart/2005/8/layout/venn1"/>
    <dgm:cxn modelId="{16BA6CCB-1AB3-324B-B6EF-64376FE09E42}" type="presParOf" srcId="{70890FE9-A3CE-7A4D-AF3F-DDDDBB3A073B}" destId="{E043A825-F632-D440-B70A-604F20734277}" srcOrd="8" destOrd="0" presId="urn:microsoft.com/office/officeart/2005/8/layout/venn1"/>
    <dgm:cxn modelId="{38E6C3FB-E6AC-A947-88A8-DA2330773E1E}" type="presParOf" srcId="{70890FE9-A3CE-7A4D-AF3F-DDDDBB3A073B}" destId="{D0C9E7E2-F726-DC4E-A7B3-51367B7F9782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AB851F-ECF9-0D49-90BD-97ED83F76D1B}">
      <dsp:nvSpPr>
        <dsp:cNvPr id="0" name=""/>
        <dsp:cNvSpPr/>
      </dsp:nvSpPr>
      <dsp:spPr>
        <a:xfrm>
          <a:off x="4496315" y="1240131"/>
          <a:ext cx="1522968" cy="1522968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EBA39278-AC0B-E144-A9E2-423C6C9BF1A5}">
      <dsp:nvSpPr>
        <dsp:cNvPr id="0" name=""/>
        <dsp:cNvSpPr/>
      </dsp:nvSpPr>
      <dsp:spPr>
        <a:xfrm>
          <a:off x="4374478" y="212038"/>
          <a:ext cx="1766643" cy="102256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The public compact</a:t>
          </a:r>
        </a:p>
      </dsp:txBody>
      <dsp:txXfrm>
        <a:off x="4374478" y="212038"/>
        <a:ext cx="1766643" cy="1022564"/>
      </dsp:txXfrm>
    </dsp:sp>
    <dsp:sp modelId="{83FA0B20-457C-5742-8880-E3D3D408201F}">
      <dsp:nvSpPr>
        <dsp:cNvPr id="0" name=""/>
        <dsp:cNvSpPr/>
      </dsp:nvSpPr>
      <dsp:spPr>
        <a:xfrm>
          <a:off x="5075652" y="1660905"/>
          <a:ext cx="1522968" cy="1522968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166193"/>
                <a:satOff val="-3658"/>
                <a:lumOff val="14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alpha val="50000"/>
                <a:hueOff val="166193"/>
                <a:satOff val="-3658"/>
                <a:lumOff val="14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alpha val="50000"/>
                <a:hueOff val="166193"/>
                <a:satOff val="-3658"/>
                <a:lumOff val="14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9F273B8B-E7E7-4D4D-A812-E0D50EA83D00}">
      <dsp:nvSpPr>
        <dsp:cNvPr id="0" name=""/>
        <dsp:cNvSpPr/>
      </dsp:nvSpPr>
      <dsp:spPr>
        <a:xfrm>
          <a:off x="6600567" y="1348914"/>
          <a:ext cx="1583887" cy="110959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Research and academic life</a:t>
          </a:r>
        </a:p>
      </dsp:txBody>
      <dsp:txXfrm>
        <a:off x="6600567" y="1348914"/>
        <a:ext cx="1583887" cy="1109591"/>
      </dsp:txXfrm>
    </dsp:sp>
    <dsp:sp modelId="{6602AD5B-E656-C842-B1AC-5CC83C3379D9}">
      <dsp:nvSpPr>
        <dsp:cNvPr id="0" name=""/>
        <dsp:cNvSpPr/>
      </dsp:nvSpPr>
      <dsp:spPr>
        <a:xfrm>
          <a:off x="4854517" y="2342325"/>
          <a:ext cx="1522968" cy="1522968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332387"/>
                <a:satOff val="-7317"/>
                <a:lumOff val="285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alpha val="50000"/>
                <a:hueOff val="332387"/>
                <a:satOff val="-7317"/>
                <a:lumOff val="285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alpha val="50000"/>
                <a:hueOff val="332387"/>
                <a:satOff val="-7317"/>
                <a:lumOff val="285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9E61FD2B-9A34-1742-8799-BD2139C5B613}">
      <dsp:nvSpPr>
        <dsp:cNvPr id="0" name=""/>
        <dsp:cNvSpPr/>
      </dsp:nvSpPr>
      <dsp:spPr>
        <a:xfrm>
          <a:off x="6409888" y="3241746"/>
          <a:ext cx="1583887" cy="110959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Student success</a:t>
          </a:r>
        </a:p>
      </dsp:txBody>
      <dsp:txXfrm>
        <a:off x="6409888" y="3241746"/>
        <a:ext cx="1583887" cy="1109591"/>
      </dsp:txXfrm>
    </dsp:sp>
    <dsp:sp modelId="{73E1C0ED-1508-C345-9A3D-55C32637C988}">
      <dsp:nvSpPr>
        <dsp:cNvPr id="0" name=""/>
        <dsp:cNvSpPr/>
      </dsp:nvSpPr>
      <dsp:spPr>
        <a:xfrm>
          <a:off x="4138113" y="2342325"/>
          <a:ext cx="1522968" cy="1522968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332387"/>
                <a:satOff val="-7317"/>
                <a:lumOff val="285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alpha val="50000"/>
                <a:hueOff val="332387"/>
                <a:satOff val="-7317"/>
                <a:lumOff val="285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alpha val="50000"/>
                <a:hueOff val="332387"/>
                <a:satOff val="-7317"/>
                <a:lumOff val="285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DB9D23B1-24E9-524E-BFE8-8C2AF3A54CC3}">
      <dsp:nvSpPr>
        <dsp:cNvPr id="0" name=""/>
        <dsp:cNvSpPr/>
      </dsp:nvSpPr>
      <dsp:spPr>
        <a:xfrm>
          <a:off x="2508566" y="3241746"/>
          <a:ext cx="1583887" cy="110959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Business model</a:t>
          </a:r>
        </a:p>
      </dsp:txBody>
      <dsp:txXfrm>
        <a:off x="2508566" y="3241746"/>
        <a:ext cx="1583887" cy="1109591"/>
      </dsp:txXfrm>
    </dsp:sp>
    <dsp:sp modelId="{E043A825-F632-D440-B70A-604F20734277}">
      <dsp:nvSpPr>
        <dsp:cNvPr id="0" name=""/>
        <dsp:cNvSpPr/>
      </dsp:nvSpPr>
      <dsp:spPr>
        <a:xfrm>
          <a:off x="3916978" y="1660905"/>
          <a:ext cx="1522968" cy="1522968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alpha val="50000"/>
                <a:hueOff val="166193"/>
                <a:satOff val="-3658"/>
                <a:lumOff val="14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80000"/>
                <a:alpha val="50000"/>
                <a:hueOff val="166193"/>
                <a:satOff val="-3658"/>
                <a:lumOff val="14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80000"/>
                <a:alpha val="50000"/>
                <a:hueOff val="166193"/>
                <a:satOff val="-3658"/>
                <a:lumOff val="14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D0C9E7E2-F726-DC4E-A7B3-51367B7F9782}">
      <dsp:nvSpPr>
        <dsp:cNvPr id="0" name=""/>
        <dsp:cNvSpPr/>
      </dsp:nvSpPr>
      <dsp:spPr>
        <a:xfrm>
          <a:off x="2331161" y="1348914"/>
          <a:ext cx="1583887" cy="110959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+mj-lt"/>
            </a:rPr>
            <a:t>The student experience</a:t>
          </a:r>
        </a:p>
      </dsp:txBody>
      <dsp:txXfrm>
        <a:off x="2331161" y="1348914"/>
        <a:ext cx="1583887" cy="11095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5E927-3A0A-EF43-84CE-973CBAFBC7DC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E1A6DE-C039-2441-9B5D-45D66A862D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7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q3e1vGQ0fO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shapeshifters/strategy-triage-how-to-prioritise-your-business-tasks-and-decisions-795259e94755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How to overcome the internal cultural challenges associated with large shifts in technology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Balancing internal control with vendor lock-in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How to right-size your organization across a hybrid technology spectrum, including ERP, third-party, and legacy applications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The bitter cost of not understanding the importance of IT governance in a services model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How to achieve internal buy-in across departments during a shift to cloud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US" dirty="0"/>
              <a:t>How NEIU is future-proofing its technology landscape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A6DE-C039-2441-9B5D-45D66A862D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9397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Wayne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A6DE-C039-2441-9B5D-45D66A862D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1455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Wayne &amp; Sam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A6DE-C039-2441-9B5D-45D66A862D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85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Wayne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A6DE-C039-2441-9B5D-45D66A862D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08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Wayne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739B0A-2640-DA47-B00F-B8358CB92E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9211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</a:t>
            </a:r>
          </a:p>
          <a:p>
            <a:endParaRPr lang="en-US" dirty="0"/>
          </a:p>
          <a:p>
            <a:pPr lvl="0"/>
            <a:r>
              <a:rPr lang="en-US" sz="1800" dirty="0"/>
              <a:t>Place holder - What does the future hold</a:t>
            </a:r>
          </a:p>
          <a:p>
            <a:pPr lvl="1"/>
            <a:r>
              <a:rPr lang="en-US" sz="1600" dirty="0"/>
              <a:t>A field tested technology eco-system</a:t>
            </a:r>
          </a:p>
          <a:p>
            <a:pPr lvl="1"/>
            <a:r>
              <a:rPr lang="en-US" sz="1600" dirty="0"/>
              <a:t>Consumption model (capex – </a:t>
            </a:r>
            <a:r>
              <a:rPr lang="en-US" sz="1600" dirty="0" err="1"/>
              <a:t>opex</a:t>
            </a:r>
            <a:r>
              <a:rPr lang="en-US" sz="1600" dirty="0"/>
              <a:t> – consumption)</a:t>
            </a:r>
          </a:p>
          <a:p>
            <a:pPr lvl="1"/>
            <a:r>
              <a:rPr lang="en-US" sz="1600" dirty="0"/>
              <a:t>Ready to scale up or down</a:t>
            </a:r>
          </a:p>
          <a:p>
            <a:pPr lvl="1"/>
            <a:r>
              <a:rPr lang="en-US" sz="1600" dirty="0"/>
              <a:t>Expected mainstream technology – Horizon Report…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A6DE-C039-2441-9B5D-45D66A862D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242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A6DE-C039-2441-9B5D-45D66A862D3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22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200" dirty="0"/>
              <a:t>Place holder - What is happening to IT in higher ed? Cultural</a:t>
            </a:r>
          </a:p>
          <a:p>
            <a:pPr lvl="1"/>
            <a:r>
              <a:rPr lang="en-US" sz="1200" dirty="0"/>
              <a:t>Demographic</a:t>
            </a:r>
          </a:p>
          <a:p>
            <a:pPr lvl="1"/>
            <a:r>
              <a:rPr lang="en-US" sz="1200" dirty="0"/>
              <a:t>Economic forces </a:t>
            </a:r>
          </a:p>
          <a:p>
            <a:pPr marL="0" indent="0">
              <a:buNone/>
            </a:pPr>
            <a:r>
              <a:rPr lang="en-US" sz="1200" dirty="0"/>
              <a:t>are changing the world around and on campuses, challenging long-held beliefs and upending traditions. </a:t>
            </a:r>
            <a:r>
              <a:rPr lang="en-US" sz="1200" dirty="0">
                <a:hlinkClick r:id="rId3"/>
              </a:rPr>
              <a:t>ttps://youtu.be/q3e1vGQ0fOg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A6DE-C039-2441-9B5D-45D66A862D3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02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50" dirty="0"/>
              <a:t>Sam</a:t>
            </a:r>
          </a:p>
          <a:p>
            <a:endParaRPr lang="en-US" sz="1050" dirty="0"/>
          </a:p>
          <a:p>
            <a:r>
              <a:rPr lang="en-US" sz="1050" dirty="0"/>
              <a:t>Place holder - Triage &amp; assess your environment &lt;WG&amp;SK&gt;</a:t>
            </a:r>
          </a:p>
          <a:p>
            <a:pPr lvl="1"/>
            <a:r>
              <a:rPr lang="en-US" sz="1000" dirty="0"/>
              <a:t>How to triage &lt;WG&gt;</a:t>
            </a:r>
          </a:p>
          <a:p>
            <a:pPr lvl="2"/>
            <a:r>
              <a:rPr lang="en-US" sz="900" dirty="0"/>
              <a:t>Have your priorities clear</a:t>
            </a:r>
          </a:p>
          <a:p>
            <a:pPr lvl="3"/>
            <a:r>
              <a:rPr lang="en-US" sz="800" dirty="0"/>
              <a:t>What is your mandate from the BOT?</a:t>
            </a:r>
          </a:p>
          <a:p>
            <a:pPr lvl="3"/>
            <a:r>
              <a:rPr lang="en-US" sz="800" dirty="0"/>
              <a:t>How are your priorities different from the previous’ leaders?</a:t>
            </a:r>
          </a:p>
          <a:p>
            <a:pPr lvl="3"/>
            <a:r>
              <a:rPr lang="en-US" sz="800" dirty="0"/>
              <a:t>What is the ranking of your priorities?</a:t>
            </a:r>
          </a:p>
          <a:p>
            <a:pPr lvl="4"/>
            <a:r>
              <a:rPr lang="en-US" sz="800" dirty="0"/>
              <a:t>Maybe use this model? </a:t>
            </a:r>
            <a:r>
              <a:rPr lang="en-US" sz="800" u="sng" dirty="0">
                <a:hlinkClick r:id="rId3"/>
              </a:rPr>
              <a:t>https://medium.com/shapeshifters/strategy-triage-how-to-prioritise-your-business-tasks-and-decisions-795259e94755</a:t>
            </a:r>
            <a:endParaRPr lang="en-US" sz="800" dirty="0"/>
          </a:p>
          <a:p>
            <a:pPr lvl="2"/>
            <a:r>
              <a:rPr lang="en-US" sz="900" dirty="0"/>
              <a:t>Inventory all the assets you have </a:t>
            </a:r>
          </a:p>
          <a:p>
            <a:pPr lvl="3"/>
            <a:r>
              <a:rPr lang="en-US" sz="800" dirty="0"/>
              <a:t>People, money, time, non-standard resources</a:t>
            </a:r>
          </a:p>
          <a:p>
            <a:pPr lvl="3"/>
            <a:r>
              <a:rPr lang="en-US" sz="800" dirty="0"/>
              <a:t>Network, partnerships and vendors</a:t>
            </a:r>
          </a:p>
          <a:p>
            <a:pPr lvl="2"/>
            <a:r>
              <a:rPr lang="en-US" sz="900" dirty="0"/>
              <a:t>Now plan what can be done with the resources/time you have </a:t>
            </a:r>
          </a:p>
          <a:p>
            <a:pPr lvl="2"/>
            <a:r>
              <a:rPr lang="en-US" sz="900" dirty="0"/>
              <a:t>Is this enough? Do you need to secure more?</a:t>
            </a:r>
          </a:p>
          <a:p>
            <a:pPr lvl="1"/>
            <a:r>
              <a:rPr lang="en-US" sz="1000" dirty="0"/>
              <a:t>The methods to assess your technology and team &lt;SK&gt;</a:t>
            </a:r>
          </a:p>
          <a:p>
            <a:pPr lvl="1"/>
            <a:r>
              <a:rPr lang="en-US" sz="1000" dirty="0"/>
              <a:t>How NEIU applied these &lt;SK&gt;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A6DE-C039-2441-9B5D-45D66A862D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19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A6DE-C039-2441-9B5D-45D66A862D3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84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A6DE-C039-2441-9B5D-45D66A862D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76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Wayne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A6DE-C039-2441-9B5D-45D66A862D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02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Wayne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739B0A-2640-DA47-B00F-B8358CB92E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271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Wayne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A6DE-C039-2441-9B5D-45D66A862D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98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Wayne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E1A6DE-C039-2441-9B5D-45D66A862D3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26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64D38-740B-4143-AC65-384A0440D0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125" y="455613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52540-53B1-4F9A-9B57-DD1BD668A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125" y="293528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0DFF-03B4-4196-AEBC-F9CD1C7475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9625" y="6492875"/>
            <a:ext cx="1781176" cy="365125"/>
          </a:xfrm>
        </p:spPr>
        <p:txBody>
          <a:bodyPr/>
          <a:lstStyle>
            <a:lvl1pPr algn="ctr"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pPr/>
              <a:t>10/10/2019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D8918-F756-45A3-8342-6B44516AB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81425" y="6492874"/>
            <a:ext cx="4114800" cy="365125"/>
          </a:xfrm>
        </p:spPr>
        <p:txBody>
          <a:bodyPr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170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CF33-50F6-4C0B-91CA-D89BE0BAD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EF762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1745E-8FCA-4EA6-AB27-B0974F861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724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7DFCB-2347-45B8-80C6-6A3E2C5E5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663"/>
            <a:ext cx="10515600" cy="2852737"/>
          </a:xfrm>
        </p:spPr>
        <p:txBody>
          <a:bodyPr anchor="b"/>
          <a:lstStyle>
            <a:lvl1pPr>
              <a:defRPr sz="6000" b="1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03AC8B-4CA9-42A1-A6C9-418427F29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2273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6669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A6206-7E00-4E1A-9030-004775DD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09145-286A-4DC5-9DF3-DDF28A2E0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EA2F43-C806-4251-9FEF-543F7D8170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6395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DD938-CB1D-4FF7-B6FC-B15A521E9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>
                <a:solidFill>
                  <a:srgbClr val="446CA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E4615-9ABA-49B8-954A-3BA882141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EF76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02FE8-A058-4671-A267-866CE5836C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E7361A-F08D-4094-8140-2D8B43E590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0">
                <a:solidFill>
                  <a:srgbClr val="EF762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69086B-1657-4B07-9A0F-FC426D961C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41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7AAF-2BBF-4380-9A58-23F3D6D3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3375"/>
            <a:ext cx="105156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6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9540B-73CC-49AE-9C20-785089683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26281"/>
            <a:ext cx="3932237" cy="1600200"/>
          </a:xfrm>
        </p:spPr>
        <p:txBody>
          <a:bodyPr anchor="b">
            <a:normAutofit/>
          </a:bodyPr>
          <a:lstStyle>
            <a:lvl1pPr>
              <a:defRPr sz="44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6B6DD9-C579-4256-A53A-AB5E9E899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0012" y="152638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EEC68-B7AD-41A9-A7E2-A442FC8C66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24" y="2428875"/>
            <a:ext cx="3932237" cy="397113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992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EDCF34-004C-456C-9BDC-5624160F6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581ABF-A750-49FF-8810-DD600F279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56D40D-2D40-461D-B00C-2F78B6DC1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79B3C3-A2A0-4934-8D45-F81E7FC5DA70}" type="datetimeFigureOut">
              <a:rPr lang="en-US" smtClean="0"/>
              <a:t>10/10/2019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E22F0-B9BE-420C-9E14-F7F65D1864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4353A-0FC2-41A2-9A6D-0536EC4CBC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F5B29-BEA2-46CF-8969-A9D44B5BC6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15F1-A912-4928-87F0-1BCD1B1A6C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770" y="1421383"/>
            <a:ext cx="7815958" cy="3705421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US" dirty="0">
                <a:latin typeface="+mn-lt"/>
              </a:rPr>
              <a:t>REBUILD YOUR INSTITUTION’S IT CULTURE INTO AN ADAPTABLE POWERHOUSE</a:t>
            </a:r>
          </a:p>
        </p:txBody>
      </p:sp>
    </p:spTree>
    <p:extLst>
      <p:ext uri="{BB962C8B-B14F-4D97-AF65-F5344CB8AC3E}">
        <p14:creationId xmlns:p14="http://schemas.microsoft.com/office/powerpoint/2010/main" val="3426224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Strategic IT planning in an </a:t>
            </a:r>
            <a:br>
              <a:rPr lang="en-US" dirty="0"/>
            </a:br>
            <a:r>
              <a:rPr lang="en-US" dirty="0"/>
              <a:t>era of digital disruption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5B74DB-DA14-234F-8BA0-9ABACC9F2B3F}"/>
              </a:ext>
            </a:extLst>
          </p:cNvPr>
          <p:cNvSpPr/>
          <p:nvPr/>
        </p:nvSpPr>
        <p:spPr>
          <a:xfrm>
            <a:off x="838200" y="2087607"/>
            <a:ext cx="6412606" cy="2682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Advocacy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To succeed, you must win over many groups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The most powerful tool in advocacy is listening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Strategy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Building a long-term strategy that fits with the school’s strategy</a:t>
            </a:r>
          </a:p>
          <a:p>
            <a:pPr marL="685800" lvl="1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Be more forward-looking than you might be comfortable with </a:t>
            </a:r>
          </a:p>
        </p:txBody>
      </p:sp>
    </p:spTree>
    <p:extLst>
      <p:ext uri="{BB962C8B-B14F-4D97-AF65-F5344CB8AC3E}">
        <p14:creationId xmlns:p14="http://schemas.microsoft.com/office/powerpoint/2010/main" val="882882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Approval time &amp; vendor selection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074BD-9652-254E-98C7-07C4959A3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367" y="1282237"/>
            <a:ext cx="2151633" cy="58978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3DFB69-E812-7B4A-996B-390F0611F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282237"/>
            <a:ext cx="2151634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006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A9165-2FD3-8040-8A47-910FDCFAA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6371" y="3414686"/>
            <a:ext cx="7151915" cy="1461407"/>
          </a:xfrm>
        </p:spPr>
        <p:txBody>
          <a:bodyPr anchor="ctr">
            <a:normAutofit/>
          </a:bodyPr>
          <a:lstStyle/>
          <a:p>
            <a:pPr algn="ctr"/>
            <a:r>
              <a:rPr lang="en-US" sz="3200" dirty="0"/>
              <a:t>With cloud, it’s more marriage than dating</a:t>
            </a:r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4A3FE4B2-2839-4140-88F4-149CAE6DB3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3710603"/>
          </a:xfrm>
          <a:custGeom>
            <a:avLst/>
            <a:gdLst>
              <a:gd name="connsiteX0" fmla="*/ 0 w 12192000"/>
              <a:gd name="connsiteY0" fmla="*/ 0 h 3692092"/>
              <a:gd name="connsiteX1" fmla="*/ 12192000 w 12192000"/>
              <a:gd name="connsiteY1" fmla="*/ 0 h 3692092"/>
              <a:gd name="connsiteX2" fmla="*/ 12192000 w 12192000"/>
              <a:gd name="connsiteY2" fmla="*/ 3504824 h 3692092"/>
              <a:gd name="connsiteX3" fmla="*/ 12024691 w 12192000"/>
              <a:gd name="connsiteY3" fmla="*/ 3517794 h 3692092"/>
              <a:gd name="connsiteX4" fmla="*/ 160485 w 12192000"/>
              <a:gd name="connsiteY4" fmla="*/ 3663863 h 3692092"/>
              <a:gd name="connsiteX5" fmla="*/ 0 w 12192000"/>
              <a:gd name="connsiteY5" fmla="*/ 3692092 h 3692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97A9E-E5D7-D448-BAA5-2529BFA77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6371" y="4580169"/>
            <a:ext cx="7119258" cy="1581150"/>
          </a:xfrm>
        </p:spPr>
        <p:txBody>
          <a:bodyPr anchor="t">
            <a:normAutofit lnSpcReduction="10000"/>
          </a:bodyPr>
          <a:lstStyle/>
          <a:p>
            <a:pPr marL="9525" lvl="1" indent="0" algn="ctr">
              <a:buNone/>
            </a:pPr>
            <a:r>
              <a:rPr lang="en-US" sz="1800" b="1" dirty="0"/>
              <a:t>This technology evolution is as confusing and impactful to providers as it is to you. They just hide it a little better. </a:t>
            </a:r>
            <a:endParaRPr lang="en-US" sz="1800" dirty="0"/>
          </a:p>
          <a:p>
            <a:pPr lvl="1" algn="ctr"/>
            <a:r>
              <a:rPr lang="en-US" sz="1400" dirty="0">
                <a:latin typeface="+mj-lt"/>
              </a:rPr>
              <a:t>Do they share your long-term strategy and view on technology?</a:t>
            </a:r>
          </a:p>
          <a:p>
            <a:pPr lvl="1" algn="ctr"/>
            <a:r>
              <a:rPr lang="en-US" sz="1400" dirty="0">
                <a:latin typeface="+mj-lt"/>
              </a:rPr>
              <a:t>Do they have the right kind of culture, do the teams play together?</a:t>
            </a:r>
          </a:p>
          <a:p>
            <a:pPr lvl="1" algn="ctr"/>
            <a:r>
              <a:rPr lang="en-US" sz="1400" dirty="0">
                <a:latin typeface="+mj-lt"/>
              </a:rPr>
              <a:t>Where does their expertise come from and how do they maintain it?</a:t>
            </a:r>
          </a:p>
          <a:p>
            <a:pPr lvl="1" algn="ctr"/>
            <a:r>
              <a:rPr lang="en-US" sz="1400" dirty="0">
                <a:latin typeface="+mj-lt"/>
              </a:rPr>
              <a:t>Beyond the solutions, what else do they bring to the table?</a:t>
            </a:r>
          </a:p>
        </p:txBody>
      </p:sp>
    </p:spTree>
    <p:extLst>
      <p:ext uri="{BB962C8B-B14F-4D97-AF65-F5344CB8AC3E}">
        <p14:creationId xmlns:p14="http://schemas.microsoft.com/office/powerpoint/2010/main" val="3104908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Contracts, procurement, &amp; planning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90E6AD-8575-604A-AA44-28FDE968B4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0183" y="1276483"/>
            <a:ext cx="2151634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10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83EA512-1B33-8C45-9213-FCAF85D406C4}"/>
              </a:ext>
            </a:extLst>
          </p:cNvPr>
          <p:cNvSpPr txBox="1"/>
          <p:nvPr/>
        </p:nvSpPr>
        <p:spPr>
          <a:xfrm>
            <a:off x="838200" y="1690688"/>
            <a:ext cx="10515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What is an SLA really worth?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Path to purchase (</a:t>
            </a:r>
            <a:r>
              <a:rPr lang="en-US" sz="2800" i="1" dirty="0">
                <a:solidFill>
                  <a:schemeClr val="bg1"/>
                </a:solidFill>
              </a:rPr>
              <a:t>AKA why can’t I just buy what we need?)</a:t>
            </a:r>
            <a:endParaRPr lang="en-US" sz="28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The how and why of breaking up and assigning PMO responsibilities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As the overall champion, we must own and define what success looks like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Stay agile under constraints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D37042-B991-DD48-9959-329206F7940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latin typeface="+mn-lt"/>
              </a:rPr>
              <a:t>Pay attention to the details</a:t>
            </a:r>
          </a:p>
        </p:txBody>
      </p:sp>
    </p:spTree>
    <p:extLst>
      <p:ext uri="{BB962C8B-B14F-4D97-AF65-F5344CB8AC3E}">
        <p14:creationId xmlns:p14="http://schemas.microsoft.com/office/powerpoint/2010/main" val="1501342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Enable your teams, but urge caution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550708"/>
            <a:ext cx="4175590" cy="2144582"/>
          </a:xfrm>
        </p:spPr>
        <p:txBody>
          <a:bodyPr>
            <a:noAutofit/>
          </a:bodyPr>
          <a:lstStyle/>
          <a:p>
            <a:r>
              <a:rPr lang="en-US" sz="2400" b="1" dirty="0"/>
              <a:t>It’s human to overestimate our abilities</a:t>
            </a:r>
          </a:p>
          <a:p>
            <a:r>
              <a:rPr lang="en-US" sz="2400" b="1" dirty="0"/>
              <a:t>Encourage your teams to want to grow, but rely on experience when committing to a path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D8E9BC-DF80-1840-A0B5-DDAC04053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188316"/>
            <a:ext cx="5257800" cy="45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32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60A93-3316-3A4D-8B3B-69D930E79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0183" y="1123580"/>
            <a:ext cx="2151633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79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A8B6D-B2BE-4B1B-BC09-DE9755D83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built</a:t>
            </a:r>
          </a:p>
        </p:txBody>
      </p:sp>
      <p:pic>
        <p:nvPicPr>
          <p:cNvPr id="7" name="Picture Placeholder 6" descr="NEIU Logical">
            <a:extLst>
              <a:ext uri="{FF2B5EF4-FFF2-40B4-BE49-F238E27FC236}">
                <a16:creationId xmlns:a16="http://schemas.microsoft.com/office/drawing/2014/main" id="{46927EAD-7E02-2B4D-946B-C2A54E7AAB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2" r="-1687"/>
          <a:stretch/>
        </p:blipFill>
        <p:spPr>
          <a:xfrm>
            <a:off x="5387976" y="2428875"/>
            <a:ext cx="5943600" cy="374261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32F26-C510-40FE-BE20-E602A5E2C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24" y="2428875"/>
            <a:ext cx="3932237" cy="397113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Linked NEIU with 2 world class data centers via multi-channel dark fiber ring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Allows multiple Tb capacities with no Telco involvement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Upgraded campus internet from single 1-Gb AT&amp;T service to 10-Gb+ service provided via 5 Tier 1 carriers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NEIU is now a single cross connect away from 100s of providers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Provisioned a native VMware cloud solution for NEIU’s Banner move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Cloud resources are completely granular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Implemented a BC/DR service protecting all of NEIU’s critical data in Chicago, 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 housed in Ashburn, VA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116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agile approach </a:t>
            </a:r>
            <a:br>
              <a:rPr lang="en-US" dirty="0"/>
            </a:br>
            <a:r>
              <a:rPr lang="en-US" dirty="0"/>
              <a:t>to everything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5EE46-DC96-4F46-BA39-BE553EFA1C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8177" y="594995"/>
            <a:ext cx="2151634" cy="5897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3A4948-217F-D24E-855F-44491DE0E7EB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38805" y="2072896"/>
            <a:ext cx="4456590" cy="3444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68943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Celebrate and </a:t>
            </a:r>
            <a:br>
              <a:rPr lang="en-US" dirty="0"/>
            </a:br>
            <a:r>
              <a:rPr lang="en-US" dirty="0"/>
              <a:t>recognize the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3141"/>
            <a:ext cx="5257800" cy="1951718"/>
          </a:xfrm>
        </p:spPr>
        <p:txBody>
          <a:bodyPr>
            <a:normAutofit lnSpcReduction="10000"/>
          </a:bodyPr>
          <a:lstStyle/>
          <a:p>
            <a:pPr marL="466725"/>
            <a:r>
              <a:rPr lang="en-US" sz="2400" dirty="0"/>
              <a:t>Ongoing partnership, include all parties</a:t>
            </a:r>
          </a:p>
          <a:p>
            <a:pPr marL="466725"/>
            <a:r>
              <a:rPr lang="en-US" sz="2400" dirty="0"/>
              <a:t>Many of the silos and barriers that divide teams can be greatly reduced </a:t>
            </a:r>
          </a:p>
          <a:p>
            <a:pPr marL="466725"/>
            <a:r>
              <a:rPr lang="en-US" sz="2400" dirty="0"/>
              <a:t>In-person or remote</a:t>
            </a:r>
          </a:p>
          <a:p>
            <a:endParaRPr lang="en-US" dirty="0"/>
          </a:p>
        </p:txBody>
      </p:sp>
      <p:pic>
        <p:nvPicPr>
          <p:cNvPr id="4" name="Picture Placeholder 8" descr="A group of people sitting in front of a building&#10;&#10;Description automatically generated">
            <a:extLst>
              <a:ext uri="{FF2B5EF4-FFF2-40B4-BE49-F238E27FC236}">
                <a16:creationId xmlns:a16="http://schemas.microsoft.com/office/drawing/2014/main" id="{C6189308-2810-524C-8392-4D1B47CC34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721536" y="1"/>
            <a:ext cx="6470464" cy="6856412"/>
          </a:xfrm>
          <a:custGeom>
            <a:avLst/>
            <a:gdLst>
              <a:gd name="connsiteX0" fmla="*/ 0 w 6470464"/>
              <a:gd name="connsiteY0" fmla="*/ 0 h 6856412"/>
              <a:gd name="connsiteX1" fmla="*/ 6470464 w 6470464"/>
              <a:gd name="connsiteY1" fmla="*/ 0 h 6856412"/>
              <a:gd name="connsiteX2" fmla="*/ 6470464 w 6470464"/>
              <a:gd name="connsiteY2" fmla="*/ 6856412 h 6856412"/>
              <a:gd name="connsiteX3" fmla="*/ 753 w 6470464"/>
              <a:gd name="connsiteY3" fmla="*/ 6856412 h 6856412"/>
              <a:gd name="connsiteX4" fmla="*/ 83736 w 6470464"/>
              <a:gd name="connsiteY4" fmla="*/ 6682434 h 6856412"/>
              <a:gd name="connsiteX5" fmla="*/ 777103 w 6470464"/>
              <a:gd name="connsiteY5" fmla="*/ 3428997 h 6856412"/>
              <a:gd name="connsiteX6" fmla="*/ 83736 w 6470464"/>
              <a:gd name="connsiteY6" fmla="*/ 175558 h 685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70464" h="6856412">
                <a:moveTo>
                  <a:pt x="0" y="0"/>
                </a:moveTo>
                <a:lnTo>
                  <a:pt x="6470464" y="0"/>
                </a:lnTo>
                <a:lnTo>
                  <a:pt x="6470464" y="6856412"/>
                </a:lnTo>
                <a:lnTo>
                  <a:pt x="753" y="6856412"/>
                </a:lnTo>
                <a:lnTo>
                  <a:pt x="83736" y="6682434"/>
                </a:lnTo>
                <a:cubicBezTo>
                  <a:pt x="534353" y="5654674"/>
                  <a:pt x="777103" y="4561946"/>
                  <a:pt x="777103" y="3428997"/>
                </a:cubicBezTo>
                <a:cubicBezTo>
                  <a:pt x="777103" y="2296047"/>
                  <a:pt x="534353" y="1203318"/>
                  <a:pt x="83736" y="1755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8744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14193-ECA6-FE44-BC70-FED81EA703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668" y="2577236"/>
            <a:ext cx="2286000" cy="3903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70C8C-0BF3-274C-98D0-AD790EC1A9FA}"/>
              </a:ext>
            </a:extLst>
          </p:cNvPr>
          <p:cNvSpPr txBox="1"/>
          <p:nvPr/>
        </p:nvSpPr>
        <p:spPr>
          <a:xfrm>
            <a:off x="838200" y="1753396"/>
            <a:ext cx="1842654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Sam </a:t>
            </a:r>
            <a:r>
              <a:rPr lang="en-US" sz="2400" b="1" dirty="0" err="1"/>
              <a:t>Kann</a:t>
            </a:r>
            <a:endParaRPr lang="en-US" sz="2400" b="1" dirty="0"/>
          </a:p>
          <a:p>
            <a:r>
              <a:rPr lang="en-US" sz="1600" dirty="0">
                <a:latin typeface="+mj-lt"/>
              </a:rPr>
              <a:t>CIO at NEIU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5B3DC2-80C1-0440-B858-5F02BC8E3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9669" y="2577236"/>
            <a:ext cx="2168388" cy="390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2798F-1F0A-8241-B694-7DFF4422A4BB}"/>
              </a:ext>
            </a:extLst>
          </p:cNvPr>
          <p:cNvSpPr txBox="1"/>
          <p:nvPr/>
        </p:nvSpPr>
        <p:spPr>
          <a:xfrm>
            <a:off x="6680043" y="1753396"/>
            <a:ext cx="416531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Wayne </a:t>
            </a:r>
            <a:r>
              <a:rPr lang="en-US" sz="2400" b="1" dirty="0" err="1"/>
              <a:t>Geils</a:t>
            </a:r>
            <a:endParaRPr lang="en-US" sz="2400" b="1" dirty="0"/>
          </a:p>
          <a:p>
            <a:r>
              <a:rPr lang="en-US" sz="1600" dirty="0">
                <a:latin typeface="+mj-lt"/>
              </a:rPr>
              <a:t>Technology Evangelist at SCTG</a:t>
            </a:r>
          </a:p>
        </p:txBody>
      </p:sp>
      <p:pic>
        <p:nvPicPr>
          <p:cNvPr id="9" name="Content Placeholder 11">
            <a:extLst>
              <a:ext uri="{FF2B5EF4-FFF2-40B4-BE49-F238E27FC236}">
                <a16:creationId xmlns:a16="http://schemas.microsoft.com/office/drawing/2014/main" id="{BEA6A067-AB8E-C249-9234-68204A392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" b="-1"/>
          <a:stretch/>
        </p:blipFill>
        <p:spPr>
          <a:xfrm>
            <a:off x="4288291" y="3463270"/>
            <a:ext cx="1142165" cy="183184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9C8C40-377D-F84C-B033-991576EC40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4456" y="3463270"/>
            <a:ext cx="1142165" cy="183184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4CD48F2-2C24-114F-981A-C1DB01E0F5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0"/>
          <a:stretch/>
        </p:blipFill>
        <p:spPr>
          <a:xfrm>
            <a:off x="928793" y="3463270"/>
            <a:ext cx="2286000" cy="183184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5" name="Content Placeholder 11">
            <a:extLst>
              <a:ext uri="{FF2B5EF4-FFF2-40B4-BE49-F238E27FC236}">
                <a16:creationId xmlns:a16="http://schemas.microsoft.com/office/drawing/2014/main" id="{DB63FDC0-B49C-D243-A8B6-43207301D99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4" t="8784" r="12104" b="4142"/>
          <a:stretch/>
        </p:blipFill>
        <p:spPr>
          <a:xfrm>
            <a:off x="7981460" y="3463270"/>
            <a:ext cx="1143572" cy="18312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763D6-E851-5345-B90E-AA78492DB4E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/>
          <a:stretch/>
        </p:blipFill>
        <p:spPr>
          <a:xfrm>
            <a:off x="6837888" y="3463270"/>
            <a:ext cx="1143572" cy="18312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88403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launch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C564E-EE91-1D46-AC51-F0C6FFBEE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0183" y="1272677"/>
            <a:ext cx="2151633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074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Go-Live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7C564E-EE91-1D46-AC51-F0C6FFBEE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0183" y="1272678"/>
            <a:ext cx="2151633" cy="5897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694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17CB88-F9F0-5D47-880F-496EC89D73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6516" y="1345838"/>
            <a:ext cx="8229600" cy="400496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656C00A-068A-CB49-81CD-5620CBBAE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31480"/>
            <a:ext cx="10515600" cy="700379"/>
          </a:xfrm>
        </p:spPr>
        <p:txBody>
          <a:bodyPr anchor="t" anchorCtr="0"/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+mn-lt"/>
              </a:rPr>
              <a:t>Cloud = DevOps?</a:t>
            </a:r>
          </a:p>
        </p:txBody>
      </p:sp>
    </p:spTree>
    <p:extLst>
      <p:ext uri="{BB962C8B-B14F-4D97-AF65-F5344CB8AC3E}">
        <p14:creationId xmlns:p14="http://schemas.microsoft.com/office/powerpoint/2010/main" val="2561174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continuity and automation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8CCD65-A3A3-674A-A80B-BE59B9F44F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265510"/>
            <a:ext cx="2468372" cy="5897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034B5A-31DC-0647-A8A4-4EBC64EDE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4367" y="1271860"/>
            <a:ext cx="2151633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448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wearing a suit and hat&#10;&#10;Description automatically generated">
            <a:extLst>
              <a:ext uri="{FF2B5EF4-FFF2-40B4-BE49-F238E27FC236}">
                <a16:creationId xmlns:a16="http://schemas.microsoft.com/office/drawing/2014/main" id="{08D21BEC-8DA2-CC4C-9D77-755753D8F19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0927" y="632990"/>
            <a:ext cx="4512748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dirty="0">
                <a:solidFill>
                  <a:srgbClr val="7030A0"/>
                </a:solidFill>
                <a:latin typeface="+mn-lt"/>
              </a:rPr>
              <a:t>Now the door is open…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14D16-19C0-43C3-8A9D-D23426D1A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00926" y="1774372"/>
            <a:ext cx="4069415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z="2000" i="1" dirty="0"/>
              <a:t>“Tremendous things are in store for you! Many wonderful surprises await you!”  </a:t>
            </a:r>
          </a:p>
          <a:p>
            <a:pPr lvl="0" algn="r"/>
            <a:r>
              <a:rPr lang="en-US" sz="2000" i="1" dirty="0"/>
              <a:t>-Roald Dahl </a:t>
            </a:r>
            <a:endParaRPr lang="en-US" sz="2000" dirty="0"/>
          </a:p>
          <a:p>
            <a:pPr marL="463550" lvl="0" indent="-228600">
              <a:buFont typeface="Arial" panose="020B0604020202020204" pitchFamily="34" charset="0"/>
              <a:buChar char="•"/>
            </a:pPr>
            <a:r>
              <a:rPr lang="en-US" sz="1800" dirty="0"/>
              <a:t>Look for new ways to innovate </a:t>
            </a:r>
          </a:p>
          <a:p>
            <a:pPr marL="463550" lvl="0" indent="-228600">
              <a:buFont typeface="Arial" panose="020B0604020202020204" pitchFamily="34" charset="0"/>
              <a:buChar char="•"/>
            </a:pPr>
            <a:r>
              <a:rPr lang="en-US" sz="1800" dirty="0"/>
              <a:t>Time to look at costs and silos</a:t>
            </a:r>
          </a:p>
          <a:p>
            <a:pPr marL="463550" indent="-228600">
              <a:buFont typeface="Arial" panose="020B0604020202020204" pitchFamily="34" charset="0"/>
              <a:buChar char="•"/>
            </a:pPr>
            <a:r>
              <a:rPr lang="en-US" sz="1800" dirty="0"/>
              <a:t>Get your governance right</a:t>
            </a:r>
          </a:p>
        </p:txBody>
      </p:sp>
    </p:spTree>
    <p:extLst>
      <p:ext uri="{BB962C8B-B14F-4D97-AF65-F5344CB8AC3E}">
        <p14:creationId xmlns:p14="http://schemas.microsoft.com/office/powerpoint/2010/main" val="8515247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modernization project timeline</a:t>
            </a:r>
            <a:br>
              <a:rPr lang="en-US" dirty="0"/>
            </a:br>
            <a:r>
              <a:rPr lang="en-US" sz="3600" dirty="0"/>
              <a:t>March 2017–December 2018</a:t>
            </a:r>
            <a:endParaRPr lang="en-US" dirty="0"/>
          </a:p>
        </p:txBody>
      </p:sp>
      <p:pic>
        <p:nvPicPr>
          <p:cNvPr id="4" name="Picture 3" descr="IT modernization project timeline">
            <a:extLst>
              <a:ext uri="{FF2B5EF4-FFF2-40B4-BE49-F238E27FC236}">
                <a16:creationId xmlns:a16="http://schemas.microsoft.com/office/drawing/2014/main" id="{144192AB-3E4E-AE4B-BAE3-BC2597DF26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50424"/>
            <a:ext cx="10515600" cy="351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254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NEIU’s pathway to “smart” solutions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B128AF-40F1-FB4E-A781-793B0313E539}"/>
              </a:ext>
            </a:extLst>
          </p:cNvPr>
          <p:cNvSpPr/>
          <p:nvPr/>
        </p:nvSpPr>
        <p:spPr>
          <a:xfrm>
            <a:off x="0" y="1905840"/>
            <a:ext cx="12192000" cy="2261880"/>
          </a:xfrm>
          <a:prstGeom prst="rect">
            <a:avLst/>
          </a:prstGeom>
          <a:solidFill>
            <a:schemeClr val="accent1">
              <a:alpha val="90000"/>
            </a:schemeClr>
          </a:solidFill>
          <a:ln w="6350">
            <a:solidFill>
              <a:schemeClr val="accent1">
                <a:shade val="50000"/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F61E46D7-FC5C-464D-BA82-C1172B89D7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9542" y="2090194"/>
            <a:ext cx="914400" cy="914400"/>
          </a:xfrm>
          <a:prstGeom prst="rect">
            <a:avLst/>
          </a:prstGeom>
        </p:spPr>
      </p:pic>
      <p:pic>
        <p:nvPicPr>
          <p:cNvPr id="8" name="Picture 7" descr="A picture containing light&#10;&#10;Description automatically generated">
            <a:extLst>
              <a:ext uri="{FF2B5EF4-FFF2-40B4-BE49-F238E27FC236}">
                <a16:creationId xmlns:a16="http://schemas.microsoft.com/office/drawing/2014/main" id="{2616E10C-626A-C848-B552-FF7AABE348A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800" y="2090194"/>
            <a:ext cx="914400" cy="914400"/>
          </a:xfrm>
          <a:prstGeom prst="rect">
            <a:avLst/>
          </a:prstGeom>
        </p:spPr>
      </p:pic>
      <p:pic>
        <p:nvPicPr>
          <p:cNvPr id="10" name="Picture 9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4652776-5F9B-A44E-8B40-8A97E9CDC3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058" y="2090194"/>
            <a:ext cx="914400" cy="9144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1515BCE-13BB-7C41-A275-14450BE80F73}"/>
              </a:ext>
            </a:extLst>
          </p:cNvPr>
          <p:cNvSpPr/>
          <p:nvPr/>
        </p:nvSpPr>
        <p:spPr>
          <a:xfrm>
            <a:off x="1674052" y="3060968"/>
            <a:ext cx="16253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Calibri"/>
              </a:rPr>
              <a:t>In</a:t>
            </a:r>
            <a:r>
              <a:rPr lang="en-US" sz="2000" b="1" spc="-20" dirty="0">
                <a:solidFill>
                  <a:schemeClr val="bg1"/>
                </a:solidFill>
                <a:cs typeface="Calibri"/>
              </a:rPr>
              <a:t>s</a:t>
            </a:r>
            <a:r>
              <a:rPr lang="en-US" sz="2000" b="1" dirty="0">
                <a:solidFill>
                  <a:schemeClr val="bg1"/>
                </a:solidFill>
                <a:cs typeface="Calibri"/>
              </a:rPr>
              <a:t>trume</a:t>
            </a:r>
            <a:r>
              <a:rPr lang="en-US" sz="2000" b="1" spc="-20" dirty="0">
                <a:solidFill>
                  <a:schemeClr val="bg1"/>
                </a:solidFill>
                <a:cs typeface="Calibri"/>
              </a:rPr>
              <a:t>n</a:t>
            </a:r>
            <a:r>
              <a:rPr lang="en-US" sz="2000" b="1" spc="-25" dirty="0">
                <a:solidFill>
                  <a:schemeClr val="bg1"/>
                </a:solidFill>
                <a:cs typeface="Calibri"/>
              </a:rPr>
              <a:t>t</a:t>
            </a:r>
            <a:r>
              <a:rPr lang="en-US" sz="2000" b="1" spc="-10" dirty="0">
                <a:solidFill>
                  <a:schemeClr val="bg1"/>
                </a:solidFill>
                <a:cs typeface="Calibri"/>
              </a:rPr>
              <a:t>e</a:t>
            </a:r>
            <a:r>
              <a:rPr lang="en-US" sz="2000" b="1" dirty="0">
                <a:solidFill>
                  <a:schemeClr val="bg1"/>
                </a:solidFill>
                <a:cs typeface="Calibri"/>
              </a:rPr>
              <a:t>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7BA9931-F407-404F-9C82-933990E5F809}"/>
              </a:ext>
            </a:extLst>
          </p:cNvPr>
          <p:cNvSpPr/>
          <p:nvPr/>
        </p:nvSpPr>
        <p:spPr>
          <a:xfrm>
            <a:off x="5195338" y="3060968"/>
            <a:ext cx="18013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Calibri"/>
              </a:rPr>
              <a:t>Interconnected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D4F6A4-BB48-1B41-A113-F25AFCEE87DA}"/>
              </a:ext>
            </a:extLst>
          </p:cNvPr>
          <p:cNvSpPr/>
          <p:nvPr/>
        </p:nvSpPr>
        <p:spPr>
          <a:xfrm>
            <a:off x="9073227" y="3060968"/>
            <a:ext cx="12640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cs typeface="Calibri"/>
              </a:rPr>
              <a:t>Intelligent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387D64-8693-9D4F-875F-7D15B6BA7856}"/>
              </a:ext>
            </a:extLst>
          </p:cNvPr>
          <p:cNvSpPr/>
          <p:nvPr/>
        </p:nvSpPr>
        <p:spPr>
          <a:xfrm>
            <a:off x="914683" y="3461078"/>
            <a:ext cx="3144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lang="en-US" spc="-40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ve</a:t>
            </a:r>
            <a:r>
              <a:rPr lang="en-US" spc="-20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t </a:t>
            </a:r>
            <a:r>
              <a:rPr lang="en-US" spc="-10" dirty="0">
                <a:solidFill>
                  <a:schemeClr val="bg1"/>
                </a:solidFill>
                <a:latin typeface="+mj-lt"/>
                <a:cs typeface="Calibri"/>
              </a:rPr>
              <a:t>c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ap</a:t>
            </a:r>
            <a:r>
              <a:rPr lang="en-US" spc="-10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ur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 an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d 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f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il</a:t>
            </a:r>
            <a:r>
              <a:rPr lang="en-US" spc="-15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ering</a:t>
            </a:r>
            <a:r>
              <a:rPr lang="en-US" spc="-15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spc="-10" dirty="0">
                <a:solidFill>
                  <a:schemeClr val="bg1"/>
                </a:solidFill>
                <a:latin typeface="+mj-lt"/>
                <a:cs typeface="Calibri"/>
              </a:rPr>
              <a:t>f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or 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tim</a:t>
            </a:r>
            <a:r>
              <a:rPr lang="en-US" spc="5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ly</a:t>
            </a:r>
            <a:r>
              <a:rPr lang="en-US" spc="-1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res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ponse</a:t>
            </a:r>
            <a:endParaRPr lang="en-US" dirty="0">
              <a:solidFill>
                <a:schemeClr val="bg1"/>
              </a:solidFill>
              <a:latin typeface="+mj-lt"/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588A07-EDF5-AA4B-84BF-BBDC0BAADCE7}"/>
              </a:ext>
            </a:extLst>
          </p:cNvPr>
          <p:cNvSpPr/>
          <p:nvPr/>
        </p:nvSpPr>
        <p:spPr>
          <a:xfrm>
            <a:off x="4523941" y="3461078"/>
            <a:ext cx="3144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lang="en-US" spc="-25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y</a:t>
            </a:r>
            <a:r>
              <a:rPr lang="en-US" spc="-10" dirty="0">
                <a:solidFill>
                  <a:schemeClr val="bg1"/>
                </a:solidFill>
                <a:latin typeface="+mj-lt"/>
                <a:cs typeface="Calibri"/>
              </a:rPr>
              <a:t>-</a:t>
            </a:r>
            <a:r>
              <a:rPr lang="en-US" spc="-15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o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-a</a:t>
            </a:r>
            <a:r>
              <a:rPr lang="en-US" spc="-30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y l</a:t>
            </a:r>
            <a:r>
              <a:rPr lang="en-US" spc="5" dirty="0">
                <a:solidFill>
                  <a:schemeClr val="bg1"/>
                </a:solidFill>
                <a:latin typeface="+mj-lt"/>
                <a:cs typeface="Calibri"/>
              </a:rPr>
              <a:t>i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n</a:t>
            </a:r>
            <a:r>
              <a:rPr lang="en-US" spc="-55" dirty="0">
                <a:solidFill>
                  <a:schemeClr val="bg1"/>
                </a:solidFill>
                <a:latin typeface="+mj-lt"/>
                <a:cs typeface="Calibri"/>
              </a:rPr>
              <a:t>k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ag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e 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o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f</a:t>
            </a:r>
            <a:r>
              <a:rPr lang="en-US" spc="-25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people, pro</a:t>
            </a:r>
            <a:r>
              <a:rPr lang="en-US" spc="-15" dirty="0">
                <a:solidFill>
                  <a:schemeClr val="bg1"/>
                </a:solidFill>
                <a:latin typeface="+mj-lt"/>
                <a:cs typeface="Calibri"/>
              </a:rPr>
              <a:t>c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lang="en-US" spc="5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s,</a:t>
            </a:r>
            <a:r>
              <a:rPr lang="en-US" spc="-2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an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d </a:t>
            </a:r>
            <a:r>
              <a:rPr lang="en-US" spc="-20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y</a:t>
            </a:r>
            <a:r>
              <a:rPr lang="en-US" spc="-10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lang="en-US" spc="-15" dirty="0">
                <a:solidFill>
                  <a:schemeClr val="bg1"/>
                </a:solidFill>
                <a:latin typeface="+mj-lt"/>
                <a:cs typeface="Calibri"/>
              </a:rPr>
              <a:t>t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e</a:t>
            </a:r>
            <a:r>
              <a:rPr lang="en-US" spc="5" dirty="0">
                <a:solidFill>
                  <a:schemeClr val="bg1"/>
                </a:solidFill>
                <a:latin typeface="+mj-lt"/>
                <a:cs typeface="Calibri"/>
              </a:rPr>
              <a:t>m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76191B5-CAC7-5742-B54B-CF90670274A3}"/>
              </a:ext>
            </a:extLst>
          </p:cNvPr>
          <p:cNvSpPr/>
          <p:nvPr/>
        </p:nvSpPr>
        <p:spPr>
          <a:xfrm>
            <a:off x="8133200" y="3461078"/>
            <a:ext cx="3144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algn="ctr">
              <a:lnSpc>
                <a:spcPct val="100000"/>
              </a:lnSpc>
            </a:pP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Dee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p</a:t>
            </a:r>
            <a:r>
              <a:rPr lang="en-US" spc="-15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di</a:t>
            </a:r>
            <a:r>
              <a:rPr lang="en-US" spc="5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lang="en-US" spc="-10" dirty="0">
                <a:solidFill>
                  <a:schemeClr val="bg1"/>
                </a:solidFill>
                <a:latin typeface="+mj-lt"/>
                <a:cs typeface="Calibri"/>
              </a:rPr>
              <a:t>c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ove</a:t>
            </a:r>
            <a:r>
              <a:rPr lang="en-US" spc="5" dirty="0">
                <a:solidFill>
                  <a:schemeClr val="bg1"/>
                </a:solidFill>
                <a:latin typeface="+mj-lt"/>
                <a:cs typeface="Calibri"/>
              </a:rPr>
              <a:t>r</a:t>
            </a:r>
            <a:r>
              <a:rPr lang="en-US" spc="-90" dirty="0">
                <a:solidFill>
                  <a:schemeClr val="bg1"/>
                </a:solidFill>
                <a:latin typeface="+mj-lt"/>
                <a:cs typeface="Calibri"/>
              </a:rPr>
              <a:t>y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,</a:t>
            </a:r>
            <a:r>
              <a:rPr lang="en-US" spc="-35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an</a:t>
            </a:r>
            <a:r>
              <a:rPr lang="en-US" spc="-10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lysis,</a:t>
            </a:r>
            <a:r>
              <a:rPr lang="en-US" spc="10" dirty="0">
                <a:solidFill>
                  <a:schemeClr val="bg1"/>
                </a:solidFill>
                <a:latin typeface="+mj-lt"/>
                <a:cs typeface="Calibri"/>
              </a:rPr>
              <a:t> </a:t>
            </a:r>
            <a:br>
              <a:rPr lang="en-US" spc="10" dirty="0">
                <a:solidFill>
                  <a:schemeClr val="bg1"/>
                </a:solidFill>
                <a:latin typeface="+mj-lt"/>
                <a:cs typeface="Calibri"/>
              </a:rPr>
            </a:b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and </a:t>
            </a:r>
            <a:r>
              <a:rPr lang="en-US" spc="-10" dirty="0">
                <a:solidFill>
                  <a:schemeClr val="bg1"/>
                </a:solidFill>
                <a:latin typeface="+mj-lt"/>
                <a:cs typeface="Calibri"/>
              </a:rPr>
              <a:t>f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ore</a:t>
            </a:r>
            <a:r>
              <a:rPr lang="en-US" spc="-10" dirty="0">
                <a:solidFill>
                  <a:schemeClr val="bg1"/>
                </a:solidFill>
                <a:latin typeface="+mj-lt"/>
                <a:cs typeface="Calibri"/>
              </a:rPr>
              <a:t>c</a:t>
            </a:r>
            <a:r>
              <a:rPr lang="en-US" spc="-5" dirty="0">
                <a:solidFill>
                  <a:schemeClr val="bg1"/>
                </a:solidFill>
                <a:latin typeface="+mj-lt"/>
                <a:cs typeface="Calibri"/>
              </a:rPr>
              <a:t>a</a:t>
            </a:r>
            <a:r>
              <a:rPr lang="en-US" spc="-10" dirty="0">
                <a:solidFill>
                  <a:schemeClr val="bg1"/>
                </a:solidFill>
                <a:latin typeface="+mj-lt"/>
                <a:cs typeface="Calibri"/>
              </a:rPr>
              <a:t>s</a:t>
            </a:r>
            <a:r>
              <a:rPr lang="en-US" dirty="0">
                <a:solidFill>
                  <a:schemeClr val="bg1"/>
                </a:solidFill>
                <a:latin typeface="+mj-lt"/>
                <a:cs typeface="Calibri"/>
              </a:rPr>
              <a:t>ting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ED682E-1858-D24B-84DF-6C66DE42093E}"/>
              </a:ext>
            </a:extLst>
          </p:cNvPr>
          <p:cNvSpPr txBox="1"/>
          <p:nvPr/>
        </p:nvSpPr>
        <p:spPr>
          <a:xfrm>
            <a:off x="4032658" y="225500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3E24C2-61D6-3E44-89DD-2C261062E1B6}"/>
              </a:ext>
            </a:extLst>
          </p:cNvPr>
          <p:cNvSpPr txBox="1"/>
          <p:nvPr/>
        </p:nvSpPr>
        <p:spPr>
          <a:xfrm>
            <a:off x="7769492" y="225500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589C4861-964C-DD44-8E18-864B16C8A9DF}"/>
              </a:ext>
            </a:extLst>
          </p:cNvPr>
          <p:cNvSpPr txBox="1">
            <a:spLocks/>
          </p:cNvSpPr>
          <p:nvPr/>
        </p:nvSpPr>
        <p:spPr>
          <a:xfrm>
            <a:off x="838200" y="486988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EF762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= Smart</a:t>
            </a:r>
          </a:p>
        </p:txBody>
      </p:sp>
    </p:spTree>
    <p:extLst>
      <p:ext uri="{BB962C8B-B14F-4D97-AF65-F5344CB8AC3E}">
        <p14:creationId xmlns:p14="http://schemas.microsoft.com/office/powerpoint/2010/main" val="3046909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63C15D-E3EE-4E83-86CD-78BCCCB0CF70}"/>
              </a:ext>
            </a:extLst>
          </p:cNvPr>
          <p:cNvSpPr txBox="1">
            <a:spLocks/>
          </p:cNvSpPr>
          <p:nvPr/>
        </p:nvSpPr>
        <p:spPr>
          <a:xfrm>
            <a:off x="1000387" y="2350169"/>
            <a:ext cx="10542256" cy="35470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E11AD9-3FAE-4C30-9924-7763A4C4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26281"/>
            <a:ext cx="8424529" cy="1600200"/>
          </a:xfrm>
        </p:spPr>
        <p:txBody>
          <a:bodyPr/>
          <a:lstStyle/>
          <a:p>
            <a:r>
              <a:rPr lang="en-US" dirty="0">
                <a:solidFill>
                  <a:srgbClr val="446CA9"/>
                </a:solidFill>
              </a:rPr>
              <a:t>Contact Information </a:t>
            </a: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38EE60F3-6297-4CF1-8A00-FC6F94263BD9}"/>
              </a:ext>
            </a:extLst>
          </p:cNvPr>
          <p:cNvSpPr txBox="1">
            <a:spLocks/>
          </p:cNvSpPr>
          <p:nvPr/>
        </p:nvSpPr>
        <p:spPr>
          <a:xfrm>
            <a:off x="1303420" y="5943464"/>
            <a:ext cx="9316454" cy="7630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NOTE: This presentation leaves copyright of the content to the presenter. Unless otherwise noted in the materials, uploaded content carries the </a:t>
            </a:r>
            <a:r>
              <a:rPr lang="en-US" sz="1200" dirty="0">
                <a:hlinkClick r:id="rId3"/>
              </a:rPr>
              <a:t>Creative Commons Attribution 4.0 International (CC BY 4.0), </a:t>
            </a:r>
            <a:r>
              <a:rPr lang="en-US" sz="1200" dirty="0"/>
              <a:t>which grants usage to the general public, with appropriate credit to the author.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EE71080-E299-491A-86DA-498A98AD2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0424" y="2428875"/>
            <a:ext cx="8424529" cy="3177841"/>
          </a:xfrm>
        </p:spPr>
        <p:txBody>
          <a:bodyPr>
            <a:normAutofit fontScale="85000" lnSpcReduction="20000"/>
          </a:bodyPr>
          <a:lstStyle/>
          <a:p>
            <a:r>
              <a:rPr lang="en-US" sz="3800" b="1" dirty="0"/>
              <a:t>Sam </a:t>
            </a:r>
            <a:r>
              <a:rPr lang="en-US" sz="3800" b="1" dirty="0" err="1"/>
              <a:t>Kann</a:t>
            </a:r>
            <a:endParaRPr lang="en-US" sz="3800" b="1" dirty="0"/>
          </a:p>
          <a:p>
            <a:r>
              <a:rPr lang="en-US" sz="3000" b="1" dirty="0" err="1"/>
              <a:t>LinedIn</a:t>
            </a:r>
            <a:r>
              <a:rPr lang="en-US" sz="3000" b="1" dirty="0"/>
              <a:t> – </a:t>
            </a:r>
            <a:r>
              <a:rPr lang="en-US" sz="3000" b="1" dirty="0">
                <a:solidFill>
                  <a:srgbClr val="1155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https://www.linkedin.com/in/skann</a:t>
            </a:r>
          </a:p>
          <a:p>
            <a:r>
              <a:rPr lang="en-US" sz="3000" b="1" dirty="0" err="1"/>
              <a:t>Ph</a:t>
            </a:r>
            <a:r>
              <a:rPr lang="en-US" sz="3000" b="1" dirty="0"/>
              <a:t> – 1(407)-592-7365</a:t>
            </a:r>
          </a:p>
          <a:p>
            <a:endParaRPr lang="en-US" sz="3000" b="1" dirty="0"/>
          </a:p>
          <a:p>
            <a:r>
              <a:rPr lang="en-US" sz="3800" b="1" dirty="0"/>
              <a:t>Wayne </a:t>
            </a:r>
            <a:r>
              <a:rPr lang="en-US" sz="3800" b="1" dirty="0" err="1"/>
              <a:t>Geils</a:t>
            </a:r>
            <a:endParaRPr lang="en-US" sz="3800" b="1" dirty="0"/>
          </a:p>
          <a:p>
            <a:r>
              <a:rPr lang="en-US" sz="3000" b="1" dirty="0"/>
              <a:t>LinkedIn – </a:t>
            </a:r>
            <a:r>
              <a:rPr lang="en-US" altLang="en-US" sz="3000" b="1" dirty="0">
                <a:solidFill>
                  <a:srgbClr val="1155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https://www.linkedin.com/in/wayne-geils/</a:t>
            </a:r>
            <a:r>
              <a:rPr lang="en-US" altLang="en-US" sz="3000" b="1" dirty="0"/>
              <a:t> </a:t>
            </a:r>
            <a:endParaRPr lang="en-US" altLang="en-US" sz="3000" b="1" dirty="0">
              <a:latin typeface="Arial" panose="020B0604020202020204" pitchFamily="34" charset="0"/>
            </a:endParaRPr>
          </a:p>
          <a:p>
            <a:r>
              <a:rPr lang="en-US" sz="3000" b="1" dirty="0" err="1"/>
              <a:t>Ph</a:t>
            </a:r>
            <a:r>
              <a:rPr lang="en-US" sz="3000" b="1" dirty="0"/>
              <a:t> – 1(312)-545-0000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263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1C3572A-5D97-4C60-AF84-B037BA495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82" y="779539"/>
            <a:ext cx="8440392" cy="85725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US" sz="4900" dirty="0">
                <a:solidFill>
                  <a:srgbClr val="446CA9"/>
                </a:solidFill>
              </a:rPr>
              <a:t>Session Evaluations</a:t>
            </a:r>
            <a:br>
              <a:rPr lang="en-US" sz="2800" dirty="0"/>
            </a:br>
            <a:r>
              <a:rPr lang="en-US" sz="2200" dirty="0"/>
              <a:t>There are two ways to access the session and presenter evaluations:</a:t>
            </a:r>
            <a:endParaRPr lang="en-US" sz="20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F63C15D-E3EE-4E83-86CD-78BCCCB0CF70}"/>
              </a:ext>
            </a:extLst>
          </p:cNvPr>
          <p:cNvSpPr txBox="1">
            <a:spLocks/>
          </p:cNvSpPr>
          <p:nvPr/>
        </p:nvSpPr>
        <p:spPr>
          <a:xfrm>
            <a:off x="1000387" y="2350169"/>
            <a:ext cx="7547810" cy="312821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446CA9"/>
                </a:solidFill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4000" dirty="0">
                <a:solidFill>
                  <a:srgbClr val="446CA9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F91365-6C53-48AF-BE7B-1DA5CEB68C5A}"/>
              </a:ext>
            </a:extLst>
          </p:cNvPr>
          <p:cNvSpPr txBox="1"/>
          <p:nvPr/>
        </p:nvSpPr>
        <p:spPr>
          <a:xfrm>
            <a:off x="1534491" y="3819782"/>
            <a:ext cx="2957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From the mobile app, click on the session you want from the schedule &gt; then scroll down or click on the associated resources &gt; and the </a:t>
            </a:r>
            <a:r>
              <a:rPr lang="en-US" sz="1600" dirty="0">
                <a:solidFill>
                  <a:srgbClr val="446CA9"/>
                </a:solidFill>
              </a:rPr>
              <a:t>evaluation </a:t>
            </a:r>
            <a:r>
              <a:rPr lang="en-US" sz="1600" dirty="0"/>
              <a:t>will pop up in the list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D61638-B65C-4C26-A662-6F5DAE2846BE}"/>
              </a:ext>
            </a:extLst>
          </p:cNvPr>
          <p:cNvSpPr txBox="1"/>
          <p:nvPr/>
        </p:nvSpPr>
        <p:spPr>
          <a:xfrm>
            <a:off x="1556793" y="2585930"/>
            <a:ext cx="2771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 the online agenda, click on the “</a:t>
            </a:r>
            <a:r>
              <a:rPr lang="en-US" sz="1600" dirty="0">
                <a:solidFill>
                  <a:srgbClr val="446CA9"/>
                </a:solidFill>
              </a:rPr>
              <a:t>Evaluate Session</a:t>
            </a:r>
            <a:r>
              <a:rPr lang="en-US" sz="1600" dirty="0"/>
              <a:t>” link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FFA51A-01BE-4644-9E4E-BA9458958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3158" y="1879398"/>
            <a:ext cx="5518484" cy="1417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543409-459F-4B50-B554-E9347D57F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3158" y="3462565"/>
            <a:ext cx="5519942" cy="22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07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happening in higher education </a:t>
            </a:r>
            <a:br>
              <a:rPr lang="en-US" dirty="0"/>
            </a:br>
            <a:r>
              <a:rPr lang="en-US" dirty="0"/>
              <a:t>and its impact on NEIU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8164724-629A-8240-805C-5F3D6BC603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42378738"/>
              </p:ext>
            </p:extLst>
          </p:nvPr>
        </p:nvGraphicFramePr>
        <p:xfrm>
          <a:off x="838200" y="1573836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9125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NEIU’s IT Environmental Scan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DBA778D-8C43-6A45-AB0D-C8DC143E04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1388780"/>
              </p:ext>
            </p:extLst>
          </p:nvPr>
        </p:nvGraphicFramePr>
        <p:xfrm>
          <a:off x="838200" y="1437860"/>
          <a:ext cx="10515600" cy="4114800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699052">
                  <a:extLst>
                    <a:ext uri="{9D8B030D-6E8A-4147-A177-3AD203B41FA5}">
                      <a16:colId xmlns:a16="http://schemas.microsoft.com/office/drawing/2014/main" val="323806719"/>
                    </a:ext>
                  </a:extLst>
                </a:gridCol>
                <a:gridCol w="9816548">
                  <a:extLst>
                    <a:ext uri="{9D8B030D-6E8A-4147-A177-3AD203B41FA5}">
                      <a16:colId xmlns:a16="http://schemas.microsoft.com/office/drawing/2014/main" val="756723219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NEIU University Technology Services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/>
                        <a:t>(UTS) Environmental Scan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02643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Function</a:t>
                      </a:r>
                    </a:p>
                  </a:txBody>
                  <a:tcPr vert="vert27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Departmental risk assessment</a:t>
                      </a:r>
                    </a:p>
                    <a:p>
                      <a:pPr algn="ctr"/>
                      <a:r>
                        <a:rPr lang="en-US" sz="1400" dirty="0"/>
                        <a:t>Utilize the risk assessment template to formulate the department risks</a:t>
                      </a:r>
                      <a:endParaRPr lang="en-US" sz="1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390181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Function</a:t>
                      </a:r>
                    </a:p>
                  </a:txBody>
                  <a:tcPr vert="vert27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Departmental project management</a:t>
                      </a:r>
                    </a:p>
                    <a:p>
                      <a:pPr algn="ctr"/>
                      <a:r>
                        <a:rPr lang="en-US" sz="1400" dirty="0"/>
                        <a:t>Utilize the PM template to generate a high level project list for each area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9216607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Function</a:t>
                      </a:r>
                    </a:p>
                  </a:txBody>
                  <a:tcPr vert="vert27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Budget review process</a:t>
                      </a:r>
                    </a:p>
                    <a:p>
                      <a:pPr algn="ctr"/>
                      <a:r>
                        <a:rPr lang="en-US" sz="1400" dirty="0"/>
                        <a:t>Perform a thorough budget analysis for each area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9972182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Function</a:t>
                      </a:r>
                    </a:p>
                  </a:txBody>
                  <a:tcPr vert="vert27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Resource management and other matters</a:t>
                      </a:r>
                    </a:p>
                    <a:p>
                      <a:pPr algn="ctr"/>
                      <a:r>
                        <a:rPr lang="en-US" sz="1400" dirty="0"/>
                        <a:t>Review job description, resource allocations, salary, Univ governance for each area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885932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</a:rPr>
                        <a:t>Function</a:t>
                      </a:r>
                    </a:p>
                  </a:txBody>
                  <a:tcPr vert="vert27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Vendor management</a:t>
                      </a:r>
                    </a:p>
                    <a:p>
                      <a:pPr algn="ctr"/>
                      <a:r>
                        <a:rPr lang="en-US" sz="1400" dirty="0"/>
                        <a:t>Review/assess and renew/consolidate VM for each area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526766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3891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parallels…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904297-6CA4-6D47-84FF-89FAD35D4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0069" y="2743200"/>
            <a:ext cx="3865418" cy="13715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D98034-4E48-3846-A714-20B756B2C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6513" y="2743200"/>
            <a:ext cx="1388816" cy="1371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3424FE4-C984-F845-991E-4A201FBFE416}"/>
              </a:ext>
            </a:extLst>
          </p:cNvPr>
          <p:cNvSpPr txBox="1"/>
          <p:nvPr/>
        </p:nvSpPr>
        <p:spPr>
          <a:xfrm>
            <a:off x="2667023" y="4114799"/>
            <a:ext cx="15477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Operations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D74C70-C070-B941-96CD-6641DF3022B6}"/>
              </a:ext>
            </a:extLst>
          </p:cNvPr>
          <p:cNvSpPr txBox="1"/>
          <p:nvPr/>
        </p:nvSpPr>
        <p:spPr>
          <a:xfrm>
            <a:off x="7070990" y="4134676"/>
            <a:ext cx="883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</a:rPr>
              <a:t>Labor</a:t>
            </a:r>
          </a:p>
        </p:txBody>
      </p:sp>
    </p:spTree>
    <p:extLst>
      <p:ext uri="{BB962C8B-B14F-4D97-AF65-F5344CB8AC3E}">
        <p14:creationId xmlns:p14="http://schemas.microsoft.com/office/powerpoint/2010/main" val="13547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Modernizing NEIU UTS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700BD6-6CDB-3B4F-BC8F-2A9B7F1DA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8797" y="1483616"/>
            <a:ext cx="2468880" cy="5899094"/>
          </a:xfrm>
        </p:spPr>
      </p:pic>
    </p:spTree>
    <p:extLst>
      <p:ext uri="{BB962C8B-B14F-4D97-AF65-F5344CB8AC3E}">
        <p14:creationId xmlns:p14="http://schemas.microsoft.com/office/powerpoint/2010/main" val="2885904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 &amp; measurable steps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700BD6-6CDB-3B4F-BC8F-2A9B7F1DA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95727" y="1468695"/>
            <a:ext cx="2151634" cy="589788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B517C7-C51C-5447-888D-E94F8F7E1E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640" y="1778943"/>
            <a:ext cx="2743200" cy="274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ABA295-4CFD-AE4E-8AF8-A81E25E54895}"/>
              </a:ext>
            </a:extLst>
          </p:cNvPr>
          <p:cNvSpPr txBox="1"/>
          <p:nvPr/>
        </p:nvSpPr>
        <p:spPr>
          <a:xfrm>
            <a:off x="6573144" y="4793902"/>
            <a:ext cx="28861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What is Cloud? </a:t>
            </a:r>
          </a:p>
          <a:p>
            <a:pPr algn="ctr"/>
            <a:r>
              <a:rPr lang="en-US" dirty="0">
                <a:latin typeface="+mj-lt"/>
              </a:rPr>
              <a:t>What’s a Managed Cloud Services Provider (MSP)? </a:t>
            </a:r>
          </a:p>
          <a:p>
            <a:pPr algn="ctr"/>
            <a:r>
              <a:rPr lang="en-US" dirty="0">
                <a:latin typeface="+mj-lt"/>
              </a:rPr>
              <a:t>Are they the same?</a:t>
            </a:r>
          </a:p>
        </p:txBody>
      </p:sp>
    </p:spTree>
    <p:extLst>
      <p:ext uri="{BB962C8B-B14F-4D97-AF65-F5344CB8AC3E}">
        <p14:creationId xmlns:p14="http://schemas.microsoft.com/office/powerpoint/2010/main" val="3769905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F7797-2E73-4B9C-A770-36095338F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does cloud matter?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C0932D-58C1-1D47-AE0F-AC249CC22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/>
              <a:t>Fluid enrollment number</a:t>
            </a:r>
          </a:p>
          <a:p>
            <a:pPr lvl="1"/>
            <a:r>
              <a:rPr lang="en-US" sz="1900" dirty="0">
                <a:latin typeface="+mj-lt"/>
              </a:rPr>
              <a:t>Student experience requires right-sized environments</a:t>
            </a:r>
          </a:p>
          <a:p>
            <a:pPr marL="0" indent="0">
              <a:buNone/>
            </a:pPr>
            <a:r>
              <a:rPr lang="en-US" sz="2400" b="1" dirty="0"/>
              <a:t>Seasonal workloads</a:t>
            </a:r>
          </a:p>
          <a:p>
            <a:pPr lvl="1"/>
            <a:r>
              <a:rPr lang="en-US" sz="1900" dirty="0">
                <a:latin typeface="+mj-lt"/>
              </a:rPr>
              <a:t>While some workloads seem constant, there is variation</a:t>
            </a:r>
          </a:p>
          <a:p>
            <a:pPr marL="0" indent="0">
              <a:buNone/>
            </a:pPr>
            <a:r>
              <a:rPr lang="en-US" sz="2400" b="1" dirty="0"/>
              <a:t>Ever-reducing budgets</a:t>
            </a:r>
          </a:p>
          <a:p>
            <a:pPr lvl="1"/>
            <a:r>
              <a:rPr lang="en-US" sz="1900" dirty="0">
                <a:latin typeface="+mj-lt"/>
              </a:rPr>
              <a:t>“Do more with less” will be on our tombstones</a:t>
            </a:r>
          </a:p>
          <a:p>
            <a:endParaRPr 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A4CFB4B-ECCC-9046-A2A9-1DDFD90DBB3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2319898"/>
              </p:ext>
            </p:extLst>
          </p:nvPr>
        </p:nvGraphicFramePr>
        <p:xfrm>
          <a:off x="6096000" y="1690688"/>
          <a:ext cx="5173980" cy="3669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124707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4FBCD-97A4-984F-9A21-3220D2F4B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The CIO asks the BOT for $1 million in funding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D2D4E5-ED56-A74C-B8F5-32FE85F47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8400" y="1460403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577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1075</Words>
  <Application>Microsoft Office PowerPoint</Application>
  <PresentationFormat>Widescreen</PresentationFormat>
  <Paragraphs>181</Paragraphs>
  <Slides>28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REBUILD YOUR INSTITUTION’S IT CULTURE INTO AN ADAPTABLE POWERHOUSE</vt:lpstr>
      <vt:lpstr>Who we are</vt:lpstr>
      <vt:lpstr>What’s happening in higher education  and its impact on NEIU</vt:lpstr>
      <vt:lpstr>NEIU’s IT Environmental Scan</vt:lpstr>
      <vt:lpstr>Two parallels…</vt:lpstr>
      <vt:lpstr>Modernizing NEIU UTS</vt:lpstr>
      <vt:lpstr>Challenges &amp; measurable steps</vt:lpstr>
      <vt:lpstr>Why does cloud matter?</vt:lpstr>
      <vt:lpstr>The CIO asks the BOT for $1 million in funding</vt:lpstr>
      <vt:lpstr>Strategic IT planning in an  era of digital disruption</vt:lpstr>
      <vt:lpstr>Approval time &amp; vendor selection</vt:lpstr>
      <vt:lpstr>With cloud, it’s more marriage than dating</vt:lpstr>
      <vt:lpstr>Contracts, procurement, &amp; planning</vt:lpstr>
      <vt:lpstr>PowerPoint Presentation</vt:lpstr>
      <vt:lpstr>Enable your teams, but urge caution</vt:lpstr>
      <vt:lpstr>Implementation</vt:lpstr>
      <vt:lpstr>What we built</vt:lpstr>
      <vt:lpstr>The agile approach  to everything</vt:lpstr>
      <vt:lpstr>Celebrate and  recognize the team</vt:lpstr>
      <vt:lpstr>After the launch</vt:lpstr>
      <vt:lpstr>Post Go-Live</vt:lpstr>
      <vt:lpstr>Cloud = DevOps?</vt:lpstr>
      <vt:lpstr>Business continuity and automation</vt:lpstr>
      <vt:lpstr>Now the door is open…</vt:lpstr>
      <vt:lpstr>IT modernization project timeline March 2017–December 2018</vt:lpstr>
      <vt:lpstr>NEIU’s pathway to “smart” solutions</vt:lpstr>
      <vt:lpstr>Contact Information </vt:lpstr>
      <vt:lpstr>Session Evaluations There are two ways to access the session and presenter evaluations: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Berg</dc:creator>
  <cp:lastModifiedBy>Sarah Reynolds</cp:lastModifiedBy>
  <cp:revision>47</cp:revision>
  <dcterms:created xsi:type="dcterms:W3CDTF">2019-03-25T21:23:33Z</dcterms:created>
  <dcterms:modified xsi:type="dcterms:W3CDTF">2019-10-10T20:20:54Z</dcterms:modified>
</cp:coreProperties>
</file>