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735" r:id="rId2"/>
    <p:sldMasterId id="2147483765" r:id="rId3"/>
    <p:sldMasterId id="2147483843" r:id="rId4"/>
    <p:sldMasterId id="2147483844" r:id="rId5"/>
    <p:sldMasterId id="2147483748" r:id="rId6"/>
    <p:sldMasterId id="2147483743" r:id="rId7"/>
  </p:sldMasterIdLst>
  <p:notesMasterIdLst>
    <p:notesMasterId r:id="rId19"/>
  </p:notesMasterIdLst>
  <p:handoutMasterIdLst>
    <p:handoutMasterId r:id="rId20"/>
  </p:handoutMasterIdLst>
  <p:sldIdLst>
    <p:sldId id="256" r:id="rId8"/>
    <p:sldId id="339" r:id="rId9"/>
    <p:sldId id="348" r:id="rId10"/>
    <p:sldId id="349" r:id="rId11"/>
    <p:sldId id="337" r:id="rId12"/>
    <p:sldId id="350" r:id="rId13"/>
    <p:sldId id="263" r:id="rId14"/>
    <p:sldId id="346" r:id="rId15"/>
    <p:sldId id="347" r:id="rId16"/>
    <p:sldId id="265" r:id="rId17"/>
    <p:sldId id="345" r:id="rId18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est Practices overview" id="{0DC8DE3F-C107-40B9-882F-171CD370A138}">
          <p14:sldIdLst>
            <p14:sldId id="256"/>
            <p14:sldId id="339"/>
            <p14:sldId id="348"/>
            <p14:sldId id="349"/>
            <p14:sldId id="337"/>
            <p14:sldId id="350"/>
            <p14:sldId id="263"/>
            <p14:sldId id="346"/>
            <p14:sldId id="347"/>
            <p14:sldId id="265"/>
            <p14:sldId id="34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DDDDDD"/>
    <a:srgbClr val="343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CDA375-5CDF-4AE2-808D-3D65B14F581B}" v="115" dt="2019-10-01T21:59:00.499"/>
    <p1510:client id="{CACDABC0-64CC-43F1-AAD6-F1179C828929}" v="203" dt="2019-10-01T19:48:09.8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89388"/>
  </p:normalViewPr>
  <p:slideViewPr>
    <p:cSldViewPr snapToGrid="0">
      <p:cViewPr varScale="1">
        <p:scale>
          <a:sx n="114" d="100"/>
          <a:sy n="114" d="100"/>
        </p:scale>
        <p:origin x="1192" y="168"/>
      </p:cViewPr>
      <p:guideLst/>
    </p:cSldViewPr>
  </p:slideViewPr>
  <p:outlineViewPr>
    <p:cViewPr>
      <p:scale>
        <a:sx n="33" d="100"/>
        <a:sy n="33" d="100"/>
      </p:scale>
      <p:origin x="0" y="-508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09" d="100"/>
          <a:sy n="109" d="100"/>
        </p:scale>
        <p:origin x="31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29286-6EA3-4D64-9B3E-72BBA6F05B1E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DD71A-418C-4AA8-85AF-49C08B99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603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5594D-CF47-449E-B140-14751C91677D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11ABD-AF0A-4D0D-8CF4-EFB4A1900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05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11ABD-AF0A-4D0D-8CF4-EFB4A19008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07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Marcia’s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 we are out talking with our faculty, staff and students about privacy and the ethical use of personal information, we often start presentations with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11ABD-AF0A-4D0D-8CF4-EFB4A19008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60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11ABD-AF0A-4D0D-8CF4-EFB4A19008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92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11ABD-AF0A-4D0D-8CF4-EFB4A19008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0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11ABD-AF0A-4D0D-8CF4-EFB4A19008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79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11ABD-AF0A-4D0D-8CF4-EFB4A19008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40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11ABD-AF0A-4D0D-8CF4-EFB4A19008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57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Start:  The Ohio State community of students, faculty, staff, and visitors, understands their digital footprint and how digital footprints can be used (for personalization, for working or studying, for marketing...)</a:t>
            </a:r>
          </a:p>
          <a:p>
            <a:r>
              <a:rPr lang="en-US" dirty="0"/>
              <a:t>Next, Personas emerge from this understanding.  Different community members have different experiences and expectations of their own privacy.  </a:t>
            </a:r>
          </a:p>
          <a:p>
            <a:r>
              <a:rPr lang="en-US" dirty="0"/>
              <a:t>Then, our community can write a website privacy policy.</a:t>
            </a:r>
          </a:p>
          <a:p>
            <a:r>
              <a:rPr lang="en-US" dirty="0"/>
              <a:t>Next, our community knows how Ohio State collects, uses and shares their personal information.  And, Ohio State provides choices whenever possible.</a:t>
            </a:r>
          </a:p>
          <a:p>
            <a:r>
              <a:rPr lang="en-US" dirty="0"/>
              <a:t>Now, Ohio State is transparent with privacy practices.  And, our community trusts Ohio State with their personal information </a:t>
            </a:r>
          </a:p>
          <a:p>
            <a:r>
              <a:rPr lang="en-US" dirty="0" err="1"/>
              <a:t>privacy.osu.edu</a:t>
            </a:r>
            <a:r>
              <a:rPr lang="en-US" dirty="0"/>
              <a:t> has our proposed privacy principles, which tie to the Ohio State Values.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11ABD-AF0A-4D0D-8CF4-EFB4A19008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2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11ABD-AF0A-4D0D-8CF4-EFB4A19008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79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presentation title, presenter, branding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65DFC8-D12A-6046-8EB0-F4686FD2E38C}"/>
              </a:ext>
            </a:extLst>
          </p:cNvPr>
          <p:cNvSpPr/>
          <p:nvPr userDrawn="1"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"/>
          <p:cNvSpPr>
            <a:spLocks noGrp="1"/>
          </p:cNvSpPr>
          <p:nvPr>
            <p:ph type="subTitle" idx="1" hasCustomPrompt="1"/>
          </p:nvPr>
        </p:nvSpPr>
        <p:spPr>
          <a:xfrm>
            <a:off x="0" y="4572000"/>
            <a:ext cx="12192000" cy="1005840"/>
          </a:xfrm>
          <a:prstGeom prst="rect">
            <a:avLst/>
          </a:prstGeom>
          <a:solidFill>
            <a:schemeClr val="tx2"/>
          </a:solidFill>
        </p:spPr>
        <p:txBody>
          <a:bodyPr wrap="square" lIns="822960" rIns="822960" anchor="ctr">
            <a:noAutofit/>
          </a:bodyPr>
          <a:lstStyle>
            <a:lvl1pPr marL="0" indent="0" algn="ctr">
              <a:lnSpc>
                <a:spcPct val="90000"/>
              </a:lnSpc>
              <a:buNone/>
              <a:defRPr sz="3000">
                <a:solidFill>
                  <a:schemeClr val="bg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add presenter name(s) or change background color (dark palette only)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838200" y="548640"/>
            <a:ext cx="10515600" cy="3474720"/>
          </a:xfrm>
          <a:prstGeom prst="rect">
            <a:avLst/>
          </a:prstGeom>
          <a:noFill/>
        </p:spPr>
        <p:txBody>
          <a:bodyPr wrap="square" lIns="0" tIns="0" rIns="0" bIns="0" anchor="b">
            <a:normAutofit/>
          </a:bodyPr>
          <a:lstStyle>
            <a:lvl1pPr algn="ctr">
              <a:lnSpc>
                <a:spcPct val="120000"/>
              </a:lnSpc>
              <a:defRPr sz="6600" b="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Presentation Title or Change Text Color (Dark Palette Only)</a:t>
            </a:r>
          </a:p>
        </p:txBody>
      </p:sp>
    </p:spTree>
    <p:extLst>
      <p:ext uri="{BB962C8B-B14F-4D97-AF65-F5344CB8AC3E}">
        <p14:creationId xmlns:p14="http://schemas.microsoft.com/office/powerpoint/2010/main" val="2180391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ackground color, Block 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C44C7A-51DA-454E-A594-25C2E8430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0" y="5943600"/>
            <a:ext cx="490859" cy="640080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828E9F41-6D1F-D945-B502-D93538C8BB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2482" y="1591056"/>
            <a:ext cx="10515600" cy="365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800" b="0" cap="none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Slide Title </a:t>
            </a:r>
            <a:br>
              <a:rPr lang="en-US" dirty="0"/>
            </a:br>
            <a:r>
              <a:rPr lang="en-US" dirty="0"/>
              <a:t>Right click background to format slide background color (dark palette only).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C04F35-0503-4E45-BE67-546EAA104E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400800"/>
            <a:ext cx="4572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73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ackground image transparency, Block 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FDE78B7-F071-2C4B-8D87-B73C1B945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 at 40% (or higher) transparency</a:t>
            </a:r>
            <a:br>
              <a:rPr lang="en-US" dirty="0"/>
            </a:br>
            <a:r>
              <a:rPr lang="en-US" dirty="0"/>
              <a:t>and remember to add alt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C7CE24-CBAA-F242-A433-6B5DD94BD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0" y="5943600"/>
            <a:ext cx="490859" cy="640080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828E9F41-6D1F-D945-B502-D93538C8BB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2482" y="1591056"/>
            <a:ext cx="10515600" cy="365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800" b="0" cap="none" spc="0" baseline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Click To Add Slide Title</a:t>
            </a:r>
            <a:br>
              <a:rPr lang="en-US" dirty="0"/>
            </a:br>
            <a:r>
              <a:rPr lang="en-US" dirty="0"/>
              <a:t>(emphasize words by selecting and updating font to Arial Black)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C04F35-0503-4E45-BE67-546EAA104E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400800"/>
            <a:ext cx="4572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5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Block 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4CCC5C-ECD6-8D4B-B914-D8D97904C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0" y="5944524"/>
            <a:ext cx="490988" cy="639156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828E9F41-6D1F-D945-B502-D93538C8BB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822960" tIns="548640" rIns="822960" bIns="457200" anchor="ctr">
            <a:normAutofit/>
          </a:bodyPr>
          <a:lstStyle>
            <a:lvl1pPr marL="0" marR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cap="none" baseline="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Slide Title or Change Text Color (Dark Palette Only)</a:t>
            </a:r>
            <a:br>
              <a:rPr lang="en-US" dirty="0"/>
            </a:br>
            <a:r>
              <a:rPr lang="en-US" dirty="0"/>
              <a:t>(emphasize words by selecting and updating font to Arial Black)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82EE16-D83C-AE4F-ACEA-1A2C9A21CC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388100"/>
            <a:ext cx="457200" cy="457200"/>
          </a:xfrm>
        </p:spPr>
        <p:txBody>
          <a:bodyPr/>
          <a:lstStyle/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77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mage">
            <a:extLst>
              <a:ext uri="{FF2B5EF4-FFF2-40B4-BE49-F238E27FC236}">
                <a16:creationId xmlns:a16="http://schemas.microsoft.com/office/drawing/2014/main" id="{E7180453-052E-9F4E-A73C-F73E7ACA71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57200"/>
            <a:ext cx="6400800" cy="3657600"/>
          </a:xfrm>
          <a:prstGeom prst="rect">
            <a:avLst/>
          </a:prstGeom>
          <a:solidFill>
            <a:schemeClr val="bg1"/>
          </a:solidFill>
          <a:effectLst>
            <a:glow rad="254000">
              <a:schemeClr val="bg1">
                <a:alpha val="10000"/>
              </a:schemeClr>
            </a:glow>
          </a:effectLst>
        </p:spPr>
        <p:txBody>
          <a:bodyPr anchor="t">
            <a:normAutofit/>
          </a:bodyPr>
          <a:lstStyle>
            <a:lvl1pPr marL="0" indent="0" algn="l">
              <a:buNone/>
              <a:defRPr sz="2400" i="0"/>
            </a:lvl1pPr>
          </a:lstStyle>
          <a:p>
            <a:r>
              <a:rPr lang="en-US" dirty="0"/>
              <a:t>Click to add image and remember to add alt text</a:t>
            </a:r>
          </a:p>
        </p:txBody>
      </p:sp>
      <p:sp>
        <p:nvSpPr>
          <p:cNvPr id="9" name="Image">
            <a:extLst>
              <a:ext uri="{FF2B5EF4-FFF2-40B4-BE49-F238E27FC236}">
                <a16:creationId xmlns:a16="http://schemas.microsoft.com/office/drawing/2014/main" id="{06AA310E-6962-F94A-BDE7-2C41A9769EB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91200" y="1645920"/>
            <a:ext cx="6400800" cy="3657600"/>
          </a:xfrm>
          <a:prstGeom prst="rect">
            <a:avLst/>
          </a:prstGeom>
          <a:solidFill>
            <a:schemeClr val="bg1"/>
          </a:solidFill>
          <a:effectLst>
            <a:glow rad="254000">
              <a:schemeClr val="bg1">
                <a:alpha val="10000"/>
              </a:schemeClr>
            </a:glow>
          </a:effectLst>
        </p:spPr>
        <p:txBody>
          <a:bodyPr anchor="b">
            <a:normAutofit/>
          </a:bodyPr>
          <a:lstStyle>
            <a:lvl1pPr marL="0" indent="0" algn="r">
              <a:buNone/>
              <a:defRPr sz="2400" i="0"/>
            </a:lvl1pPr>
          </a:lstStyle>
          <a:p>
            <a:r>
              <a:rPr lang="en-US" dirty="0"/>
              <a:t>Click to add image and remember to add alt text</a:t>
            </a: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3F5DC20E-CBDE-8347-8623-849E329973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5760720"/>
            <a:ext cx="12192000" cy="1097280"/>
          </a:xfrm>
          <a:prstGeom prst="rect">
            <a:avLst/>
          </a:prstGeom>
          <a:noFill/>
        </p:spPr>
        <p:txBody>
          <a:bodyPr wrap="square" lIns="822960" tIns="182880" rIns="822960" bIns="182880" anchor="ctr">
            <a:noAutofit/>
          </a:bodyPr>
          <a:lstStyle>
            <a:lvl1pPr algn="ctr">
              <a:lnSpc>
                <a:spcPct val="90000"/>
              </a:lnSpc>
              <a:defRPr sz="4000" b="0" baseline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1490776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mage">
            <a:extLst>
              <a:ext uri="{FF2B5EF4-FFF2-40B4-BE49-F238E27FC236}">
                <a16:creationId xmlns:a16="http://schemas.microsoft.com/office/drawing/2014/main" id="{E7180453-052E-9F4E-A73C-F73E7ACA71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76072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 algn="ctr">
              <a:buNone/>
              <a:defRPr sz="2400" i="0"/>
            </a:lvl1pPr>
          </a:lstStyle>
          <a:p>
            <a:r>
              <a:rPr lang="en-US" dirty="0"/>
              <a:t>Click to add image and remember to add alt text</a:t>
            </a: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3F5DC20E-CBDE-8347-8623-849E329973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5760720"/>
            <a:ext cx="12192000" cy="1097280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lIns="822960" tIns="182880" rIns="822960" bIns="182880" anchor="ctr">
            <a:noAutofit/>
          </a:bodyPr>
          <a:lstStyle>
            <a:lvl1pPr algn="ctr">
              <a:lnSpc>
                <a:spcPct val="90000"/>
              </a:lnSpc>
              <a:defRPr sz="4000" b="0" baseline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Click To Add Slide Title or Change Background Color (Dark Palette Only)</a:t>
            </a:r>
          </a:p>
        </p:txBody>
      </p:sp>
    </p:spTree>
    <p:extLst>
      <p:ext uri="{BB962C8B-B14F-4D97-AF65-F5344CB8AC3E}">
        <p14:creationId xmlns:p14="http://schemas.microsoft.com/office/powerpoint/2010/main" val="3102548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"/>
          <p:cNvSpPr>
            <a:spLocks noGrp="1"/>
          </p:cNvSpPr>
          <p:nvPr>
            <p:ph type="sldNum" sz="quarter" idx="4"/>
          </p:nvPr>
        </p:nvSpPr>
        <p:spPr>
          <a:xfrm>
            <a:off x="11595100" y="6400167"/>
            <a:ext cx="596901" cy="45783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CB74F5AC-8102-7A41-9B9E-9327B7655B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"/>
          <p:cNvSpPr>
            <a:spLocks noGrp="1"/>
          </p:cNvSpPr>
          <p:nvPr>
            <p:ph type="body" sz="quarter" idx="15" hasCustomPrompt="1"/>
          </p:nvPr>
        </p:nvSpPr>
        <p:spPr>
          <a:xfrm>
            <a:off x="6413499" y="365125"/>
            <a:ext cx="5181600" cy="603504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2800" b="0" u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5309681" cy="6035037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2977721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title, text, Block O fl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">
            <a:extLst>
              <a:ext uri="{FF2B5EF4-FFF2-40B4-BE49-F238E27FC236}">
                <a16:creationId xmlns:a16="http://schemas.microsoft.com/office/drawing/2014/main" id="{42F3685D-2F79-0D41-8030-BA88BC4A84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828800"/>
            <a:ext cx="12192000" cy="4389120"/>
          </a:xfrm>
          <a:prstGeom prst="rect">
            <a:avLst/>
          </a:prstGeom>
        </p:spPr>
        <p:txBody>
          <a:bodyPr lIns="822960" tIns="182880" rIns="822960" bIns="182880" anchor="ctr">
            <a:noAutofit/>
          </a:bodyPr>
          <a:lstStyle>
            <a:lvl1pPr marL="0" indent="0">
              <a:lnSpc>
                <a:spcPct val="100000"/>
              </a:lnSpc>
              <a:buNone/>
              <a:defRPr sz="3600" b="0" u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ED9099-2C19-9649-AA25-A9345A48AA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  <a:br>
              <a:rPr lang="en-US" dirty="0"/>
            </a:br>
            <a:r>
              <a:rPr lang="en-US" dirty="0"/>
              <a:t>(emphasize words by selecting and updating font to Arial Black)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23BEB2-63FE-C741-A639-2C1A121650E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29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title, text, content, Block O fl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>
            <a:extLst>
              <a:ext uri="{FF2B5EF4-FFF2-40B4-BE49-F238E27FC236}">
                <a16:creationId xmlns:a16="http://schemas.microsoft.com/office/drawing/2014/main" id="{778DC997-D926-1C49-BCA9-257266CB89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 flipH="1">
            <a:off x="6096000" y="1828800"/>
            <a:ext cx="5244933" cy="438912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content and remember to add alt text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Text">
            <a:extLst>
              <a:ext uri="{FF2B5EF4-FFF2-40B4-BE49-F238E27FC236}">
                <a16:creationId xmlns:a16="http://schemas.microsoft.com/office/drawing/2014/main" id="{5DBF069D-5CDB-A343-BA3F-21AF6098D2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" y="1828800"/>
            <a:ext cx="6096000" cy="4389120"/>
          </a:xfrm>
          <a:prstGeom prst="rect">
            <a:avLst/>
          </a:prstGeom>
        </p:spPr>
        <p:txBody>
          <a:bodyPr lIns="822960" tIns="182880" rIns="822960" bIns="182880" anchor="ctr">
            <a:noAutofit/>
          </a:bodyPr>
          <a:lstStyle>
            <a:lvl1pPr marL="0" indent="0">
              <a:lnSpc>
                <a:spcPct val="100000"/>
              </a:lnSpc>
              <a:buNone/>
              <a:defRPr sz="3600" b="0" u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2DC651-5B7D-B541-A16C-4D1B819DBF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  <a:br>
              <a:rPr lang="en-US" dirty="0"/>
            </a:br>
            <a:r>
              <a:rPr lang="en-US" dirty="0"/>
              <a:t>(emphasize words by selecting and updating font to Arial Black)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9CA172-435D-E342-BC75-275D355E4C9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80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background color, Block 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C44C7A-51DA-454E-A594-25C2E8430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0" y="5943600"/>
            <a:ext cx="490859" cy="640080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828E9F41-6D1F-D945-B502-D93538C8BB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2482" y="1591056"/>
            <a:ext cx="10515600" cy="365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800" b="0" cap="none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Slide Title </a:t>
            </a:r>
            <a:br>
              <a:rPr lang="en-US" dirty="0"/>
            </a:br>
            <a:r>
              <a:rPr lang="en-US" dirty="0"/>
              <a:t>Right click background to format slide background color (dark palette only).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C04F35-0503-4E45-BE67-546EAA104E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400800"/>
            <a:ext cx="4572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20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eating section, top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FC045DF-6044-C646-8293-210F0B0FD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011680"/>
            <a:ext cx="12188951" cy="4389120"/>
          </a:xfrm>
          <a:prstGeom prst="rect">
            <a:avLst/>
          </a:prstGeom>
        </p:spPr>
        <p:txBody>
          <a:bodyPr vert="horz" lIns="822960" tIns="182880" rIns="822960" bIns="182880" rtlCol="0" anchor="ctr" anchorCtr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A6556A-7959-3543-A277-BC08736450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  <a:br>
              <a:rPr lang="en-US" dirty="0"/>
            </a:br>
            <a:r>
              <a:rPr lang="en-US" dirty="0"/>
              <a:t>(emphasize words by selecting and updating font to Arial Black)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762FBB-F45E-6049-8788-A6EFC268F56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Repeating Section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2C6E8-B06B-0A40-A842-7C114D1BBE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7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transparency, title, brand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5B9363-A086-C144-94DA-FA993DDEA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5577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mage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5577839"/>
          </a:xfrm>
          <a:prstGeom prst="rect">
            <a:avLst/>
          </a:prstGeom>
          <a:noFill/>
        </p:spPr>
        <p:txBody>
          <a:bodyPr anchor="t"/>
          <a:lstStyle>
            <a:lvl1pPr marL="0" indent="0" algn="ctr">
              <a:buNone/>
              <a:defRPr i="0"/>
            </a:lvl1pPr>
          </a:lstStyle>
          <a:p>
            <a:r>
              <a:rPr lang="en-US" dirty="0"/>
              <a:t>Click to add image at 40% (or higher) transparency </a:t>
            </a:r>
            <a:br>
              <a:rPr lang="en-US" dirty="0"/>
            </a:br>
            <a:r>
              <a:rPr lang="en-US" dirty="0"/>
              <a:t>and remember to add alt text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0" y="1742440"/>
            <a:ext cx="12192000" cy="2740660"/>
          </a:xfrm>
          <a:prstGeom prst="rect">
            <a:avLst/>
          </a:prstGeom>
          <a:noFill/>
        </p:spPr>
        <p:txBody>
          <a:bodyPr wrap="square" lIns="822960" tIns="91440" rIns="822960" bIns="91440" anchor="ctr">
            <a:noAutofit/>
          </a:bodyPr>
          <a:lstStyle>
            <a:lvl1pPr algn="ctr">
              <a:defRPr sz="4800" b="0" spc="0" baseline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Click To Add Presentation Title</a:t>
            </a:r>
            <a:br>
              <a:rPr lang="en-US" dirty="0"/>
            </a:br>
            <a:r>
              <a:rPr lang="en-US" dirty="0"/>
              <a:t>Emphasize words by selecting and updating font to Arial Black</a:t>
            </a:r>
          </a:p>
        </p:txBody>
      </p:sp>
    </p:spTree>
    <p:extLst>
      <p:ext uri="{BB962C8B-B14F-4D97-AF65-F5344CB8AC3E}">
        <p14:creationId xmlns:p14="http://schemas.microsoft.com/office/powerpoint/2010/main" val="867470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eating section, top title,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">
            <a:extLst>
              <a:ext uri="{FF2B5EF4-FFF2-40B4-BE49-F238E27FC236}">
                <a16:creationId xmlns:a16="http://schemas.microsoft.com/office/drawing/2014/main" id="{AB8C8F00-DE28-794C-8CBC-A775CA4CAD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0">
                <a:solidFill>
                  <a:schemeClr val="tx1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to add image at 40% (or higher) transparency </a:t>
            </a:r>
            <a:br>
              <a:rPr lang="en-US" dirty="0"/>
            </a:br>
            <a:r>
              <a:rPr lang="en-US" dirty="0"/>
              <a:t>and remember to add alt text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A6556A-7959-3543-A277-BC08736450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Click To Add Slide Title</a:t>
            </a:r>
            <a:br>
              <a:rPr lang="en-US" dirty="0"/>
            </a:br>
            <a:r>
              <a:rPr lang="en-US" dirty="0"/>
              <a:t>(emphasize words by selecting and updating font to Arial Black)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762FBB-F45E-6049-8788-A6EFC268F56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Repeating Section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2C6E8-B06B-0A40-A842-7C114D1BBE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8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eating section, top title, text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>
            <a:extLst>
              <a:ext uri="{FF2B5EF4-FFF2-40B4-BE49-F238E27FC236}">
                <a16:creationId xmlns:a16="http://schemas.microsoft.com/office/drawing/2014/main" id="{778DC997-D926-1C49-BCA9-257266CB89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 flipH="1">
            <a:off x="6096000" y="2030826"/>
            <a:ext cx="5244934" cy="438912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content and remember to add alt text</a:t>
            </a:r>
          </a:p>
        </p:txBody>
      </p:sp>
      <p:sp>
        <p:nvSpPr>
          <p:cNvPr id="7" name="Text">
            <a:extLst>
              <a:ext uri="{FF2B5EF4-FFF2-40B4-BE49-F238E27FC236}">
                <a16:creationId xmlns:a16="http://schemas.microsoft.com/office/drawing/2014/main" id="{1FEA6796-C0CB-8447-9C14-88AD77091F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011680"/>
            <a:ext cx="6096000" cy="4389120"/>
          </a:xfrm>
          <a:prstGeom prst="rect">
            <a:avLst/>
          </a:prstGeom>
        </p:spPr>
        <p:txBody>
          <a:bodyPr lIns="822960" tIns="182880" rIns="822960" bIns="182880" anchor="ctr">
            <a:noAutofit/>
          </a:bodyPr>
          <a:lstStyle>
            <a:lvl1pPr marL="0" indent="0">
              <a:lnSpc>
                <a:spcPct val="100000"/>
              </a:lnSpc>
              <a:buNone/>
              <a:defRPr sz="3600" b="0" u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13E245-65F7-0F41-9ACB-DE9877B846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  <a:br>
              <a:rPr lang="en-US" dirty="0"/>
            </a:br>
            <a:r>
              <a:rPr lang="en-US" dirty="0"/>
              <a:t>(emphasize words by selecting and updating font to Arial Black)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03E9EE-5212-7448-B84B-7BB17D39E3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Repeating Section Title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7F63FB-9C9A-784D-90DA-36D4ECBCDF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43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title, text, Block 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">
            <a:extLst>
              <a:ext uri="{FF2B5EF4-FFF2-40B4-BE49-F238E27FC236}">
                <a16:creationId xmlns:a16="http://schemas.microsoft.com/office/drawing/2014/main" id="{E4216CF2-203C-3B45-B3CA-7149C2653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vert="horz" lIns="457200" tIns="457200" rIns="822960" bIns="457200" rtlCol="0" anchor="ctr">
            <a:noAutofit/>
          </a:bodyPr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  <a:endParaRPr lang="en-US" dirty="0"/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6096000" cy="6858000"/>
          </a:xfrm>
        </p:spPr>
        <p:txBody>
          <a:bodyPr tIns="457200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Add Slide Title or Change Text Color (Dark Palette Only)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737B2F-6467-354C-A401-82CD5D0A735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43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title, content, Block 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">
            <a:extLst>
              <a:ext uri="{FF2B5EF4-FFF2-40B4-BE49-F238E27FC236}">
                <a16:creationId xmlns:a16="http://schemas.microsoft.com/office/drawing/2014/main" id="{13616031-63B5-9B44-ADEC-FA2D7DB34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583680" y="456581"/>
            <a:ext cx="4572000" cy="59436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u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content and remember to add alt text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095999" cy="6858000"/>
          </a:xfrm>
        </p:spPr>
        <p:txBody>
          <a:bodyPr tIns="457200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Add Slide Title or Change Text Color (Dark Palette Only)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D3AC3A-48C3-554A-9FEB-DA33FDFC73C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86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title, text, image, Block 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B67C44F-D1F3-3146-BCDA-45AD9508636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83679" y="0"/>
            <a:ext cx="4572000" cy="6858000"/>
          </a:xfrm>
        </p:spPr>
        <p:txBody>
          <a:bodyPr lIns="0" rIns="0"/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image and remember to add alt text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7588F9AF-2AF8-6940-97B2-0084CA6E4B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4" y="3657600"/>
            <a:ext cx="6095999" cy="3200400"/>
          </a:xfrm>
        </p:spPr>
        <p:txBody>
          <a:bodyPr lIns="822960" tIns="91440" rIns="457200" bIns="457200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3200" b="0" u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095999" cy="3657600"/>
          </a:xfrm>
        </p:spPr>
        <p:txBody>
          <a:bodyPr tIns="457200" bIns="9144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defRPr sz="4000">
                <a:latin typeface="+mn-lt"/>
              </a:defRPr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Slide Title or Change Text Color (Dark Palette Only)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D3AC3A-48C3-554A-9FEB-DA33FDFC73C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0" y="6388100"/>
            <a:ext cx="457200" cy="457200"/>
          </a:xfrm>
        </p:spPr>
        <p:txBody>
          <a:bodyPr/>
          <a:lstStyle/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379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title, content, text, Block 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>
            <a:extLst>
              <a:ext uri="{FF2B5EF4-FFF2-40B4-BE49-F238E27FC236}">
                <a16:creationId xmlns:a16="http://schemas.microsoft.com/office/drawing/2014/main" id="{002EBCE2-FA1A-E64C-82FD-AB63AF79AE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6583678" y="3749040"/>
            <a:ext cx="4572000" cy="2560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3000" b="0" u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Content">
            <a:extLst>
              <a:ext uri="{FF2B5EF4-FFF2-40B4-BE49-F238E27FC236}">
                <a16:creationId xmlns:a16="http://schemas.microsoft.com/office/drawing/2014/main" id="{1D6F9D92-4401-0847-942A-1B5F882BFD2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583681" y="456581"/>
            <a:ext cx="4572000" cy="2972419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3000" u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content and remember to add alt text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/>
        <p:txBody>
          <a:bodyPr tIns="457200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Add Slide Title or Change Text Color (Dark Palette Only)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44FA3C-1778-B749-9C7C-7599673E59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46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itle color background, text, Block 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">
            <a:extLst>
              <a:ext uri="{FF2B5EF4-FFF2-40B4-BE49-F238E27FC236}">
                <a16:creationId xmlns:a16="http://schemas.microsoft.com/office/drawing/2014/main" id="{7E7B4AEE-364F-6141-AA6B-BCD5FFFD5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0"/>
            <a:ext cx="6096001" cy="6858000"/>
          </a:xfrm>
          <a:prstGeom prst="rect">
            <a:avLst/>
          </a:prstGeom>
        </p:spPr>
        <p:txBody>
          <a:bodyPr vert="horz" lIns="457200" tIns="457200" rIns="822960" bIns="457200" rtlCol="0" anchor="ctr">
            <a:noAutofit/>
          </a:bodyPr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6FF85A-23D2-9A46-808F-BFB0D79023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822960" tIns="457200" rIns="457200" bIns="457200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Add Slide Title or Change Background Color (Dark Palette Only)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C85ED-C64F-5C43-A48B-B5B42A34504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471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itle, text color background, Block 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">
            <a:extLst>
              <a:ext uri="{FF2B5EF4-FFF2-40B4-BE49-F238E27FC236}">
                <a16:creationId xmlns:a16="http://schemas.microsoft.com/office/drawing/2014/main" id="{26861F6E-272C-D246-BBF6-E9CE13025F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-1"/>
            <a:ext cx="5029200" cy="6858001"/>
          </a:xfrm>
          <a:solidFill>
            <a:schemeClr val="tx2"/>
          </a:solidFill>
        </p:spPr>
        <p:txBody>
          <a:bodyPr lIns="457200" tIns="457200" rIns="274320" bIns="457200" anchor="ctr">
            <a:noAutofit/>
          </a:bodyPr>
          <a:lstStyle>
            <a:lvl1pPr marL="0" indent="0">
              <a:lnSpc>
                <a:spcPct val="100000"/>
              </a:lnSpc>
              <a:buNone/>
              <a:defRPr sz="3600" b="0" u="none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Slide Title or Change Background Color (Dark Palette Only)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6FF85A-23D2-9A46-808F-BFB0D79023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096000" cy="6858000"/>
          </a:xfrm>
          <a:solidFill>
            <a:schemeClr val="bg2"/>
          </a:solidFill>
        </p:spPr>
        <p:txBody>
          <a:bodyPr lIns="822960" tIns="457200" rIns="457200" bIns="4572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518ED-E012-0048-A594-70CC2AA89F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43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itle color background, content, Block 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">
            <a:extLst>
              <a:ext uri="{FF2B5EF4-FFF2-40B4-BE49-F238E27FC236}">
                <a16:creationId xmlns:a16="http://schemas.microsoft.com/office/drawing/2014/main" id="{EB6F9C99-74F0-0B48-B97A-C7C6FA3A439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583680" y="456581"/>
            <a:ext cx="4663440" cy="59436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u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content and remember to add alt text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096000" cy="6858000"/>
          </a:xfrm>
        </p:spPr>
        <p:txBody>
          <a:bodyPr tIns="457200" rIns="457200" bIns="457200"/>
          <a:lstStyle>
            <a:lvl1pPr>
              <a:defRPr/>
            </a:lvl1pPr>
          </a:lstStyle>
          <a:p>
            <a:r>
              <a:rPr lang="en-US" dirty="0"/>
              <a:t>Click To Add Slide Title or Change Background Color (Dark Palette Only)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409AA8-4564-8D46-95D9-2593FABFF4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0" y="6400181"/>
            <a:ext cx="4572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43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itle color background, image, Block 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11EFA1D9-B91A-C143-A5EF-6CD941C0552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image and remember to add alt text</a:t>
            </a:r>
          </a:p>
          <a:p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 tIns="457200" rIns="457200" bIns="457200"/>
          <a:lstStyle>
            <a:lvl1pPr>
              <a:defRPr/>
            </a:lvl1pPr>
          </a:lstStyle>
          <a:p>
            <a:r>
              <a:rPr lang="en-US" dirty="0"/>
              <a:t>Click To Add Slide Title or Change Background Color (Dark Palette Only)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E2782-1EA5-0944-AF02-3EB1613C55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53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, description, br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F5C465-2889-3B47-AFBA-477422C85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114799"/>
            <a:ext cx="12192000" cy="1463039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A0DC7731-EA5E-9D44-81BA-11FEE85506B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389120"/>
            <a:ext cx="10515600" cy="914400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8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add short description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4114800"/>
          </a:xfrm>
          <a:prstGeom prst="rect">
            <a:avLst/>
          </a:prstGeom>
          <a:solidFill>
            <a:schemeClr val="tx2"/>
          </a:solidFill>
        </p:spPr>
        <p:txBody>
          <a:bodyPr lIns="822960" tIns="914400" rIns="822960" bIns="457200" anchor="ctr">
            <a:normAutofit/>
          </a:bodyPr>
          <a:lstStyle>
            <a:lvl1pPr algn="ctr">
              <a:lnSpc>
                <a:spcPct val="120000"/>
              </a:lnSpc>
              <a:defRPr sz="4800" b="0" spc="0" baseline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Section X:</a:t>
            </a:r>
            <a:br>
              <a:rPr lang="en-US" dirty="0"/>
            </a:br>
            <a:r>
              <a:rPr lang="en-US" dirty="0"/>
              <a:t>Click To Add Section Title Or Change Background Color (Dark Palette Only)</a:t>
            </a:r>
          </a:p>
        </p:txBody>
      </p:sp>
    </p:spTree>
    <p:extLst>
      <p:ext uri="{BB962C8B-B14F-4D97-AF65-F5344CB8AC3E}">
        <p14:creationId xmlns:p14="http://schemas.microsoft.com/office/powerpoint/2010/main" val="586049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section title, description, br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9CE32F-10B6-5C4D-AEC9-59EBAB13B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468879"/>
            <a:ext cx="12192000" cy="310896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"/>
          <p:cNvSpPr>
            <a:spLocks noGrp="1"/>
          </p:cNvSpPr>
          <p:nvPr>
            <p:ph type="subTitle" idx="1" hasCustomPrompt="1"/>
          </p:nvPr>
        </p:nvSpPr>
        <p:spPr>
          <a:xfrm>
            <a:off x="838200" y="2834640"/>
            <a:ext cx="10515600" cy="2286000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32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add contact info, section description,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2468880"/>
          </a:xfrm>
          <a:prstGeom prst="rect">
            <a:avLst/>
          </a:prstGeom>
          <a:noFill/>
        </p:spPr>
        <p:txBody>
          <a:bodyPr lIns="822960" tIns="731520" rIns="822960" bIns="548640" anchor="b">
            <a:noAutofit/>
          </a:bodyPr>
          <a:lstStyle>
            <a:lvl1pPr algn="ctr">
              <a:lnSpc>
                <a:spcPct val="120000"/>
              </a:lnSpc>
              <a:defRPr sz="6600" b="0" spc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Section Title or Change Text Color (Dark Palette Only)</a:t>
            </a:r>
          </a:p>
        </p:txBody>
      </p:sp>
    </p:spTree>
    <p:extLst>
      <p:ext uri="{BB962C8B-B14F-4D97-AF65-F5344CB8AC3E}">
        <p14:creationId xmlns:p14="http://schemas.microsoft.com/office/powerpoint/2010/main" val="4062110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title, branding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mage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4571999"/>
          </a:xfrm>
          <a:prstGeom prst="rect">
            <a:avLst/>
          </a:prstGeom>
          <a:solidFill>
            <a:schemeClr val="bg2"/>
          </a:solidFill>
        </p:spPr>
        <p:txBody>
          <a:bodyPr anchor="t"/>
          <a:lstStyle>
            <a:lvl1pPr marL="0" indent="0" algn="ctr">
              <a:buNone/>
              <a:defRPr i="0"/>
            </a:lvl1pPr>
          </a:lstStyle>
          <a:p>
            <a:r>
              <a:rPr lang="en-US" dirty="0"/>
              <a:t>Click to add image and remember to add alt text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0" y="4572000"/>
            <a:ext cx="12192000" cy="1005840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lIns="822960" tIns="91440" rIns="822960" bIns="91440" anchor="ctr">
            <a:noAutofit/>
          </a:bodyPr>
          <a:lstStyle>
            <a:lvl1pPr algn="ctr">
              <a:defRPr sz="2800" b="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Slide Title Or Change Background Color (Dark Palette Only)</a:t>
            </a:r>
          </a:p>
        </p:txBody>
      </p:sp>
    </p:spTree>
    <p:extLst>
      <p:ext uri="{BB962C8B-B14F-4D97-AF65-F5344CB8AC3E}">
        <p14:creationId xmlns:p14="http://schemas.microsoft.com/office/powerpoint/2010/main" val="78342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, text, br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ecorative shape">
            <a:extLst>
              <a:ext uri="{FF2B5EF4-FFF2-40B4-BE49-F238E27FC236}">
                <a16:creationId xmlns:a16="http://schemas.microsoft.com/office/drawing/2014/main" id="{D02A561B-B725-C84E-8B81-67AA88D01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" y="365760"/>
            <a:ext cx="91440" cy="731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">
            <a:extLst>
              <a:ext uri="{FF2B5EF4-FFF2-40B4-BE49-F238E27FC236}">
                <a16:creationId xmlns:a16="http://schemas.microsoft.com/office/drawing/2014/main" id="{42F3685D-2F79-0D41-8030-BA88BC4A84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371600"/>
            <a:ext cx="12192000" cy="4389120"/>
          </a:xfrm>
          <a:prstGeom prst="rect">
            <a:avLst/>
          </a:prstGeom>
        </p:spPr>
        <p:txBody>
          <a:bodyPr lIns="822960" tIns="182880" rIns="822960" bIns="182880" anchor="ctr">
            <a:noAutofit/>
          </a:bodyPr>
          <a:lstStyle>
            <a:lvl1pPr marL="0" indent="0">
              <a:lnSpc>
                <a:spcPct val="100000"/>
              </a:lnSpc>
              <a:buNone/>
              <a:defRPr sz="3600" b="0" u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0E9983A1-AADB-E945-B5F8-190C6A926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82880"/>
            <a:ext cx="12192000" cy="1097280"/>
          </a:xfrm>
          <a:prstGeom prst="rect">
            <a:avLst/>
          </a:prstGeom>
        </p:spPr>
        <p:txBody>
          <a:bodyPr lIns="822960" tIns="365760" rIns="822960" bIns="274320" anchor="ctr" anchorCtr="0"/>
          <a:lstStyle>
            <a:lvl1pPr>
              <a:defRPr sz="4400" spc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Slide Title</a:t>
            </a:r>
            <a:br>
              <a:rPr lang="en-US" dirty="0"/>
            </a:br>
            <a:r>
              <a:rPr lang="en-US" dirty="0"/>
              <a:t>(emphasize words by selecting and updating font to Arial Black)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2C6E8-B06B-0A40-A842-7C114D1BBE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12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, text, content, br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ecorative shape">
            <a:extLst>
              <a:ext uri="{FF2B5EF4-FFF2-40B4-BE49-F238E27FC236}">
                <a16:creationId xmlns:a16="http://schemas.microsoft.com/office/drawing/2014/main" id="{A6BB5F85-A370-AD4E-A6CE-68A9ACA3C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" y="365760"/>
            <a:ext cx="91440" cy="731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Content">
            <a:extLst>
              <a:ext uri="{FF2B5EF4-FFF2-40B4-BE49-F238E27FC236}">
                <a16:creationId xmlns:a16="http://schemas.microsoft.com/office/drawing/2014/main" id="{778DC997-D926-1C49-BCA9-257266CB89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 flipH="1">
            <a:off x="6766559" y="1371600"/>
            <a:ext cx="4574375" cy="438912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content and remember to add alt text</a:t>
            </a:r>
          </a:p>
        </p:txBody>
      </p:sp>
      <p:sp>
        <p:nvSpPr>
          <p:cNvPr id="7" name="Text">
            <a:extLst>
              <a:ext uri="{FF2B5EF4-FFF2-40B4-BE49-F238E27FC236}">
                <a16:creationId xmlns:a16="http://schemas.microsoft.com/office/drawing/2014/main" id="{1FEA6796-C0CB-8447-9C14-88AD77091F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371600"/>
            <a:ext cx="6766559" cy="4389120"/>
          </a:xfrm>
          <a:prstGeom prst="rect">
            <a:avLst/>
          </a:prstGeom>
        </p:spPr>
        <p:txBody>
          <a:bodyPr lIns="822960" tIns="182880" rIns="822960" bIns="182880" anchor="ctr">
            <a:noAutofit/>
          </a:bodyPr>
          <a:lstStyle>
            <a:lvl1pPr marL="0" indent="0">
              <a:lnSpc>
                <a:spcPct val="100000"/>
              </a:lnSpc>
              <a:buNone/>
              <a:defRPr sz="3600" b="0" u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D35F7BB8-E2C4-B743-BF14-4AFEE6D38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82880"/>
            <a:ext cx="12192000" cy="1097280"/>
          </a:xfrm>
          <a:prstGeom prst="rect">
            <a:avLst/>
          </a:prstGeom>
        </p:spPr>
        <p:txBody>
          <a:bodyPr lIns="822960" tIns="365760" rIns="822960" bIns="274320" anchor="ctr" anchorCtr="0"/>
          <a:lstStyle>
            <a:lvl1pPr>
              <a:defRPr sz="4400" spc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Slide Title</a:t>
            </a:r>
            <a:br>
              <a:rPr lang="en-US" dirty="0"/>
            </a:br>
            <a:r>
              <a:rPr lang="en-US" dirty="0"/>
              <a:t>(emphasize words by selecting and updating font to Arial Black)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7F63FB-9C9A-784D-90DA-36D4ECBCDF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96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U logo, short title, decription,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19AE0E-457B-EE4B-99D3-6F1A02C75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325365" y="4937760"/>
            <a:ext cx="9601200" cy="0"/>
          </a:xfrm>
          <a:prstGeom prst="line">
            <a:avLst/>
          </a:prstGeom>
          <a:ln w="254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9" name="Picture 8" descr="The Ohio State University">
            <a:extLst>
              <a:ext uri="{FF2B5EF4-FFF2-40B4-BE49-F238E27FC236}">
                <a16:creationId xmlns:a16="http://schemas.microsoft.com/office/drawing/2014/main" id="{35DE5150-E388-7545-87CB-251F566D26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069" y="731520"/>
            <a:ext cx="2433861" cy="1645920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31234D1-0C9F-2F4A-8428-9A61B7D06C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6035040"/>
            <a:ext cx="10515600" cy="36576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90000"/>
              </a:lnSpc>
              <a:buNone/>
              <a:defRPr sz="2200"/>
            </a:lvl1pPr>
          </a:lstStyle>
          <a:p>
            <a:pPr lvl="0"/>
            <a:r>
              <a:rPr lang="en-US" dirty="0"/>
              <a:t>Click to add presenter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B475391-4A3C-BA4F-BE89-4FA809BBAE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5303520"/>
            <a:ext cx="10515600" cy="73152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90000"/>
              </a:lnSpc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presenter name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EA48C0-2705-4C4E-943A-77F2F52ECA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931920"/>
            <a:ext cx="10515600" cy="73152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90000"/>
              </a:lnSpc>
              <a:buNone/>
              <a:defRPr sz="2400"/>
            </a:lvl1pPr>
          </a:lstStyle>
          <a:p>
            <a:pPr lvl="0"/>
            <a:r>
              <a:rPr lang="en-US" dirty="0"/>
              <a:t>Click to add short description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26D1D-3410-AC43-81AA-E2445118D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17520"/>
            <a:ext cx="10515600" cy="9144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ctr">
              <a:lnSpc>
                <a:spcPct val="100000"/>
              </a:lnSpc>
              <a:defRPr sz="6600" cap="all" spc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85464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color, title, description, Block 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C44C7A-51DA-454E-A594-25C2E8430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0" y="5943600"/>
            <a:ext cx="490859" cy="640080"/>
          </a:xfrm>
          <a:prstGeom prst="rect">
            <a:avLst/>
          </a:prstGeom>
        </p:spPr>
      </p:pic>
      <p:sp>
        <p:nvSpPr>
          <p:cNvPr id="4" name="Text">
            <a:extLst>
              <a:ext uri="{FF2B5EF4-FFF2-40B4-BE49-F238E27FC236}">
                <a16:creationId xmlns:a16="http://schemas.microsoft.com/office/drawing/2014/main" id="{07885DBB-3D1E-6E43-9ECD-ABEC3138AE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2482" y="3664442"/>
            <a:ext cx="10515600" cy="1828800"/>
          </a:xfrm>
          <a:prstGeom prst="rect">
            <a:avLst/>
          </a:prstGeom>
        </p:spPr>
        <p:txBody>
          <a:bodyPr tIns="182880" anchor="t">
            <a:noAutofit/>
          </a:bodyPr>
          <a:lstStyle>
            <a:lvl1pPr marL="0" indent="0" algn="ctr">
              <a:buNone/>
              <a:defRPr sz="3000" baseline="0">
                <a:solidFill>
                  <a:schemeClr val="bg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add short description. </a:t>
            </a:r>
            <a:br>
              <a:rPr lang="en-US" dirty="0"/>
            </a:br>
            <a:r>
              <a:rPr lang="en-US" dirty="0"/>
              <a:t>Right click background to format slide background color (dark palette only).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828E9F41-6D1F-D945-B502-D93538C8BB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2482" y="1104122"/>
            <a:ext cx="10515600" cy="251433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 b="0" cap="all" spc="0" baseline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Click To Add Slide Title</a:t>
            </a:r>
            <a:br>
              <a:rPr lang="en-US" dirty="0"/>
            </a:br>
            <a:r>
              <a:rPr lang="en-US" dirty="0"/>
              <a:t>(emphasize words by selecting and updating font to Arial Black)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C4D409-825A-2847-80E8-FA5D7A44D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400800"/>
            <a:ext cx="4572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emf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ooter image" descr="The Ohio State University">
            <a:extLst>
              <a:ext uri="{FF2B5EF4-FFF2-40B4-BE49-F238E27FC236}">
                <a16:creationId xmlns:a16="http://schemas.microsoft.com/office/drawing/2014/main" id="{DE0E212D-C40A-1F42-85B6-408C8F417B4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" y="5943600"/>
            <a:ext cx="3916680" cy="548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050CAF-241A-EA40-9C5D-B5F3D0DF32DB}"/>
              </a:ext>
            </a:extLst>
          </p:cNvPr>
          <p:cNvSpPr txBox="1"/>
          <p:nvPr userDrawn="1"/>
        </p:nvSpPr>
        <p:spPr>
          <a:xfrm>
            <a:off x="6096000" y="5943600"/>
            <a:ext cx="6096000" cy="548640"/>
          </a:xfrm>
          <a:prstGeom prst="rect">
            <a:avLst/>
          </a:prstGeom>
          <a:noFill/>
        </p:spPr>
        <p:txBody>
          <a:bodyPr wrap="square" lIns="457200" tIns="0" rIns="822960" bIns="0" rtlCol="0" anchor="ctr">
            <a:norm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chemeClr val="bg2"/>
                  </a:solidFill>
                </a:uFill>
                <a:latin typeface="+mn-lt"/>
                <a:ea typeface="+mn-ea"/>
                <a:cs typeface="+mn-cs"/>
              </a:rPr>
              <a:t>osu.edu</a:t>
            </a:r>
          </a:p>
        </p:txBody>
      </p:sp>
    </p:spTree>
    <p:extLst>
      <p:ext uri="{BB962C8B-B14F-4D97-AF65-F5344CB8AC3E}">
        <p14:creationId xmlns:p14="http://schemas.microsoft.com/office/powerpoint/2010/main" val="36188410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840" r:id="rId2"/>
    <p:sldLayoutId id="2147483700" r:id="rId3"/>
    <p:sldLayoutId id="2147483812" r:id="rId4"/>
    <p:sldLayoutId id="2147483734" r:id="rId5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914377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080" indent="-342891" algn="l" defTabSz="914377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269" indent="-342891" algn="l" defTabSz="914377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09" indent="-285744" algn="l" defTabSz="914377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498" indent="-285744" algn="l" defTabSz="914377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EFB78A6-6C92-3A40-9D84-EF7B94401992}"/>
              </a:ext>
            </a:extLst>
          </p:cNvPr>
          <p:cNvSpPr txBox="1"/>
          <p:nvPr userDrawn="1"/>
        </p:nvSpPr>
        <p:spPr>
          <a:xfrm>
            <a:off x="6096000" y="6126480"/>
            <a:ext cx="6096000" cy="457200"/>
          </a:xfrm>
          <a:prstGeom prst="rect">
            <a:avLst/>
          </a:prstGeom>
          <a:noFill/>
        </p:spPr>
        <p:txBody>
          <a:bodyPr wrap="square" lIns="457200" tIns="0" rIns="822960" bIns="0" rtlCol="0" anchor="ctr">
            <a:norm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chemeClr val="bg2"/>
                  </a:solidFill>
                </a:uFill>
                <a:latin typeface="+mn-lt"/>
                <a:ea typeface="+mn-ea"/>
                <a:cs typeface="+mn-cs"/>
              </a:rPr>
              <a:t>osu.edu</a:t>
            </a:r>
          </a:p>
        </p:txBody>
      </p:sp>
      <p:pic>
        <p:nvPicPr>
          <p:cNvPr id="13" name="Footer image" descr="The Ohio State University">
            <a:extLst>
              <a:ext uri="{FF2B5EF4-FFF2-40B4-BE49-F238E27FC236}">
                <a16:creationId xmlns:a16="http://schemas.microsoft.com/office/drawing/2014/main" id="{8134D617-0D7C-8642-9736-8232FA2A6B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" y="6126480"/>
            <a:ext cx="3263900" cy="457200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9F82E39-8719-B648-A708-22EEA2827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1371600"/>
            <a:ext cx="12188951" cy="4389120"/>
          </a:xfrm>
          <a:prstGeom prst="rect">
            <a:avLst/>
          </a:prstGeom>
        </p:spPr>
        <p:txBody>
          <a:bodyPr vert="horz" lIns="822960" tIns="182880" rIns="822960" bIns="182880" rtlCol="0" anchor="ctr" anchorCtr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600B149-F092-2749-BABF-6ACB81BB7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879"/>
            <a:ext cx="12188950" cy="1097280"/>
          </a:xfrm>
          <a:prstGeom prst="rect">
            <a:avLst/>
          </a:prstGeom>
        </p:spPr>
        <p:txBody>
          <a:bodyPr vert="horz" lIns="822960" tIns="365760" rIns="822960" bIns="274320" rtlCol="0" anchor="ctr" anchorCtr="0">
            <a:noAutofit/>
          </a:bodyPr>
          <a:lstStyle/>
          <a:p>
            <a:r>
              <a:rPr lang="en-US" dirty="0"/>
              <a:t>Click To Add Slide Title</a:t>
            </a:r>
            <a:br>
              <a:rPr lang="en-US" dirty="0"/>
            </a:br>
            <a:r>
              <a:rPr lang="en-US" dirty="0"/>
              <a:t>(emphasize words by selecting and updating font to Arial Black)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C51723-A56E-E742-AC28-13AE49CC9C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4800" y="6400800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32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2" r:id="rId1"/>
    <p:sldLayoutId id="2147483799" r:id="rId2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36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786F47-4A04-644A-9FCE-114C867BE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4800" y="6400800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905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749" r:id="rId2"/>
    <p:sldLayoutId id="2147483836" r:id="rId3"/>
    <p:sldLayoutId id="2147483837" r:id="rId4"/>
    <p:sldLayoutId id="2147483815" r:id="rId5"/>
    <p:sldLayoutId id="2147483752" r:id="rId6"/>
    <p:sldLayoutId id="2147483835" r:id="rId7"/>
    <p:sldLayoutId id="2147483848" r:id="rId8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60687BD-6A76-884A-9E76-325DEC9B1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4320" y="-10633"/>
            <a:ext cx="914400" cy="1143000"/>
            <a:chOff x="365760" y="7"/>
            <a:chExt cx="910147" cy="1137684"/>
          </a:xfrm>
        </p:grpSpPr>
        <p:sp>
          <p:nvSpPr>
            <p:cNvPr id="9" name="Decorative shape">
              <a:extLst>
                <a:ext uri="{FF2B5EF4-FFF2-40B4-BE49-F238E27FC236}">
                  <a16:creationId xmlns:a16="http://schemas.microsoft.com/office/drawing/2014/main" id="{8DB24BC1-5747-B34A-BF74-0A7C1CE22978}"/>
                </a:ext>
              </a:extLst>
            </p:cNvPr>
            <p:cNvSpPr/>
            <p:nvPr userDrawn="1"/>
          </p:nvSpPr>
          <p:spPr>
            <a:xfrm>
              <a:off x="365760" y="7"/>
              <a:ext cx="910147" cy="113768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127000" dist="38100" dir="1800000" algn="tl" rotWithShape="0">
                <a:schemeClr val="tx1"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10" name="Picture 9" descr="Block O">
              <a:extLst>
                <a:ext uri="{FF2B5EF4-FFF2-40B4-BE49-F238E27FC236}">
                  <a16:creationId xmlns:a16="http://schemas.microsoft.com/office/drawing/2014/main" id="{49695069-CAB6-234E-A08F-5C476775C3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096" y="302500"/>
              <a:ext cx="523475" cy="682611"/>
            </a:xfrm>
            <a:prstGeom prst="rect">
              <a:avLst/>
            </a:prstGeom>
          </p:spPr>
        </p:pic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BABC4A-FD7B-2243-8337-AEE82B0CD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828800"/>
            <a:ext cx="12188951" cy="4389120"/>
          </a:xfrm>
          <a:prstGeom prst="rect">
            <a:avLst/>
          </a:prstGeom>
        </p:spPr>
        <p:txBody>
          <a:bodyPr vert="horz" lIns="822960" tIns="182880" rIns="822960" bIns="182880" rtlCol="0" anchor="ctr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970CF9-F65D-5548-BCD7-E9F3D23ED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0"/>
            <a:ext cx="11430000" cy="1368829"/>
          </a:xfrm>
          <a:prstGeom prst="rect">
            <a:avLst/>
          </a:prstGeom>
        </p:spPr>
        <p:txBody>
          <a:bodyPr vert="horz" lIns="822960" tIns="182880" rIns="822960" bIns="18288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BF28EB36-A30E-0144-9863-CB76747FF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4800" y="6400800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922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none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9F82E39-8719-B648-A708-22EEA2827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2011680"/>
            <a:ext cx="12188951" cy="4389120"/>
          </a:xfrm>
          <a:prstGeom prst="rect">
            <a:avLst/>
          </a:prstGeom>
        </p:spPr>
        <p:txBody>
          <a:bodyPr vert="horz" lIns="822960" tIns="182880" rIns="822960" bIns="182880" rtlCol="0" anchor="ctr" anchorCtr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600B149-F092-2749-BABF-6ACB81BB7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14400"/>
            <a:ext cx="12188950" cy="1097280"/>
          </a:xfrm>
          <a:prstGeom prst="rect">
            <a:avLst/>
          </a:prstGeom>
        </p:spPr>
        <p:txBody>
          <a:bodyPr vert="horz" lIns="822960" tIns="365760" rIns="822960" bIns="274320" rtlCol="0" anchor="ctr" anchorCtr="0">
            <a:noAutofit/>
          </a:bodyPr>
          <a:lstStyle/>
          <a:p>
            <a:r>
              <a:rPr lang="en-US" dirty="0"/>
              <a:t>Click To Add Slide Title</a:t>
            </a:r>
            <a:br>
              <a:rPr lang="en-US" dirty="0"/>
            </a:br>
            <a:r>
              <a:rPr lang="en-US" dirty="0"/>
              <a:t>(emphasize words by selecting and updating font to Arial Black)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A1CD93-B723-BD46-8230-2D8321E70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149999"/>
            <a:ext cx="3191540" cy="4308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182880" tIns="45720" rIns="91440" bIns="45720" rtlCol="0" anchor="ctr">
            <a:spAutoFit/>
          </a:bodyPr>
          <a:lstStyle>
            <a:lvl1pPr algn="r">
              <a:defRPr sz="2200">
                <a:solidFill>
                  <a:schemeClr val="bg2"/>
                </a:solidFill>
              </a:defRPr>
            </a:lvl1pPr>
          </a:lstStyle>
          <a:p>
            <a:r>
              <a:rPr lang="en-US"/>
              <a:t>Repeating Section Title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C51723-A56E-E742-AC28-13AE49CC9C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4800" y="6400800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74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5" r:id="rId1"/>
    <p:sldLayoutId id="2147483847" r:id="rId2"/>
    <p:sldLayoutId id="2147483846" r:id="rId3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36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99387-7A0A-614B-A4E6-D99C4827A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0" y="5944524"/>
            <a:ext cx="490988" cy="639156"/>
          </a:xfrm>
          <a:prstGeom prst="rect">
            <a:avLst/>
          </a:prstGeom>
        </p:spPr>
      </p:pic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vert="horz" lIns="457200" tIns="457200" rIns="822960" bIns="457200" rtlCol="0" anchor="ctr">
            <a:noAutofit/>
          </a:bodyPr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6095999" cy="6858000"/>
          </a:xfrm>
          <a:prstGeom prst="rect">
            <a:avLst/>
          </a:prstGeom>
        </p:spPr>
        <p:txBody>
          <a:bodyPr vert="horz" lIns="822960" tIns="457200" rIns="457200" bIns="457200" rtlCol="0" anchor="ctr">
            <a:normAutofit/>
          </a:bodyPr>
          <a:lstStyle/>
          <a:p>
            <a:r>
              <a:rPr lang="en-US" dirty="0"/>
              <a:t>Click To Add Slide Title or Change Text Color (Dark Palette Only)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5A817F61-93AD-9A46-8F37-8EF5D27F5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88925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067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838" r:id="rId3"/>
    <p:sldLayoutId id="2147483726" r:id="rId4"/>
  </p:sldLayoutIdLst>
  <p:hf hdr="0" dt="0"/>
  <p:txStyles>
    <p:titleStyle>
      <a:lvl1pPr marL="0" indent="0" algn="r" defTabSz="914377" rtl="0" eaLnBrk="1" latinLnBrk="0" hangingPunct="1">
        <a:lnSpc>
          <a:spcPct val="120000"/>
        </a:lnSpc>
        <a:spcBef>
          <a:spcPts val="2400"/>
        </a:spcBef>
        <a:buNone/>
        <a:defRPr sz="4400" b="0" kern="1200" cap="all" spc="0" baseline="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36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C87A79-FA88-C143-8323-8DE5B0204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0" y="5944524"/>
            <a:ext cx="490988" cy="639156"/>
          </a:xfrm>
          <a:prstGeom prst="rect">
            <a:avLst/>
          </a:prstGeom>
        </p:spPr>
      </p:pic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095999" y="0"/>
            <a:ext cx="6096001" cy="6858000"/>
          </a:xfrm>
          <a:prstGeom prst="rect">
            <a:avLst/>
          </a:prstGeom>
        </p:spPr>
        <p:txBody>
          <a:bodyPr vert="horz" lIns="457200" tIns="457200" rIns="822960" bIns="457200" rtlCol="0" anchor="ctr">
            <a:noAutofit/>
          </a:bodyPr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vert="horz" lIns="822960" tIns="457200" rIns="457200" bIns="457200" rtlCol="0" anchor="ctr">
            <a:normAutofit/>
          </a:bodyPr>
          <a:lstStyle/>
          <a:p>
            <a:r>
              <a:rPr lang="en-US" dirty="0"/>
              <a:t>Click To Add Slide Title or Change Background Color (Dark Palette Only)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E7519CB-4029-1A45-BA03-2D482E25E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88925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406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834" r:id="rId2"/>
    <p:sldLayoutId id="2147483745" r:id="rId3"/>
    <p:sldLayoutId id="2147483839" r:id="rId4"/>
  </p:sldLayoutIdLst>
  <p:hf hdr="0" dt="0"/>
  <p:txStyles>
    <p:titleStyle>
      <a:lvl1pPr algn="r" defTabSz="914377" rtl="0" eaLnBrk="1" latinLnBrk="0" hangingPunct="1">
        <a:lnSpc>
          <a:spcPct val="120000"/>
        </a:lnSpc>
        <a:spcBef>
          <a:spcPts val="2400"/>
        </a:spcBef>
        <a:buNone/>
        <a:defRPr sz="4400" b="0" kern="1200" cap="all" spc="0" baseline="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rake.166@osu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ham.73@osu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0" y="4159624"/>
            <a:ext cx="12192000" cy="141821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Holly Drake, </a:t>
            </a:r>
            <a:r>
              <a:rPr lang="en-US" dirty="0"/>
              <a:t>Chief Privacy Officer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Marcia Ham, </a:t>
            </a:r>
            <a:r>
              <a:rPr lang="en-US" dirty="0"/>
              <a:t>PhD Candidate, Learning Analytics Consultant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38200" y="773724"/>
            <a:ext cx="10515600" cy="3249636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600" cap="none" dirty="0">
                <a:solidFill>
                  <a:schemeClr val="tx2"/>
                </a:solidFill>
                <a:cs typeface="Arial"/>
              </a:rPr>
              <a:t>PRIVACY PERSPECTIVES</a:t>
            </a:r>
            <a:br>
              <a:rPr lang="en-US" cap="none" dirty="0">
                <a:latin typeface="+mj-lt"/>
                <a:cs typeface="Arial"/>
              </a:rPr>
            </a:br>
            <a:r>
              <a:rPr lang="en-US" sz="6700" cap="none" dirty="0">
                <a:latin typeface="+mj-lt"/>
                <a:cs typeface="Arial"/>
              </a:rPr>
              <a:t>Student Data Analytics </a:t>
            </a:r>
            <a:br>
              <a:rPr lang="en-US" sz="6700" cap="none" dirty="0">
                <a:cs typeface="Arial"/>
              </a:rPr>
            </a:br>
            <a:r>
              <a:rPr lang="en-US" sz="6700" cap="none" dirty="0">
                <a:cs typeface="Arial"/>
              </a:rPr>
              <a:t>How much is too much?</a:t>
            </a:r>
            <a:endParaRPr lang="en-US" sz="6700" cap="none" dirty="0">
              <a:solidFill>
                <a:srgbClr val="666666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7125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DDE2D739-64D0-AF40-94B4-3A7E99A7C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3446" y="993693"/>
            <a:ext cx="12380459" cy="4572000"/>
            <a:chOff x="-23446" y="993693"/>
            <a:chExt cx="12380459" cy="457200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819E851-A03C-8A49-B19A-7D1549FD97F8}"/>
                </a:ext>
              </a:extLst>
            </p:cNvPr>
            <p:cNvGrpSpPr/>
            <p:nvPr/>
          </p:nvGrpSpPr>
          <p:grpSpPr>
            <a:xfrm>
              <a:off x="-23446" y="993693"/>
              <a:ext cx="12380459" cy="4572000"/>
              <a:chOff x="-23446" y="993693"/>
              <a:chExt cx="12380459" cy="457200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BB71EE2-51F5-8A47-9251-1FDD0BFDC1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3446" y="5151364"/>
                <a:ext cx="2110023" cy="2"/>
              </a:xfrm>
              <a:prstGeom prst="line">
                <a:avLst/>
              </a:prstGeom>
              <a:ln w="79375" cap="rnd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CA9AC77F-39D6-5F4E-BAF0-D87AACAD49D4}"/>
                  </a:ext>
                </a:extLst>
              </p:cNvPr>
              <p:cNvSpPr/>
              <p:nvPr/>
            </p:nvSpPr>
            <p:spPr>
              <a:xfrm>
                <a:off x="7785013" y="993693"/>
                <a:ext cx="4572000" cy="4572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B7D6BA6B-F7C2-3940-B3C7-5C26AD8116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33469" y="4464092"/>
                <a:ext cx="0" cy="640380"/>
              </a:xfrm>
              <a:prstGeom prst="line">
                <a:avLst/>
              </a:prstGeom>
              <a:ln w="79375" cap="rnd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925D7150-4D02-A347-899D-AD55A3BDF5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1460" y="3772429"/>
                <a:ext cx="0" cy="640380"/>
              </a:xfrm>
              <a:prstGeom prst="line">
                <a:avLst/>
              </a:prstGeom>
              <a:ln w="79375" cap="rnd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58F841C-3B22-CB47-A125-F5FDF7278E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1460" y="3757658"/>
                <a:ext cx="1764868" cy="0"/>
              </a:xfrm>
              <a:prstGeom prst="line">
                <a:avLst/>
              </a:prstGeom>
              <a:ln w="79375" cap="rnd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CD9B32F-99DF-0643-83B0-1C0ABEC98F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94720" y="3115938"/>
                <a:ext cx="0" cy="640380"/>
              </a:xfrm>
              <a:prstGeom prst="line">
                <a:avLst/>
              </a:prstGeom>
              <a:ln w="79375" cap="rnd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AC4C6CDB-FDE1-6741-92B1-600810754F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94885" y="3253566"/>
                <a:ext cx="2418469" cy="0"/>
              </a:xfrm>
              <a:prstGeom prst="line">
                <a:avLst/>
              </a:prstGeom>
              <a:ln w="79375" cap="rnd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430F03B4-48B2-1548-B383-878C9C2B8E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33469" y="4415317"/>
                <a:ext cx="1547653" cy="0"/>
              </a:xfrm>
              <a:prstGeom prst="line">
                <a:avLst/>
              </a:prstGeom>
              <a:ln w="79375" cap="rnd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31A14DF-E893-C144-BBB9-7A2CA14DB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4318" y="1744441"/>
              <a:ext cx="1438787" cy="1438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7C3C6AD-EB9E-9B46-AE39-6E5601481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5480" y="2269734"/>
              <a:ext cx="1438787" cy="1438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BDE5D36-449B-3E4A-9FF3-1FC31D7CE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7343" y="2906064"/>
              <a:ext cx="1438787" cy="1438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CCCAEF0-F9E6-8B4F-9596-91921959F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678" y="3654828"/>
              <a:ext cx="1438787" cy="14387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7ADB93B-5A77-A243-8241-9B81B143EBD5}"/>
              </a:ext>
            </a:extLst>
          </p:cNvPr>
          <p:cNvSpPr txBox="1"/>
          <p:nvPr/>
        </p:nvSpPr>
        <p:spPr>
          <a:xfrm>
            <a:off x="8067234" y="1569567"/>
            <a:ext cx="40184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2"/>
                </a:solidFill>
              </a:rPr>
              <a:t>Our community </a:t>
            </a:r>
            <a:r>
              <a:rPr lang="en-US" sz="3000" b="1" dirty="0">
                <a:solidFill>
                  <a:schemeClr val="bg2"/>
                </a:solidFill>
              </a:rPr>
              <a:t>understands</a:t>
            </a:r>
            <a:r>
              <a:rPr lang="en-US" sz="3000" dirty="0">
                <a:solidFill>
                  <a:schemeClr val="bg2"/>
                </a:solidFill>
              </a:rPr>
              <a:t> how Ohio State collects, uses and shares personal information - providing </a:t>
            </a:r>
            <a:r>
              <a:rPr lang="en-US" sz="3000" b="1" dirty="0">
                <a:solidFill>
                  <a:schemeClr val="bg2"/>
                </a:solidFill>
              </a:rPr>
              <a:t>choices</a:t>
            </a:r>
            <a:r>
              <a:rPr lang="en-US" sz="3000" dirty="0">
                <a:solidFill>
                  <a:schemeClr val="bg2"/>
                </a:solidFill>
              </a:rPr>
              <a:t> whenever possible.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0CF246-56E8-6A48-8966-32E04166820B}"/>
              </a:ext>
            </a:extLst>
          </p:cNvPr>
          <p:cNvSpPr txBox="1"/>
          <p:nvPr/>
        </p:nvSpPr>
        <p:spPr>
          <a:xfrm>
            <a:off x="5670208" y="3310655"/>
            <a:ext cx="19470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Transparent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Privacy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Practices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CFE692-55B7-2143-AD19-AC0674540511}"/>
              </a:ext>
            </a:extLst>
          </p:cNvPr>
          <p:cNvSpPr txBox="1"/>
          <p:nvPr/>
        </p:nvSpPr>
        <p:spPr>
          <a:xfrm>
            <a:off x="3775071" y="3823505"/>
            <a:ext cx="2047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Community-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Driven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Website Policy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77E5E1-F3A1-3241-8D07-AFD9D0566BB8}"/>
              </a:ext>
            </a:extLst>
          </p:cNvPr>
          <p:cNvSpPr txBox="1"/>
          <p:nvPr/>
        </p:nvSpPr>
        <p:spPr>
          <a:xfrm>
            <a:off x="2215530" y="4527753"/>
            <a:ext cx="15712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Develop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Privacy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Personas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FE9B60-C7A4-2B4F-9F8D-8D17389A0E5A}"/>
              </a:ext>
            </a:extLst>
          </p:cNvPr>
          <p:cNvSpPr txBox="1"/>
          <p:nvPr/>
        </p:nvSpPr>
        <p:spPr>
          <a:xfrm>
            <a:off x="230007" y="5199988"/>
            <a:ext cx="17780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Understand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Digital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Footprints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007FFA5-0AA8-E64B-991F-2995F0376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</a:t>
            </a:r>
            <a:r>
              <a:rPr lang="en-US" dirty="0">
                <a:latin typeface="+mj-lt"/>
              </a:rPr>
              <a:t>Journey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696D59-02A5-244B-AEB3-951B711AEF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B74F5AC-8102-7A41-9B9E-9327B7655BD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93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52170FD-62DB-CC4C-816E-70486B3DD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268393"/>
            <a:ext cx="10515600" cy="2177960"/>
          </a:xfrm>
        </p:spPr>
        <p:txBody>
          <a:bodyPr numCol="2" spcCol="457200" anchor="ctr"/>
          <a:lstStyle/>
          <a:p>
            <a:r>
              <a:rPr lang="en-US" b="1" dirty="0"/>
              <a:t>Holly Drake</a:t>
            </a:r>
            <a:br>
              <a:rPr lang="en-US" b="1" dirty="0"/>
            </a:br>
            <a:r>
              <a:rPr lang="en-US" sz="2800" dirty="0"/>
              <a:t>Chief Privacy Officer</a:t>
            </a:r>
            <a:br>
              <a:rPr lang="en-US" sz="2800" dirty="0"/>
            </a:br>
            <a:r>
              <a:rPr lang="en-US" sz="2800" dirty="0">
                <a:hlinkClick r:id="rId3"/>
              </a:rPr>
              <a:t>drake.166@osu.edu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Marcia Ham</a:t>
            </a:r>
            <a:r>
              <a:rPr lang="en-US" sz="2800" dirty="0"/>
              <a:t>, PhD Candidate</a:t>
            </a:r>
            <a:br>
              <a:rPr lang="en-US" sz="2800" dirty="0"/>
            </a:br>
            <a:r>
              <a:rPr lang="en-US" sz="2800" dirty="0"/>
              <a:t>Learning Analytics Consultant</a:t>
            </a:r>
            <a:br>
              <a:rPr lang="en-US" dirty="0"/>
            </a:br>
            <a:r>
              <a:rPr lang="en-US" sz="2800" dirty="0">
                <a:hlinkClick r:id="rId4"/>
              </a:rPr>
              <a:t>ham.73@osu.edu</a:t>
            </a:r>
            <a:r>
              <a:rPr lang="en-US" sz="2800" dirty="0"/>
              <a:t> 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604CE8-E57C-2D4B-8A0E-3C4536900F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Thank </a:t>
            </a:r>
            <a:r>
              <a:rPr lang="en-US" dirty="0">
                <a:latin typeface="+mj-lt"/>
              </a:rPr>
              <a:t>You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4924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">
            <a:extLst>
              <a:ext uri="{FF2B5EF4-FFF2-40B4-BE49-F238E27FC236}">
                <a16:creationId xmlns:a16="http://schemas.microsoft.com/office/drawing/2014/main" id="{C9C7199B-267C-8C4E-85CF-E03BB303DF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1828800"/>
            <a:ext cx="12192000" cy="4389120"/>
          </a:xfrm>
        </p:spPr>
        <p:txBody>
          <a:bodyPr numCol="2" spcCol="457200" anchor="t" anchorCtr="0">
            <a:normAutofit lnSpcReduction="10000"/>
          </a:bodyPr>
          <a:lstStyle/>
          <a:p>
            <a:r>
              <a:rPr lang="en-US" b="1" dirty="0">
                <a:solidFill>
                  <a:schemeClr val="tx2"/>
                </a:solidFill>
                <a:latin typeface="+mn-lt"/>
              </a:rPr>
              <a:t>Privacy:  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3000" dirty="0"/>
              <a:t>surveillance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3000" dirty="0"/>
              <a:t>be left alone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3000" dirty="0"/>
              <a:t>analytic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3000" dirty="0"/>
              <a:t>Transparency</a:t>
            </a:r>
          </a:p>
          <a:p>
            <a:endParaRPr lang="en-US" sz="3000" b="1" dirty="0">
              <a:solidFill>
                <a:schemeClr val="tx2"/>
              </a:solidFill>
            </a:endParaRPr>
          </a:p>
          <a:p>
            <a:endParaRPr lang="en-US" sz="3000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Matters: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ethical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choice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regulatory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expectation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equity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</a:t>
            </a:r>
            <a:r>
              <a:rPr lang="en-US" dirty="0"/>
              <a:t> is privacy and </a:t>
            </a:r>
            <a:r>
              <a:rPr lang="en-US" dirty="0">
                <a:latin typeface="+mj-lt"/>
              </a:rPr>
              <a:t>why</a:t>
            </a:r>
            <a:r>
              <a:rPr lang="en-US" dirty="0"/>
              <a:t> does it matter?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A07A986-B169-4E7E-B1D0-9EEE3D07DFD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18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F20DE16C-7062-EC45-B788-B300DEE8A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5"/>
          <a:stretch/>
        </p:blipFill>
        <p:spPr>
          <a:xfrm>
            <a:off x="6564923" y="0"/>
            <a:ext cx="4590756" cy="6886134"/>
          </a:xfrm>
          <a:noFill/>
          <a:ln>
            <a:noFill/>
          </a:ln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ADEEF9-EF9A-6948-86A8-06FB73CAA9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 flipH="1">
            <a:off x="-6" y="3106615"/>
            <a:ext cx="6095999" cy="3751385"/>
          </a:xfrm>
          <a:prstGeom prst="rect">
            <a:avLst/>
          </a:prstGeom>
          <a:noFill/>
        </p:spPr>
        <p:txBody>
          <a:bodyPr tIns="182880" anchor="t"/>
          <a:lstStyle/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</a:rPr>
              <a:t>Everyone who visits, studies, works, heals, researches, and plays at Ohio State brings their own unique privacy perspective.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FD54ED-675B-774E-B5C3-2824B3801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095999" cy="3093915"/>
          </a:xfrm>
        </p:spPr>
        <p:txBody>
          <a:bodyPr/>
          <a:lstStyle/>
          <a:p>
            <a:pPr algn="l"/>
            <a:r>
              <a:rPr lang="en-US" dirty="0"/>
              <a:t>Privacy </a:t>
            </a:r>
            <a:r>
              <a:rPr lang="en-US" dirty="0">
                <a:latin typeface="+mj-lt"/>
              </a:rPr>
              <a:t>Perspectives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9DD92-F03E-CA4A-B47D-1A9514CFA06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E202C4-42C0-0745-A819-C571BA2B815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82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E27209-3B97-1040-942D-D66391473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-1"/>
            <a:ext cx="5029200" cy="685800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01EBAFA-B884-064E-BADC-5C57F9550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+mj-lt"/>
              </a:rPr>
              <a:t>Buddy</a:t>
            </a:r>
            <a:r>
              <a:rPr lang="en-US" dirty="0">
                <a:solidFill>
                  <a:schemeClr val="tx2"/>
                </a:solidFill>
              </a:rPr>
              <a:t> up!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EB12F-F931-884F-A8C5-E124B7DFAD7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AE202C4-42C0-0745-A819-C571BA2B815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30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813FBCB-16D5-C948-A657-75E5C6E09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564" y="0"/>
            <a:ext cx="12183436" cy="6858000"/>
            <a:chOff x="8564" y="0"/>
            <a:chExt cx="12183436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E4D080F-7E72-CC47-B24A-FDEA20CDBB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64" y="0"/>
              <a:ext cx="4023360" cy="6858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B035794-CF4E-7443-B212-D772A429C6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88602" y="0"/>
              <a:ext cx="4023360" cy="6858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887052F-B62A-5848-8CF1-BA6138ADD9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56"/>
            <a:stretch/>
          </p:blipFill>
          <p:spPr>
            <a:xfrm>
              <a:off x="8168640" y="0"/>
              <a:ext cx="4023360" cy="6858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13ABC99-3520-B04E-9C7C-6CCA30E31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12677"/>
            <a:ext cx="10515600" cy="1324702"/>
          </a:xfrm>
        </p:spPr>
        <p:txBody>
          <a:bodyPr anchor="t">
            <a:normAutofit/>
          </a:bodyPr>
          <a:lstStyle/>
          <a:p>
            <a:r>
              <a:rPr lang="en-US" sz="3600" b="1" dirty="0"/>
              <a:t>We value the privacy of everyone who visits, works, supports, and learns at Ohio State.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924F2F-2C5A-F443-87F1-42B955E9FA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202C4-42C0-0745-A819-C571BA2B815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96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6DBE3EE-B388-C54A-9BE7-8AC3A1EA8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996463" y="949604"/>
            <a:ext cx="14114585" cy="7221378"/>
            <a:chOff x="1018313" y="1023257"/>
            <a:chExt cx="10856411" cy="5660571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4559DEC-22C9-DE4E-AC83-763BF907D77D}"/>
                </a:ext>
              </a:extLst>
            </p:cNvPr>
            <p:cNvSpPr/>
            <p:nvPr/>
          </p:nvSpPr>
          <p:spPr>
            <a:xfrm>
              <a:off x="2780309" y="3944112"/>
              <a:ext cx="2047519" cy="1758173"/>
            </a:xfrm>
            <a:custGeom>
              <a:avLst/>
              <a:gdLst>
                <a:gd name="connsiteX0" fmla="*/ 0 w 2047519"/>
                <a:gd name="connsiteY0" fmla="*/ 879087 h 1758173"/>
                <a:gd name="connsiteX1" fmla="*/ 439543 w 2047519"/>
                <a:gd name="connsiteY1" fmla="*/ 0 h 1758173"/>
                <a:gd name="connsiteX2" fmla="*/ 1607976 w 2047519"/>
                <a:gd name="connsiteY2" fmla="*/ 0 h 1758173"/>
                <a:gd name="connsiteX3" fmla="*/ 2047519 w 2047519"/>
                <a:gd name="connsiteY3" fmla="*/ 879087 h 1758173"/>
                <a:gd name="connsiteX4" fmla="*/ 1607976 w 2047519"/>
                <a:gd name="connsiteY4" fmla="*/ 1758173 h 1758173"/>
                <a:gd name="connsiteX5" fmla="*/ 439543 w 2047519"/>
                <a:gd name="connsiteY5" fmla="*/ 1758173 h 1758173"/>
                <a:gd name="connsiteX6" fmla="*/ 0 w 2047519"/>
                <a:gd name="connsiteY6" fmla="*/ 879087 h 175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7519" h="1758173">
                  <a:moveTo>
                    <a:pt x="0" y="879087"/>
                  </a:moveTo>
                  <a:lnTo>
                    <a:pt x="439543" y="0"/>
                  </a:lnTo>
                  <a:lnTo>
                    <a:pt x="1607976" y="0"/>
                  </a:lnTo>
                  <a:lnTo>
                    <a:pt x="2047519" y="879087"/>
                  </a:lnTo>
                  <a:lnTo>
                    <a:pt x="1607976" y="1758173"/>
                  </a:lnTo>
                  <a:lnTo>
                    <a:pt x="439543" y="1758173"/>
                  </a:lnTo>
                  <a:lnTo>
                    <a:pt x="0" y="87908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7141" tIns="287564" rIns="317141" bIns="28756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>
                <a:solidFill>
                  <a:schemeClr val="bg2"/>
                </a:solidFill>
              </a:endParaRPr>
            </a:p>
          </p:txBody>
        </p:sp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3C3CEFCE-E7AB-6244-A5B0-2D4D361FA44A}"/>
                </a:ext>
              </a:extLst>
            </p:cNvPr>
            <p:cNvSpPr/>
            <p:nvPr/>
          </p:nvSpPr>
          <p:spPr>
            <a:xfrm>
              <a:off x="1018313" y="2972191"/>
              <a:ext cx="2047519" cy="1758173"/>
            </a:xfrm>
            <a:prstGeom prst="hexagon">
              <a:avLst>
                <a:gd name="adj" fmla="val 25000"/>
                <a:gd name="vf" fmla="val 115470"/>
              </a:avLst>
            </a:pr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17579F6-1C65-BB4F-8D34-8EA23527571B}"/>
                </a:ext>
              </a:extLst>
            </p:cNvPr>
            <p:cNvSpPr/>
            <p:nvPr/>
          </p:nvSpPr>
          <p:spPr>
            <a:xfrm>
              <a:off x="4542305" y="2967097"/>
              <a:ext cx="2046431" cy="1758173"/>
            </a:xfrm>
            <a:custGeom>
              <a:avLst/>
              <a:gdLst>
                <a:gd name="connsiteX0" fmla="*/ 0 w 2047519"/>
                <a:gd name="connsiteY0" fmla="*/ 879087 h 1758173"/>
                <a:gd name="connsiteX1" fmla="*/ 439543 w 2047519"/>
                <a:gd name="connsiteY1" fmla="*/ 0 h 1758173"/>
                <a:gd name="connsiteX2" fmla="*/ 1607976 w 2047519"/>
                <a:gd name="connsiteY2" fmla="*/ 0 h 1758173"/>
                <a:gd name="connsiteX3" fmla="*/ 2047519 w 2047519"/>
                <a:gd name="connsiteY3" fmla="*/ 879087 h 1758173"/>
                <a:gd name="connsiteX4" fmla="*/ 1607976 w 2047519"/>
                <a:gd name="connsiteY4" fmla="*/ 1758173 h 1758173"/>
                <a:gd name="connsiteX5" fmla="*/ 439543 w 2047519"/>
                <a:gd name="connsiteY5" fmla="*/ 1758173 h 1758173"/>
                <a:gd name="connsiteX6" fmla="*/ 0 w 2047519"/>
                <a:gd name="connsiteY6" fmla="*/ 879087 h 175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7519" h="1758173">
                  <a:moveTo>
                    <a:pt x="0" y="879087"/>
                  </a:moveTo>
                  <a:lnTo>
                    <a:pt x="439543" y="0"/>
                  </a:lnTo>
                  <a:lnTo>
                    <a:pt x="1607976" y="0"/>
                  </a:lnTo>
                  <a:lnTo>
                    <a:pt x="2047519" y="879087"/>
                  </a:lnTo>
                  <a:lnTo>
                    <a:pt x="1607976" y="1758173"/>
                  </a:lnTo>
                  <a:lnTo>
                    <a:pt x="439543" y="1758173"/>
                  </a:lnTo>
                  <a:lnTo>
                    <a:pt x="0" y="87908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7141" tIns="287564" rIns="317141" bIns="28756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>
                <a:solidFill>
                  <a:schemeClr val="bg2"/>
                </a:solidFill>
              </a:endParaRPr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70F1EC66-5D56-674C-AF99-04B352BCB3B1}"/>
                </a:ext>
              </a:extLst>
            </p:cNvPr>
            <p:cNvSpPr/>
            <p:nvPr/>
          </p:nvSpPr>
          <p:spPr>
            <a:xfrm>
              <a:off x="6303214" y="3940715"/>
              <a:ext cx="2047519" cy="1758173"/>
            </a:xfrm>
            <a:prstGeom prst="hexagon">
              <a:avLst>
                <a:gd name="adj" fmla="val 25000"/>
                <a:gd name="vf" fmla="val 115470"/>
              </a:avLst>
            </a:pr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7D6E07D-86C9-894E-A118-1D5C7F244C48}"/>
                </a:ext>
              </a:extLst>
            </p:cNvPr>
            <p:cNvSpPr/>
            <p:nvPr/>
          </p:nvSpPr>
          <p:spPr>
            <a:xfrm>
              <a:off x="2780309" y="2000837"/>
              <a:ext cx="2047519" cy="1758173"/>
            </a:xfrm>
            <a:custGeom>
              <a:avLst/>
              <a:gdLst>
                <a:gd name="connsiteX0" fmla="*/ 0 w 2047519"/>
                <a:gd name="connsiteY0" fmla="*/ 879087 h 1758173"/>
                <a:gd name="connsiteX1" fmla="*/ 439543 w 2047519"/>
                <a:gd name="connsiteY1" fmla="*/ 0 h 1758173"/>
                <a:gd name="connsiteX2" fmla="*/ 1607976 w 2047519"/>
                <a:gd name="connsiteY2" fmla="*/ 0 h 1758173"/>
                <a:gd name="connsiteX3" fmla="*/ 2047519 w 2047519"/>
                <a:gd name="connsiteY3" fmla="*/ 879087 h 1758173"/>
                <a:gd name="connsiteX4" fmla="*/ 1607976 w 2047519"/>
                <a:gd name="connsiteY4" fmla="*/ 1758173 h 1758173"/>
                <a:gd name="connsiteX5" fmla="*/ 439543 w 2047519"/>
                <a:gd name="connsiteY5" fmla="*/ 1758173 h 1758173"/>
                <a:gd name="connsiteX6" fmla="*/ 0 w 2047519"/>
                <a:gd name="connsiteY6" fmla="*/ 879087 h 175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7519" h="1758173">
                  <a:moveTo>
                    <a:pt x="0" y="879087"/>
                  </a:moveTo>
                  <a:lnTo>
                    <a:pt x="439543" y="0"/>
                  </a:lnTo>
                  <a:lnTo>
                    <a:pt x="1607976" y="0"/>
                  </a:lnTo>
                  <a:lnTo>
                    <a:pt x="2047519" y="879087"/>
                  </a:lnTo>
                  <a:lnTo>
                    <a:pt x="1607976" y="1758173"/>
                  </a:lnTo>
                  <a:lnTo>
                    <a:pt x="439543" y="1758173"/>
                  </a:lnTo>
                  <a:lnTo>
                    <a:pt x="0" y="87908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7141" tIns="287564" rIns="317141" bIns="28756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>
                <a:solidFill>
                  <a:schemeClr val="bg2"/>
                </a:solidFill>
              </a:endParaRPr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E0B5C45D-5443-4A42-A405-9A2E0190B656}"/>
                </a:ext>
              </a:extLst>
            </p:cNvPr>
            <p:cNvSpPr/>
            <p:nvPr/>
          </p:nvSpPr>
          <p:spPr>
            <a:xfrm>
              <a:off x="4542305" y="1023257"/>
              <a:ext cx="2047519" cy="1758173"/>
            </a:xfrm>
            <a:prstGeom prst="hexagon">
              <a:avLst>
                <a:gd name="adj" fmla="val 25000"/>
                <a:gd name="vf" fmla="val 115470"/>
              </a:avLst>
            </a:pr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34DCBED-B3F7-0E4E-A3F8-E31E1DB6842A}"/>
                </a:ext>
              </a:extLst>
            </p:cNvPr>
            <p:cNvSpPr/>
            <p:nvPr/>
          </p:nvSpPr>
          <p:spPr>
            <a:xfrm>
              <a:off x="6303214" y="1996875"/>
              <a:ext cx="2047519" cy="1758173"/>
            </a:xfrm>
            <a:custGeom>
              <a:avLst/>
              <a:gdLst>
                <a:gd name="connsiteX0" fmla="*/ 0 w 2047519"/>
                <a:gd name="connsiteY0" fmla="*/ 879087 h 1758173"/>
                <a:gd name="connsiteX1" fmla="*/ 439543 w 2047519"/>
                <a:gd name="connsiteY1" fmla="*/ 0 h 1758173"/>
                <a:gd name="connsiteX2" fmla="*/ 1607976 w 2047519"/>
                <a:gd name="connsiteY2" fmla="*/ 0 h 1758173"/>
                <a:gd name="connsiteX3" fmla="*/ 2047519 w 2047519"/>
                <a:gd name="connsiteY3" fmla="*/ 879087 h 1758173"/>
                <a:gd name="connsiteX4" fmla="*/ 1607976 w 2047519"/>
                <a:gd name="connsiteY4" fmla="*/ 1758173 h 1758173"/>
                <a:gd name="connsiteX5" fmla="*/ 439543 w 2047519"/>
                <a:gd name="connsiteY5" fmla="*/ 1758173 h 1758173"/>
                <a:gd name="connsiteX6" fmla="*/ 0 w 2047519"/>
                <a:gd name="connsiteY6" fmla="*/ 879087 h 175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7519" h="1758173">
                  <a:moveTo>
                    <a:pt x="0" y="879087"/>
                  </a:moveTo>
                  <a:lnTo>
                    <a:pt x="439543" y="0"/>
                  </a:lnTo>
                  <a:lnTo>
                    <a:pt x="1607976" y="0"/>
                  </a:lnTo>
                  <a:lnTo>
                    <a:pt x="2047519" y="879087"/>
                  </a:lnTo>
                  <a:lnTo>
                    <a:pt x="1607976" y="1758173"/>
                  </a:lnTo>
                  <a:lnTo>
                    <a:pt x="439543" y="1758173"/>
                  </a:lnTo>
                  <a:lnTo>
                    <a:pt x="0" y="87908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7141" tIns="287564" rIns="317141" bIns="28756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>
                <a:solidFill>
                  <a:schemeClr val="bg2"/>
                </a:solidFill>
              </a:endParaRPr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185478F3-4D95-6A4C-9ED4-4755FB007DFE}"/>
                </a:ext>
              </a:extLst>
            </p:cNvPr>
            <p:cNvSpPr/>
            <p:nvPr/>
          </p:nvSpPr>
          <p:spPr>
            <a:xfrm>
              <a:off x="8065210" y="2985211"/>
              <a:ext cx="2047519" cy="175817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98F8634-10A1-3E46-BD51-216C37AACE43}"/>
                </a:ext>
              </a:extLst>
            </p:cNvPr>
            <p:cNvSpPr/>
            <p:nvPr/>
          </p:nvSpPr>
          <p:spPr>
            <a:xfrm>
              <a:off x="8065210" y="1041936"/>
              <a:ext cx="2047519" cy="1758173"/>
            </a:xfrm>
            <a:custGeom>
              <a:avLst/>
              <a:gdLst>
                <a:gd name="connsiteX0" fmla="*/ 0 w 2047519"/>
                <a:gd name="connsiteY0" fmla="*/ 879087 h 1758173"/>
                <a:gd name="connsiteX1" fmla="*/ 439543 w 2047519"/>
                <a:gd name="connsiteY1" fmla="*/ 0 h 1758173"/>
                <a:gd name="connsiteX2" fmla="*/ 1607976 w 2047519"/>
                <a:gd name="connsiteY2" fmla="*/ 0 h 1758173"/>
                <a:gd name="connsiteX3" fmla="*/ 2047519 w 2047519"/>
                <a:gd name="connsiteY3" fmla="*/ 879087 h 1758173"/>
                <a:gd name="connsiteX4" fmla="*/ 1607976 w 2047519"/>
                <a:gd name="connsiteY4" fmla="*/ 1758173 h 1758173"/>
                <a:gd name="connsiteX5" fmla="*/ 439543 w 2047519"/>
                <a:gd name="connsiteY5" fmla="*/ 1758173 h 1758173"/>
                <a:gd name="connsiteX6" fmla="*/ 0 w 2047519"/>
                <a:gd name="connsiteY6" fmla="*/ 879087 h 175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7519" h="1758173">
                  <a:moveTo>
                    <a:pt x="0" y="879087"/>
                  </a:moveTo>
                  <a:lnTo>
                    <a:pt x="439543" y="0"/>
                  </a:lnTo>
                  <a:lnTo>
                    <a:pt x="1607976" y="0"/>
                  </a:lnTo>
                  <a:lnTo>
                    <a:pt x="2047519" y="879087"/>
                  </a:lnTo>
                  <a:lnTo>
                    <a:pt x="1607976" y="1758173"/>
                  </a:lnTo>
                  <a:lnTo>
                    <a:pt x="439543" y="1758173"/>
                  </a:lnTo>
                  <a:lnTo>
                    <a:pt x="0" y="87908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7141" tIns="287564" rIns="317141" bIns="28756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>
                <a:solidFill>
                  <a:schemeClr val="bg2"/>
                </a:solidFill>
              </a:endParaRPr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1201C3BA-07E7-6848-A7B2-7DBF429FA26F}"/>
                </a:ext>
              </a:extLst>
            </p:cNvPr>
            <p:cNvSpPr/>
            <p:nvPr/>
          </p:nvSpPr>
          <p:spPr>
            <a:xfrm>
              <a:off x="9827205" y="2022914"/>
              <a:ext cx="2047519" cy="1758173"/>
            </a:xfrm>
            <a:prstGeom prst="hexagon">
              <a:avLst>
                <a:gd name="adj" fmla="val 25000"/>
                <a:gd name="vf" fmla="val 115470"/>
              </a:avLst>
            </a:pr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B2CF83C-9DCA-A04C-9FD0-FC8F29C71690}"/>
                </a:ext>
              </a:extLst>
            </p:cNvPr>
            <p:cNvSpPr/>
            <p:nvPr/>
          </p:nvSpPr>
          <p:spPr>
            <a:xfrm>
              <a:off x="9827205" y="3963358"/>
              <a:ext cx="2047519" cy="1758173"/>
            </a:xfrm>
            <a:custGeom>
              <a:avLst/>
              <a:gdLst>
                <a:gd name="connsiteX0" fmla="*/ 0 w 2047519"/>
                <a:gd name="connsiteY0" fmla="*/ 879087 h 1758173"/>
                <a:gd name="connsiteX1" fmla="*/ 439543 w 2047519"/>
                <a:gd name="connsiteY1" fmla="*/ 0 h 1758173"/>
                <a:gd name="connsiteX2" fmla="*/ 1607976 w 2047519"/>
                <a:gd name="connsiteY2" fmla="*/ 0 h 1758173"/>
                <a:gd name="connsiteX3" fmla="*/ 2047519 w 2047519"/>
                <a:gd name="connsiteY3" fmla="*/ 879087 h 1758173"/>
                <a:gd name="connsiteX4" fmla="*/ 1607976 w 2047519"/>
                <a:gd name="connsiteY4" fmla="*/ 1758173 h 1758173"/>
                <a:gd name="connsiteX5" fmla="*/ 439543 w 2047519"/>
                <a:gd name="connsiteY5" fmla="*/ 1758173 h 1758173"/>
                <a:gd name="connsiteX6" fmla="*/ 0 w 2047519"/>
                <a:gd name="connsiteY6" fmla="*/ 879087 h 175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7519" h="1758173">
                  <a:moveTo>
                    <a:pt x="0" y="879087"/>
                  </a:moveTo>
                  <a:lnTo>
                    <a:pt x="439543" y="0"/>
                  </a:lnTo>
                  <a:lnTo>
                    <a:pt x="1607976" y="0"/>
                  </a:lnTo>
                  <a:lnTo>
                    <a:pt x="2047519" y="879087"/>
                  </a:lnTo>
                  <a:lnTo>
                    <a:pt x="1607976" y="1758173"/>
                  </a:lnTo>
                  <a:lnTo>
                    <a:pt x="439543" y="1758173"/>
                  </a:lnTo>
                  <a:lnTo>
                    <a:pt x="0" y="879087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7141" tIns="287564" rIns="317141" bIns="28756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>
                <a:solidFill>
                  <a:schemeClr val="bg2"/>
                </a:solidFill>
              </a:endParaRPr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A0984680-5AC9-7642-9D6A-ED7DCBE943A4}"/>
                </a:ext>
              </a:extLst>
            </p:cNvPr>
            <p:cNvSpPr/>
            <p:nvPr/>
          </p:nvSpPr>
          <p:spPr>
            <a:xfrm>
              <a:off x="8065210" y="4925655"/>
              <a:ext cx="2047519" cy="1758173"/>
            </a:xfrm>
            <a:prstGeom prst="hexagon">
              <a:avLst>
                <a:gd name="adj" fmla="val 25000"/>
                <a:gd name="vf" fmla="val 115470"/>
              </a:avLst>
            </a:pr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F92E728-1E72-474E-9F9C-4921AE33DA80}"/>
              </a:ext>
            </a:extLst>
          </p:cNvPr>
          <p:cNvSpPr txBox="1"/>
          <p:nvPr/>
        </p:nvSpPr>
        <p:spPr>
          <a:xfrm>
            <a:off x="1691368" y="5037038"/>
            <a:ext cx="19122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Give notice of how we </a:t>
            </a:r>
            <a:r>
              <a:rPr lang="en-US" sz="2400" b="1" dirty="0">
                <a:solidFill>
                  <a:schemeClr val="bg2"/>
                </a:solidFill>
              </a:rPr>
              <a:t>collec</a:t>
            </a:r>
            <a:r>
              <a:rPr lang="en-US" sz="2400" dirty="0">
                <a:solidFill>
                  <a:schemeClr val="bg2"/>
                </a:solidFill>
              </a:rPr>
              <a:t>t, </a:t>
            </a:r>
            <a:r>
              <a:rPr lang="en-US" sz="2400" b="1" dirty="0">
                <a:solidFill>
                  <a:schemeClr val="bg2"/>
                </a:solidFill>
              </a:rPr>
              <a:t>use</a:t>
            </a:r>
            <a:r>
              <a:rPr lang="en-US" sz="2400" dirty="0">
                <a:solidFill>
                  <a:schemeClr val="bg2"/>
                </a:solidFill>
              </a:rPr>
              <a:t> and </a:t>
            </a:r>
            <a:r>
              <a:rPr lang="en-US" sz="2400" b="1" dirty="0">
                <a:solidFill>
                  <a:schemeClr val="bg2"/>
                </a:solidFill>
              </a:rPr>
              <a:t>share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43F033-D523-1A48-89F1-640069FEFE0B}"/>
              </a:ext>
            </a:extLst>
          </p:cNvPr>
          <p:cNvSpPr txBox="1"/>
          <p:nvPr/>
        </p:nvSpPr>
        <p:spPr>
          <a:xfrm>
            <a:off x="8210991" y="1174796"/>
            <a:ext cx="26149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Secure</a:t>
            </a:r>
            <a:r>
              <a:rPr lang="en-US" sz="2400" dirty="0">
                <a:solidFill>
                  <a:schemeClr val="bg2"/>
                </a:solidFill>
              </a:rPr>
              <a:t> info </a:t>
            </a:r>
            <a:br>
              <a:rPr lang="en-US" sz="2400" dirty="0">
                <a:solidFill>
                  <a:schemeClr val="bg2"/>
                </a:solidFill>
              </a:rPr>
            </a:br>
            <a:r>
              <a:rPr lang="en-US" sz="2400" dirty="0">
                <a:solidFill>
                  <a:schemeClr val="bg2"/>
                </a:solidFill>
              </a:rPr>
              <a:t>and </a:t>
            </a:r>
            <a:r>
              <a:rPr lang="en-US" sz="2400" b="1" dirty="0">
                <a:solidFill>
                  <a:schemeClr val="bg2"/>
                </a:solidFill>
              </a:rPr>
              <a:t>investigate</a:t>
            </a:r>
            <a:r>
              <a:rPr lang="en-US" sz="2400" dirty="0">
                <a:solidFill>
                  <a:schemeClr val="bg2"/>
                </a:solidFill>
              </a:rPr>
              <a:t> reports of inappropriate access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519B9B-5300-204D-8544-8986DF6DAE05}"/>
              </a:ext>
            </a:extLst>
          </p:cNvPr>
          <p:cNvSpPr txBox="1"/>
          <p:nvPr/>
        </p:nvSpPr>
        <p:spPr>
          <a:xfrm>
            <a:off x="8492265" y="3604518"/>
            <a:ext cx="20081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Create</a:t>
            </a:r>
            <a:r>
              <a:rPr lang="en-US" sz="2400" dirty="0">
                <a:solidFill>
                  <a:schemeClr val="bg2"/>
                </a:solidFill>
              </a:rPr>
              <a:t>, </a:t>
            </a:r>
            <a:r>
              <a:rPr lang="en-US" sz="2400" b="1" dirty="0">
                <a:solidFill>
                  <a:schemeClr val="bg2"/>
                </a:solidFill>
              </a:rPr>
              <a:t>educate</a:t>
            </a:r>
            <a:r>
              <a:rPr lang="en-US" sz="2400" dirty="0">
                <a:solidFill>
                  <a:schemeClr val="bg2"/>
                </a:solidFill>
              </a:rPr>
              <a:t> and </a:t>
            </a:r>
            <a:r>
              <a:rPr lang="en-US" sz="2400" b="1" dirty="0">
                <a:solidFill>
                  <a:schemeClr val="bg2"/>
                </a:solidFill>
              </a:rPr>
              <a:t>lead </a:t>
            </a:r>
            <a:r>
              <a:rPr lang="en-US" sz="2400" dirty="0">
                <a:solidFill>
                  <a:schemeClr val="bg2"/>
                </a:solidFill>
              </a:rPr>
              <a:t>best practices and compliance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F59735-9E23-7A4B-8C53-04723F448062}"/>
              </a:ext>
            </a:extLst>
          </p:cNvPr>
          <p:cNvSpPr txBox="1"/>
          <p:nvPr/>
        </p:nvSpPr>
        <p:spPr>
          <a:xfrm>
            <a:off x="3841177" y="4006140"/>
            <a:ext cx="219418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2"/>
                </a:solidFill>
              </a:rPr>
              <a:t>Provide and honor </a:t>
            </a:r>
            <a:r>
              <a:rPr lang="en-US" sz="2400" b="1" dirty="0">
                <a:solidFill>
                  <a:schemeClr val="bg2"/>
                </a:solidFill>
              </a:rPr>
              <a:t>choices </a:t>
            </a:r>
            <a:r>
              <a:rPr lang="en-US" sz="2400" dirty="0">
                <a:solidFill>
                  <a:schemeClr val="bg2"/>
                </a:solidFill>
              </a:rPr>
              <a:t>when possible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656FB1-148C-174C-94CD-61CD69A8A7B5}"/>
              </a:ext>
            </a:extLst>
          </p:cNvPr>
          <p:cNvSpPr txBox="1"/>
          <p:nvPr/>
        </p:nvSpPr>
        <p:spPr>
          <a:xfrm>
            <a:off x="6048033" y="2602197"/>
            <a:ext cx="231497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2"/>
                </a:solidFill>
              </a:rPr>
              <a:t>Implement</a:t>
            </a:r>
            <a:br>
              <a:rPr lang="en-US" sz="2400" dirty="0">
                <a:solidFill>
                  <a:schemeClr val="bg2"/>
                </a:solidFill>
              </a:rPr>
            </a:br>
            <a:r>
              <a:rPr lang="en-US" sz="2400" dirty="0">
                <a:solidFill>
                  <a:schemeClr val="bg2"/>
                </a:solidFill>
              </a:rPr>
              <a:t>new tech using </a:t>
            </a:r>
            <a:r>
              <a:rPr lang="en-US" sz="2400" b="1" dirty="0">
                <a:solidFill>
                  <a:schemeClr val="bg2"/>
                </a:solidFill>
              </a:rPr>
              <a:t>privacy-by-design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070C6A-95A0-FD40-9529-3CCC3E2012E8}"/>
              </a:ext>
            </a:extLst>
          </p:cNvPr>
          <p:cNvSpPr txBox="1"/>
          <p:nvPr/>
        </p:nvSpPr>
        <p:spPr>
          <a:xfrm>
            <a:off x="1480762" y="2607681"/>
            <a:ext cx="231497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2"/>
                </a:solidFill>
              </a:rPr>
              <a:t>Make it easy to </a:t>
            </a:r>
            <a:r>
              <a:rPr lang="en-US" sz="2400" b="1" dirty="0">
                <a:solidFill>
                  <a:schemeClr val="bg2"/>
                </a:solidFill>
              </a:rPr>
              <a:t>access </a:t>
            </a:r>
            <a:r>
              <a:rPr lang="en-US" sz="2400" dirty="0">
                <a:solidFill>
                  <a:schemeClr val="bg2"/>
                </a:solidFill>
              </a:rPr>
              <a:t>and correct information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55F586-E30A-784C-AFF3-571D24EB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Privacy </a:t>
            </a:r>
            <a:r>
              <a:rPr lang="en-US" dirty="0">
                <a:latin typeface="+mj-lt"/>
              </a:rPr>
              <a:t>Values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315A27-45B5-FD48-BAD5-830DBCE1B79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AE202C4-42C0-0745-A819-C571BA2B81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26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69E58CA-2A53-5245-84E3-FCCA1F6DB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6523" y="1584959"/>
            <a:ext cx="3190238" cy="4482905"/>
          </a:xfrm>
          <a:prstGeom prst="rect">
            <a:avLst/>
          </a:prstGeom>
        </p:spPr>
      </p:pic>
      <p:sp>
        <p:nvSpPr>
          <p:cNvPr id="2" name="Text"/>
          <p:cNvSpPr>
            <a:spLocks noGrp="1"/>
          </p:cNvSpPr>
          <p:nvPr>
            <p:ph type="body" sz="quarter" idx="15"/>
          </p:nvPr>
        </p:nvSpPr>
        <p:spPr>
          <a:xfrm>
            <a:off x="1" y="1434905"/>
            <a:ext cx="7936522" cy="4783015"/>
          </a:xfrm>
        </p:spPr>
        <p:txBody>
          <a:bodyPr/>
          <a:lstStyle/>
          <a:p>
            <a:endParaRPr lang="en-US" sz="3000" dirty="0"/>
          </a:p>
          <a:p>
            <a:endParaRPr lang="en-US" sz="3000" dirty="0"/>
          </a:p>
          <a:p>
            <a:r>
              <a:rPr lang="en-US" sz="3000" dirty="0"/>
              <a:t>"Learning analytics is the collection, analysis, use, and appropriate </a:t>
            </a:r>
            <a:r>
              <a:rPr lang="en-US" sz="3000" b="1" dirty="0"/>
              <a:t>dissemination of student-generated, actionable data with the purpose </a:t>
            </a:r>
            <a:r>
              <a:rPr lang="en-US" sz="3000" dirty="0"/>
              <a:t>of creating appropriate cognitive, administrative, and </a:t>
            </a:r>
            <a:r>
              <a:rPr lang="en-US" sz="3000" b="1" dirty="0"/>
              <a:t>effective support for learners.”</a:t>
            </a:r>
          </a:p>
          <a:p>
            <a:r>
              <a:rPr lang="en-US" sz="3000" dirty="0"/>
              <a:t>-Slade &amp; Prinsloo, 2013</a:t>
            </a:r>
          </a:p>
          <a:p>
            <a:endParaRPr lang="en-US" sz="3000" dirty="0"/>
          </a:p>
          <a:p>
            <a:endParaRPr lang="en-US" sz="3000" dirty="0"/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</a:t>
            </a:r>
            <a:r>
              <a:rPr lang="en-US" dirty="0">
                <a:latin typeface="+mj-lt"/>
              </a:rPr>
              <a:t>Analytics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A07A986-B169-4E7E-B1D0-9EEE3D07DFD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911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4114C68-80D8-7C44-8024-CC7191748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DA8A2E-07CC-BF41-9DE0-C2D5354AB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2482" y="805613"/>
            <a:ext cx="10515600" cy="1837944"/>
          </a:xfrm>
        </p:spPr>
        <p:txBody>
          <a:bodyPr/>
          <a:lstStyle/>
          <a:p>
            <a:r>
              <a:rPr lang="en-US" sz="4000" dirty="0"/>
              <a:t>SCENARIO 1</a:t>
            </a:r>
            <a:br>
              <a:rPr lang="en-US" dirty="0"/>
            </a:br>
            <a:r>
              <a:rPr lang="en-US" dirty="0">
                <a:latin typeface="+mj-lt"/>
              </a:rPr>
              <a:t>Learning Dashboard</a:t>
            </a:r>
          </a:p>
        </p:txBody>
      </p:sp>
    </p:spTree>
    <p:extLst>
      <p:ext uri="{BB962C8B-B14F-4D97-AF65-F5344CB8AC3E}">
        <p14:creationId xmlns:p14="http://schemas.microsoft.com/office/powerpoint/2010/main" val="3240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C51AB14A-FE28-9F41-A97F-0E36BB869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A848EB-1065-5F4D-AE99-1B2C3BEF9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2482" y="3572246"/>
            <a:ext cx="10515600" cy="2230667"/>
          </a:xfrm>
        </p:spPr>
        <p:txBody>
          <a:bodyPr/>
          <a:lstStyle/>
          <a:p>
            <a:r>
              <a:rPr lang="en-US" sz="4000" dirty="0"/>
              <a:t>SCENARIO 2</a:t>
            </a:r>
            <a:br>
              <a:rPr lang="en-US" dirty="0"/>
            </a:br>
            <a:r>
              <a:rPr lang="en-US" dirty="0">
                <a:latin typeface="+mj-lt"/>
              </a:rPr>
              <a:t>Personalized Journey</a:t>
            </a:r>
          </a:p>
        </p:txBody>
      </p:sp>
    </p:spTree>
    <p:extLst>
      <p:ext uri="{BB962C8B-B14F-4D97-AF65-F5344CB8AC3E}">
        <p14:creationId xmlns:p14="http://schemas.microsoft.com/office/powerpoint/2010/main" val="193023585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and section titles">
  <a:themeElements>
    <a:clrScheme name="OCIO">
      <a:dk1>
        <a:srgbClr val="000000"/>
      </a:dk1>
      <a:lt1>
        <a:srgbClr val="666666"/>
      </a:lt1>
      <a:dk2>
        <a:srgbClr val="FFFFFF"/>
      </a:dk2>
      <a:lt2>
        <a:srgbClr val="BB0000"/>
      </a:lt2>
      <a:accent1>
        <a:srgbClr val="1C7C89"/>
      </a:accent1>
      <a:accent2>
        <a:srgbClr val="73792D"/>
      </a:accent2>
      <a:accent3>
        <a:srgbClr val="C05023"/>
      </a:accent3>
      <a:accent4>
        <a:srgbClr val="6EBBAB"/>
      </a:accent4>
      <a:accent5>
        <a:srgbClr val="BEC841"/>
      </a:accent5>
      <a:accent6>
        <a:srgbClr val="FF7526"/>
      </a:accent6>
      <a:hlink>
        <a:srgbClr val="BB0000"/>
      </a:hlink>
      <a:folHlink>
        <a:srgbClr val="BB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EE" id="{99B8EA57-AD2C-41D2-A2C5-AFC1E777E411}" vid="{8262A340-5E4B-461F-B46C-6B5D40961036}"/>
    </a:ext>
  </a:extLst>
</a:theme>
</file>

<file path=ppt/theme/theme2.xml><?xml version="1.0" encoding="utf-8"?>
<a:theme xmlns:a="http://schemas.openxmlformats.org/drawingml/2006/main" name="top titles, OSU logo, unit url">
  <a:themeElements>
    <a:clrScheme name="OCIO">
      <a:dk1>
        <a:srgbClr val="000000"/>
      </a:dk1>
      <a:lt1>
        <a:srgbClr val="666666"/>
      </a:lt1>
      <a:dk2>
        <a:srgbClr val="FFFFFF"/>
      </a:dk2>
      <a:lt2>
        <a:srgbClr val="BB0000"/>
      </a:lt2>
      <a:accent1>
        <a:srgbClr val="1C7C89"/>
      </a:accent1>
      <a:accent2>
        <a:srgbClr val="73792D"/>
      </a:accent2>
      <a:accent3>
        <a:srgbClr val="C05023"/>
      </a:accent3>
      <a:accent4>
        <a:srgbClr val="6EBBAB"/>
      </a:accent4>
      <a:accent5>
        <a:srgbClr val="BEC841"/>
      </a:accent5>
      <a:accent6>
        <a:srgbClr val="FF7526"/>
      </a:accent6>
      <a:hlink>
        <a:srgbClr val="BB0000"/>
      </a:hlink>
      <a:folHlink>
        <a:srgbClr val="BB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EE" id="{99B8EA57-AD2C-41D2-A2C5-AFC1E777E411}" vid="{C026A870-64EB-43AA-9763-BDA86A97E9A1}"/>
    </a:ext>
  </a:extLst>
</a:theme>
</file>

<file path=ppt/theme/theme3.xml><?xml version="1.0" encoding="utf-8"?>
<a:theme xmlns:a="http://schemas.openxmlformats.org/drawingml/2006/main" name="miscellaneous">
  <a:themeElements>
    <a:clrScheme name="OCIO">
      <a:dk1>
        <a:srgbClr val="000000"/>
      </a:dk1>
      <a:lt1>
        <a:srgbClr val="666666"/>
      </a:lt1>
      <a:dk2>
        <a:srgbClr val="FFFFFF"/>
      </a:dk2>
      <a:lt2>
        <a:srgbClr val="BB0000"/>
      </a:lt2>
      <a:accent1>
        <a:srgbClr val="1C7C89"/>
      </a:accent1>
      <a:accent2>
        <a:srgbClr val="73792D"/>
      </a:accent2>
      <a:accent3>
        <a:srgbClr val="C05023"/>
      </a:accent3>
      <a:accent4>
        <a:srgbClr val="6EBBAB"/>
      </a:accent4>
      <a:accent5>
        <a:srgbClr val="BEC841"/>
      </a:accent5>
      <a:accent6>
        <a:srgbClr val="FF7526"/>
      </a:accent6>
      <a:hlink>
        <a:srgbClr val="BB0000"/>
      </a:hlink>
      <a:folHlink>
        <a:srgbClr val="BB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EE" id="{99B8EA57-AD2C-41D2-A2C5-AFC1E777E411}" vid="{8262A340-5E4B-461F-B46C-6B5D40961036}"/>
    </a:ext>
  </a:extLst>
</a:theme>
</file>

<file path=ppt/theme/theme4.xml><?xml version="1.0" encoding="utf-8"?>
<a:theme xmlns:a="http://schemas.openxmlformats.org/drawingml/2006/main" name="bold title, Block O flag">
  <a:themeElements>
    <a:clrScheme name="OCIO">
      <a:dk1>
        <a:srgbClr val="000000"/>
      </a:dk1>
      <a:lt1>
        <a:srgbClr val="666666"/>
      </a:lt1>
      <a:dk2>
        <a:srgbClr val="FFFFFF"/>
      </a:dk2>
      <a:lt2>
        <a:srgbClr val="BB0000"/>
      </a:lt2>
      <a:accent1>
        <a:srgbClr val="1C7C89"/>
      </a:accent1>
      <a:accent2>
        <a:srgbClr val="73792D"/>
      </a:accent2>
      <a:accent3>
        <a:srgbClr val="C05023"/>
      </a:accent3>
      <a:accent4>
        <a:srgbClr val="6EBBAB"/>
      </a:accent4>
      <a:accent5>
        <a:srgbClr val="BEC841"/>
      </a:accent5>
      <a:accent6>
        <a:srgbClr val="FF7526"/>
      </a:accent6>
      <a:hlink>
        <a:srgbClr val="BB0000"/>
      </a:hlink>
      <a:folHlink>
        <a:srgbClr val="BB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repeating section titles">
  <a:themeElements>
    <a:clrScheme name="OCIO">
      <a:dk1>
        <a:srgbClr val="000000"/>
      </a:dk1>
      <a:lt1>
        <a:srgbClr val="666666"/>
      </a:lt1>
      <a:dk2>
        <a:srgbClr val="FFFFFF"/>
      </a:dk2>
      <a:lt2>
        <a:srgbClr val="BB0000"/>
      </a:lt2>
      <a:accent1>
        <a:srgbClr val="1C7C89"/>
      </a:accent1>
      <a:accent2>
        <a:srgbClr val="73792D"/>
      </a:accent2>
      <a:accent3>
        <a:srgbClr val="C05023"/>
      </a:accent3>
      <a:accent4>
        <a:srgbClr val="6EBBAB"/>
      </a:accent4>
      <a:accent5>
        <a:srgbClr val="BEC841"/>
      </a:accent5>
      <a:accent6>
        <a:srgbClr val="FF7526"/>
      </a:accent6>
      <a:hlink>
        <a:srgbClr val="BB0000"/>
      </a:hlink>
      <a:folHlink>
        <a:srgbClr val="BB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EE" id="{99B8EA57-AD2C-41D2-A2C5-AFC1E777E411}" vid="{C026A870-64EB-43AA-9763-BDA86A97E9A1}"/>
    </a:ext>
  </a:extLst>
</a:theme>
</file>

<file path=ppt/theme/theme6.xml><?xml version="1.0" encoding="utf-8"?>
<a:theme xmlns:a="http://schemas.openxmlformats.org/drawingml/2006/main" name="2 column, Block O">
  <a:themeElements>
    <a:clrScheme name="OCIO">
      <a:dk1>
        <a:srgbClr val="000000"/>
      </a:dk1>
      <a:lt1>
        <a:srgbClr val="666666"/>
      </a:lt1>
      <a:dk2>
        <a:srgbClr val="FFFFFF"/>
      </a:dk2>
      <a:lt2>
        <a:srgbClr val="BB0000"/>
      </a:lt2>
      <a:accent1>
        <a:srgbClr val="1C7C89"/>
      </a:accent1>
      <a:accent2>
        <a:srgbClr val="73792D"/>
      </a:accent2>
      <a:accent3>
        <a:srgbClr val="C05023"/>
      </a:accent3>
      <a:accent4>
        <a:srgbClr val="6EBBAB"/>
      </a:accent4>
      <a:accent5>
        <a:srgbClr val="BEC841"/>
      </a:accent5>
      <a:accent6>
        <a:srgbClr val="FF7526"/>
      </a:accent6>
      <a:hlink>
        <a:srgbClr val="BB0000"/>
      </a:hlink>
      <a:folHlink>
        <a:srgbClr val="BB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 column color background, Block O">
  <a:themeElements>
    <a:clrScheme name="OCIO">
      <a:dk1>
        <a:srgbClr val="000000"/>
      </a:dk1>
      <a:lt1>
        <a:srgbClr val="666666"/>
      </a:lt1>
      <a:dk2>
        <a:srgbClr val="FFFFFF"/>
      </a:dk2>
      <a:lt2>
        <a:srgbClr val="BB0000"/>
      </a:lt2>
      <a:accent1>
        <a:srgbClr val="1C7C89"/>
      </a:accent1>
      <a:accent2>
        <a:srgbClr val="73792D"/>
      </a:accent2>
      <a:accent3>
        <a:srgbClr val="C05023"/>
      </a:accent3>
      <a:accent4>
        <a:srgbClr val="6EBBAB"/>
      </a:accent4>
      <a:accent5>
        <a:srgbClr val="BEC841"/>
      </a:accent5>
      <a:accent6>
        <a:srgbClr val="FF7526"/>
      </a:accent6>
      <a:hlink>
        <a:srgbClr val="BB0000"/>
      </a:hlink>
      <a:folHlink>
        <a:srgbClr val="BB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EE" id="{99B8EA57-AD2C-41D2-A2C5-AFC1E777E411}" vid="{6D5F3C7E-079F-48B2-8344-39695E3FB6D6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ODEE</Template>
  <TotalTime>68006</TotalTime>
  <Words>454</Words>
  <Application>Microsoft Macintosh PowerPoint</Application>
  <PresentationFormat>Widescreen</PresentationFormat>
  <Paragraphs>77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 Black</vt:lpstr>
      <vt:lpstr>Calibri</vt:lpstr>
      <vt:lpstr>presentation and section titles</vt:lpstr>
      <vt:lpstr>top titles, OSU logo, unit url</vt:lpstr>
      <vt:lpstr>miscellaneous</vt:lpstr>
      <vt:lpstr>bold title, Block O flag</vt:lpstr>
      <vt:lpstr>repeating section titles</vt:lpstr>
      <vt:lpstr>2 column, Block O</vt:lpstr>
      <vt:lpstr>2 column color background, Block O</vt:lpstr>
      <vt:lpstr>PRIVACY PERSPECTIVES Student Data Analytics  How much is too much?</vt:lpstr>
      <vt:lpstr>What is privacy and why does it matter?</vt:lpstr>
      <vt:lpstr>Privacy Perspectives</vt:lpstr>
      <vt:lpstr>Buddy up!</vt:lpstr>
      <vt:lpstr>We value the privacy of everyone who visits, works, supports, and learns at Ohio State.</vt:lpstr>
      <vt:lpstr>Our Privacy Values</vt:lpstr>
      <vt:lpstr>Learning Analytics</vt:lpstr>
      <vt:lpstr>SCENARIO 1 Learning Dashboard</vt:lpstr>
      <vt:lpstr>SCENARIO 2 Personalized Journey</vt:lpstr>
      <vt:lpstr>Privacy Journey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INSTRUCTIONS</dc:title>
  <dc:creator>Adrianna Andretta</dc:creator>
  <cp:lastModifiedBy>Drake, Holly A.</cp:lastModifiedBy>
  <cp:revision>458</cp:revision>
  <cp:lastPrinted>2017-06-06T19:48:32Z</cp:lastPrinted>
  <dcterms:created xsi:type="dcterms:W3CDTF">2017-05-27T14:56:24Z</dcterms:created>
  <dcterms:modified xsi:type="dcterms:W3CDTF">2019-10-10T20:15:47Z</dcterms:modified>
</cp:coreProperties>
</file>