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38"/>
  </p:notesMasterIdLst>
  <p:handoutMasterIdLst>
    <p:handoutMasterId r:id="rId39"/>
  </p:handoutMasterIdLst>
  <p:sldIdLst>
    <p:sldId id="256" r:id="rId2"/>
    <p:sldId id="356" r:id="rId3"/>
    <p:sldId id="359" r:id="rId4"/>
    <p:sldId id="357" r:id="rId5"/>
    <p:sldId id="358" r:id="rId6"/>
    <p:sldId id="284" r:id="rId7"/>
    <p:sldId id="288" r:id="rId8"/>
    <p:sldId id="318" r:id="rId9"/>
    <p:sldId id="261" r:id="rId10"/>
    <p:sldId id="316" r:id="rId11"/>
    <p:sldId id="285" r:id="rId12"/>
    <p:sldId id="321" r:id="rId13"/>
    <p:sldId id="264" r:id="rId14"/>
    <p:sldId id="265" r:id="rId15"/>
    <p:sldId id="324" r:id="rId16"/>
    <p:sldId id="323" r:id="rId17"/>
    <p:sldId id="355" r:id="rId18"/>
    <p:sldId id="337" r:id="rId19"/>
    <p:sldId id="338" r:id="rId20"/>
    <p:sldId id="345" r:id="rId21"/>
    <p:sldId id="339" r:id="rId22"/>
    <p:sldId id="340" r:id="rId23"/>
    <p:sldId id="341" r:id="rId24"/>
    <p:sldId id="348" r:id="rId25"/>
    <p:sldId id="351" r:id="rId26"/>
    <p:sldId id="342" r:id="rId27"/>
    <p:sldId id="343" r:id="rId28"/>
    <p:sldId id="349" r:id="rId29"/>
    <p:sldId id="346" r:id="rId30"/>
    <p:sldId id="350" r:id="rId31"/>
    <p:sldId id="347" r:id="rId32"/>
    <p:sldId id="353" r:id="rId33"/>
    <p:sldId id="354" r:id="rId34"/>
    <p:sldId id="352" r:id="rId35"/>
    <p:sldId id="360"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7"/>
    <p:restoredTop sz="86382"/>
  </p:normalViewPr>
  <p:slideViewPr>
    <p:cSldViewPr snapToGrid="0" snapToObjects="1">
      <p:cViewPr varScale="1">
        <p:scale>
          <a:sx n="110" d="100"/>
          <a:sy n="110" d="100"/>
        </p:scale>
        <p:origin x="912"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2" d="100"/>
          <a:sy n="122" d="100"/>
        </p:scale>
        <p:origin x="386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12A993-A31C-8140-A037-722509DA9F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C7809B-4781-334A-BE77-51BAAACACF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8CDFFF-830D-F04E-8100-19A14C47617C}" type="datetimeFigureOut">
              <a:rPr lang="en-US" smtClean="0"/>
              <a:t>10/16/19</a:t>
            </a:fld>
            <a:endParaRPr lang="en-US"/>
          </a:p>
        </p:txBody>
      </p:sp>
      <p:sp>
        <p:nvSpPr>
          <p:cNvPr id="4" name="Footer Placeholder 3">
            <a:extLst>
              <a:ext uri="{FF2B5EF4-FFF2-40B4-BE49-F238E27FC236}">
                <a16:creationId xmlns:a16="http://schemas.microsoft.com/office/drawing/2014/main" id="{E93BE3E8-1B24-A144-8CC4-C33D500C6F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7E6E9A-2998-E84F-BF80-4BD5EEE1B6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12C4BC-D739-2C4A-9A06-DA1EEB299C4F}" type="slidenum">
              <a:rPr lang="en-US" smtClean="0"/>
              <a:t>‹#›</a:t>
            </a:fld>
            <a:endParaRPr lang="en-US"/>
          </a:p>
        </p:txBody>
      </p:sp>
    </p:spTree>
    <p:extLst>
      <p:ext uri="{BB962C8B-B14F-4D97-AF65-F5344CB8AC3E}">
        <p14:creationId xmlns:p14="http://schemas.microsoft.com/office/powerpoint/2010/main" val="2875458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80E75-831A-4346-A0AB-0935CB444CE8}" type="datetimeFigureOut">
              <a:rPr lang="en-US" smtClean="0"/>
              <a:t>10/16/19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DF8FA-7A9D-D44A-9F65-67E6950263BB}" type="slidenum">
              <a:rPr lang="en-US" smtClean="0"/>
              <a:t>‹#›</a:t>
            </a:fld>
            <a:endParaRPr lang="en-US" dirty="0"/>
          </a:p>
        </p:txBody>
      </p:sp>
    </p:spTree>
    <p:extLst>
      <p:ext uri="{BB962C8B-B14F-4D97-AF65-F5344CB8AC3E}">
        <p14:creationId xmlns:p14="http://schemas.microsoft.com/office/powerpoint/2010/main" val="36156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DF8FA-7A9D-D44A-9F65-67E6950263BB}" type="slidenum">
              <a:rPr lang="en-US" smtClean="0"/>
              <a:t>1</a:t>
            </a:fld>
            <a:endParaRPr lang="en-US" dirty="0"/>
          </a:p>
        </p:txBody>
      </p:sp>
    </p:spTree>
    <p:extLst>
      <p:ext uri="{BB962C8B-B14F-4D97-AF65-F5344CB8AC3E}">
        <p14:creationId xmlns:p14="http://schemas.microsoft.com/office/powerpoint/2010/main" val="148191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apps ask you for a unique identifier—phone or email for a verification code.  These get collected and sold</a:t>
            </a:r>
          </a:p>
        </p:txBody>
      </p:sp>
      <p:sp>
        <p:nvSpPr>
          <p:cNvPr id="4" name="Slide Number Placeholder 3"/>
          <p:cNvSpPr>
            <a:spLocks noGrp="1"/>
          </p:cNvSpPr>
          <p:nvPr>
            <p:ph type="sldNum" sz="quarter" idx="5"/>
          </p:nvPr>
        </p:nvSpPr>
        <p:spPr/>
        <p:txBody>
          <a:bodyPr/>
          <a:lstStyle/>
          <a:p>
            <a:fld id="{174DF8FA-7A9D-D44A-9F65-67E6950263BB}" type="slidenum">
              <a:rPr lang="en-US" smtClean="0"/>
              <a:t>14</a:t>
            </a:fld>
            <a:endParaRPr lang="en-US" dirty="0"/>
          </a:p>
        </p:txBody>
      </p:sp>
    </p:spTree>
    <p:extLst>
      <p:ext uri="{BB962C8B-B14F-4D97-AF65-F5344CB8AC3E}">
        <p14:creationId xmlns:p14="http://schemas.microsoft.com/office/powerpoint/2010/main" val="1621882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4DF8FA-7A9D-D44A-9F65-67E6950263BB}" type="slidenum">
              <a:rPr lang="en-US" smtClean="0"/>
              <a:t>15</a:t>
            </a:fld>
            <a:endParaRPr lang="en-US" dirty="0"/>
          </a:p>
        </p:txBody>
      </p:sp>
    </p:spTree>
    <p:extLst>
      <p:ext uri="{BB962C8B-B14F-4D97-AF65-F5344CB8AC3E}">
        <p14:creationId xmlns:p14="http://schemas.microsoft.com/office/powerpoint/2010/main" val="64639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4DF8FA-7A9D-D44A-9F65-67E6950263BB}" type="slidenum">
              <a:rPr lang="en-US" smtClean="0"/>
              <a:t>16</a:t>
            </a:fld>
            <a:endParaRPr lang="en-US" dirty="0"/>
          </a:p>
        </p:txBody>
      </p:sp>
    </p:spTree>
    <p:extLst>
      <p:ext uri="{BB962C8B-B14F-4D97-AF65-F5344CB8AC3E}">
        <p14:creationId xmlns:p14="http://schemas.microsoft.com/office/powerpoint/2010/main" val="3459043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4DF8FA-7A9D-D44A-9F65-67E6950263BB}" type="slidenum">
              <a:rPr lang="en-US" smtClean="0"/>
              <a:t>18</a:t>
            </a:fld>
            <a:endParaRPr lang="en-US" dirty="0"/>
          </a:p>
        </p:txBody>
      </p:sp>
    </p:spTree>
    <p:extLst>
      <p:ext uri="{BB962C8B-B14F-4D97-AF65-F5344CB8AC3E}">
        <p14:creationId xmlns:p14="http://schemas.microsoft.com/office/powerpoint/2010/main" val="1030613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4DF8FA-7A9D-D44A-9F65-67E6950263BB}" type="slidenum">
              <a:rPr lang="en-US" smtClean="0"/>
              <a:t>19</a:t>
            </a:fld>
            <a:endParaRPr lang="en-US" dirty="0"/>
          </a:p>
        </p:txBody>
      </p:sp>
    </p:spTree>
    <p:extLst>
      <p:ext uri="{BB962C8B-B14F-4D97-AF65-F5344CB8AC3E}">
        <p14:creationId xmlns:p14="http://schemas.microsoft.com/office/powerpoint/2010/main" val="97457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4DF8FA-7A9D-D44A-9F65-67E6950263BB}" type="slidenum">
              <a:rPr lang="en-US" smtClean="0"/>
              <a:t>21</a:t>
            </a:fld>
            <a:endParaRPr lang="en-US" dirty="0"/>
          </a:p>
        </p:txBody>
      </p:sp>
    </p:spTree>
    <p:extLst>
      <p:ext uri="{BB962C8B-B14F-4D97-AF65-F5344CB8AC3E}">
        <p14:creationId xmlns:p14="http://schemas.microsoft.com/office/powerpoint/2010/main" val="3928066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4DF8FA-7A9D-D44A-9F65-67E6950263BB}" type="slidenum">
              <a:rPr lang="en-US" smtClean="0"/>
              <a:t>22</a:t>
            </a:fld>
            <a:endParaRPr lang="en-US" dirty="0"/>
          </a:p>
        </p:txBody>
      </p:sp>
    </p:spTree>
    <p:extLst>
      <p:ext uri="{BB962C8B-B14F-4D97-AF65-F5344CB8AC3E}">
        <p14:creationId xmlns:p14="http://schemas.microsoft.com/office/powerpoint/2010/main" val="3170118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4DF8FA-7A9D-D44A-9F65-67E6950263BB}" type="slidenum">
              <a:rPr lang="en-US" smtClean="0"/>
              <a:t>23</a:t>
            </a:fld>
            <a:endParaRPr lang="en-US" dirty="0"/>
          </a:p>
        </p:txBody>
      </p:sp>
    </p:spTree>
    <p:extLst>
      <p:ext uri="{BB962C8B-B14F-4D97-AF65-F5344CB8AC3E}">
        <p14:creationId xmlns:p14="http://schemas.microsoft.com/office/powerpoint/2010/main" val="1657418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4DF8FA-7A9D-D44A-9F65-67E6950263BB}" type="slidenum">
              <a:rPr lang="en-US" smtClean="0"/>
              <a:t>26</a:t>
            </a:fld>
            <a:endParaRPr lang="en-US" dirty="0"/>
          </a:p>
        </p:txBody>
      </p:sp>
    </p:spTree>
    <p:extLst>
      <p:ext uri="{BB962C8B-B14F-4D97-AF65-F5344CB8AC3E}">
        <p14:creationId xmlns:p14="http://schemas.microsoft.com/office/powerpoint/2010/main" val="912626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DF8FA-7A9D-D44A-9F65-67E6950263BB}" type="slidenum">
              <a:rPr lang="en-US" smtClean="0"/>
              <a:t>36</a:t>
            </a:fld>
            <a:endParaRPr lang="en-US" dirty="0"/>
          </a:p>
        </p:txBody>
      </p:sp>
    </p:spTree>
    <p:extLst>
      <p:ext uri="{BB962C8B-B14F-4D97-AF65-F5344CB8AC3E}">
        <p14:creationId xmlns:p14="http://schemas.microsoft.com/office/powerpoint/2010/main" val="284790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Coordination—you probably have a lot of the programs in place but nobody is waking up every day and coming to work focused on privacy issues or training employees on privacy principles</a:t>
            </a:r>
          </a:p>
          <a:p>
            <a:r>
              <a:rPr lang="en-US" dirty="0"/>
              <a:t>Awareness—people generally want to do the right things but may not know what to do—raise awareness</a:t>
            </a:r>
          </a:p>
          <a:p>
            <a:r>
              <a:rPr lang="en-US" dirty="0"/>
              <a:t>compliance efforts—monitoring and reporting to upper management</a:t>
            </a:r>
          </a:p>
        </p:txBody>
      </p:sp>
      <p:sp>
        <p:nvSpPr>
          <p:cNvPr id="4" name="Slide Number Placeholder 3"/>
          <p:cNvSpPr>
            <a:spLocks noGrp="1"/>
          </p:cNvSpPr>
          <p:nvPr>
            <p:ph type="sldNum" sz="quarter" idx="5"/>
          </p:nvPr>
        </p:nvSpPr>
        <p:spPr/>
        <p:txBody>
          <a:bodyPr/>
          <a:lstStyle/>
          <a:p>
            <a:fld id="{174DF8FA-7A9D-D44A-9F65-67E6950263BB}" type="slidenum">
              <a:rPr lang="en-US" smtClean="0"/>
              <a:t>6</a:t>
            </a:fld>
            <a:endParaRPr lang="en-US" dirty="0"/>
          </a:p>
        </p:txBody>
      </p:sp>
    </p:spTree>
    <p:extLst>
      <p:ext uri="{BB962C8B-B14F-4D97-AF65-F5344CB8AC3E}">
        <p14:creationId xmlns:p14="http://schemas.microsoft.com/office/powerpoint/2010/main" val="211954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4DF8FA-7A9D-D44A-9F65-67E6950263BB}" type="slidenum">
              <a:rPr lang="en-US" smtClean="0"/>
              <a:t>7</a:t>
            </a:fld>
            <a:endParaRPr lang="en-US" dirty="0"/>
          </a:p>
        </p:txBody>
      </p:sp>
    </p:spTree>
    <p:extLst>
      <p:ext uri="{BB962C8B-B14F-4D97-AF65-F5344CB8AC3E}">
        <p14:creationId xmlns:p14="http://schemas.microsoft.com/office/powerpoint/2010/main" val="375801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4DF8FA-7A9D-D44A-9F65-67E6950263BB}" type="slidenum">
              <a:rPr lang="en-US" smtClean="0"/>
              <a:t>8</a:t>
            </a:fld>
            <a:endParaRPr lang="en-US" dirty="0"/>
          </a:p>
        </p:txBody>
      </p:sp>
    </p:spTree>
    <p:extLst>
      <p:ext uri="{BB962C8B-B14F-4D97-AF65-F5344CB8AC3E}">
        <p14:creationId xmlns:p14="http://schemas.microsoft.com/office/powerpoint/2010/main" val="380302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4DF8FA-7A9D-D44A-9F65-67E6950263BB}" type="slidenum">
              <a:rPr lang="en-US" smtClean="0"/>
              <a:t>9</a:t>
            </a:fld>
            <a:endParaRPr lang="en-US" dirty="0"/>
          </a:p>
        </p:txBody>
      </p:sp>
    </p:spTree>
    <p:extLst>
      <p:ext uri="{BB962C8B-B14F-4D97-AF65-F5344CB8AC3E}">
        <p14:creationId xmlns:p14="http://schemas.microsoft.com/office/powerpoint/2010/main" val="280193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4DF8FA-7A9D-D44A-9F65-67E6950263BB}" type="slidenum">
              <a:rPr lang="en-US" smtClean="0"/>
              <a:t>10</a:t>
            </a:fld>
            <a:endParaRPr lang="en-US" dirty="0"/>
          </a:p>
        </p:txBody>
      </p:sp>
    </p:spTree>
    <p:extLst>
      <p:ext uri="{BB962C8B-B14F-4D97-AF65-F5344CB8AC3E}">
        <p14:creationId xmlns:p14="http://schemas.microsoft.com/office/powerpoint/2010/main" val="263994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
            </a:r>
          </a:p>
        </p:txBody>
      </p:sp>
      <p:sp>
        <p:nvSpPr>
          <p:cNvPr id="4" name="Slide Number Placeholder 3"/>
          <p:cNvSpPr>
            <a:spLocks noGrp="1"/>
          </p:cNvSpPr>
          <p:nvPr>
            <p:ph type="sldNum" sz="quarter" idx="5"/>
          </p:nvPr>
        </p:nvSpPr>
        <p:spPr/>
        <p:txBody>
          <a:bodyPr/>
          <a:lstStyle/>
          <a:p>
            <a:fld id="{174DF8FA-7A9D-D44A-9F65-67E6950263BB}" type="slidenum">
              <a:rPr lang="en-US" smtClean="0"/>
              <a:t>11</a:t>
            </a:fld>
            <a:endParaRPr lang="en-US" dirty="0"/>
          </a:p>
        </p:txBody>
      </p:sp>
    </p:spTree>
    <p:extLst>
      <p:ext uri="{BB962C8B-B14F-4D97-AF65-F5344CB8AC3E}">
        <p14:creationId xmlns:p14="http://schemas.microsoft.com/office/powerpoint/2010/main" val="53118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4DF8FA-7A9D-D44A-9F65-67E6950263BB}" type="slidenum">
              <a:rPr lang="en-US" smtClean="0"/>
              <a:t>12</a:t>
            </a:fld>
            <a:endParaRPr lang="en-US" dirty="0"/>
          </a:p>
        </p:txBody>
      </p:sp>
    </p:spTree>
    <p:extLst>
      <p:ext uri="{BB962C8B-B14F-4D97-AF65-F5344CB8AC3E}">
        <p14:creationId xmlns:p14="http://schemas.microsoft.com/office/powerpoint/2010/main" val="366473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policy consistently applied will demonstrate the organization’s ethical approach to privacy and confidentiality.</a:t>
            </a:r>
          </a:p>
          <a:p>
            <a:r>
              <a:rPr lang="en-US" dirty="0"/>
              <a:t>Your constituents expect you to consider their confidentiality.</a:t>
            </a:r>
          </a:p>
          <a:p>
            <a:r>
              <a:rPr lang="en-US" dirty="0"/>
              <a:t>You don’t want reputational hit of privacy breaches</a:t>
            </a:r>
          </a:p>
        </p:txBody>
      </p:sp>
      <p:sp>
        <p:nvSpPr>
          <p:cNvPr id="4" name="Slide Number Placeholder 3"/>
          <p:cNvSpPr>
            <a:spLocks noGrp="1"/>
          </p:cNvSpPr>
          <p:nvPr>
            <p:ph type="sldNum" sz="quarter" idx="5"/>
          </p:nvPr>
        </p:nvSpPr>
        <p:spPr/>
        <p:txBody>
          <a:bodyPr/>
          <a:lstStyle/>
          <a:p>
            <a:fld id="{174DF8FA-7A9D-D44A-9F65-67E6950263BB}" type="slidenum">
              <a:rPr lang="en-US" smtClean="0"/>
              <a:t>13</a:t>
            </a:fld>
            <a:endParaRPr lang="en-US" dirty="0"/>
          </a:p>
        </p:txBody>
      </p:sp>
    </p:spTree>
    <p:extLst>
      <p:ext uri="{BB962C8B-B14F-4D97-AF65-F5344CB8AC3E}">
        <p14:creationId xmlns:p14="http://schemas.microsoft.com/office/powerpoint/2010/main" val="483844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619125" y="455613"/>
            <a:ext cx="9144000" cy="2387600"/>
          </a:xfrm>
        </p:spPr>
        <p:txBody>
          <a:bodyPr anchor="b"/>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619125" y="293528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809625" y="6492875"/>
            <a:ext cx="1781176" cy="365125"/>
          </a:xfrm>
        </p:spPr>
        <p:txBody>
          <a:bodyPr/>
          <a:lstStyle>
            <a:lvl1pPr algn="ctr">
              <a:defRPr>
                <a:solidFill>
                  <a:schemeClr val="accent5">
                    <a:lumMod val="20000"/>
                    <a:lumOff val="80000"/>
                  </a:schemeClr>
                </a:solidFill>
              </a:defRPr>
            </a:lvl1pPr>
          </a:lstStyle>
          <a:p>
            <a:fld id="{4879B3C3-A2A0-4934-8D45-F81E7FC5DA70}" type="datetimeFigureOut">
              <a:rPr lang="en-US" smtClean="0"/>
              <a:pPr/>
              <a:t>10/16/19</a:t>
            </a:fld>
            <a:endParaRPr lang="en-US" dirty="0"/>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3781425" y="6492874"/>
            <a:ext cx="4114800" cy="365125"/>
          </a:xfrm>
        </p:spPr>
        <p:txBody>
          <a:bodyPr/>
          <a:lstStyle>
            <a:lvl1pPr>
              <a:defRPr>
                <a:solidFill>
                  <a:schemeClr val="accent5">
                    <a:lumMod val="20000"/>
                    <a:lumOff val="80000"/>
                  </a:schemeClr>
                </a:solidFill>
              </a:defRPr>
            </a:lvl1pPr>
          </a:lstStyle>
          <a:p>
            <a:endParaRPr lang="en-US" dirty="0"/>
          </a:p>
        </p:txBody>
      </p:sp>
    </p:spTree>
    <p:extLst>
      <p:ext uri="{BB962C8B-B14F-4D97-AF65-F5344CB8AC3E}">
        <p14:creationId xmlns:p14="http://schemas.microsoft.com/office/powerpoint/2010/main" val="329673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F33-50F6-4C0B-91CA-D89BE0BADD3C}"/>
              </a:ext>
            </a:extLst>
          </p:cNvPr>
          <p:cNvSpPr>
            <a:spLocks noGrp="1"/>
          </p:cNvSpPr>
          <p:nvPr>
            <p:ph type="title"/>
          </p:nvPr>
        </p:nvSpPr>
        <p:spPr/>
        <p:txBody>
          <a:bodyPr/>
          <a:lstStyle>
            <a:lvl1pPr>
              <a:defRPr b="1">
                <a:solidFill>
                  <a:srgbClr val="EF762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51745E-8FCA-4EA6-AB27-B0974F861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77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DFCB-2347-45B8-80C6-6A3E2C5E50A2}"/>
              </a:ext>
            </a:extLst>
          </p:cNvPr>
          <p:cNvSpPr>
            <a:spLocks noGrp="1"/>
          </p:cNvSpPr>
          <p:nvPr>
            <p:ph type="title"/>
          </p:nvPr>
        </p:nvSpPr>
        <p:spPr>
          <a:xfrm>
            <a:off x="838200" y="347663"/>
            <a:ext cx="10515600" cy="2852737"/>
          </a:xfrm>
        </p:spPr>
        <p:txBody>
          <a:bodyPr anchor="b"/>
          <a:lstStyle>
            <a:lvl1pPr>
              <a:defRPr sz="6000" b="1">
                <a:solidFill>
                  <a:schemeClr val="accent2">
                    <a:lumMod val="20000"/>
                    <a:lumOff val="8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03AC8B-4CA9-42A1-A6C9-418427F29F89}"/>
              </a:ext>
            </a:extLst>
          </p:cNvPr>
          <p:cNvSpPr>
            <a:spLocks noGrp="1"/>
          </p:cNvSpPr>
          <p:nvPr>
            <p:ph type="body" idx="1"/>
          </p:nvPr>
        </p:nvSpPr>
        <p:spPr>
          <a:xfrm>
            <a:off x="838200" y="3227388"/>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539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206-7E00-4E1A-9030-004775DD168C}"/>
              </a:ext>
            </a:extLst>
          </p:cNvPr>
          <p:cNvSpPr>
            <a:spLocks noGrp="1"/>
          </p:cNvSpPr>
          <p:nvPr>
            <p:ph type="title"/>
          </p:nvPr>
        </p:nvSpPr>
        <p:spPr/>
        <p:txBody>
          <a:bodyPr/>
          <a:lstStyle>
            <a:lvl1pPr>
              <a:defRPr b="1">
                <a:solidFill>
                  <a:srgbClr val="446CA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D409145-286A-4DC5-9DF3-DDF28A2E0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A2F43-C806-4251-9FEF-543F7D817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782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D938-CB1D-4FF7-B6FC-B15A521E92F7}"/>
              </a:ext>
            </a:extLst>
          </p:cNvPr>
          <p:cNvSpPr>
            <a:spLocks noGrp="1"/>
          </p:cNvSpPr>
          <p:nvPr>
            <p:ph type="title"/>
          </p:nvPr>
        </p:nvSpPr>
        <p:spPr>
          <a:xfrm>
            <a:off x="839788" y="365125"/>
            <a:ext cx="10515600" cy="1325563"/>
          </a:xfrm>
        </p:spPr>
        <p:txBody>
          <a:bodyPr/>
          <a:lstStyle>
            <a:lvl1pPr>
              <a:defRPr b="1">
                <a:solidFill>
                  <a:srgbClr val="446CA9"/>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A9E4615-9ABA-49B8-954A-3BA88214198C}"/>
              </a:ext>
            </a:extLst>
          </p:cNvPr>
          <p:cNvSpPr>
            <a:spLocks noGrp="1"/>
          </p:cNvSpPr>
          <p:nvPr>
            <p:ph type="body" idx="1"/>
          </p:nvPr>
        </p:nvSpPr>
        <p:spPr>
          <a:xfrm>
            <a:off x="839788" y="1681163"/>
            <a:ext cx="5157787"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1902FE8-A058-4671-A267-866CE5836CD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1E7361A-F08D-4094-8140-2D8B43E590B8}"/>
              </a:ext>
            </a:extLst>
          </p:cNvPr>
          <p:cNvSpPr>
            <a:spLocks noGrp="1"/>
          </p:cNvSpPr>
          <p:nvPr>
            <p:ph type="body" sz="quarter" idx="3"/>
          </p:nvPr>
        </p:nvSpPr>
        <p:spPr>
          <a:xfrm>
            <a:off x="6172200" y="1681163"/>
            <a:ext cx="5183188"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169086B-1657-4B07-9A0F-FC426D961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054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7AAF-2BBF-4380-9A58-23F3D6D3F3CE}"/>
              </a:ext>
            </a:extLst>
          </p:cNvPr>
          <p:cNvSpPr>
            <a:spLocks noGrp="1"/>
          </p:cNvSpPr>
          <p:nvPr>
            <p:ph type="title"/>
          </p:nvPr>
        </p:nvSpPr>
        <p:spPr>
          <a:xfrm>
            <a:off x="838200" y="1603375"/>
            <a:ext cx="10515600" cy="1325563"/>
          </a:xfrm>
        </p:spPr>
        <p:txBody>
          <a:bodyPr>
            <a:normAutofit/>
          </a:bodyPr>
          <a:lstStyle>
            <a:lvl1pPr>
              <a:defRPr sz="6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7544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839787" y="726281"/>
            <a:ext cx="3932237" cy="1600200"/>
          </a:xfrm>
        </p:spPr>
        <p:txBody>
          <a:bodyPr anchor="b">
            <a:normAutofit/>
          </a:bodyPr>
          <a:lstStyle>
            <a:lvl1pPr>
              <a:defRPr sz="4400" b="1"/>
            </a:lvl1pPr>
          </a:lstStyle>
          <a:p>
            <a:r>
              <a:rPr lang="en-US" dirty="0"/>
              <a:t>Click to edit Master title style</a:t>
            </a:r>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5180012" y="152638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860424" y="2428875"/>
            <a:ext cx="3932237" cy="3971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2528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DCF34-004C-456C-9BDC-5624160F6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81ABF-A750-49FF-8810-DD600F279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6D40D-2D40-461D-B00C-2F78B6DC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B3C3-A2A0-4934-8D45-F81E7FC5DA70}" type="datetimeFigureOut">
              <a:rPr lang="en-US" smtClean="0"/>
              <a:t>10/16/19</a:t>
            </a:fld>
            <a:endParaRPr lang="en-US"/>
          </a:p>
        </p:txBody>
      </p:sp>
      <p:sp>
        <p:nvSpPr>
          <p:cNvPr id="5" name="Footer Placeholder 4">
            <a:extLst>
              <a:ext uri="{FF2B5EF4-FFF2-40B4-BE49-F238E27FC236}">
                <a16:creationId xmlns:a16="http://schemas.microsoft.com/office/drawing/2014/main" id="{3D0E22F0-B9BE-420C-9E14-F7F65D186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4353A-0FC2-41A2-9A6D-0536EC4CB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F5B29-BEA2-46CF-8969-A9D44B5BC61B}" type="slidenum">
              <a:rPr lang="en-US" smtClean="0"/>
              <a:t>‹#›</a:t>
            </a:fld>
            <a:endParaRPr lang="en-US"/>
          </a:p>
        </p:txBody>
      </p:sp>
    </p:spTree>
    <p:extLst>
      <p:ext uri="{BB962C8B-B14F-4D97-AF65-F5344CB8AC3E}">
        <p14:creationId xmlns:p14="http://schemas.microsoft.com/office/powerpoint/2010/main" val="35748666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oug_Welch@Baylor.edu" TargetMode="External"/><Relationship Id="rId2" Type="http://schemas.openxmlformats.org/officeDocument/2006/relationships/hyperlink" Target="mailto:Jon_Allen@Baylor.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783E-89D4-5349-94AE-03513012AD80}"/>
              </a:ext>
            </a:extLst>
          </p:cNvPr>
          <p:cNvSpPr>
            <a:spLocks noGrp="1"/>
          </p:cNvSpPr>
          <p:nvPr>
            <p:ph type="ctrTitle"/>
          </p:nvPr>
        </p:nvSpPr>
        <p:spPr/>
        <p:txBody>
          <a:bodyPr vert="horz" lIns="91440" tIns="45720" rIns="91440" bIns="45720" rtlCol="0" anchor="b">
            <a:normAutofit/>
          </a:bodyPr>
          <a:lstStyle/>
          <a:p>
            <a:r>
              <a:rPr lang="en-US" sz="6000" dirty="0"/>
              <a:t>One Year In:</a:t>
            </a:r>
          </a:p>
        </p:txBody>
      </p:sp>
      <p:sp>
        <p:nvSpPr>
          <p:cNvPr id="3" name="Subtitle 2">
            <a:extLst>
              <a:ext uri="{FF2B5EF4-FFF2-40B4-BE49-F238E27FC236}">
                <a16:creationId xmlns:a16="http://schemas.microsoft.com/office/drawing/2014/main" id="{2CB8EA6B-6A19-EE45-A1FF-1611D7E59968}"/>
              </a:ext>
            </a:extLst>
          </p:cNvPr>
          <p:cNvSpPr>
            <a:spLocks noGrp="1"/>
          </p:cNvSpPr>
          <p:nvPr>
            <p:ph type="subTitle" idx="1"/>
          </p:nvPr>
        </p:nvSpPr>
        <p:spPr/>
        <p:txBody>
          <a:bodyPr/>
          <a:lstStyle/>
          <a:p>
            <a:r>
              <a:rPr lang="en-US" sz="4000" dirty="0"/>
              <a:t>Establishing a Privacy Program</a:t>
            </a:r>
          </a:p>
          <a:p>
            <a:r>
              <a:rPr lang="en-US" sz="4000" dirty="0"/>
              <a:t>on Your Campus</a:t>
            </a:r>
          </a:p>
        </p:txBody>
      </p:sp>
    </p:spTree>
    <p:extLst>
      <p:ext uri="{BB962C8B-B14F-4D97-AF65-F5344CB8AC3E}">
        <p14:creationId xmlns:p14="http://schemas.microsoft.com/office/powerpoint/2010/main" val="229279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995C-BD3E-1742-A723-43C77C17DF5E}"/>
              </a:ext>
            </a:extLst>
          </p:cNvPr>
          <p:cNvSpPr>
            <a:spLocks noGrp="1"/>
          </p:cNvSpPr>
          <p:nvPr>
            <p:ph type="title"/>
          </p:nvPr>
        </p:nvSpPr>
        <p:spPr/>
        <p:txBody>
          <a:bodyPr/>
          <a:lstStyle/>
          <a:p>
            <a:r>
              <a:rPr lang="en-US" sz="4400" dirty="0"/>
              <a:t>Generally Accepted Privacy Principles</a:t>
            </a:r>
          </a:p>
        </p:txBody>
      </p:sp>
      <p:sp>
        <p:nvSpPr>
          <p:cNvPr id="3" name="Content Placeholder 2">
            <a:extLst>
              <a:ext uri="{FF2B5EF4-FFF2-40B4-BE49-F238E27FC236}">
                <a16:creationId xmlns:a16="http://schemas.microsoft.com/office/drawing/2014/main" id="{DE1FF2F7-A08C-1747-A026-32739B4483B0}"/>
              </a:ext>
            </a:extLst>
          </p:cNvPr>
          <p:cNvSpPr>
            <a:spLocks noGrp="1"/>
          </p:cNvSpPr>
          <p:nvPr>
            <p:ph idx="1"/>
          </p:nvPr>
        </p:nvSpPr>
        <p:spPr/>
        <p:txBody>
          <a:bodyPr>
            <a:normAutofit fontScale="85000" lnSpcReduction="10000"/>
          </a:bodyPr>
          <a:lstStyle/>
          <a:p>
            <a:r>
              <a:rPr lang="en-US" sz="3000" dirty="0">
                <a:solidFill>
                  <a:srgbClr val="FF0000"/>
                </a:solidFill>
              </a:rPr>
              <a:t>Minimization: </a:t>
            </a:r>
            <a:r>
              <a:rPr lang="en-US" sz="3000" dirty="0"/>
              <a:t>what you collect, who has access to it, and how long you keep it</a:t>
            </a:r>
          </a:p>
          <a:p>
            <a:pPr lvl="1"/>
            <a:endParaRPr lang="en-US" sz="3000" dirty="0"/>
          </a:p>
          <a:p>
            <a:r>
              <a:rPr lang="en-US" sz="3000" dirty="0">
                <a:solidFill>
                  <a:srgbClr val="FF0000"/>
                </a:solidFill>
              </a:rPr>
              <a:t>Choice: </a:t>
            </a:r>
            <a:r>
              <a:rPr lang="en-US" sz="3000" dirty="0"/>
              <a:t>user’s option to share information</a:t>
            </a:r>
          </a:p>
          <a:p>
            <a:pPr lvl="1"/>
            <a:endParaRPr lang="en-US" sz="3000" dirty="0"/>
          </a:p>
          <a:p>
            <a:r>
              <a:rPr lang="en-US" sz="3000" dirty="0">
                <a:solidFill>
                  <a:srgbClr val="FF0000"/>
                </a:solidFill>
              </a:rPr>
              <a:t>Access: </a:t>
            </a:r>
            <a:r>
              <a:rPr lang="en-US" sz="3000" dirty="0"/>
              <a:t>user’s right to review, correct and possibly delete the data you hold</a:t>
            </a:r>
          </a:p>
          <a:p>
            <a:pPr lvl="1"/>
            <a:endParaRPr lang="en-US" sz="3000" dirty="0"/>
          </a:p>
          <a:p>
            <a:r>
              <a:rPr lang="en-US" sz="3000" dirty="0">
                <a:solidFill>
                  <a:srgbClr val="FF0000"/>
                </a:solidFill>
              </a:rPr>
              <a:t>Transparency: </a:t>
            </a:r>
            <a:r>
              <a:rPr lang="en-US" sz="3000" dirty="0"/>
              <a:t>disclosure of what, how and with whom data will be shared</a:t>
            </a:r>
          </a:p>
          <a:p>
            <a:pPr lvl="1"/>
            <a:endParaRPr lang="en-US" sz="3000" dirty="0"/>
          </a:p>
          <a:p>
            <a:r>
              <a:rPr lang="en-US" sz="3000" dirty="0">
                <a:solidFill>
                  <a:srgbClr val="FF0000"/>
                </a:solidFill>
              </a:rPr>
              <a:t>Security: </a:t>
            </a:r>
            <a:r>
              <a:rPr lang="en-US" sz="3000" dirty="0"/>
              <a:t>protecting data from unauthorized disclosure or inadvertent access</a:t>
            </a:r>
          </a:p>
          <a:p>
            <a:endParaRPr lang="en-US" dirty="0"/>
          </a:p>
        </p:txBody>
      </p:sp>
    </p:spTree>
    <p:extLst>
      <p:ext uri="{BB962C8B-B14F-4D97-AF65-F5344CB8AC3E}">
        <p14:creationId xmlns:p14="http://schemas.microsoft.com/office/powerpoint/2010/main" val="122317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4B84-E062-C745-8EC2-915549C8CE70}"/>
              </a:ext>
            </a:extLst>
          </p:cNvPr>
          <p:cNvSpPr>
            <a:spLocks noGrp="1"/>
          </p:cNvSpPr>
          <p:nvPr>
            <p:ph type="title"/>
          </p:nvPr>
        </p:nvSpPr>
        <p:spPr/>
        <p:txBody>
          <a:bodyPr/>
          <a:lstStyle/>
          <a:p>
            <a:r>
              <a:rPr lang="en-US" dirty="0"/>
              <a:t>A Note on Privacy &amp; Security</a:t>
            </a:r>
          </a:p>
        </p:txBody>
      </p:sp>
      <p:sp>
        <p:nvSpPr>
          <p:cNvPr id="3" name="Content Placeholder 2">
            <a:extLst>
              <a:ext uri="{FF2B5EF4-FFF2-40B4-BE49-F238E27FC236}">
                <a16:creationId xmlns:a16="http://schemas.microsoft.com/office/drawing/2014/main" id="{A9D2555C-55B6-9043-9B76-0FC973EDC59F}"/>
              </a:ext>
            </a:extLst>
          </p:cNvPr>
          <p:cNvSpPr>
            <a:spLocks noGrp="1"/>
          </p:cNvSpPr>
          <p:nvPr>
            <p:ph idx="1"/>
          </p:nvPr>
        </p:nvSpPr>
        <p:spPr/>
        <p:txBody>
          <a:bodyPr/>
          <a:lstStyle/>
          <a:p>
            <a:pPr fontAlgn="base"/>
            <a:r>
              <a:rPr lang="en-US" sz="3000" dirty="0"/>
              <a:t>While privacy and security go hand in hand, they are not the same concepts. </a:t>
            </a:r>
          </a:p>
          <a:p>
            <a:pPr lvl="1" fontAlgn="base"/>
            <a:r>
              <a:rPr lang="en-US" sz="2800" dirty="0"/>
              <a:t>Security is about protecting both the information you choose to share and that you choose not to share from getting into the hands of others.</a:t>
            </a:r>
          </a:p>
          <a:p>
            <a:pPr lvl="1" fontAlgn="base"/>
            <a:r>
              <a:rPr lang="en-US" sz="2800" dirty="0"/>
              <a:t>You can have security without privacy, but you can’t have privacy without security</a:t>
            </a:r>
          </a:p>
          <a:p>
            <a:endParaRPr lang="en-US" dirty="0"/>
          </a:p>
        </p:txBody>
      </p:sp>
    </p:spTree>
    <p:extLst>
      <p:ext uri="{BB962C8B-B14F-4D97-AF65-F5344CB8AC3E}">
        <p14:creationId xmlns:p14="http://schemas.microsoft.com/office/powerpoint/2010/main" val="411510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3099-C236-6F43-A421-4A12CE7B891E}"/>
              </a:ext>
            </a:extLst>
          </p:cNvPr>
          <p:cNvSpPr>
            <a:spLocks noGrp="1"/>
          </p:cNvSpPr>
          <p:nvPr>
            <p:ph type="title"/>
          </p:nvPr>
        </p:nvSpPr>
        <p:spPr/>
        <p:txBody>
          <a:bodyPr>
            <a:noAutofit/>
          </a:bodyPr>
          <a:lstStyle/>
          <a:p>
            <a:r>
              <a:rPr lang="en-US" sz="3000" dirty="0">
                <a:solidFill>
                  <a:srgbClr val="FF0000"/>
                </a:solidFill>
              </a:rPr>
              <a:t>Security without privacy is like a house made of bullet-proof glass. No one is getting inside, but your personal life is on full display.</a:t>
            </a:r>
          </a:p>
        </p:txBody>
      </p:sp>
      <p:pic>
        <p:nvPicPr>
          <p:cNvPr id="4" name="Content Placeholder 3">
            <a:extLst>
              <a:ext uri="{FF2B5EF4-FFF2-40B4-BE49-F238E27FC236}">
                <a16:creationId xmlns:a16="http://schemas.microsoft.com/office/drawing/2014/main" id="{DED78A3B-3828-AF46-B495-FB9B25DFCF42}"/>
              </a:ext>
            </a:extLst>
          </p:cNvPr>
          <p:cNvPicPr>
            <a:picLocks noGrp="1" noChangeAspect="1"/>
          </p:cNvPicPr>
          <p:nvPr>
            <p:ph idx="1"/>
          </p:nvPr>
        </p:nvPicPr>
        <p:blipFill>
          <a:blip r:embed="rId3"/>
          <a:stretch>
            <a:fillRect/>
          </a:stretch>
        </p:blipFill>
        <p:spPr>
          <a:xfrm>
            <a:off x="2703224" y="1600200"/>
            <a:ext cx="6785551" cy="4525963"/>
          </a:xfrm>
          <a:prstGeom prst="rect">
            <a:avLst/>
          </a:prstGeom>
        </p:spPr>
      </p:pic>
    </p:spTree>
    <p:extLst>
      <p:ext uri="{BB962C8B-B14F-4D97-AF65-F5344CB8AC3E}">
        <p14:creationId xmlns:p14="http://schemas.microsoft.com/office/powerpoint/2010/main" val="147680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FB75-0022-CD47-86C4-51632146B37B}"/>
              </a:ext>
            </a:extLst>
          </p:cNvPr>
          <p:cNvSpPr>
            <a:spLocks noGrp="1"/>
          </p:cNvSpPr>
          <p:nvPr>
            <p:ph type="title"/>
          </p:nvPr>
        </p:nvSpPr>
        <p:spPr/>
        <p:txBody>
          <a:bodyPr/>
          <a:lstStyle/>
          <a:p>
            <a:r>
              <a:rPr lang="en-US" sz="4400" dirty="0"/>
              <a:t>Data Privacy is Data Ethics</a:t>
            </a:r>
          </a:p>
        </p:txBody>
      </p:sp>
      <p:sp>
        <p:nvSpPr>
          <p:cNvPr id="3" name="Content Placeholder 2">
            <a:extLst>
              <a:ext uri="{FF2B5EF4-FFF2-40B4-BE49-F238E27FC236}">
                <a16:creationId xmlns:a16="http://schemas.microsoft.com/office/drawing/2014/main" id="{BC0884CD-FC9A-1845-86DA-B7262DABAE11}"/>
              </a:ext>
            </a:extLst>
          </p:cNvPr>
          <p:cNvSpPr>
            <a:spLocks noGrp="1"/>
          </p:cNvSpPr>
          <p:nvPr>
            <p:ph idx="1"/>
          </p:nvPr>
        </p:nvSpPr>
        <p:spPr/>
        <p:txBody>
          <a:bodyPr/>
          <a:lstStyle/>
          <a:p>
            <a:r>
              <a:rPr lang="en-US" sz="3000" dirty="0"/>
              <a:t>Access, Choice and Transparency allows data subjects the ability to control their private information</a:t>
            </a:r>
          </a:p>
          <a:p>
            <a:endParaRPr lang="en-US" sz="3000" dirty="0"/>
          </a:p>
          <a:p>
            <a:r>
              <a:rPr lang="en-US" sz="3000" dirty="0"/>
              <a:t>How you approach these principles signals your institution’s ethical principles</a:t>
            </a:r>
          </a:p>
          <a:p>
            <a:pPr lvl="1"/>
            <a:r>
              <a:rPr lang="en-US" sz="2800" dirty="0"/>
              <a:t>Personalize their own data to custodianship of other’s data</a:t>
            </a:r>
          </a:p>
          <a:p>
            <a:pPr lvl="1"/>
            <a:r>
              <a:rPr lang="en-US" sz="2800" dirty="0"/>
              <a:t>Treat constituent data as part of a fiduciary obligation</a:t>
            </a:r>
          </a:p>
        </p:txBody>
      </p:sp>
    </p:spTree>
    <p:extLst>
      <p:ext uri="{BB962C8B-B14F-4D97-AF65-F5344CB8AC3E}">
        <p14:creationId xmlns:p14="http://schemas.microsoft.com/office/powerpoint/2010/main" val="3959487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0B39E-1FCA-B949-9FF0-434D03DA5712}"/>
              </a:ext>
            </a:extLst>
          </p:cNvPr>
          <p:cNvSpPr>
            <a:spLocks noGrp="1"/>
          </p:cNvSpPr>
          <p:nvPr>
            <p:ph type="title"/>
          </p:nvPr>
        </p:nvSpPr>
        <p:spPr/>
        <p:txBody>
          <a:bodyPr>
            <a:normAutofit/>
          </a:bodyPr>
          <a:lstStyle/>
          <a:p>
            <a:r>
              <a:rPr lang="en-US" sz="3400" dirty="0"/>
              <a:t>I’m not Worried About Privacy—I’ve Got Nothing to Hide!</a:t>
            </a:r>
          </a:p>
        </p:txBody>
      </p:sp>
      <p:sp>
        <p:nvSpPr>
          <p:cNvPr id="3" name="Content Placeholder 2">
            <a:extLst>
              <a:ext uri="{FF2B5EF4-FFF2-40B4-BE49-F238E27FC236}">
                <a16:creationId xmlns:a16="http://schemas.microsoft.com/office/drawing/2014/main" id="{056BBC7F-F9E7-EB4F-B11C-98F989672903}"/>
              </a:ext>
            </a:extLst>
          </p:cNvPr>
          <p:cNvSpPr>
            <a:spLocks noGrp="1"/>
          </p:cNvSpPr>
          <p:nvPr>
            <p:ph idx="1"/>
          </p:nvPr>
        </p:nvSpPr>
        <p:spPr/>
        <p:txBody>
          <a:bodyPr>
            <a:noAutofit/>
          </a:bodyPr>
          <a:lstStyle/>
          <a:p>
            <a:r>
              <a:rPr lang="en-US" sz="3000" dirty="0"/>
              <a:t>OK—give me your phone and let me read all of your email, text messages, browsing history and Amazon search history!</a:t>
            </a:r>
          </a:p>
          <a:p>
            <a:endParaRPr lang="en-US" sz="3000" dirty="0"/>
          </a:p>
          <a:p>
            <a:pPr lvl="1"/>
            <a:r>
              <a:rPr lang="en-US" sz="2600" dirty="0"/>
              <a:t>Offended or shocked at the request?  You should be!</a:t>
            </a:r>
          </a:p>
          <a:p>
            <a:pPr lvl="1"/>
            <a:endParaRPr lang="en-US" sz="2600" dirty="0"/>
          </a:p>
          <a:p>
            <a:pPr lvl="1"/>
            <a:r>
              <a:rPr lang="en-US" sz="2600" dirty="0"/>
              <a:t>Yet, all of us are allowing exactly that to happen by using common websites, browsers and smartphone apps:  if the app is free, you are the product not the customer</a:t>
            </a:r>
          </a:p>
          <a:p>
            <a:pPr lvl="1"/>
            <a:endParaRPr lang="en-US" sz="2600" dirty="0"/>
          </a:p>
          <a:p>
            <a:pPr lvl="1"/>
            <a:r>
              <a:rPr lang="en-US" sz="2600" dirty="0"/>
              <a:t>Big Brother is not watching you—he’s in your pocket</a:t>
            </a:r>
          </a:p>
        </p:txBody>
      </p:sp>
    </p:spTree>
    <p:extLst>
      <p:ext uri="{BB962C8B-B14F-4D97-AF65-F5344CB8AC3E}">
        <p14:creationId xmlns:p14="http://schemas.microsoft.com/office/powerpoint/2010/main" val="238957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55591-64E7-2E4E-B6BF-CC489217BB16}"/>
              </a:ext>
            </a:extLst>
          </p:cNvPr>
          <p:cNvSpPr>
            <a:spLocks noGrp="1"/>
          </p:cNvSpPr>
          <p:nvPr>
            <p:ph type="title"/>
          </p:nvPr>
        </p:nvSpPr>
        <p:spPr/>
        <p:txBody>
          <a:bodyPr/>
          <a:lstStyle/>
          <a:p>
            <a:r>
              <a:rPr lang="en-US" sz="4400" dirty="0"/>
              <a:t>Institutional Ethics and Values</a:t>
            </a:r>
          </a:p>
        </p:txBody>
      </p:sp>
      <p:sp>
        <p:nvSpPr>
          <p:cNvPr id="3" name="Content Placeholder 2">
            <a:extLst>
              <a:ext uri="{FF2B5EF4-FFF2-40B4-BE49-F238E27FC236}">
                <a16:creationId xmlns:a16="http://schemas.microsoft.com/office/drawing/2014/main" id="{54F0FEF7-959E-C440-AD9F-7B3927F49009}"/>
              </a:ext>
            </a:extLst>
          </p:cNvPr>
          <p:cNvSpPr>
            <a:spLocks noGrp="1"/>
          </p:cNvSpPr>
          <p:nvPr>
            <p:ph idx="1"/>
          </p:nvPr>
        </p:nvSpPr>
        <p:spPr/>
        <p:txBody>
          <a:bodyPr/>
          <a:lstStyle/>
          <a:p>
            <a:endParaRPr lang="en-US" dirty="0"/>
          </a:p>
          <a:p>
            <a:r>
              <a:rPr lang="en-US" sz="3000" dirty="0"/>
              <a:t>You are probably doing similar things with the PII of your website and social media users</a:t>
            </a:r>
          </a:p>
          <a:p>
            <a:endParaRPr lang="en-US" sz="3000" dirty="0"/>
          </a:p>
          <a:p>
            <a:r>
              <a:rPr lang="en-US" sz="3000" dirty="0"/>
              <a:t>Do you think they might be offended if they knew?</a:t>
            </a:r>
          </a:p>
          <a:p>
            <a:endParaRPr lang="en-US" sz="3000" dirty="0"/>
          </a:p>
          <a:p>
            <a:r>
              <a:rPr lang="en-US" sz="3000" dirty="0"/>
              <a:t>Should you tell them—transparently—what you are doing before they choose to interact with your systems?</a:t>
            </a:r>
          </a:p>
        </p:txBody>
      </p:sp>
    </p:spTree>
    <p:extLst>
      <p:ext uri="{BB962C8B-B14F-4D97-AF65-F5344CB8AC3E}">
        <p14:creationId xmlns:p14="http://schemas.microsoft.com/office/powerpoint/2010/main" val="311985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2F40-8E19-994E-95EF-070B82F5EDB0}"/>
              </a:ext>
            </a:extLst>
          </p:cNvPr>
          <p:cNvSpPr>
            <a:spLocks noGrp="1"/>
          </p:cNvSpPr>
          <p:nvPr>
            <p:ph type="title"/>
          </p:nvPr>
        </p:nvSpPr>
        <p:spPr/>
        <p:txBody>
          <a:bodyPr/>
          <a:lstStyle/>
          <a:p>
            <a:r>
              <a:rPr lang="en-US" sz="4400" dirty="0"/>
              <a:t>What Steps Have We Taken?</a:t>
            </a:r>
          </a:p>
        </p:txBody>
      </p:sp>
      <p:sp>
        <p:nvSpPr>
          <p:cNvPr id="3" name="Content Placeholder 2">
            <a:extLst>
              <a:ext uri="{FF2B5EF4-FFF2-40B4-BE49-F238E27FC236}">
                <a16:creationId xmlns:a16="http://schemas.microsoft.com/office/drawing/2014/main" id="{BD55E5FF-C5A8-8549-8CDC-04628E697534}"/>
              </a:ext>
            </a:extLst>
          </p:cNvPr>
          <p:cNvSpPr>
            <a:spLocks noGrp="1"/>
          </p:cNvSpPr>
          <p:nvPr>
            <p:ph idx="1"/>
          </p:nvPr>
        </p:nvSpPr>
        <p:spPr/>
        <p:txBody>
          <a:bodyPr/>
          <a:lstStyle/>
          <a:p>
            <a:endParaRPr lang="en-US" dirty="0"/>
          </a:p>
          <a:p>
            <a:r>
              <a:rPr lang="en-US" sz="3000" dirty="0"/>
              <a:t>There is no right or wrong way, but this is what we have done and where we are headed</a:t>
            </a:r>
          </a:p>
          <a:p>
            <a:pPr marL="0" indent="0">
              <a:buNone/>
            </a:pPr>
            <a:endParaRPr lang="en-US" dirty="0"/>
          </a:p>
        </p:txBody>
      </p:sp>
    </p:spTree>
    <p:extLst>
      <p:ext uri="{BB962C8B-B14F-4D97-AF65-F5344CB8AC3E}">
        <p14:creationId xmlns:p14="http://schemas.microsoft.com/office/powerpoint/2010/main" val="856968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B72A-A482-C941-99CA-2966E63E644B}"/>
              </a:ext>
            </a:extLst>
          </p:cNvPr>
          <p:cNvSpPr>
            <a:spLocks noGrp="1"/>
          </p:cNvSpPr>
          <p:nvPr>
            <p:ph type="title"/>
          </p:nvPr>
        </p:nvSpPr>
        <p:spPr/>
        <p:txBody>
          <a:bodyPr/>
          <a:lstStyle/>
          <a:p>
            <a:r>
              <a:rPr lang="en-US" sz="4400" dirty="0"/>
              <a:t>Program launched in July 2018</a:t>
            </a:r>
            <a:br>
              <a:rPr lang="en-US" dirty="0"/>
            </a:br>
            <a:endParaRPr lang="en-US" dirty="0"/>
          </a:p>
        </p:txBody>
      </p:sp>
      <p:sp>
        <p:nvSpPr>
          <p:cNvPr id="3" name="Content Placeholder 2">
            <a:extLst>
              <a:ext uri="{FF2B5EF4-FFF2-40B4-BE49-F238E27FC236}">
                <a16:creationId xmlns:a16="http://schemas.microsoft.com/office/drawing/2014/main" id="{C9C59A3D-0859-7046-B0A9-35ADEEB17B09}"/>
              </a:ext>
            </a:extLst>
          </p:cNvPr>
          <p:cNvSpPr>
            <a:spLocks noGrp="1"/>
          </p:cNvSpPr>
          <p:nvPr>
            <p:ph idx="1"/>
          </p:nvPr>
        </p:nvSpPr>
        <p:spPr/>
        <p:txBody>
          <a:bodyPr/>
          <a:lstStyle/>
          <a:p>
            <a:r>
              <a:rPr lang="en-US" sz="3000" dirty="0"/>
              <a:t>First project was to draft a project plan</a:t>
            </a:r>
          </a:p>
          <a:p>
            <a:pPr lvl="1"/>
            <a:r>
              <a:rPr lang="en-US" sz="2800" dirty="0"/>
              <a:t>Literature review</a:t>
            </a:r>
          </a:p>
          <a:p>
            <a:pPr lvl="1"/>
            <a:r>
              <a:rPr lang="en-US" sz="2800" dirty="0"/>
              <a:t>30, 60, 90, 180 and 365 day targets</a:t>
            </a:r>
          </a:p>
          <a:p>
            <a:pPr lvl="1"/>
            <a:endParaRPr lang="en-US" dirty="0"/>
          </a:p>
          <a:p>
            <a:r>
              <a:rPr lang="en-US" sz="3000" dirty="0"/>
              <a:t>Second project was to build a maturity curve</a:t>
            </a:r>
          </a:p>
          <a:p>
            <a:pPr lvl="1"/>
            <a:r>
              <a:rPr lang="en-US" sz="2800" dirty="0"/>
              <a:t>Program benchmarking</a:t>
            </a:r>
          </a:p>
          <a:p>
            <a:pPr lvl="1"/>
            <a:r>
              <a:rPr lang="en-US" sz="2800" dirty="0"/>
              <a:t>Literature review</a:t>
            </a:r>
          </a:p>
          <a:p>
            <a:pPr lvl="1"/>
            <a:r>
              <a:rPr lang="en-US" sz="2800" dirty="0"/>
              <a:t>Build a realistic timeline</a:t>
            </a:r>
          </a:p>
          <a:p>
            <a:endParaRPr lang="en-US" dirty="0"/>
          </a:p>
        </p:txBody>
      </p:sp>
    </p:spTree>
    <p:extLst>
      <p:ext uri="{BB962C8B-B14F-4D97-AF65-F5344CB8AC3E}">
        <p14:creationId xmlns:p14="http://schemas.microsoft.com/office/powerpoint/2010/main" val="3053436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5EB1-1EC7-5145-9940-DFF9C0B0B488}"/>
              </a:ext>
            </a:extLst>
          </p:cNvPr>
          <p:cNvSpPr>
            <a:spLocks noGrp="1"/>
          </p:cNvSpPr>
          <p:nvPr>
            <p:ph type="title"/>
          </p:nvPr>
        </p:nvSpPr>
        <p:spPr/>
        <p:txBody>
          <a:bodyPr/>
          <a:lstStyle/>
          <a:p>
            <a:r>
              <a:rPr lang="en-US" sz="4400" dirty="0"/>
              <a:t>Step 1: Obtain Executive Support</a:t>
            </a:r>
            <a:r>
              <a:rPr lang="en-US" dirty="0"/>
              <a:t>	</a:t>
            </a:r>
          </a:p>
        </p:txBody>
      </p:sp>
      <p:sp>
        <p:nvSpPr>
          <p:cNvPr id="3" name="Content Placeholder 2">
            <a:extLst>
              <a:ext uri="{FF2B5EF4-FFF2-40B4-BE49-F238E27FC236}">
                <a16:creationId xmlns:a16="http://schemas.microsoft.com/office/drawing/2014/main" id="{480D2A34-069E-B346-8275-8439ED190C03}"/>
              </a:ext>
            </a:extLst>
          </p:cNvPr>
          <p:cNvSpPr>
            <a:spLocks noGrp="1"/>
          </p:cNvSpPr>
          <p:nvPr>
            <p:ph idx="1"/>
          </p:nvPr>
        </p:nvSpPr>
        <p:spPr/>
        <p:txBody>
          <a:bodyPr>
            <a:normAutofit/>
          </a:bodyPr>
          <a:lstStyle/>
          <a:p>
            <a:r>
              <a:rPr lang="en-US" sz="3000" dirty="0"/>
              <a:t>Like any other program, without the support of upper management, you don’t have a program</a:t>
            </a:r>
          </a:p>
          <a:p>
            <a:pPr lvl="1"/>
            <a:endParaRPr lang="en-US" sz="2600" dirty="0"/>
          </a:p>
          <a:p>
            <a:pPr lvl="1"/>
            <a:r>
              <a:rPr lang="en-US" sz="2600" dirty="0"/>
              <a:t>President, Cabinet, CIO, CCO, OGC are all helpful endorsements</a:t>
            </a:r>
          </a:p>
        </p:txBody>
      </p:sp>
    </p:spTree>
    <p:extLst>
      <p:ext uri="{BB962C8B-B14F-4D97-AF65-F5344CB8AC3E}">
        <p14:creationId xmlns:p14="http://schemas.microsoft.com/office/powerpoint/2010/main" val="285511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FDAED-A5BF-4544-97CB-B305046448C6}"/>
              </a:ext>
            </a:extLst>
          </p:cNvPr>
          <p:cNvSpPr>
            <a:spLocks noGrp="1"/>
          </p:cNvSpPr>
          <p:nvPr>
            <p:ph type="title"/>
          </p:nvPr>
        </p:nvSpPr>
        <p:spPr/>
        <p:txBody>
          <a:bodyPr/>
          <a:lstStyle/>
          <a:p>
            <a:r>
              <a:rPr lang="en-US" sz="4400" dirty="0"/>
              <a:t>Designate a Program Lead</a:t>
            </a:r>
          </a:p>
        </p:txBody>
      </p:sp>
      <p:sp>
        <p:nvSpPr>
          <p:cNvPr id="3" name="Content Placeholder 2">
            <a:extLst>
              <a:ext uri="{FF2B5EF4-FFF2-40B4-BE49-F238E27FC236}">
                <a16:creationId xmlns:a16="http://schemas.microsoft.com/office/drawing/2014/main" id="{31021D49-DC3E-F241-AC6C-AD95562B1A27}"/>
              </a:ext>
            </a:extLst>
          </p:cNvPr>
          <p:cNvSpPr>
            <a:spLocks noGrp="1"/>
          </p:cNvSpPr>
          <p:nvPr>
            <p:ph idx="1"/>
          </p:nvPr>
        </p:nvSpPr>
        <p:spPr/>
        <p:txBody>
          <a:bodyPr/>
          <a:lstStyle/>
          <a:p>
            <a:r>
              <a:rPr lang="en-US" sz="3000" dirty="0"/>
              <a:t>Name a Chief Privacy Officer or other person with primary responsibility</a:t>
            </a:r>
          </a:p>
          <a:p>
            <a:pPr lvl="1"/>
            <a:r>
              <a:rPr lang="en-US" sz="2800" dirty="0"/>
              <a:t>Ideally, this person is only doing this job (not splitting duties with other jobs)</a:t>
            </a:r>
          </a:p>
          <a:p>
            <a:pPr lvl="1"/>
            <a:endParaRPr lang="en-US" sz="2800" dirty="0"/>
          </a:p>
          <a:p>
            <a:pPr lvl="1"/>
            <a:r>
              <a:rPr lang="en-US" sz="2800" dirty="0"/>
              <a:t>Move oversight of privacy matters to CPO</a:t>
            </a:r>
          </a:p>
          <a:p>
            <a:pPr lvl="2"/>
            <a:r>
              <a:rPr lang="en-US" sz="2600" dirty="0"/>
              <a:t>I’m also the HIPAA Privacy Officer (makes me the designated felon!)</a:t>
            </a:r>
          </a:p>
          <a:p>
            <a:pPr lvl="2"/>
            <a:r>
              <a:rPr lang="en-US" sz="2600" dirty="0"/>
              <a:t>Also head up the Red Flags/Identity Theft Program</a:t>
            </a:r>
          </a:p>
        </p:txBody>
      </p:sp>
    </p:spTree>
    <p:extLst>
      <p:ext uri="{BB962C8B-B14F-4D97-AF65-F5344CB8AC3E}">
        <p14:creationId xmlns:p14="http://schemas.microsoft.com/office/powerpoint/2010/main" val="369672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6E47-E07B-004B-8BF3-8FB0604F7027}"/>
              </a:ext>
            </a:extLst>
          </p:cNvPr>
          <p:cNvSpPr>
            <a:spLocks noGrp="1"/>
          </p:cNvSpPr>
          <p:nvPr>
            <p:ph type="title"/>
          </p:nvPr>
        </p:nvSpPr>
        <p:spPr/>
        <p:txBody>
          <a:bodyPr/>
          <a:lstStyle/>
          <a:p>
            <a:r>
              <a:rPr lang="en-US" dirty="0"/>
              <a:t>Thanks for Being Here!</a:t>
            </a:r>
            <a:endParaRPr lang="en-US" sz="4400" dirty="0"/>
          </a:p>
        </p:txBody>
      </p:sp>
      <p:sp>
        <p:nvSpPr>
          <p:cNvPr id="3" name="Content Placeholder 2">
            <a:extLst>
              <a:ext uri="{FF2B5EF4-FFF2-40B4-BE49-F238E27FC236}">
                <a16:creationId xmlns:a16="http://schemas.microsoft.com/office/drawing/2014/main" id="{AEDEA927-889D-3349-AA7C-264457811AD4}"/>
              </a:ext>
            </a:extLst>
          </p:cNvPr>
          <p:cNvSpPr>
            <a:spLocks noGrp="1"/>
          </p:cNvSpPr>
          <p:nvPr>
            <p:ph idx="1"/>
          </p:nvPr>
        </p:nvSpPr>
        <p:spPr/>
        <p:txBody>
          <a:bodyPr>
            <a:normAutofit/>
          </a:bodyPr>
          <a:lstStyle/>
          <a:p>
            <a:endParaRPr lang="en-US" sz="3000" dirty="0"/>
          </a:p>
          <a:p>
            <a:r>
              <a:rPr lang="en-US" sz="3000" dirty="0"/>
              <a:t>Jon Allen, Interim Chief Information Officer and Chief Information Security Officer at Baylor University</a:t>
            </a:r>
          </a:p>
          <a:p>
            <a:pPr lvl="1"/>
            <a:r>
              <a:rPr lang="en-US" sz="3000" dirty="0">
                <a:hlinkClick r:id="rId2"/>
              </a:rPr>
              <a:t>Jon_Allen@Baylor.edu</a:t>
            </a:r>
            <a:endParaRPr lang="en-US" sz="3000" dirty="0"/>
          </a:p>
          <a:p>
            <a:pPr lvl="1"/>
            <a:endParaRPr lang="en-US" sz="3000" dirty="0"/>
          </a:p>
          <a:p>
            <a:r>
              <a:rPr lang="en-US" sz="3000" dirty="0"/>
              <a:t>Doug Welch, Chief Privacy Officer at Baylor University</a:t>
            </a:r>
          </a:p>
          <a:p>
            <a:pPr lvl="1"/>
            <a:r>
              <a:rPr lang="en-US" sz="3000" dirty="0">
                <a:hlinkClick r:id="rId3"/>
              </a:rPr>
              <a:t>Doug_Welch@Baylor.edu</a:t>
            </a:r>
            <a:r>
              <a:rPr lang="en-US" sz="3000" dirty="0"/>
              <a:t> </a:t>
            </a:r>
          </a:p>
          <a:p>
            <a:endParaRPr lang="en-US" sz="3400" dirty="0"/>
          </a:p>
        </p:txBody>
      </p:sp>
    </p:spTree>
    <p:extLst>
      <p:ext uri="{BB962C8B-B14F-4D97-AF65-F5344CB8AC3E}">
        <p14:creationId xmlns:p14="http://schemas.microsoft.com/office/powerpoint/2010/main" val="279245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24BF-2C4B-1E49-A811-2015F5CE7AB5}"/>
              </a:ext>
            </a:extLst>
          </p:cNvPr>
          <p:cNvSpPr>
            <a:spLocks noGrp="1"/>
          </p:cNvSpPr>
          <p:nvPr>
            <p:ph type="title"/>
          </p:nvPr>
        </p:nvSpPr>
        <p:spPr/>
        <p:txBody>
          <a:bodyPr/>
          <a:lstStyle/>
          <a:p>
            <a:r>
              <a:rPr lang="en-US" sz="4000" dirty="0"/>
              <a:t>Get Informed, Knowledgeable and Networked</a:t>
            </a:r>
          </a:p>
        </p:txBody>
      </p:sp>
      <p:sp>
        <p:nvSpPr>
          <p:cNvPr id="3" name="Content Placeholder 2">
            <a:extLst>
              <a:ext uri="{FF2B5EF4-FFF2-40B4-BE49-F238E27FC236}">
                <a16:creationId xmlns:a16="http://schemas.microsoft.com/office/drawing/2014/main" id="{D3F76C8C-F59F-FF40-85E5-2B143AA16739}"/>
              </a:ext>
            </a:extLst>
          </p:cNvPr>
          <p:cNvSpPr>
            <a:spLocks noGrp="1"/>
          </p:cNvSpPr>
          <p:nvPr>
            <p:ph idx="1"/>
          </p:nvPr>
        </p:nvSpPr>
        <p:spPr/>
        <p:txBody>
          <a:bodyPr>
            <a:normAutofit lnSpcReduction="10000"/>
          </a:bodyPr>
          <a:lstStyle/>
          <a:p>
            <a:r>
              <a:rPr lang="en-US" sz="3000" dirty="0"/>
              <a:t>Join groups like</a:t>
            </a:r>
          </a:p>
          <a:p>
            <a:pPr lvl="1"/>
            <a:r>
              <a:rPr lang="en-US" sz="2600" dirty="0"/>
              <a:t>IAPP: International Association of Privacy Professionals</a:t>
            </a:r>
          </a:p>
          <a:p>
            <a:pPr lvl="1"/>
            <a:r>
              <a:rPr lang="en-US" sz="2800" dirty="0"/>
              <a:t>EDUCAUSE HE-CPO group</a:t>
            </a:r>
          </a:p>
          <a:p>
            <a:r>
              <a:rPr lang="en-US" sz="3000" dirty="0"/>
              <a:t>Benchmark top in class programs</a:t>
            </a:r>
          </a:p>
          <a:p>
            <a:r>
              <a:rPr lang="en-US" sz="3000" dirty="0"/>
              <a:t>Find other sources of information (lots of free stuff):</a:t>
            </a:r>
          </a:p>
          <a:p>
            <a:pPr lvl="1"/>
            <a:r>
              <a:rPr lang="en-US" sz="2600" dirty="0"/>
              <a:t>EDUCAUSE CPO Primer Parts 1 and 2</a:t>
            </a:r>
          </a:p>
          <a:p>
            <a:pPr lvl="1"/>
            <a:r>
              <a:rPr lang="en-US" sz="2600" dirty="0"/>
              <a:t>CPO Magazine</a:t>
            </a:r>
          </a:p>
          <a:p>
            <a:pPr lvl="1"/>
            <a:r>
              <a:rPr lang="en-US" sz="2600" dirty="0"/>
              <a:t>Law firm privacy law blogs</a:t>
            </a:r>
          </a:p>
          <a:p>
            <a:pPr lvl="1"/>
            <a:r>
              <a:rPr lang="en-US" sz="2600" dirty="0"/>
              <a:t>Professor Solove’s </a:t>
            </a:r>
            <a:r>
              <a:rPr lang="en-US" sz="2600" dirty="0" err="1"/>
              <a:t>Teachprivacy</a:t>
            </a:r>
            <a:r>
              <a:rPr lang="en-US" sz="2600" dirty="0"/>
              <a:t> website</a:t>
            </a:r>
          </a:p>
          <a:p>
            <a:pPr lvl="1"/>
            <a:r>
              <a:rPr lang="en-US" sz="2600" dirty="0"/>
              <a:t>Future of Privacy Forum</a:t>
            </a:r>
          </a:p>
        </p:txBody>
      </p:sp>
    </p:spTree>
    <p:extLst>
      <p:ext uri="{BB962C8B-B14F-4D97-AF65-F5344CB8AC3E}">
        <p14:creationId xmlns:p14="http://schemas.microsoft.com/office/powerpoint/2010/main" val="2251552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FC525-7C39-9142-91CE-C1D9EB5D239D}"/>
              </a:ext>
            </a:extLst>
          </p:cNvPr>
          <p:cNvSpPr>
            <a:spLocks noGrp="1"/>
          </p:cNvSpPr>
          <p:nvPr>
            <p:ph type="title"/>
          </p:nvPr>
        </p:nvSpPr>
        <p:spPr/>
        <p:txBody>
          <a:bodyPr/>
          <a:lstStyle/>
          <a:p>
            <a:r>
              <a:rPr lang="en-US" sz="4400" dirty="0"/>
              <a:t>Define the Program</a:t>
            </a:r>
          </a:p>
        </p:txBody>
      </p:sp>
      <p:sp>
        <p:nvSpPr>
          <p:cNvPr id="3" name="Content Placeholder 2">
            <a:extLst>
              <a:ext uri="{FF2B5EF4-FFF2-40B4-BE49-F238E27FC236}">
                <a16:creationId xmlns:a16="http://schemas.microsoft.com/office/drawing/2014/main" id="{9536FE9B-A22C-D843-A57C-D681D2D663A6}"/>
              </a:ext>
            </a:extLst>
          </p:cNvPr>
          <p:cNvSpPr>
            <a:spLocks noGrp="1"/>
          </p:cNvSpPr>
          <p:nvPr>
            <p:ph idx="1"/>
          </p:nvPr>
        </p:nvSpPr>
        <p:spPr/>
        <p:txBody>
          <a:bodyPr/>
          <a:lstStyle/>
          <a:p>
            <a:r>
              <a:rPr lang="en-US" sz="3000" dirty="0"/>
              <a:t>Draft a Program Charter</a:t>
            </a:r>
          </a:p>
          <a:p>
            <a:pPr lvl="1"/>
            <a:r>
              <a:rPr lang="en-US" sz="2800" dirty="0"/>
              <a:t>Mission Statement</a:t>
            </a:r>
          </a:p>
          <a:p>
            <a:pPr lvl="1"/>
            <a:r>
              <a:rPr lang="en-US" sz="2800" dirty="0"/>
              <a:t>Assign Authorities and Responsibilities</a:t>
            </a:r>
          </a:p>
          <a:p>
            <a:pPr lvl="1"/>
            <a:r>
              <a:rPr lang="en-US" sz="2800" dirty="0"/>
              <a:t>Define Proposed Privacy Committee membership and its duties</a:t>
            </a:r>
          </a:p>
          <a:p>
            <a:pPr lvl="1"/>
            <a:endParaRPr lang="en-US" sz="2800" dirty="0"/>
          </a:p>
          <a:p>
            <a:endParaRPr lang="en-US" dirty="0"/>
          </a:p>
        </p:txBody>
      </p:sp>
    </p:spTree>
    <p:extLst>
      <p:ext uri="{BB962C8B-B14F-4D97-AF65-F5344CB8AC3E}">
        <p14:creationId xmlns:p14="http://schemas.microsoft.com/office/powerpoint/2010/main" val="53516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B209-D064-F64C-98D4-2AF1E9D4E91A}"/>
              </a:ext>
            </a:extLst>
          </p:cNvPr>
          <p:cNvSpPr>
            <a:spLocks noGrp="1"/>
          </p:cNvSpPr>
          <p:nvPr>
            <p:ph type="title"/>
          </p:nvPr>
        </p:nvSpPr>
        <p:spPr/>
        <p:txBody>
          <a:bodyPr/>
          <a:lstStyle/>
          <a:p>
            <a:r>
              <a:rPr lang="en-US" sz="4400" dirty="0"/>
              <a:t>Constitute a Privacy Committee</a:t>
            </a:r>
          </a:p>
        </p:txBody>
      </p:sp>
      <p:sp>
        <p:nvSpPr>
          <p:cNvPr id="3" name="Content Placeholder 2">
            <a:extLst>
              <a:ext uri="{FF2B5EF4-FFF2-40B4-BE49-F238E27FC236}">
                <a16:creationId xmlns:a16="http://schemas.microsoft.com/office/drawing/2014/main" id="{94698294-5E26-454A-A386-283810464AFE}"/>
              </a:ext>
            </a:extLst>
          </p:cNvPr>
          <p:cNvSpPr>
            <a:spLocks noGrp="1"/>
          </p:cNvSpPr>
          <p:nvPr>
            <p:ph idx="1"/>
          </p:nvPr>
        </p:nvSpPr>
        <p:spPr/>
        <p:txBody>
          <a:bodyPr>
            <a:normAutofit lnSpcReduction="10000"/>
          </a:bodyPr>
          <a:lstStyle/>
          <a:p>
            <a:r>
              <a:rPr lang="en-US" sz="3000" dirty="0"/>
              <a:t>Get Commitments from privacy issue managers. </a:t>
            </a:r>
          </a:p>
          <a:p>
            <a:r>
              <a:rPr lang="en-US" sz="3000" dirty="0"/>
              <a:t>Our Committee members are:</a:t>
            </a:r>
          </a:p>
          <a:p>
            <a:pPr lvl="1"/>
            <a:r>
              <a:rPr lang="en-US" sz="2800" dirty="0"/>
              <a:t>CPO</a:t>
            </a:r>
          </a:p>
          <a:p>
            <a:pPr lvl="1"/>
            <a:r>
              <a:rPr lang="en-US" sz="2800" dirty="0"/>
              <a:t>CISO</a:t>
            </a:r>
          </a:p>
          <a:p>
            <a:pPr lvl="1"/>
            <a:r>
              <a:rPr lang="en-US" sz="2800" dirty="0"/>
              <a:t>Registrar (FERPA Officer)</a:t>
            </a:r>
          </a:p>
          <a:p>
            <a:pPr lvl="1"/>
            <a:r>
              <a:rPr lang="en-US" sz="2800" dirty="0"/>
              <a:t>Assistant Vice Provost for Research</a:t>
            </a:r>
          </a:p>
          <a:p>
            <a:pPr lvl="1"/>
            <a:r>
              <a:rPr lang="en-US" sz="2800" dirty="0"/>
              <a:t>Director of Human Resources Data</a:t>
            </a:r>
          </a:p>
          <a:p>
            <a:pPr lvl="1"/>
            <a:r>
              <a:rPr lang="en-US" sz="2800" dirty="0"/>
              <a:t>Assistant VP for Internet Services</a:t>
            </a:r>
          </a:p>
          <a:p>
            <a:pPr lvl="1"/>
            <a:r>
              <a:rPr lang="en-US" sz="2800" dirty="0"/>
              <a:t>Director of Advancement and Development Systems</a:t>
            </a:r>
          </a:p>
          <a:p>
            <a:pPr lvl="1"/>
            <a:r>
              <a:rPr lang="en-US" sz="2800" dirty="0"/>
              <a:t>Assistant General Counsel (ex officio)</a:t>
            </a:r>
          </a:p>
        </p:txBody>
      </p:sp>
    </p:spTree>
    <p:extLst>
      <p:ext uri="{BB962C8B-B14F-4D97-AF65-F5344CB8AC3E}">
        <p14:creationId xmlns:p14="http://schemas.microsoft.com/office/powerpoint/2010/main" val="2377488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8F6F-3BE8-374D-97F7-38D98F8FB7ED}"/>
              </a:ext>
            </a:extLst>
          </p:cNvPr>
          <p:cNvSpPr>
            <a:spLocks noGrp="1"/>
          </p:cNvSpPr>
          <p:nvPr>
            <p:ph type="title"/>
          </p:nvPr>
        </p:nvSpPr>
        <p:spPr/>
        <p:txBody>
          <a:bodyPr/>
          <a:lstStyle/>
          <a:p>
            <a:r>
              <a:rPr lang="en-US" sz="4400" dirty="0"/>
              <a:t>Privacy Committee Duties</a:t>
            </a:r>
          </a:p>
        </p:txBody>
      </p:sp>
      <p:sp>
        <p:nvSpPr>
          <p:cNvPr id="3" name="Content Placeholder 2">
            <a:extLst>
              <a:ext uri="{FF2B5EF4-FFF2-40B4-BE49-F238E27FC236}">
                <a16:creationId xmlns:a16="http://schemas.microsoft.com/office/drawing/2014/main" id="{A677BF4D-F9D6-A84A-9091-5E5C58FCF096}"/>
              </a:ext>
            </a:extLst>
          </p:cNvPr>
          <p:cNvSpPr>
            <a:spLocks noGrp="1"/>
          </p:cNvSpPr>
          <p:nvPr>
            <p:ph idx="1"/>
          </p:nvPr>
        </p:nvSpPr>
        <p:spPr/>
        <p:txBody>
          <a:bodyPr>
            <a:normAutofit fontScale="92500" lnSpcReduction="10000"/>
          </a:bodyPr>
          <a:lstStyle/>
          <a:p>
            <a:pPr lvl="0"/>
            <a:r>
              <a:rPr lang="en-US" sz="3200" dirty="0"/>
              <a:t>Assess privacy risks to the institution; meet quarterly to discuss</a:t>
            </a:r>
          </a:p>
          <a:p>
            <a:pPr lvl="0"/>
            <a:r>
              <a:rPr lang="en-US" sz="3200" dirty="0"/>
              <a:t>Review and approve data privacy policies and procedures;</a:t>
            </a:r>
          </a:p>
          <a:p>
            <a:pPr lvl="0"/>
            <a:r>
              <a:rPr lang="en-US" sz="3200" dirty="0"/>
              <a:t>Promote community awareness of privacy policies and procedures</a:t>
            </a:r>
          </a:p>
          <a:p>
            <a:pPr lvl="0"/>
            <a:r>
              <a:rPr lang="en-US" sz="3200" dirty="0"/>
              <a:t>Review and approve use or release PII or SSN</a:t>
            </a:r>
          </a:p>
          <a:p>
            <a:pPr lvl="0"/>
            <a:r>
              <a:rPr lang="en-US" sz="3200" dirty="0"/>
              <a:t>Review the annual privacy impact analysis</a:t>
            </a:r>
          </a:p>
          <a:p>
            <a:pPr lvl="0"/>
            <a:r>
              <a:rPr lang="en-US" sz="3200" dirty="0"/>
              <a:t>Provide input on discipline-specific laws and regulation changes</a:t>
            </a:r>
          </a:p>
          <a:p>
            <a:pPr lvl="0"/>
            <a:r>
              <a:rPr lang="en-US" sz="3200" dirty="0"/>
              <a:t>Receive and act upon reports of violations of policy</a:t>
            </a:r>
          </a:p>
          <a:p>
            <a:pPr lvl="0"/>
            <a:r>
              <a:rPr lang="en-US" sz="3200" dirty="0"/>
              <a:t>Other tasks as requested or assigned by senior management</a:t>
            </a:r>
          </a:p>
          <a:p>
            <a:endParaRPr lang="en-US" dirty="0"/>
          </a:p>
        </p:txBody>
      </p:sp>
    </p:spTree>
    <p:extLst>
      <p:ext uri="{BB962C8B-B14F-4D97-AF65-F5344CB8AC3E}">
        <p14:creationId xmlns:p14="http://schemas.microsoft.com/office/powerpoint/2010/main" val="2605913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2D93-5703-9443-94AA-87028A3811B0}"/>
              </a:ext>
            </a:extLst>
          </p:cNvPr>
          <p:cNvSpPr>
            <a:spLocks noGrp="1"/>
          </p:cNvSpPr>
          <p:nvPr>
            <p:ph type="title"/>
          </p:nvPr>
        </p:nvSpPr>
        <p:spPr/>
        <p:txBody>
          <a:bodyPr/>
          <a:lstStyle/>
          <a:p>
            <a:r>
              <a:rPr lang="en-US" sz="4400" dirty="0"/>
              <a:t>Adopt a Privacy Policy</a:t>
            </a:r>
          </a:p>
        </p:txBody>
      </p:sp>
      <p:sp>
        <p:nvSpPr>
          <p:cNvPr id="3" name="Content Placeholder 2">
            <a:extLst>
              <a:ext uri="{FF2B5EF4-FFF2-40B4-BE49-F238E27FC236}">
                <a16:creationId xmlns:a16="http://schemas.microsoft.com/office/drawing/2014/main" id="{B2A1063A-639E-4344-8FE0-61F6CAC50E2A}"/>
              </a:ext>
            </a:extLst>
          </p:cNvPr>
          <p:cNvSpPr>
            <a:spLocks noGrp="1"/>
          </p:cNvSpPr>
          <p:nvPr>
            <p:ph idx="1"/>
          </p:nvPr>
        </p:nvSpPr>
        <p:spPr/>
        <p:txBody>
          <a:bodyPr>
            <a:normAutofit fontScale="92500"/>
          </a:bodyPr>
          <a:lstStyle/>
          <a:p>
            <a:r>
              <a:rPr lang="en-US" sz="3200" dirty="0"/>
              <a:t>Along with the program charter, a privacy policy defines how your institution will deal with the university community and the data you collect.</a:t>
            </a:r>
          </a:p>
          <a:p>
            <a:endParaRPr lang="en-US" sz="3200" dirty="0"/>
          </a:p>
          <a:p>
            <a:r>
              <a:rPr lang="en-US" sz="3200" dirty="0"/>
              <a:t>This is our policy statement:</a:t>
            </a:r>
          </a:p>
          <a:p>
            <a:pPr lvl="1"/>
            <a:r>
              <a:rPr lang="en-US" sz="2800" dirty="0"/>
              <a:t>Baylor University (“Baylor”) is committed to respecting the privacy of individuals and protecting the privacy and confidentiality of information provided to Baylor to the extent reasonably practicable while balancing applicable legal requirements, individual rights, ethical considerations, academic freedom, and business necessity. </a:t>
            </a:r>
          </a:p>
          <a:p>
            <a:endParaRPr lang="en-US" dirty="0"/>
          </a:p>
        </p:txBody>
      </p:sp>
    </p:spTree>
    <p:extLst>
      <p:ext uri="{BB962C8B-B14F-4D97-AF65-F5344CB8AC3E}">
        <p14:creationId xmlns:p14="http://schemas.microsoft.com/office/powerpoint/2010/main" val="1554817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A5BB-5C8C-EA47-9711-61526994D71D}"/>
              </a:ext>
            </a:extLst>
          </p:cNvPr>
          <p:cNvSpPr>
            <a:spLocks noGrp="1"/>
          </p:cNvSpPr>
          <p:nvPr>
            <p:ph type="title"/>
          </p:nvPr>
        </p:nvSpPr>
        <p:spPr/>
        <p:txBody>
          <a:bodyPr/>
          <a:lstStyle/>
          <a:p>
            <a:r>
              <a:rPr lang="en-US" sz="4400" dirty="0"/>
              <a:t>Update Privacy Statements</a:t>
            </a:r>
          </a:p>
        </p:txBody>
      </p:sp>
      <p:sp>
        <p:nvSpPr>
          <p:cNvPr id="3" name="Content Placeholder 2">
            <a:extLst>
              <a:ext uri="{FF2B5EF4-FFF2-40B4-BE49-F238E27FC236}">
                <a16:creationId xmlns:a16="http://schemas.microsoft.com/office/drawing/2014/main" id="{7703A9BE-6333-1944-9A1B-CC9BF4C635FB}"/>
              </a:ext>
            </a:extLst>
          </p:cNvPr>
          <p:cNvSpPr>
            <a:spLocks noGrp="1"/>
          </p:cNvSpPr>
          <p:nvPr>
            <p:ph idx="1"/>
          </p:nvPr>
        </p:nvSpPr>
        <p:spPr/>
        <p:txBody>
          <a:bodyPr/>
          <a:lstStyle/>
          <a:p>
            <a:r>
              <a:rPr lang="en-US" sz="3000" dirty="0"/>
              <a:t>You likely have email and website privacy statements</a:t>
            </a:r>
          </a:p>
          <a:p>
            <a:pPr lvl="1"/>
            <a:r>
              <a:rPr lang="en-US" sz="2800" dirty="0"/>
              <a:t>Update those for GDPR and other laws</a:t>
            </a:r>
          </a:p>
          <a:p>
            <a:pPr lvl="1"/>
            <a:endParaRPr lang="en-US" sz="2800" dirty="0"/>
          </a:p>
          <a:p>
            <a:pPr lvl="1"/>
            <a:r>
              <a:rPr lang="en-US" sz="2800" dirty="0"/>
              <a:t>Make sure your statements articulate the principles adopted in your policy</a:t>
            </a:r>
          </a:p>
        </p:txBody>
      </p:sp>
    </p:spTree>
    <p:extLst>
      <p:ext uri="{BB962C8B-B14F-4D97-AF65-F5344CB8AC3E}">
        <p14:creationId xmlns:p14="http://schemas.microsoft.com/office/powerpoint/2010/main" val="1628889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0030-84F4-7149-972A-20547ECB85A1}"/>
              </a:ext>
            </a:extLst>
          </p:cNvPr>
          <p:cNvSpPr>
            <a:spLocks noGrp="1"/>
          </p:cNvSpPr>
          <p:nvPr>
            <p:ph type="title"/>
          </p:nvPr>
        </p:nvSpPr>
        <p:spPr/>
        <p:txBody>
          <a:bodyPr/>
          <a:lstStyle/>
          <a:p>
            <a:r>
              <a:rPr lang="en-US" sz="4400" dirty="0"/>
              <a:t>Data Mapping</a:t>
            </a:r>
          </a:p>
        </p:txBody>
      </p:sp>
      <p:sp>
        <p:nvSpPr>
          <p:cNvPr id="3" name="Content Placeholder 2">
            <a:extLst>
              <a:ext uri="{FF2B5EF4-FFF2-40B4-BE49-F238E27FC236}">
                <a16:creationId xmlns:a16="http://schemas.microsoft.com/office/drawing/2014/main" id="{D1BB5839-9F42-154F-A371-2C6AB7D3EBB5}"/>
              </a:ext>
            </a:extLst>
          </p:cNvPr>
          <p:cNvSpPr>
            <a:spLocks noGrp="1"/>
          </p:cNvSpPr>
          <p:nvPr>
            <p:ph idx="1"/>
          </p:nvPr>
        </p:nvSpPr>
        <p:spPr/>
        <p:txBody>
          <a:bodyPr>
            <a:normAutofit fontScale="92500" lnSpcReduction="20000"/>
          </a:bodyPr>
          <a:lstStyle/>
          <a:p>
            <a:r>
              <a:rPr lang="en-US" sz="3200" dirty="0"/>
              <a:t>Regardless of industry sector, CPOs will tell you the most important first step is data mapping.</a:t>
            </a:r>
          </a:p>
          <a:p>
            <a:pPr lvl="1"/>
            <a:r>
              <a:rPr lang="en-US" sz="3000" dirty="0"/>
              <a:t>Identifying databases containing PII</a:t>
            </a:r>
          </a:p>
          <a:p>
            <a:pPr lvl="1"/>
            <a:r>
              <a:rPr lang="en-US" sz="3000" dirty="0"/>
              <a:t>Identifying Data Stewards</a:t>
            </a:r>
          </a:p>
          <a:p>
            <a:pPr lvl="1"/>
            <a:r>
              <a:rPr lang="en-US" sz="3000" dirty="0"/>
              <a:t>Assessing policies, controls, access to perform gap analysis</a:t>
            </a:r>
          </a:p>
          <a:p>
            <a:endParaRPr lang="en-US" sz="3000" dirty="0"/>
          </a:p>
          <a:p>
            <a:r>
              <a:rPr lang="en-US" sz="3200" dirty="0"/>
              <a:t>Some high impact areas with significant PII: Admissions, Development, Registrar, Clinical Operations (both academic teaching and student serving) Website, Athletics, Student Life/Residence, Financial Aid and Services, Human Resources, 504 Office, Student Activities, Student Conduct, OSHA/EHS,</a:t>
            </a:r>
          </a:p>
          <a:p>
            <a:pPr lvl="1"/>
            <a:endParaRPr lang="en-US" dirty="0"/>
          </a:p>
        </p:txBody>
      </p:sp>
    </p:spTree>
    <p:extLst>
      <p:ext uri="{BB962C8B-B14F-4D97-AF65-F5344CB8AC3E}">
        <p14:creationId xmlns:p14="http://schemas.microsoft.com/office/powerpoint/2010/main" val="3732319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099E-6399-F747-A612-2F6A7D6F8FFE}"/>
              </a:ext>
            </a:extLst>
          </p:cNvPr>
          <p:cNvSpPr>
            <a:spLocks noGrp="1"/>
          </p:cNvSpPr>
          <p:nvPr>
            <p:ph type="title"/>
          </p:nvPr>
        </p:nvSpPr>
        <p:spPr/>
        <p:txBody>
          <a:bodyPr/>
          <a:lstStyle/>
          <a:p>
            <a:r>
              <a:rPr lang="en-US" sz="4400" dirty="0"/>
              <a:t>Baseline Assessment</a:t>
            </a:r>
          </a:p>
        </p:txBody>
      </p:sp>
      <p:sp>
        <p:nvSpPr>
          <p:cNvPr id="3" name="Content Placeholder 2">
            <a:extLst>
              <a:ext uri="{FF2B5EF4-FFF2-40B4-BE49-F238E27FC236}">
                <a16:creationId xmlns:a16="http://schemas.microsoft.com/office/drawing/2014/main" id="{AC730957-96F0-B34C-8758-4373D853D354}"/>
              </a:ext>
            </a:extLst>
          </p:cNvPr>
          <p:cNvSpPr>
            <a:spLocks noGrp="1"/>
          </p:cNvSpPr>
          <p:nvPr>
            <p:ph idx="1"/>
          </p:nvPr>
        </p:nvSpPr>
        <p:spPr/>
        <p:txBody>
          <a:bodyPr>
            <a:normAutofit fontScale="92500" lnSpcReduction="10000"/>
          </a:bodyPr>
          <a:lstStyle/>
          <a:p>
            <a:r>
              <a:rPr lang="en-US" sz="3000" dirty="0"/>
              <a:t>While doing the data mapping, interview stewards about:</a:t>
            </a:r>
          </a:p>
          <a:p>
            <a:pPr lvl="1"/>
            <a:r>
              <a:rPr lang="en-US" sz="2800" dirty="0"/>
              <a:t>What are you collecting?</a:t>
            </a:r>
          </a:p>
          <a:p>
            <a:pPr lvl="1"/>
            <a:r>
              <a:rPr lang="en-US" sz="2800" dirty="0"/>
              <a:t>Where is that stored (database or physical files)?</a:t>
            </a:r>
          </a:p>
          <a:p>
            <a:pPr lvl="1"/>
            <a:r>
              <a:rPr lang="en-US" sz="2800" dirty="0"/>
              <a:t>Why do you need that?</a:t>
            </a:r>
          </a:p>
          <a:p>
            <a:pPr lvl="1"/>
            <a:r>
              <a:rPr lang="en-US" sz="2800" dirty="0"/>
              <a:t>Who has access and how do you determine who gets it?</a:t>
            </a:r>
          </a:p>
          <a:p>
            <a:pPr lvl="1"/>
            <a:r>
              <a:rPr lang="en-US" sz="2800" dirty="0"/>
              <a:t>Who do you share it with?</a:t>
            </a:r>
          </a:p>
          <a:p>
            <a:pPr lvl="1"/>
            <a:r>
              <a:rPr lang="en-US" sz="2800" dirty="0"/>
              <a:t>What to you tell you data subjects?</a:t>
            </a:r>
          </a:p>
          <a:p>
            <a:pPr lvl="1"/>
            <a:r>
              <a:rPr lang="en-US" sz="2800" dirty="0"/>
              <a:t>How long do you keep it?</a:t>
            </a:r>
          </a:p>
          <a:p>
            <a:pPr lvl="1"/>
            <a:r>
              <a:rPr lang="en-US" sz="2800" dirty="0"/>
              <a:t>What training to you provide?</a:t>
            </a:r>
          </a:p>
          <a:p>
            <a:pPr lvl="1"/>
            <a:r>
              <a:rPr lang="en-US" sz="2800" dirty="0"/>
              <a:t>What technical and physical security measures are in place?</a:t>
            </a:r>
          </a:p>
          <a:p>
            <a:pPr lvl="1"/>
            <a:r>
              <a:rPr lang="en-US" sz="2800" dirty="0"/>
              <a:t>Are you aware of any non-compliance issues?</a:t>
            </a:r>
          </a:p>
          <a:p>
            <a:pPr lvl="1"/>
            <a:endParaRPr lang="en-US" sz="2800" dirty="0"/>
          </a:p>
          <a:p>
            <a:pPr lvl="1"/>
            <a:endParaRPr lang="en-US" dirty="0"/>
          </a:p>
        </p:txBody>
      </p:sp>
    </p:spTree>
    <p:extLst>
      <p:ext uri="{BB962C8B-B14F-4D97-AF65-F5344CB8AC3E}">
        <p14:creationId xmlns:p14="http://schemas.microsoft.com/office/powerpoint/2010/main" val="4104220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AB75-59BA-F84B-9625-190303A0D5C5}"/>
              </a:ext>
            </a:extLst>
          </p:cNvPr>
          <p:cNvSpPr>
            <a:spLocks noGrp="1"/>
          </p:cNvSpPr>
          <p:nvPr>
            <p:ph type="title"/>
          </p:nvPr>
        </p:nvSpPr>
        <p:spPr/>
        <p:txBody>
          <a:bodyPr/>
          <a:lstStyle/>
          <a:p>
            <a:r>
              <a:rPr lang="en-US" sz="4400" dirty="0"/>
              <a:t>Global Privacy Day</a:t>
            </a:r>
          </a:p>
        </p:txBody>
      </p:sp>
      <p:sp>
        <p:nvSpPr>
          <p:cNvPr id="3" name="Content Placeholder 2">
            <a:extLst>
              <a:ext uri="{FF2B5EF4-FFF2-40B4-BE49-F238E27FC236}">
                <a16:creationId xmlns:a16="http://schemas.microsoft.com/office/drawing/2014/main" id="{46AC0174-789D-1447-B56A-8C8D089A7D5E}"/>
              </a:ext>
            </a:extLst>
          </p:cNvPr>
          <p:cNvSpPr>
            <a:spLocks noGrp="1"/>
          </p:cNvSpPr>
          <p:nvPr>
            <p:ph idx="1"/>
          </p:nvPr>
        </p:nvSpPr>
        <p:spPr/>
        <p:txBody>
          <a:bodyPr/>
          <a:lstStyle/>
          <a:p>
            <a:r>
              <a:rPr lang="en-US" dirty="0"/>
              <a:t>January 28</a:t>
            </a:r>
          </a:p>
          <a:p>
            <a:r>
              <a:rPr lang="en-US" dirty="0"/>
              <a:t>Last year, I wrote a series of articles that were distributed by Marketing and Communications</a:t>
            </a:r>
          </a:p>
          <a:p>
            <a:pPr lvl="1"/>
            <a:r>
              <a:rPr lang="en-US" dirty="0"/>
              <a:t>The goal was to personalize data privacy to the campus community and translate those ideas to how we handle constituent data</a:t>
            </a:r>
          </a:p>
          <a:p>
            <a:r>
              <a:rPr lang="en-US" dirty="0"/>
              <a:t>This year, we hope to have a few events:</a:t>
            </a:r>
          </a:p>
          <a:p>
            <a:pPr lvl="1"/>
            <a:r>
              <a:rPr lang="en-US" dirty="0"/>
              <a:t>More articles</a:t>
            </a:r>
          </a:p>
          <a:p>
            <a:pPr lvl="1"/>
            <a:r>
              <a:rPr lang="en-US" dirty="0"/>
              <a:t>Panel discussion</a:t>
            </a:r>
          </a:p>
          <a:p>
            <a:pPr lvl="1"/>
            <a:r>
              <a:rPr lang="en-US" dirty="0"/>
              <a:t>Data Deletion Day</a:t>
            </a:r>
          </a:p>
          <a:p>
            <a:pPr lvl="1"/>
            <a:r>
              <a:rPr lang="en-US" dirty="0"/>
              <a:t>Possibly work with Student Activities to show a privacy-themed movie</a:t>
            </a:r>
          </a:p>
        </p:txBody>
      </p:sp>
    </p:spTree>
    <p:extLst>
      <p:ext uri="{BB962C8B-B14F-4D97-AF65-F5344CB8AC3E}">
        <p14:creationId xmlns:p14="http://schemas.microsoft.com/office/powerpoint/2010/main" val="1593524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4D3A-6BA2-414B-935E-8BD3C2472D80}"/>
              </a:ext>
            </a:extLst>
          </p:cNvPr>
          <p:cNvSpPr>
            <a:spLocks noGrp="1"/>
          </p:cNvSpPr>
          <p:nvPr>
            <p:ph type="title"/>
          </p:nvPr>
        </p:nvSpPr>
        <p:spPr/>
        <p:txBody>
          <a:bodyPr/>
          <a:lstStyle/>
          <a:p>
            <a:r>
              <a:rPr lang="en-US" sz="4400" dirty="0"/>
              <a:t>Focused Privacy Assessments</a:t>
            </a:r>
          </a:p>
        </p:txBody>
      </p:sp>
      <p:sp>
        <p:nvSpPr>
          <p:cNvPr id="3" name="Content Placeholder 2">
            <a:extLst>
              <a:ext uri="{FF2B5EF4-FFF2-40B4-BE49-F238E27FC236}">
                <a16:creationId xmlns:a16="http://schemas.microsoft.com/office/drawing/2014/main" id="{31B30268-9F13-8443-91C8-6C4EB96BD3CE}"/>
              </a:ext>
            </a:extLst>
          </p:cNvPr>
          <p:cNvSpPr>
            <a:spLocks noGrp="1"/>
          </p:cNvSpPr>
          <p:nvPr>
            <p:ph idx="1"/>
          </p:nvPr>
        </p:nvSpPr>
        <p:spPr/>
        <p:txBody>
          <a:bodyPr/>
          <a:lstStyle/>
          <a:p>
            <a:r>
              <a:rPr lang="en-US" sz="3000" dirty="0"/>
              <a:t>Choose a program that has a high impact, high risk to your institution and that has strategic or operational importance to the institution</a:t>
            </a:r>
          </a:p>
          <a:p>
            <a:endParaRPr lang="en-US" sz="3000" dirty="0"/>
          </a:p>
          <a:p>
            <a:pPr lvl="1"/>
            <a:r>
              <a:rPr lang="en-US" sz="3000" dirty="0"/>
              <a:t>This year, we looked at our HIPAA programs</a:t>
            </a:r>
          </a:p>
        </p:txBody>
      </p:sp>
    </p:spTree>
    <p:extLst>
      <p:ext uri="{BB962C8B-B14F-4D97-AF65-F5344CB8AC3E}">
        <p14:creationId xmlns:p14="http://schemas.microsoft.com/office/powerpoint/2010/main" val="303883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6E47-E07B-004B-8BF3-8FB0604F7027}"/>
              </a:ext>
            </a:extLst>
          </p:cNvPr>
          <p:cNvSpPr>
            <a:spLocks noGrp="1"/>
          </p:cNvSpPr>
          <p:nvPr>
            <p:ph type="title"/>
          </p:nvPr>
        </p:nvSpPr>
        <p:spPr/>
        <p:txBody>
          <a:bodyPr/>
          <a:lstStyle/>
          <a:p>
            <a:r>
              <a:rPr lang="en-US" sz="4400" dirty="0"/>
              <a:t>Today’s Objectives</a:t>
            </a:r>
          </a:p>
        </p:txBody>
      </p:sp>
      <p:sp>
        <p:nvSpPr>
          <p:cNvPr id="3" name="Content Placeholder 2">
            <a:extLst>
              <a:ext uri="{FF2B5EF4-FFF2-40B4-BE49-F238E27FC236}">
                <a16:creationId xmlns:a16="http://schemas.microsoft.com/office/drawing/2014/main" id="{AEDEA927-889D-3349-AA7C-264457811AD4}"/>
              </a:ext>
            </a:extLst>
          </p:cNvPr>
          <p:cNvSpPr>
            <a:spLocks noGrp="1"/>
          </p:cNvSpPr>
          <p:nvPr>
            <p:ph idx="1"/>
          </p:nvPr>
        </p:nvSpPr>
        <p:spPr/>
        <p:txBody>
          <a:bodyPr>
            <a:noAutofit/>
          </a:bodyPr>
          <a:lstStyle/>
          <a:p>
            <a:r>
              <a:rPr lang="en-US" sz="3000" dirty="0"/>
              <a:t>What is a privacy program?</a:t>
            </a:r>
          </a:p>
          <a:p>
            <a:r>
              <a:rPr lang="en-US" sz="3000" dirty="0"/>
              <a:t>Why do you need one on your campus?</a:t>
            </a:r>
          </a:p>
          <a:p>
            <a:r>
              <a:rPr lang="en-US" sz="3000" dirty="0"/>
              <a:t>Generally Accepted Privacy Principles</a:t>
            </a:r>
          </a:p>
          <a:p>
            <a:r>
              <a:rPr lang="en-US" sz="3000" dirty="0"/>
              <a:t>Data privacy and ethics</a:t>
            </a:r>
          </a:p>
          <a:p>
            <a:r>
              <a:rPr lang="en-US" sz="3000" dirty="0"/>
              <a:t>Our approach to building a coordinated privacy program</a:t>
            </a:r>
          </a:p>
        </p:txBody>
      </p:sp>
    </p:spTree>
    <p:extLst>
      <p:ext uri="{BB962C8B-B14F-4D97-AF65-F5344CB8AC3E}">
        <p14:creationId xmlns:p14="http://schemas.microsoft.com/office/powerpoint/2010/main" val="2002433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D1167-986F-884E-8E59-F5F7475DFE91}"/>
              </a:ext>
            </a:extLst>
          </p:cNvPr>
          <p:cNvSpPr>
            <a:spLocks noGrp="1"/>
          </p:cNvSpPr>
          <p:nvPr>
            <p:ph type="title"/>
          </p:nvPr>
        </p:nvSpPr>
        <p:spPr/>
        <p:txBody>
          <a:bodyPr/>
          <a:lstStyle/>
          <a:p>
            <a:r>
              <a:rPr lang="en-US" sz="4400" dirty="0"/>
              <a:t>Contract Review</a:t>
            </a:r>
          </a:p>
        </p:txBody>
      </p:sp>
      <p:sp>
        <p:nvSpPr>
          <p:cNvPr id="3" name="Content Placeholder 2">
            <a:extLst>
              <a:ext uri="{FF2B5EF4-FFF2-40B4-BE49-F238E27FC236}">
                <a16:creationId xmlns:a16="http://schemas.microsoft.com/office/drawing/2014/main" id="{403265CD-F1A3-854F-AAD6-F81CD3CD22E1}"/>
              </a:ext>
            </a:extLst>
          </p:cNvPr>
          <p:cNvSpPr>
            <a:spLocks noGrp="1"/>
          </p:cNvSpPr>
          <p:nvPr>
            <p:ph idx="1"/>
          </p:nvPr>
        </p:nvSpPr>
        <p:spPr/>
        <p:txBody>
          <a:bodyPr>
            <a:normAutofit/>
          </a:bodyPr>
          <a:lstStyle/>
          <a:p>
            <a:r>
              <a:rPr lang="en-US" sz="3000" dirty="0"/>
              <a:t>Many contracts deal with or impact PII/PHI</a:t>
            </a:r>
          </a:p>
          <a:p>
            <a:endParaRPr lang="en-US" sz="3000" dirty="0"/>
          </a:p>
          <a:p>
            <a:r>
              <a:rPr lang="en-US" sz="3000" dirty="0"/>
              <a:t>Get OGC to include you in review of privacy-impacting contracts</a:t>
            </a:r>
          </a:p>
          <a:p>
            <a:pPr lvl="1"/>
            <a:r>
              <a:rPr lang="en-US" sz="3000" dirty="0"/>
              <a:t>I look at agreements such as:</a:t>
            </a:r>
          </a:p>
          <a:p>
            <a:pPr lvl="2"/>
            <a:r>
              <a:rPr lang="en-US" sz="3000" dirty="0"/>
              <a:t>Clinical Internship agreements</a:t>
            </a:r>
          </a:p>
          <a:p>
            <a:pPr lvl="2"/>
            <a:r>
              <a:rPr lang="en-US" sz="3000" dirty="0"/>
              <a:t>Data Collection/Data Sharing agreements</a:t>
            </a:r>
          </a:p>
          <a:p>
            <a:pPr lvl="2"/>
            <a:r>
              <a:rPr lang="en-US" sz="3000" dirty="0"/>
              <a:t>HR vendor contracts</a:t>
            </a:r>
          </a:p>
          <a:p>
            <a:pPr lvl="2"/>
            <a:r>
              <a:rPr lang="en-US" sz="3000" dirty="0"/>
              <a:t>Exchange/Study Abroad Agreements</a:t>
            </a:r>
          </a:p>
        </p:txBody>
      </p:sp>
    </p:spTree>
    <p:extLst>
      <p:ext uri="{BB962C8B-B14F-4D97-AF65-F5344CB8AC3E}">
        <p14:creationId xmlns:p14="http://schemas.microsoft.com/office/powerpoint/2010/main" val="3966184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2923-2C4F-C94D-BEAF-6A87B690BA46}"/>
              </a:ext>
            </a:extLst>
          </p:cNvPr>
          <p:cNvSpPr>
            <a:spLocks noGrp="1"/>
          </p:cNvSpPr>
          <p:nvPr>
            <p:ph type="title"/>
          </p:nvPr>
        </p:nvSpPr>
        <p:spPr/>
        <p:txBody>
          <a:bodyPr/>
          <a:lstStyle/>
          <a:p>
            <a:r>
              <a:rPr lang="en-US" sz="4400" dirty="0"/>
              <a:t>Records Management</a:t>
            </a:r>
          </a:p>
        </p:txBody>
      </p:sp>
      <p:sp>
        <p:nvSpPr>
          <p:cNvPr id="3" name="Content Placeholder 2">
            <a:extLst>
              <a:ext uri="{FF2B5EF4-FFF2-40B4-BE49-F238E27FC236}">
                <a16:creationId xmlns:a16="http://schemas.microsoft.com/office/drawing/2014/main" id="{C0594F01-88A0-5E40-976A-72B196D749B9}"/>
              </a:ext>
            </a:extLst>
          </p:cNvPr>
          <p:cNvSpPr>
            <a:spLocks noGrp="1"/>
          </p:cNvSpPr>
          <p:nvPr>
            <p:ph idx="1"/>
          </p:nvPr>
        </p:nvSpPr>
        <p:spPr/>
        <p:txBody>
          <a:bodyPr>
            <a:normAutofit/>
          </a:bodyPr>
          <a:lstStyle/>
          <a:p>
            <a:r>
              <a:rPr lang="en-US" sz="3000" dirty="0"/>
              <a:t>Under the principle of data minimization, if you don’t have it, you can’t get it into the wrong hands</a:t>
            </a:r>
          </a:p>
          <a:p>
            <a:r>
              <a:rPr lang="en-US" sz="3000" dirty="0"/>
              <a:t>Records management and destruction/deletion is a good project to undertake in terms of a cost-saving deliverable—physical and server/cloud space needs </a:t>
            </a:r>
          </a:p>
          <a:p>
            <a:pPr lvl="1"/>
            <a:r>
              <a:rPr lang="en-US" sz="3000" dirty="0"/>
              <a:t>Also impacted: sustainability, legal/discovery obligations, requests to review and inspect all records (think GDPR right to be forgotten)</a:t>
            </a:r>
          </a:p>
        </p:txBody>
      </p:sp>
    </p:spTree>
    <p:extLst>
      <p:ext uri="{BB962C8B-B14F-4D97-AF65-F5344CB8AC3E}">
        <p14:creationId xmlns:p14="http://schemas.microsoft.com/office/powerpoint/2010/main" val="3655802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8BAAE-7FA9-8046-AECC-F9E97C9C23C1}"/>
              </a:ext>
            </a:extLst>
          </p:cNvPr>
          <p:cNvSpPr>
            <a:spLocks noGrp="1"/>
          </p:cNvSpPr>
          <p:nvPr>
            <p:ph type="title"/>
          </p:nvPr>
        </p:nvSpPr>
        <p:spPr/>
        <p:txBody>
          <a:bodyPr/>
          <a:lstStyle/>
          <a:p>
            <a:r>
              <a:rPr lang="en-US" sz="4400" dirty="0"/>
              <a:t>Red Flags/Identity Theft</a:t>
            </a:r>
          </a:p>
        </p:txBody>
      </p:sp>
      <p:sp>
        <p:nvSpPr>
          <p:cNvPr id="3" name="Content Placeholder 2">
            <a:extLst>
              <a:ext uri="{FF2B5EF4-FFF2-40B4-BE49-F238E27FC236}">
                <a16:creationId xmlns:a16="http://schemas.microsoft.com/office/drawing/2014/main" id="{06C7D033-D279-884A-8272-C43A3CF63ACA}"/>
              </a:ext>
            </a:extLst>
          </p:cNvPr>
          <p:cNvSpPr>
            <a:spLocks noGrp="1"/>
          </p:cNvSpPr>
          <p:nvPr>
            <p:ph idx="1"/>
          </p:nvPr>
        </p:nvSpPr>
        <p:spPr/>
        <p:txBody>
          <a:bodyPr>
            <a:normAutofit/>
          </a:bodyPr>
          <a:lstStyle/>
          <a:p>
            <a:r>
              <a:rPr lang="en-US" sz="3000" dirty="0"/>
              <a:t>Federal regulations require a program and an annual meeting</a:t>
            </a:r>
          </a:p>
          <a:p>
            <a:r>
              <a:rPr lang="en-US" sz="3000" dirty="0"/>
              <a:t>Responsibility for this was moved to the privacy office</a:t>
            </a:r>
          </a:p>
        </p:txBody>
      </p:sp>
    </p:spTree>
    <p:extLst>
      <p:ext uri="{BB962C8B-B14F-4D97-AF65-F5344CB8AC3E}">
        <p14:creationId xmlns:p14="http://schemas.microsoft.com/office/powerpoint/2010/main" val="3477670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3D20-DB51-5540-BAF7-0ED91A36F434}"/>
              </a:ext>
            </a:extLst>
          </p:cNvPr>
          <p:cNvSpPr>
            <a:spLocks noGrp="1"/>
          </p:cNvSpPr>
          <p:nvPr>
            <p:ph type="title"/>
          </p:nvPr>
        </p:nvSpPr>
        <p:spPr/>
        <p:txBody>
          <a:bodyPr/>
          <a:lstStyle/>
          <a:p>
            <a:r>
              <a:rPr lang="en-US" sz="4400" dirty="0"/>
              <a:t>Training and Awareness</a:t>
            </a:r>
          </a:p>
        </p:txBody>
      </p:sp>
      <p:sp>
        <p:nvSpPr>
          <p:cNvPr id="3" name="Content Placeholder 2">
            <a:extLst>
              <a:ext uri="{FF2B5EF4-FFF2-40B4-BE49-F238E27FC236}">
                <a16:creationId xmlns:a16="http://schemas.microsoft.com/office/drawing/2014/main" id="{231E264D-74A4-4148-AA6D-B433FA5D8DFD}"/>
              </a:ext>
            </a:extLst>
          </p:cNvPr>
          <p:cNvSpPr>
            <a:spLocks noGrp="1"/>
          </p:cNvSpPr>
          <p:nvPr>
            <p:ph idx="1"/>
          </p:nvPr>
        </p:nvSpPr>
        <p:spPr/>
        <p:txBody>
          <a:bodyPr>
            <a:normAutofit/>
          </a:bodyPr>
          <a:lstStyle/>
          <a:p>
            <a:r>
              <a:rPr lang="en-US" sz="3000" dirty="0"/>
              <a:t>Policies and procedures are worthless without letting the personnel subject to them know they exist the expectations</a:t>
            </a:r>
          </a:p>
        </p:txBody>
      </p:sp>
    </p:spTree>
    <p:extLst>
      <p:ext uri="{BB962C8B-B14F-4D97-AF65-F5344CB8AC3E}">
        <p14:creationId xmlns:p14="http://schemas.microsoft.com/office/powerpoint/2010/main" val="2481583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69AD-BAB8-0940-A200-5D85AE90103A}"/>
              </a:ext>
            </a:extLst>
          </p:cNvPr>
          <p:cNvSpPr>
            <a:spLocks noGrp="1"/>
          </p:cNvSpPr>
          <p:nvPr>
            <p:ph type="title"/>
          </p:nvPr>
        </p:nvSpPr>
        <p:spPr/>
        <p:txBody>
          <a:bodyPr/>
          <a:lstStyle/>
          <a:p>
            <a:r>
              <a:rPr lang="en-US" sz="4400" dirty="0"/>
              <a:t>Privacy Conversations</a:t>
            </a:r>
          </a:p>
        </p:txBody>
      </p:sp>
      <p:sp>
        <p:nvSpPr>
          <p:cNvPr id="3" name="Content Placeholder 2">
            <a:extLst>
              <a:ext uri="{FF2B5EF4-FFF2-40B4-BE49-F238E27FC236}">
                <a16:creationId xmlns:a16="http://schemas.microsoft.com/office/drawing/2014/main" id="{23C8323D-5573-1B4B-96D1-FEBBEDD6AFE3}"/>
              </a:ext>
            </a:extLst>
          </p:cNvPr>
          <p:cNvSpPr>
            <a:spLocks noGrp="1"/>
          </p:cNvSpPr>
          <p:nvPr>
            <p:ph idx="1"/>
          </p:nvPr>
        </p:nvSpPr>
        <p:spPr/>
        <p:txBody>
          <a:bodyPr>
            <a:noAutofit/>
          </a:bodyPr>
          <a:lstStyle/>
          <a:p>
            <a:r>
              <a:rPr lang="en-US" sz="3000" dirty="0"/>
              <a:t>Get yourself out there!</a:t>
            </a:r>
          </a:p>
          <a:p>
            <a:r>
              <a:rPr lang="en-US" sz="3000" dirty="0"/>
              <a:t>Seek invitations to discuss privacy in a number of forums:</a:t>
            </a:r>
          </a:p>
          <a:p>
            <a:pPr lvl="1"/>
            <a:r>
              <a:rPr lang="en-US" sz="2800" dirty="0"/>
              <a:t>Faculty meetings</a:t>
            </a:r>
          </a:p>
          <a:p>
            <a:pPr lvl="1"/>
            <a:r>
              <a:rPr lang="en-US" sz="2800" dirty="0"/>
              <a:t>Student events</a:t>
            </a:r>
          </a:p>
          <a:p>
            <a:pPr lvl="1"/>
            <a:r>
              <a:rPr lang="en-US" sz="2800" dirty="0"/>
              <a:t>Departmental weekly/monthly touch bases</a:t>
            </a:r>
          </a:p>
          <a:p>
            <a:pPr lvl="1"/>
            <a:r>
              <a:rPr lang="en-US" sz="2800" dirty="0"/>
              <a:t>External organizations like EDUCAUSE</a:t>
            </a:r>
          </a:p>
          <a:p>
            <a:r>
              <a:rPr lang="en-US" sz="3000" dirty="0"/>
              <a:t>Set regular meetings (weekly, monthly) with key privacy partners</a:t>
            </a:r>
          </a:p>
          <a:p>
            <a:r>
              <a:rPr lang="en-US" sz="3000" dirty="0"/>
              <a:t>Personalize privacy issues to constituents and translate those principles to how we treat institutional data</a:t>
            </a:r>
          </a:p>
        </p:txBody>
      </p:sp>
    </p:spTree>
    <p:extLst>
      <p:ext uri="{BB962C8B-B14F-4D97-AF65-F5344CB8AC3E}">
        <p14:creationId xmlns:p14="http://schemas.microsoft.com/office/powerpoint/2010/main" val="26258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76A-38B9-0B48-B6A2-ADE078FA772D}"/>
              </a:ext>
            </a:extLst>
          </p:cNvPr>
          <p:cNvSpPr>
            <a:spLocks noGrp="1"/>
          </p:cNvSpPr>
          <p:nvPr>
            <p:ph type="title"/>
          </p:nvPr>
        </p:nvSpPr>
        <p:spPr/>
        <p:txBody>
          <a:bodyPr/>
          <a:lstStyle/>
          <a:p>
            <a:r>
              <a:rPr lang="en-US" dirty="0"/>
              <a:t>Challenges Faced</a:t>
            </a:r>
          </a:p>
        </p:txBody>
      </p:sp>
      <p:sp>
        <p:nvSpPr>
          <p:cNvPr id="3" name="Content Placeholder 2">
            <a:extLst>
              <a:ext uri="{FF2B5EF4-FFF2-40B4-BE49-F238E27FC236}">
                <a16:creationId xmlns:a16="http://schemas.microsoft.com/office/drawing/2014/main" id="{EC219AC3-8054-8340-9E3C-022A175C9882}"/>
              </a:ext>
            </a:extLst>
          </p:cNvPr>
          <p:cNvSpPr>
            <a:spLocks noGrp="1"/>
          </p:cNvSpPr>
          <p:nvPr>
            <p:ph idx="1"/>
          </p:nvPr>
        </p:nvSpPr>
        <p:spPr/>
        <p:txBody>
          <a:bodyPr>
            <a:normAutofit/>
          </a:bodyPr>
          <a:lstStyle/>
          <a:p>
            <a:r>
              <a:rPr lang="en-US" sz="3000" dirty="0"/>
              <a:t>Records Management</a:t>
            </a:r>
          </a:p>
          <a:p>
            <a:endParaRPr lang="en-US" sz="3000" dirty="0"/>
          </a:p>
          <a:p>
            <a:r>
              <a:rPr lang="en-US" sz="3000" dirty="0"/>
              <a:t>Data Governance</a:t>
            </a:r>
          </a:p>
          <a:p>
            <a:endParaRPr lang="en-US" sz="3000" dirty="0"/>
          </a:p>
          <a:p>
            <a:r>
              <a:rPr lang="en-US" sz="3000" dirty="0"/>
              <a:t>System Conversions</a:t>
            </a:r>
          </a:p>
        </p:txBody>
      </p:sp>
    </p:spTree>
    <p:extLst>
      <p:ext uri="{BB962C8B-B14F-4D97-AF65-F5344CB8AC3E}">
        <p14:creationId xmlns:p14="http://schemas.microsoft.com/office/powerpoint/2010/main" val="3693998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20E98-A42B-5B44-A8F4-B92349716ED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810B55B5-CD01-C94D-9B88-991FE0EAD6D8}"/>
              </a:ext>
            </a:extLst>
          </p:cNvPr>
          <p:cNvSpPr>
            <a:spLocks noGrp="1"/>
          </p:cNvSpPr>
          <p:nvPr>
            <p:ph idx="1"/>
          </p:nvPr>
        </p:nvSpPr>
        <p:spPr/>
        <p:txBody>
          <a:bodyPr>
            <a:normAutofit/>
          </a:bodyPr>
          <a:lstStyle/>
          <a:p>
            <a:pPr marL="0" indent="0">
              <a:buNone/>
            </a:pPr>
            <a:endParaRPr lang="en-US" sz="4400" dirty="0">
              <a:latin typeface="+mj-lt"/>
              <a:ea typeface="+mj-ea"/>
              <a:cs typeface="+mj-cs"/>
            </a:endParaRPr>
          </a:p>
        </p:txBody>
      </p:sp>
    </p:spTree>
    <p:extLst>
      <p:ext uri="{BB962C8B-B14F-4D97-AF65-F5344CB8AC3E}">
        <p14:creationId xmlns:p14="http://schemas.microsoft.com/office/powerpoint/2010/main" val="268247816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0833-22BA-6E4F-BB7C-8F36396B58C9}"/>
              </a:ext>
            </a:extLst>
          </p:cNvPr>
          <p:cNvSpPr>
            <a:spLocks noGrp="1"/>
          </p:cNvSpPr>
          <p:nvPr>
            <p:ph type="title"/>
          </p:nvPr>
        </p:nvSpPr>
        <p:spPr/>
        <p:txBody>
          <a:bodyPr/>
          <a:lstStyle/>
          <a:p>
            <a:r>
              <a:rPr lang="en-US" sz="4400" dirty="0"/>
              <a:t>What is a privacy program?</a:t>
            </a:r>
          </a:p>
        </p:txBody>
      </p:sp>
      <p:sp>
        <p:nvSpPr>
          <p:cNvPr id="3" name="Content Placeholder 2">
            <a:extLst>
              <a:ext uri="{FF2B5EF4-FFF2-40B4-BE49-F238E27FC236}">
                <a16:creationId xmlns:a16="http://schemas.microsoft.com/office/drawing/2014/main" id="{6B511607-2305-B141-B249-22BC4DE8A1FF}"/>
              </a:ext>
            </a:extLst>
          </p:cNvPr>
          <p:cNvSpPr>
            <a:spLocks noGrp="1"/>
          </p:cNvSpPr>
          <p:nvPr>
            <p:ph idx="1"/>
          </p:nvPr>
        </p:nvSpPr>
        <p:spPr/>
        <p:txBody>
          <a:bodyPr/>
          <a:lstStyle/>
          <a:p>
            <a:r>
              <a:rPr lang="en-US" sz="3000" dirty="0"/>
              <a:t>A privacy program is a centrally-coordinated compliance and ethics program for data privacy</a:t>
            </a:r>
          </a:p>
          <a:p>
            <a:endParaRPr lang="en-US" sz="3000" dirty="0"/>
          </a:p>
          <a:p>
            <a:r>
              <a:rPr lang="en-US" sz="3000" dirty="0"/>
              <a:t>A privacy monitors privacy policies and systems compliance, training and enforcement</a:t>
            </a:r>
          </a:p>
          <a:p>
            <a:endParaRPr lang="en-US" sz="3000" dirty="0"/>
          </a:p>
          <a:p>
            <a:r>
              <a:rPr lang="en-US" sz="3000" dirty="0"/>
              <a:t>A privacy program advocates for privacy principles and integration of those principles into day to day operations</a:t>
            </a:r>
          </a:p>
          <a:p>
            <a:endParaRPr lang="en-US" sz="3000" dirty="0"/>
          </a:p>
          <a:p>
            <a:endParaRPr lang="en-US" dirty="0"/>
          </a:p>
        </p:txBody>
      </p:sp>
    </p:spTree>
    <p:extLst>
      <p:ext uri="{BB962C8B-B14F-4D97-AF65-F5344CB8AC3E}">
        <p14:creationId xmlns:p14="http://schemas.microsoft.com/office/powerpoint/2010/main" val="416101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D97F1-FBF1-234C-B803-6D36A591C8AE}"/>
              </a:ext>
            </a:extLst>
          </p:cNvPr>
          <p:cNvSpPr>
            <a:spLocks noGrp="1"/>
          </p:cNvSpPr>
          <p:nvPr>
            <p:ph type="title"/>
          </p:nvPr>
        </p:nvSpPr>
        <p:spPr/>
        <p:txBody>
          <a:bodyPr/>
          <a:lstStyle/>
          <a:p>
            <a:r>
              <a:rPr lang="en-US" sz="4400" dirty="0"/>
              <a:t>You already have one</a:t>
            </a:r>
          </a:p>
        </p:txBody>
      </p:sp>
      <p:sp>
        <p:nvSpPr>
          <p:cNvPr id="3" name="Content Placeholder 2">
            <a:extLst>
              <a:ext uri="{FF2B5EF4-FFF2-40B4-BE49-F238E27FC236}">
                <a16:creationId xmlns:a16="http://schemas.microsoft.com/office/drawing/2014/main" id="{4595D01D-E94F-7B40-80BE-B53D6227EA6F}"/>
              </a:ext>
            </a:extLst>
          </p:cNvPr>
          <p:cNvSpPr>
            <a:spLocks noGrp="1"/>
          </p:cNvSpPr>
          <p:nvPr>
            <p:ph idx="1"/>
          </p:nvPr>
        </p:nvSpPr>
        <p:spPr/>
        <p:txBody>
          <a:bodyPr>
            <a:normAutofit/>
          </a:bodyPr>
          <a:lstStyle/>
          <a:p>
            <a:r>
              <a:rPr lang="en-US" sz="3000" dirty="0"/>
              <a:t>Formalized or not, your campus has individuals paying attention to various privacy issues</a:t>
            </a:r>
          </a:p>
          <a:p>
            <a:endParaRPr lang="en-US" sz="3000" dirty="0"/>
          </a:p>
          <a:p>
            <a:r>
              <a:rPr lang="en-US" sz="3000" dirty="0"/>
              <a:t>A privacy program coordinates these issues and puts another set of eyes on them</a:t>
            </a:r>
          </a:p>
        </p:txBody>
      </p:sp>
    </p:spTree>
    <p:extLst>
      <p:ext uri="{BB962C8B-B14F-4D97-AF65-F5344CB8AC3E}">
        <p14:creationId xmlns:p14="http://schemas.microsoft.com/office/powerpoint/2010/main" val="105606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EC99-3D1A-D048-9CB7-A14BAAE88F92}"/>
              </a:ext>
            </a:extLst>
          </p:cNvPr>
          <p:cNvSpPr>
            <a:spLocks noGrp="1"/>
          </p:cNvSpPr>
          <p:nvPr>
            <p:ph type="title"/>
          </p:nvPr>
        </p:nvSpPr>
        <p:spPr/>
        <p:txBody>
          <a:bodyPr/>
          <a:lstStyle/>
          <a:p>
            <a:r>
              <a:rPr lang="en-US" sz="4000" dirty="0"/>
              <a:t>Why do you need a privacy program?</a:t>
            </a:r>
          </a:p>
        </p:txBody>
      </p:sp>
      <p:sp>
        <p:nvSpPr>
          <p:cNvPr id="3" name="Content Placeholder 2">
            <a:extLst>
              <a:ext uri="{FF2B5EF4-FFF2-40B4-BE49-F238E27FC236}">
                <a16:creationId xmlns:a16="http://schemas.microsoft.com/office/drawing/2014/main" id="{1B9F501F-4839-504F-A7B5-09D17FC5D055}"/>
              </a:ext>
            </a:extLst>
          </p:cNvPr>
          <p:cNvSpPr>
            <a:spLocks noGrp="1"/>
          </p:cNvSpPr>
          <p:nvPr>
            <p:ph idx="1"/>
          </p:nvPr>
        </p:nvSpPr>
        <p:spPr/>
        <p:txBody>
          <a:bodyPr/>
          <a:lstStyle/>
          <a:p>
            <a:r>
              <a:rPr lang="en-US" sz="3000" dirty="0"/>
              <a:t>Compliance obligations</a:t>
            </a:r>
          </a:p>
          <a:p>
            <a:endParaRPr lang="en-US" sz="3000" dirty="0"/>
          </a:p>
          <a:p>
            <a:r>
              <a:rPr lang="en-US" sz="3000" dirty="0"/>
              <a:t>Coordination and oversight of processes and methods</a:t>
            </a:r>
          </a:p>
          <a:p>
            <a:endParaRPr lang="en-US" sz="3000" dirty="0"/>
          </a:p>
          <a:p>
            <a:r>
              <a:rPr lang="en-US" sz="3000" dirty="0"/>
              <a:t>Visibility, awareness and an informed community</a:t>
            </a:r>
          </a:p>
          <a:p>
            <a:endParaRPr lang="en-US" sz="3000" dirty="0"/>
          </a:p>
          <a:p>
            <a:r>
              <a:rPr lang="en-US" sz="3000" dirty="0"/>
              <a:t>Branding opportunity—a way to demonstrate institutional ethics and values</a:t>
            </a:r>
          </a:p>
          <a:p>
            <a:endParaRPr lang="en-US" dirty="0"/>
          </a:p>
          <a:p>
            <a:endParaRPr lang="en-US" dirty="0"/>
          </a:p>
        </p:txBody>
      </p:sp>
    </p:spTree>
    <p:extLst>
      <p:ext uri="{BB962C8B-B14F-4D97-AF65-F5344CB8AC3E}">
        <p14:creationId xmlns:p14="http://schemas.microsoft.com/office/powerpoint/2010/main" val="381548943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5329-385D-9B4D-ACC4-A1E3A6CCA959}"/>
              </a:ext>
            </a:extLst>
          </p:cNvPr>
          <p:cNvSpPr>
            <a:spLocks noGrp="1"/>
          </p:cNvSpPr>
          <p:nvPr>
            <p:ph type="title"/>
          </p:nvPr>
        </p:nvSpPr>
        <p:spPr/>
        <p:txBody>
          <a:bodyPr/>
          <a:lstStyle/>
          <a:p>
            <a:r>
              <a:rPr lang="en-US" sz="4400" dirty="0"/>
              <a:t>Privacy is Compliance First</a:t>
            </a:r>
            <a:r>
              <a:rPr lang="en-US" dirty="0"/>
              <a:t>	</a:t>
            </a:r>
          </a:p>
        </p:txBody>
      </p:sp>
      <p:sp>
        <p:nvSpPr>
          <p:cNvPr id="3" name="Content Placeholder 2">
            <a:extLst>
              <a:ext uri="{FF2B5EF4-FFF2-40B4-BE49-F238E27FC236}">
                <a16:creationId xmlns:a16="http://schemas.microsoft.com/office/drawing/2014/main" id="{52C072BD-5A10-704C-8B05-C731CBA26842}"/>
              </a:ext>
            </a:extLst>
          </p:cNvPr>
          <p:cNvSpPr>
            <a:spLocks noGrp="1"/>
          </p:cNvSpPr>
          <p:nvPr>
            <p:ph idx="1"/>
          </p:nvPr>
        </p:nvSpPr>
        <p:spPr/>
        <p:txBody>
          <a:bodyPr>
            <a:normAutofit fontScale="92500" lnSpcReduction="10000"/>
          </a:bodyPr>
          <a:lstStyle/>
          <a:p>
            <a:r>
              <a:rPr lang="en-US" sz="3000" dirty="0"/>
              <a:t>Privacy has been an issue on college campuses for more than 40 years with associated compliance obligations under existing law and regulations:</a:t>
            </a:r>
          </a:p>
          <a:p>
            <a:r>
              <a:rPr lang="en-US" sz="3000" dirty="0"/>
              <a:t>A non-exclusive list of top privacy laws touching higher education</a:t>
            </a:r>
          </a:p>
          <a:p>
            <a:pPr lvl="1"/>
            <a:r>
              <a:rPr lang="en-US" sz="2800" dirty="0"/>
              <a:t>FERPA</a:t>
            </a:r>
          </a:p>
          <a:p>
            <a:pPr lvl="1"/>
            <a:r>
              <a:rPr lang="en-US" sz="2800" dirty="0"/>
              <a:t>Common Rule</a:t>
            </a:r>
          </a:p>
          <a:p>
            <a:pPr lvl="1"/>
            <a:r>
              <a:rPr lang="en-US" sz="2800" dirty="0"/>
              <a:t>HIPAA</a:t>
            </a:r>
          </a:p>
          <a:p>
            <a:pPr lvl="1"/>
            <a:r>
              <a:rPr lang="en-US" sz="2800" dirty="0"/>
              <a:t>Purchasing Card Industry/Fair &amp; Accurate Credit Transaction Act</a:t>
            </a:r>
          </a:p>
          <a:p>
            <a:pPr lvl="1"/>
            <a:r>
              <a:rPr lang="en-US" sz="2800" dirty="0"/>
              <a:t>Gramm Leach Bliley Act</a:t>
            </a:r>
          </a:p>
          <a:p>
            <a:pPr lvl="1"/>
            <a:r>
              <a:rPr lang="en-US" sz="2800" dirty="0"/>
              <a:t>Children’s Online Privacy Protection Act</a:t>
            </a:r>
          </a:p>
          <a:p>
            <a:pPr lvl="1"/>
            <a:r>
              <a:rPr lang="en-US" sz="2800" dirty="0"/>
              <a:t>Privacy Act of 1974</a:t>
            </a:r>
          </a:p>
          <a:p>
            <a:pPr marL="0" indent="0">
              <a:buNone/>
            </a:pPr>
            <a:endParaRPr lang="en-US" dirty="0"/>
          </a:p>
        </p:txBody>
      </p:sp>
    </p:spTree>
    <p:extLst>
      <p:ext uri="{BB962C8B-B14F-4D97-AF65-F5344CB8AC3E}">
        <p14:creationId xmlns:p14="http://schemas.microsoft.com/office/powerpoint/2010/main" val="284939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7F2F-71C1-0D43-9C36-2912DFE5D838}"/>
              </a:ext>
            </a:extLst>
          </p:cNvPr>
          <p:cNvSpPr>
            <a:spLocks noGrp="1"/>
          </p:cNvSpPr>
          <p:nvPr>
            <p:ph type="title"/>
          </p:nvPr>
        </p:nvSpPr>
        <p:spPr/>
        <p:txBody>
          <a:bodyPr/>
          <a:lstStyle/>
          <a:p>
            <a:r>
              <a:rPr lang="en-US" sz="4400" dirty="0"/>
              <a:t>Compliance Obligations (continued)</a:t>
            </a:r>
          </a:p>
        </p:txBody>
      </p:sp>
      <p:sp>
        <p:nvSpPr>
          <p:cNvPr id="3" name="Content Placeholder 2">
            <a:extLst>
              <a:ext uri="{FF2B5EF4-FFF2-40B4-BE49-F238E27FC236}">
                <a16:creationId xmlns:a16="http://schemas.microsoft.com/office/drawing/2014/main" id="{926DA9E4-1CF5-8F48-A8FC-B03B0FFEEEBB}"/>
              </a:ext>
            </a:extLst>
          </p:cNvPr>
          <p:cNvSpPr>
            <a:spLocks noGrp="1"/>
          </p:cNvSpPr>
          <p:nvPr>
            <p:ph idx="1"/>
          </p:nvPr>
        </p:nvSpPr>
        <p:spPr/>
        <p:txBody>
          <a:bodyPr>
            <a:noAutofit/>
          </a:bodyPr>
          <a:lstStyle/>
          <a:p>
            <a:r>
              <a:rPr lang="en-US" sz="3000" dirty="0"/>
              <a:t>State law obligations</a:t>
            </a:r>
          </a:p>
          <a:p>
            <a:r>
              <a:rPr lang="en-US" sz="3000" dirty="0"/>
              <a:t>Contractual Obligations</a:t>
            </a:r>
          </a:p>
          <a:p>
            <a:r>
              <a:rPr lang="en-US" sz="3000" dirty="0"/>
              <a:t>Big Data/Algorithms/Analytics</a:t>
            </a:r>
          </a:p>
          <a:p>
            <a:r>
              <a:rPr lang="en-US" sz="3000" dirty="0"/>
              <a:t>Surveillance cameras/Biometrics</a:t>
            </a:r>
          </a:p>
          <a:p>
            <a:r>
              <a:rPr lang="en-US" sz="3000" dirty="0"/>
              <a:t>Internet of Things</a:t>
            </a:r>
          </a:p>
          <a:p>
            <a:r>
              <a:rPr lang="en-US" sz="3000" dirty="0"/>
              <a:t>Open Records</a:t>
            </a:r>
          </a:p>
          <a:p>
            <a:r>
              <a:rPr lang="en-US" sz="3000" dirty="0"/>
              <a:t>International Programs/Scholars/Students</a:t>
            </a:r>
          </a:p>
          <a:p>
            <a:r>
              <a:rPr lang="en-US" sz="3000" dirty="0"/>
              <a:t>Red Flags/Identity Theft</a:t>
            </a:r>
          </a:p>
        </p:txBody>
      </p:sp>
    </p:spTree>
    <p:extLst>
      <p:ext uri="{BB962C8B-B14F-4D97-AF65-F5344CB8AC3E}">
        <p14:creationId xmlns:p14="http://schemas.microsoft.com/office/powerpoint/2010/main" val="405509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900E-96DD-F04B-896A-12CBCEAD2B53}"/>
              </a:ext>
            </a:extLst>
          </p:cNvPr>
          <p:cNvSpPr>
            <a:spLocks noGrp="1"/>
          </p:cNvSpPr>
          <p:nvPr>
            <p:ph type="title"/>
          </p:nvPr>
        </p:nvSpPr>
        <p:spPr/>
        <p:txBody>
          <a:bodyPr/>
          <a:lstStyle/>
          <a:p>
            <a:r>
              <a:rPr lang="en-US" sz="4400" dirty="0"/>
              <a:t>Data Privacy</a:t>
            </a:r>
          </a:p>
        </p:txBody>
      </p:sp>
      <p:sp>
        <p:nvSpPr>
          <p:cNvPr id="3" name="Content Placeholder 2">
            <a:extLst>
              <a:ext uri="{FF2B5EF4-FFF2-40B4-BE49-F238E27FC236}">
                <a16:creationId xmlns:a16="http://schemas.microsoft.com/office/drawing/2014/main" id="{0D5AE242-8334-584A-AD61-BEF6606943B0}"/>
              </a:ext>
            </a:extLst>
          </p:cNvPr>
          <p:cNvSpPr>
            <a:spLocks noGrp="1"/>
          </p:cNvSpPr>
          <p:nvPr>
            <p:ph idx="1"/>
          </p:nvPr>
        </p:nvSpPr>
        <p:spPr/>
        <p:txBody>
          <a:bodyPr>
            <a:normAutofit/>
          </a:bodyPr>
          <a:lstStyle/>
          <a:p>
            <a:pPr fontAlgn="base"/>
            <a:endParaRPr lang="en-US" dirty="0"/>
          </a:p>
          <a:p>
            <a:pPr fontAlgn="base"/>
            <a:r>
              <a:rPr lang="en-US" sz="3000" dirty="0"/>
              <a:t>One definition:</a:t>
            </a:r>
          </a:p>
          <a:p>
            <a:pPr lvl="1"/>
            <a:r>
              <a:rPr lang="en-US" sz="3000" dirty="0"/>
              <a:t>Data Privacy addresses the right of individuals to keep personal information from unauthorized access or inadvertent disclosure to third parties.</a:t>
            </a:r>
          </a:p>
          <a:p>
            <a:pPr fontAlgn="base"/>
            <a:endParaRPr lang="en-US" sz="3000" dirty="0"/>
          </a:p>
          <a:p>
            <a:pPr fontAlgn="base"/>
            <a:r>
              <a:rPr lang="en-US" sz="3000" dirty="0"/>
              <a:t>NOTE:  Data privacy is not constrained to electronic records!</a:t>
            </a:r>
          </a:p>
          <a:p>
            <a:pPr lvl="1"/>
            <a:r>
              <a:rPr lang="en-US" sz="3000" dirty="0"/>
              <a:t>Your campus likely has large amounts of PII in paper records as well as digital formats</a:t>
            </a:r>
          </a:p>
          <a:p>
            <a:pPr lvl="1"/>
            <a:endParaRPr lang="en-US" dirty="0"/>
          </a:p>
          <a:p>
            <a:endParaRPr lang="en-US" dirty="0"/>
          </a:p>
        </p:txBody>
      </p:sp>
    </p:spTree>
    <p:extLst>
      <p:ext uri="{BB962C8B-B14F-4D97-AF65-F5344CB8AC3E}">
        <p14:creationId xmlns:p14="http://schemas.microsoft.com/office/powerpoint/2010/main" val="323655624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15885</TotalTime>
  <Words>1838</Words>
  <Application>Microsoft Macintosh PowerPoint</Application>
  <PresentationFormat>Widescreen</PresentationFormat>
  <Paragraphs>258</Paragraphs>
  <Slides>36</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2_Office Theme</vt:lpstr>
      <vt:lpstr>One Year In:</vt:lpstr>
      <vt:lpstr>Thanks for Being Here!</vt:lpstr>
      <vt:lpstr>Today’s Objectives</vt:lpstr>
      <vt:lpstr>What is a privacy program?</vt:lpstr>
      <vt:lpstr>You already have one</vt:lpstr>
      <vt:lpstr>Why do you need a privacy program?</vt:lpstr>
      <vt:lpstr>Privacy is Compliance First </vt:lpstr>
      <vt:lpstr>Compliance Obligations (continued)</vt:lpstr>
      <vt:lpstr>Data Privacy</vt:lpstr>
      <vt:lpstr>Generally Accepted Privacy Principles</vt:lpstr>
      <vt:lpstr>A Note on Privacy &amp; Security</vt:lpstr>
      <vt:lpstr>Security without privacy is like a house made of bullet-proof glass. No one is getting inside, but your personal life is on full display.</vt:lpstr>
      <vt:lpstr>Data Privacy is Data Ethics</vt:lpstr>
      <vt:lpstr>I’m not Worried About Privacy—I’ve Got Nothing to Hide!</vt:lpstr>
      <vt:lpstr>Institutional Ethics and Values</vt:lpstr>
      <vt:lpstr>What Steps Have We Taken?</vt:lpstr>
      <vt:lpstr>Program launched in July 2018 </vt:lpstr>
      <vt:lpstr>Step 1: Obtain Executive Support </vt:lpstr>
      <vt:lpstr>Designate a Program Lead</vt:lpstr>
      <vt:lpstr>Get Informed, Knowledgeable and Networked</vt:lpstr>
      <vt:lpstr>Define the Program</vt:lpstr>
      <vt:lpstr>Constitute a Privacy Committee</vt:lpstr>
      <vt:lpstr>Privacy Committee Duties</vt:lpstr>
      <vt:lpstr>Adopt a Privacy Policy</vt:lpstr>
      <vt:lpstr>Update Privacy Statements</vt:lpstr>
      <vt:lpstr>Data Mapping</vt:lpstr>
      <vt:lpstr>Baseline Assessment</vt:lpstr>
      <vt:lpstr>Global Privacy Day</vt:lpstr>
      <vt:lpstr>Focused Privacy Assessments</vt:lpstr>
      <vt:lpstr>Contract Review</vt:lpstr>
      <vt:lpstr>Records Management</vt:lpstr>
      <vt:lpstr>Red Flags/Identity Theft</vt:lpstr>
      <vt:lpstr>Training and Awareness</vt:lpstr>
      <vt:lpstr>Privacy Conversations</vt:lpstr>
      <vt:lpstr>Challenges Faced</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Era of Data Privacy</dc:title>
  <dc:creator>Welch, Doug</dc:creator>
  <cp:lastModifiedBy>Welch, Doug</cp:lastModifiedBy>
  <cp:revision>159</cp:revision>
  <cp:lastPrinted>2019-04-11T20:38:50Z</cp:lastPrinted>
  <dcterms:created xsi:type="dcterms:W3CDTF">2019-02-07T21:16:34Z</dcterms:created>
  <dcterms:modified xsi:type="dcterms:W3CDTF">2019-10-16T21:06:40Z</dcterms:modified>
</cp:coreProperties>
</file>