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04" r:id="rId2"/>
    <p:sldMasterId id="2147483706" r:id="rId3"/>
    <p:sldMasterId id="2147483715" r:id="rId4"/>
  </p:sldMasterIdLst>
  <p:notesMasterIdLst>
    <p:notesMasterId r:id="rId9"/>
  </p:notesMasterIdLst>
  <p:sldIdLst>
    <p:sldId id="786" r:id="rId5"/>
    <p:sldId id="444" r:id="rId6"/>
    <p:sldId id="788" r:id="rId7"/>
    <p:sldId id="7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94664" autoAdjust="0"/>
  </p:normalViewPr>
  <p:slideViewPr>
    <p:cSldViewPr snapToGrid="0">
      <p:cViewPr varScale="1">
        <p:scale>
          <a:sx n="81" d="100"/>
          <a:sy n="81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4D60-EE27-43EF-8342-16FB425A5582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5DC20-C656-4592-A138-82150DDD9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7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5DC20-C656-4592-A138-82150DDD91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4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6834" y="584166"/>
            <a:ext cx="11120967" cy="465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2019 The Personalized Learning Consortium at APLU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75753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/>
              <a:t>Insert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</a:t>
            </a:r>
          </a:p>
        </p:txBody>
      </p:sp>
    </p:spTree>
    <p:extLst>
      <p:ext uri="{BB962C8B-B14F-4D97-AF65-F5344CB8AC3E}">
        <p14:creationId xmlns:p14="http://schemas.microsoft.com/office/powerpoint/2010/main" val="348162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3047" y="866879"/>
            <a:ext cx="4290357" cy="1583016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6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00631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599" y="866879"/>
            <a:ext cx="4290357" cy="1583016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87553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94069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6834" y="584166"/>
            <a:ext cx="11120967" cy="465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2018 The Personalized Learning Consortium at APLU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75753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/>
              <a:t>Insert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</a:t>
            </a:r>
          </a:p>
        </p:txBody>
      </p:sp>
    </p:spTree>
    <p:extLst>
      <p:ext uri="{BB962C8B-B14F-4D97-AF65-F5344CB8AC3E}">
        <p14:creationId xmlns:p14="http://schemas.microsoft.com/office/powerpoint/2010/main" val="41562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025BC6-553F-429B-99F0-13132CA2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7C50D8-FED8-4453-82CB-BCE9B8C99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8073" y="1447800"/>
            <a:ext cx="10585382" cy="472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605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FED-AD55-4934-B13C-F9CEFFB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FE6F0-BFE0-4C64-B5B3-66522FE4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8737" y="1447800"/>
            <a:ext cx="5234718" cy="472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C23DC-ABA4-4A61-B59C-BD29600F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AF7694-8C68-45E2-A09F-612AA97F74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468073" y="1447800"/>
            <a:ext cx="5234718" cy="472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1ACEA-ECCB-4335-888B-194C525C4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073" y="1447358"/>
            <a:ext cx="5212985" cy="752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EED36-137B-4B54-9DE9-9536242CE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8073" y="2200283"/>
            <a:ext cx="5212985" cy="3976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8A0C7-CB95-416A-9267-E994E0D5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15152D-E2E1-4C52-8CF1-67BB1338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3" y="20996"/>
            <a:ext cx="10585382" cy="123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7A4803A-E1DE-4E31-ADCF-D6B481FA357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34399" y="1447358"/>
            <a:ext cx="5212985" cy="752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E604DD0-DE78-4CF5-B456-0A8B659DFE0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34399" y="2200283"/>
            <a:ext cx="5212985" cy="3976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25A-2467-420F-A961-8A6EAC88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A78EB-2A03-4528-BB02-753E4026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FBFE2B-A28A-4780-9210-2490D882D9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8073" y="1447359"/>
            <a:ext cx="10123852" cy="47296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807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E6DF-9CD3-4D3B-8A9C-19B5EBD0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224" y="225513"/>
            <a:ext cx="11528777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Meeting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16089" y="1066801"/>
            <a:ext cx="11616267" cy="462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US" dirty="0"/>
              <a:t>Review current collaborations between Academic Programs and Learning Innovation and the College of Science</a:t>
            </a:r>
          </a:p>
          <a:p>
            <a:pPr lvl="1"/>
            <a:r>
              <a:rPr lang="en-US" dirty="0"/>
              <a:t>Progress update and results</a:t>
            </a:r>
          </a:p>
          <a:p>
            <a:r>
              <a:rPr lang="en-US" dirty="0"/>
              <a:t>Informal SWOT discussion</a:t>
            </a:r>
          </a:p>
          <a:p>
            <a:r>
              <a:rPr lang="en-US" dirty="0"/>
              <a:t>Potential for additional collaboration and synergy</a:t>
            </a:r>
          </a:p>
        </p:txBody>
      </p:sp>
    </p:spTree>
    <p:extLst>
      <p:ext uri="{BB962C8B-B14F-4D97-AF65-F5344CB8AC3E}">
        <p14:creationId xmlns:p14="http://schemas.microsoft.com/office/powerpoint/2010/main" val="3419823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46C-F17D-44AC-A9BA-74024416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7D0B-D4C3-44BD-A318-59353764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597889"/>
            <a:ext cx="10954328" cy="457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A076C8-67B8-4012-ABB7-4BCE94880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6" y="6314333"/>
            <a:ext cx="52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085CC6-290E-46A5-B3D2-E43D1D5CC7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241358" y="6519922"/>
            <a:ext cx="739668" cy="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6A5E-708D-4C41-BC8A-38596C0D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091" y="318799"/>
            <a:ext cx="9633527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35B3E-B553-4BD1-B30E-6D3DB4358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799" y="3832947"/>
            <a:ext cx="9605819" cy="16557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FF190-14E5-46C2-AD81-442AFCD39D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799" y="5578764"/>
            <a:ext cx="7056437" cy="9604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i="1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i="1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add audience &amp; date information (optional)</a:t>
            </a:r>
          </a:p>
        </p:txBody>
      </p:sp>
    </p:spTree>
    <p:extLst>
      <p:ext uri="{BB962C8B-B14F-4D97-AF65-F5344CB8AC3E}">
        <p14:creationId xmlns:p14="http://schemas.microsoft.com/office/powerpoint/2010/main" val="3291387453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1DB478-98F8-41A4-87EF-62E0AA6DB9A9}"/>
              </a:ext>
            </a:extLst>
          </p:cNvPr>
          <p:cNvGrpSpPr/>
          <p:nvPr/>
        </p:nvGrpSpPr>
        <p:grpSpPr>
          <a:xfrm>
            <a:off x="5991225" y="0"/>
            <a:ext cx="6200775" cy="6858000"/>
            <a:chOff x="5991225" y="0"/>
            <a:chExt cx="6200775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F87C85-D8FF-43D6-81D8-71A49A1F103E}"/>
                </a:ext>
              </a:extLst>
            </p:cNvPr>
            <p:cNvSpPr/>
            <p:nvPr/>
          </p:nvSpPr>
          <p:spPr>
            <a:xfrm>
              <a:off x="10191750" y="0"/>
              <a:ext cx="20002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B10A81D-9519-4918-9E7A-5FB93633B9C6}"/>
                </a:ext>
              </a:extLst>
            </p:cNvPr>
            <p:cNvSpPr/>
            <p:nvPr/>
          </p:nvSpPr>
          <p:spPr>
            <a:xfrm>
              <a:off x="5991225" y="0"/>
              <a:ext cx="6200775" cy="6858000"/>
            </a:xfrm>
            <a:prstGeom prst="trapezoid">
              <a:avLst>
                <a:gd name="adj" fmla="val 304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5F324A-FB87-47D4-B915-705681F97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600" y="1167787"/>
            <a:ext cx="4581237" cy="452242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C8FB8A-E8F5-4FBC-B186-BFBDC7CAC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6" y="6314333"/>
            <a:ext cx="52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2EDE64-0A78-4533-96D7-FD55B8E4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650" y="0"/>
            <a:ext cx="4324350" cy="6858000"/>
          </a:xfrm>
          <a:noFill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0433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241358" y="6519922"/>
            <a:ext cx="739668" cy="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The Personalized Learning Consortium at APLU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821270" y="2649043"/>
            <a:ext cx="8395569" cy="745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796024" y="0"/>
            <a:ext cx="39597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436915" y="5250607"/>
            <a:ext cx="9243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0" spc="0" dirty="0">
                <a:latin typeface="Calibri" charset="0"/>
                <a:ea typeface="Calibri" charset="0"/>
                <a:cs typeface="Calibri" charset="0"/>
              </a:rPr>
              <a:t>UNDERGRADUATE EDUCATION</a:t>
            </a:r>
            <a:r>
              <a:rPr lang="en-US" sz="1350" spc="0" baseline="0" dirty="0"/>
              <a:t>|  TRANSFORMATIVE LEARNING</a:t>
            </a:r>
            <a:endParaRPr lang="en-US" sz="1350" spc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19466" y="4003097"/>
            <a:ext cx="1943101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0" y="238635"/>
            <a:ext cx="4083105" cy="1068122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750285" y="2016159"/>
            <a:ext cx="8929747" cy="175432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3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/>
              <a:t>ALL HANDS ON DECK: </a:t>
            </a:r>
            <a:br>
              <a:rPr lang="en-US" sz="3600" dirty="0"/>
            </a:br>
            <a:r>
              <a:rPr lang="en-US" sz="3600" dirty="0"/>
              <a:t>ADAPTIVE LEARNING </a:t>
            </a:r>
            <a:br>
              <a:rPr lang="en-US" sz="3600" dirty="0"/>
            </a:br>
            <a:r>
              <a:rPr lang="en-US" sz="3600" dirty="0"/>
              <a:t>TRANSFORMATION AT OSU</a:t>
            </a:r>
          </a:p>
        </p:txBody>
      </p:sp>
    </p:spTree>
    <p:extLst>
      <p:ext uri="{BB962C8B-B14F-4D97-AF65-F5344CB8AC3E}">
        <p14:creationId xmlns:p14="http://schemas.microsoft.com/office/powerpoint/2010/main" val="29499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2400" b="1" i="0" kern="1200" spc="225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3429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1500" b="0" i="0" kern="1200">
          <a:solidFill>
            <a:schemeClr val="tx1">
              <a:lumMod val="50000"/>
              <a:lumOff val="50000"/>
            </a:schemeClr>
          </a:solidFill>
          <a:latin typeface="Calibri Light"/>
          <a:ea typeface="+mn-ea"/>
          <a:cs typeface="Calibri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5603630" y="269632"/>
            <a:ext cx="984742" cy="121920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7377" y="233583"/>
            <a:ext cx="11505395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Meeting Objectives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4" y="5957903"/>
            <a:ext cx="2972595" cy="71303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80238" y="6236099"/>
            <a:ext cx="4197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spc="0" dirty="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UNDERGRADUATE EDUCATION</a:t>
            </a:r>
            <a:r>
              <a:rPr lang="en-US" sz="1200" b="0" i="0" spc="0" dirty="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|  TRANSFORMATIVE LEARNING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316089" y="1007533"/>
            <a:ext cx="11516683" cy="468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Review current collaborations between Academic Programs and Learning Innovation and the College of Science</a:t>
            </a:r>
          </a:p>
          <a:p>
            <a:pPr lvl="1"/>
            <a:r>
              <a:rPr lang="en-US" dirty="0"/>
              <a:t>Progress update and results</a:t>
            </a:r>
          </a:p>
          <a:p>
            <a:r>
              <a:rPr lang="en-US" dirty="0"/>
              <a:t>Informal SWOT discussion</a:t>
            </a:r>
          </a:p>
          <a:p>
            <a:r>
              <a:rPr lang="en-US" dirty="0"/>
              <a:t>Potential for additional collaboration and synergy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1230708" y="6356351"/>
            <a:ext cx="81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51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spc="225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png">
            <a:extLst>
              <a:ext uri="{FF2B5EF4-FFF2-40B4-BE49-F238E27FC236}">
                <a16:creationId xmlns:a16="http://schemas.microsoft.com/office/drawing/2014/main" id="{8B4B2E3A-925F-4CCB-BFDE-E0A7CBD850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9" r="175" b="45528"/>
          <a:stretch/>
        </p:blipFill>
        <p:spPr>
          <a:xfrm>
            <a:off x="0" y="0"/>
            <a:ext cx="12192000" cy="3706813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813E6C2-660D-4FAB-9F38-871C56C1925F}"/>
              </a:ext>
            </a:extLst>
          </p:cNvPr>
          <p:cNvSpPr/>
          <p:nvPr/>
        </p:nvSpPr>
        <p:spPr>
          <a:xfrm>
            <a:off x="0" y="0"/>
            <a:ext cx="2307701" cy="6858000"/>
          </a:xfrm>
          <a:prstGeom prst="parallelogram">
            <a:avLst>
              <a:gd name="adj" fmla="val 47485"/>
            </a:avLst>
          </a:prstGeom>
          <a:solidFill>
            <a:srgbClr val="042F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270BE31-FF9B-4C2D-9F46-9048BBA13823}"/>
              </a:ext>
            </a:extLst>
          </p:cNvPr>
          <p:cNvSpPr/>
          <p:nvPr/>
        </p:nvSpPr>
        <p:spPr>
          <a:xfrm>
            <a:off x="-304431" y="2775935"/>
            <a:ext cx="12244504" cy="689009"/>
          </a:xfrm>
          <a:prstGeom prst="parallelogram">
            <a:avLst>
              <a:gd name="adj" fmla="val 38727"/>
            </a:avLst>
          </a:prstGeom>
          <a:solidFill>
            <a:srgbClr val="799A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699" y="365125"/>
            <a:ext cx="96323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7700" y="1825625"/>
            <a:ext cx="9632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E4D6-BD00-4D4B-B5CB-8E61D07C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The Personalized Learning Consortium at APLU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8343-FAA3-40F3-A9BF-DA125371B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F4E9B-0E89-4AAE-A858-C6BD43A022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1547" y="5587632"/>
            <a:ext cx="2192143" cy="929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ED1ADA-75EF-4CC8-A76A-FAEFD729E301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2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672" r:id="rId9"/>
    <p:sldLayoutId id="2147483673" r:id="rId10"/>
    <p:sldLayoutId id="2147483674" r:id="rId11"/>
    <p:sldLayoutId id="2147483687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onal Stripe 11">
            <a:extLst>
              <a:ext uri="{FF2B5EF4-FFF2-40B4-BE49-F238E27FC236}">
                <a16:creationId xmlns:a16="http://schemas.microsoft.com/office/drawing/2014/main" id="{9853A68B-81B8-4CD7-9379-C66FB0EAFC03}"/>
              </a:ext>
            </a:extLst>
          </p:cNvPr>
          <p:cNvSpPr/>
          <p:nvPr/>
        </p:nvSpPr>
        <p:spPr>
          <a:xfrm rot="10050873">
            <a:off x="10540041" y="5337374"/>
            <a:ext cx="2049020" cy="1684980"/>
          </a:xfrm>
          <a:prstGeom prst="diagStripe">
            <a:avLst>
              <a:gd name="adj" fmla="val 0"/>
            </a:avLst>
          </a:prstGeom>
          <a:solidFill>
            <a:srgbClr val="011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background.png">
            <a:extLst>
              <a:ext uri="{FF2B5EF4-FFF2-40B4-BE49-F238E27FC236}">
                <a16:creationId xmlns:a16="http://schemas.microsoft.com/office/drawing/2014/main" id="{963CA1A2-32E0-460D-A958-3E7695D0C3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67934"/>
          <a:stretch/>
        </p:blipFill>
        <p:spPr>
          <a:xfrm>
            <a:off x="0" y="0"/>
            <a:ext cx="12188825" cy="1256429"/>
          </a:xfrm>
          <a:prstGeom prst="rect">
            <a:avLst/>
          </a:prstGeom>
        </p:spPr>
      </p:pic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5CEB2FC4-B220-422A-87A7-59675999E0BA}"/>
              </a:ext>
            </a:extLst>
          </p:cNvPr>
          <p:cNvSpPr/>
          <p:nvPr/>
        </p:nvSpPr>
        <p:spPr>
          <a:xfrm rot="10800000" flipH="1">
            <a:off x="0" y="866721"/>
            <a:ext cx="1661882" cy="5991277"/>
          </a:xfrm>
          <a:prstGeom prst="diagStripe">
            <a:avLst>
              <a:gd name="adj" fmla="val 41348"/>
            </a:avLst>
          </a:prstGeom>
          <a:solidFill>
            <a:srgbClr val="042F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3F46654D-1563-4A12-8ECF-5A0821E3AA04}"/>
              </a:ext>
            </a:extLst>
          </p:cNvPr>
          <p:cNvSpPr/>
          <p:nvPr/>
        </p:nvSpPr>
        <p:spPr>
          <a:xfrm rot="21427668">
            <a:off x="-149544" y="-14728"/>
            <a:ext cx="1744300" cy="6981081"/>
          </a:xfrm>
          <a:prstGeom prst="diagStripe">
            <a:avLst>
              <a:gd name="adj" fmla="val 50277"/>
            </a:avLst>
          </a:prstGeom>
          <a:solidFill>
            <a:srgbClr val="799A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1825B-2E01-4A37-A86A-82B515F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3" y="20996"/>
            <a:ext cx="10585382" cy="123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25B56-B417-40E9-88DA-5903596F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073" y="1447359"/>
            <a:ext cx="10585382" cy="4729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E4D6-BD00-4D4B-B5CB-8E61D07CC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C25-8B96-4360-8A7E-057DC83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B779141D-A98F-4DA5-88B1-9075B522DB9B}"/>
              </a:ext>
            </a:extLst>
          </p:cNvPr>
          <p:cNvSpPr/>
          <p:nvPr/>
        </p:nvSpPr>
        <p:spPr>
          <a:xfrm rot="20410542">
            <a:off x="-593505" y="4867899"/>
            <a:ext cx="1806111" cy="2068608"/>
          </a:xfrm>
          <a:prstGeom prst="trapezoid">
            <a:avLst>
              <a:gd name="adj" fmla="val 65732"/>
            </a:avLst>
          </a:prstGeom>
          <a:solidFill>
            <a:srgbClr val="011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8343-FAA3-40F3-A9BF-DA125371B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6" y="6314333"/>
            <a:ext cx="52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085CC6-290E-46A5-B3D2-E43D1D5CC7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ELE_logoF_white.png">
            <a:extLst>
              <a:ext uri="{FF2B5EF4-FFF2-40B4-BE49-F238E27FC236}">
                <a16:creationId xmlns:a16="http://schemas.microsoft.com/office/drawing/2014/main" id="{E06050FF-7993-468D-A476-7FFDF933CC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" y="6200803"/>
            <a:ext cx="1058708" cy="4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C383-2F03-A443-A567-EB8D8A96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 Insights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5AAB8-F7D9-2641-825C-B7314A0E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8E780-8A48-2A48-A8D7-25AD042B7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Learning Success relies on: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a team with Awareness &amp; Desire</a:t>
            </a:r>
          </a:p>
          <a:p>
            <a:pPr lvl="1"/>
            <a:r>
              <a:rPr lang="en-US" dirty="0"/>
              <a:t>Academic Leadership</a:t>
            </a:r>
          </a:p>
          <a:p>
            <a:pPr lvl="2"/>
            <a:r>
              <a:rPr lang="en-US" dirty="0"/>
              <a:t>Vice Provost for Teaching Design &amp; Learning</a:t>
            </a:r>
          </a:p>
          <a:p>
            <a:pPr lvl="3"/>
            <a:r>
              <a:rPr lang="en-US" dirty="0"/>
              <a:t>Curriculum – course purpose &amp; alignment</a:t>
            </a:r>
          </a:p>
          <a:p>
            <a:pPr lvl="3"/>
            <a:r>
              <a:rPr lang="en-US" dirty="0"/>
              <a:t>First Year Learning Initiative – coordinated courses</a:t>
            </a:r>
          </a:p>
          <a:p>
            <a:pPr lvl="3"/>
            <a:r>
              <a:rPr lang="en-US" dirty="0"/>
              <a:t>Faculty Professional Development – Learning Communities</a:t>
            </a:r>
          </a:p>
          <a:p>
            <a:pPr lvl="1"/>
            <a:r>
              <a:rPr lang="en-US" dirty="0"/>
              <a:t>Student support</a:t>
            </a:r>
          </a:p>
          <a:p>
            <a:pPr lvl="2"/>
            <a:r>
              <a:rPr lang="en-US" dirty="0"/>
              <a:t>Next Gen Office</a:t>
            </a:r>
          </a:p>
          <a:p>
            <a:pPr lvl="2"/>
            <a:r>
              <a:rPr lang="en-US" dirty="0"/>
              <a:t>Tutoring</a:t>
            </a:r>
          </a:p>
          <a:p>
            <a:pPr lvl="2"/>
            <a:r>
              <a:rPr lang="en-US" dirty="0"/>
              <a:t>Supplemental Instruction</a:t>
            </a:r>
          </a:p>
          <a:p>
            <a:pPr lvl="1"/>
            <a:r>
              <a:rPr lang="en-US" dirty="0"/>
              <a:t>Design support</a:t>
            </a:r>
          </a:p>
          <a:p>
            <a:pPr lvl="1"/>
            <a:r>
              <a:rPr lang="en-US" dirty="0"/>
              <a:t>Provider partnership – publishers &amp; courseware vendors</a:t>
            </a:r>
          </a:p>
          <a:p>
            <a:pPr lvl="1"/>
            <a:r>
              <a:rPr lang="en-US" dirty="0"/>
              <a:t>Cohort institution partners – fellow university travelers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03CE0CD-5FDB-F342-9829-D0FA353D7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DD39-3DD4-F543-B4DE-ED64ABC0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73" y="1328738"/>
            <a:ext cx="8842741" cy="44497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Our highly supported courses in our Active &amp; Adaptive Program had &gt;14,000 enrolled in AY18-19, 5.2% increase in pass rate..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C1737E-27CA-9A4D-B9EB-4D389D078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92802"/>
              </p:ext>
            </p:extLst>
          </p:nvPr>
        </p:nvGraphicFramePr>
        <p:xfrm>
          <a:off x="2540582" y="2463486"/>
          <a:ext cx="6165850" cy="3805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143">
                  <a:extLst>
                    <a:ext uri="{9D8B030D-6E8A-4147-A177-3AD203B41FA5}">
                      <a16:colId xmlns:a16="http://schemas.microsoft.com/office/drawing/2014/main" val="865256561"/>
                    </a:ext>
                  </a:extLst>
                </a:gridCol>
                <a:gridCol w="4760707">
                  <a:extLst>
                    <a:ext uri="{9D8B030D-6E8A-4147-A177-3AD203B41FA5}">
                      <a16:colId xmlns:a16="http://schemas.microsoft.com/office/drawing/2014/main" val="2505110335"/>
                    </a:ext>
                  </a:extLst>
                </a:gridCol>
              </a:tblGrid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BIO181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Unity of Life I: Cell Metabolism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20285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BIO182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Unity of Life II: Multicellular Organisms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39559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BIO181L</a:t>
                      </a: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Unity of Life Lab I</a:t>
                      </a: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63004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FIN190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 Finance in a Global Economy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04340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GLG112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Geologic Disasters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1466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World History 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9881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ISM120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Introduction to Computer Information Systems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92888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Mathematics Pathway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95782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NTS135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Introduction to Nutrition and Foods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80544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POS110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American Politics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64634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PSY101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Introduction to Psychology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09283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PSY240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Developmental Psychology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66924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SOC101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Introduction to Sociology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6" marR="6986" marT="6987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799378"/>
                  </a:ext>
                </a:extLst>
              </a:tr>
            </a:tbl>
          </a:graphicData>
        </a:graphic>
      </p:graphicFrame>
      <p:sp>
        <p:nvSpPr>
          <p:cNvPr id="21551" name="Rectangle 1">
            <a:extLst>
              <a:ext uri="{FF2B5EF4-FFF2-40B4-BE49-F238E27FC236}">
                <a16:creationId xmlns:a16="http://schemas.microsoft.com/office/drawing/2014/main" id="{A2E4FABA-4EC8-A443-9A31-A6631105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1" y="226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A001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3A001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A001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6FBD-9E47-A84C-B967-75339BD8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Success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51E083-55F5-2941-8815-4592C330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EAD4B-DE93-2B4C-9590-475357A4F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FD2E0-9E8C-2748-A881-9083253F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3" y="1539080"/>
            <a:ext cx="9483046" cy="46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35B9-6C7A-1F4F-BCDC-0D2FEB52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FYLI continue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AE7AC-643C-0C4B-ABA2-CB712152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C6-290E-46A5-B3D2-E43D1D5CC7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5FDF-0265-F743-861F-B28B1E5F2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FYLI Goals and Practices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41F91-9E3C-5040-90F4-D6C0DD8E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67" y="2169704"/>
            <a:ext cx="7574462" cy="47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40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ampus CDT Overview for MPH" id="{E8C1359C-C918-8E47-8667-7811DF820553}" vid="{FD8C188D-F0DF-574F-B0E2-CBCD7D7C10C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Ecampus CDT Overview for MPH" id="{E8C1359C-C918-8E47-8667-7811DF820553}" vid="{F74C68A6-9A22-AE44-A7B1-BB1652C2144B}"/>
    </a:ext>
  </a:extLst>
</a:theme>
</file>

<file path=ppt/theme/theme3.xml><?xml version="1.0" encoding="utf-8"?>
<a:theme xmlns:a="http://schemas.openxmlformats.org/drawingml/2006/main" name="ELE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" id="{E5D90C8C-C724-4BA0-AAB6-F4F74CCADF09}" vid="{1ED8B214-7EEE-4AED-A108-160A8A668716}"/>
    </a:ext>
  </a:extLst>
</a:theme>
</file>

<file path=ppt/theme/theme4.xml><?xml version="1.0" encoding="utf-8"?>
<a:theme xmlns:a="http://schemas.openxmlformats.org/drawingml/2006/main" name="Every Learner">
  <a:themeElements>
    <a:clrScheme name="Every Learner">
      <a:dk1>
        <a:srgbClr val="000000"/>
      </a:dk1>
      <a:lt1>
        <a:srgbClr val="FFFFFF"/>
      </a:lt1>
      <a:dk2>
        <a:srgbClr val="4C4C4E"/>
      </a:dk2>
      <a:lt2>
        <a:srgbClr val="E7E6E6"/>
      </a:lt2>
      <a:accent1>
        <a:srgbClr val="003C74"/>
      </a:accent1>
      <a:accent2>
        <a:srgbClr val="799A01"/>
      </a:accent2>
      <a:accent3>
        <a:srgbClr val="66CCFF"/>
      </a:accent3>
      <a:accent4>
        <a:srgbClr val="CCFFCC"/>
      </a:accent4>
      <a:accent5>
        <a:srgbClr val="001E38"/>
      </a:accent5>
      <a:accent6>
        <a:srgbClr val="3C4D01"/>
      </a:accent6>
      <a:hlink>
        <a:srgbClr val="0000FF"/>
      </a:hlink>
      <a:folHlink>
        <a:srgbClr val="CC00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y Learner Official Powerpoint Template 2019 01" id="{94EB5A5F-731F-4928-BF14-80FE85EEC8D0}" vid="{D09FFE7B-C98C-45A5-8DEE-EF3E322EAD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111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Roboto</vt:lpstr>
      <vt:lpstr>Verdana</vt:lpstr>
      <vt:lpstr>Wingdings</vt:lpstr>
      <vt:lpstr>Custom Design</vt:lpstr>
      <vt:lpstr>1_Custom Design</vt:lpstr>
      <vt:lpstr>ELE</vt:lpstr>
      <vt:lpstr>Every Learner</vt:lpstr>
      <vt:lpstr>NAU Insights</vt:lpstr>
      <vt:lpstr>RESULTS</vt:lpstr>
      <vt:lpstr>Critical Success Factor</vt:lpstr>
      <vt:lpstr>FYLI continue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Equitable Access to Higher Education:  Leveraging Adaptive Courseware for a Successful Start</dc:title>
  <dc:creator>Stacey VanderHeiden Guney</dc:creator>
  <cp:lastModifiedBy>Vignare, Karen</cp:lastModifiedBy>
  <cp:revision>60</cp:revision>
  <dcterms:created xsi:type="dcterms:W3CDTF">2018-11-27T22:41:39Z</dcterms:created>
  <dcterms:modified xsi:type="dcterms:W3CDTF">2019-10-17T14:15:21Z</dcterms:modified>
</cp:coreProperties>
</file>