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37"/>
  </p:notesMasterIdLst>
  <p:sldIdLst>
    <p:sldId id="256" r:id="rId3"/>
    <p:sldId id="257" r:id="rId4"/>
    <p:sldId id="258" r:id="rId5"/>
    <p:sldId id="274" r:id="rId6"/>
    <p:sldId id="275" r:id="rId7"/>
    <p:sldId id="285" r:id="rId8"/>
    <p:sldId id="276" r:id="rId9"/>
    <p:sldId id="277" r:id="rId10"/>
    <p:sldId id="278" r:id="rId11"/>
    <p:sldId id="279" r:id="rId12"/>
    <p:sldId id="280" r:id="rId13"/>
    <p:sldId id="281" r:id="rId14"/>
    <p:sldId id="286" r:id="rId15"/>
    <p:sldId id="283" r:id="rId16"/>
    <p:sldId id="282" r:id="rId17"/>
    <p:sldId id="269" r:id="rId18"/>
    <p:sldId id="302" r:id="rId19"/>
    <p:sldId id="303" r:id="rId20"/>
    <p:sldId id="304" r:id="rId21"/>
    <p:sldId id="297" r:id="rId22"/>
    <p:sldId id="298" r:id="rId23"/>
    <p:sldId id="305" r:id="rId24"/>
    <p:sldId id="266" r:id="rId25"/>
    <p:sldId id="287" r:id="rId26"/>
    <p:sldId id="289" r:id="rId27"/>
    <p:sldId id="288" r:id="rId28"/>
    <p:sldId id="291" r:id="rId29"/>
    <p:sldId id="273" r:id="rId30"/>
    <p:sldId id="301" r:id="rId31"/>
    <p:sldId id="271" r:id="rId32"/>
    <p:sldId id="261" r:id="rId33"/>
    <p:sldId id="300" r:id="rId34"/>
    <p:sldId id="263" r:id="rId35"/>
    <p:sldId id="26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0FFFF"/>
    <a:srgbClr val="EF7622"/>
    <a:srgbClr val="446CA9"/>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9E7E8-7116-47D0-AF6E-A537C1F52A92}" v="131" dt="2019-10-09T19:39:23.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674" autoAdjust="0"/>
  </p:normalViewPr>
  <p:slideViewPr>
    <p:cSldViewPr snapToGrid="0">
      <p:cViewPr varScale="1">
        <p:scale>
          <a:sx n="124" d="100"/>
          <a:sy n="124" d="100"/>
        </p:scale>
        <p:origin x="3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CA9E7E8-7116-47D0-AF6E-A537C1F52A92}"/>
    <pc:docChg chg="modSld">
      <pc:chgData name="" userId="" providerId="" clId="Web-{4CA9E7E8-7116-47D0-AF6E-A537C1F52A92}" dt="2019-10-09T19:39:23.492" v="121" actId="1076"/>
      <pc:docMkLst>
        <pc:docMk/>
      </pc:docMkLst>
      <pc:sldChg chg="addSp delSp modSp">
        <pc:chgData name="" userId="" providerId="" clId="Web-{4CA9E7E8-7116-47D0-AF6E-A537C1F52A92}" dt="2019-10-09T19:39:23.492" v="121" actId="1076"/>
        <pc:sldMkLst>
          <pc:docMk/>
          <pc:sldMk cId="999263267" sldId="264"/>
        </pc:sldMkLst>
        <pc:spChg chg="add del mod">
          <ac:chgData name="" userId="" providerId="" clId="Web-{4CA9E7E8-7116-47D0-AF6E-A537C1F52A92}" dt="2019-10-09T19:30:41.028" v="11"/>
          <ac:spMkLst>
            <pc:docMk/>
            <pc:sldMk cId="999263267" sldId="264"/>
            <ac:spMk id="4" creationId="{5410009D-221C-4491-94CC-7A5BC074D8E6}"/>
          </ac:spMkLst>
        </pc:spChg>
        <pc:spChg chg="add mod">
          <ac:chgData name="" userId="" providerId="" clId="Web-{4CA9E7E8-7116-47D0-AF6E-A537C1F52A92}" dt="2019-10-09T19:39:21.274" v="119" actId="20577"/>
          <ac:spMkLst>
            <pc:docMk/>
            <pc:sldMk cId="999263267" sldId="264"/>
            <ac:spMk id="5" creationId="{F96E1C42-255B-4F05-B789-2167E1C7637F}"/>
          </ac:spMkLst>
        </pc:spChg>
        <pc:spChg chg="add mod">
          <ac:chgData name="" userId="" providerId="" clId="Web-{4CA9E7E8-7116-47D0-AF6E-A537C1F52A92}" dt="2019-10-09T19:39:23.492" v="121" actId="1076"/>
          <ac:spMkLst>
            <pc:docMk/>
            <pc:sldMk cId="999263267" sldId="264"/>
            <ac:spMk id="9" creationId="{E694C660-298E-4EB8-A4E7-6B745EAF0B21}"/>
          </ac:spMkLst>
        </pc:spChg>
        <pc:spChg chg="del mod">
          <ac:chgData name="" userId="" providerId="" clId="Web-{4CA9E7E8-7116-47D0-AF6E-A537C1F52A92}" dt="2019-10-09T19:30:34.199" v="10"/>
          <ac:spMkLst>
            <pc:docMk/>
            <pc:sldMk cId="999263267" sldId="264"/>
            <ac:spMk id="14" creationId="{BEE71080-E299-491A-86DA-498A98AD26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46D8D-D715-134A-AD20-88C6D0DA3E78}" type="datetimeFigureOut">
              <a:rPr lang="en-US" smtClean="0"/>
              <a:t>10/11/19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EAEDA-0E35-B444-B800-97887A7BBAF8}" type="slidenum">
              <a:rPr lang="en-US" smtClean="0"/>
              <a:t>‹#›</a:t>
            </a:fld>
            <a:endParaRPr lang="en-US"/>
          </a:p>
        </p:txBody>
      </p:sp>
    </p:spTree>
    <p:extLst>
      <p:ext uri="{BB962C8B-B14F-4D97-AF65-F5344CB8AC3E}">
        <p14:creationId xmlns:p14="http://schemas.microsoft.com/office/powerpoint/2010/main" val="73429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D6CD99-D899-354E-B09E-60AE4B35F842}" type="slidenum">
              <a:rPr lang="en-US" smtClean="0"/>
              <a:t>16</a:t>
            </a:fld>
            <a:endParaRPr lang="en-US"/>
          </a:p>
        </p:txBody>
      </p:sp>
    </p:spTree>
    <p:extLst>
      <p:ext uri="{BB962C8B-B14F-4D97-AF65-F5344CB8AC3E}">
        <p14:creationId xmlns:p14="http://schemas.microsoft.com/office/powerpoint/2010/main" val="16202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CD99-D899-354E-B09E-60AE4B35F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101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CD99-D899-354E-B09E-60AE4B35F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58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CD99-D899-354E-B09E-60AE4B35F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0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0" dirty="0"/>
          </a:p>
        </p:txBody>
      </p:sp>
      <p:sp>
        <p:nvSpPr>
          <p:cNvPr id="4" name="Slide Number Placeholder 3"/>
          <p:cNvSpPr>
            <a:spLocks noGrp="1"/>
          </p:cNvSpPr>
          <p:nvPr>
            <p:ph type="sldNum" sz="quarter" idx="10"/>
          </p:nvPr>
        </p:nvSpPr>
        <p:spPr/>
        <p:txBody>
          <a:bodyPr/>
          <a:lstStyle/>
          <a:p>
            <a:fld id="{8AD6CD99-D899-354E-B09E-60AE4B35F842}" type="slidenum">
              <a:rPr lang="en-US" smtClean="0"/>
              <a:t>20</a:t>
            </a:fld>
            <a:endParaRPr lang="en-US"/>
          </a:p>
        </p:txBody>
      </p:sp>
    </p:spTree>
    <p:extLst>
      <p:ext uri="{BB962C8B-B14F-4D97-AF65-F5344CB8AC3E}">
        <p14:creationId xmlns:p14="http://schemas.microsoft.com/office/powerpoint/2010/main" val="242735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0" dirty="0"/>
          </a:p>
        </p:txBody>
      </p:sp>
      <p:sp>
        <p:nvSpPr>
          <p:cNvPr id="4" name="Slide Number Placeholder 3"/>
          <p:cNvSpPr>
            <a:spLocks noGrp="1"/>
          </p:cNvSpPr>
          <p:nvPr>
            <p:ph type="sldNum" sz="quarter" idx="10"/>
          </p:nvPr>
        </p:nvSpPr>
        <p:spPr/>
        <p:txBody>
          <a:bodyPr/>
          <a:lstStyle/>
          <a:p>
            <a:fld id="{8AD6CD99-D899-354E-B09E-60AE4B35F842}" type="slidenum">
              <a:rPr lang="en-US" smtClean="0"/>
              <a:t>21</a:t>
            </a:fld>
            <a:endParaRPr lang="en-US"/>
          </a:p>
        </p:txBody>
      </p:sp>
    </p:spTree>
    <p:extLst>
      <p:ext uri="{BB962C8B-B14F-4D97-AF65-F5344CB8AC3E}">
        <p14:creationId xmlns:p14="http://schemas.microsoft.com/office/powerpoint/2010/main" val="174693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CD99-D899-354E-B09E-60AE4B35F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85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619125" y="455613"/>
            <a:ext cx="9144000" cy="2387600"/>
          </a:xfrm>
        </p:spPr>
        <p:txBody>
          <a:bodyPr anchor="b"/>
          <a:lstStyle>
            <a:lvl1pPr algn="ctr">
              <a:defRPr sz="6000" b="1">
                <a:solidFill>
                  <a:schemeClr val="bg1">
                    <a:lumMod val="9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619125" y="293528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809625" y="6492875"/>
            <a:ext cx="1781176" cy="365125"/>
          </a:xfrm>
        </p:spPr>
        <p:txBody>
          <a:bodyPr/>
          <a:lstStyle>
            <a:lvl1pPr algn="ctr">
              <a:defRPr>
                <a:solidFill>
                  <a:schemeClr val="accent5">
                    <a:lumMod val="20000"/>
                    <a:lumOff val="80000"/>
                  </a:schemeClr>
                </a:solidFill>
              </a:defRPr>
            </a:lvl1pPr>
          </a:lstStyle>
          <a:p>
            <a:fld id="{4879B3C3-A2A0-4934-8D45-F81E7FC5DA70}" type="datetimeFigureOut">
              <a:rPr lang="en-US" smtClean="0"/>
              <a:pPr/>
              <a:t>10/11/19</a:t>
            </a:fld>
            <a:endParaRPr lang="en-US" dirty="0"/>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3781425" y="6492874"/>
            <a:ext cx="4114800" cy="365125"/>
          </a:xfrm>
        </p:spPr>
        <p:txBody>
          <a:bodyPr/>
          <a:lstStyle>
            <a:lvl1pPr>
              <a:defRPr>
                <a:solidFill>
                  <a:schemeClr val="accent5">
                    <a:lumMod val="20000"/>
                    <a:lumOff val="80000"/>
                  </a:schemeClr>
                </a:solidFill>
              </a:defRPr>
            </a:lvl1pPr>
          </a:lstStyle>
          <a:p>
            <a:endParaRPr lang="en-US" dirty="0"/>
          </a:p>
        </p:txBody>
      </p:sp>
    </p:spTree>
    <p:extLst>
      <p:ext uri="{BB962C8B-B14F-4D97-AF65-F5344CB8AC3E}">
        <p14:creationId xmlns:p14="http://schemas.microsoft.com/office/powerpoint/2010/main" val="379717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153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889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96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6582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14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27657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013D3D-86B3-4DE8-932C-0E2E5ABB9AD6}" type="datetime1">
              <a:rPr lang="en-US" smtClean="0"/>
              <a:t>10/11/19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B9C3-2961-A14E-B18F-BA1DAA67F296}" type="slidenum">
              <a:rPr lang="en-US" smtClean="0"/>
              <a:t>‹#›</a:t>
            </a:fld>
            <a:endParaRPr lang="en-US"/>
          </a:p>
        </p:txBody>
      </p:sp>
    </p:spTree>
    <p:extLst>
      <p:ext uri="{BB962C8B-B14F-4D97-AF65-F5344CB8AC3E}">
        <p14:creationId xmlns:p14="http://schemas.microsoft.com/office/powerpoint/2010/main" val="3043048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7B81A-BC81-4B91-9B84-F95E3DCAEE73}" type="datetime1">
              <a:rPr lang="en-US" smtClean="0"/>
              <a:t>10/11/19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B9C3-2961-A14E-B18F-BA1DAA67F296}" type="slidenum">
              <a:rPr lang="en-US" smtClean="0"/>
              <a:t>‹#›</a:t>
            </a:fld>
            <a:endParaRPr lang="en-US"/>
          </a:p>
        </p:txBody>
      </p:sp>
    </p:spTree>
    <p:extLst>
      <p:ext uri="{BB962C8B-B14F-4D97-AF65-F5344CB8AC3E}">
        <p14:creationId xmlns:p14="http://schemas.microsoft.com/office/powerpoint/2010/main" val="3662426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B2BBD-3E9F-4A98-AFAC-16C94D309307}" type="datetime1">
              <a:rPr lang="en-US" smtClean="0"/>
              <a:t>10/11/19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B9C3-2961-A14E-B18F-BA1DAA67F296}" type="slidenum">
              <a:rPr lang="en-US" smtClean="0"/>
              <a:t>‹#›</a:t>
            </a:fld>
            <a:endParaRPr lang="en-US"/>
          </a:p>
        </p:txBody>
      </p:sp>
    </p:spTree>
    <p:extLst>
      <p:ext uri="{BB962C8B-B14F-4D97-AF65-F5344CB8AC3E}">
        <p14:creationId xmlns:p14="http://schemas.microsoft.com/office/powerpoint/2010/main" val="245475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rgbClr val="EF76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2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838200" y="347663"/>
            <a:ext cx="10515600" cy="2852737"/>
          </a:xfrm>
        </p:spPr>
        <p:txBody>
          <a:bodyPr anchor="b"/>
          <a:lstStyle>
            <a:lvl1pPr>
              <a:defRPr sz="6000" b="1">
                <a:solidFill>
                  <a:schemeClr val="accent2">
                    <a:lumMod val="20000"/>
                    <a:lumOff val="8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838200" y="322738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6666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rgbClr val="446CA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9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839788" y="365125"/>
            <a:ext cx="10515600" cy="1325563"/>
          </a:xfrm>
        </p:spPr>
        <p:txBody>
          <a:bodyPr/>
          <a:lstStyle>
            <a:lvl1pPr>
              <a:defRPr b="1">
                <a:solidFill>
                  <a:srgbClr val="446CA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839788" y="1681163"/>
            <a:ext cx="5157787"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6172200" y="1681163"/>
            <a:ext cx="5183188"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1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838200" y="1603375"/>
            <a:ext cx="10515600" cy="1325563"/>
          </a:xfrm>
        </p:spPr>
        <p:txBody>
          <a:bodyPr>
            <a:normAutofit/>
          </a:bodyPr>
          <a:lstStyle>
            <a:lvl1pPr>
              <a:defRPr sz="6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616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839787" y="726281"/>
            <a:ext cx="3932237" cy="1600200"/>
          </a:xfrm>
        </p:spPr>
        <p:txBody>
          <a:bodyPr anchor="b">
            <a:normAutofit/>
          </a:bodyPr>
          <a:lstStyle>
            <a:lvl1pPr>
              <a:defRPr sz="4400" b="1"/>
            </a:lvl1pPr>
          </a:lstStyle>
          <a:p>
            <a:r>
              <a:rPr lang="en-US" dirty="0"/>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5180012" y="15263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860424" y="2428875"/>
            <a:ext cx="3932237" cy="39711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992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7252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92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9B3C3-A2A0-4934-8D45-F81E7FC5DA70}" type="datetimeFigureOut">
              <a:rPr lang="en-US" smtClean="0"/>
              <a:t>10/11/19</a:t>
            </a:fld>
            <a:endParaRPr lang="en-US"/>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F5B29-BEA2-46CF-8969-A9D44B5BC61B}" type="slidenum">
              <a:rPr lang="en-US" smtClean="0"/>
              <a:t>‹#›</a:t>
            </a:fld>
            <a:endParaRPr lang="en-US"/>
          </a:p>
        </p:txBody>
      </p:sp>
    </p:spTree>
    <p:extLst>
      <p:ext uri="{BB962C8B-B14F-4D97-AF65-F5344CB8AC3E}">
        <p14:creationId xmlns:p14="http://schemas.microsoft.com/office/powerpoint/2010/main" val="24873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2F92E-32E7-41CE-9B20-BD0CE41EB85F}" type="datetime1">
              <a:rPr lang="en-US" smtClean="0"/>
              <a:t>10/11/19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1088" y="476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CB9C3-2961-A14E-B18F-BA1DAA67F296}" type="slidenum">
              <a:rPr lang="en-US" smtClean="0"/>
              <a:t>‹#›</a:t>
            </a:fld>
            <a:endParaRPr lang="en-US"/>
          </a:p>
        </p:txBody>
      </p:sp>
    </p:spTree>
    <p:extLst>
      <p:ext uri="{BB962C8B-B14F-4D97-AF65-F5344CB8AC3E}">
        <p14:creationId xmlns:p14="http://schemas.microsoft.com/office/powerpoint/2010/main" val="392955908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notesSlide" Target="../notesSlides/notesSlide5.xml"/><Relationship Id="rId16" Type="http://schemas.openxmlformats.org/officeDocument/2006/relationships/image" Target="../media/image44.png"/><Relationship Id="rId20"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JP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JP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JP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blakecoo@buffalo.edu"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7.xml"/><Relationship Id="rId6" Type="http://schemas.openxmlformats.org/officeDocument/2006/relationships/hyperlink" Target="mailto:dianatuo@buffalo.edu" TargetMode="External"/><Relationship Id="rId5" Type="http://schemas.openxmlformats.org/officeDocument/2006/relationships/hyperlink" Target="mailto:j.sato@duke.edu" TargetMode="External"/><Relationship Id="rId4" Type="http://schemas.openxmlformats.org/officeDocument/2006/relationships/hyperlink" Target="mailto:tgale@ufl.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5F1-A912-4928-87F0-1BCD1B1A6C8E}"/>
              </a:ext>
            </a:extLst>
          </p:cNvPr>
          <p:cNvSpPr>
            <a:spLocks noGrp="1"/>
          </p:cNvSpPr>
          <p:nvPr>
            <p:ph type="ctrTitle"/>
          </p:nvPr>
        </p:nvSpPr>
        <p:spPr/>
        <p:txBody>
          <a:bodyPr>
            <a:normAutofit fontScale="90000"/>
          </a:bodyPr>
          <a:lstStyle/>
          <a:p>
            <a:r>
              <a:rPr lang="en-US" i="1" dirty="0"/>
              <a:t>Rules of Engagement: When Your Customers Are Telling </a:t>
            </a:r>
            <a:br>
              <a:rPr lang="en-US" i="1" dirty="0"/>
            </a:br>
            <a:r>
              <a:rPr lang="en-US" i="1" dirty="0"/>
              <a:t>Your Story</a:t>
            </a:r>
            <a:endParaRPr lang="en-US" dirty="0"/>
          </a:p>
        </p:txBody>
      </p:sp>
      <p:sp>
        <p:nvSpPr>
          <p:cNvPr id="3" name="Subtitle 2">
            <a:extLst>
              <a:ext uri="{FF2B5EF4-FFF2-40B4-BE49-F238E27FC236}">
                <a16:creationId xmlns:a16="http://schemas.microsoft.com/office/drawing/2014/main" id="{459E0EE9-0655-42A9-8455-EF00DEF1FB03}"/>
              </a:ext>
            </a:extLst>
          </p:cNvPr>
          <p:cNvSpPr>
            <a:spLocks noGrp="1"/>
          </p:cNvSpPr>
          <p:nvPr>
            <p:ph type="subTitle" idx="1"/>
          </p:nvPr>
        </p:nvSpPr>
        <p:spPr>
          <a:xfrm>
            <a:off x="619125" y="3258105"/>
            <a:ext cx="9144000" cy="2490909"/>
          </a:xfrm>
        </p:spPr>
        <p:txBody>
          <a:bodyPr>
            <a:noAutofit/>
          </a:bodyPr>
          <a:lstStyle/>
          <a:p>
            <a:pPr algn="l"/>
            <a:r>
              <a:rPr lang="en-US" sz="3000" b="1" dirty="0">
                <a:solidFill>
                  <a:srgbClr val="990033"/>
                </a:solidFill>
              </a:rPr>
              <a:t>PRESENTERS:</a:t>
            </a:r>
          </a:p>
          <a:p>
            <a:pPr algn="l"/>
            <a:endParaRPr lang="en-US" sz="1600" b="1" dirty="0">
              <a:solidFill>
                <a:srgbClr val="990033"/>
              </a:solidFill>
            </a:endParaRPr>
          </a:p>
          <a:p>
            <a:pPr algn="l"/>
            <a:r>
              <a:rPr lang="en-US" sz="3000" b="1" dirty="0">
                <a:solidFill>
                  <a:srgbClr val="990033"/>
                </a:solidFill>
              </a:rPr>
              <a:t>Blake Cooper – University at Buffalo</a:t>
            </a:r>
          </a:p>
          <a:p>
            <a:pPr algn="l"/>
            <a:r>
              <a:rPr lang="en-US" sz="3000" b="1" dirty="0">
                <a:solidFill>
                  <a:srgbClr val="990033"/>
                </a:solidFill>
              </a:rPr>
              <a:t>Tracy Gale – University of Florida</a:t>
            </a:r>
          </a:p>
          <a:p>
            <a:pPr algn="l"/>
            <a:r>
              <a:rPr lang="en-US" sz="3000" b="1" dirty="0">
                <a:solidFill>
                  <a:srgbClr val="990033"/>
                </a:solidFill>
              </a:rPr>
              <a:t>Jeannine Sato – Duke University</a:t>
            </a:r>
          </a:p>
          <a:p>
            <a:pPr algn="l"/>
            <a:r>
              <a:rPr lang="en-US" sz="3000" b="1" dirty="0">
                <a:solidFill>
                  <a:srgbClr val="990033"/>
                </a:solidFill>
              </a:rPr>
              <a:t>Diana Tuorto – University at Buffalo</a:t>
            </a:r>
          </a:p>
        </p:txBody>
      </p:sp>
    </p:spTree>
    <p:extLst>
      <p:ext uri="{BB962C8B-B14F-4D97-AF65-F5344CB8AC3E}">
        <p14:creationId xmlns:p14="http://schemas.microsoft.com/office/powerpoint/2010/main" val="3426224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p:txBody>
          <a:bodyPr/>
          <a:lstStyle/>
          <a:p>
            <a:r>
              <a:rPr lang="en-US" dirty="0"/>
              <a:t>Step three: “bonded design”</a:t>
            </a:r>
          </a:p>
        </p:txBody>
      </p:sp>
      <p:sp>
        <p:nvSpPr>
          <p:cNvPr id="3" name="Content Placeholder 2">
            <a:extLst>
              <a:ext uri="{FF2B5EF4-FFF2-40B4-BE49-F238E27FC236}">
                <a16:creationId xmlns:a16="http://schemas.microsoft.com/office/drawing/2014/main" id="{B0D14D16-19C0-43C3-8A9D-D23426D1A794}"/>
              </a:ext>
            </a:extLst>
          </p:cNvPr>
          <p:cNvSpPr>
            <a:spLocks noGrp="1"/>
          </p:cNvSpPr>
          <p:nvPr>
            <p:ph idx="1"/>
          </p:nvPr>
        </p:nvSpPr>
        <p:spPr/>
        <p:txBody>
          <a:bodyPr/>
          <a:lstStyle/>
          <a:p>
            <a:pPr marL="285750" indent="-285750"/>
            <a:r>
              <a:rPr lang="en-US" dirty="0"/>
              <a:t>Experts and users work together to “design” technology</a:t>
            </a:r>
          </a:p>
          <a:p>
            <a:pPr marL="285750" indent="-285750"/>
            <a:r>
              <a:rPr lang="en-US" dirty="0"/>
              <a:t>Existing or forthcoming technology</a:t>
            </a:r>
          </a:p>
          <a:p>
            <a:pPr marL="285750" indent="-285750"/>
            <a:r>
              <a:rPr lang="en-US" dirty="0"/>
              <a:t>Low-tech prototypes</a:t>
            </a:r>
          </a:p>
          <a:p>
            <a:pPr marL="285750" indent="-285750"/>
            <a:r>
              <a:rPr lang="en-US" dirty="0"/>
              <a:t>“Must-have features”</a:t>
            </a:r>
          </a:p>
          <a:p>
            <a:pPr marL="285750" indent="-285750"/>
            <a:r>
              <a:rPr lang="en-US" dirty="0"/>
              <a:t>Talk it out!</a:t>
            </a:r>
          </a:p>
        </p:txBody>
      </p:sp>
      <p:sp>
        <p:nvSpPr>
          <p:cNvPr id="4" name="TextBox 3">
            <a:extLst>
              <a:ext uri="{FF2B5EF4-FFF2-40B4-BE49-F238E27FC236}">
                <a16:creationId xmlns:a16="http://schemas.microsoft.com/office/drawing/2014/main" id="{37C9B172-82D2-5847-8401-C1FFAA1123D3}"/>
              </a:ext>
            </a:extLst>
          </p:cNvPr>
          <p:cNvSpPr txBox="1"/>
          <p:nvPr/>
        </p:nvSpPr>
        <p:spPr>
          <a:xfrm>
            <a:off x="838200" y="5530632"/>
            <a:ext cx="6919784" cy="646331"/>
          </a:xfrm>
          <a:prstGeom prst="rect">
            <a:avLst/>
          </a:prstGeom>
          <a:noFill/>
        </p:spPr>
        <p:txBody>
          <a:bodyPr wrap="square" rtlCol="0">
            <a:spAutoFit/>
          </a:bodyPr>
          <a:lstStyle/>
          <a:p>
            <a:r>
              <a:rPr lang="en-US" sz="1200" dirty="0"/>
              <a:t>Large, Andrew &amp; </a:t>
            </a:r>
            <a:r>
              <a:rPr lang="en-US" sz="1200" dirty="0" err="1"/>
              <a:t>Nesset</a:t>
            </a:r>
            <a:r>
              <a:rPr lang="en-US" sz="1200" dirty="0"/>
              <a:t>, Valerie &amp; Beheshti, Jamshid &amp; Bowler, Leanne. (2006). “Bonded design”: A novel approach to intergenerational information technology design. Library &amp; Information Science Research. 28. 64-82. 10.1016/j.lisr.2005.11.014. </a:t>
            </a:r>
          </a:p>
        </p:txBody>
      </p:sp>
      <p:pic>
        <p:nvPicPr>
          <p:cNvPr id="8" name="Picture 7">
            <a:extLst>
              <a:ext uri="{FF2B5EF4-FFF2-40B4-BE49-F238E27FC236}">
                <a16:creationId xmlns:a16="http://schemas.microsoft.com/office/drawing/2014/main" id="{922F75EA-AAC3-8D4E-95D9-4EFF21979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734" y="2468880"/>
            <a:ext cx="4389815" cy="2752344"/>
          </a:xfrm>
          <a:prstGeom prst="rect">
            <a:avLst/>
          </a:prstGeom>
        </p:spPr>
      </p:pic>
    </p:spTree>
    <p:extLst>
      <p:ext uri="{BB962C8B-B14F-4D97-AF65-F5344CB8AC3E}">
        <p14:creationId xmlns:p14="http://schemas.microsoft.com/office/powerpoint/2010/main" val="229115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2548280"/>
            <a:ext cx="10515600" cy="1325563"/>
          </a:xfrm>
        </p:spPr>
        <p:txBody>
          <a:bodyPr>
            <a:normAutofit fontScale="90000"/>
          </a:bodyPr>
          <a:lstStyle/>
          <a:p>
            <a:r>
              <a:rPr lang="en-US" b="0" dirty="0"/>
              <a:t>Your faculty are now </a:t>
            </a:r>
            <a:r>
              <a:rPr lang="en-US" dirty="0"/>
              <a:t>power users 🦸‍♀️ </a:t>
            </a:r>
            <a:r>
              <a:rPr lang="en-US" b="0" dirty="0"/>
              <a:t>who share their expertise with colleagues.</a:t>
            </a:r>
            <a:endParaRPr lang="en-US" dirty="0"/>
          </a:p>
        </p:txBody>
      </p:sp>
    </p:spTree>
    <p:extLst>
      <p:ext uri="{BB962C8B-B14F-4D97-AF65-F5344CB8AC3E}">
        <p14:creationId xmlns:p14="http://schemas.microsoft.com/office/powerpoint/2010/main" val="183311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2548280"/>
            <a:ext cx="10515600" cy="1325563"/>
          </a:xfrm>
        </p:spPr>
        <p:txBody>
          <a:bodyPr>
            <a:normAutofit fontScale="90000"/>
          </a:bodyPr>
          <a:lstStyle/>
          <a:p>
            <a:r>
              <a:rPr lang="en-US" b="0" dirty="0"/>
              <a:t>Your IT staff are now </a:t>
            </a:r>
            <a:r>
              <a:rPr lang="en-US" dirty="0"/>
              <a:t>faculty advocates</a:t>
            </a:r>
            <a:r>
              <a:rPr lang="en-US" b="0" dirty="0"/>
              <a:t> 👷‍♀️ building better technology.</a:t>
            </a:r>
            <a:endParaRPr lang="en-US" dirty="0"/>
          </a:p>
        </p:txBody>
      </p:sp>
    </p:spTree>
    <p:extLst>
      <p:ext uri="{BB962C8B-B14F-4D97-AF65-F5344CB8AC3E}">
        <p14:creationId xmlns:p14="http://schemas.microsoft.com/office/powerpoint/2010/main" val="411112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2548280"/>
            <a:ext cx="10515600" cy="1325563"/>
          </a:xfrm>
        </p:spPr>
        <p:txBody>
          <a:bodyPr>
            <a:normAutofit fontScale="90000"/>
          </a:bodyPr>
          <a:lstStyle/>
          <a:p>
            <a:r>
              <a:rPr lang="en-US" b="0" dirty="0"/>
              <a:t>“What I liked about it was that </a:t>
            </a:r>
            <a:r>
              <a:rPr lang="en-US" dirty="0"/>
              <a:t>any brainstorm or idea was acceptable. No ideas are stifled</a:t>
            </a:r>
            <a:r>
              <a:rPr lang="en-US" b="0" dirty="0"/>
              <a:t> and no one on the team was made to feel that their idea might be considered inappropriate.”</a:t>
            </a:r>
            <a:br>
              <a:rPr lang="en-US" b="0" dirty="0"/>
            </a:br>
            <a:r>
              <a:rPr lang="en-US" b="0" dirty="0"/>
              <a:t>-Faculty member</a:t>
            </a:r>
            <a:endParaRPr lang="en-US" dirty="0"/>
          </a:p>
        </p:txBody>
      </p:sp>
    </p:spTree>
    <p:extLst>
      <p:ext uri="{BB962C8B-B14F-4D97-AF65-F5344CB8AC3E}">
        <p14:creationId xmlns:p14="http://schemas.microsoft.com/office/powerpoint/2010/main" val="1038525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2548280"/>
            <a:ext cx="10515600" cy="1325563"/>
          </a:xfrm>
        </p:spPr>
        <p:txBody>
          <a:bodyPr>
            <a:normAutofit fontScale="90000"/>
          </a:bodyPr>
          <a:lstStyle/>
          <a:p>
            <a:r>
              <a:rPr lang="en-US" b="0" dirty="0"/>
              <a:t>“Everyone in the group seems very </a:t>
            </a:r>
            <a:r>
              <a:rPr lang="en-US" dirty="0"/>
              <a:t>open to learning </a:t>
            </a:r>
            <a:r>
              <a:rPr lang="en-US" b="0" dirty="0"/>
              <a:t>from each other… if one group member says they know how to do something, the others will say </a:t>
            </a:r>
            <a:r>
              <a:rPr lang="en-US" dirty="0"/>
              <a:t>'you'll have to show me how to do that.’”</a:t>
            </a:r>
            <a:br>
              <a:rPr lang="en-US" b="0" dirty="0"/>
            </a:br>
            <a:r>
              <a:rPr lang="en-US" b="0" dirty="0"/>
              <a:t>-IT staff member</a:t>
            </a:r>
            <a:endParaRPr lang="en-US" dirty="0"/>
          </a:p>
        </p:txBody>
      </p:sp>
    </p:spTree>
    <p:extLst>
      <p:ext uri="{BB962C8B-B14F-4D97-AF65-F5344CB8AC3E}">
        <p14:creationId xmlns:p14="http://schemas.microsoft.com/office/powerpoint/2010/main" val="77322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a:xfrm>
            <a:off x="394447" y="0"/>
            <a:ext cx="10515600" cy="1325563"/>
          </a:xfrm>
        </p:spPr>
        <p:txBody>
          <a:bodyPr/>
          <a:lstStyle/>
          <a:p>
            <a:r>
              <a:rPr lang="en-US" b="0" dirty="0"/>
              <a:t>Don’t forget to </a:t>
            </a:r>
            <a:r>
              <a:rPr lang="en-US" dirty="0"/>
              <a:t>share the successes!</a:t>
            </a:r>
          </a:p>
        </p:txBody>
      </p:sp>
      <p:grpSp>
        <p:nvGrpSpPr>
          <p:cNvPr id="3" name="Group 2">
            <a:extLst>
              <a:ext uri="{FF2B5EF4-FFF2-40B4-BE49-F238E27FC236}">
                <a16:creationId xmlns:a16="http://schemas.microsoft.com/office/drawing/2014/main" id="{CFC40E29-752B-094A-BA46-584855791322}"/>
              </a:ext>
            </a:extLst>
          </p:cNvPr>
          <p:cNvGrpSpPr/>
          <p:nvPr/>
        </p:nvGrpSpPr>
        <p:grpSpPr>
          <a:xfrm>
            <a:off x="0" y="1403497"/>
            <a:ext cx="13583070" cy="4387895"/>
            <a:chOff x="611639" y="1664314"/>
            <a:chExt cx="12446553" cy="4020753"/>
          </a:xfrm>
        </p:grpSpPr>
        <p:pic>
          <p:nvPicPr>
            <p:cNvPr id="8" name="Picture 7">
              <a:extLst>
                <a:ext uri="{FF2B5EF4-FFF2-40B4-BE49-F238E27FC236}">
                  <a16:creationId xmlns:a16="http://schemas.microsoft.com/office/drawing/2014/main" id="{8BCAC8BB-FD34-F24A-935F-B9A2B7189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39" y="1664314"/>
              <a:ext cx="2978431" cy="3950208"/>
            </a:xfrm>
            <a:prstGeom prst="rect">
              <a:avLst/>
            </a:prstGeom>
          </p:spPr>
        </p:pic>
        <p:pic>
          <p:nvPicPr>
            <p:cNvPr id="10" name="Picture 9">
              <a:extLst>
                <a:ext uri="{FF2B5EF4-FFF2-40B4-BE49-F238E27FC236}">
                  <a16:creationId xmlns:a16="http://schemas.microsoft.com/office/drawing/2014/main" id="{12913470-2A9C-F24E-A2A8-C2AD9868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694" y="1664314"/>
              <a:ext cx="2978431" cy="3955796"/>
            </a:xfrm>
            <a:prstGeom prst="rect">
              <a:avLst/>
            </a:prstGeom>
          </p:spPr>
        </p:pic>
        <p:pic>
          <p:nvPicPr>
            <p:cNvPr id="20" name="Picture 19">
              <a:extLst>
                <a:ext uri="{FF2B5EF4-FFF2-40B4-BE49-F238E27FC236}">
                  <a16:creationId xmlns:a16="http://schemas.microsoft.com/office/drawing/2014/main" id="{A9D89AE9-B18D-BA40-BC14-1F9001BBC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125" y="1664314"/>
              <a:ext cx="4113067" cy="2059426"/>
            </a:xfrm>
            <a:prstGeom prst="rect">
              <a:avLst/>
            </a:prstGeom>
          </p:spPr>
        </p:pic>
        <p:pic>
          <p:nvPicPr>
            <p:cNvPr id="22" name="Picture 21">
              <a:extLst>
                <a:ext uri="{FF2B5EF4-FFF2-40B4-BE49-F238E27FC236}">
                  <a16:creationId xmlns:a16="http://schemas.microsoft.com/office/drawing/2014/main" id="{32C3A247-B586-C448-B720-9E2248388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070" y="3723740"/>
              <a:ext cx="2376625" cy="1961327"/>
            </a:xfrm>
            <a:prstGeom prst="rect">
              <a:avLst/>
            </a:prstGeom>
          </p:spPr>
        </p:pic>
        <p:pic>
          <p:nvPicPr>
            <p:cNvPr id="25" name="Picture 24">
              <a:extLst>
                <a:ext uri="{FF2B5EF4-FFF2-40B4-BE49-F238E27FC236}">
                  <a16:creationId xmlns:a16="http://schemas.microsoft.com/office/drawing/2014/main" id="{EE8DC1BB-2FE5-5942-8816-0F7DB122A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0070" y="1664314"/>
              <a:ext cx="2376625" cy="2059426"/>
            </a:xfrm>
            <a:prstGeom prst="rect">
              <a:avLst/>
            </a:prstGeom>
          </p:spPr>
        </p:pic>
        <p:pic>
          <p:nvPicPr>
            <p:cNvPr id="14" name="Picture 13">
              <a:extLst>
                <a:ext uri="{FF2B5EF4-FFF2-40B4-BE49-F238E27FC236}">
                  <a16:creationId xmlns:a16="http://schemas.microsoft.com/office/drawing/2014/main" id="{DC353D83-3D9D-2F4E-BF6D-017F38046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5126" y="3723740"/>
              <a:ext cx="2978430" cy="1867428"/>
            </a:xfrm>
            <a:prstGeom prst="rect">
              <a:avLst/>
            </a:prstGeom>
          </p:spPr>
        </p:pic>
      </p:grpSp>
    </p:spTree>
    <p:extLst>
      <p:ext uri="{BB962C8B-B14F-4D97-AF65-F5344CB8AC3E}">
        <p14:creationId xmlns:p14="http://schemas.microsoft.com/office/powerpoint/2010/main" val="163196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72921" y="816018"/>
            <a:ext cx="8826620" cy="1383712"/>
          </a:xfrm>
          <a:prstGeom prst="rect">
            <a:avLst/>
          </a:prstGeom>
          <a:noFill/>
        </p:spPr>
        <p:txBody>
          <a:bodyPr wrap="square" rtlCol="0">
            <a:spAutoFit/>
          </a:bodyPr>
          <a:lstStyle/>
          <a:p>
            <a:pPr>
              <a:lnSpc>
                <a:spcPts val="5000"/>
              </a:lnSpc>
            </a:pPr>
            <a:r>
              <a:rPr lang="en-US" sz="5000" b="1" dirty="0">
                <a:solidFill>
                  <a:schemeClr val="bg1"/>
                </a:solidFill>
                <a:latin typeface="Gentona SemiBold" charset="0"/>
                <a:ea typeface="Gentona SemiBold" charset="0"/>
                <a:cs typeface="Gentona SemiBold" charset="0"/>
              </a:rPr>
              <a:t>ENGAGING WITH STUDENTS </a:t>
            </a:r>
          </a:p>
          <a:p>
            <a:pPr>
              <a:lnSpc>
                <a:spcPts val="5000"/>
              </a:lnSpc>
            </a:pPr>
            <a:r>
              <a:rPr lang="en-US" sz="5000" b="1" dirty="0">
                <a:solidFill>
                  <a:schemeClr val="bg1"/>
                </a:solidFill>
                <a:latin typeface="Gentona SemiBold" charset="0"/>
                <a:ea typeface="Gentona SemiBold" charset="0"/>
                <a:cs typeface="Gentona SemiBold" charset="0"/>
              </a:rPr>
              <a:t>ON  THE VALUE IT PROVIDES</a:t>
            </a:r>
          </a:p>
        </p:txBody>
      </p:sp>
      <p:sp>
        <p:nvSpPr>
          <p:cNvPr id="12" name="Rectangle 11">
            <a:extLst>
              <a:ext uri="{FF2B5EF4-FFF2-40B4-BE49-F238E27FC236}">
                <a16:creationId xmlns:a16="http://schemas.microsoft.com/office/drawing/2014/main" id="{A8E65A6A-B367-4107-AFA0-08858ACAEFDC}"/>
              </a:ext>
            </a:extLst>
          </p:cNvPr>
          <p:cNvSpPr/>
          <p:nvPr/>
        </p:nvSpPr>
        <p:spPr>
          <a:xfrm>
            <a:off x="-1" y="6157182"/>
            <a:ext cx="12192000" cy="7008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C1A1DD5-1EE0-4767-BAF0-25736F685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06" y="6316155"/>
            <a:ext cx="4207784" cy="360040"/>
          </a:xfrm>
          <a:prstGeom prst="rect">
            <a:avLst/>
          </a:prstGeom>
        </p:spPr>
      </p:pic>
      <p:sp>
        <p:nvSpPr>
          <p:cNvPr id="5" name="Flowchart: Manual Input 4">
            <a:extLst>
              <a:ext uri="{FF2B5EF4-FFF2-40B4-BE49-F238E27FC236}">
                <a16:creationId xmlns:a16="http://schemas.microsoft.com/office/drawing/2014/main" id="{F2B4C178-23B4-4157-B7B2-06DE7542F3B6}"/>
              </a:ext>
            </a:extLst>
          </p:cNvPr>
          <p:cNvSpPr/>
          <p:nvPr/>
        </p:nvSpPr>
        <p:spPr>
          <a:xfrm rot="16200000">
            <a:off x="8793591" y="3459591"/>
            <a:ext cx="700819" cy="6095999"/>
          </a:xfrm>
          <a:prstGeom prst="flowChartManualInp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1E3F33D-0106-4360-9518-42BD4CDDECA8}"/>
              </a:ext>
            </a:extLst>
          </p:cNvPr>
          <p:cNvSpPr txBox="1"/>
          <p:nvPr/>
        </p:nvSpPr>
        <p:spPr>
          <a:xfrm>
            <a:off x="8377126" y="6260697"/>
            <a:ext cx="3312368" cy="415498"/>
          </a:xfrm>
          <a:prstGeom prst="rect">
            <a:avLst/>
          </a:prstGeom>
          <a:noFill/>
        </p:spPr>
        <p:txBody>
          <a:bodyPr wrap="square" rtlCol="0">
            <a:spAutoFit/>
          </a:bodyPr>
          <a:lstStyle/>
          <a:p>
            <a:pPr algn="ctr"/>
            <a:r>
              <a:rPr lang="en-US" sz="2000" b="1" dirty="0">
                <a:solidFill>
                  <a:schemeClr val="bg1"/>
                </a:solidFill>
                <a:latin typeface="Gentona SemiBold" charset="0"/>
                <a:ea typeface="Gentona SemiBold" charset="0"/>
                <a:cs typeface="Gentona SemiBold" charset="0"/>
              </a:rPr>
              <a:t>Rise to Five</a:t>
            </a:r>
            <a:endParaRPr lang="en-US" sz="2000" b="0" i="0" spc="0" dirty="0">
              <a:solidFill>
                <a:schemeClr val="bg1"/>
              </a:solidFill>
              <a:latin typeface="+mj-lt"/>
            </a:endParaRPr>
          </a:p>
        </p:txBody>
      </p:sp>
      <p:sp>
        <p:nvSpPr>
          <p:cNvPr id="2" name="TextBox 1">
            <a:extLst>
              <a:ext uri="{FF2B5EF4-FFF2-40B4-BE49-F238E27FC236}">
                <a16:creationId xmlns:a16="http://schemas.microsoft.com/office/drawing/2014/main" id="{690F7E85-B76C-4547-B965-982E3E050998}"/>
              </a:ext>
            </a:extLst>
          </p:cNvPr>
          <p:cNvSpPr txBox="1"/>
          <p:nvPr/>
        </p:nvSpPr>
        <p:spPr>
          <a:xfrm>
            <a:off x="413729" y="3259736"/>
            <a:ext cx="5818395" cy="2585323"/>
          </a:xfrm>
          <a:prstGeom prst="rect">
            <a:avLst/>
          </a:prstGeom>
          <a:noFill/>
        </p:spPr>
        <p:txBody>
          <a:bodyPr wrap="square" rtlCol="0">
            <a:spAutoFit/>
          </a:bodyPr>
          <a:lstStyle/>
          <a:p>
            <a:r>
              <a:rPr lang="en-US" sz="3600" dirty="0"/>
              <a:t>October 16, 2019</a:t>
            </a:r>
          </a:p>
          <a:p>
            <a:endParaRPr lang="en-US" sz="3600" dirty="0"/>
          </a:p>
          <a:p>
            <a:r>
              <a:rPr lang="en-US" sz="3600" dirty="0"/>
              <a:t>Tracy Gale</a:t>
            </a:r>
          </a:p>
          <a:p>
            <a:r>
              <a:rPr lang="en-US" sz="3600" dirty="0"/>
              <a:t>Communications Manager </a:t>
            </a:r>
          </a:p>
          <a:p>
            <a:endParaRPr lang="en-US" dirty="0"/>
          </a:p>
        </p:txBody>
      </p:sp>
    </p:spTree>
    <p:extLst>
      <p:ext uri="{BB962C8B-B14F-4D97-AF65-F5344CB8AC3E}">
        <p14:creationId xmlns:p14="http://schemas.microsoft.com/office/powerpoint/2010/main" val="835779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0771" y="62204"/>
            <a:ext cx="7850458"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340" normalizeH="0" baseline="0" noProof="0" dirty="0">
                <a:ln>
                  <a:noFill/>
                </a:ln>
                <a:solidFill>
                  <a:srgbClr val="003399"/>
                </a:solidFill>
                <a:effectLst/>
                <a:uLnTx/>
                <a:uFillTx/>
                <a:latin typeface="Gentona SemiBold" charset="0"/>
                <a:ea typeface="Gentona SemiBold" charset="0"/>
                <a:cs typeface="Gentona SemiBold" charset="0"/>
              </a:rPr>
              <a:t>ENGAGING WITH STUDENTS: IT @ UF</a:t>
            </a:r>
          </a:p>
        </p:txBody>
      </p:sp>
      <p:sp>
        <p:nvSpPr>
          <p:cNvPr id="7" name="TextBox 6"/>
          <p:cNvSpPr txBox="1"/>
          <p:nvPr/>
        </p:nvSpPr>
        <p:spPr>
          <a:xfrm>
            <a:off x="696522" y="660956"/>
            <a:ext cx="634361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37021"/>
                </a:solidFill>
                <a:effectLst/>
                <a:uLnTx/>
                <a:uFillTx/>
                <a:latin typeface="Gentona SemiBold" charset="0"/>
                <a:ea typeface="Gentona SemiBold" charset="0"/>
                <a:cs typeface="Gentona SemiBold" charset="0"/>
              </a:rPr>
              <a:t>UF FALL 2019 </a:t>
            </a:r>
          </a:p>
        </p:txBody>
      </p:sp>
      <p:cxnSp>
        <p:nvCxnSpPr>
          <p:cNvPr id="9" name="Straight Connector 8"/>
          <p:cNvCxnSpPr/>
          <p:nvPr/>
        </p:nvCxnSpPr>
        <p:spPr>
          <a:xfrm>
            <a:off x="-59473" y="1481394"/>
            <a:ext cx="4505093"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C3B36BF-197D-4DEF-AFCB-54A7F5B5B2EB}"/>
              </a:ext>
            </a:extLst>
          </p:cNvPr>
          <p:cNvPicPr>
            <a:picLocks noChangeAspect="1"/>
          </p:cNvPicPr>
          <p:nvPr/>
        </p:nvPicPr>
        <p:blipFill>
          <a:blip r:embed="rId3"/>
          <a:srcRect/>
          <a:stretch/>
        </p:blipFill>
        <p:spPr>
          <a:xfrm>
            <a:off x="3328705" y="2113746"/>
            <a:ext cx="5534590" cy="1016663"/>
          </a:xfrm>
          <a:prstGeom prst="rect">
            <a:avLst/>
          </a:prstGeom>
        </p:spPr>
      </p:pic>
      <p:sp>
        <p:nvSpPr>
          <p:cNvPr id="2" name="TextBox 1">
            <a:extLst>
              <a:ext uri="{FF2B5EF4-FFF2-40B4-BE49-F238E27FC236}">
                <a16:creationId xmlns:a16="http://schemas.microsoft.com/office/drawing/2014/main" id="{D8E62362-6960-437B-AF4D-BC34F984E298}"/>
              </a:ext>
            </a:extLst>
          </p:cNvPr>
          <p:cNvSpPr txBox="1"/>
          <p:nvPr/>
        </p:nvSpPr>
        <p:spPr>
          <a:xfrm>
            <a:off x="4619708" y="3306435"/>
            <a:ext cx="40967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Students: 	56,000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Faculty:	  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Staff:		31,000</a:t>
            </a:r>
          </a:p>
        </p:txBody>
      </p:sp>
      <p:pic>
        <p:nvPicPr>
          <p:cNvPr id="4" name="Picture 3" descr="A person sitting on a bench in a park&#10;&#10;Description automatically generated">
            <a:extLst>
              <a:ext uri="{FF2B5EF4-FFF2-40B4-BE49-F238E27FC236}">
                <a16:creationId xmlns:a16="http://schemas.microsoft.com/office/drawing/2014/main" id="{E266F3C1-7BB3-4401-8BDA-458B8F15189E}"/>
              </a:ext>
            </a:extLst>
          </p:cNvPr>
          <p:cNvPicPr>
            <a:picLocks noChangeAspect="1"/>
          </p:cNvPicPr>
          <p:nvPr/>
        </p:nvPicPr>
        <p:blipFill>
          <a:blip r:embed="rId4"/>
          <a:stretch>
            <a:fillRect/>
          </a:stretch>
        </p:blipFill>
        <p:spPr>
          <a:xfrm>
            <a:off x="1774551" y="4167701"/>
            <a:ext cx="3968886" cy="2645923"/>
          </a:xfrm>
          <a:prstGeom prst="rect">
            <a:avLst/>
          </a:prstGeom>
        </p:spPr>
      </p:pic>
      <p:pic>
        <p:nvPicPr>
          <p:cNvPr id="8" name="Picture 7" descr="A picture containing tree, outdoor, person, grass&#10;&#10;Description automatically generated">
            <a:extLst>
              <a:ext uri="{FF2B5EF4-FFF2-40B4-BE49-F238E27FC236}">
                <a16:creationId xmlns:a16="http://schemas.microsoft.com/office/drawing/2014/main" id="{97CCEA00-E93F-45B0-8302-5E4723A794EC}"/>
              </a:ext>
            </a:extLst>
          </p:cNvPr>
          <p:cNvPicPr>
            <a:picLocks noChangeAspect="1"/>
          </p:cNvPicPr>
          <p:nvPr/>
        </p:nvPicPr>
        <p:blipFill>
          <a:blip r:embed="rId5"/>
          <a:stretch>
            <a:fillRect/>
          </a:stretch>
        </p:blipFill>
        <p:spPr>
          <a:xfrm>
            <a:off x="1774551" y="1590405"/>
            <a:ext cx="3968886" cy="2645924"/>
          </a:xfrm>
          <a:prstGeom prst="rect">
            <a:avLst/>
          </a:prstGeom>
        </p:spPr>
      </p:pic>
      <p:pic>
        <p:nvPicPr>
          <p:cNvPr id="10" name="Picture 9" descr="A picture containing knife, table&#10;&#10;Description automatically generated">
            <a:extLst>
              <a:ext uri="{FF2B5EF4-FFF2-40B4-BE49-F238E27FC236}">
                <a16:creationId xmlns:a16="http://schemas.microsoft.com/office/drawing/2014/main" id="{A10BB44B-CE96-4B12-8760-EB2CD80D9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3275" y="5707280"/>
            <a:ext cx="2499577" cy="1150720"/>
          </a:xfrm>
          <a:prstGeom prst="rect">
            <a:avLst/>
          </a:prstGeom>
        </p:spPr>
      </p:pic>
      <p:pic>
        <p:nvPicPr>
          <p:cNvPr id="14" name="Picture 13" descr="A screenshot of a social media post&#10;&#10;Description automatically generated">
            <a:extLst>
              <a:ext uri="{FF2B5EF4-FFF2-40B4-BE49-F238E27FC236}">
                <a16:creationId xmlns:a16="http://schemas.microsoft.com/office/drawing/2014/main" id="{44DB43C9-9AF5-44B3-9DF5-739525CA990E}"/>
              </a:ext>
            </a:extLst>
          </p:cNvPr>
          <p:cNvPicPr>
            <a:picLocks noChangeAspect="1"/>
          </p:cNvPicPr>
          <p:nvPr/>
        </p:nvPicPr>
        <p:blipFill>
          <a:blip r:embed="rId7"/>
          <a:stretch>
            <a:fillRect/>
          </a:stretch>
        </p:blipFill>
        <p:spPr>
          <a:xfrm>
            <a:off x="5743437" y="830341"/>
            <a:ext cx="6448563" cy="6027659"/>
          </a:xfrm>
          <a:prstGeom prst="rect">
            <a:avLst/>
          </a:prstGeom>
        </p:spPr>
      </p:pic>
      <p:sp>
        <p:nvSpPr>
          <p:cNvPr id="16" name="TextBox 15">
            <a:extLst>
              <a:ext uri="{FF2B5EF4-FFF2-40B4-BE49-F238E27FC236}">
                <a16:creationId xmlns:a16="http://schemas.microsoft.com/office/drawing/2014/main" id="{654EF1B0-D22D-4429-8CAF-952D05801DE7}"/>
              </a:ext>
            </a:extLst>
          </p:cNvPr>
          <p:cNvSpPr txBox="1"/>
          <p:nvPr/>
        </p:nvSpPr>
        <p:spPr>
          <a:xfrm>
            <a:off x="6668086" y="1250740"/>
            <a:ext cx="4390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5CBC"/>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https://news.it.ufl.edu/</a:t>
            </a:r>
          </a:p>
        </p:txBody>
      </p:sp>
    </p:spTree>
    <p:extLst>
      <p:ext uri="{BB962C8B-B14F-4D97-AF65-F5344CB8AC3E}">
        <p14:creationId xmlns:p14="http://schemas.microsoft.com/office/powerpoint/2010/main" val="37653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0771" y="62204"/>
            <a:ext cx="7850458"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340" normalizeH="0" baseline="0" noProof="0" dirty="0">
                <a:ln>
                  <a:noFill/>
                </a:ln>
                <a:solidFill>
                  <a:srgbClr val="003399"/>
                </a:solidFill>
                <a:effectLst/>
                <a:uLnTx/>
                <a:uFillTx/>
                <a:latin typeface="Gentona SemiBold" charset="0"/>
                <a:ea typeface="Gentona SemiBold" charset="0"/>
                <a:cs typeface="Gentona SemiBold" charset="0"/>
              </a:rPr>
              <a:t>ENGAGING WITH STUDENTS: IT @ UF</a:t>
            </a:r>
          </a:p>
        </p:txBody>
      </p:sp>
      <p:sp>
        <p:nvSpPr>
          <p:cNvPr id="7" name="TextBox 6"/>
          <p:cNvSpPr txBox="1"/>
          <p:nvPr/>
        </p:nvSpPr>
        <p:spPr>
          <a:xfrm>
            <a:off x="696521" y="660956"/>
            <a:ext cx="731906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37021"/>
                </a:solidFill>
                <a:effectLst/>
                <a:uLnTx/>
                <a:uFillTx/>
                <a:latin typeface="Gentona SemiBold" charset="0"/>
                <a:ea typeface="Gentona SemiBold" charset="0"/>
                <a:cs typeface="Gentona SemiBold" charset="0"/>
              </a:rPr>
              <a:t>REACHING STUDENTS: YOUR VALUE COMMUNICATED VISUALLY </a:t>
            </a:r>
          </a:p>
        </p:txBody>
      </p:sp>
      <p:cxnSp>
        <p:nvCxnSpPr>
          <p:cNvPr id="9" name="Straight Connector 8"/>
          <p:cNvCxnSpPr/>
          <p:nvPr/>
        </p:nvCxnSpPr>
        <p:spPr>
          <a:xfrm>
            <a:off x="-59473" y="1481394"/>
            <a:ext cx="4505093"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FD9DCD6-36A3-40C8-ADFA-A17A38814646}"/>
              </a:ext>
            </a:extLst>
          </p:cNvPr>
          <p:cNvSpPr txBox="1"/>
          <p:nvPr/>
        </p:nvSpPr>
        <p:spPr>
          <a:xfrm>
            <a:off x="919323" y="1983190"/>
            <a:ext cx="961136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A60F63B-C050-4782-AFF3-B66A5FD857FB}"/>
              </a:ext>
            </a:extLst>
          </p:cNvPr>
          <p:cNvPicPr>
            <a:picLocks noChangeAspect="1"/>
          </p:cNvPicPr>
          <p:nvPr/>
        </p:nvPicPr>
        <p:blipFill>
          <a:blip r:embed="rId3"/>
          <a:srcRect/>
          <a:stretch/>
        </p:blipFill>
        <p:spPr>
          <a:xfrm>
            <a:off x="261549" y="1686313"/>
            <a:ext cx="4360060" cy="2452533"/>
          </a:xfrm>
          <a:prstGeom prst="rect">
            <a:avLst/>
          </a:prstGeom>
          <a:ln w="25400">
            <a:solidFill>
              <a:schemeClr val="accent1"/>
            </a:solidFill>
          </a:ln>
        </p:spPr>
      </p:pic>
      <p:pic>
        <p:nvPicPr>
          <p:cNvPr id="8" name="Picture 7" descr="A person holding a sign&#10;&#10;Description automatically generated">
            <a:extLst>
              <a:ext uri="{FF2B5EF4-FFF2-40B4-BE49-F238E27FC236}">
                <a16:creationId xmlns:a16="http://schemas.microsoft.com/office/drawing/2014/main" id="{706E483C-E6AC-41FB-A5B3-91C33D60B4D1}"/>
              </a:ext>
            </a:extLst>
          </p:cNvPr>
          <p:cNvPicPr>
            <a:picLocks noChangeAspect="1"/>
          </p:cNvPicPr>
          <p:nvPr/>
        </p:nvPicPr>
        <p:blipFill>
          <a:blip r:embed="rId4"/>
          <a:stretch>
            <a:fillRect/>
          </a:stretch>
        </p:blipFill>
        <p:spPr>
          <a:xfrm>
            <a:off x="7431435" y="1674116"/>
            <a:ext cx="4359191" cy="2453037"/>
          </a:xfrm>
          <a:prstGeom prst="rect">
            <a:avLst/>
          </a:prstGeom>
          <a:ln w="25400">
            <a:solidFill>
              <a:schemeClr val="accent1"/>
            </a:solidFill>
          </a:ln>
        </p:spPr>
      </p:pic>
      <p:pic>
        <p:nvPicPr>
          <p:cNvPr id="11" name="Picture 10" descr="A person standing in front of a computer&#10;&#10;Description automatically generated">
            <a:extLst>
              <a:ext uri="{FF2B5EF4-FFF2-40B4-BE49-F238E27FC236}">
                <a16:creationId xmlns:a16="http://schemas.microsoft.com/office/drawing/2014/main" id="{C8361A52-6704-4CAC-95D6-8A1D3673E9CE}"/>
              </a:ext>
            </a:extLst>
          </p:cNvPr>
          <p:cNvPicPr>
            <a:picLocks noChangeAspect="1"/>
          </p:cNvPicPr>
          <p:nvPr/>
        </p:nvPicPr>
        <p:blipFill>
          <a:blip r:embed="rId5"/>
          <a:stretch>
            <a:fillRect/>
          </a:stretch>
        </p:blipFill>
        <p:spPr>
          <a:xfrm>
            <a:off x="3846925" y="4266816"/>
            <a:ext cx="4359192" cy="2452542"/>
          </a:xfrm>
          <a:prstGeom prst="rect">
            <a:avLst/>
          </a:prstGeom>
          <a:ln w="25400">
            <a:solidFill>
              <a:schemeClr val="accent1"/>
            </a:solidFill>
          </a:ln>
        </p:spPr>
      </p:pic>
      <p:pic>
        <p:nvPicPr>
          <p:cNvPr id="10" name="Picture 9">
            <a:extLst>
              <a:ext uri="{FF2B5EF4-FFF2-40B4-BE49-F238E27FC236}">
                <a16:creationId xmlns:a16="http://schemas.microsoft.com/office/drawing/2014/main" id="{D16B27EF-13CC-478D-8FA6-0EE5D5286D5E}"/>
              </a:ext>
            </a:extLst>
          </p:cNvPr>
          <p:cNvPicPr>
            <a:picLocks noChangeAspect="1"/>
          </p:cNvPicPr>
          <p:nvPr/>
        </p:nvPicPr>
        <p:blipFill>
          <a:blip r:embed="rId6"/>
          <a:srcRect/>
          <a:stretch/>
        </p:blipFill>
        <p:spPr>
          <a:xfrm>
            <a:off x="4902977" y="1803086"/>
            <a:ext cx="2247089" cy="2247089"/>
          </a:xfrm>
          <a:prstGeom prst="rect">
            <a:avLst/>
          </a:prstGeom>
          <a:ln w="25400">
            <a:solidFill>
              <a:schemeClr val="accent1"/>
            </a:solidFill>
          </a:ln>
        </p:spPr>
      </p:pic>
      <p:sp>
        <p:nvSpPr>
          <p:cNvPr id="14" name="TextBox 13">
            <a:extLst>
              <a:ext uri="{FF2B5EF4-FFF2-40B4-BE49-F238E27FC236}">
                <a16:creationId xmlns:a16="http://schemas.microsoft.com/office/drawing/2014/main" id="{03A05758-ADAF-4460-BF51-328B3A207EB4}"/>
              </a:ext>
            </a:extLst>
          </p:cNvPr>
          <p:cNvSpPr txBox="1"/>
          <p:nvPr/>
        </p:nvSpPr>
        <p:spPr>
          <a:xfrm>
            <a:off x="0" y="2695992"/>
            <a:ext cx="12192000" cy="2862322"/>
          </a:xfrm>
          <a:prstGeom prst="rect">
            <a:avLst/>
          </a:prstGeom>
          <a:solidFill>
            <a:srgbClr val="0033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IMAGES PROMOTING IT SERVICES ON DISPLAY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30+ RESIDENCE HALLS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HEALTH SCIENCE CENTER COMMON AREAS MONITORS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UF COLLEGES WITH DIGITAL SIGNAGE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NEWELL HALL (24/7 STUDENT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icture containing knife, table&#10;&#10;Description automatically generated">
            <a:extLst>
              <a:ext uri="{FF2B5EF4-FFF2-40B4-BE49-F238E27FC236}">
                <a16:creationId xmlns:a16="http://schemas.microsoft.com/office/drawing/2014/main" id="{7EC5E677-84F5-46E3-98B3-BFB045BEB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3465" y="5695756"/>
            <a:ext cx="2499577" cy="1150720"/>
          </a:xfrm>
          <a:prstGeom prst="rect">
            <a:avLst/>
          </a:prstGeom>
        </p:spPr>
      </p:pic>
    </p:spTree>
    <p:extLst>
      <p:ext uri="{BB962C8B-B14F-4D97-AF65-F5344CB8AC3E}">
        <p14:creationId xmlns:p14="http://schemas.microsoft.com/office/powerpoint/2010/main" val="17681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0771" y="62204"/>
            <a:ext cx="785045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340" normalizeH="0" baseline="0" noProof="0" dirty="0">
                <a:ln>
                  <a:noFill/>
                </a:ln>
                <a:solidFill>
                  <a:srgbClr val="003399"/>
                </a:solidFill>
                <a:effectLst/>
                <a:uLnTx/>
                <a:uFillTx/>
                <a:latin typeface="Gentona SemiBold" charset="0"/>
                <a:ea typeface="Gentona SemiBold" charset="0"/>
                <a:cs typeface="Gentona SemiBold" charset="0"/>
              </a:rPr>
              <a:t>ENGAGING WITH STUDENTS: IT @ UF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340" normalizeH="0" baseline="0" noProof="0" dirty="0">
              <a:ln>
                <a:noFill/>
              </a:ln>
              <a:solidFill>
                <a:srgbClr val="003399"/>
              </a:solidFill>
              <a:effectLst/>
              <a:uLnTx/>
              <a:uFillTx/>
              <a:latin typeface="Gentona SemiBold" charset="0"/>
              <a:ea typeface="Gentona SemiBold" charset="0"/>
              <a:cs typeface="Gentona SemiBold" charset="0"/>
            </a:endParaRPr>
          </a:p>
        </p:txBody>
      </p:sp>
      <p:sp>
        <p:nvSpPr>
          <p:cNvPr id="7" name="TextBox 6"/>
          <p:cNvSpPr txBox="1"/>
          <p:nvPr/>
        </p:nvSpPr>
        <p:spPr>
          <a:xfrm>
            <a:off x="696522" y="660956"/>
            <a:ext cx="634361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37021"/>
                </a:solidFill>
                <a:effectLst/>
                <a:uLnTx/>
                <a:uFillTx/>
                <a:latin typeface="Gentona SemiBold" charset="0"/>
                <a:ea typeface="Gentona SemiBold" charset="0"/>
                <a:cs typeface="Gentona SemiBold" charset="0"/>
              </a:rPr>
              <a:t>STUDENT TECH FAIR </a:t>
            </a:r>
          </a:p>
        </p:txBody>
      </p:sp>
      <p:cxnSp>
        <p:nvCxnSpPr>
          <p:cNvPr id="9" name="Straight Connector 8"/>
          <p:cNvCxnSpPr/>
          <p:nvPr/>
        </p:nvCxnSpPr>
        <p:spPr>
          <a:xfrm>
            <a:off x="-59473" y="1481394"/>
            <a:ext cx="4505093"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3D061FD-6C7E-4834-972C-3235773A0CAE}"/>
              </a:ext>
            </a:extLst>
          </p:cNvPr>
          <p:cNvPicPr>
            <a:picLocks noChangeAspect="1"/>
          </p:cNvPicPr>
          <p:nvPr/>
        </p:nvPicPr>
        <p:blipFill>
          <a:blip r:embed="rId3"/>
          <a:srcRect/>
          <a:stretch/>
        </p:blipFill>
        <p:spPr>
          <a:xfrm>
            <a:off x="7173139" y="1579971"/>
            <a:ext cx="3667283" cy="2440402"/>
          </a:xfrm>
          <a:prstGeom prst="rect">
            <a:avLst/>
          </a:prstGeom>
          <a:ln w="25400">
            <a:solidFill>
              <a:schemeClr val="accent1"/>
            </a:solidFill>
          </a:ln>
        </p:spPr>
      </p:pic>
      <p:sp>
        <p:nvSpPr>
          <p:cNvPr id="3" name="TextBox 2">
            <a:extLst>
              <a:ext uri="{FF2B5EF4-FFF2-40B4-BE49-F238E27FC236}">
                <a16:creationId xmlns:a16="http://schemas.microsoft.com/office/drawing/2014/main" id="{3F8908FA-9A8A-46F7-A34B-4D46B49F2E12}"/>
              </a:ext>
            </a:extLst>
          </p:cNvPr>
          <p:cNvSpPr txBox="1"/>
          <p:nvPr/>
        </p:nvSpPr>
        <p:spPr>
          <a:xfrm>
            <a:off x="476656" y="1918145"/>
            <a:ext cx="6196990" cy="4093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CONCEIVED BY UFIT STUDENT PR SPECIALIST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003399"/>
                </a:solidFill>
                <a:effectLst/>
                <a:uLnTx/>
                <a:uFillTx/>
                <a:latin typeface="Calibri" panose="020F0502020204030204"/>
                <a:ea typeface="+mn-ea"/>
                <a:cs typeface="+mn-cs"/>
              </a:rPr>
              <a:t>Student Committee Decisions and Actions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Tabling Participants – Who Gets 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1-on-1 Meetings with Lead Representative of Participating Services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Social Media Content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Event Outreach Plan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Tech Fair Timeframe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Giveaway Items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D9BF87-A0C8-4514-A1F2-D7C2A29C9BDB}"/>
              </a:ext>
            </a:extLst>
          </p:cNvPr>
          <p:cNvPicPr>
            <a:picLocks noChangeAspect="1"/>
          </p:cNvPicPr>
          <p:nvPr/>
        </p:nvPicPr>
        <p:blipFill>
          <a:blip r:embed="rId4"/>
          <a:stretch>
            <a:fillRect/>
          </a:stretch>
        </p:blipFill>
        <p:spPr>
          <a:xfrm>
            <a:off x="7173139" y="4164914"/>
            <a:ext cx="3667283" cy="2446509"/>
          </a:xfrm>
          <a:prstGeom prst="rect">
            <a:avLst/>
          </a:prstGeom>
          <a:ln w="25400">
            <a:solidFill>
              <a:schemeClr val="accent1"/>
            </a:solidFill>
          </a:ln>
        </p:spPr>
      </p:pic>
      <p:sp>
        <p:nvSpPr>
          <p:cNvPr id="2" name="TextBox 1">
            <a:extLst>
              <a:ext uri="{FF2B5EF4-FFF2-40B4-BE49-F238E27FC236}">
                <a16:creationId xmlns:a16="http://schemas.microsoft.com/office/drawing/2014/main" id="{9E5F598D-033F-4D72-A52C-F589C7BAB6AC}"/>
              </a:ext>
            </a:extLst>
          </p:cNvPr>
          <p:cNvSpPr txBox="1"/>
          <p:nvPr/>
        </p:nvSpPr>
        <p:spPr>
          <a:xfrm>
            <a:off x="6673646" y="3446661"/>
            <a:ext cx="4666268" cy="523220"/>
          </a:xfrm>
          <a:prstGeom prst="rect">
            <a:avLst/>
          </a:prstGeom>
          <a:solidFill>
            <a:srgbClr val="0033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THANK YOU, CHLOE!</a:t>
            </a:r>
          </a:p>
        </p:txBody>
      </p:sp>
    </p:spTree>
    <p:extLst>
      <p:ext uri="{BB962C8B-B14F-4D97-AF65-F5344CB8AC3E}">
        <p14:creationId xmlns:p14="http://schemas.microsoft.com/office/powerpoint/2010/main" val="14778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p:txBody>
          <a:bodyPr/>
          <a:lstStyle/>
          <a:p>
            <a:r>
              <a:rPr lang="en-US" dirty="0">
                <a:solidFill>
                  <a:srgbClr val="990033"/>
                </a:solidFill>
              </a:rPr>
              <a:t>Session Overview </a:t>
            </a:r>
          </a:p>
        </p:txBody>
      </p:sp>
      <p:sp>
        <p:nvSpPr>
          <p:cNvPr id="3" name="Content Placeholder 2">
            <a:extLst>
              <a:ext uri="{FF2B5EF4-FFF2-40B4-BE49-F238E27FC236}">
                <a16:creationId xmlns:a16="http://schemas.microsoft.com/office/drawing/2014/main" id="{B0D14D16-19C0-43C3-8A9D-D23426D1A794}"/>
              </a:ext>
            </a:extLst>
          </p:cNvPr>
          <p:cNvSpPr>
            <a:spLocks noGrp="1"/>
          </p:cNvSpPr>
          <p:nvPr>
            <p:ph idx="1"/>
          </p:nvPr>
        </p:nvSpPr>
        <p:spPr/>
        <p:txBody>
          <a:bodyPr>
            <a:normAutofit fontScale="92500" lnSpcReduction="20000"/>
          </a:bodyPr>
          <a:lstStyle/>
          <a:p>
            <a:pPr marL="0" indent="0">
              <a:buNone/>
            </a:pPr>
            <a:r>
              <a:rPr lang="en-US" dirty="0">
                <a:solidFill>
                  <a:srgbClr val="990033"/>
                </a:solidFill>
                <a:latin typeface="Arial" panose="020B0604020202020204" pitchFamily="34" charset="0"/>
                <a:cs typeface="Arial" panose="020B0604020202020204" pitchFamily="34" charset="0"/>
              </a:rPr>
              <a:t>■  </a:t>
            </a:r>
            <a:r>
              <a:rPr lang="en-US" sz="3000" dirty="0"/>
              <a:t>Faculty Engagement Strategies </a:t>
            </a:r>
          </a:p>
          <a:p>
            <a:pPr marL="0" indent="0">
              <a:buNone/>
            </a:pPr>
            <a:r>
              <a:rPr lang="en-US" sz="3000" dirty="0">
                <a:solidFill>
                  <a:srgbClr val="990033"/>
                </a:solidFill>
                <a:latin typeface="Arial" panose="020B0604020202020204" pitchFamily="34" charset="0"/>
                <a:cs typeface="Arial" panose="020B0604020202020204" pitchFamily="34" charset="0"/>
              </a:rPr>
              <a:t>	</a:t>
            </a:r>
            <a:r>
              <a:rPr lang="en-US" sz="3000" dirty="0"/>
              <a:t>Diana Tuorto and Blake Cooper</a:t>
            </a:r>
          </a:p>
          <a:p>
            <a:pPr marL="0" indent="0">
              <a:buNone/>
            </a:pPr>
            <a:endParaRPr lang="en-US" sz="1400" dirty="0"/>
          </a:p>
          <a:p>
            <a:pPr marL="0" indent="0">
              <a:buNone/>
            </a:pPr>
            <a:r>
              <a:rPr lang="en-US" dirty="0">
                <a:solidFill>
                  <a:srgbClr val="990033"/>
                </a:solidFill>
                <a:latin typeface="Arial" panose="020B0604020202020204" pitchFamily="34" charset="0"/>
                <a:cs typeface="Arial" panose="020B0604020202020204" pitchFamily="34" charset="0"/>
              </a:rPr>
              <a:t>■ </a:t>
            </a:r>
            <a:r>
              <a:rPr lang="en-US" sz="3000" dirty="0"/>
              <a:t>Student Engagement Strategies </a:t>
            </a:r>
          </a:p>
          <a:p>
            <a:pPr marL="0" indent="0">
              <a:buNone/>
            </a:pPr>
            <a:r>
              <a:rPr lang="en-US" sz="3000" dirty="0">
                <a:solidFill>
                  <a:srgbClr val="990033"/>
                </a:solidFill>
                <a:latin typeface="Arial" panose="020B0604020202020204" pitchFamily="34" charset="0"/>
                <a:cs typeface="Arial" panose="020B0604020202020204" pitchFamily="34" charset="0"/>
              </a:rPr>
              <a:t>	</a:t>
            </a:r>
            <a:r>
              <a:rPr lang="en-US" sz="3000" dirty="0"/>
              <a:t>Tracy Gale</a:t>
            </a:r>
          </a:p>
          <a:p>
            <a:pPr marL="0" indent="0">
              <a:buNone/>
            </a:pPr>
            <a:endParaRPr lang="en-US" sz="1400" dirty="0"/>
          </a:p>
          <a:p>
            <a:pPr marL="0" indent="0">
              <a:buNone/>
            </a:pPr>
            <a:r>
              <a:rPr lang="en-US" dirty="0">
                <a:solidFill>
                  <a:srgbClr val="990033"/>
                </a:solidFill>
                <a:latin typeface="Arial" panose="020B0604020202020204" pitchFamily="34" charset="0"/>
                <a:cs typeface="Arial" panose="020B0604020202020204" pitchFamily="34" charset="0"/>
              </a:rPr>
              <a:t>■  </a:t>
            </a:r>
            <a:r>
              <a:rPr lang="en-US" sz="3000" dirty="0"/>
              <a:t>Staff Engagement Strategies </a:t>
            </a:r>
          </a:p>
          <a:p>
            <a:pPr marL="0" indent="0">
              <a:buNone/>
            </a:pPr>
            <a:r>
              <a:rPr lang="en-US" sz="3000" dirty="0">
                <a:solidFill>
                  <a:srgbClr val="990033"/>
                </a:solidFill>
                <a:latin typeface="Arial" panose="020B0604020202020204" pitchFamily="34" charset="0"/>
                <a:cs typeface="Arial" panose="020B0604020202020204" pitchFamily="34" charset="0"/>
              </a:rPr>
              <a:t>	</a:t>
            </a:r>
            <a:r>
              <a:rPr lang="en-US" sz="3000" dirty="0"/>
              <a:t>Jeannine Sato</a:t>
            </a:r>
          </a:p>
          <a:p>
            <a:pPr marL="0" indent="0">
              <a:buNone/>
            </a:pPr>
            <a:endParaRPr lang="en-US" sz="1400" dirty="0"/>
          </a:p>
          <a:p>
            <a:pPr marL="0" indent="0">
              <a:buNone/>
            </a:pPr>
            <a:r>
              <a:rPr lang="en-US" dirty="0">
                <a:solidFill>
                  <a:srgbClr val="990033"/>
                </a:solidFill>
                <a:latin typeface="Arial" panose="020B0604020202020204" pitchFamily="34" charset="0"/>
                <a:cs typeface="Arial" panose="020B0604020202020204" pitchFamily="34" charset="0"/>
              </a:rPr>
              <a:t>■ </a:t>
            </a:r>
            <a:r>
              <a:rPr lang="en-US" sz="3000" dirty="0"/>
              <a:t>Interactive Speed Round </a:t>
            </a:r>
          </a:p>
          <a:p>
            <a:pPr marL="0" indent="0">
              <a:buNone/>
            </a:pPr>
            <a:r>
              <a:rPr lang="en-US" sz="3000" dirty="0">
                <a:solidFill>
                  <a:srgbClr val="990033"/>
                </a:solidFill>
                <a:cs typeface="Arial" panose="020B0604020202020204" pitchFamily="34" charset="0"/>
              </a:rPr>
              <a:t>	</a:t>
            </a:r>
            <a:r>
              <a:rPr lang="en-US" sz="3000" dirty="0">
                <a:cs typeface="Arial" panose="020B0604020202020204" pitchFamily="34" charset="0"/>
              </a:rPr>
              <a:t>Everybody into the pool!</a:t>
            </a:r>
            <a:endParaRPr lang="en-US" sz="3000" dirty="0"/>
          </a:p>
        </p:txBody>
      </p:sp>
    </p:spTree>
    <p:extLst>
      <p:ext uri="{BB962C8B-B14F-4D97-AF65-F5344CB8AC3E}">
        <p14:creationId xmlns:p14="http://schemas.microsoft.com/office/powerpoint/2010/main" val="1188403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0771" y="62204"/>
            <a:ext cx="7850458" cy="492443"/>
          </a:xfrm>
          <a:prstGeom prst="rect">
            <a:avLst/>
          </a:prstGeom>
          <a:noFill/>
        </p:spPr>
        <p:txBody>
          <a:bodyPr wrap="square" rtlCol="0">
            <a:spAutoFit/>
          </a:bodyPr>
          <a:lstStyle/>
          <a:p>
            <a:pPr algn="ctr"/>
            <a:r>
              <a:rPr lang="en-US" sz="1300" b="1" spc="340" dirty="0">
                <a:solidFill>
                  <a:schemeClr val="bg1"/>
                </a:solidFill>
                <a:latin typeface="Gentona SemiBold" charset="0"/>
                <a:ea typeface="Gentona SemiBold" charset="0"/>
                <a:cs typeface="Gentona SemiBold" charset="0"/>
              </a:rPr>
              <a:t>ENGAGING WITH STUDENTS: IT @ UF</a:t>
            </a:r>
          </a:p>
          <a:p>
            <a:pPr algn="ctr"/>
            <a:endParaRPr lang="en-US" sz="1300" b="1" spc="340" dirty="0">
              <a:solidFill>
                <a:srgbClr val="003399"/>
              </a:solidFill>
              <a:latin typeface="Gentona SemiBold" charset="0"/>
              <a:ea typeface="Gentona SemiBold" charset="0"/>
              <a:cs typeface="Gentona SemiBold" charset="0"/>
            </a:endParaRPr>
          </a:p>
        </p:txBody>
      </p:sp>
      <p:sp>
        <p:nvSpPr>
          <p:cNvPr id="7" name="TextBox 6"/>
          <p:cNvSpPr txBox="1"/>
          <p:nvPr/>
        </p:nvSpPr>
        <p:spPr>
          <a:xfrm>
            <a:off x="696522" y="660956"/>
            <a:ext cx="6343616" cy="415498"/>
          </a:xfrm>
          <a:prstGeom prst="rect">
            <a:avLst/>
          </a:prstGeom>
          <a:noFill/>
        </p:spPr>
        <p:txBody>
          <a:bodyPr wrap="square" rtlCol="0">
            <a:spAutoFit/>
          </a:bodyPr>
          <a:lstStyle/>
          <a:p>
            <a:r>
              <a:rPr lang="en-US" sz="2100" b="1" dirty="0">
                <a:solidFill>
                  <a:schemeClr val="bg1"/>
                </a:solidFill>
                <a:latin typeface="Gentona SemiBold" charset="0"/>
                <a:ea typeface="Gentona SemiBold" charset="0"/>
                <a:cs typeface="Gentona SemiBold" charset="0"/>
              </a:rPr>
              <a:t>STUDENT TECH FAIR  https://it.ufl.edu/techfair/</a:t>
            </a:r>
            <a:r>
              <a:rPr lang="en-US" sz="2100" b="1" dirty="0">
                <a:solidFill>
                  <a:srgbClr val="F37021"/>
                </a:solidFill>
                <a:latin typeface="Gentona SemiBold" charset="0"/>
                <a:ea typeface="Gentona SemiBold" charset="0"/>
                <a:cs typeface="Gentona SemiBold" charset="0"/>
              </a:rPr>
              <a:t> </a:t>
            </a:r>
          </a:p>
        </p:txBody>
      </p:sp>
      <p:cxnSp>
        <p:nvCxnSpPr>
          <p:cNvPr id="9" name="Straight Connector 8"/>
          <p:cNvCxnSpPr/>
          <p:nvPr/>
        </p:nvCxnSpPr>
        <p:spPr>
          <a:xfrm>
            <a:off x="-59473" y="1481394"/>
            <a:ext cx="4505093"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C15E6D-983F-4545-8C9A-F11A42F77F06}"/>
              </a:ext>
            </a:extLst>
          </p:cNvPr>
          <p:cNvSpPr txBox="1"/>
          <p:nvPr/>
        </p:nvSpPr>
        <p:spPr>
          <a:xfrm>
            <a:off x="696522" y="1886334"/>
            <a:ext cx="2479249" cy="1517686"/>
          </a:xfrm>
          <a:prstGeom prst="rect">
            <a:avLst/>
          </a:prstGeom>
          <a:noFill/>
        </p:spPr>
        <p:txBody>
          <a:bodyPr wrap="square" rtlCol="0">
            <a:spAutoFit/>
          </a:bodyPr>
          <a:lstStyle/>
          <a:p>
            <a:endParaRPr lang="en-US" dirty="0"/>
          </a:p>
        </p:txBody>
      </p:sp>
      <p:pic>
        <p:nvPicPr>
          <p:cNvPr id="53" name="Picture 52">
            <a:extLst>
              <a:ext uri="{FF2B5EF4-FFF2-40B4-BE49-F238E27FC236}">
                <a16:creationId xmlns:a16="http://schemas.microsoft.com/office/drawing/2014/main" id="{16149CA0-C547-46F7-B5BC-A2D983F9A41B}"/>
              </a:ext>
            </a:extLst>
          </p:cNvPr>
          <p:cNvPicPr>
            <a:picLocks noChangeAspect="1"/>
          </p:cNvPicPr>
          <p:nvPr/>
        </p:nvPicPr>
        <p:blipFill>
          <a:blip r:embed="rId3"/>
          <a:stretch>
            <a:fillRect/>
          </a:stretch>
        </p:blipFill>
        <p:spPr>
          <a:xfrm>
            <a:off x="235152" y="5454380"/>
            <a:ext cx="1935619" cy="1290031"/>
          </a:xfrm>
          <a:prstGeom prst="rect">
            <a:avLst/>
          </a:prstGeom>
        </p:spPr>
      </p:pic>
      <p:pic>
        <p:nvPicPr>
          <p:cNvPr id="54" name="Picture 53">
            <a:extLst>
              <a:ext uri="{FF2B5EF4-FFF2-40B4-BE49-F238E27FC236}">
                <a16:creationId xmlns:a16="http://schemas.microsoft.com/office/drawing/2014/main" id="{115FA769-D654-4CC7-B9B2-B5DD7274C111}"/>
              </a:ext>
            </a:extLst>
          </p:cNvPr>
          <p:cNvPicPr>
            <a:picLocks noChangeAspect="1"/>
          </p:cNvPicPr>
          <p:nvPr/>
        </p:nvPicPr>
        <p:blipFill>
          <a:blip r:embed="rId4"/>
          <a:stretch>
            <a:fillRect/>
          </a:stretch>
        </p:blipFill>
        <p:spPr>
          <a:xfrm>
            <a:off x="242846" y="2806041"/>
            <a:ext cx="1963394" cy="1310094"/>
          </a:xfrm>
          <a:prstGeom prst="rect">
            <a:avLst/>
          </a:prstGeom>
        </p:spPr>
      </p:pic>
      <p:pic>
        <p:nvPicPr>
          <p:cNvPr id="55" name="Picture 54">
            <a:extLst>
              <a:ext uri="{FF2B5EF4-FFF2-40B4-BE49-F238E27FC236}">
                <a16:creationId xmlns:a16="http://schemas.microsoft.com/office/drawing/2014/main" id="{5C3CEC12-2C09-4B59-A4BE-282435EB8277}"/>
              </a:ext>
            </a:extLst>
          </p:cNvPr>
          <p:cNvPicPr>
            <a:picLocks noChangeAspect="1"/>
          </p:cNvPicPr>
          <p:nvPr/>
        </p:nvPicPr>
        <p:blipFill>
          <a:blip r:embed="rId5"/>
          <a:stretch>
            <a:fillRect/>
          </a:stretch>
        </p:blipFill>
        <p:spPr>
          <a:xfrm>
            <a:off x="7614381" y="4907229"/>
            <a:ext cx="1254029" cy="835771"/>
          </a:xfrm>
          <a:prstGeom prst="rect">
            <a:avLst/>
          </a:prstGeom>
        </p:spPr>
      </p:pic>
      <p:pic>
        <p:nvPicPr>
          <p:cNvPr id="56" name="Picture 55">
            <a:extLst>
              <a:ext uri="{FF2B5EF4-FFF2-40B4-BE49-F238E27FC236}">
                <a16:creationId xmlns:a16="http://schemas.microsoft.com/office/drawing/2014/main" id="{ABD66D20-CA02-4B82-8A90-BBDF94CA3F3C}"/>
              </a:ext>
            </a:extLst>
          </p:cNvPr>
          <p:cNvPicPr>
            <a:picLocks noChangeAspect="1"/>
          </p:cNvPicPr>
          <p:nvPr/>
        </p:nvPicPr>
        <p:blipFill>
          <a:blip r:embed="rId6"/>
          <a:stretch>
            <a:fillRect/>
          </a:stretch>
        </p:blipFill>
        <p:spPr>
          <a:xfrm>
            <a:off x="5745443" y="5590095"/>
            <a:ext cx="1706961" cy="1137974"/>
          </a:xfrm>
          <a:prstGeom prst="rect">
            <a:avLst/>
          </a:prstGeom>
        </p:spPr>
      </p:pic>
      <p:pic>
        <p:nvPicPr>
          <p:cNvPr id="57" name="Picture 56">
            <a:extLst>
              <a:ext uri="{FF2B5EF4-FFF2-40B4-BE49-F238E27FC236}">
                <a16:creationId xmlns:a16="http://schemas.microsoft.com/office/drawing/2014/main" id="{CF1C7E13-7F63-4F9C-A4F9-36D61F4C1A30}"/>
              </a:ext>
            </a:extLst>
          </p:cNvPr>
          <p:cNvPicPr>
            <a:picLocks noChangeAspect="1"/>
          </p:cNvPicPr>
          <p:nvPr/>
        </p:nvPicPr>
        <p:blipFill>
          <a:blip r:embed="rId7"/>
          <a:stretch>
            <a:fillRect/>
          </a:stretch>
        </p:blipFill>
        <p:spPr>
          <a:xfrm>
            <a:off x="5401406" y="1684344"/>
            <a:ext cx="2402398" cy="1550291"/>
          </a:xfrm>
          <a:prstGeom prst="rect">
            <a:avLst/>
          </a:prstGeom>
        </p:spPr>
      </p:pic>
      <p:pic>
        <p:nvPicPr>
          <p:cNvPr id="58" name="Picture 57">
            <a:extLst>
              <a:ext uri="{FF2B5EF4-FFF2-40B4-BE49-F238E27FC236}">
                <a16:creationId xmlns:a16="http://schemas.microsoft.com/office/drawing/2014/main" id="{B5E831A4-1863-4E82-91F7-254AE405293E}"/>
              </a:ext>
            </a:extLst>
          </p:cNvPr>
          <p:cNvPicPr>
            <a:picLocks noChangeAspect="1"/>
          </p:cNvPicPr>
          <p:nvPr/>
        </p:nvPicPr>
        <p:blipFill>
          <a:blip r:embed="rId8"/>
          <a:stretch>
            <a:fillRect/>
          </a:stretch>
        </p:blipFill>
        <p:spPr>
          <a:xfrm>
            <a:off x="2864509" y="1668726"/>
            <a:ext cx="2402398" cy="1544388"/>
          </a:xfrm>
          <a:prstGeom prst="rect">
            <a:avLst/>
          </a:prstGeom>
        </p:spPr>
      </p:pic>
      <p:pic>
        <p:nvPicPr>
          <p:cNvPr id="59" name="Picture 58" descr="A group of people standing in a room&#10;&#10;Description automatically generated">
            <a:extLst>
              <a:ext uri="{FF2B5EF4-FFF2-40B4-BE49-F238E27FC236}">
                <a16:creationId xmlns:a16="http://schemas.microsoft.com/office/drawing/2014/main" id="{F411691A-CFB3-469F-AC5E-5C64DDF5ACB7}"/>
              </a:ext>
            </a:extLst>
          </p:cNvPr>
          <p:cNvPicPr>
            <a:picLocks noChangeAspect="1"/>
          </p:cNvPicPr>
          <p:nvPr/>
        </p:nvPicPr>
        <p:blipFill>
          <a:blip r:embed="rId9"/>
          <a:stretch>
            <a:fillRect/>
          </a:stretch>
        </p:blipFill>
        <p:spPr>
          <a:xfrm>
            <a:off x="2222536" y="5461563"/>
            <a:ext cx="1965141" cy="1310094"/>
          </a:xfrm>
          <a:prstGeom prst="rect">
            <a:avLst/>
          </a:prstGeom>
        </p:spPr>
      </p:pic>
      <p:pic>
        <p:nvPicPr>
          <p:cNvPr id="60" name="Picture 59" descr="A person standing in front of a store&#10;&#10;Description automatically generated">
            <a:extLst>
              <a:ext uri="{FF2B5EF4-FFF2-40B4-BE49-F238E27FC236}">
                <a16:creationId xmlns:a16="http://schemas.microsoft.com/office/drawing/2014/main" id="{B18950F8-7009-4508-929F-EAC036CE4B6D}"/>
              </a:ext>
            </a:extLst>
          </p:cNvPr>
          <p:cNvPicPr>
            <a:picLocks noChangeAspect="1"/>
          </p:cNvPicPr>
          <p:nvPr/>
        </p:nvPicPr>
        <p:blipFill>
          <a:blip r:embed="rId10"/>
          <a:stretch>
            <a:fillRect/>
          </a:stretch>
        </p:blipFill>
        <p:spPr>
          <a:xfrm>
            <a:off x="7655977" y="3448062"/>
            <a:ext cx="1694333" cy="1337571"/>
          </a:xfrm>
          <a:prstGeom prst="rect">
            <a:avLst/>
          </a:prstGeom>
        </p:spPr>
      </p:pic>
      <p:pic>
        <p:nvPicPr>
          <p:cNvPr id="61" name="Picture 60" descr="A group of people sitting at a desk&#10;&#10;Description automatically generated">
            <a:extLst>
              <a:ext uri="{FF2B5EF4-FFF2-40B4-BE49-F238E27FC236}">
                <a16:creationId xmlns:a16="http://schemas.microsoft.com/office/drawing/2014/main" id="{48291ABC-ED68-4D94-9A95-686C294938F3}"/>
              </a:ext>
            </a:extLst>
          </p:cNvPr>
          <p:cNvPicPr>
            <a:picLocks noChangeAspect="1"/>
          </p:cNvPicPr>
          <p:nvPr/>
        </p:nvPicPr>
        <p:blipFill>
          <a:blip r:embed="rId11"/>
          <a:stretch>
            <a:fillRect/>
          </a:stretch>
        </p:blipFill>
        <p:spPr>
          <a:xfrm>
            <a:off x="235152" y="4220234"/>
            <a:ext cx="1452643" cy="1192343"/>
          </a:xfrm>
          <a:prstGeom prst="rect">
            <a:avLst/>
          </a:prstGeom>
        </p:spPr>
      </p:pic>
      <p:pic>
        <p:nvPicPr>
          <p:cNvPr id="62" name="Picture 61" descr="A person standing in front of a store&#10;&#10;Description automatically generated">
            <a:extLst>
              <a:ext uri="{FF2B5EF4-FFF2-40B4-BE49-F238E27FC236}">
                <a16:creationId xmlns:a16="http://schemas.microsoft.com/office/drawing/2014/main" id="{F740DFEB-9BA6-4D32-86E5-69418A992283}"/>
              </a:ext>
            </a:extLst>
          </p:cNvPr>
          <p:cNvPicPr>
            <a:picLocks noChangeAspect="1"/>
          </p:cNvPicPr>
          <p:nvPr/>
        </p:nvPicPr>
        <p:blipFill>
          <a:blip r:embed="rId12"/>
          <a:stretch>
            <a:fillRect/>
          </a:stretch>
        </p:blipFill>
        <p:spPr>
          <a:xfrm>
            <a:off x="1785036" y="4249939"/>
            <a:ext cx="1538556" cy="1124885"/>
          </a:xfrm>
          <a:prstGeom prst="rect">
            <a:avLst/>
          </a:prstGeom>
        </p:spPr>
      </p:pic>
      <p:pic>
        <p:nvPicPr>
          <p:cNvPr id="63" name="Picture 62" descr="A close up of a sign&#10;&#10;Description automatically generated">
            <a:extLst>
              <a:ext uri="{FF2B5EF4-FFF2-40B4-BE49-F238E27FC236}">
                <a16:creationId xmlns:a16="http://schemas.microsoft.com/office/drawing/2014/main" id="{6A0D9A2A-6A16-4B05-9DCF-FF22911A9200}"/>
              </a:ext>
            </a:extLst>
          </p:cNvPr>
          <p:cNvPicPr>
            <a:picLocks noChangeAspect="1"/>
          </p:cNvPicPr>
          <p:nvPr/>
        </p:nvPicPr>
        <p:blipFill>
          <a:blip r:embed="rId13"/>
          <a:stretch>
            <a:fillRect/>
          </a:stretch>
        </p:blipFill>
        <p:spPr>
          <a:xfrm>
            <a:off x="219438" y="1681573"/>
            <a:ext cx="2501574" cy="1047851"/>
          </a:xfrm>
          <a:prstGeom prst="rect">
            <a:avLst/>
          </a:prstGeom>
        </p:spPr>
      </p:pic>
      <p:pic>
        <p:nvPicPr>
          <p:cNvPr id="64" name="Picture 63" descr="A picture containing text, sign, bottle, newspaper&#10;&#10;Description automatically generated">
            <a:extLst>
              <a:ext uri="{FF2B5EF4-FFF2-40B4-BE49-F238E27FC236}">
                <a16:creationId xmlns:a16="http://schemas.microsoft.com/office/drawing/2014/main" id="{CAE44F33-0FEB-45EE-83D0-BDDCACC98731}"/>
              </a:ext>
            </a:extLst>
          </p:cNvPr>
          <p:cNvPicPr>
            <a:picLocks noChangeAspect="1"/>
          </p:cNvPicPr>
          <p:nvPr/>
        </p:nvPicPr>
        <p:blipFill>
          <a:blip r:embed="rId14"/>
          <a:stretch>
            <a:fillRect/>
          </a:stretch>
        </p:blipFill>
        <p:spPr>
          <a:xfrm>
            <a:off x="9480088" y="3528773"/>
            <a:ext cx="2163498" cy="721166"/>
          </a:xfrm>
          <a:prstGeom prst="rect">
            <a:avLst/>
          </a:prstGeom>
        </p:spPr>
      </p:pic>
      <p:pic>
        <p:nvPicPr>
          <p:cNvPr id="65" name="Picture 64">
            <a:extLst>
              <a:ext uri="{FF2B5EF4-FFF2-40B4-BE49-F238E27FC236}">
                <a16:creationId xmlns:a16="http://schemas.microsoft.com/office/drawing/2014/main" id="{979143F2-D180-479E-B9FC-F21480680604}"/>
              </a:ext>
            </a:extLst>
          </p:cNvPr>
          <p:cNvPicPr>
            <a:picLocks noChangeAspect="1"/>
          </p:cNvPicPr>
          <p:nvPr/>
        </p:nvPicPr>
        <p:blipFill>
          <a:blip r:embed="rId15"/>
          <a:stretch>
            <a:fillRect/>
          </a:stretch>
        </p:blipFill>
        <p:spPr>
          <a:xfrm>
            <a:off x="7921933" y="1668726"/>
            <a:ext cx="2402398" cy="1603488"/>
          </a:xfrm>
          <a:prstGeom prst="rect">
            <a:avLst/>
          </a:prstGeom>
        </p:spPr>
      </p:pic>
      <p:pic>
        <p:nvPicPr>
          <p:cNvPr id="66" name="Picture 65">
            <a:extLst>
              <a:ext uri="{FF2B5EF4-FFF2-40B4-BE49-F238E27FC236}">
                <a16:creationId xmlns:a16="http://schemas.microsoft.com/office/drawing/2014/main" id="{62F7691F-670C-45EE-84AA-909B7C53BD02}"/>
              </a:ext>
            </a:extLst>
          </p:cNvPr>
          <p:cNvPicPr>
            <a:picLocks noChangeAspect="1"/>
          </p:cNvPicPr>
          <p:nvPr/>
        </p:nvPicPr>
        <p:blipFill>
          <a:blip r:embed="rId16"/>
          <a:stretch>
            <a:fillRect/>
          </a:stretch>
        </p:blipFill>
        <p:spPr>
          <a:xfrm>
            <a:off x="5479344" y="3429000"/>
            <a:ext cx="2006951" cy="1860306"/>
          </a:xfrm>
          <a:prstGeom prst="rect">
            <a:avLst/>
          </a:prstGeom>
        </p:spPr>
      </p:pic>
      <p:pic>
        <p:nvPicPr>
          <p:cNvPr id="67" name="Picture 66" descr="A close up of a sign&#10;&#10;Description automatically generated">
            <a:extLst>
              <a:ext uri="{FF2B5EF4-FFF2-40B4-BE49-F238E27FC236}">
                <a16:creationId xmlns:a16="http://schemas.microsoft.com/office/drawing/2014/main" id="{011EBBFD-931C-4950-979D-7F5E89EADF40}"/>
              </a:ext>
            </a:extLst>
          </p:cNvPr>
          <p:cNvPicPr>
            <a:picLocks noChangeAspect="1"/>
          </p:cNvPicPr>
          <p:nvPr/>
        </p:nvPicPr>
        <p:blipFill>
          <a:blip r:embed="rId17"/>
          <a:stretch>
            <a:fillRect/>
          </a:stretch>
        </p:blipFill>
        <p:spPr>
          <a:xfrm>
            <a:off x="3399079" y="3324903"/>
            <a:ext cx="1973958" cy="1973958"/>
          </a:xfrm>
          <a:prstGeom prst="rect">
            <a:avLst/>
          </a:prstGeom>
        </p:spPr>
      </p:pic>
      <p:pic>
        <p:nvPicPr>
          <p:cNvPr id="68" name="Picture 67">
            <a:extLst>
              <a:ext uri="{FF2B5EF4-FFF2-40B4-BE49-F238E27FC236}">
                <a16:creationId xmlns:a16="http://schemas.microsoft.com/office/drawing/2014/main" id="{C8A31658-9BB5-4706-BEA3-112E011DDB1B}"/>
              </a:ext>
            </a:extLst>
          </p:cNvPr>
          <p:cNvPicPr>
            <a:picLocks noChangeAspect="1"/>
          </p:cNvPicPr>
          <p:nvPr/>
        </p:nvPicPr>
        <p:blipFill>
          <a:blip r:embed="rId18"/>
          <a:stretch>
            <a:fillRect/>
          </a:stretch>
        </p:blipFill>
        <p:spPr>
          <a:xfrm>
            <a:off x="10458830" y="1668726"/>
            <a:ext cx="1184756" cy="1779336"/>
          </a:xfrm>
          <a:prstGeom prst="rect">
            <a:avLst/>
          </a:prstGeom>
        </p:spPr>
      </p:pic>
      <p:pic>
        <p:nvPicPr>
          <p:cNvPr id="69" name="Picture 68">
            <a:extLst>
              <a:ext uri="{FF2B5EF4-FFF2-40B4-BE49-F238E27FC236}">
                <a16:creationId xmlns:a16="http://schemas.microsoft.com/office/drawing/2014/main" id="{12F40196-7B7A-44E2-AAC1-9C1F6053004B}"/>
              </a:ext>
            </a:extLst>
          </p:cNvPr>
          <p:cNvPicPr>
            <a:picLocks noChangeAspect="1"/>
          </p:cNvPicPr>
          <p:nvPr/>
        </p:nvPicPr>
        <p:blipFill>
          <a:blip r:embed="rId19"/>
          <a:stretch>
            <a:fillRect/>
          </a:stretch>
        </p:blipFill>
        <p:spPr>
          <a:xfrm>
            <a:off x="4242938" y="5454380"/>
            <a:ext cx="1403200" cy="1295768"/>
          </a:xfrm>
          <a:prstGeom prst="rect">
            <a:avLst/>
          </a:prstGeom>
        </p:spPr>
      </p:pic>
      <p:pic>
        <p:nvPicPr>
          <p:cNvPr id="70" name="Picture 69" descr="A group of people standing and talking on the phone&#10;&#10;Description automatically generated">
            <a:extLst>
              <a:ext uri="{FF2B5EF4-FFF2-40B4-BE49-F238E27FC236}">
                <a16:creationId xmlns:a16="http://schemas.microsoft.com/office/drawing/2014/main" id="{708DF36D-D5D2-4D2E-B0CA-575EC848B61D}"/>
              </a:ext>
            </a:extLst>
          </p:cNvPr>
          <p:cNvPicPr>
            <a:picLocks noChangeAspect="1"/>
          </p:cNvPicPr>
          <p:nvPr/>
        </p:nvPicPr>
        <p:blipFill>
          <a:blip r:embed="rId20"/>
          <a:stretch>
            <a:fillRect/>
          </a:stretch>
        </p:blipFill>
        <p:spPr>
          <a:xfrm>
            <a:off x="2322582" y="3216559"/>
            <a:ext cx="1019037" cy="863591"/>
          </a:xfrm>
          <a:prstGeom prst="rect">
            <a:avLst/>
          </a:prstGeom>
        </p:spPr>
      </p:pic>
    </p:spTree>
    <p:extLst>
      <p:ext uri="{BB962C8B-B14F-4D97-AF65-F5344CB8AC3E}">
        <p14:creationId xmlns:p14="http://schemas.microsoft.com/office/powerpoint/2010/main" val="68266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0771" y="62204"/>
            <a:ext cx="7850458" cy="492443"/>
          </a:xfrm>
          <a:prstGeom prst="rect">
            <a:avLst/>
          </a:prstGeom>
          <a:noFill/>
        </p:spPr>
        <p:txBody>
          <a:bodyPr wrap="square" rtlCol="0">
            <a:spAutoFit/>
          </a:bodyPr>
          <a:lstStyle/>
          <a:p>
            <a:pPr algn="ctr"/>
            <a:r>
              <a:rPr lang="en-US" sz="1300" b="1" spc="340" dirty="0">
                <a:solidFill>
                  <a:schemeClr val="bg1"/>
                </a:solidFill>
                <a:latin typeface="Gentona SemiBold" charset="0"/>
                <a:ea typeface="Gentona SemiBold" charset="0"/>
                <a:cs typeface="Gentona SemiBold" charset="0"/>
              </a:rPr>
              <a:t>ENGAGING WITH STUDENTS: IT @ UF</a:t>
            </a:r>
          </a:p>
          <a:p>
            <a:pPr algn="ctr"/>
            <a:endParaRPr lang="en-US" sz="1300" b="1" spc="340" dirty="0">
              <a:solidFill>
                <a:srgbClr val="003399"/>
              </a:solidFill>
              <a:latin typeface="Gentona SemiBold" charset="0"/>
              <a:ea typeface="Gentona SemiBold" charset="0"/>
              <a:cs typeface="Gentona SemiBold" charset="0"/>
            </a:endParaRPr>
          </a:p>
        </p:txBody>
      </p:sp>
      <p:sp>
        <p:nvSpPr>
          <p:cNvPr id="7" name="TextBox 6"/>
          <p:cNvSpPr txBox="1"/>
          <p:nvPr/>
        </p:nvSpPr>
        <p:spPr>
          <a:xfrm>
            <a:off x="696522" y="660956"/>
            <a:ext cx="6343616" cy="415498"/>
          </a:xfrm>
          <a:prstGeom prst="rect">
            <a:avLst/>
          </a:prstGeom>
          <a:noFill/>
        </p:spPr>
        <p:txBody>
          <a:bodyPr wrap="square" rtlCol="0">
            <a:spAutoFit/>
          </a:bodyPr>
          <a:lstStyle/>
          <a:p>
            <a:r>
              <a:rPr lang="en-US" sz="2100" b="1" dirty="0">
                <a:solidFill>
                  <a:schemeClr val="bg1"/>
                </a:solidFill>
                <a:latin typeface="Gentona SemiBold" charset="0"/>
                <a:ea typeface="Gentona SemiBold" charset="0"/>
                <a:cs typeface="Gentona SemiBold" charset="0"/>
              </a:rPr>
              <a:t>STUDENT TECH FAIR - OUTCOMES</a:t>
            </a:r>
          </a:p>
        </p:txBody>
      </p:sp>
      <p:cxnSp>
        <p:nvCxnSpPr>
          <p:cNvPr id="9" name="Straight Connector 8"/>
          <p:cNvCxnSpPr/>
          <p:nvPr/>
        </p:nvCxnSpPr>
        <p:spPr>
          <a:xfrm>
            <a:off x="-59473" y="1481394"/>
            <a:ext cx="4505093"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3A69182-2D4E-4BC9-8801-96B932CD5FFA}"/>
              </a:ext>
            </a:extLst>
          </p:cNvPr>
          <p:cNvPicPr>
            <a:picLocks noChangeAspect="1"/>
          </p:cNvPicPr>
          <p:nvPr/>
        </p:nvPicPr>
        <p:blipFill>
          <a:blip r:embed="rId3"/>
          <a:stretch>
            <a:fillRect/>
          </a:stretch>
        </p:blipFill>
        <p:spPr>
          <a:xfrm>
            <a:off x="231140" y="1628902"/>
            <a:ext cx="5864860" cy="5060119"/>
          </a:xfrm>
          <a:prstGeom prst="rect">
            <a:avLst/>
          </a:prstGeom>
          <a:solidFill>
            <a:schemeClr val="bg1"/>
          </a:solidFill>
        </p:spPr>
      </p:pic>
      <p:pic>
        <p:nvPicPr>
          <p:cNvPr id="10" name="Picture 9" descr="A group of people standing in a room&#10;&#10;Description automatically generated">
            <a:extLst>
              <a:ext uri="{FF2B5EF4-FFF2-40B4-BE49-F238E27FC236}">
                <a16:creationId xmlns:a16="http://schemas.microsoft.com/office/drawing/2014/main" id="{1F95BBAD-8711-4220-8B6A-3BAF8656BED8}"/>
              </a:ext>
            </a:extLst>
          </p:cNvPr>
          <p:cNvPicPr>
            <a:picLocks noChangeAspect="1"/>
          </p:cNvPicPr>
          <p:nvPr/>
        </p:nvPicPr>
        <p:blipFill>
          <a:blip r:embed="rId4"/>
          <a:stretch>
            <a:fillRect/>
          </a:stretch>
        </p:blipFill>
        <p:spPr>
          <a:xfrm>
            <a:off x="6255508" y="3861220"/>
            <a:ext cx="2613673" cy="1838430"/>
          </a:xfrm>
          <a:prstGeom prst="rect">
            <a:avLst/>
          </a:prstGeom>
          <a:ln w="25400">
            <a:solidFill>
              <a:srgbClr val="EF7622"/>
            </a:solidFill>
          </a:ln>
        </p:spPr>
      </p:pic>
      <p:pic>
        <p:nvPicPr>
          <p:cNvPr id="11" name="Picture 10" descr="A sign on the side of a building&#10;&#10;Description automatically generated">
            <a:extLst>
              <a:ext uri="{FF2B5EF4-FFF2-40B4-BE49-F238E27FC236}">
                <a16:creationId xmlns:a16="http://schemas.microsoft.com/office/drawing/2014/main" id="{846C6013-2858-4A7D-919F-610ADD44F8A3}"/>
              </a:ext>
            </a:extLst>
          </p:cNvPr>
          <p:cNvPicPr>
            <a:picLocks noChangeAspect="1"/>
          </p:cNvPicPr>
          <p:nvPr/>
        </p:nvPicPr>
        <p:blipFill>
          <a:blip r:embed="rId5"/>
          <a:stretch>
            <a:fillRect/>
          </a:stretch>
        </p:blipFill>
        <p:spPr>
          <a:xfrm>
            <a:off x="6255508" y="1926723"/>
            <a:ext cx="2624988" cy="1749992"/>
          </a:xfrm>
          <a:prstGeom prst="rect">
            <a:avLst/>
          </a:prstGeom>
          <a:ln w="25400">
            <a:solidFill>
              <a:srgbClr val="EF7622"/>
            </a:solidFill>
          </a:ln>
        </p:spPr>
      </p:pic>
      <p:sp>
        <p:nvSpPr>
          <p:cNvPr id="12" name="Rectangle 11">
            <a:extLst>
              <a:ext uri="{FF2B5EF4-FFF2-40B4-BE49-F238E27FC236}">
                <a16:creationId xmlns:a16="http://schemas.microsoft.com/office/drawing/2014/main" id="{202CE9E6-C303-4064-A902-2DDE8B9BE656}"/>
              </a:ext>
            </a:extLst>
          </p:cNvPr>
          <p:cNvSpPr/>
          <p:nvPr/>
        </p:nvSpPr>
        <p:spPr>
          <a:xfrm>
            <a:off x="5551203" y="551845"/>
            <a:ext cx="6096000" cy="892552"/>
          </a:xfrm>
          <a:prstGeom prst="rect">
            <a:avLst/>
          </a:prstGeom>
          <a:solidFill>
            <a:srgbClr val="FFFF00"/>
          </a:solidFill>
        </p:spPr>
        <p:txBody>
          <a:bodyPr>
            <a:spAutoFit/>
          </a:bodyPr>
          <a:lstStyle/>
          <a:p>
            <a:pPr algn="ctr"/>
            <a:r>
              <a:rPr lang="en-US" sz="2600" b="1" dirty="0">
                <a:solidFill>
                  <a:srgbClr val="0070C0"/>
                </a:solidFill>
              </a:rPr>
              <a:t>2019 Student Tech Fair Video (1:04)</a:t>
            </a:r>
          </a:p>
          <a:p>
            <a:pPr algn="ctr"/>
            <a:r>
              <a:rPr lang="en-US" sz="2600" b="1" dirty="0">
                <a:solidFill>
                  <a:srgbClr val="0070C0"/>
                </a:solidFill>
              </a:rPr>
              <a:t>https://youtu.be/UuHZWfL4r4E</a:t>
            </a:r>
          </a:p>
        </p:txBody>
      </p:sp>
    </p:spTree>
    <p:extLst>
      <p:ext uri="{BB962C8B-B14F-4D97-AF65-F5344CB8AC3E}">
        <p14:creationId xmlns:p14="http://schemas.microsoft.com/office/powerpoint/2010/main" val="413831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0771" y="62204"/>
            <a:ext cx="785045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340" normalizeH="0" baseline="0" noProof="0" dirty="0">
                <a:ln>
                  <a:noFill/>
                </a:ln>
                <a:solidFill>
                  <a:srgbClr val="003399"/>
                </a:solidFill>
                <a:effectLst/>
                <a:uLnTx/>
                <a:uFillTx/>
                <a:latin typeface="Gentona SemiBold" charset="0"/>
                <a:ea typeface="Gentona SemiBold" charset="0"/>
                <a:cs typeface="Gentona SemiBold" charset="0"/>
              </a:rPr>
              <a:t>ENGAGING WITH STUDENTS: IT @ UF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340" normalizeH="0" baseline="0" noProof="0" dirty="0">
              <a:ln>
                <a:noFill/>
              </a:ln>
              <a:solidFill>
                <a:srgbClr val="003399"/>
              </a:solidFill>
              <a:effectLst/>
              <a:uLnTx/>
              <a:uFillTx/>
              <a:latin typeface="Gentona SemiBold" charset="0"/>
              <a:ea typeface="Gentona SemiBold" charset="0"/>
              <a:cs typeface="Gentona SemiBold" charset="0"/>
            </a:endParaRPr>
          </a:p>
        </p:txBody>
      </p:sp>
      <p:sp>
        <p:nvSpPr>
          <p:cNvPr id="7" name="TextBox 6"/>
          <p:cNvSpPr txBox="1"/>
          <p:nvPr/>
        </p:nvSpPr>
        <p:spPr>
          <a:xfrm>
            <a:off x="696521" y="660956"/>
            <a:ext cx="1117122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37021"/>
                </a:solidFill>
                <a:effectLst/>
                <a:uLnTx/>
                <a:uFillTx/>
                <a:latin typeface="Gentona SemiBold" charset="0"/>
                <a:ea typeface="Gentona SemiBold" charset="0"/>
                <a:cs typeface="Gentona SemiBold" charset="0"/>
              </a:rPr>
              <a:t>THE RELATIONSHIP CONTINUES – STUDENT PR SPECIALISTS AND TECH FAIR COMMITTEE “ALUMNI” </a:t>
            </a:r>
          </a:p>
        </p:txBody>
      </p:sp>
      <p:cxnSp>
        <p:nvCxnSpPr>
          <p:cNvPr id="9" name="Straight Connector 8"/>
          <p:cNvCxnSpPr/>
          <p:nvPr/>
        </p:nvCxnSpPr>
        <p:spPr>
          <a:xfrm>
            <a:off x="-59473" y="1481394"/>
            <a:ext cx="4505093" cy="0"/>
          </a:xfrm>
          <a:prstGeom prst="line">
            <a:avLst/>
          </a:prstGeom>
          <a:ln w="12700">
            <a:solidFill>
              <a:srgbClr val="F37021"/>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map&#10;&#10;Description automatically generated">
            <a:extLst>
              <a:ext uri="{FF2B5EF4-FFF2-40B4-BE49-F238E27FC236}">
                <a16:creationId xmlns:a16="http://schemas.microsoft.com/office/drawing/2014/main" id="{0F0C3A6E-649E-42FB-8C6E-498BEF84A719}"/>
              </a:ext>
            </a:extLst>
          </p:cNvPr>
          <p:cNvPicPr>
            <a:picLocks noChangeAspect="1"/>
          </p:cNvPicPr>
          <p:nvPr/>
        </p:nvPicPr>
        <p:blipFill>
          <a:blip r:embed="rId3"/>
          <a:stretch>
            <a:fillRect/>
          </a:stretch>
        </p:blipFill>
        <p:spPr>
          <a:xfrm>
            <a:off x="2170771" y="1534614"/>
            <a:ext cx="7639151" cy="4938711"/>
          </a:xfrm>
          <a:prstGeom prst="rect">
            <a:avLst/>
          </a:prstGeom>
        </p:spPr>
      </p:pic>
      <p:pic>
        <p:nvPicPr>
          <p:cNvPr id="4" name="Picture 3" descr="A picture containing knife, table&#10;&#10;Description automatically generated">
            <a:extLst>
              <a:ext uri="{FF2B5EF4-FFF2-40B4-BE49-F238E27FC236}">
                <a16:creationId xmlns:a16="http://schemas.microsoft.com/office/drawing/2014/main" id="{1D636C67-52D3-4D06-99F2-EEFA1C45F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033" y="5621684"/>
            <a:ext cx="2499577" cy="1150720"/>
          </a:xfrm>
          <a:prstGeom prst="rect">
            <a:avLst/>
          </a:prstGeom>
        </p:spPr>
      </p:pic>
    </p:spTree>
    <p:extLst>
      <p:ext uri="{BB962C8B-B14F-4D97-AF65-F5344CB8AC3E}">
        <p14:creationId xmlns:p14="http://schemas.microsoft.com/office/powerpoint/2010/main" val="77796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269-866E-4662-A61E-4FD6EB4A2541}"/>
              </a:ext>
            </a:extLst>
          </p:cNvPr>
          <p:cNvSpPr>
            <a:spLocks noGrp="1"/>
          </p:cNvSpPr>
          <p:nvPr>
            <p:ph type="title"/>
          </p:nvPr>
        </p:nvSpPr>
        <p:spPr/>
        <p:txBody>
          <a:bodyPr/>
          <a:lstStyle/>
          <a:p>
            <a:r>
              <a:rPr lang="en-US" dirty="0"/>
              <a:t>RULES OF ENGAGEMENT: STAFF</a:t>
            </a:r>
          </a:p>
        </p:txBody>
      </p:sp>
      <p:sp>
        <p:nvSpPr>
          <p:cNvPr id="3" name="Text Placeholder 2">
            <a:extLst>
              <a:ext uri="{FF2B5EF4-FFF2-40B4-BE49-F238E27FC236}">
                <a16:creationId xmlns:a16="http://schemas.microsoft.com/office/drawing/2014/main" id="{537322BF-4527-43AC-BABB-CC87E7FB192E}"/>
              </a:ext>
            </a:extLst>
          </p:cNvPr>
          <p:cNvSpPr>
            <a:spLocks noGrp="1"/>
          </p:cNvSpPr>
          <p:nvPr>
            <p:ph type="body" idx="1"/>
          </p:nvPr>
        </p:nvSpPr>
        <p:spPr/>
        <p:txBody>
          <a:bodyPr/>
          <a:lstStyle/>
          <a:p>
            <a:endParaRPr lang="en-US" dirty="0"/>
          </a:p>
          <a:p>
            <a:r>
              <a:rPr lang="en-US" sz="2800" dirty="0"/>
              <a:t>Jeannine Sato, Communications Strategist</a:t>
            </a:r>
          </a:p>
          <a:p>
            <a:r>
              <a:rPr lang="en-US" sz="2800" dirty="0"/>
              <a:t>DUKE UNIVERSITY OFFICE OF INFORMATION TECHNOLOGY</a:t>
            </a:r>
          </a:p>
          <a:p>
            <a:endParaRPr lang="en-US" dirty="0"/>
          </a:p>
        </p:txBody>
      </p:sp>
    </p:spTree>
    <p:extLst>
      <p:ext uri="{BB962C8B-B14F-4D97-AF65-F5344CB8AC3E}">
        <p14:creationId xmlns:p14="http://schemas.microsoft.com/office/powerpoint/2010/main" val="415548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8B6D-B2BE-4B1B-BC09-DE9755D837D0}"/>
              </a:ext>
            </a:extLst>
          </p:cNvPr>
          <p:cNvSpPr>
            <a:spLocks noGrp="1"/>
          </p:cNvSpPr>
          <p:nvPr>
            <p:ph type="title"/>
          </p:nvPr>
        </p:nvSpPr>
        <p:spPr>
          <a:xfrm>
            <a:off x="839787" y="726281"/>
            <a:ext cx="7922473" cy="1129152"/>
          </a:xfrm>
        </p:spPr>
        <p:txBody>
          <a:bodyPr/>
          <a:lstStyle/>
          <a:p>
            <a:r>
              <a:rPr lang="en-US" dirty="0">
                <a:solidFill>
                  <a:srgbClr val="990033"/>
                </a:solidFill>
              </a:rPr>
              <a:t>IT Engagement Groups</a:t>
            </a:r>
          </a:p>
        </p:txBody>
      </p:sp>
      <p:sp>
        <p:nvSpPr>
          <p:cNvPr id="3" name="TextBox 2">
            <a:extLst>
              <a:ext uri="{FF2B5EF4-FFF2-40B4-BE49-F238E27FC236}">
                <a16:creationId xmlns:a16="http://schemas.microsoft.com/office/drawing/2014/main" id="{8BBE61AA-3948-E243-BC49-8FC0E6AC98D1}"/>
              </a:ext>
            </a:extLst>
          </p:cNvPr>
          <p:cNvSpPr txBox="1"/>
          <p:nvPr/>
        </p:nvSpPr>
        <p:spPr>
          <a:xfrm>
            <a:off x="982133" y="2325511"/>
            <a:ext cx="10160000" cy="3785652"/>
          </a:xfrm>
          <a:prstGeom prst="rect">
            <a:avLst/>
          </a:prstGeom>
          <a:noFill/>
        </p:spPr>
        <p:txBody>
          <a:bodyPr wrap="square" rtlCol="0" anchor="t">
            <a:spAutoFit/>
          </a:bodyPr>
          <a:lstStyle/>
          <a:p>
            <a:pPr marL="285750" indent="-285750">
              <a:buFont typeface="Arial" panose="020B0604020202020204" pitchFamily="34" charset="0"/>
              <a:buChar char="•"/>
            </a:pPr>
            <a:r>
              <a:rPr lang="en-US" sz="2400" dirty="0"/>
              <a:t>A new way to engage major units across Duke </a:t>
            </a:r>
          </a:p>
          <a:p>
            <a:pPr marL="285750" indent="-285750">
              <a:buFont typeface="Arial" panose="020B0604020202020204" pitchFamily="34" charset="0"/>
              <a:buChar char="•"/>
            </a:pPr>
            <a:r>
              <a:rPr lang="en-US" sz="2400" dirty="0"/>
              <a:t>Routine, ongoing meetings</a:t>
            </a:r>
          </a:p>
          <a:p>
            <a:pPr marL="285750" indent="-285750">
              <a:buFont typeface="Arial" panose="020B0604020202020204" pitchFamily="34" charset="0"/>
              <a:buChar char="•"/>
            </a:pPr>
            <a:r>
              <a:rPr lang="en-US" sz="2400" dirty="0"/>
              <a:t>Key functional staff and leadership from OIT and units</a:t>
            </a:r>
            <a:endParaRPr lang="en-US" sz="2400" dirty="0">
              <a:cs typeface="Calibri"/>
            </a:endParaRPr>
          </a:p>
          <a:p>
            <a:pPr marL="285750" indent="-285750">
              <a:buFont typeface="Arial" panose="020B0604020202020204" pitchFamily="34" charset="0"/>
              <a:buChar char="•"/>
            </a:pPr>
            <a:r>
              <a:rPr lang="en-US" sz="2400" dirty="0">
                <a:cs typeface="Calibri"/>
              </a:rPr>
              <a:t>Staff convey issues</a:t>
            </a:r>
          </a:p>
          <a:p>
            <a:pPr marL="285750" indent="-285750">
              <a:buFont typeface="Arial" panose="020B0604020202020204" pitchFamily="34" charset="0"/>
              <a:buChar char="•"/>
            </a:pPr>
            <a:r>
              <a:rPr lang="en-US" sz="2400" dirty="0">
                <a:cs typeface="Calibri"/>
              </a:rPr>
              <a:t>Solutions based projects</a:t>
            </a:r>
          </a:p>
          <a:p>
            <a:endParaRPr lang="en-US" sz="2400" dirty="0"/>
          </a:p>
          <a:p>
            <a:r>
              <a:rPr lang="en-US" sz="2400" dirty="0"/>
              <a:t>Purpose is to generate and sustain dialogue about subject area needs, upcoming initiatives and projects, and to share knowledge on a continued basis, including new service offerings from IT and the ways in which those may be relevant to the group.</a:t>
            </a:r>
          </a:p>
        </p:txBody>
      </p:sp>
    </p:spTree>
    <p:extLst>
      <p:ext uri="{BB962C8B-B14F-4D97-AF65-F5344CB8AC3E}">
        <p14:creationId xmlns:p14="http://schemas.microsoft.com/office/powerpoint/2010/main" val="140093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C3F8-E322-4073-BD35-BD9F517ACE2D}"/>
              </a:ext>
            </a:extLst>
          </p:cNvPr>
          <p:cNvSpPr>
            <a:spLocks noGrp="1"/>
          </p:cNvSpPr>
          <p:nvPr>
            <p:ph type="title"/>
          </p:nvPr>
        </p:nvSpPr>
        <p:spPr/>
        <p:txBody>
          <a:bodyPr/>
          <a:lstStyle/>
          <a:p>
            <a:r>
              <a:rPr lang="en-US" dirty="0"/>
              <a:t>Engagement stakeholder groups</a:t>
            </a:r>
          </a:p>
        </p:txBody>
      </p:sp>
      <p:sp>
        <p:nvSpPr>
          <p:cNvPr id="3" name="Content Placeholder 2">
            <a:extLst>
              <a:ext uri="{FF2B5EF4-FFF2-40B4-BE49-F238E27FC236}">
                <a16:creationId xmlns:a16="http://schemas.microsoft.com/office/drawing/2014/main" id="{FFAD1109-439E-443F-BC9F-0F52C81FF426}"/>
              </a:ext>
            </a:extLst>
          </p:cNvPr>
          <p:cNvSpPr>
            <a:spLocks noGrp="1"/>
          </p:cNvSpPr>
          <p:nvPr>
            <p:ph sz="half" idx="1"/>
          </p:nvPr>
        </p:nvSpPr>
        <p:spPr/>
        <p:txBody>
          <a:bodyPr>
            <a:normAutofit lnSpcReduction="10000"/>
          </a:bodyPr>
          <a:lstStyle/>
          <a:p>
            <a:r>
              <a:rPr lang="en-US" dirty="0"/>
              <a:t>Student Affairs</a:t>
            </a:r>
          </a:p>
          <a:p>
            <a:r>
              <a:rPr lang="en-US" dirty="0"/>
              <a:t>Libraries</a:t>
            </a:r>
          </a:p>
          <a:p>
            <a:r>
              <a:rPr lang="en-US" dirty="0"/>
              <a:t>Public Affairs &amp; Govt. Relations</a:t>
            </a:r>
          </a:p>
          <a:p>
            <a:r>
              <a:rPr lang="en-US" dirty="0"/>
              <a:t>Global</a:t>
            </a:r>
          </a:p>
          <a:p>
            <a:r>
              <a:rPr lang="en-US" dirty="0"/>
              <a:t>Facilities</a:t>
            </a:r>
          </a:p>
          <a:p>
            <a:r>
              <a:rPr lang="en-US" dirty="0"/>
              <a:t>Alumni Affairs</a:t>
            </a:r>
          </a:p>
          <a:p>
            <a:r>
              <a:rPr lang="en-US" dirty="0"/>
              <a:t>Campus safety</a:t>
            </a:r>
          </a:p>
          <a:p>
            <a:r>
              <a:rPr lang="en-US" dirty="0"/>
              <a:t>Athletics</a:t>
            </a:r>
          </a:p>
          <a:p>
            <a:r>
              <a:rPr lang="en-US" dirty="0"/>
              <a:t>Administration</a:t>
            </a:r>
          </a:p>
          <a:p>
            <a:endParaRPr lang="en-US" dirty="0"/>
          </a:p>
        </p:txBody>
      </p:sp>
      <p:pic>
        <p:nvPicPr>
          <p:cNvPr id="8" name="Picture 7">
            <a:extLst>
              <a:ext uri="{FF2B5EF4-FFF2-40B4-BE49-F238E27FC236}">
                <a16:creationId xmlns:a16="http://schemas.microsoft.com/office/drawing/2014/main" id="{EDF20D5C-5C02-204B-BA34-81BC3A09B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7173" y="1577800"/>
            <a:ext cx="3898900" cy="2921000"/>
          </a:xfrm>
          <a:prstGeom prst="rect">
            <a:avLst/>
          </a:prstGeom>
        </p:spPr>
      </p:pic>
      <p:pic>
        <p:nvPicPr>
          <p:cNvPr id="6" name="Content Placeholder 5">
            <a:extLst>
              <a:ext uri="{FF2B5EF4-FFF2-40B4-BE49-F238E27FC236}">
                <a16:creationId xmlns:a16="http://schemas.microsoft.com/office/drawing/2014/main" id="{F65102C9-9CB1-5943-97E7-9DCE1A8F04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1150" y="3748705"/>
            <a:ext cx="3898900" cy="2921000"/>
          </a:xfrm>
        </p:spPr>
      </p:pic>
    </p:spTree>
    <p:extLst>
      <p:ext uri="{BB962C8B-B14F-4D97-AF65-F5344CB8AC3E}">
        <p14:creationId xmlns:p14="http://schemas.microsoft.com/office/powerpoint/2010/main" val="4076488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8B6D-B2BE-4B1B-BC09-DE9755D837D0}"/>
              </a:ext>
            </a:extLst>
          </p:cNvPr>
          <p:cNvSpPr>
            <a:spLocks noGrp="1"/>
          </p:cNvSpPr>
          <p:nvPr>
            <p:ph type="title"/>
          </p:nvPr>
        </p:nvSpPr>
        <p:spPr>
          <a:xfrm>
            <a:off x="408870" y="-632619"/>
            <a:ext cx="3932237" cy="1600200"/>
          </a:xfrm>
        </p:spPr>
        <p:txBody>
          <a:bodyPr/>
          <a:lstStyle/>
          <a:p>
            <a:r>
              <a:rPr lang="en-US" dirty="0"/>
              <a:t>Structure</a:t>
            </a:r>
          </a:p>
        </p:txBody>
      </p:sp>
      <p:sp>
        <p:nvSpPr>
          <p:cNvPr id="4" name="Text Placeholder 3">
            <a:extLst>
              <a:ext uri="{FF2B5EF4-FFF2-40B4-BE49-F238E27FC236}">
                <a16:creationId xmlns:a16="http://schemas.microsoft.com/office/drawing/2014/main" id="{6AD32F26-C510-40FE-BE20-E602A5E2C782}"/>
              </a:ext>
            </a:extLst>
          </p:cNvPr>
          <p:cNvSpPr>
            <a:spLocks noGrp="1"/>
          </p:cNvSpPr>
          <p:nvPr>
            <p:ph type="body" sz="half" idx="2"/>
          </p:nvPr>
        </p:nvSpPr>
        <p:spPr>
          <a:xfrm>
            <a:off x="149760" y="1142107"/>
            <a:ext cx="5259564" cy="5545006"/>
          </a:xfrm>
        </p:spPr>
        <p:txBody>
          <a:bodyPr vert="horz" lIns="91440" tIns="45720" rIns="91440" bIns="45720" rtlCol="0" anchor="t">
            <a:noAutofit/>
          </a:bodyPr>
          <a:lstStyle/>
          <a:p>
            <a:pPr marL="342900" indent="-342900">
              <a:buChar char="•"/>
            </a:pPr>
            <a:r>
              <a:rPr lang="en-US" sz="2400" dirty="0"/>
              <a:t>VP IT / CIO &amp;  counterpart sponsor (yearly updates with sponsors)</a:t>
            </a:r>
          </a:p>
          <a:p>
            <a:pPr marL="342900" indent="-342900">
              <a:buChar char="•"/>
            </a:pPr>
            <a:r>
              <a:rPr lang="en-US" sz="2400" dirty="0"/>
              <a:t>Sr. leaders from OIT and functional group co-chairs</a:t>
            </a:r>
            <a:endParaRPr lang="en-US" sz="2400" dirty="0">
              <a:cs typeface="Calibri" panose="020F0502020204030204"/>
            </a:endParaRPr>
          </a:p>
          <a:p>
            <a:pPr marL="342900" indent="-342900">
              <a:buChar char="•"/>
            </a:pPr>
            <a:r>
              <a:rPr lang="en-US" sz="2400" dirty="0"/>
              <a:t>Subject expert members</a:t>
            </a:r>
            <a:endParaRPr lang="en-US" sz="2400" dirty="0">
              <a:cs typeface="Calibri" panose="020F0502020204030204"/>
            </a:endParaRPr>
          </a:p>
          <a:p>
            <a:pPr marL="342900" indent="-342900">
              <a:buChar char="•"/>
            </a:pPr>
            <a:r>
              <a:rPr lang="en-US" sz="2400" dirty="0"/>
              <a:t>Group charters and charge</a:t>
            </a:r>
            <a:endParaRPr lang="en-US" sz="2400" dirty="0">
              <a:cs typeface="Calibri" panose="020F0502020204030204"/>
            </a:endParaRPr>
          </a:p>
          <a:p>
            <a:pPr marL="342900" indent="-342900">
              <a:lnSpc>
                <a:spcPct val="110000"/>
              </a:lnSpc>
              <a:buChar char="•"/>
            </a:pPr>
            <a:r>
              <a:rPr lang="en-US" sz="2400" dirty="0"/>
              <a:t>Meet regularly</a:t>
            </a:r>
            <a:endParaRPr lang="en-US" sz="2400" dirty="0">
              <a:cs typeface="Calibri" panose="020F0502020204030204"/>
            </a:endParaRPr>
          </a:p>
          <a:p>
            <a:pPr marL="342900" indent="-342900">
              <a:buChar char="•"/>
            </a:pPr>
            <a:r>
              <a:rPr lang="en-US" sz="2400" dirty="0"/>
              <a:t>Identify cross cutting projects, pain points</a:t>
            </a:r>
            <a:endParaRPr lang="en-US" sz="2400" dirty="0">
              <a:cs typeface="Calibri" panose="020F0502020204030204"/>
            </a:endParaRPr>
          </a:p>
          <a:p>
            <a:pPr marL="342900" indent="-342900">
              <a:buChar char="•"/>
            </a:pPr>
            <a:r>
              <a:rPr lang="en-US" sz="2400" dirty="0"/>
              <a:t>Document discussions &amp; progress</a:t>
            </a:r>
            <a:endParaRPr lang="en-US" sz="2400" dirty="0">
              <a:cs typeface="Calibri" panose="020F0502020204030204"/>
            </a:endParaRP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Content Placeholder 5">
            <a:extLst>
              <a:ext uri="{FF2B5EF4-FFF2-40B4-BE49-F238E27FC236}">
                <a16:creationId xmlns:a16="http://schemas.microsoft.com/office/drawing/2014/main" id="{818D3547-E238-4849-BCDE-0C544E8EC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642" y="4481689"/>
            <a:ext cx="3287045" cy="2191363"/>
          </a:xfrm>
          <a:prstGeom prst="rect">
            <a:avLst/>
          </a:prstGeom>
        </p:spPr>
      </p:pic>
      <p:pic>
        <p:nvPicPr>
          <p:cNvPr id="6" name="Picture 5">
            <a:extLst>
              <a:ext uri="{FF2B5EF4-FFF2-40B4-BE49-F238E27FC236}">
                <a16:creationId xmlns:a16="http://schemas.microsoft.com/office/drawing/2014/main" id="{E5D4E255-169A-4B4E-A380-91C6C3842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824" y="2646962"/>
            <a:ext cx="3231444" cy="2154296"/>
          </a:xfrm>
          <a:prstGeom prst="rect">
            <a:avLst/>
          </a:prstGeom>
        </p:spPr>
      </p:pic>
      <p:pic>
        <p:nvPicPr>
          <p:cNvPr id="8" name="Picture 7">
            <a:extLst>
              <a:ext uri="{FF2B5EF4-FFF2-40B4-BE49-F238E27FC236}">
                <a16:creationId xmlns:a16="http://schemas.microsoft.com/office/drawing/2014/main" id="{9485B709-1F08-DB42-973C-D2441B8BC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020" y="637540"/>
            <a:ext cx="3259667" cy="2173111"/>
          </a:xfrm>
          <a:prstGeom prst="rect">
            <a:avLst/>
          </a:prstGeom>
        </p:spPr>
      </p:pic>
    </p:spTree>
    <p:extLst>
      <p:ext uri="{BB962C8B-B14F-4D97-AF65-F5344CB8AC3E}">
        <p14:creationId xmlns:p14="http://schemas.microsoft.com/office/powerpoint/2010/main" val="3325475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DED5-83B1-0C4E-AF21-4E665AE2386B}"/>
              </a:ext>
            </a:extLst>
          </p:cNvPr>
          <p:cNvSpPr>
            <a:spLocks noGrp="1"/>
          </p:cNvSpPr>
          <p:nvPr>
            <p:ph type="title"/>
          </p:nvPr>
        </p:nvSpPr>
        <p:spPr>
          <a:xfrm>
            <a:off x="860424" y="0"/>
            <a:ext cx="8315502" cy="1600200"/>
          </a:xfrm>
        </p:spPr>
        <p:txBody>
          <a:bodyPr/>
          <a:lstStyle/>
          <a:p>
            <a:r>
              <a:rPr lang="en-US" dirty="0"/>
              <a:t>Project example – Campus Safety</a:t>
            </a:r>
          </a:p>
        </p:txBody>
      </p:sp>
      <p:sp>
        <p:nvSpPr>
          <p:cNvPr id="4" name="Text Placeholder 3">
            <a:extLst>
              <a:ext uri="{FF2B5EF4-FFF2-40B4-BE49-F238E27FC236}">
                <a16:creationId xmlns:a16="http://schemas.microsoft.com/office/drawing/2014/main" id="{BDA8947A-3133-7D46-A357-22E521743E20}"/>
              </a:ext>
            </a:extLst>
          </p:cNvPr>
          <p:cNvSpPr>
            <a:spLocks noGrp="1"/>
          </p:cNvSpPr>
          <p:nvPr>
            <p:ph type="body" sz="half" idx="2"/>
          </p:nvPr>
        </p:nvSpPr>
        <p:spPr>
          <a:xfrm>
            <a:off x="1203324" y="1868376"/>
            <a:ext cx="3932237" cy="4161631"/>
          </a:xfrm>
        </p:spPr>
        <p:txBody>
          <a:bodyPr vert="horz" lIns="91440" tIns="45720" rIns="91440" bIns="45720" rtlCol="0" anchor="t">
            <a:noAutofit/>
          </a:bodyPr>
          <a:lstStyle/>
          <a:p>
            <a:r>
              <a:rPr lang="en-US" sz="2400" b="1" u="sng" dirty="0"/>
              <a:t>Duke Alert &amp; more</a:t>
            </a:r>
            <a:endParaRPr lang="en-US" sz="2400" b="1" u="sng" dirty="0">
              <a:cs typeface="Calibri"/>
            </a:endParaRPr>
          </a:p>
          <a:p>
            <a:pPr>
              <a:lnSpc>
                <a:spcPct val="100000"/>
              </a:lnSpc>
              <a:spcBef>
                <a:spcPts val="1200"/>
              </a:spcBef>
            </a:pPr>
            <a:r>
              <a:rPr lang="en-US" sz="2400" dirty="0"/>
              <a:t>Created geo fencing for location specific alerts</a:t>
            </a:r>
            <a:endParaRPr lang="en-US" sz="2400" dirty="0">
              <a:cs typeface="Calibri"/>
            </a:endParaRPr>
          </a:p>
          <a:p>
            <a:pPr>
              <a:lnSpc>
                <a:spcPct val="100000"/>
              </a:lnSpc>
              <a:spcBef>
                <a:spcPts val="1600"/>
              </a:spcBef>
            </a:pPr>
            <a:r>
              <a:rPr lang="en-US" sz="2400" dirty="0"/>
              <a:t>iOS app to add alert via mobile device</a:t>
            </a:r>
          </a:p>
          <a:p>
            <a:pPr>
              <a:lnSpc>
                <a:spcPct val="100000"/>
              </a:lnSpc>
              <a:spcBef>
                <a:spcPts val="1600"/>
              </a:spcBef>
            </a:pPr>
            <a:r>
              <a:rPr lang="en-US" sz="2400" dirty="0"/>
              <a:t>Added new fields to easily add Cleary Act text</a:t>
            </a:r>
            <a:endParaRPr lang="en-US" sz="2400" dirty="0">
              <a:cs typeface="Calibri"/>
            </a:endParaRPr>
          </a:p>
          <a:p>
            <a:pPr>
              <a:lnSpc>
                <a:spcPct val="100000"/>
              </a:lnSpc>
              <a:spcBef>
                <a:spcPts val="1600"/>
              </a:spcBef>
            </a:pPr>
            <a:r>
              <a:rPr lang="en-US" sz="2400" dirty="0"/>
              <a:t>Cross promoted LiveSafe app at tech fairs</a:t>
            </a:r>
            <a:endParaRPr lang="en-US" sz="2400" dirty="0">
              <a:cs typeface="Calibri"/>
            </a:endParaRPr>
          </a:p>
          <a:p>
            <a:endParaRPr lang="en-US" dirty="0"/>
          </a:p>
        </p:txBody>
      </p:sp>
      <p:pic>
        <p:nvPicPr>
          <p:cNvPr id="6" name="Picture 5">
            <a:extLst>
              <a:ext uri="{FF2B5EF4-FFF2-40B4-BE49-F238E27FC236}">
                <a16:creationId xmlns:a16="http://schemas.microsoft.com/office/drawing/2014/main" id="{AE907291-4B7E-C840-8BCF-59B58649D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7813" y="2398691"/>
            <a:ext cx="6076950" cy="2317750"/>
          </a:xfrm>
          <a:prstGeom prst="rect">
            <a:avLst/>
          </a:prstGeom>
        </p:spPr>
      </p:pic>
    </p:spTree>
    <p:extLst>
      <p:ext uri="{BB962C8B-B14F-4D97-AF65-F5344CB8AC3E}">
        <p14:creationId xmlns:p14="http://schemas.microsoft.com/office/powerpoint/2010/main" val="1300961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8B6D-B2BE-4B1B-BC09-DE9755D837D0}"/>
              </a:ext>
            </a:extLst>
          </p:cNvPr>
          <p:cNvSpPr>
            <a:spLocks noGrp="1"/>
          </p:cNvSpPr>
          <p:nvPr>
            <p:ph type="title"/>
          </p:nvPr>
        </p:nvSpPr>
        <p:spPr>
          <a:xfrm>
            <a:off x="526329" y="942903"/>
            <a:ext cx="6427787" cy="1600200"/>
          </a:xfrm>
        </p:spPr>
        <p:txBody>
          <a:bodyPr>
            <a:normAutofit/>
          </a:bodyPr>
          <a:lstStyle/>
          <a:p>
            <a:r>
              <a:rPr lang="en-US" dirty="0"/>
              <a:t>Outcome example</a:t>
            </a:r>
            <a:br>
              <a:rPr lang="en-US" dirty="0"/>
            </a:br>
            <a:r>
              <a:rPr lang="en-US" dirty="0"/>
              <a:t>Time &amp; Attendance</a:t>
            </a:r>
          </a:p>
        </p:txBody>
      </p:sp>
      <p:pic>
        <p:nvPicPr>
          <p:cNvPr id="5" name="Picture 5" descr="A screenshot of a cell phone&#10;&#10;Description generated with very high confidence">
            <a:extLst>
              <a:ext uri="{FF2B5EF4-FFF2-40B4-BE49-F238E27FC236}">
                <a16:creationId xmlns:a16="http://schemas.microsoft.com/office/drawing/2014/main" id="{DA715E52-6F23-460C-92FA-112EEEEEABFF}"/>
              </a:ext>
            </a:extLst>
          </p:cNvPr>
          <p:cNvPicPr>
            <a:picLocks noGrp="1" noChangeAspect="1"/>
          </p:cNvPicPr>
          <p:nvPr>
            <p:ph type="pic" idx="1"/>
          </p:nvPr>
        </p:nvPicPr>
        <p:blipFill rotWithShape="1">
          <a:blip r:embed="rId2"/>
          <a:srcRect l="2402" r="2402"/>
          <a:stretch/>
        </p:blipFill>
        <p:spPr>
          <a:prstGeom prst="rect">
            <a:avLst/>
          </a:prstGeom>
        </p:spPr>
      </p:pic>
      <p:sp>
        <p:nvSpPr>
          <p:cNvPr id="4" name="Text Placeholder 3">
            <a:extLst>
              <a:ext uri="{FF2B5EF4-FFF2-40B4-BE49-F238E27FC236}">
                <a16:creationId xmlns:a16="http://schemas.microsoft.com/office/drawing/2014/main" id="{6AD32F26-C510-40FE-BE20-E602A5E2C782}"/>
              </a:ext>
            </a:extLst>
          </p:cNvPr>
          <p:cNvSpPr>
            <a:spLocks noGrp="1"/>
          </p:cNvSpPr>
          <p:nvPr>
            <p:ph type="body" sz="half" idx="2"/>
          </p:nvPr>
        </p:nvSpPr>
        <p:spPr>
          <a:xfrm>
            <a:off x="839788" y="2733675"/>
            <a:ext cx="3932237" cy="3971131"/>
          </a:xfrm>
        </p:spPr>
        <p:txBody>
          <a:bodyPr vert="horz" lIns="91440" tIns="45720" rIns="91440" bIns="45720" rtlCol="0" anchor="t">
            <a:normAutofit/>
          </a:bodyPr>
          <a:lstStyle/>
          <a:p>
            <a:r>
              <a:rPr lang="en-US" sz="2400" dirty="0">
                <a:cs typeface="Calibri"/>
              </a:rPr>
              <a:t>Moved manual to automated entry</a:t>
            </a:r>
          </a:p>
          <a:p>
            <a:endParaRPr lang="en-US" sz="2400" dirty="0">
              <a:cs typeface="Calibri"/>
            </a:endParaRPr>
          </a:p>
          <a:p>
            <a:r>
              <a:rPr lang="en-US" sz="2400" dirty="0">
                <a:cs typeface="Calibri"/>
              </a:rPr>
              <a:t>Omitted manual report generation</a:t>
            </a:r>
          </a:p>
          <a:p>
            <a:endParaRPr lang="en-US" sz="2400" dirty="0">
              <a:cs typeface="Calibri"/>
            </a:endParaRPr>
          </a:p>
          <a:p>
            <a:r>
              <a:rPr lang="en-US" sz="2400" dirty="0">
                <a:cs typeface="Calibri"/>
              </a:rPr>
              <a:t>Saved 100s hours/week staff time</a:t>
            </a:r>
          </a:p>
        </p:txBody>
      </p:sp>
    </p:spTree>
    <p:extLst>
      <p:ext uri="{BB962C8B-B14F-4D97-AF65-F5344CB8AC3E}">
        <p14:creationId xmlns:p14="http://schemas.microsoft.com/office/powerpoint/2010/main" val="2846814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7E80-C11C-4B92-8E85-E963D1D4B5B8}"/>
              </a:ext>
            </a:extLst>
          </p:cNvPr>
          <p:cNvSpPr>
            <a:spLocks noGrp="1"/>
          </p:cNvSpPr>
          <p:nvPr>
            <p:ph type="title"/>
          </p:nvPr>
        </p:nvSpPr>
        <p:spPr>
          <a:xfrm>
            <a:off x="677862" y="828675"/>
            <a:ext cx="5618162" cy="1600200"/>
          </a:xfrm>
        </p:spPr>
        <p:txBody>
          <a:bodyPr>
            <a:normAutofit/>
          </a:bodyPr>
          <a:lstStyle/>
          <a:p>
            <a:r>
              <a:rPr lang="en-US" dirty="0">
                <a:cs typeface="Calibri Light"/>
              </a:rPr>
              <a:t>Outcome example – Tuition assistance</a:t>
            </a:r>
            <a:endParaRPr lang="en-US" dirty="0"/>
          </a:p>
        </p:txBody>
      </p:sp>
      <p:pic>
        <p:nvPicPr>
          <p:cNvPr id="5" name="Picture 5" descr="A group of people sitting at a table using a computer&#10;&#10;Description generated with very high confidence">
            <a:extLst>
              <a:ext uri="{FF2B5EF4-FFF2-40B4-BE49-F238E27FC236}">
                <a16:creationId xmlns:a16="http://schemas.microsoft.com/office/drawing/2014/main" id="{A3845AF1-C9CA-4AAC-B567-A9E8C5BDD175}"/>
              </a:ext>
            </a:extLst>
          </p:cNvPr>
          <p:cNvPicPr>
            <a:picLocks noGrp="1" noChangeAspect="1"/>
          </p:cNvPicPr>
          <p:nvPr>
            <p:ph type="pic" idx="1"/>
          </p:nvPr>
        </p:nvPicPr>
        <p:blipFill rotWithShape="1">
          <a:blip r:embed="rId2"/>
          <a:srcRect l="7483" r="7483"/>
          <a:stretch/>
        </p:blipFill>
        <p:spPr>
          <a:xfrm>
            <a:off x="5341937" y="2134393"/>
            <a:ext cx="6353175" cy="4267200"/>
          </a:xfrm>
          <a:prstGeom prst="rect">
            <a:avLst/>
          </a:prstGeom>
        </p:spPr>
      </p:pic>
      <p:sp>
        <p:nvSpPr>
          <p:cNvPr id="4" name="Text Placeholder 3">
            <a:extLst>
              <a:ext uri="{FF2B5EF4-FFF2-40B4-BE49-F238E27FC236}">
                <a16:creationId xmlns:a16="http://schemas.microsoft.com/office/drawing/2014/main" id="{EBA10E40-3A95-4AAF-9C84-1EBE149ECEC4}"/>
              </a:ext>
            </a:extLst>
          </p:cNvPr>
          <p:cNvSpPr>
            <a:spLocks noGrp="1"/>
          </p:cNvSpPr>
          <p:nvPr>
            <p:ph type="body" sz="half" idx="2"/>
          </p:nvPr>
        </p:nvSpPr>
        <p:spPr>
          <a:xfrm>
            <a:off x="677862" y="2747530"/>
            <a:ext cx="3932237" cy="3971131"/>
          </a:xfrm>
        </p:spPr>
        <p:txBody>
          <a:bodyPr vert="horz" lIns="91440" tIns="45720" rIns="91440" bIns="45720" rtlCol="0" anchor="t">
            <a:normAutofit/>
          </a:bodyPr>
          <a:lstStyle/>
          <a:p>
            <a:r>
              <a:rPr lang="en-US" sz="2400" dirty="0">
                <a:cs typeface="Calibri"/>
              </a:rPr>
              <a:t>Automated payment to key outside universities</a:t>
            </a:r>
          </a:p>
          <a:p>
            <a:endParaRPr lang="en-US" sz="2400" dirty="0">
              <a:cs typeface="Calibri"/>
            </a:endParaRPr>
          </a:p>
          <a:p>
            <a:r>
              <a:rPr lang="en-US" sz="2400" dirty="0">
                <a:cs typeface="Calibri"/>
              </a:rPr>
              <a:t>Omitted manual forms</a:t>
            </a:r>
          </a:p>
          <a:p>
            <a:endParaRPr lang="en-US" sz="2400" dirty="0">
              <a:cs typeface="Calibri"/>
            </a:endParaRPr>
          </a:p>
          <a:p>
            <a:r>
              <a:rPr lang="en-US" sz="2400" dirty="0">
                <a:cs typeface="Calibri"/>
              </a:rPr>
              <a:t>Idea came from staff</a:t>
            </a:r>
            <a:r>
              <a:rPr lang="en-US" dirty="0">
                <a:cs typeface="Calibri"/>
              </a:rPr>
              <a:t> </a:t>
            </a:r>
            <a:r>
              <a:rPr lang="en-US" sz="2400" dirty="0">
                <a:cs typeface="Calibri"/>
              </a:rPr>
              <a:t>manually sending and processing forms</a:t>
            </a:r>
          </a:p>
        </p:txBody>
      </p:sp>
    </p:spTree>
    <p:extLst>
      <p:ext uri="{BB962C8B-B14F-4D97-AF65-F5344CB8AC3E}">
        <p14:creationId xmlns:p14="http://schemas.microsoft.com/office/powerpoint/2010/main" val="2917525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269-866E-4662-A61E-4FD6EB4A2541}"/>
              </a:ext>
            </a:extLst>
          </p:cNvPr>
          <p:cNvSpPr>
            <a:spLocks noGrp="1"/>
          </p:cNvSpPr>
          <p:nvPr>
            <p:ph type="title"/>
          </p:nvPr>
        </p:nvSpPr>
        <p:spPr/>
        <p:txBody>
          <a:bodyPr/>
          <a:lstStyle/>
          <a:p>
            <a:r>
              <a:rPr lang="en-US" dirty="0"/>
              <a:t>RULES OF ENGAGEMENT: FACULTY</a:t>
            </a:r>
          </a:p>
        </p:txBody>
      </p:sp>
      <p:sp>
        <p:nvSpPr>
          <p:cNvPr id="3" name="Text Placeholder 2">
            <a:extLst>
              <a:ext uri="{FF2B5EF4-FFF2-40B4-BE49-F238E27FC236}">
                <a16:creationId xmlns:a16="http://schemas.microsoft.com/office/drawing/2014/main" id="{537322BF-4527-43AC-BABB-CC87E7FB192E}"/>
              </a:ext>
            </a:extLst>
          </p:cNvPr>
          <p:cNvSpPr>
            <a:spLocks noGrp="1"/>
          </p:cNvSpPr>
          <p:nvPr>
            <p:ph type="body" idx="1"/>
          </p:nvPr>
        </p:nvSpPr>
        <p:spPr/>
        <p:txBody>
          <a:bodyPr/>
          <a:lstStyle/>
          <a:p>
            <a:r>
              <a:rPr lang="en-US" sz="2800" dirty="0"/>
              <a:t>Diana Tuorto, IT Communications Officer</a:t>
            </a:r>
          </a:p>
          <a:p>
            <a:r>
              <a:rPr lang="en-US" sz="2800" dirty="0"/>
              <a:t>Blake Cooper, IT Communications Specialist</a:t>
            </a:r>
          </a:p>
          <a:p>
            <a:r>
              <a:rPr lang="en-US" sz="2800"/>
              <a:t>UNIVERSITY AT </a:t>
            </a:r>
            <a:r>
              <a:rPr lang="en-US" sz="2800" dirty="0"/>
              <a:t>BUFFALO INFORMATION TECHNOLOGY</a:t>
            </a:r>
          </a:p>
          <a:p>
            <a:endParaRPr lang="en-US" dirty="0"/>
          </a:p>
        </p:txBody>
      </p:sp>
    </p:spTree>
    <p:extLst>
      <p:ext uri="{BB962C8B-B14F-4D97-AF65-F5344CB8AC3E}">
        <p14:creationId xmlns:p14="http://schemas.microsoft.com/office/powerpoint/2010/main" val="1420642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C3F8-E322-4073-BD35-BD9F517ACE2D}"/>
              </a:ext>
            </a:extLst>
          </p:cNvPr>
          <p:cNvSpPr>
            <a:spLocks noGrp="1"/>
          </p:cNvSpPr>
          <p:nvPr>
            <p:ph type="title"/>
          </p:nvPr>
        </p:nvSpPr>
        <p:spPr/>
        <p:txBody>
          <a:bodyPr/>
          <a:lstStyle/>
          <a:p>
            <a:r>
              <a:rPr lang="en-US" dirty="0"/>
              <a:t>Face-to-Face Staff Tech Fairs</a:t>
            </a:r>
          </a:p>
        </p:txBody>
      </p:sp>
      <p:sp>
        <p:nvSpPr>
          <p:cNvPr id="3" name="Content Placeholder 2">
            <a:extLst>
              <a:ext uri="{FF2B5EF4-FFF2-40B4-BE49-F238E27FC236}">
                <a16:creationId xmlns:a16="http://schemas.microsoft.com/office/drawing/2014/main" id="{FFAD1109-439E-443F-BC9F-0F52C81FF426}"/>
              </a:ext>
            </a:extLst>
          </p:cNvPr>
          <p:cNvSpPr>
            <a:spLocks noGrp="1"/>
          </p:cNvSpPr>
          <p:nvPr>
            <p:ph sz="half" idx="1"/>
          </p:nvPr>
        </p:nvSpPr>
        <p:spPr/>
        <p:txBody>
          <a:bodyPr vert="horz" lIns="91440" tIns="45720" rIns="91440" bIns="45720" rtlCol="0" anchor="t">
            <a:normAutofit/>
          </a:bodyPr>
          <a:lstStyle/>
          <a:p>
            <a:r>
              <a:rPr lang="en-US" dirty="0"/>
              <a:t>Fun</a:t>
            </a:r>
          </a:p>
          <a:p>
            <a:r>
              <a:rPr lang="en-US" dirty="0"/>
              <a:t>Campus makerspace</a:t>
            </a:r>
          </a:p>
          <a:p>
            <a:r>
              <a:rPr lang="en-US" dirty="0"/>
              <a:t>Listening</a:t>
            </a:r>
          </a:p>
          <a:p>
            <a:r>
              <a:rPr lang="en-US" dirty="0"/>
              <a:t>Tutorial</a:t>
            </a:r>
          </a:p>
          <a:p>
            <a:r>
              <a:rPr lang="en-US" dirty="0"/>
              <a:t>Create connections</a:t>
            </a:r>
          </a:p>
          <a:p>
            <a:r>
              <a:rPr lang="en-US" dirty="0"/>
              <a:t>Manage reputation</a:t>
            </a:r>
          </a:p>
          <a:p>
            <a:r>
              <a:rPr lang="en-US" dirty="0">
                <a:cs typeface="Calibri" panose="020F0502020204030204"/>
              </a:rPr>
              <a:t>300+ attendees</a:t>
            </a:r>
          </a:p>
        </p:txBody>
      </p:sp>
      <p:pic>
        <p:nvPicPr>
          <p:cNvPr id="13" name="Picture 12">
            <a:extLst>
              <a:ext uri="{FF2B5EF4-FFF2-40B4-BE49-F238E27FC236}">
                <a16:creationId xmlns:a16="http://schemas.microsoft.com/office/drawing/2014/main" id="{B918821D-30A6-EA40-A95D-281D1AFCF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5748" y="2033324"/>
            <a:ext cx="3898900" cy="2921000"/>
          </a:xfrm>
          <a:prstGeom prst="rect">
            <a:avLst/>
          </a:prstGeom>
        </p:spPr>
      </p:pic>
      <p:pic>
        <p:nvPicPr>
          <p:cNvPr id="15" name="Picture 14">
            <a:extLst>
              <a:ext uri="{FF2B5EF4-FFF2-40B4-BE49-F238E27FC236}">
                <a16:creationId xmlns:a16="http://schemas.microsoft.com/office/drawing/2014/main" id="{E3D91C76-4A99-F645-B6A6-CC7F9EE1F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022" y="3895881"/>
            <a:ext cx="3736211" cy="2802158"/>
          </a:xfrm>
          <a:prstGeom prst="rect">
            <a:avLst/>
          </a:prstGeom>
        </p:spPr>
      </p:pic>
      <p:pic>
        <p:nvPicPr>
          <p:cNvPr id="11" name="Content Placeholder 10">
            <a:extLst>
              <a:ext uri="{FF2B5EF4-FFF2-40B4-BE49-F238E27FC236}">
                <a16:creationId xmlns:a16="http://schemas.microsoft.com/office/drawing/2014/main" id="{9CF2A02A-B22A-3A48-8E57-C67B4CE8753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670271" y="1209765"/>
            <a:ext cx="3668286" cy="2748227"/>
          </a:xfrm>
        </p:spPr>
      </p:pic>
    </p:spTree>
    <p:extLst>
      <p:ext uri="{BB962C8B-B14F-4D97-AF65-F5344CB8AC3E}">
        <p14:creationId xmlns:p14="http://schemas.microsoft.com/office/powerpoint/2010/main" val="3054148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p:txBody>
          <a:bodyPr/>
          <a:lstStyle/>
          <a:p>
            <a:r>
              <a:rPr lang="en-US" dirty="0"/>
              <a:t>SESSION INTERACTIVE </a:t>
            </a:r>
          </a:p>
        </p:txBody>
      </p:sp>
    </p:spTree>
    <p:extLst>
      <p:ext uri="{BB962C8B-B14F-4D97-AF65-F5344CB8AC3E}">
        <p14:creationId xmlns:p14="http://schemas.microsoft.com/office/powerpoint/2010/main" val="1501342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8683-422F-D640-8A81-8AD1199E7BBF}"/>
              </a:ext>
            </a:extLst>
          </p:cNvPr>
          <p:cNvSpPr>
            <a:spLocks noGrp="1"/>
          </p:cNvSpPr>
          <p:nvPr>
            <p:ph type="title"/>
          </p:nvPr>
        </p:nvSpPr>
        <p:spPr>
          <a:xfrm>
            <a:off x="839787" y="726281"/>
            <a:ext cx="6405839" cy="1702594"/>
          </a:xfrm>
        </p:spPr>
        <p:txBody>
          <a:bodyPr>
            <a:normAutofit fontScale="90000"/>
          </a:bodyPr>
          <a:lstStyle/>
          <a:p>
            <a:r>
              <a:rPr lang="en-US" dirty="0"/>
              <a:t>Small Group </a:t>
            </a:r>
            <a:r>
              <a:rPr lang="en-US"/>
              <a:t>Breakout Activity</a:t>
            </a:r>
            <a:br>
              <a:rPr lang="en-US" dirty="0"/>
            </a:br>
            <a:endParaRPr lang="en-US" dirty="0"/>
          </a:p>
        </p:txBody>
      </p:sp>
      <p:sp>
        <p:nvSpPr>
          <p:cNvPr id="9" name="TextBox 8">
            <a:extLst>
              <a:ext uri="{FF2B5EF4-FFF2-40B4-BE49-F238E27FC236}">
                <a16:creationId xmlns:a16="http://schemas.microsoft.com/office/drawing/2014/main" id="{15AC80F0-4E38-422E-ACDF-0590A3F4FA5F}"/>
              </a:ext>
            </a:extLst>
          </p:cNvPr>
          <p:cNvSpPr txBox="1"/>
          <p:nvPr/>
        </p:nvSpPr>
        <p:spPr>
          <a:xfrm>
            <a:off x="7606818" y="3782795"/>
            <a:ext cx="2469823" cy="646331"/>
          </a:xfrm>
          <a:prstGeom prst="rect">
            <a:avLst/>
          </a:prstGeom>
          <a:solidFill>
            <a:srgbClr val="FF99CC"/>
          </a:solidFill>
          <a:ln w="25400">
            <a:solidFill>
              <a:schemeClr val="tx1"/>
            </a:solidFill>
          </a:ln>
        </p:spPr>
        <p:txBody>
          <a:bodyPr wrap="square" rtlCol="0">
            <a:spAutoFit/>
          </a:bodyPr>
          <a:lstStyle/>
          <a:p>
            <a:pPr algn="ctr"/>
            <a:r>
              <a:rPr lang="en-US" sz="3600" dirty="0"/>
              <a:t>STAFF</a:t>
            </a:r>
          </a:p>
        </p:txBody>
      </p:sp>
      <p:sp>
        <p:nvSpPr>
          <p:cNvPr id="10" name="TextBox 9">
            <a:extLst>
              <a:ext uri="{FF2B5EF4-FFF2-40B4-BE49-F238E27FC236}">
                <a16:creationId xmlns:a16="http://schemas.microsoft.com/office/drawing/2014/main" id="{DDD62FB0-E3D1-4A83-AD4B-F7FADA48537F}"/>
              </a:ext>
            </a:extLst>
          </p:cNvPr>
          <p:cNvSpPr txBox="1"/>
          <p:nvPr/>
        </p:nvSpPr>
        <p:spPr>
          <a:xfrm>
            <a:off x="1374093" y="3782796"/>
            <a:ext cx="2469823" cy="646331"/>
          </a:xfrm>
          <a:prstGeom prst="rect">
            <a:avLst/>
          </a:prstGeom>
          <a:solidFill>
            <a:srgbClr val="FFFF00"/>
          </a:solidFill>
          <a:ln w="25400">
            <a:solidFill>
              <a:schemeClr val="tx1"/>
            </a:solidFill>
          </a:ln>
        </p:spPr>
        <p:txBody>
          <a:bodyPr wrap="square" rtlCol="0">
            <a:spAutoFit/>
          </a:bodyPr>
          <a:lstStyle/>
          <a:p>
            <a:pPr algn="ctr"/>
            <a:r>
              <a:rPr lang="en-US" sz="3600" dirty="0"/>
              <a:t>FACULTY</a:t>
            </a:r>
          </a:p>
        </p:txBody>
      </p:sp>
      <p:sp>
        <p:nvSpPr>
          <p:cNvPr id="11" name="TextBox 10">
            <a:extLst>
              <a:ext uri="{FF2B5EF4-FFF2-40B4-BE49-F238E27FC236}">
                <a16:creationId xmlns:a16="http://schemas.microsoft.com/office/drawing/2014/main" id="{FB53D3F3-BF2B-4F1B-AFF0-6DD7AF7A9CED}"/>
              </a:ext>
            </a:extLst>
          </p:cNvPr>
          <p:cNvSpPr txBox="1"/>
          <p:nvPr/>
        </p:nvSpPr>
        <p:spPr>
          <a:xfrm>
            <a:off x="4490455" y="3782795"/>
            <a:ext cx="2469823" cy="646331"/>
          </a:xfrm>
          <a:prstGeom prst="rect">
            <a:avLst/>
          </a:prstGeom>
          <a:solidFill>
            <a:srgbClr val="00FFFF"/>
          </a:solidFill>
          <a:ln w="25400">
            <a:solidFill>
              <a:schemeClr val="tx1"/>
            </a:solidFill>
          </a:ln>
        </p:spPr>
        <p:txBody>
          <a:bodyPr wrap="square" rtlCol="0">
            <a:spAutoFit/>
          </a:bodyPr>
          <a:lstStyle/>
          <a:p>
            <a:pPr algn="ctr"/>
            <a:r>
              <a:rPr lang="en-US" sz="3600" dirty="0"/>
              <a:t>STUDENT</a:t>
            </a:r>
          </a:p>
        </p:txBody>
      </p:sp>
    </p:spTree>
    <p:extLst>
      <p:ext uri="{BB962C8B-B14F-4D97-AF65-F5344CB8AC3E}">
        <p14:creationId xmlns:p14="http://schemas.microsoft.com/office/powerpoint/2010/main" val="3800353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C3572A-5D97-4C60-AF84-B037BA4954C6}"/>
              </a:ext>
            </a:extLst>
          </p:cNvPr>
          <p:cNvSpPr>
            <a:spLocks noGrp="1"/>
          </p:cNvSpPr>
          <p:nvPr>
            <p:ph type="title"/>
          </p:nvPr>
        </p:nvSpPr>
        <p:spPr>
          <a:xfrm>
            <a:off x="807882" y="779539"/>
            <a:ext cx="8440392" cy="857250"/>
          </a:xfrm>
          <a:prstGeom prst="rect">
            <a:avLst/>
          </a:prstGeom>
        </p:spPr>
        <p:txBody>
          <a:bodyPr>
            <a:normAutofit fontScale="90000"/>
          </a:bodyPr>
          <a:lstStyle/>
          <a:p>
            <a:r>
              <a:rPr lang="en-US" sz="4900" dirty="0">
                <a:solidFill>
                  <a:srgbClr val="446CA9"/>
                </a:solidFill>
              </a:rPr>
              <a:t>Session Evaluations</a:t>
            </a:r>
            <a:br>
              <a:rPr lang="en-US" sz="2800" dirty="0"/>
            </a:br>
            <a:r>
              <a:rPr lang="en-US" sz="2200" dirty="0"/>
              <a:t>There are two ways to access the session and presenter evaluations:</a:t>
            </a:r>
            <a:endParaRPr lang="en-US" sz="2000" dirty="0"/>
          </a:p>
        </p:txBody>
      </p:sp>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7547810" cy="3128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446CA9"/>
                </a:solidFill>
              </a:rPr>
              <a:t>1</a:t>
            </a:r>
          </a:p>
          <a:p>
            <a:pPr marL="0" indent="0">
              <a:buFont typeface="Arial" panose="020B0604020202020204" pitchFamily="34" charset="0"/>
              <a:buNone/>
            </a:pPr>
            <a:endParaRPr lang="en-US" sz="4000" dirty="0">
              <a:solidFill>
                <a:schemeClr val="tx1">
                  <a:lumMod val="50000"/>
                  <a:lumOff val="50000"/>
                </a:schemeClr>
              </a:solidFill>
            </a:endParaRPr>
          </a:p>
          <a:p>
            <a:pPr marL="0" indent="0">
              <a:buFont typeface="Arial" panose="020B0604020202020204" pitchFamily="34" charset="0"/>
              <a:buNone/>
            </a:pPr>
            <a:r>
              <a:rPr lang="en-US" sz="4000" dirty="0">
                <a:solidFill>
                  <a:srgbClr val="446CA9"/>
                </a:solidFill>
              </a:rPr>
              <a:t>2</a:t>
            </a:r>
          </a:p>
        </p:txBody>
      </p:sp>
      <p:sp>
        <p:nvSpPr>
          <p:cNvPr id="8" name="TextBox 7">
            <a:extLst>
              <a:ext uri="{FF2B5EF4-FFF2-40B4-BE49-F238E27FC236}">
                <a16:creationId xmlns:a16="http://schemas.microsoft.com/office/drawing/2014/main" id="{CCF91365-6C53-48AF-BE7B-1DA5CEB68C5A}"/>
              </a:ext>
            </a:extLst>
          </p:cNvPr>
          <p:cNvSpPr txBox="1"/>
          <p:nvPr/>
        </p:nvSpPr>
        <p:spPr>
          <a:xfrm>
            <a:off x="1534491" y="3819782"/>
            <a:ext cx="2957298" cy="1569660"/>
          </a:xfrm>
          <a:prstGeom prst="rect">
            <a:avLst/>
          </a:prstGeom>
          <a:noFill/>
        </p:spPr>
        <p:txBody>
          <a:bodyPr wrap="square" rtlCol="0">
            <a:spAutoFit/>
          </a:bodyPr>
          <a:lstStyle/>
          <a:p>
            <a:r>
              <a:rPr lang="en-US" sz="1600" dirty="0"/>
              <a:t>From the mobile app, click on the session you want from the schedule &gt; then scroll down or click on the associated resources &gt; and the </a:t>
            </a:r>
            <a:r>
              <a:rPr lang="en-US" sz="1600" dirty="0">
                <a:solidFill>
                  <a:srgbClr val="446CA9"/>
                </a:solidFill>
              </a:rPr>
              <a:t>evaluation </a:t>
            </a:r>
            <a:r>
              <a:rPr lang="en-US" sz="1600" dirty="0"/>
              <a:t>will pop up in the list</a:t>
            </a:r>
          </a:p>
        </p:txBody>
      </p:sp>
      <p:sp>
        <p:nvSpPr>
          <p:cNvPr id="9" name="TextBox 8">
            <a:extLst>
              <a:ext uri="{FF2B5EF4-FFF2-40B4-BE49-F238E27FC236}">
                <a16:creationId xmlns:a16="http://schemas.microsoft.com/office/drawing/2014/main" id="{E1D61638-B65C-4C26-A662-6F5DAE2846BE}"/>
              </a:ext>
            </a:extLst>
          </p:cNvPr>
          <p:cNvSpPr txBox="1"/>
          <p:nvPr/>
        </p:nvSpPr>
        <p:spPr>
          <a:xfrm>
            <a:off x="1556793" y="2585930"/>
            <a:ext cx="2771747" cy="584775"/>
          </a:xfrm>
          <a:prstGeom prst="rect">
            <a:avLst/>
          </a:prstGeom>
          <a:noFill/>
        </p:spPr>
        <p:txBody>
          <a:bodyPr wrap="square" rtlCol="0">
            <a:spAutoFit/>
          </a:bodyPr>
          <a:lstStyle/>
          <a:p>
            <a:r>
              <a:rPr lang="en-US" sz="1600" dirty="0"/>
              <a:t>In the online agenda, click on the “</a:t>
            </a:r>
            <a:r>
              <a:rPr lang="en-US" sz="1600" dirty="0">
                <a:solidFill>
                  <a:srgbClr val="446CA9"/>
                </a:solidFill>
              </a:rPr>
              <a:t>Evaluate Session</a:t>
            </a:r>
            <a:r>
              <a:rPr lang="en-US" sz="1600" dirty="0"/>
              <a:t>” link</a:t>
            </a:r>
          </a:p>
        </p:txBody>
      </p:sp>
      <p:pic>
        <p:nvPicPr>
          <p:cNvPr id="10" name="Picture 9">
            <a:extLst>
              <a:ext uri="{FF2B5EF4-FFF2-40B4-BE49-F238E27FC236}">
                <a16:creationId xmlns:a16="http://schemas.microsoft.com/office/drawing/2014/main" id="{88FFA51A-01BE-4644-9E4E-BA9458958095}"/>
              </a:ext>
            </a:extLst>
          </p:cNvPr>
          <p:cNvPicPr>
            <a:picLocks noChangeAspect="1"/>
          </p:cNvPicPr>
          <p:nvPr/>
        </p:nvPicPr>
        <p:blipFill>
          <a:blip r:embed="rId2"/>
          <a:stretch>
            <a:fillRect/>
          </a:stretch>
        </p:blipFill>
        <p:spPr>
          <a:xfrm>
            <a:off x="5013158" y="1879398"/>
            <a:ext cx="5518484" cy="1417279"/>
          </a:xfrm>
          <a:prstGeom prst="rect">
            <a:avLst/>
          </a:prstGeom>
        </p:spPr>
      </p:pic>
      <p:pic>
        <p:nvPicPr>
          <p:cNvPr id="11" name="Picture 10">
            <a:extLst>
              <a:ext uri="{FF2B5EF4-FFF2-40B4-BE49-F238E27FC236}">
                <a16:creationId xmlns:a16="http://schemas.microsoft.com/office/drawing/2014/main" id="{BC543409-459F-4B50-B554-E9347D57F7F8}"/>
              </a:ext>
            </a:extLst>
          </p:cNvPr>
          <p:cNvPicPr>
            <a:picLocks noChangeAspect="1"/>
          </p:cNvPicPr>
          <p:nvPr/>
        </p:nvPicPr>
        <p:blipFill>
          <a:blip r:embed="rId3"/>
          <a:stretch>
            <a:fillRect/>
          </a:stretch>
        </p:blipFill>
        <p:spPr>
          <a:xfrm>
            <a:off x="5013158" y="3462565"/>
            <a:ext cx="5519942" cy="2232382"/>
          </a:xfrm>
          <a:prstGeom prst="rect">
            <a:avLst/>
          </a:prstGeom>
        </p:spPr>
      </p:pic>
    </p:spTree>
    <p:extLst>
      <p:ext uri="{BB962C8B-B14F-4D97-AF65-F5344CB8AC3E}">
        <p14:creationId xmlns:p14="http://schemas.microsoft.com/office/powerpoint/2010/main" val="3371207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860424" y="1544715"/>
            <a:ext cx="10682219" cy="4352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751011" y="340187"/>
            <a:ext cx="8424529" cy="818435"/>
          </a:xfrm>
        </p:spPr>
        <p:txBody>
          <a:bodyPr>
            <a:normAutofit/>
          </a:bodyPr>
          <a:lstStyle/>
          <a:p>
            <a:r>
              <a:rPr lang="en-US" dirty="0">
                <a:solidFill>
                  <a:srgbClr val="446CA9"/>
                </a:solidFill>
              </a:rPr>
              <a:t>Contact Information</a:t>
            </a:r>
          </a:p>
        </p:txBody>
      </p:sp>
      <p:sp>
        <p:nvSpPr>
          <p:cNvPr id="12" name="Text Placeholder 1">
            <a:extLst>
              <a:ext uri="{FF2B5EF4-FFF2-40B4-BE49-F238E27FC236}">
                <a16:creationId xmlns:a16="http://schemas.microsoft.com/office/drawing/2014/main" id="{38EE60F3-6297-4CF1-8A00-FC6F94263BD9}"/>
              </a:ext>
            </a:extLst>
          </p:cNvPr>
          <p:cNvSpPr txBox="1">
            <a:spLocks/>
          </p:cNvSpPr>
          <p:nvPr/>
        </p:nvSpPr>
        <p:spPr>
          <a:xfrm>
            <a:off x="1303419" y="6090080"/>
            <a:ext cx="9172231" cy="616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NOTE: This presentation leaves copyright of the content to the presenter. Unless otherwise noted in the materials, uploaded content carries the </a:t>
            </a:r>
            <a:r>
              <a:rPr lang="en-US" sz="1200" dirty="0">
                <a:hlinkClick r:id="rId2"/>
              </a:rPr>
              <a:t>Creative Commons Attribution 4.0 International (CC BY 4.0), </a:t>
            </a:r>
            <a:r>
              <a:rPr lang="en-US" sz="1200" dirty="0"/>
              <a:t>which grants usage to the general public, with appropriate credit to the author.</a:t>
            </a:r>
          </a:p>
        </p:txBody>
      </p:sp>
      <p:sp>
        <p:nvSpPr>
          <p:cNvPr id="5" name="TextBox 4">
            <a:extLst>
              <a:ext uri="{FF2B5EF4-FFF2-40B4-BE49-F238E27FC236}">
                <a16:creationId xmlns:a16="http://schemas.microsoft.com/office/drawing/2014/main" id="{F96E1C42-255B-4F05-B789-2167E1C7637F}"/>
              </a:ext>
            </a:extLst>
          </p:cNvPr>
          <p:cNvSpPr txBox="1"/>
          <p:nvPr/>
        </p:nvSpPr>
        <p:spPr>
          <a:xfrm>
            <a:off x="803096" y="1727770"/>
            <a:ext cx="5671334" cy="3649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90000"/>
              </a:lnSpc>
              <a:spcBef>
                <a:spcPts val="1000"/>
              </a:spcBef>
            </a:pPr>
            <a:r>
              <a:rPr lang="en-US" sz="2400" dirty="0"/>
              <a:t>Blake</a:t>
            </a:r>
            <a:r>
              <a:rPr lang="en-US" sz="2400" dirty="0">
                <a:ea typeface="+mn-lt"/>
                <a:cs typeface="+mn-lt"/>
              </a:rPr>
              <a:t> Cooper </a:t>
            </a:r>
            <a:endParaRPr lang="en-US" sz="2400">
              <a:cs typeface="Calibri"/>
            </a:endParaRPr>
          </a:p>
          <a:p>
            <a:pPr algn="just">
              <a:lnSpc>
                <a:spcPct val="90000"/>
              </a:lnSpc>
              <a:spcBef>
                <a:spcPts val="1000"/>
              </a:spcBef>
            </a:pPr>
            <a:r>
              <a:rPr lang="en-US" sz="2400" dirty="0">
                <a:ea typeface="+mn-lt"/>
                <a:cs typeface="+mn-lt"/>
                <a:hlinkClick r:id="rId3"/>
              </a:rPr>
              <a:t>blakecoo@buffalo.edu</a:t>
            </a:r>
            <a:r>
              <a:rPr lang="en-US" sz="2400" dirty="0">
                <a:ea typeface="+mn-lt"/>
                <a:cs typeface="+mn-lt"/>
              </a:rPr>
              <a:t> </a:t>
            </a:r>
          </a:p>
          <a:p>
            <a:pPr algn="just">
              <a:lnSpc>
                <a:spcPct val="90000"/>
              </a:lnSpc>
              <a:spcBef>
                <a:spcPts val="1000"/>
              </a:spcBef>
            </a:pPr>
            <a:r>
              <a:rPr lang="en-US" sz="2400" dirty="0">
                <a:ea typeface="+mn-lt"/>
                <a:cs typeface="+mn-lt"/>
              </a:rPr>
              <a:t>716-645-5991     </a:t>
            </a:r>
          </a:p>
          <a:p>
            <a:pPr algn="just">
              <a:lnSpc>
                <a:spcPct val="90000"/>
              </a:lnSpc>
              <a:spcBef>
                <a:spcPts val="1000"/>
              </a:spcBef>
            </a:pPr>
            <a:endParaRPr lang="en-US" sz="2400" dirty="0">
              <a:ea typeface="+mn-lt"/>
              <a:cs typeface="+mn-lt"/>
            </a:endParaRPr>
          </a:p>
          <a:p>
            <a:pPr algn="just">
              <a:lnSpc>
                <a:spcPct val="90000"/>
              </a:lnSpc>
              <a:spcBef>
                <a:spcPts val="1000"/>
              </a:spcBef>
            </a:pPr>
            <a:endParaRPr lang="en-US" sz="2400" dirty="0">
              <a:ea typeface="+mn-lt"/>
              <a:cs typeface="+mn-lt"/>
            </a:endParaRPr>
          </a:p>
          <a:p>
            <a:pPr algn="just">
              <a:lnSpc>
                <a:spcPct val="90000"/>
              </a:lnSpc>
              <a:spcBef>
                <a:spcPts val="1000"/>
              </a:spcBef>
            </a:pPr>
            <a:r>
              <a:rPr lang="en-US" sz="2400" dirty="0">
                <a:ea typeface="+mn-lt"/>
                <a:cs typeface="+mn-lt"/>
              </a:rPr>
              <a:t>Tracy Gale </a:t>
            </a:r>
          </a:p>
          <a:p>
            <a:pPr algn="just">
              <a:lnSpc>
                <a:spcPct val="90000"/>
              </a:lnSpc>
              <a:spcBef>
                <a:spcPts val="1000"/>
              </a:spcBef>
            </a:pPr>
            <a:r>
              <a:rPr lang="en-US" sz="2400" dirty="0">
                <a:ea typeface="+mn-lt"/>
                <a:cs typeface="+mn-lt"/>
                <a:hlinkClick r:id="rId4"/>
              </a:rPr>
              <a:t>tgale@ufl.edu</a:t>
            </a:r>
            <a:r>
              <a:rPr lang="en-US" sz="2400" dirty="0">
                <a:ea typeface="+mn-lt"/>
                <a:cs typeface="+mn-lt"/>
              </a:rPr>
              <a:t> </a:t>
            </a:r>
          </a:p>
          <a:p>
            <a:pPr algn="just">
              <a:lnSpc>
                <a:spcPct val="90000"/>
              </a:lnSpc>
              <a:spcBef>
                <a:spcPts val="1000"/>
              </a:spcBef>
            </a:pPr>
            <a:r>
              <a:rPr lang="en-US" sz="2400" dirty="0">
                <a:ea typeface="+mn-lt"/>
                <a:cs typeface="+mn-lt"/>
              </a:rPr>
              <a:t>352-273-1559</a:t>
            </a:r>
            <a:endParaRPr lang="en-US" sz="2400" dirty="0">
              <a:cs typeface="Calibri" panose="020F0502020204030204"/>
            </a:endParaRPr>
          </a:p>
        </p:txBody>
      </p:sp>
      <p:sp>
        <p:nvSpPr>
          <p:cNvPr id="9" name="TextBox 8">
            <a:extLst>
              <a:ext uri="{FF2B5EF4-FFF2-40B4-BE49-F238E27FC236}">
                <a16:creationId xmlns:a16="http://schemas.microsoft.com/office/drawing/2014/main" id="{E694C660-298E-4EB8-A4E7-6B745EAF0B21}"/>
              </a:ext>
            </a:extLst>
          </p:cNvPr>
          <p:cNvSpPr txBox="1"/>
          <p:nvPr/>
        </p:nvSpPr>
        <p:spPr>
          <a:xfrm>
            <a:off x="6085725" y="1727769"/>
            <a:ext cx="5671334" cy="3649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90000"/>
              </a:lnSpc>
              <a:spcBef>
                <a:spcPts val="1000"/>
              </a:spcBef>
            </a:pPr>
            <a:r>
              <a:rPr lang="en-US" sz="2400" dirty="0">
                <a:ea typeface="+mn-lt"/>
                <a:cs typeface="+mn-lt"/>
              </a:rPr>
              <a:t>Jeannine Sato</a:t>
            </a:r>
          </a:p>
          <a:p>
            <a:pPr algn="just">
              <a:lnSpc>
                <a:spcPct val="90000"/>
              </a:lnSpc>
              <a:spcBef>
                <a:spcPts val="1000"/>
              </a:spcBef>
            </a:pPr>
            <a:r>
              <a:rPr lang="en-US" sz="2400" dirty="0">
                <a:ea typeface="+mn-lt"/>
                <a:cs typeface="+mn-lt"/>
                <a:hlinkClick r:id="rId5"/>
              </a:rPr>
              <a:t>j.sato@duke.edu</a:t>
            </a:r>
            <a:endParaRPr lang="en-US" sz="2400" dirty="0">
              <a:ea typeface="+mn-lt"/>
              <a:cs typeface="+mn-lt"/>
            </a:endParaRPr>
          </a:p>
          <a:p>
            <a:pPr algn="just">
              <a:lnSpc>
                <a:spcPct val="90000"/>
              </a:lnSpc>
              <a:spcBef>
                <a:spcPts val="1000"/>
              </a:spcBef>
            </a:pPr>
            <a:r>
              <a:rPr lang="en-US" sz="2400" dirty="0">
                <a:ea typeface="+mn-lt"/>
                <a:cs typeface="+mn-lt"/>
              </a:rPr>
              <a:t> 919-357-0324</a:t>
            </a:r>
          </a:p>
          <a:p>
            <a:pPr algn="just">
              <a:lnSpc>
                <a:spcPct val="90000"/>
              </a:lnSpc>
              <a:spcBef>
                <a:spcPts val="1000"/>
              </a:spcBef>
            </a:pPr>
            <a:endParaRPr lang="en-US" sz="2400" dirty="0">
              <a:ea typeface="+mn-lt"/>
              <a:cs typeface="+mn-lt"/>
            </a:endParaRPr>
          </a:p>
          <a:p>
            <a:pPr algn="just">
              <a:lnSpc>
                <a:spcPct val="90000"/>
              </a:lnSpc>
              <a:spcBef>
                <a:spcPts val="1000"/>
              </a:spcBef>
            </a:pPr>
            <a:endParaRPr lang="en-US" sz="2400" dirty="0">
              <a:ea typeface="+mn-lt"/>
              <a:cs typeface="+mn-lt"/>
            </a:endParaRPr>
          </a:p>
          <a:p>
            <a:pPr algn="just">
              <a:lnSpc>
                <a:spcPct val="90000"/>
              </a:lnSpc>
              <a:spcBef>
                <a:spcPts val="1000"/>
              </a:spcBef>
            </a:pPr>
            <a:r>
              <a:rPr lang="en-US" sz="2400" dirty="0">
                <a:ea typeface="+mn-lt"/>
                <a:cs typeface="+mn-lt"/>
              </a:rPr>
              <a:t>Diana Tuorto</a:t>
            </a:r>
          </a:p>
          <a:p>
            <a:pPr algn="just">
              <a:lnSpc>
                <a:spcPct val="90000"/>
              </a:lnSpc>
              <a:spcBef>
                <a:spcPts val="1000"/>
              </a:spcBef>
            </a:pPr>
            <a:r>
              <a:rPr lang="en-US" sz="2400" dirty="0">
                <a:ea typeface="+mn-lt"/>
                <a:cs typeface="+mn-lt"/>
                <a:hlinkClick r:id="rId6"/>
              </a:rPr>
              <a:t>dianatuo@buffalo.edu</a:t>
            </a:r>
            <a:endParaRPr lang="en-US" sz="2400" dirty="0">
              <a:ea typeface="+mn-lt"/>
              <a:cs typeface="+mn-lt"/>
            </a:endParaRPr>
          </a:p>
          <a:p>
            <a:pPr algn="just">
              <a:lnSpc>
                <a:spcPct val="90000"/>
              </a:lnSpc>
              <a:spcBef>
                <a:spcPts val="1000"/>
              </a:spcBef>
            </a:pPr>
            <a:r>
              <a:rPr lang="en-US" sz="2400" dirty="0">
                <a:ea typeface="+mn-lt"/>
                <a:cs typeface="+mn-lt"/>
              </a:rPr>
              <a:t>716-645-8127</a:t>
            </a:r>
            <a:endParaRPr lang="en-US" sz="2400" dirty="0">
              <a:cs typeface="Calibri" panose="020F0502020204030204"/>
            </a:endParaRPr>
          </a:p>
        </p:txBody>
      </p:sp>
    </p:spTree>
    <p:extLst>
      <p:ext uri="{BB962C8B-B14F-4D97-AF65-F5344CB8AC3E}">
        <p14:creationId xmlns:p14="http://schemas.microsoft.com/office/powerpoint/2010/main" val="999263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2375286"/>
            <a:ext cx="10515600" cy="1325563"/>
          </a:xfrm>
        </p:spPr>
        <p:txBody>
          <a:bodyPr>
            <a:normAutofit fontScale="90000"/>
          </a:bodyPr>
          <a:lstStyle/>
          <a:p>
            <a:r>
              <a:rPr lang="en-US" b="0" dirty="0"/>
              <a:t>What are some </a:t>
            </a:r>
            <a:r>
              <a:rPr lang="en-US" dirty="0"/>
              <a:t>barriers</a:t>
            </a:r>
            <a:r>
              <a:rPr lang="en-US" b="0" dirty="0"/>
              <a:t> to faculty engagement at your institution?</a:t>
            </a:r>
          </a:p>
        </p:txBody>
      </p:sp>
    </p:spTree>
    <p:extLst>
      <p:ext uri="{BB962C8B-B14F-4D97-AF65-F5344CB8AC3E}">
        <p14:creationId xmlns:p14="http://schemas.microsoft.com/office/powerpoint/2010/main" val="699878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a:xfrm>
            <a:off x="434788" y="176866"/>
            <a:ext cx="10515600" cy="1325563"/>
          </a:xfrm>
        </p:spPr>
        <p:txBody>
          <a:bodyPr/>
          <a:lstStyle/>
          <a:p>
            <a:r>
              <a:rPr lang="en-US" dirty="0"/>
              <a:t>Problem: </a:t>
            </a:r>
            <a:r>
              <a:rPr lang="en-US" b="0" dirty="0"/>
              <a:t>Faculty won’t (or can’t) engage</a:t>
            </a:r>
          </a:p>
        </p:txBody>
      </p:sp>
      <p:sp>
        <p:nvSpPr>
          <p:cNvPr id="3" name="Content Placeholder 2">
            <a:extLst>
              <a:ext uri="{FF2B5EF4-FFF2-40B4-BE49-F238E27FC236}">
                <a16:creationId xmlns:a16="http://schemas.microsoft.com/office/drawing/2014/main" id="{B0D14D16-19C0-43C3-8A9D-D23426D1A794}"/>
              </a:ext>
            </a:extLst>
          </p:cNvPr>
          <p:cNvSpPr>
            <a:spLocks noGrp="1"/>
          </p:cNvSpPr>
          <p:nvPr>
            <p:ph idx="1"/>
          </p:nvPr>
        </p:nvSpPr>
        <p:spPr>
          <a:xfrm>
            <a:off x="569259" y="1448641"/>
            <a:ext cx="5441576" cy="4351338"/>
          </a:xfrm>
        </p:spPr>
        <p:txBody>
          <a:bodyPr>
            <a:normAutofit/>
          </a:bodyPr>
          <a:lstStyle/>
          <a:p>
            <a:r>
              <a:rPr lang="en-US" b="1" dirty="0">
                <a:solidFill>
                  <a:srgbClr val="EF7622"/>
                </a:solidFill>
              </a:rPr>
              <a:t>Solution: </a:t>
            </a:r>
            <a:r>
              <a:rPr lang="en-US" dirty="0"/>
              <a:t>The Pareto Principle! </a:t>
            </a:r>
          </a:p>
          <a:p>
            <a:pPr lvl="1"/>
            <a:r>
              <a:rPr lang="en-US" dirty="0"/>
              <a:t>Focus on the loudest voices</a:t>
            </a:r>
          </a:p>
          <a:p>
            <a:r>
              <a:rPr lang="en-US" b="1" dirty="0">
                <a:solidFill>
                  <a:srgbClr val="446CA9"/>
                </a:solidFill>
              </a:rPr>
              <a:t>How UB handled it:</a:t>
            </a:r>
          </a:p>
          <a:p>
            <a:pPr lvl="1"/>
            <a:r>
              <a:rPr lang="en-US" dirty="0"/>
              <a:t>Created a Faculty Fellow role </a:t>
            </a:r>
          </a:p>
          <a:p>
            <a:pPr lvl="2"/>
            <a:r>
              <a:rPr lang="en-US" dirty="0"/>
              <a:t>Act as a liaison between faculty and IT</a:t>
            </a:r>
          </a:p>
          <a:p>
            <a:pPr lvl="2"/>
            <a:r>
              <a:rPr lang="en-US" dirty="0"/>
              <a:t>Assist with communication opportunities between faculty and IT</a:t>
            </a:r>
          </a:p>
          <a:p>
            <a:pPr lvl="1"/>
            <a:r>
              <a:rPr lang="en-US" dirty="0"/>
              <a:t>Faculty Senate IT Subcommittee, chaired by fellow</a:t>
            </a:r>
          </a:p>
          <a:p>
            <a:pPr lvl="1"/>
            <a:r>
              <a:rPr lang="en-US" dirty="0"/>
              <a:t>Faculty IT Liaison program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306" y="1502429"/>
            <a:ext cx="5531970" cy="3870812"/>
          </a:xfrm>
          <a:prstGeom prst="rect">
            <a:avLst/>
          </a:prstGeom>
        </p:spPr>
      </p:pic>
    </p:spTree>
    <p:extLst>
      <p:ext uri="{BB962C8B-B14F-4D97-AF65-F5344CB8AC3E}">
        <p14:creationId xmlns:p14="http://schemas.microsoft.com/office/powerpoint/2010/main" val="47552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a:xfrm>
            <a:off x="528918" y="176866"/>
            <a:ext cx="10515600" cy="1325563"/>
          </a:xfrm>
        </p:spPr>
        <p:txBody>
          <a:bodyPr/>
          <a:lstStyle/>
          <a:p>
            <a:r>
              <a:rPr lang="en-US" dirty="0"/>
              <a:t>Problem: </a:t>
            </a:r>
            <a:r>
              <a:rPr lang="en-US" b="0" dirty="0"/>
              <a:t>Faculty don’t trust IT</a:t>
            </a:r>
          </a:p>
        </p:txBody>
      </p:sp>
      <p:sp>
        <p:nvSpPr>
          <p:cNvPr id="3" name="Content Placeholder 2">
            <a:extLst>
              <a:ext uri="{FF2B5EF4-FFF2-40B4-BE49-F238E27FC236}">
                <a16:creationId xmlns:a16="http://schemas.microsoft.com/office/drawing/2014/main" id="{B0D14D16-19C0-43C3-8A9D-D23426D1A794}"/>
              </a:ext>
            </a:extLst>
          </p:cNvPr>
          <p:cNvSpPr>
            <a:spLocks noGrp="1"/>
          </p:cNvSpPr>
          <p:nvPr>
            <p:ph idx="1"/>
          </p:nvPr>
        </p:nvSpPr>
        <p:spPr>
          <a:xfrm>
            <a:off x="4324630" y="1418105"/>
            <a:ext cx="6909427" cy="4351338"/>
          </a:xfrm>
        </p:spPr>
        <p:txBody>
          <a:bodyPr>
            <a:normAutofit lnSpcReduction="10000"/>
          </a:bodyPr>
          <a:lstStyle/>
          <a:p>
            <a:r>
              <a:rPr lang="mr-IN" dirty="0"/>
              <a:t>…</a:t>
            </a:r>
            <a:r>
              <a:rPr lang="en-US" dirty="0"/>
              <a:t>often because they don’t feel they are being heard</a:t>
            </a:r>
            <a:endParaRPr lang="en-US" b="1" dirty="0"/>
          </a:p>
          <a:p>
            <a:r>
              <a:rPr lang="en-US" b="1" dirty="0">
                <a:solidFill>
                  <a:srgbClr val="EF7622"/>
                </a:solidFill>
              </a:rPr>
              <a:t>Strategy: </a:t>
            </a:r>
            <a:r>
              <a:rPr lang="en-US" dirty="0"/>
              <a:t>Avoid “superficial engagement”</a:t>
            </a:r>
          </a:p>
          <a:p>
            <a:pPr lvl="1"/>
            <a:r>
              <a:rPr lang="en-US" dirty="0"/>
              <a:t>Don’t just gather people and let them vent- let/make them take responsibility for change</a:t>
            </a:r>
          </a:p>
          <a:p>
            <a:pPr lvl="1"/>
            <a:r>
              <a:rPr lang="en-US" dirty="0"/>
              <a:t>Share their/your successes! Let them know how they’ve made a difference</a:t>
            </a:r>
            <a:br>
              <a:rPr lang="en-US" dirty="0"/>
            </a:br>
            <a:endParaRPr lang="en-US" dirty="0"/>
          </a:p>
          <a:p>
            <a:r>
              <a:rPr lang="en-US" b="1" dirty="0">
                <a:solidFill>
                  <a:srgbClr val="446CA9"/>
                </a:solidFill>
              </a:rPr>
              <a:t>How UB handled it:</a:t>
            </a:r>
          </a:p>
          <a:p>
            <a:pPr lvl="1"/>
            <a:r>
              <a:rPr lang="en-US" dirty="0"/>
              <a:t>Active participation in focus groups, blogs, direct emails, town halls</a:t>
            </a:r>
            <a:r>
              <a:rPr lang="mr-IN" dirty="0"/>
              <a:t>…</a:t>
            </a:r>
            <a:endParaRPr lang="en-US" dirty="0"/>
          </a:p>
          <a:p>
            <a:pPr marL="457200" lvl="1" indent="0">
              <a:buNone/>
            </a:pPr>
            <a:r>
              <a:rPr lang="mr-IN" dirty="0"/>
              <a:t>…</a:t>
            </a:r>
            <a:r>
              <a:rPr lang="en-US" dirty="0"/>
              <a:t>lots of communication!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5875" y="1690688"/>
            <a:ext cx="4078755" cy="4078755"/>
          </a:xfrm>
          <a:prstGeom prst="rect">
            <a:avLst/>
          </a:prstGeom>
        </p:spPr>
      </p:pic>
    </p:spTree>
    <p:extLst>
      <p:ext uri="{BB962C8B-B14F-4D97-AF65-F5344CB8AC3E}">
        <p14:creationId xmlns:p14="http://schemas.microsoft.com/office/powerpoint/2010/main" val="3747170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2375286"/>
            <a:ext cx="10515600" cy="1325563"/>
          </a:xfrm>
        </p:spPr>
        <p:txBody>
          <a:bodyPr>
            <a:normAutofit fontScale="90000"/>
          </a:bodyPr>
          <a:lstStyle/>
          <a:p>
            <a:r>
              <a:rPr lang="en-US" b="0" dirty="0"/>
              <a:t>Faculty engagement strategy:</a:t>
            </a:r>
            <a:br>
              <a:rPr lang="en-US" b="0" dirty="0"/>
            </a:br>
            <a:r>
              <a:rPr lang="en-US" b="0" dirty="0"/>
              <a:t>cultivate </a:t>
            </a:r>
            <a:r>
              <a:rPr lang="en-US" dirty="0"/>
              <a:t>Faculty IT Liaisons</a:t>
            </a:r>
          </a:p>
        </p:txBody>
      </p:sp>
    </p:spTree>
    <p:extLst>
      <p:ext uri="{BB962C8B-B14F-4D97-AF65-F5344CB8AC3E}">
        <p14:creationId xmlns:p14="http://schemas.microsoft.com/office/powerpoint/2010/main" val="305542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694" y="1277465"/>
            <a:ext cx="7288306" cy="3644153"/>
          </a:xfrm>
          <a:prstGeom prst="rect">
            <a:avLst/>
          </a:prstGeom>
        </p:spPr>
      </p:pic>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a:xfrm>
            <a:off x="434788" y="110096"/>
            <a:ext cx="10515600" cy="1325563"/>
          </a:xfrm>
        </p:spPr>
        <p:txBody>
          <a:bodyPr/>
          <a:lstStyle/>
          <a:p>
            <a:r>
              <a:rPr lang="en-US" dirty="0"/>
              <a:t>Step one: outreach</a:t>
            </a:r>
          </a:p>
        </p:txBody>
      </p:sp>
      <p:sp>
        <p:nvSpPr>
          <p:cNvPr id="3" name="Content Placeholder 2">
            <a:extLst>
              <a:ext uri="{FF2B5EF4-FFF2-40B4-BE49-F238E27FC236}">
                <a16:creationId xmlns:a16="http://schemas.microsoft.com/office/drawing/2014/main" id="{B0D14D16-19C0-43C3-8A9D-D23426D1A794}"/>
              </a:ext>
            </a:extLst>
          </p:cNvPr>
          <p:cNvSpPr>
            <a:spLocks noGrp="1"/>
          </p:cNvSpPr>
          <p:nvPr>
            <p:ph idx="1"/>
          </p:nvPr>
        </p:nvSpPr>
        <p:spPr>
          <a:xfrm>
            <a:off x="560294" y="1277465"/>
            <a:ext cx="4217894" cy="4351338"/>
          </a:xfrm>
        </p:spPr>
        <p:txBody>
          <a:bodyPr/>
          <a:lstStyle/>
          <a:p>
            <a:pPr marL="285750" indent="-285750"/>
            <a:r>
              <a:rPr lang="en-US" dirty="0"/>
              <a:t>Survey (formal or informal) to identify problem areas</a:t>
            </a:r>
          </a:p>
          <a:p>
            <a:pPr marL="285750" indent="-285750"/>
            <a:r>
              <a:rPr lang="en-US" dirty="0"/>
              <a:t>Notice the loudest voices (so you can cultivate them)</a:t>
            </a:r>
          </a:p>
          <a:p>
            <a:pPr marL="285750" indent="-285750"/>
            <a:r>
              <a:rPr lang="en-US" dirty="0"/>
              <a:t>Put it into motion (avoid superficial engagement)</a:t>
            </a:r>
          </a:p>
        </p:txBody>
      </p:sp>
    </p:spTree>
    <p:extLst>
      <p:ext uri="{BB962C8B-B14F-4D97-AF65-F5344CB8AC3E}">
        <p14:creationId xmlns:p14="http://schemas.microsoft.com/office/powerpoint/2010/main" val="1061176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34379-4187-ED41-852F-24FD77CDA22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69" t="1" b="474"/>
          <a:stretch/>
        </p:blipFill>
        <p:spPr>
          <a:xfrm>
            <a:off x="6534615" y="-39029"/>
            <a:ext cx="5657385" cy="7477253"/>
          </a:xfrm>
          <a:prstGeom prst="rect">
            <a:avLst/>
          </a:prstGeom>
        </p:spPr>
      </p:pic>
      <p:sp>
        <p:nvSpPr>
          <p:cNvPr id="2" name="Title 1">
            <a:extLst>
              <a:ext uri="{FF2B5EF4-FFF2-40B4-BE49-F238E27FC236}">
                <a16:creationId xmlns:a16="http://schemas.microsoft.com/office/drawing/2014/main" id="{5C8F7797-2E73-4B9C-A770-36095338F181}"/>
              </a:ext>
            </a:extLst>
          </p:cNvPr>
          <p:cNvSpPr>
            <a:spLocks noGrp="1"/>
          </p:cNvSpPr>
          <p:nvPr>
            <p:ph type="title"/>
          </p:nvPr>
        </p:nvSpPr>
        <p:spPr/>
        <p:txBody>
          <a:bodyPr>
            <a:normAutofit/>
          </a:bodyPr>
          <a:lstStyle/>
          <a:p>
            <a:r>
              <a:rPr lang="en-US" dirty="0"/>
              <a:t>Step two: assemble</a:t>
            </a:r>
            <a:br>
              <a:rPr lang="en-US" dirty="0"/>
            </a:br>
            <a:r>
              <a:rPr lang="en-US" dirty="0"/>
              <a:t>your liaisons</a:t>
            </a:r>
          </a:p>
        </p:txBody>
      </p:sp>
      <p:sp>
        <p:nvSpPr>
          <p:cNvPr id="3" name="Content Placeholder 2">
            <a:extLst>
              <a:ext uri="{FF2B5EF4-FFF2-40B4-BE49-F238E27FC236}">
                <a16:creationId xmlns:a16="http://schemas.microsoft.com/office/drawing/2014/main" id="{B0D14D16-19C0-43C3-8A9D-D23426D1A794}"/>
              </a:ext>
            </a:extLst>
          </p:cNvPr>
          <p:cNvSpPr>
            <a:spLocks noGrp="1"/>
          </p:cNvSpPr>
          <p:nvPr>
            <p:ph idx="1"/>
          </p:nvPr>
        </p:nvSpPr>
        <p:spPr/>
        <p:txBody>
          <a:bodyPr/>
          <a:lstStyle/>
          <a:p>
            <a:pPr marL="285750" indent="-285750"/>
            <a:r>
              <a:rPr lang="en-US" dirty="0"/>
              <a:t>Faculty and IT Staff</a:t>
            </a:r>
          </a:p>
          <a:p>
            <a:pPr marL="285750" indent="-285750"/>
            <a:r>
              <a:rPr lang="en-US" dirty="0"/>
              <a:t>Less tech-savvy is better</a:t>
            </a:r>
          </a:p>
          <a:p>
            <a:pPr marL="285750" indent="-285750"/>
            <a:r>
              <a:rPr lang="en-US" dirty="0"/>
              <a:t>Different academic areas</a:t>
            </a:r>
          </a:p>
        </p:txBody>
      </p:sp>
    </p:spTree>
    <p:extLst>
      <p:ext uri="{BB962C8B-B14F-4D97-AF65-F5344CB8AC3E}">
        <p14:creationId xmlns:p14="http://schemas.microsoft.com/office/powerpoint/2010/main" val="689819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F - Color Palette">
      <a:dk1>
        <a:sysClr val="windowText" lastClr="000000"/>
      </a:dk1>
      <a:lt1>
        <a:sysClr val="window" lastClr="FFFFFF"/>
      </a:lt1>
      <a:dk2>
        <a:srgbClr val="44546A"/>
      </a:dk2>
      <a:lt2>
        <a:srgbClr val="E7E6E6"/>
      </a:lt2>
      <a:accent1>
        <a:srgbClr val="F3702B"/>
      </a:accent1>
      <a:accent2>
        <a:srgbClr val="0021A5"/>
      </a:accent2>
      <a:accent3>
        <a:srgbClr val="B1B3B6"/>
      </a:accent3>
      <a:accent4>
        <a:srgbClr val="80BE63"/>
      </a:accent4>
      <a:accent5>
        <a:srgbClr val="593674"/>
      </a:accent5>
      <a:accent6>
        <a:srgbClr val="D7182A"/>
      </a:accent6>
      <a:hlink>
        <a:srgbClr val="CFB691"/>
      </a:hlink>
      <a:folHlink>
        <a:srgbClr val="FFEFC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TotalTime>
  <Words>1023</Words>
  <Application>Microsoft Macintosh PowerPoint</Application>
  <PresentationFormat>Widescreen</PresentationFormat>
  <Paragraphs>201</Paragraphs>
  <Slides>34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Calibri Light</vt:lpstr>
      <vt:lpstr>Gentona SemiBold</vt:lpstr>
      <vt:lpstr>Office Theme</vt:lpstr>
      <vt:lpstr>1_Office Theme</vt:lpstr>
      <vt:lpstr>Rules of Engagement: When Your Customers Are Telling  Your Story</vt:lpstr>
      <vt:lpstr>Session Overview </vt:lpstr>
      <vt:lpstr>RULES OF ENGAGEMENT: FACULTY</vt:lpstr>
      <vt:lpstr>What are some barriers to faculty engagement at your institution?</vt:lpstr>
      <vt:lpstr>Problem: Faculty won’t (or can’t) engage</vt:lpstr>
      <vt:lpstr>Problem: Faculty don’t trust IT</vt:lpstr>
      <vt:lpstr>Faculty engagement strategy: cultivate Faculty IT Liaisons</vt:lpstr>
      <vt:lpstr>Step one: outreach</vt:lpstr>
      <vt:lpstr>Step two: assemble your liaisons</vt:lpstr>
      <vt:lpstr>Step three: “bonded design”</vt:lpstr>
      <vt:lpstr>Your faculty are now power users 🦸‍♀️ who share their expertise with colleagues.</vt:lpstr>
      <vt:lpstr>Your IT staff are now faculty advocates 👷‍♀️ building better technology.</vt:lpstr>
      <vt:lpstr>“What I liked about it was that any brainstorm or idea was acceptable. No ideas are stifled and no one on the team was made to feel that their idea might be considered inappropriate.” -Faculty member</vt:lpstr>
      <vt:lpstr>“Everyone in the group seems very open to learning from each other… if one group member says they know how to do something, the others will say 'you'll have to show me how to do that.’” -IT staff member</vt:lpstr>
      <vt:lpstr>Don’t forget to share the successes!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RULES OF ENGAGEMENT: STAFF</vt:lpstr>
      <vt:lpstr>IT Engagement Groups</vt:lpstr>
      <vt:lpstr>Engagement stakeholder groups</vt:lpstr>
      <vt:lpstr>Structure</vt:lpstr>
      <vt:lpstr>Project example – Campus Safety</vt:lpstr>
      <vt:lpstr>Outcome example Time &amp; Attendance</vt:lpstr>
      <vt:lpstr>Outcome example – Tuition assistance</vt:lpstr>
      <vt:lpstr>Face-to-Face Staff Tech Fairs</vt:lpstr>
      <vt:lpstr>SESSION INTERACTIVE </vt:lpstr>
      <vt:lpstr>Small Group Breakout Activity </vt:lpstr>
      <vt:lpstr>Session Evaluations There are two ways to access the session and presenter evaluations: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Berg</dc:creator>
  <cp:lastModifiedBy>Blake Cooper</cp:lastModifiedBy>
  <cp:revision>123</cp:revision>
  <dcterms:created xsi:type="dcterms:W3CDTF">2019-03-25T21:23:33Z</dcterms:created>
  <dcterms:modified xsi:type="dcterms:W3CDTF">2019-10-11T15:59:51Z</dcterms:modified>
</cp:coreProperties>
</file>