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39.jpg" ContentType="image/png"/>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74" r:id="rId5"/>
  </p:sldMasterIdLst>
  <p:notesMasterIdLst>
    <p:notesMasterId r:id="rId41"/>
  </p:notesMasterIdLst>
  <p:handoutMasterIdLst>
    <p:handoutMasterId r:id="rId42"/>
  </p:handoutMasterIdLst>
  <p:sldIdLst>
    <p:sldId id="702" r:id="rId6"/>
    <p:sldId id="677" r:id="rId7"/>
    <p:sldId id="608" r:id="rId8"/>
    <p:sldId id="679" r:id="rId9"/>
    <p:sldId id="678" r:id="rId10"/>
    <p:sldId id="653" r:id="rId11"/>
    <p:sldId id="667" r:id="rId12"/>
    <p:sldId id="706" r:id="rId13"/>
    <p:sldId id="611" r:id="rId14"/>
    <p:sldId id="614" r:id="rId15"/>
    <p:sldId id="718" r:id="rId16"/>
    <p:sldId id="707" r:id="rId17"/>
    <p:sldId id="658" r:id="rId18"/>
    <p:sldId id="715" r:id="rId19"/>
    <p:sldId id="638" r:id="rId20"/>
    <p:sldId id="708" r:id="rId21"/>
    <p:sldId id="683" r:id="rId22"/>
    <p:sldId id="716" r:id="rId23"/>
    <p:sldId id="686" r:id="rId24"/>
    <p:sldId id="709" r:id="rId25"/>
    <p:sldId id="687" r:id="rId26"/>
    <p:sldId id="268" r:id="rId27"/>
    <p:sldId id="713" r:id="rId28"/>
    <p:sldId id="688" r:id="rId29"/>
    <p:sldId id="257" r:id="rId30"/>
    <p:sldId id="695" r:id="rId31"/>
    <p:sldId id="712" r:id="rId32"/>
    <p:sldId id="714" r:id="rId33"/>
    <p:sldId id="700" r:id="rId34"/>
    <p:sldId id="267" r:id="rId35"/>
    <p:sldId id="729" r:id="rId36"/>
    <p:sldId id="728" r:id="rId37"/>
    <p:sldId id="689" r:id="rId38"/>
    <p:sldId id="703" r:id="rId39"/>
    <p:sldId id="264" r:id="rId40"/>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0">
          <p15:clr>
            <a:srgbClr val="A4A3A4"/>
          </p15:clr>
        </p15:guide>
        <p15:guide id="4" pos="5563">
          <p15:clr>
            <a:srgbClr val="A4A3A4"/>
          </p15:clr>
        </p15:guide>
        <p15:guide id="5" pos="456" userDrawn="1">
          <p15:clr>
            <a:srgbClr val="A4A3A4"/>
          </p15:clr>
        </p15:guide>
        <p15:guide id="6" orient="horz" pos="2940">
          <p15:clr>
            <a:srgbClr val="A4A3A4"/>
          </p15:clr>
        </p15:guide>
        <p15:guide id="8" orient="horz" pos="301">
          <p15:clr>
            <a:srgbClr val="A4A3A4"/>
          </p15:clr>
        </p15:guide>
        <p15:guide id="9" pos="2211">
          <p15:clr>
            <a:srgbClr val="A4A3A4"/>
          </p15:clr>
        </p15:guide>
        <p15:guide id="10" pos="2008">
          <p15:clr>
            <a:srgbClr val="A4A3A4"/>
          </p15:clr>
        </p15:guide>
        <p15:guide id="11" pos="2882">
          <p15:clr>
            <a:srgbClr val="A4A3A4"/>
          </p15:clr>
        </p15:guide>
        <p15:guide id="12" orient="horz" pos="730">
          <p15:clr>
            <a:srgbClr val="A4A3A4"/>
          </p15:clr>
        </p15:guide>
      </p15:sldGuideLst>
    </p:ext>
    <p:ext uri="{2D200454-40CA-4A62-9FC3-DE9A4176ACB9}">
      <p15:notesGuideLst xmlns:p15="http://schemas.microsoft.com/office/powerpoint/2012/main">
        <p15:guide id="1" orient="horz" pos="2994" userDrawn="1">
          <p15:clr>
            <a:srgbClr val="A4A3A4"/>
          </p15:clr>
        </p15:guide>
        <p15:guide id="2" pos="2273" userDrawn="1">
          <p15:clr>
            <a:srgbClr val="A4A3A4"/>
          </p15:clr>
        </p15:guide>
        <p15:guide id="3" orient="horz" pos="3024" userDrawn="1">
          <p15:clr>
            <a:srgbClr val="A4A3A4"/>
          </p15:clr>
        </p15:guide>
        <p15:guide id="4"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FFFF"/>
    <a:srgbClr val="CACB2C"/>
    <a:srgbClr val="000000"/>
    <a:srgbClr val="FF0066"/>
    <a:srgbClr val="F5F8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58" autoAdjust="0"/>
  </p:normalViewPr>
  <p:slideViewPr>
    <p:cSldViewPr snapToGrid="0">
      <p:cViewPr varScale="1">
        <p:scale>
          <a:sx n="85" d="100"/>
          <a:sy n="85" d="100"/>
        </p:scale>
        <p:origin x="1306" y="53"/>
      </p:cViewPr>
      <p:guideLst>
        <p:guide orient="horz" pos="3920"/>
        <p:guide pos="5563"/>
        <p:guide pos="456"/>
        <p:guide orient="horz" pos="2940"/>
        <p:guide orient="horz" pos="301"/>
        <p:guide pos="2211"/>
        <p:guide pos="2008"/>
        <p:guide pos="2882"/>
        <p:guide orient="horz" pos="730"/>
      </p:guideLst>
    </p:cSldViewPr>
  </p:slideViewPr>
  <p:notesTextViewPr>
    <p:cViewPr>
      <p:scale>
        <a:sx n="1" d="1"/>
        <a:sy n="1" d="1"/>
      </p:scale>
      <p:origin x="0" y="-1450"/>
    </p:cViewPr>
  </p:notesTextViewPr>
  <p:notesViewPr>
    <p:cSldViewPr snapToGrid="0">
      <p:cViewPr>
        <p:scale>
          <a:sx n="1" d="2"/>
          <a:sy n="1" d="2"/>
        </p:scale>
        <p:origin x="0" y="0"/>
      </p:cViewPr>
      <p:guideLst>
        <p:guide orient="horz" pos="2994"/>
        <p:guide pos="2273"/>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Gill" userId="03e83688-6aa5-4354-be7d-aa272af80553" providerId="ADAL" clId="{ADCD1A12-EB4E-47BE-8F6F-F0BC8B82D718}"/>
    <pc:docChg chg="custSel delSld modSld">
      <pc:chgData name="Chris Gill" userId="03e83688-6aa5-4354-be7d-aa272af80553" providerId="ADAL" clId="{ADCD1A12-EB4E-47BE-8F6F-F0BC8B82D718}" dt="2019-10-12T14:03:35.862" v="15" actId="2696"/>
      <pc:docMkLst>
        <pc:docMk/>
      </pc:docMkLst>
      <pc:sldChg chg="delSp modSp">
        <pc:chgData name="Chris Gill" userId="03e83688-6aa5-4354-be7d-aa272af80553" providerId="ADAL" clId="{ADCD1A12-EB4E-47BE-8F6F-F0BC8B82D718}" dt="2019-10-12T14:03:00.879" v="14" actId="478"/>
        <pc:sldMkLst>
          <pc:docMk/>
          <pc:sldMk cId="0" sldId="257"/>
        </pc:sldMkLst>
        <pc:spChg chg="del mod">
          <ac:chgData name="Chris Gill" userId="03e83688-6aa5-4354-be7d-aa272af80553" providerId="ADAL" clId="{ADCD1A12-EB4E-47BE-8F6F-F0BC8B82D718}" dt="2019-10-12T14:03:00.879" v="14" actId="478"/>
          <ac:spMkLst>
            <pc:docMk/>
            <pc:sldMk cId="0" sldId="257"/>
            <ac:spMk id="3" creationId="{00000000-0000-0000-0000-000000000000}"/>
          </ac:spMkLst>
        </pc:spChg>
        <pc:spChg chg="del">
          <ac:chgData name="Chris Gill" userId="03e83688-6aa5-4354-be7d-aa272af80553" providerId="ADAL" clId="{ADCD1A12-EB4E-47BE-8F6F-F0BC8B82D718}" dt="2019-10-12T14:02:50.263" v="11" actId="478"/>
          <ac:spMkLst>
            <pc:docMk/>
            <pc:sldMk cId="0" sldId="257"/>
            <ac:spMk id="6" creationId="{2F0B35DA-9613-4335-86CD-11EF1720D110}"/>
          </ac:spMkLst>
        </pc:spChg>
      </pc:sldChg>
      <pc:sldChg chg="del">
        <pc:chgData name="Chris Gill" userId="03e83688-6aa5-4354-be7d-aa272af80553" providerId="ADAL" clId="{ADCD1A12-EB4E-47BE-8F6F-F0BC8B82D718}" dt="2019-10-12T14:01:22.736" v="1" actId="2696"/>
        <pc:sldMkLst>
          <pc:docMk/>
          <pc:sldMk cId="3460502796" sldId="636"/>
        </pc:sldMkLst>
      </pc:sldChg>
      <pc:sldChg chg="del">
        <pc:chgData name="Chris Gill" userId="03e83688-6aa5-4354-be7d-aa272af80553" providerId="ADAL" clId="{ADCD1A12-EB4E-47BE-8F6F-F0BC8B82D718}" dt="2019-10-12T14:02:06.034" v="6" actId="2696"/>
        <pc:sldMkLst>
          <pc:docMk/>
          <pc:sldMk cId="1177803477" sldId="651"/>
        </pc:sldMkLst>
      </pc:sldChg>
      <pc:sldChg chg="del">
        <pc:chgData name="Chris Gill" userId="03e83688-6aa5-4354-be7d-aa272af80553" providerId="ADAL" clId="{ADCD1A12-EB4E-47BE-8F6F-F0BC8B82D718}" dt="2019-10-12T14:02:20.828" v="8" actId="2696"/>
        <pc:sldMkLst>
          <pc:docMk/>
          <pc:sldMk cId="1599786172" sldId="661"/>
        </pc:sldMkLst>
      </pc:sldChg>
      <pc:sldChg chg="del">
        <pc:chgData name="Chris Gill" userId="03e83688-6aa5-4354-be7d-aa272af80553" providerId="ADAL" clId="{ADCD1A12-EB4E-47BE-8F6F-F0BC8B82D718}" dt="2019-10-12T14:01:48.423" v="4" actId="2696"/>
        <pc:sldMkLst>
          <pc:docMk/>
          <pc:sldMk cId="653594208" sldId="673"/>
        </pc:sldMkLst>
      </pc:sldChg>
      <pc:sldChg chg="del">
        <pc:chgData name="Chris Gill" userId="03e83688-6aa5-4354-be7d-aa272af80553" providerId="ADAL" clId="{ADCD1A12-EB4E-47BE-8F6F-F0BC8B82D718}" dt="2019-10-12T14:01:20.690" v="0" actId="2696"/>
        <pc:sldMkLst>
          <pc:docMk/>
          <pc:sldMk cId="4087235892" sldId="698"/>
        </pc:sldMkLst>
      </pc:sldChg>
      <pc:sldChg chg="modTransition">
        <pc:chgData name="Chris Gill" userId="03e83688-6aa5-4354-be7d-aa272af80553" providerId="ADAL" clId="{ADCD1A12-EB4E-47BE-8F6F-F0BC8B82D718}" dt="2019-10-12T14:02:13.693" v="7"/>
        <pc:sldMkLst>
          <pc:docMk/>
          <pc:sldMk cId="3678708647" sldId="715"/>
        </pc:sldMkLst>
      </pc:sldChg>
      <pc:sldChg chg="modTransition">
        <pc:chgData name="Chris Gill" userId="03e83688-6aa5-4354-be7d-aa272af80553" providerId="ADAL" clId="{ADCD1A12-EB4E-47BE-8F6F-F0BC8B82D718}" dt="2019-10-12T14:02:26.521" v="9"/>
        <pc:sldMkLst>
          <pc:docMk/>
          <pc:sldMk cId="4145106654" sldId="716"/>
        </pc:sldMkLst>
      </pc:sldChg>
      <pc:sldChg chg="modTransition">
        <pc:chgData name="Chris Gill" userId="03e83688-6aa5-4354-be7d-aa272af80553" providerId="ADAL" clId="{ADCD1A12-EB4E-47BE-8F6F-F0BC8B82D718}" dt="2019-10-12T14:01:56.812" v="5"/>
        <pc:sldMkLst>
          <pc:docMk/>
          <pc:sldMk cId="3752877335" sldId="718"/>
        </pc:sldMkLst>
      </pc:sldChg>
      <pc:sldChg chg="del">
        <pc:chgData name="Chris Gill" userId="03e83688-6aa5-4354-be7d-aa272af80553" providerId="ADAL" clId="{ADCD1A12-EB4E-47BE-8F6F-F0BC8B82D718}" dt="2019-10-12T14:01:26.383" v="2" actId="2696"/>
        <pc:sldMkLst>
          <pc:docMk/>
          <pc:sldMk cId="344958134" sldId="724"/>
        </pc:sldMkLst>
      </pc:sldChg>
      <pc:sldChg chg="del">
        <pc:chgData name="Chris Gill" userId="03e83688-6aa5-4354-be7d-aa272af80553" providerId="ADAL" clId="{ADCD1A12-EB4E-47BE-8F6F-F0BC8B82D718}" dt="2019-10-12T14:01:36.909" v="3" actId="2696"/>
        <pc:sldMkLst>
          <pc:docMk/>
          <pc:sldMk cId="2316410974" sldId="725"/>
        </pc:sldMkLst>
      </pc:sldChg>
      <pc:sldChg chg="del">
        <pc:chgData name="Chris Gill" userId="03e83688-6aa5-4354-be7d-aa272af80553" providerId="ADAL" clId="{ADCD1A12-EB4E-47BE-8F6F-F0BC8B82D718}" dt="2019-10-12T14:03:35.862" v="15" actId="2696"/>
        <pc:sldMkLst>
          <pc:docMk/>
          <pc:sldMk cId="3523603451" sldId="726"/>
        </pc:sldMkLst>
      </pc:sldChg>
      <pc:sldChg chg="del">
        <pc:chgData name="Chris Gill" userId="03e83688-6aa5-4354-be7d-aa272af80553" providerId="ADAL" clId="{ADCD1A12-EB4E-47BE-8F6F-F0BC8B82D718}" dt="2019-10-12T14:02:37.858" v="10" actId="2696"/>
        <pc:sldMkLst>
          <pc:docMk/>
          <pc:sldMk cId="1152066032" sldId="727"/>
        </pc:sldMkLst>
      </pc:sldChg>
    </pc:docChg>
  </pc:docChgLst>
  <pc:docChgLst>
    <pc:chgData name="Chris Gill" userId="03e83688-6aa5-4354-be7d-aa272af80553" providerId="ADAL" clId="{0D3F6811-7BC0-4641-BA3D-E8EBE1A877F5}"/>
    <pc:docChg chg="undo custSel modSld modNotesMaster modHandout">
      <pc:chgData name="Chris Gill" userId="03e83688-6aa5-4354-be7d-aa272af80553" providerId="ADAL" clId="{0D3F6811-7BC0-4641-BA3D-E8EBE1A877F5}" dt="2019-10-12T14:19:49.348" v="19" actId="20577"/>
      <pc:docMkLst>
        <pc:docMk/>
      </pc:docMkLst>
      <pc:sldChg chg="addSp modSp modAnim modNotesTx">
        <pc:chgData name="Chris Gill" userId="03e83688-6aa5-4354-be7d-aa272af80553" providerId="ADAL" clId="{0D3F6811-7BC0-4641-BA3D-E8EBE1A877F5}" dt="2019-10-12T14:19:06.857" v="17" actId="20577"/>
        <pc:sldMkLst>
          <pc:docMk/>
          <pc:sldMk cId="3678708647" sldId="715"/>
        </pc:sldMkLst>
        <pc:spChg chg="mod ord">
          <ac:chgData name="Chris Gill" userId="03e83688-6aa5-4354-be7d-aa272af80553" providerId="ADAL" clId="{0D3F6811-7BC0-4641-BA3D-E8EBE1A877F5}" dt="2019-10-12T14:17:03.230" v="9" actId="164"/>
          <ac:spMkLst>
            <pc:docMk/>
            <pc:sldMk cId="3678708647" sldId="715"/>
            <ac:spMk id="2" creationId="{9C59C96D-AA87-408C-AAE0-E8D6446924A2}"/>
          </ac:spMkLst>
        </pc:spChg>
        <pc:grpChg chg="add mod">
          <ac:chgData name="Chris Gill" userId="03e83688-6aa5-4354-be7d-aa272af80553" providerId="ADAL" clId="{0D3F6811-7BC0-4641-BA3D-E8EBE1A877F5}" dt="2019-10-12T14:17:03.230" v="9" actId="164"/>
          <ac:grpSpMkLst>
            <pc:docMk/>
            <pc:sldMk cId="3678708647" sldId="715"/>
            <ac:grpSpMk id="5" creationId="{78B3BBE6-BBD7-44A7-B85B-04F9FE6C77D6}"/>
          </ac:grpSpMkLst>
        </pc:grpChg>
        <pc:grpChg chg="add mod ord">
          <ac:chgData name="Chris Gill" userId="03e83688-6aa5-4354-be7d-aa272af80553" providerId="ADAL" clId="{0D3F6811-7BC0-4641-BA3D-E8EBE1A877F5}" dt="2019-10-12T14:17:18.267" v="11" actId="171"/>
          <ac:grpSpMkLst>
            <pc:docMk/>
            <pc:sldMk cId="3678708647" sldId="715"/>
            <ac:grpSpMk id="7" creationId="{069716B4-5920-4D3A-A9E1-AB01A2303E83}"/>
          </ac:grpSpMkLst>
        </pc:grpChg>
        <pc:picChg chg="mod">
          <ac:chgData name="Chris Gill" userId="03e83688-6aa5-4354-be7d-aa272af80553" providerId="ADAL" clId="{0D3F6811-7BC0-4641-BA3D-E8EBE1A877F5}" dt="2019-10-12T14:17:13.525" v="10" actId="164"/>
          <ac:picMkLst>
            <pc:docMk/>
            <pc:sldMk cId="3678708647" sldId="715"/>
            <ac:picMk id="4" creationId="{07E12E73-8405-45DD-A44E-9CE6BA9CDD40}"/>
          </ac:picMkLst>
        </pc:picChg>
        <pc:picChg chg="mod">
          <ac:chgData name="Chris Gill" userId="03e83688-6aa5-4354-be7d-aa272af80553" providerId="ADAL" clId="{0D3F6811-7BC0-4641-BA3D-E8EBE1A877F5}" dt="2019-10-12T14:17:13.525" v="10" actId="164"/>
          <ac:picMkLst>
            <pc:docMk/>
            <pc:sldMk cId="3678708647" sldId="715"/>
            <ac:picMk id="8" creationId="{9CADD7D7-EE64-483D-9587-FD39A9E7AB18}"/>
          </ac:picMkLst>
        </pc:picChg>
      </pc:sldChg>
      <pc:sldChg chg="addSp delSp modSp modNotesTx">
        <pc:chgData name="Chris Gill" userId="03e83688-6aa5-4354-be7d-aa272af80553" providerId="ADAL" clId="{0D3F6811-7BC0-4641-BA3D-E8EBE1A877F5}" dt="2019-10-12T14:19:49.348" v="19" actId="20577"/>
        <pc:sldMkLst>
          <pc:docMk/>
          <pc:sldMk cId="4145106654" sldId="716"/>
        </pc:sldMkLst>
        <pc:picChg chg="add del ord">
          <ac:chgData name="Chris Gill" userId="03e83688-6aa5-4354-be7d-aa272af80553" providerId="ADAL" clId="{0D3F6811-7BC0-4641-BA3D-E8EBE1A877F5}" dt="2019-10-12T14:18:35.284" v="15" actId="478"/>
          <ac:picMkLst>
            <pc:docMk/>
            <pc:sldMk cId="4145106654" sldId="716"/>
            <ac:picMk id="4" creationId="{669506CE-C1A1-41D4-974B-3CE6E9F1E461}"/>
          </ac:picMkLst>
        </pc:picChg>
        <pc:picChg chg="ord">
          <ac:chgData name="Chris Gill" userId="03e83688-6aa5-4354-be7d-aa272af80553" providerId="ADAL" clId="{0D3F6811-7BC0-4641-BA3D-E8EBE1A877F5}" dt="2019-10-12T14:17:55.827" v="12" actId="166"/>
          <ac:picMkLst>
            <pc:docMk/>
            <pc:sldMk cId="4145106654" sldId="716"/>
            <ac:picMk id="7" creationId="{F5BC1C33-35E5-45C4-8B7D-9E3C7A3DE0B7}"/>
          </ac:picMkLst>
        </pc:picChg>
      </pc:sldChg>
      <pc:sldChg chg="addSp modSp">
        <pc:chgData name="Chris Gill" userId="03e83688-6aa5-4354-be7d-aa272af80553" providerId="ADAL" clId="{0D3F6811-7BC0-4641-BA3D-E8EBE1A877F5}" dt="2019-10-12T14:16:30.135" v="5" actId="164"/>
        <pc:sldMkLst>
          <pc:docMk/>
          <pc:sldMk cId="3752877335" sldId="718"/>
        </pc:sldMkLst>
        <pc:grpChg chg="add mod">
          <ac:chgData name="Chris Gill" userId="03e83688-6aa5-4354-be7d-aa272af80553" providerId="ADAL" clId="{0D3F6811-7BC0-4641-BA3D-E8EBE1A877F5}" dt="2019-10-12T14:15:50.920" v="2" actId="164"/>
          <ac:grpSpMkLst>
            <pc:docMk/>
            <pc:sldMk cId="3752877335" sldId="718"/>
            <ac:grpSpMk id="3" creationId="{4B23BF56-CA48-4E86-8743-273C36812ED2}"/>
          </ac:grpSpMkLst>
        </pc:grpChg>
        <pc:grpChg chg="add mod">
          <ac:chgData name="Chris Gill" userId="03e83688-6aa5-4354-be7d-aa272af80553" providerId="ADAL" clId="{0D3F6811-7BC0-4641-BA3D-E8EBE1A877F5}" dt="2019-10-12T14:16:00.087" v="3" actId="164"/>
          <ac:grpSpMkLst>
            <pc:docMk/>
            <pc:sldMk cId="3752877335" sldId="718"/>
            <ac:grpSpMk id="5" creationId="{C0BA2529-4FAC-4C8D-9505-966946042127}"/>
          </ac:grpSpMkLst>
        </pc:grpChg>
        <pc:grpChg chg="add mod">
          <ac:chgData name="Chris Gill" userId="03e83688-6aa5-4354-be7d-aa272af80553" providerId="ADAL" clId="{0D3F6811-7BC0-4641-BA3D-E8EBE1A877F5}" dt="2019-10-12T14:16:10.855" v="4" actId="164"/>
          <ac:grpSpMkLst>
            <pc:docMk/>
            <pc:sldMk cId="3752877335" sldId="718"/>
            <ac:grpSpMk id="6" creationId="{2167AA53-9A02-4C9D-918A-07A13BBAF604}"/>
          </ac:grpSpMkLst>
        </pc:grpChg>
        <pc:grpChg chg="add mod">
          <ac:chgData name="Chris Gill" userId="03e83688-6aa5-4354-be7d-aa272af80553" providerId="ADAL" clId="{0D3F6811-7BC0-4641-BA3D-E8EBE1A877F5}" dt="2019-10-12T14:16:30.135" v="5" actId="164"/>
          <ac:grpSpMkLst>
            <pc:docMk/>
            <pc:sldMk cId="3752877335" sldId="718"/>
            <ac:grpSpMk id="8" creationId="{DBB8A0A1-7534-454C-81BE-8C2C9896C2AD}"/>
          </ac:grpSpMkLst>
        </pc:grpChg>
        <pc:picChg chg="mod">
          <ac:chgData name="Chris Gill" userId="03e83688-6aa5-4354-be7d-aa272af80553" providerId="ADAL" clId="{0D3F6811-7BC0-4641-BA3D-E8EBE1A877F5}" dt="2019-10-12T14:15:50.920" v="2" actId="164"/>
          <ac:picMkLst>
            <pc:docMk/>
            <pc:sldMk cId="3752877335" sldId="718"/>
            <ac:picMk id="4" creationId="{00000000-0000-0000-0000-000000000000}"/>
          </ac:picMkLst>
        </pc:picChg>
        <pc:picChg chg="mod">
          <ac:chgData name="Chris Gill" userId="03e83688-6aa5-4354-be7d-aa272af80553" providerId="ADAL" clId="{0D3F6811-7BC0-4641-BA3D-E8EBE1A877F5}" dt="2019-10-12T14:15:50.920" v="2" actId="164"/>
          <ac:picMkLst>
            <pc:docMk/>
            <pc:sldMk cId="3752877335" sldId="718"/>
            <ac:picMk id="15" creationId="{27F0FA7D-3739-4A31-A9F2-2C66ECE6FCE5}"/>
          </ac:picMkLst>
        </pc:picChg>
        <pc:picChg chg="mod">
          <ac:chgData name="Chris Gill" userId="03e83688-6aa5-4354-be7d-aa272af80553" providerId="ADAL" clId="{0D3F6811-7BC0-4641-BA3D-E8EBE1A877F5}" dt="2019-10-12T14:16:30.135" v="5" actId="164"/>
          <ac:picMkLst>
            <pc:docMk/>
            <pc:sldMk cId="3752877335" sldId="718"/>
            <ac:picMk id="16" creationId="{D1FE3F29-486A-4FBF-BBBD-DC953E42C2D0}"/>
          </ac:picMkLst>
        </pc:picChg>
        <pc:picChg chg="mod">
          <ac:chgData name="Chris Gill" userId="03e83688-6aa5-4354-be7d-aa272af80553" providerId="ADAL" clId="{0D3F6811-7BC0-4641-BA3D-E8EBE1A877F5}" dt="2019-10-12T14:16:30.135" v="5" actId="164"/>
          <ac:picMkLst>
            <pc:docMk/>
            <pc:sldMk cId="3752877335" sldId="718"/>
            <ac:picMk id="17" creationId="{FC1E6901-C3A6-480E-8E20-6A6D91EACB44}"/>
          </ac:picMkLst>
        </pc:picChg>
        <pc:picChg chg="mod">
          <ac:chgData name="Chris Gill" userId="03e83688-6aa5-4354-be7d-aa272af80553" providerId="ADAL" clId="{0D3F6811-7BC0-4641-BA3D-E8EBE1A877F5}" dt="2019-10-12T14:16:10.855" v="4" actId="164"/>
          <ac:picMkLst>
            <pc:docMk/>
            <pc:sldMk cId="3752877335" sldId="718"/>
            <ac:picMk id="25" creationId="{2C0AA930-A305-44D4-B6B0-CCDC5DD30787}"/>
          </ac:picMkLst>
        </pc:picChg>
        <pc:picChg chg="mod">
          <ac:chgData name="Chris Gill" userId="03e83688-6aa5-4354-be7d-aa272af80553" providerId="ADAL" clId="{0D3F6811-7BC0-4641-BA3D-E8EBE1A877F5}" dt="2019-10-12T14:16:10.855" v="4" actId="164"/>
          <ac:picMkLst>
            <pc:docMk/>
            <pc:sldMk cId="3752877335" sldId="718"/>
            <ac:picMk id="26" creationId="{671B74C9-92E5-4F6A-AD1F-EDEFE739F993}"/>
          </ac:picMkLst>
        </pc:picChg>
        <pc:picChg chg="mod">
          <ac:chgData name="Chris Gill" userId="03e83688-6aa5-4354-be7d-aa272af80553" providerId="ADAL" clId="{0D3F6811-7BC0-4641-BA3D-E8EBE1A877F5}" dt="2019-10-12T14:16:00.087" v="3" actId="164"/>
          <ac:picMkLst>
            <pc:docMk/>
            <pc:sldMk cId="3752877335" sldId="718"/>
            <ac:picMk id="27" creationId="{E66FDD1E-0410-4F5D-9004-6C07DBDA7D89}"/>
          </ac:picMkLst>
        </pc:picChg>
        <pc:picChg chg="mod">
          <ac:chgData name="Chris Gill" userId="03e83688-6aa5-4354-be7d-aa272af80553" providerId="ADAL" clId="{0D3F6811-7BC0-4641-BA3D-E8EBE1A877F5}" dt="2019-10-12T14:16:00.087" v="3" actId="164"/>
          <ac:picMkLst>
            <pc:docMk/>
            <pc:sldMk cId="3752877335" sldId="718"/>
            <ac:picMk id="28" creationId="{F377210C-24CE-4F70-96C5-0639E0734E0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C882D-0A97-4AFC-9145-FEE842554B7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B933551-685A-4548-93F9-42A238629D20}">
      <dgm:prSet phldrT="[Text]"/>
      <dgm:spPr/>
      <dgm:t>
        <a:bodyPr/>
        <a:lstStyle/>
        <a:p>
          <a:r>
            <a:rPr lang="en-US"/>
            <a:t>Institutional Research Strategy Group</a:t>
          </a:r>
        </a:p>
      </dgm:t>
    </dgm:pt>
    <dgm:pt modelId="{379146B6-6B28-4B79-8E5F-473C356C8829}" type="parTrans" cxnId="{EE9F0A09-4436-441E-952F-8879F0EDA697}">
      <dgm:prSet/>
      <dgm:spPr/>
      <dgm:t>
        <a:bodyPr/>
        <a:lstStyle/>
        <a:p>
          <a:endParaRPr lang="en-US"/>
        </a:p>
      </dgm:t>
    </dgm:pt>
    <dgm:pt modelId="{7BABF95E-D5E4-4649-9D3C-7651A3641D7D}" type="sibTrans" cxnId="{EE9F0A09-4436-441E-952F-8879F0EDA697}">
      <dgm:prSet/>
      <dgm:spPr/>
      <dgm:t>
        <a:bodyPr/>
        <a:lstStyle/>
        <a:p>
          <a:endParaRPr lang="en-US"/>
        </a:p>
      </dgm:t>
    </dgm:pt>
    <dgm:pt modelId="{DC756D7D-5416-49E4-ADD9-3363C57AE500}">
      <dgm:prSet phldrT="[Text]"/>
      <dgm:spPr/>
      <dgm:t>
        <a:bodyPr/>
        <a:lstStyle/>
        <a:p>
          <a:r>
            <a:rPr lang="en-US"/>
            <a:t>President</a:t>
          </a:r>
        </a:p>
      </dgm:t>
    </dgm:pt>
    <dgm:pt modelId="{9211E1EE-B048-423E-B6F5-C421CB2DBE4C}" type="parTrans" cxnId="{62773D60-5F57-44DD-A1A1-69C5FB46AFE1}">
      <dgm:prSet/>
      <dgm:spPr/>
      <dgm:t>
        <a:bodyPr/>
        <a:lstStyle/>
        <a:p>
          <a:endParaRPr lang="en-US"/>
        </a:p>
      </dgm:t>
    </dgm:pt>
    <dgm:pt modelId="{00D4B8F1-C931-4912-B5DB-DD8589A8EC19}" type="sibTrans" cxnId="{62773D60-5F57-44DD-A1A1-69C5FB46AFE1}">
      <dgm:prSet/>
      <dgm:spPr/>
      <dgm:t>
        <a:bodyPr/>
        <a:lstStyle/>
        <a:p>
          <a:endParaRPr lang="en-US"/>
        </a:p>
      </dgm:t>
    </dgm:pt>
    <dgm:pt modelId="{665E0A65-2F49-49AC-BD2C-A6432F919514}">
      <dgm:prSet phldrT="[Text]"/>
      <dgm:spPr/>
      <dgm:t>
        <a:bodyPr/>
        <a:lstStyle/>
        <a:p>
          <a:r>
            <a:rPr lang="en-US"/>
            <a:t>Provost</a:t>
          </a:r>
        </a:p>
      </dgm:t>
    </dgm:pt>
    <dgm:pt modelId="{F5D28FC5-116B-4C73-B1B3-647FF0875B4A}" type="parTrans" cxnId="{13E5A13A-2417-4AFE-A7E4-D77E18F95F1B}">
      <dgm:prSet/>
      <dgm:spPr/>
      <dgm:t>
        <a:bodyPr/>
        <a:lstStyle/>
        <a:p>
          <a:endParaRPr lang="en-US"/>
        </a:p>
      </dgm:t>
    </dgm:pt>
    <dgm:pt modelId="{1F173A71-5C63-4520-B071-3709D2EEC9BD}" type="sibTrans" cxnId="{13E5A13A-2417-4AFE-A7E4-D77E18F95F1B}">
      <dgm:prSet/>
      <dgm:spPr/>
      <dgm:t>
        <a:bodyPr/>
        <a:lstStyle/>
        <a:p>
          <a:endParaRPr lang="en-US"/>
        </a:p>
      </dgm:t>
    </dgm:pt>
    <dgm:pt modelId="{0E62DA4F-C4A6-4C38-9E0A-052AB9250080}">
      <dgm:prSet phldrT="[Text]"/>
      <dgm:spPr/>
      <dgm:t>
        <a:bodyPr/>
        <a:lstStyle/>
        <a:p>
          <a:r>
            <a:rPr lang="en-US"/>
            <a:t>Deputy Provost, Admissions</a:t>
          </a:r>
        </a:p>
      </dgm:t>
    </dgm:pt>
    <dgm:pt modelId="{A807865D-6E06-4DF2-84B0-85AD4586E1E2}" type="parTrans" cxnId="{117A6C94-5D75-4ECD-A38A-F4B6BB798D8F}">
      <dgm:prSet/>
      <dgm:spPr/>
      <dgm:t>
        <a:bodyPr/>
        <a:lstStyle/>
        <a:p>
          <a:endParaRPr lang="en-US"/>
        </a:p>
      </dgm:t>
    </dgm:pt>
    <dgm:pt modelId="{74BF6403-43C6-4FD5-8900-212B4F5BBDEE}" type="sibTrans" cxnId="{117A6C94-5D75-4ECD-A38A-F4B6BB798D8F}">
      <dgm:prSet/>
      <dgm:spPr/>
      <dgm:t>
        <a:bodyPr/>
        <a:lstStyle/>
        <a:p>
          <a:endParaRPr lang="en-US"/>
        </a:p>
      </dgm:t>
    </dgm:pt>
    <dgm:pt modelId="{13C640E0-3CEE-4BCA-BBAC-C3819954B934}">
      <dgm:prSet phldrT="[Text]"/>
      <dgm:spPr/>
      <dgm:t>
        <a:bodyPr/>
        <a:lstStyle/>
        <a:p>
          <a:r>
            <a:rPr lang="en-US"/>
            <a:t>CITO</a:t>
          </a:r>
        </a:p>
      </dgm:t>
    </dgm:pt>
    <dgm:pt modelId="{8B67DA24-5F7C-48BF-A5A0-226333FCCA12}" type="parTrans" cxnId="{BAEEDF9F-6CF5-4A68-A74D-9E13E6B603E4}">
      <dgm:prSet/>
      <dgm:spPr/>
      <dgm:t>
        <a:bodyPr/>
        <a:lstStyle/>
        <a:p>
          <a:endParaRPr lang="en-US"/>
        </a:p>
      </dgm:t>
    </dgm:pt>
    <dgm:pt modelId="{96C2DD72-D882-4D63-97A2-EEDA51F62704}" type="sibTrans" cxnId="{BAEEDF9F-6CF5-4A68-A74D-9E13E6B603E4}">
      <dgm:prSet/>
      <dgm:spPr/>
      <dgm:t>
        <a:bodyPr/>
        <a:lstStyle/>
        <a:p>
          <a:endParaRPr lang="en-US"/>
        </a:p>
      </dgm:t>
    </dgm:pt>
    <dgm:pt modelId="{2D28AB71-34BC-4700-BE53-3E5A528472AF}">
      <dgm:prSet phldrT="[Text]"/>
      <dgm:spPr/>
      <dgm:t>
        <a:bodyPr/>
        <a:lstStyle/>
        <a:p>
          <a:r>
            <a:rPr lang="en-US"/>
            <a:t>Dir. IR and Assessment</a:t>
          </a:r>
        </a:p>
      </dgm:t>
    </dgm:pt>
    <dgm:pt modelId="{2ADA2615-9592-46C9-8BCF-27231296C15D}" type="parTrans" cxnId="{6D8990C1-AF1A-430F-96BC-EFD345432F71}">
      <dgm:prSet/>
      <dgm:spPr/>
      <dgm:t>
        <a:bodyPr/>
        <a:lstStyle/>
        <a:p>
          <a:endParaRPr lang="en-US"/>
        </a:p>
      </dgm:t>
    </dgm:pt>
    <dgm:pt modelId="{A16D7EE1-33DF-437A-ABA9-DCD9763D260A}" type="sibTrans" cxnId="{6D8990C1-AF1A-430F-96BC-EFD345432F71}">
      <dgm:prSet/>
      <dgm:spPr/>
      <dgm:t>
        <a:bodyPr/>
        <a:lstStyle/>
        <a:p>
          <a:endParaRPr lang="en-US"/>
        </a:p>
      </dgm:t>
    </dgm:pt>
    <dgm:pt modelId="{E5E8C2E9-9C92-4D41-96AE-C082FD2D3A45}">
      <dgm:prSet phldrT="[Text]"/>
      <dgm:spPr/>
      <dgm:t>
        <a:bodyPr/>
        <a:lstStyle/>
        <a:p>
          <a:r>
            <a:rPr lang="en-US"/>
            <a:t>Chief of Staff</a:t>
          </a:r>
        </a:p>
      </dgm:t>
    </dgm:pt>
    <dgm:pt modelId="{57B6865A-7D46-47A7-AB66-BAB0FA2F0785}" type="parTrans" cxnId="{8CEC5D40-EF15-4974-A638-34BC56930F8B}">
      <dgm:prSet/>
      <dgm:spPr/>
      <dgm:t>
        <a:bodyPr/>
        <a:lstStyle/>
        <a:p>
          <a:endParaRPr lang="en-US"/>
        </a:p>
      </dgm:t>
    </dgm:pt>
    <dgm:pt modelId="{348EC3C8-F5FF-43B9-B4EF-AAC7420D0B7F}" type="sibTrans" cxnId="{8CEC5D40-EF15-4974-A638-34BC56930F8B}">
      <dgm:prSet/>
      <dgm:spPr/>
      <dgm:t>
        <a:bodyPr/>
        <a:lstStyle/>
        <a:p>
          <a:endParaRPr lang="en-US"/>
        </a:p>
      </dgm:t>
    </dgm:pt>
    <dgm:pt modelId="{8C7921C3-92D0-4BAB-9054-099AFCE36253}">
      <dgm:prSet phldrT="[Text]"/>
      <dgm:spPr/>
      <dgm:t>
        <a:bodyPr/>
        <a:lstStyle/>
        <a:p>
          <a:r>
            <a:rPr lang="en-US">
              <a:ea typeface="Cambria" panose="02040503050406030204"/>
            </a:rPr>
            <a:t>CFO</a:t>
          </a:r>
        </a:p>
      </dgm:t>
    </dgm:pt>
    <dgm:pt modelId="{7BC5627A-4D98-4FCC-A057-247F30A8D7E8}" type="parTrans" cxnId="{6E8207C9-141F-48D4-8D33-032442748D1D}">
      <dgm:prSet/>
      <dgm:spPr/>
      <dgm:t>
        <a:bodyPr/>
        <a:lstStyle/>
        <a:p>
          <a:endParaRPr lang="en-US"/>
        </a:p>
      </dgm:t>
    </dgm:pt>
    <dgm:pt modelId="{594158B4-B14C-4A89-9E0F-F80C9B5841D2}" type="sibTrans" cxnId="{6E8207C9-141F-48D4-8D33-032442748D1D}">
      <dgm:prSet/>
      <dgm:spPr/>
      <dgm:t>
        <a:bodyPr/>
        <a:lstStyle/>
        <a:p>
          <a:endParaRPr lang="en-US"/>
        </a:p>
      </dgm:t>
    </dgm:pt>
    <dgm:pt modelId="{D8598AFC-58C4-45C8-AE24-9AFC3365BFAA}" type="pres">
      <dgm:prSet presAssocID="{413C882D-0A97-4AFC-9145-FEE842554B79}" presName="cycle" presStyleCnt="0">
        <dgm:presLayoutVars>
          <dgm:chMax val="1"/>
          <dgm:dir/>
          <dgm:animLvl val="ctr"/>
          <dgm:resizeHandles val="exact"/>
        </dgm:presLayoutVars>
      </dgm:prSet>
      <dgm:spPr/>
    </dgm:pt>
    <dgm:pt modelId="{DCB2EE78-A8AE-48B6-882A-C01EB9584F0D}" type="pres">
      <dgm:prSet presAssocID="{3B933551-685A-4548-93F9-42A238629D20}" presName="centerShape" presStyleLbl="node0" presStyleIdx="0" presStyleCnt="1"/>
      <dgm:spPr/>
    </dgm:pt>
    <dgm:pt modelId="{DC17BAFB-E83C-4AE2-8FED-611E47F6705F}" type="pres">
      <dgm:prSet presAssocID="{9211E1EE-B048-423E-B6F5-C421CB2DBE4C}" presName="parTrans" presStyleLbl="bgSibTrans2D1" presStyleIdx="0" presStyleCnt="7"/>
      <dgm:spPr/>
    </dgm:pt>
    <dgm:pt modelId="{49C31E0A-5F1E-4899-B51D-87933FCCEDB4}" type="pres">
      <dgm:prSet presAssocID="{DC756D7D-5416-49E4-ADD9-3363C57AE500}" presName="node" presStyleLbl="node1" presStyleIdx="0" presStyleCnt="7">
        <dgm:presLayoutVars>
          <dgm:bulletEnabled val="1"/>
        </dgm:presLayoutVars>
      </dgm:prSet>
      <dgm:spPr/>
    </dgm:pt>
    <dgm:pt modelId="{C0776127-A8EB-458D-8BB1-FF6BEBC43E1D}" type="pres">
      <dgm:prSet presAssocID="{F5D28FC5-116B-4C73-B1B3-647FF0875B4A}" presName="parTrans" presStyleLbl="bgSibTrans2D1" presStyleIdx="1" presStyleCnt="7"/>
      <dgm:spPr/>
    </dgm:pt>
    <dgm:pt modelId="{18748548-A160-473D-9C84-40A4E2BB37D5}" type="pres">
      <dgm:prSet presAssocID="{665E0A65-2F49-49AC-BD2C-A6432F919514}" presName="node" presStyleLbl="node1" presStyleIdx="1" presStyleCnt="7">
        <dgm:presLayoutVars>
          <dgm:bulletEnabled val="1"/>
        </dgm:presLayoutVars>
      </dgm:prSet>
      <dgm:spPr/>
    </dgm:pt>
    <dgm:pt modelId="{270E6768-264F-4B7E-A4CA-665AAA16D80B}" type="pres">
      <dgm:prSet presAssocID="{57B6865A-7D46-47A7-AB66-BAB0FA2F0785}" presName="parTrans" presStyleLbl="bgSibTrans2D1" presStyleIdx="2" presStyleCnt="7"/>
      <dgm:spPr/>
    </dgm:pt>
    <dgm:pt modelId="{D20555A0-376A-4C5C-9A6B-E378B24C5A99}" type="pres">
      <dgm:prSet presAssocID="{E5E8C2E9-9C92-4D41-96AE-C082FD2D3A45}" presName="node" presStyleLbl="node1" presStyleIdx="2" presStyleCnt="7">
        <dgm:presLayoutVars>
          <dgm:bulletEnabled val="1"/>
        </dgm:presLayoutVars>
      </dgm:prSet>
      <dgm:spPr/>
    </dgm:pt>
    <dgm:pt modelId="{051643D6-B6AC-42DE-9CAD-F46B09813EF1}" type="pres">
      <dgm:prSet presAssocID="{A807865D-6E06-4DF2-84B0-85AD4586E1E2}" presName="parTrans" presStyleLbl="bgSibTrans2D1" presStyleIdx="3" presStyleCnt="7"/>
      <dgm:spPr/>
    </dgm:pt>
    <dgm:pt modelId="{583C70C6-6871-4779-AFB4-DE805F895B83}" type="pres">
      <dgm:prSet presAssocID="{0E62DA4F-C4A6-4C38-9E0A-052AB9250080}" presName="node" presStyleLbl="node1" presStyleIdx="3" presStyleCnt="7">
        <dgm:presLayoutVars>
          <dgm:bulletEnabled val="1"/>
        </dgm:presLayoutVars>
      </dgm:prSet>
      <dgm:spPr/>
    </dgm:pt>
    <dgm:pt modelId="{77ECA133-8CB9-4574-9452-1CBB9B676145}" type="pres">
      <dgm:prSet presAssocID="{8B67DA24-5F7C-48BF-A5A0-226333FCCA12}" presName="parTrans" presStyleLbl="bgSibTrans2D1" presStyleIdx="4" presStyleCnt="7"/>
      <dgm:spPr/>
    </dgm:pt>
    <dgm:pt modelId="{737D573F-AF00-44E1-A178-53B1AA85AF65}" type="pres">
      <dgm:prSet presAssocID="{13C640E0-3CEE-4BCA-BBAC-C3819954B934}" presName="node" presStyleLbl="node1" presStyleIdx="4" presStyleCnt="7">
        <dgm:presLayoutVars>
          <dgm:bulletEnabled val="1"/>
        </dgm:presLayoutVars>
      </dgm:prSet>
      <dgm:spPr/>
    </dgm:pt>
    <dgm:pt modelId="{CCF3AF4D-568E-432C-B24A-4A8F52BACD4A}" type="pres">
      <dgm:prSet presAssocID="{7BC5627A-4D98-4FCC-A057-247F30A8D7E8}" presName="parTrans" presStyleLbl="bgSibTrans2D1" presStyleIdx="5" presStyleCnt="7"/>
      <dgm:spPr/>
    </dgm:pt>
    <dgm:pt modelId="{40C1C029-09CF-4DFB-8A21-01F2076D18B6}" type="pres">
      <dgm:prSet presAssocID="{8C7921C3-92D0-4BAB-9054-099AFCE36253}" presName="node" presStyleLbl="node1" presStyleIdx="5" presStyleCnt="7">
        <dgm:presLayoutVars>
          <dgm:bulletEnabled val="1"/>
        </dgm:presLayoutVars>
      </dgm:prSet>
      <dgm:spPr/>
    </dgm:pt>
    <dgm:pt modelId="{7185C098-0A8E-48D2-AC4E-54F094223B82}" type="pres">
      <dgm:prSet presAssocID="{2ADA2615-9592-46C9-8BCF-27231296C15D}" presName="parTrans" presStyleLbl="bgSibTrans2D1" presStyleIdx="6" presStyleCnt="7"/>
      <dgm:spPr/>
    </dgm:pt>
    <dgm:pt modelId="{BB9B2D1E-D1D4-430B-AEC7-6172CB52F500}" type="pres">
      <dgm:prSet presAssocID="{2D28AB71-34BC-4700-BE53-3E5A528472AF}" presName="node" presStyleLbl="node1" presStyleIdx="6" presStyleCnt="7">
        <dgm:presLayoutVars>
          <dgm:bulletEnabled val="1"/>
        </dgm:presLayoutVars>
      </dgm:prSet>
      <dgm:spPr/>
    </dgm:pt>
  </dgm:ptLst>
  <dgm:cxnLst>
    <dgm:cxn modelId="{3E3AD304-981D-426A-988C-68FFA9A183A4}" type="presOf" srcId="{8B67DA24-5F7C-48BF-A5A0-226333FCCA12}" destId="{77ECA133-8CB9-4574-9452-1CBB9B676145}" srcOrd="0" destOrd="0" presId="urn:microsoft.com/office/officeart/2005/8/layout/radial4"/>
    <dgm:cxn modelId="{EE9F0A09-4436-441E-952F-8879F0EDA697}" srcId="{413C882D-0A97-4AFC-9145-FEE842554B79}" destId="{3B933551-685A-4548-93F9-42A238629D20}" srcOrd="0" destOrd="0" parTransId="{379146B6-6B28-4B79-8E5F-473C356C8829}" sibTransId="{7BABF95E-D5E4-4649-9D3C-7651A3641D7D}"/>
    <dgm:cxn modelId="{B55B5E14-6176-4A01-80E2-6B8898C698AA}" type="presOf" srcId="{413C882D-0A97-4AFC-9145-FEE842554B79}" destId="{D8598AFC-58C4-45C8-AE24-9AFC3365BFAA}" srcOrd="0" destOrd="0" presId="urn:microsoft.com/office/officeart/2005/8/layout/radial4"/>
    <dgm:cxn modelId="{1A0F1A1D-273C-4C5F-A81E-04E5B95C214F}" type="presOf" srcId="{F5D28FC5-116B-4C73-B1B3-647FF0875B4A}" destId="{C0776127-A8EB-458D-8BB1-FF6BEBC43E1D}" srcOrd="0" destOrd="0" presId="urn:microsoft.com/office/officeart/2005/8/layout/radial4"/>
    <dgm:cxn modelId="{3B78DD31-8CC1-4E59-851B-D591BBDB01B1}" type="presOf" srcId="{7BC5627A-4D98-4FCC-A057-247F30A8D7E8}" destId="{CCF3AF4D-568E-432C-B24A-4A8F52BACD4A}" srcOrd="0" destOrd="0" presId="urn:microsoft.com/office/officeart/2005/8/layout/radial4"/>
    <dgm:cxn modelId="{C489B433-E037-4BAF-933B-BF73BA0DBAB4}" type="presOf" srcId="{E5E8C2E9-9C92-4D41-96AE-C082FD2D3A45}" destId="{D20555A0-376A-4C5C-9A6B-E378B24C5A99}" srcOrd="0" destOrd="0" presId="urn:microsoft.com/office/officeart/2005/8/layout/radial4"/>
    <dgm:cxn modelId="{F3180A38-9284-4F29-BC4D-D81EB7058B54}" type="presOf" srcId="{0E62DA4F-C4A6-4C38-9E0A-052AB9250080}" destId="{583C70C6-6871-4779-AFB4-DE805F895B83}" srcOrd="0" destOrd="0" presId="urn:microsoft.com/office/officeart/2005/8/layout/radial4"/>
    <dgm:cxn modelId="{13E5A13A-2417-4AFE-A7E4-D77E18F95F1B}" srcId="{3B933551-685A-4548-93F9-42A238629D20}" destId="{665E0A65-2F49-49AC-BD2C-A6432F919514}" srcOrd="1" destOrd="0" parTransId="{F5D28FC5-116B-4C73-B1B3-647FF0875B4A}" sibTransId="{1F173A71-5C63-4520-B071-3709D2EEC9BD}"/>
    <dgm:cxn modelId="{8CEC5D40-EF15-4974-A638-34BC56930F8B}" srcId="{3B933551-685A-4548-93F9-42A238629D20}" destId="{E5E8C2E9-9C92-4D41-96AE-C082FD2D3A45}" srcOrd="2" destOrd="0" parTransId="{57B6865A-7D46-47A7-AB66-BAB0FA2F0785}" sibTransId="{348EC3C8-F5FF-43B9-B4EF-AAC7420D0B7F}"/>
    <dgm:cxn modelId="{62773D60-5F57-44DD-A1A1-69C5FB46AFE1}" srcId="{3B933551-685A-4548-93F9-42A238629D20}" destId="{DC756D7D-5416-49E4-ADD9-3363C57AE500}" srcOrd="0" destOrd="0" parTransId="{9211E1EE-B048-423E-B6F5-C421CB2DBE4C}" sibTransId="{00D4B8F1-C931-4912-B5DB-DD8589A8EC19}"/>
    <dgm:cxn modelId="{E0DE2769-F9CB-4D99-A046-BC535BCF0166}" type="presOf" srcId="{DC756D7D-5416-49E4-ADD9-3363C57AE500}" destId="{49C31E0A-5F1E-4899-B51D-87933FCCEDB4}" srcOrd="0" destOrd="0" presId="urn:microsoft.com/office/officeart/2005/8/layout/radial4"/>
    <dgm:cxn modelId="{989CA27E-71B4-491E-BCBF-8143647CD759}" type="presOf" srcId="{2D28AB71-34BC-4700-BE53-3E5A528472AF}" destId="{BB9B2D1E-D1D4-430B-AEC7-6172CB52F500}" srcOrd="0" destOrd="0" presId="urn:microsoft.com/office/officeart/2005/8/layout/radial4"/>
    <dgm:cxn modelId="{45572A7F-2A9C-4AB1-AC68-ED03409C6CA7}" type="presOf" srcId="{3B933551-685A-4548-93F9-42A238629D20}" destId="{DCB2EE78-A8AE-48B6-882A-C01EB9584F0D}" srcOrd="0" destOrd="0" presId="urn:microsoft.com/office/officeart/2005/8/layout/radial4"/>
    <dgm:cxn modelId="{117A6C94-5D75-4ECD-A38A-F4B6BB798D8F}" srcId="{3B933551-685A-4548-93F9-42A238629D20}" destId="{0E62DA4F-C4A6-4C38-9E0A-052AB9250080}" srcOrd="3" destOrd="0" parTransId="{A807865D-6E06-4DF2-84B0-85AD4586E1E2}" sibTransId="{74BF6403-43C6-4FD5-8900-212B4F5BBDEE}"/>
    <dgm:cxn modelId="{0EE15498-C76C-409A-AD04-223570F7AAE8}" type="presOf" srcId="{8C7921C3-92D0-4BAB-9054-099AFCE36253}" destId="{40C1C029-09CF-4DFB-8A21-01F2076D18B6}" srcOrd="0" destOrd="0" presId="urn:microsoft.com/office/officeart/2005/8/layout/radial4"/>
    <dgm:cxn modelId="{BAEEDF9F-6CF5-4A68-A74D-9E13E6B603E4}" srcId="{3B933551-685A-4548-93F9-42A238629D20}" destId="{13C640E0-3CEE-4BCA-BBAC-C3819954B934}" srcOrd="4" destOrd="0" parTransId="{8B67DA24-5F7C-48BF-A5A0-226333FCCA12}" sibTransId="{96C2DD72-D882-4D63-97A2-EEDA51F62704}"/>
    <dgm:cxn modelId="{162A74AF-D046-4E8A-A903-266D65484249}" type="presOf" srcId="{57B6865A-7D46-47A7-AB66-BAB0FA2F0785}" destId="{270E6768-264F-4B7E-A4CA-665AAA16D80B}" srcOrd="0" destOrd="0" presId="urn:microsoft.com/office/officeart/2005/8/layout/radial4"/>
    <dgm:cxn modelId="{2BFA3EC1-F66D-4A1F-8B13-C85638BE15CD}" type="presOf" srcId="{A807865D-6E06-4DF2-84B0-85AD4586E1E2}" destId="{051643D6-B6AC-42DE-9CAD-F46B09813EF1}" srcOrd="0" destOrd="0" presId="urn:microsoft.com/office/officeart/2005/8/layout/radial4"/>
    <dgm:cxn modelId="{6D8990C1-AF1A-430F-96BC-EFD345432F71}" srcId="{3B933551-685A-4548-93F9-42A238629D20}" destId="{2D28AB71-34BC-4700-BE53-3E5A528472AF}" srcOrd="6" destOrd="0" parTransId="{2ADA2615-9592-46C9-8BCF-27231296C15D}" sibTransId="{A16D7EE1-33DF-437A-ABA9-DCD9763D260A}"/>
    <dgm:cxn modelId="{6E8207C9-141F-48D4-8D33-032442748D1D}" srcId="{3B933551-685A-4548-93F9-42A238629D20}" destId="{8C7921C3-92D0-4BAB-9054-099AFCE36253}" srcOrd="5" destOrd="0" parTransId="{7BC5627A-4D98-4FCC-A057-247F30A8D7E8}" sibTransId="{594158B4-B14C-4A89-9E0F-F80C9B5841D2}"/>
    <dgm:cxn modelId="{2F94C2C9-C82A-4BE4-89E7-4720CE0596AD}" type="presOf" srcId="{9211E1EE-B048-423E-B6F5-C421CB2DBE4C}" destId="{DC17BAFB-E83C-4AE2-8FED-611E47F6705F}" srcOrd="0" destOrd="0" presId="urn:microsoft.com/office/officeart/2005/8/layout/radial4"/>
    <dgm:cxn modelId="{E96290DB-88EB-4D8A-B177-A7FCEE7FEEAC}" type="presOf" srcId="{665E0A65-2F49-49AC-BD2C-A6432F919514}" destId="{18748548-A160-473D-9C84-40A4E2BB37D5}" srcOrd="0" destOrd="0" presId="urn:microsoft.com/office/officeart/2005/8/layout/radial4"/>
    <dgm:cxn modelId="{ED4972DC-97B1-421A-ADAC-1177B70F0410}" type="presOf" srcId="{2ADA2615-9592-46C9-8BCF-27231296C15D}" destId="{7185C098-0A8E-48D2-AC4E-54F094223B82}" srcOrd="0" destOrd="0" presId="urn:microsoft.com/office/officeart/2005/8/layout/radial4"/>
    <dgm:cxn modelId="{463800F9-8709-4068-A8B6-43BB4C18A7A0}" type="presOf" srcId="{13C640E0-3CEE-4BCA-BBAC-C3819954B934}" destId="{737D573F-AF00-44E1-A178-53B1AA85AF65}" srcOrd="0" destOrd="0" presId="urn:microsoft.com/office/officeart/2005/8/layout/radial4"/>
    <dgm:cxn modelId="{22F40FA8-FEAB-45DC-8561-2F06A852453F}" type="presParOf" srcId="{D8598AFC-58C4-45C8-AE24-9AFC3365BFAA}" destId="{DCB2EE78-A8AE-48B6-882A-C01EB9584F0D}" srcOrd="0" destOrd="0" presId="urn:microsoft.com/office/officeart/2005/8/layout/radial4"/>
    <dgm:cxn modelId="{E8190164-CA50-4FE3-AF9F-3EE96E742B33}" type="presParOf" srcId="{D8598AFC-58C4-45C8-AE24-9AFC3365BFAA}" destId="{DC17BAFB-E83C-4AE2-8FED-611E47F6705F}" srcOrd="1" destOrd="0" presId="urn:microsoft.com/office/officeart/2005/8/layout/radial4"/>
    <dgm:cxn modelId="{47BAB640-9612-4B61-990A-777801C6198C}" type="presParOf" srcId="{D8598AFC-58C4-45C8-AE24-9AFC3365BFAA}" destId="{49C31E0A-5F1E-4899-B51D-87933FCCEDB4}" srcOrd="2" destOrd="0" presId="urn:microsoft.com/office/officeart/2005/8/layout/radial4"/>
    <dgm:cxn modelId="{C392D256-17C9-458A-9E9C-53F86A09C6D6}" type="presParOf" srcId="{D8598AFC-58C4-45C8-AE24-9AFC3365BFAA}" destId="{C0776127-A8EB-458D-8BB1-FF6BEBC43E1D}" srcOrd="3" destOrd="0" presId="urn:microsoft.com/office/officeart/2005/8/layout/radial4"/>
    <dgm:cxn modelId="{C841A4A0-D7CB-4836-91BF-5D06B73E1B9E}" type="presParOf" srcId="{D8598AFC-58C4-45C8-AE24-9AFC3365BFAA}" destId="{18748548-A160-473D-9C84-40A4E2BB37D5}" srcOrd="4" destOrd="0" presId="urn:microsoft.com/office/officeart/2005/8/layout/radial4"/>
    <dgm:cxn modelId="{85045A41-0308-48AF-BC15-E0D655163AD5}" type="presParOf" srcId="{D8598AFC-58C4-45C8-AE24-9AFC3365BFAA}" destId="{270E6768-264F-4B7E-A4CA-665AAA16D80B}" srcOrd="5" destOrd="0" presId="urn:microsoft.com/office/officeart/2005/8/layout/radial4"/>
    <dgm:cxn modelId="{F196C549-3B18-452B-B654-31849C5EFFE4}" type="presParOf" srcId="{D8598AFC-58C4-45C8-AE24-9AFC3365BFAA}" destId="{D20555A0-376A-4C5C-9A6B-E378B24C5A99}" srcOrd="6" destOrd="0" presId="urn:microsoft.com/office/officeart/2005/8/layout/radial4"/>
    <dgm:cxn modelId="{FF780B49-F600-4C58-9E48-652902629FD3}" type="presParOf" srcId="{D8598AFC-58C4-45C8-AE24-9AFC3365BFAA}" destId="{051643D6-B6AC-42DE-9CAD-F46B09813EF1}" srcOrd="7" destOrd="0" presId="urn:microsoft.com/office/officeart/2005/8/layout/radial4"/>
    <dgm:cxn modelId="{9F3B597B-328D-4447-9B97-6FBDD2BE1BDF}" type="presParOf" srcId="{D8598AFC-58C4-45C8-AE24-9AFC3365BFAA}" destId="{583C70C6-6871-4779-AFB4-DE805F895B83}" srcOrd="8" destOrd="0" presId="urn:microsoft.com/office/officeart/2005/8/layout/radial4"/>
    <dgm:cxn modelId="{084FAE84-CE3B-4C4E-9374-40C43EFF4D9D}" type="presParOf" srcId="{D8598AFC-58C4-45C8-AE24-9AFC3365BFAA}" destId="{77ECA133-8CB9-4574-9452-1CBB9B676145}" srcOrd="9" destOrd="0" presId="urn:microsoft.com/office/officeart/2005/8/layout/radial4"/>
    <dgm:cxn modelId="{7FC6C25D-0611-4FA7-A7F9-872AFD6C875B}" type="presParOf" srcId="{D8598AFC-58C4-45C8-AE24-9AFC3365BFAA}" destId="{737D573F-AF00-44E1-A178-53B1AA85AF65}" srcOrd="10" destOrd="0" presId="urn:microsoft.com/office/officeart/2005/8/layout/radial4"/>
    <dgm:cxn modelId="{29ACB2C5-2672-4B60-BFE7-911F47CEE578}" type="presParOf" srcId="{D8598AFC-58C4-45C8-AE24-9AFC3365BFAA}" destId="{CCF3AF4D-568E-432C-B24A-4A8F52BACD4A}" srcOrd="11" destOrd="0" presId="urn:microsoft.com/office/officeart/2005/8/layout/radial4"/>
    <dgm:cxn modelId="{7003B251-CDA0-4B03-9E29-A439F058F414}" type="presParOf" srcId="{D8598AFC-58C4-45C8-AE24-9AFC3365BFAA}" destId="{40C1C029-09CF-4DFB-8A21-01F2076D18B6}" srcOrd="12" destOrd="0" presId="urn:microsoft.com/office/officeart/2005/8/layout/radial4"/>
    <dgm:cxn modelId="{1F5D23C7-7F48-45C6-868B-97FA8CD319A1}" type="presParOf" srcId="{D8598AFC-58C4-45C8-AE24-9AFC3365BFAA}" destId="{7185C098-0A8E-48D2-AC4E-54F094223B82}" srcOrd="13" destOrd="0" presId="urn:microsoft.com/office/officeart/2005/8/layout/radial4"/>
    <dgm:cxn modelId="{8FB20B47-938E-4552-82A1-12EAEE8387CB}" type="presParOf" srcId="{D8598AFC-58C4-45C8-AE24-9AFC3365BFAA}" destId="{BB9B2D1E-D1D4-430B-AEC7-6172CB52F500}"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545C3-F5A2-40D8-8AEA-4100003F80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393FCF9-9ACD-4752-AD7E-872865192221}">
      <dgm:prSet phldrT="[Text]" phldr="0"/>
      <dgm:spPr/>
      <dgm:t>
        <a:bodyPr/>
        <a:lstStyle/>
        <a:p>
          <a:pPr rtl="0"/>
          <a:r>
            <a:rPr lang="en-US" b="0" i="0" u="none" strike="noStrike" cap="none" baseline="0" noProof="0">
              <a:solidFill>
                <a:schemeClr val="bg1"/>
              </a:solidFill>
              <a:latin typeface="Constantia"/>
            </a:rPr>
            <a:t>How To: Manage # of Sections</a:t>
          </a:r>
        </a:p>
      </dgm:t>
    </dgm:pt>
    <dgm:pt modelId="{251F4211-3323-4985-8AF9-8D476EDE2A78}" type="parTrans" cxnId="{C2E3B315-4619-415D-9BEB-E57AF4865889}">
      <dgm:prSet/>
      <dgm:spPr/>
      <dgm:t>
        <a:bodyPr/>
        <a:lstStyle/>
        <a:p>
          <a:endParaRPr lang="en-US"/>
        </a:p>
      </dgm:t>
    </dgm:pt>
    <dgm:pt modelId="{C867D5EE-0EB3-488B-9877-262216C5BF12}" type="sibTrans" cxnId="{C2E3B315-4619-415D-9BEB-E57AF4865889}">
      <dgm:prSet/>
      <dgm:spPr/>
      <dgm:t>
        <a:bodyPr/>
        <a:lstStyle/>
        <a:p>
          <a:endParaRPr lang="en-US"/>
        </a:p>
      </dgm:t>
    </dgm:pt>
    <dgm:pt modelId="{22657FAF-4DE0-4DC0-87F7-164521344789}">
      <dgm:prSet phldrT="[Text]" phldr="0"/>
      <dgm:spPr/>
      <dgm:t>
        <a:bodyPr/>
        <a:lstStyle/>
        <a:p>
          <a:pPr rtl="0"/>
          <a:r>
            <a:rPr lang="en-US">
              <a:latin typeface="Constantia" panose="02030602050306030303"/>
            </a:rPr>
            <a:t>How To: Increase Capacity</a:t>
          </a:r>
          <a:endParaRPr lang="en-US"/>
        </a:p>
      </dgm:t>
    </dgm:pt>
    <dgm:pt modelId="{E2D2B984-E54F-499C-A212-48B13203283C}" type="parTrans" cxnId="{C6A177B8-D486-4213-975B-5DAB1E2BCE1A}">
      <dgm:prSet/>
      <dgm:spPr/>
      <dgm:t>
        <a:bodyPr/>
        <a:lstStyle/>
        <a:p>
          <a:endParaRPr lang="en-US"/>
        </a:p>
      </dgm:t>
    </dgm:pt>
    <dgm:pt modelId="{F6A5DD89-66BE-42C5-827B-987A0D23A810}" type="sibTrans" cxnId="{C6A177B8-D486-4213-975B-5DAB1E2BCE1A}">
      <dgm:prSet/>
      <dgm:spPr/>
      <dgm:t>
        <a:bodyPr/>
        <a:lstStyle/>
        <a:p>
          <a:endParaRPr lang="en-US"/>
        </a:p>
      </dgm:t>
    </dgm:pt>
    <dgm:pt modelId="{84BB0170-1337-4560-87B0-45BBE3DFC050}">
      <dgm:prSet phldrT="[Text]" phldr="0"/>
      <dgm:spPr/>
      <dgm:t>
        <a:bodyPr/>
        <a:lstStyle/>
        <a:p>
          <a:pPr rtl="0"/>
          <a:r>
            <a:rPr lang="en-US">
              <a:latin typeface="Constantia" panose="02030602050306030303"/>
            </a:rPr>
            <a:t>How To: Reallocate Faculty </a:t>
          </a:r>
          <a:endParaRPr lang="en-US"/>
        </a:p>
      </dgm:t>
    </dgm:pt>
    <dgm:pt modelId="{570D462B-F8BC-4C4B-9DEB-531F02BE483A}" type="parTrans" cxnId="{4ECB29DF-EC9C-4C95-B501-C51569E4809B}">
      <dgm:prSet/>
      <dgm:spPr/>
      <dgm:t>
        <a:bodyPr/>
        <a:lstStyle/>
        <a:p>
          <a:endParaRPr lang="en-US"/>
        </a:p>
      </dgm:t>
    </dgm:pt>
    <dgm:pt modelId="{B552C631-82C1-4CA5-A17F-B2BA0AEB44E9}" type="sibTrans" cxnId="{4ECB29DF-EC9C-4C95-B501-C51569E4809B}">
      <dgm:prSet/>
      <dgm:spPr/>
      <dgm:t>
        <a:bodyPr/>
        <a:lstStyle/>
        <a:p>
          <a:endParaRPr lang="en-US"/>
        </a:p>
      </dgm:t>
    </dgm:pt>
    <dgm:pt modelId="{EEA2FACE-E775-4446-AB7E-C48E2F678A6C}">
      <dgm:prSet phldrT="[Text]" phldr="0"/>
      <dgm:spPr/>
      <dgm:t>
        <a:bodyPr/>
        <a:lstStyle/>
        <a:p>
          <a:pPr rtl="0"/>
          <a:r>
            <a:rPr lang="en-US">
              <a:latin typeface="Constantia" panose="02030602050306030303"/>
            </a:rPr>
            <a:t>How To: Manage Decline</a:t>
          </a:r>
          <a:endParaRPr lang="en-US"/>
        </a:p>
      </dgm:t>
    </dgm:pt>
    <dgm:pt modelId="{842A22C2-3C52-411A-9902-AFC10089DD11}" type="parTrans" cxnId="{05FC42E0-EF92-412F-AF5E-9994358DB78A}">
      <dgm:prSet/>
      <dgm:spPr/>
      <dgm:t>
        <a:bodyPr/>
        <a:lstStyle/>
        <a:p>
          <a:endParaRPr lang="en-US"/>
        </a:p>
      </dgm:t>
    </dgm:pt>
    <dgm:pt modelId="{72A59886-629B-42FE-8E93-760ECFF93C78}" type="sibTrans" cxnId="{05FC42E0-EF92-412F-AF5E-9994358DB78A}">
      <dgm:prSet/>
      <dgm:spPr/>
      <dgm:t>
        <a:bodyPr/>
        <a:lstStyle/>
        <a:p>
          <a:endParaRPr lang="en-US"/>
        </a:p>
      </dgm:t>
    </dgm:pt>
    <dgm:pt modelId="{9B45FFB9-3C95-402C-8FA8-93B455D0F129}" type="pres">
      <dgm:prSet presAssocID="{959545C3-F5A2-40D8-8AEA-4100003F80CE}" presName="diagram" presStyleCnt="0">
        <dgm:presLayoutVars>
          <dgm:dir/>
          <dgm:resizeHandles val="exact"/>
        </dgm:presLayoutVars>
      </dgm:prSet>
      <dgm:spPr/>
    </dgm:pt>
    <dgm:pt modelId="{3D497AAD-8341-4CDE-9584-59C2492F8358}" type="pres">
      <dgm:prSet presAssocID="{2393FCF9-9ACD-4752-AD7E-872865192221}" presName="node" presStyleLbl="node1" presStyleIdx="0" presStyleCnt="4">
        <dgm:presLayoutVars>
          <dgm:bulletEnabled val="1"/>
        </dgm:presLayoutVars>
      </dgm:prSet>
      <dgm:spPr/>
    </dgm:pt>
    <dgm:pt modelId="{929BA0C6-8A3B-4578-A851-904288191753}" type="pres">
      <dgm:prSet presAssocID="{C867D5EE-0EB3-488B-9877-262216C5BF12}" presName="sibTrans" presStyleCnt="0"/>
      <dgm:spPr/>
    </dgm:pt>
    <dgm:pt modelId="{41F80529-9FFB-420F-B2BB-C5307F93A156}" type="pres">
      <dgm:prSet presAssocID="{22657FAF-4DE0-4DC0-87F7-164521344789}" presName="node" presStyleLbl="node1" presStyleIdx="1" presStyleCnt="4">
        <dgm:presLayoutVars>
          <dgm:bulletEnabled val="1"/>
        </dgm:presLayoutVars>
      </dgm:prSet>
      <dgm:spPr/>
    </dgm:pt>
    <dgm:pt modelId="{BE83BFA4-5BF5-4C40-A64B-A36AFF25D9C1}" type="pres">
      <dgm:prSet presAssocID="{F6A5DD89-66BE-42C5-827B-987A0D23A810}" presName="sibTrans" presStyleCnt="0"/>
      <dgm:spPr/>
    </dgm:pt>
    <dgm:pt modelId="{74A36762-856A-433C-A9BC-E4BDFDA417BA}" type="pres">
      <dgm:prSet presAssocID="{84BB0170-1337-4560-87B0-45BBE3DFC050}" presName="node" presStyleLbl="node1" presStyleIdx="2" presStyleCnt="4">
        <dgm:presLayoutVars>
          <dgm:bulletEnabled val="1"/>
        </dgm:presLayoutVars>
      </dgm:prSet>
      <dgm:spPr/>
    </dgm:pt>
    <dgm:pt modelId="{C1A4043C-663A-4577-BA08-FD4846217191}" type="pres">
      <dgm:prSet presAssocID="{B552C631-82C1-4CA5-A17F-B2BA0AEB44E9}" presName="sibTrans" presStyleCnt="0"/>
      <dgm:spPr/>
    </dgm:pt>
    <dgm:pt modelId="{F4637D17-702A-41A5-922C-D4C135EFFF5F}" type="pres">
      <dgm:prSet presAssocID="{EEA2FACE-E775-4446-AB7E-C48E2F678A6C}" presName="node" presStyleLbl="node1" presStyleIdx="3" presStyleCnt="4">
        <dgm:presLayoutVars>
          <dgm:bulletEnabled val="1"/>
        </dgm:presLayoutVars>
      </dgm:prSet>
      <dgm:spPr/>
    </dgm:pt>
  </dgm:ptLst>
  <dgm:cxnLst>
    <dgm:cxn modelId="{BF12C003-9F85-4181-BEC0-17E586335C7B}" type="presOf" srcId="{EEA2FACE-E775-4446-AB7E-C48E2F678A6C}" destId="{F4637D17-702A-41A5-922C-D4C135EFFF5F}" srcOrd="0" destOrd="0" presId="urn:microsoft.com/office/officeart/2005/8/layout/default"/>
    <dgm:cxn modelId="{C2E3B315-4619-415D-9BEB-E57AF4865889}" srcId="{959545C3-F5A2-40D8-8AEA-4100003F80CE}" destId="{2393FCF9-9ACD-4752-AD7E-872865192221}" srcOrd="0" destOrd="0" parTransId="{251F4211-3323-4985-8AF9-8D476EDE2A78}" sibTransId="{C867D5EE-0EB3-488B-9877-262216C5BF12}"/>
    <dgm:cxn modelId="{9BED5E5C-58DA-4959-B259-84E898E2C7D8}" type="presOf" srcId="{959545C3-F5A2-40D8-8AEA-4100003F80CE}" destId="{9B45FFB9-3C95-402C-8FA8-93B455D0F129}" srcOrd="0" destOrd="0" presId="urn:microsoft.com/office/officeart/2005/8/layout/default"/>
    <dgm:cxn modelId="{62098961-E947-496E-92EF-7B64889978F4}" type="presOf" srcId="{22657FAF-4DE0-4DC0-87F7-164521344789}" destId="{41F80529-9FFB-420F-B2BB-C5307F93A156}" srcOrd="0" destOrd="0" presId="urn:microsoft.com/office/officeart/2005/8/layout/default"/>
    <dgm:cxn modelId="{43894CAE-E917-4963-917D-6A9247D863D3}" type="presOf" srcId="{84BB0170-1337-4560-87B0-45BBE3DFC050}" destId="{74A36762-856A-433C-A9BC-E4BDFDA417BA}" srcOrd="0" destOrd="0" presId="urn:microsoft.com/office/officeart/2005/8/layout/default"/>
    <dgm:cxn modelId="{C6A177B8-D486-4213-975B-5DAB1E2BCE1A}" srcId="{959545C3-F5A2-40D8-8AEA-4100003F80CE}" destId="{22657FAF-4DE0-4DC0-87F7-164521344789}" srcOrd="1" destOrd="0" parTransId="{E2D2B984-E54F-499C-A212-48B13203283C}" sibTransId="{F6A5DD89-66BE-42C5-827B-987A0D23A810}"/>
    <dgm:cxn modelId="{3BCBC1DC-382B-4F74-BE6A-49B32B8C224B}" type="presOf" srcId="{2393FCF9-9ACD-4752-AD7E-872865192221}" destId="{3D497AAD-8341-4CDE-9584-59C2492F8358}" srcOrd="0" destOrd="0" presId="urn:microsoft.com/office/officeart/2005/8/layout/default"/>
    <dgm:cxn modelId="{4ECB29DF-EC9C-4C95-B501-C51569E4809B}" srcId="{959545C3-F5A2-40D8-8AEA-4100003F80CE}" destId="{84BB0170-1337-4560-87B0-45BBE3DFC050}" srcOrd="2" destOrd="0" parTransId="{570D462B-F8BC-4C4B-9DEB-531F02BE483A}" sibTransId="{B552C631-82C1-4CA5-A17F-B2BA0AEB44E9}"/>
    <dgm:cxn modelId="{05FC42E0-EF92-412F-AF5E-9994358DB78A}" srcId="{959545C3-F5A2-40D8-8AEA-4100003F80CE}" destId="{EEA2FACE-E775-4446-AB7E-C48E2F678A6C}" srcOrd="3" destOrd="0" parTransId="{842A22C2-3C52-411A-9902-AFC10089DD11}" sibTransId="{72A59886-629B-42FE-8E93-760ECFF93C78}"/>
    <dgm:cxn modelId="{9C1DD432-00AC-4408-AEB5-D81F04B74187}" type="presParOf" srcId="{9B45FFB9-3C95-402C-8FA8-93B455D0F129}" destId="{3D497AAD-8341-4CDE-9584-59C2492F8358}" srcOrd="0" destOrd="0" presId="urn:microsoft.com/office/officeart/2005/8/layout/default"/>
    <dgm:cxn modelId="{74D41BE8-E684-493D-826B-0C7E416E2115}" type="presParOf" srcId="{9B45FFB9-3C95-402C-8FA8-93B455D0F129}" destId="{929BA0C6-8A3B-4578-A851-904288191753}" srcOrd="1" destOrd="0" presId="urn:microsoft.com/office/officeart/2005/8/layout/default"/>
    <dgm:cxn modelId="{1ED3FBEF-755B-4F0C-8BA5-FC545B89A90A}" type="presParOf" srcId="{9B45FFB9-3C95-402C-8FA8-93B455D0F129}" destId="{41F80529-9FFB-420F-B2BB-C5307F93A156}" srcOrd="2" destOrd="0" presId="urn:microsoft.com/office/officeart/2005/8/layout/default"/>
    <dgm:cxn modelId="{DE3E99AF-DED9-4320-8045-2459252FD246}" type="presParOf" srcId="{9B45FFB9-3C95-402C-8FA8-93B455D0F129}" destId="{BE83BFA4-5BF5-4C40-A64B-A36AFF25D9C1}" srcOrd="3" destOrd="0" presId="urn:microsoft.com/office/officeart/2005/8/layout/default"/>
    <dgm:cxn modelId="{3A31BCA7-7D09-4144-A196-58A53B180353}" type="presParOf" srcId="{9B45FFB9-3C95-402C-8FA8-93B455D0F129}" destId="{74A36762-856A-433C-A9BC-E4BDFDA417BA}" srcOrd="4" destOrd="0" presId="urn:microsoft.com/office/officeart/2005/8/layout/default"/>
    <dgm:cxn modelId="{625B11F9-A484-4000-B3B1-4708D042B613}" type="presParOf" srcId="{9B45FFB9-3C95-402C-8FA8-93B455D0F129}" destId="{C1A4043C-663A-4577-BA08-FD4846217191}" srcOrd="5" destOrd="0" presId="urn:microsoft.com/office/officeart/2005/8/layout/default"/>
    <dgm:cxn modelId="{03640624-8F1F-4437-8917-C1B59D0F5C4F}" type="presParOf" srcId="{9B45FFB9-3C95-402C-8FA8-93B455D0F129}" destId="{F4637D17-702A-41A5-922C-D4C135EFFF5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2EE78-A8AE-48B6-882A-C01EB9584F0D}">
      <dsp:nvSpPr>
        <dsp:cNvPr id="0" name=""/>
        <dsp:cNvSpPr/>
      </dsp:nvSpPr>
      <dsp:spPr>
        <a:xfrm>
          <a:off x="3324511" y="1946842"/>
          <a:ext cx="1344730" cy="13447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Institutional Research Strategy Group</a:t>
          </a:r>
        </a:p>
      </dsp:txBody>
      <dsp:txXfrm>
        <a:off x="3521442" y="2143773"/>
        <a:ext cx="950868" cy="950868"/>
      </dsp:txXfrm>
    </dsp:sp>
    <dsp:sp modelId="{DC17BAFB-E83C-4AE2-8FED-611E47F6705F}">
      <dsp:nvSpPr>
        <dsp:cNvPr id="0" name=""/>
        <dsp:cNvSpPr/>
      </dsp:nvSpPr>
      <dsp:spPr>
        <a:xfrm rot="10800000">
          <a:off x="1754252" y="2427584"/>
          <a:ext cx="1483894" cy="3832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C31E0A-5F1E-4899-B51D-87933FCCEDB4}">
      <dsp:nvSpPr>
        <dsp:cNvPr id="0" name=""/>
        <dsp:cNvSpPr/>
      </dsp:nvSpPr>
      <dsp:spPr>
        <a:xfrm>
          <a:off x="1283597" y="2242683"/>
          <a:ext cx="941311" cy="7530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President</a:t>
          </a:r>
        </a:p>
      </dsp:txBody>
      <dsp:txXfrm>
        <a:off x="1305653" y="2264739"/>
        <a:ext cx="897199" cy="708937"/>
      </dsp:txXfrm>
    </dsp:sp>
    <dsp:sp modelId="{C0776127-A8EB-458D-8BB1-FF6BEBC43E1D}">
      <dsp:nvSpPr>
        <dsp:cNvPr id="0" name=""/>
        <dsp:cNvSpPr/>
      </dsp:nvSpPr>
      <dsp:spPr>
        <a:xfrm rot="12600000">
          <a:off x="1955305" y="1677245"/>
          <a:ext cx="1483894" cy="3832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748548-A160-473D-9C84-40A4E2BB37D5}">
      <dsp:nvSpPr>
        <dsp:cNvPr id="0" name=""/>
        <dsp:cNvSpPr/>
      </dsp:nvSpPr>
      <dsp:spPr>
        <a:xfrm>
          <a:off x="1584051" y="1121371"/>
          <a:ext cx="941311" cy="7530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Provost</a:t>
          </a:r>
        </a:p>
      </dsp:txBody>
      <dsp:txXfrm>
        <a:off x="1606107" y="1143427"/>
        <a:ext cx="897199" cy="708937"/>
      </dsp:txXfrm>
    </dsp:sp>
    <dsp:sp modelId="{270E6768-264F-4B7E-A4CA-665AAA16D80B}">
      <dsp:nvSpPr>
        <dsp:cNvPr id="0" name=""/>
        <dsp:cNvSpPr/>
      </dsp:nvSpPr>
      <dsp:spPr>
        <a:xfrm rot="14400000">
          <a:off x="2504591" y="1127959"/>
          <a:ext cx="1483894" cy="3832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0555A0-376A-4C5C-9A6B-E378B24C5A99}">
      <dsp:nvSpPr>
        <dsp:cNvPr id="0" name=""/>
        <dsp:cNvSpPr/>
      </dsp:nvSpPr>
      <dsp:spPr>
        <a:xfrm>
          <a:off x="2404909" y="300514"/>
          <a:ext cx="941311" cy="7530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Chief of Staff</a:t>
          </a:r>
        </a:p>
      </dsp:txBody>
      <dsp:txXfrm>
        <a:off x="2426965" y="322570"/>
        <a:ext cx="897199" cy="708937"/>
      </dsp:txXfrm>
    </dsp:sp>
    <dsp:sp modelId="{051643D6-B6AC-42DE-9CAD-F46B09813EF1}">
      <dsp:nvSpPr>
        <dsp:cNvPr id="0" name=""/>
        <dsp:cNvSpPr/>
      </dsp:nvSpPr>
      <dsp:spPr>
        <a:xfrm rot="16200000">
          <a:off x="3254929" y="926907"/>
          <a:ext cx="1483894" cy="3832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3C70C6-6871-4779-AFB4-DE805F895B83}">
      <dsp:nvSpPr>
        <dsp:cNvPr id="0" name=""/>
        <dsp:cNvSpPr/>
      </dsp:nvSpPr>
      <dsp:spPr>
        <a:xfrm>
          <a:off x="3526221" y="59"/>
          <a:ext cx="941311" cy="7530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Deputy Provost, Admissions</a:t>
          </a:r>
        </a:p>
      </dsp:txBody>
      <dsp:txXfrm>
        <a:off x="3548277" y="22115"/>
        <a:ext cx="897199" cy="708937"/>
      </dsp:txXfrm>
    </dsp:sp>
    <dsp:sp modelId="{77ECA133-8CB9-4574-9452-1CBB9B676145}">
      <dsp:nvSpPr>
        <dsp:cNvPr id="0" name=""/>
        <dsp:cNvSpPr/>
      </dsp:nvSpPr>
      <dsp:spPr>
        <a:xfrm rot="18000000">
          <a:off x="4005268" y="1127959"/>
          <a:ext cx="1483894" cy="3832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7D573F-AF00-44E1-A178-53B1AA85AF65}">
      <dsp:nvSpPr>
        <dsp:cNvPr id="0" name=""/>
        <dsp:cNvSpPr/>
      </dsp:nvSpPr>
      <dsp:spPr>
        <a:xfrm>
          <a:off x="4647533" y="300514"/>
          <a:ext cx="941311" cy="7530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CITO</a:t>
          </a:r>
        </a:p>
      </dsp:txBody>
      <dsp:txXfrm>
        <a:off x="4669589" y="322570"/>
        <a:ext cx="897199" cy="708937"/>
      </dsp:txXfrm>
    </dsp:sp>
    <dsp:sp modelId="{CCF3AF4D-568E-432C-B24A-4A8F52BACD4A}">
      <dsp:nvSpPr>
        <dsp:cNvPr id="0" name=""/>
        <dsp:cNvSpPr/>
      </dsp:nvSpPr>
      <dsp:spPr>
        <a:xfrm rot="19800000">
          <a:off x="4554553" y="1677245"/>
          <a:ext cx="1483894" cy="3832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C1C029-09CF-4DFB-8A21-01F2076D18B6}">
      <dsp:nvSpPr>
        <dsp:cNvPr id="0" name=""/>
        <dsp:cNvSpPr/>
      </dsp:nvSpPr>
      <dsp:spPr>
        <a:xfrm>
          <a:off x="5468390" y="1121371"/>
          <a:ext cx="941311" cy="7530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ea typeface="Cambria" panose="02040503050406030204"/>
            </a:rPr>
            <a:t>CFO</a:t>
          </a:r>
        </a:p>
      </dsp:txBody>
      <dsp:txXfrm>
        <a:off x="5490446" y="1143427"/>
        <a:ext cx="897199" cy="708937"/>
      </dsp:txXfrm>
    </dsp:sp>
    <dsp:sp modelId="{7185C098-0A8E-48D2-AC4E-54F094223B82}">
      <dsp:nvSpPr>
        <dsp:cNvPr id="0" name=""/>
        <dsp:cNvSpPr/>
      </dsp:nvSpPr>
      <dsp:spPr>
        <a:xfrm>
          <a:off x="4755606" y="2427584"/>
          <a:ext cx="1483894" cy="3832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9B2D1E-D1D4-430B-AEC7-6172CB52F500}">
      <dsp:nvSpPr>
        <dsp:cNvPr id="0" name=""/>
        <dsp:cNvSpPr/>
      </dsp:nvSpPr>
      <dsp:spPr>
        <a:xfrm>
          <a:off x="5768845" y="2242683"/>
          <a:ext cx="941311" cy="7530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Dir. IR and Assessment</a:t>
          </a:r>
        </a:p>
      </dsp:txBody>
      <dsp:txXfrm>
        <a:off x="5790901" y="2264739"/>
        <a:ext cx="897199" cy="708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97AAD-8341-4CDE-9584-59C2492F8358}">
      <dsp:nvSpPr>
        <dsp:cNvPr id="0" name=""/>
        <dsp:cNvSpPr/>
      </dsp:nvSpPr>
      <dsp:spPr>
        <a:xfrm>
          <a:off x="742" y="356607"/>
          <a:ext cx="2895303" cy="17371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b="0" i="0" u="none" strike="noStrike" kern="1200" cap="none" baseline="0" noProof="0">
              <a:solidFill>
                <a:schemeClr val="bg1"/>
              </a:solidFill>
              <a:latin typeface="Constantia"/>
            </a:rPr>
            <a:t>How To: Manage # of Sections</a:t>
          </a:r>
        </a:p>
      </dsp:txBody>
      <dsp:txXfrm>
        <a:off x="742" y="356607"/>
        <a:ext cx="2895303" cy="1737182"/>
      </dsp:txXfrm>
    </dsp:sp>
    <dsp:sp modelId="{41F80529-9FFB-420F-B2BB-C5307F93A156}">
      <dsp:nvSpPr>
        <dsp:cNvPr id="0" name=""/>
        <dsp:cNvSpPr/>
      </dsp:nvSpPr>
      <dsp:spPr>
        <a:xfrm>
          <a:off x="3185576" y="356607"/>
          <a:ext cx="2895303" cy="17371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onstantia" panose="02030602050306030303"/>
            </a:rPr>
            <a:t>How To: Increase Capacity</a:t>
          </a:r>
          <a:endParaRPr lang="en-US" sz="3500" kern="1200"/>
        </a:p>
      </dsp:txBody>
      <dsp:txXfrm>
        <a:off x="3185576" y="356607"/>
        <a:ext cx="2895303" cy="1737182"/>
      </dsp:txXfrm>
    </dsp:sp>
    <dsp:sp modelId="{74A36762-856A-433C-A9BC-E4BDFDA417BA}">
      <dsp:nvSpPr>
        <dsp:cNvPr id="0" name=""/>
        <dsp:cNvSpPr/>
      </dsp:nvSpPr>
      <dsp:spPr>
        <a:xfrm>
          <a:off x="742" y="2383319"/>
          <a:ext cx="2895303" cy="17371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onstantia" panose="02030602050306030303"/>
            </a:rPr>
            <a:t>How To: Reallocate Faculty </a:t>
          </a:r>
          <a:endParaRPr lang="en-US" sz="3500" kern="1200"/>
        </a:p>
      </dsp:txBody>
      <dsp:txXfrm>
        <a:off x="742" y="2383319"/>
        <a:ext cx="2895303" cy="1737182"/>
      </dsp:txXfrm>
    </dsp:sp>
    <dsp:sp modelId="{F4637D17-702A-41A5-922C-D4C135EFFF5F}">
      <dsp:nvSpPr>
        <dsp:cNvPr id="0" name=""/>
        <dsp:cNvSpPr/>
      </dsp:nvSpPr>
      <dsp:spPr>
        <a:xfrm>
          <a:off x="3185576" y="2383319"/>
          <a:ext cx="2895303" cy="17371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onstantia" panose="02030602050306030303"/>
            </a:rPr>
            <a:t>How To: Manage Decline</a:t>
          </a:r>
          <a:endParaRPr lang="en-US" sz="3500" kern="1200"/>
        </a:p>
      </dsp:txBody>
      <dsp:txXfrm>
        <a:off x="3185576" y="2383319"/>
        <a:ext cx="2895303" cy="173718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3" tIns="48332" rIns="96663" bIns="48332" rtlCol="0"/>
          <a:lstStyle>
            <a:lvl1pPr algn="l">
              <a:defRPr sz="1300"/>
            </a:lvl1pPr>
          </a:lstStyle>
          <a:p>
            <a:endParaRPr lang="en-US"/>
          </a:p>
        </p:txBody>
      </p:sp>
      <p:sp>
        <p:nvSpPr>
          <p:cNvPr id="3" name="Date Placeholder 2"/>
          <p:cNvSpPr>
            <a:spLocks noGrp="1"/>
          </p:cNvSpPr>
          <p:nvPr>
            <p:ph type="dt" sz="quarter" idx="1"/>
          </p:nvPr>
        </p:nvSpPr>
        <p:spPr>
          <a:xfrm>
            <a:off x="4143588" y="0"/>
            <a:ext cx="3169920" cy="480060"/>
          </a:xfrm>
          <a:prstGeom prst="rect">
            <a:avLst/>
          </a:prstGeom>
        </p:spPr>
        <p:txBody>
          <a:bodyPr vert="horz" lIns="96663" tIns="48332" rIns="96663" bIns="48332" rtlCol="0"/>
          <a:lstStyle>
            <a:lvl1pPr algn="r">
              <a:defRPr sz="1300"/>
            </a:lvl1pPr>
          </a:lstStyle>
          <a:p>
            <a:fld id="{CD4127D1-1DA3-FD4C-899D-F10D46045E7A}" type="datetimeFigureOut">
              <a:rPr lang="en-US" smtClean="0"/>
              <a:t>10/12/2019</a:t>
            </a:fld>
            <a:endParaRPr lang="en-US"/>
          </a:p>
        </p:txBody>
      </p:sp>
      <p:sp>
        <p:nvSpPr>
          <p:cNvPr id="4" name="Footer Placeholder 3"/>
          <p:cNvSpPr>
            <a:spLocks noGrp="1"/>
          </p:cNvSpPr>
          <p:nvPr>
            <p:ph type="ftr" sz="quarter" idx="2"/>
          </p:nvPr>
        </p:nvSpPr>
        <p:spPr>
          <a:xfrm>
            <a:off x="0" y="9119473"/>
            <a:ext cx="3169920" cy="480060"/>
          </a:xfrm>
          <a:prstGeom prst="rect">
            <a:avLst/>
          </a:prstGeom>
        </p:spPr>
        <p:txBody>
          <a:bodyPr vert="horz" lIns="96663" tIns="48332" rIns="96663" bIns="48332" rtlCol="0" anchor="b"/>
          <a:lstStyle>
            <a:lvl1pPr algn="l">
              <a:defRPr sz="1300"/>
            </a:lvl1pPr>
          </a:lstStyle>
          <a:p>
            <a:endParaRPr lang="en-US"/>
          </a:p>
        </p:txBody>
      </p:sp>
      <p:sp>
        <p:nvSpPr>
          <p:cNvPr id="5" name="Slide Number Placeholder 4"/>
          <p:cNvSpPr>
            <a:spLocks noGrp="1"/>
          </p:cNvSpPr>
          <p:nvPr>
            <p:ph type="sldNum" sz="quarter" idx="3"/>
          </p:nvPr>
        </p:nvSpPr>
        <p:spPr>
          <a:xfrm>
            <a:off x="4143588" y="9119473"/>
            <a:ext cx="3169920" cy="480060"/>
          </a:xfrm>
          <a:prstGeom prst="rect">
            <a:avLst/>
          </a:prstGeom>
        </p:spPr>
        <p:txBody>
          <a:bodyPr vert="horz" lIns="96663" tIns="48332" rIns="96663" bIns="48332" rtlCol="0" anchor="b"/>
          <a:lstStyle>
            <a:lvl1pPr algn="r">
              <a:defRPr sz="1300"/>
            </a:lvl1pPr>
          </a:lstStyle>
          <a:p>
            <a:fld id="{85795F32-C039-324C-AEA0-2B598138AE28}" type="slidenum">
              <a:rPr lang="en-US" smtClean="0"/>
              <a:t>‹#›</a:t>
            </a:fld>
            <a:endParaRPr lang="en-US"/>
          </a:p>
        </p:txBody>
      </p:sp>
    </p:spTree>
    <p:extLst>
      <p:ext uri="{BB962C8B-B14F-4D97-AF65-F5344CB8AC3E}">
        <p14:creationId xmlns:p14="http://schemas.microsoft.com/office/powerpoint/2010/main" val="319118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3" tIns="48332" rIns="96663" bIns="48332" rtlCol="0"/>
          <a:lstStyle>
            <a:lvl1pPr algn="l">
              <a:defRPr sz="1300"/>
            </a:lvl1pPr>
          </a:lstStyle>
          <a:p>
            <a:endParaRPr lang="en-US"/>
          </a:p>
        </p:txBody>
      </p:sp>
      <p:sp>
        <p:nvSpPr>
          <p:cNvPr id="3" name="Date Placeholder 2"/>
          <p:cNvSpPr>
            <a:spLocks noGrp="1"/>
          </p:cNvSpPr>
          <p:nvPr>
            <p:ph type="dt" idx="1"/>
          </p:nvPr>
        </p:nvSpPr>
        <p:spPr>
          <a:xfrm>
            <a:off x="4143588" y="0"/>
            <a:ext cx="3169920" cy="480060"/>
          </a:xfrm>
          <a:prstGeom prst="rect">
            <a:avLst/>
          </a:prstGeom>
        </p:spPr>
        <p:txBody>
          <a:bodyPr vert="horz" lIns="96663" tIns="48332" rIns="96663" bIns="48332" rtlCol="0"/>
          <a:lstStyle>
            <a:lvl1pPr algn="r">
              <a:defRPr sz="1300"/>
            </a:lvl1pPr>
          </a:lstStyle>
          <a:p>
            <a:fld id="{2E336800-F8B2-3E47-A373-388DE3582F91}" type="datetimeFigureOut">
              <a:rPr lang="en-US" smtClean="0"/>
              <a:t>10/12/2019</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63" tIns="48332" rIns="96663" bIns="48332"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63" tIns="48332" rIns="96663" bIns="483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63" tIns="48332" rIns="96663" bIns="48332"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3"/>
            <a:ext cx="3169920" cy="480060"/>
          </a:xfrm>
          <a:prstGeom prst="rect">
            <a:avLst/>
          </a:prstGeom>
        </p:spPr>
        <p:txBody>
          <a:bodyPr vert="horz" lIns="96663" tIns="48332" rIns="96663" bIns="48332" rtlCol="0" anchor="b"/>
          <a:lstStyle>
            <a:lvl1pPr algn="r">
              <a:defRPr sz="1300"/>
            </a:lvl1pPr>
          </a:lstStyle>
          <a:p>
            <a:fld id="{1A6F4022-7AF7-B44C-87BB-B0E6322D823A}" type="slidenum">
              <a:rPr lang="en-US" smtClean="0"/>
              <a:t>‹#›</a:t>
            </a:fld>
            <a:endParaRPr lang="en-US"/>
          </a:p>
        </p:txBody>
      </p:sp>
    </p:spTree>
    <p:extLst>
      <p:ext uri="{BB962C8B-B14F-4D97-AF65-F5344CB8AC3E}">
        <p14:creationId xmlns:p14="http://schemas.microsoft.com/office/powerpoint/2010/main" val="4202463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Chris</a:t>
            </a:r>
          </a:p>
          <a:p>
            <a:endParaRPr lang="en-US" sz="1100"/>
          </a:p>
          <a:p>
            <a:r>
              <a:rPr lang="en-US" sz="1100"/>
              <a:t>Many (most?) of our institutions are grappling with the profound impact that data, analytics, and information is having on our future. Institutions that can find the right information, make sense of it, and use it to take the right action will be positioned for greater success than those that don’t.</a:t>
            </a:r>
          </a:p>
          <a:p>
            <a:endParaRPr lang="en-US" sz="1100"/>
          </a:p>
          <a:p>
            <a:r>
              <a:rPr lang="en-US" sz="1100"/>
              <a:t>Our presentation is based on this proposal. Our goal is to share the key lessons we’ve learned about how to move analytics to a strategic role in our institution and how you might apply what we’ve learned at yours.</a:t>
            </a:r>
          </a:p>
          <a:p>
            <a:endParaRPr lang="en-US" sz="1100"/>
          </a:p>
          <a:p>
            <a:pPr defTabSz="477820">
              <a:defRPr/>
            </a:pPr>
            <a:r>
              <a:rPr lang="en-US" sz="1100" b="1"/>
              <a:t>Next up: Poll #1 What word that comes to mind when you think about analytics at your institution?</a:t>
            </a:r>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2</a:t>
            </a:fld>
            <a:endParaRPr lang="en-US"/>
          </a:p>
        </p:txBody>
      </p:sp>
    </p:spTree>
    <p:extLst>
      <p:ext uri="{BB962C8B-B14F-4D97-AF65-F5344CB8AC3E}">
        <p14:creationId xmlns:p14="http://schemas.microsoft.com/office/powerpoint/2010/main" val="248208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Chris</a:t>
            </a:r>
          </a:p>
          <a:p>
            <a:endParaRPr lang="en-US" sz="1100" dirty="0"/>
          </a:p>
          <a:p>
            <a:r>
              <a:rPr lang="en-US" sz="1100" dirty="0"/>
              <a:t>Academic Decision Support marked the first major new capability delivered from the warehouse.</a:t>
            </a:r>
          </a:p>
          <a:p>
            <a:endParaRPr lang="en-US" sz="1100" dirty="0"/>
          </a:p>
          <a:p>
            <a:r>
              <a:rPr lang="en-US" sz="1100" dirty="0"/>
              <a:t>The concept was simple – the basic information that the Provost and Deans would use to assess academic trends from four critical perspectives</a:t>
            </a:r>
          </a:p>
          <a:p>
            <a:endParaRPr lang="en-US" sz="1100" dirty="0"/>
          </a:p>
          <a:p>
            <a:r>
              <a:rPr lang="en-US" sz="1100" dirty="0"/>
              <a:t>Animated slide showing the four components of ADS version 1. Quickly review the components to describe first attempt.</a:t>
            </a:r>
          </a:p>
          <a:p>
            <a:endParaRPr lang="en-US" sz="1100" dirty="0"/>
          </a:p>
          <a:p>
            <a:r>
              <a:rPr lang="en-US" sz="1100" dirty="0"/>
              <a:t>Our first attempt assumed that our primary audience was the Provost and academic Deans.</a:t>
            </a:r>
          </a:p>
          <a:p>
            <a:endParaRPr lang="en-US" sz="1100" dirty="0"/>
          </a:p>
          <a:p>
            <a:r>
              <a:rPr lang="en-US" sz="1100" dirty="0"/>
              <a:t>Over time, we learned that these audiences weren’t using it.  It wasn’t in their day-to-day routine and they didn’t have a reason to access and use it</a:t>
            </a:r>
          </a:p>
          <a:p>
            <a:endParaRPr lang="en-US" sz="1100" dirty="0"/>
          </a:p>
          <a:p>
            <a:r>
              <a:rPr lang="en-US" sz="1100" dirty="0"/>
              <a:t>But, by this time, we were meeting with the Provost to better understand her big challenges and how we might help by developing analytics to help resolve them</a:t>
            </a:r>
          </a:p>
          <a:p>
            <a:endParaRPr lang="en-US" sz="1100" dirty="0"/>
          </a:p>
          <a:p>
            <a:pPr defTabSz="477820">
              <a:defRPr/>
            </a:pPr>
            <a:r>
              <a:rPr lang="en-US" sz="1100" b="1" dirty="0"/>
              <a:t>Next up: Stage 2 Taking Action</a:t>
            </a:r>
          </a:p>
          <a:p>
            <a:pPr defTabSz="477820">
              <a:defRPr/>
            </a:pPr>
            <a:endParaRPr lang="en-US" sz="1100" b="1" dirty="0"/>
          </a:p>
        </p:txBody>
      </p:sp>
      <p:sp>
        <p:nvSpPr>
          <p:cNvPr id="4" name="Slide Number Placeholder 3"/>
          <p:cNvSpPr>
            <a:spLocks noGrp="1"/>
          </p:cNvSpPr>
          <p:nvPr>
            <p:ph type="sldNum" sz="quarter" idx="10"/>
          </p:nvPr>
        </p:nvSpPr>
        <p:spPr/>
        <p:txBody>
          <a:bodyPr/>
          <a:lstStyle/>
          <a:p>
            <a:fld id="{D1A4E87A-E53E-40E5-B898-8B4739D5C63C}" type="slidenum">
              <a:rPr lang="en-US" smtClean="0"/>
              <a:t>11</a:t>
            </a:fld>
            <a:endParaRPr lang="en-US"/>
          </a:p>
        </p:txBody>
      </p:sp>
    </p:spTree>
    <p:extLst>
      <p:ext uri="{BB962C8B-B14F-4D97-AF65-F5344CB8AC3E}">
        <p14:creationId xmlns:p14="http://schemas.microsoft.com/office/powerpoint/2010/main" val="1719580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Chris</a:t>
            </a:r>
          </a:p>
          <a:p>
            <a:endParaRPr lang="en-US" sz="1200"/>
          </a:p>
          <a:p>
            <a:endParaRPr lang="en-US" baseline="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2800"/>
              <a:t>Don’t Expect a Field of Dreams: </a:t>
            </a:r>
            <a:r>
              <a:rPr lang="en-US" sz="2800" baseline="0"/>
              <a:t>Providing access isn’t a field of dreams moment; it just opens the door to all of the maturity levels that follow</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2800"/>
              <a:t>Focus on Immediate and Accessible: Continuous Improvement requires starting where you are and continuously iterating to make improvements. Focus first on real, basic, solvable problems to demonstrate capability and value. Then make the information easy to access and use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2800"/>
              <a:t>Integrate Security/Authorization: Security can’t be an afterthought, but must be integral to every solution and system. We can no longer afford to be lax about security of our valuable information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2800"/>
              <a:t>Expand Relationships (Department Chairs, etc.): Access improvements will open up new opportunities to build relationships. Be prepared to engage with every new stakeholder group</a:t>
            </a:r>
            <a:endParaRPr lang="en-US" sz="200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2800"/>
              <a:t>Manage Expectations-Data as a Shared Asset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Data governance begins with access and builds through every over stage of the model</a:t>
            </a:r>
            <a:endParaRPr lang="en-US" sz="2800"/>
          </a:p>
          <a:p>
            <a:endParaRPr lang="en-US" baseline="0"/>
          </a:p>
          <a:p>
            <a:r>
              <a:rPr lang="en-US" b="1" baseline="0"/>
              <a:t>Next Up: Stage 3 Motivation</a:t>
            </a:r>
            <a:endParaRPr lang="en-US" b="1"/>
          </a:p>
        </p:txBody>
      </p:sp>
      <p:sp>
        <p:nvSpPr>
          <p:cNvPr id="4" name="Slide Number Placeholder 3"/>
          <p:cNvSpPr>
            <a:spLocks noGrp="1"/>
          </p:cNvSpPr>
          <p:nvPr>
            <p:ph type="sldNum" sz="quarter" idx="10"/>
          </p:nvPr>
        </p:nvSpPr>
        <p:spPr/>
        <p:txBody>
          <a:bodyPr/>
          <a:lstStyle/>
          <a:p>
            <a:fld id="{D1A4E87A-E53E-40E5-B898-8B4739D5C63C}" type="slidenum">
              <a:rPr lang="en-US" smtClean="0"/>
              <a:t>12</a:t>
            </a:fld>
            <a:endParaRPr lang="en-US"/>
          </a:p>
        </p:txBody>
      </p:sp>
    </p:spTree>
    <p:extLst>
      <p:ext uri="{BB962C8B-B14F-4D97-AF65-F5344CB8AC3E}">
        <p14:creationId xmlns:p14="http://schemas.microsoft.com/office/powerpoint/2010/main" val="366641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cs typeface="Calibri"/>
              </a:rPr>
              <a:t>Kevin</a:t>
            </a:r>
          </a:p>
          <a:p>
            <a:endParaRPr lang="en-US" sz="1100" b="1">
              <a:cs typeface="Calibri"/>
            </a:endParaRPr>
          </a:p>
          <a:p>
            <a:pPr marL="228600" indent="-228600">
              <a:buAutoNum type="arabicParenR"/>
            </a:pPr>
            <a:r>
              <a:rPr lang="en-US" sz="1100" b="0">
                <a:cs typeface="Calibri"/>
              </a:rPr>
              <a:t>To illustrate the intersection among the layers of the maturity model, Stage 3 “Motivation” is connected to the previous stages.</a:t>
            </a:r>
          </a:p>
          <a:p>
            <a:pPr marL="457200" lvl="1" indent="0">
              <a:buNone/>
            </a:pPr>
            <a:r>
              <a:rPr lang="en-US" sz="1100">
                <a:cs typeface="Calibri"/>
              </a:rPr>
              <a:t>The initial mindset for ADS was to advance key metrics from our basic foundation and to deliver information to Academic Deans. Over time, we recognized that the Deans did not use the data regularly (or at all).</a:t>
            </a:r>
          </a:p>
          <a:p>
            <a:pPr marL="457200" lvl="1" indent="0">
              <a:buNone/>
            </a:pPr>
            <a:endParaRPr lang="en-US" sz="1100">
              <a:cs typeface="Calibri"/>
            </a:endParaRPr>
          </a:p>
          <a:p>
            <a:r>
              <a:rPr lang="en-US" sz="1100">
                <a:cs typeface="Calibri"/>
              </a:rPr>
              <a:t>With the Provost, decided to design and publish information to Department Chairs. Provost recognized that previous case statement processes relied on subjective metrics and ad hoc narratives. Prior to ADS, there was no standard format and no evidence-based approach to allocating resources. Provost said she needed not only consistency, but also a methodology</a:t>
            </a:r>
          </a:p>
          <a:p>
            <a:endParaRPr lang="en-US" sz="110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t>Next up:</a:t>
            </a:r>
          </a:p>
          <a:p>
            <a:r>
              <a:rPr lang="en-US" sz="1100">
                <a:cs typeface="Calibri"/>
              </a:rPr>
              <a:t>Provost puts ADS to work: Faculty Case Statements</a:t>
            </a:r>
          </a:p>
        </p:txBody>
      </p:sp>
      <p:sp>
        <p:nvSpPr>
          <p:cNvPr id="4" name="Slide Number Placeholder 3"/>
          <p:cNvSpPr>
            <a:spLocks noGrp="1"/>
          </p:cNvSpPr>
          <p:nvPr>
            <p:ph type="sldNum" sz="quarter" idx="5"/>
          </p:nvPr>
        </p:nvSpPr>
        <p:spPr/>
        <p:txBody>
          <a:bodyPr/>
          <a:lstStyle/>
          <a:p>
            <a:fld id="{1A6F4022-7AF7-B44C-87BB-B0E6322D823A}" type="slidenum">
              <a:rPr lang="en-US" smtClean="0"/>
              <a:t>13</a:t>
            </a:fld>
            <a:endParaRPr lang="en-US"/>
          </a:p>
        </p:txBody>
      </p:sp>
    </p:spTree>
    <p:extLst>
      <p:ext uri="{BB962C8B-B14F-4D97-AF65-F5344CB8AC3E}">
        <p14:creationId xmlns:p14="http://schemas.microsoft.com/office/powerpoint/2010/main" val="413552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Kevin</a:t>
            </a:r>
          </a:p>
          <a:p>
            <a:endParaRPr lang="en-US" sz="1100" b="1" dirty="0"/>
          </a:p>
          <a:p>
            <a:r>
              <a:rPr lang="en-US" sz="1100" dirty="0"/>
              <a:t>Some changes start with a sketch on a piece of paper…The Provost decided to use ADS during her review of faculty case statements used to justify new and replacement position requests. She made a list of departments and the relevant data points to determine which case statements were justified and support by the data.</a:t>
            </a:r>
          </a:p>
          <a:p>
            <a:endParaRPr lang="en-US" sz="1100" dirty="0"/>
          </a:p>
          <a:p>
            <a:r>
              <a:rPr lang="en-US" sz="1100" dirty="0"/>
              <a:t>Dramatic changes ensued:</a:t>
            </a:r>
          </a:p>
          <a:p>
            <a:pPr marL="179182" indent="-179182">
              <a:buFontTx/>
              <a:buChar char="-"/>
            </a:pPr>
            <a:r>
              <a:rPr lang="en-US" sz="1100" dirty="0"/>
              <a:t>ADS suddenly became very important to Deans and Department Chairs</a:t>
            </a:r>
          </a:p>
          <a:p>
            <a:pPr marL="179182" indent="-179182">
              <a:buFontTx/>
              <a:buChar char="-"/>
            </a:pPr>
            <a:r>
              <a:rPr lang="en-US" sz="1100" dirty="0"/>
              <a:t>Established an expectation that ADS data would be used to evaluate case statements</a:t>
            </a:r>
          </a:p>
          <a:p>
            <a:pPr marL="179182" indent="-179182">
              <a:buFontTx/>
              <a:buChar char="-"/>
            </a:pPr>
            <a:r>
              <a:rPr lang="en-US" sz="1100" dirty="0"/>
              <a:t>Opened our eyes to the ways that the Provost wanted to use data strategically and her approach to data-informed decision making</a:t>
            </a:r>
          </a:p>
          <a:p>
            <a:pPr marL="179182" indent="-179182">
              <a:buFontTx/>
              <a:buChar char="-"/>
            </a:pPr>
            <a:r>
              <a:rPr lang="en-US" sz="1100" dirty="0"/>
              <a:t>Department Chairs began questioning the validity of the data in ADS</a:t>
            </a:r>
          </a:p>
          <a:p>
            <a:pPr marL="179182" indent="-179182">
              <a:buFontTx/>
              <a:buChar char="-"/>
            </a:pPr>
            <a:endParaRPr lang="en-US" sz="1100" dirty="0"/>
          </a:p>
          <a:p>
            <a:r>
              <a:rPr lang="en-US" sz="1100" dirty="0"/>
              <a:t>ADS enabled the Provost to act on her desire to make decisions based on evidence rather than judgment or persuasive capability. But her approach forced us to iterate and adapt quickly.  It also earned us basic trust in our ability to deliver value.</a:t>
            </a:r>
          </a:p>
          <a:p>
            <a:endParaRPr lang="en-US" sz="1100" dirty="0"/>
          </a:p>
          <a:p>
            <a:r>
              <a:rPr lang="en-US" sz="1100" dirty="0"/>
              <a:t>Key concepts – </a:t>
            </a:r>
          </a:p>
          <a:p>
            <a:endParaRPr lang="en-US" sz="1100" dirty="0"/>
          </a:p>
          <a:p>
            <a:pPr marL="171450" indent="-171450">
              <a:buFontTx/>
              <a:buChar char="-"/>
            </a:pPr>
            <a:r>
              <a:rPr lang="en-US" sz="1100" dirty="0"/>
              <a:t>Engage leadership around how they use data</a:t>
            </a:r>
          </a:p>
          <a:p>
            <a:pPr marL="171450" indent="-171450">
              <a:buFontTx/>
              <a:buChar char="-"/>
            </a:pPr>
            <a:r>
              <a:rPr lang="en-US" sz="1100" dirty="0"/>
              <a:t>Closely connect data to decision making processes (How to reformulate the faculty case statement process)</a:t>
            </a:r>
          </a:p>
          <a:p>
            <a:pPr marL="171450" indent="-171450">
              <a:buFontTx/>
              <a:buChar char="-"/>
            </a:pPr>
            <a:r>
              <a:rPr lang="en-US" sz="1100" dirty="0"/>
              <a:t>Clearly communicate how data contributes to decisions</a:t>
            </a:r>
          </a:p>
          <a:p>
            <a:endParaRPr lang="en-US" sz="1100" dirty="0">
              <a:cs typeface="Calibri"/>
            </a:endParaRPr>
          </a:p>
          <a:p>
            <a:r>
              <a:rPr lang="en-US" sz="1100" dirty="0">
                <a:cs typeface="Calibri"/>
              </a:rPr>
              <a:t>Lesson - Provost noted that data was still produced in variable ways (inconsistent case statements) and that additional clarity was needed to explain rationale/process; Research Strategy Group affirmed the embedded use of data in a structured process as a lever for institutional change</a:t>
            </a:r>
          </a:p>
          <a:p>
            <a:endParaRPr lang="en-US" sz="1100"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Next up: Department Chairs Dashboard</a:t>
            </a:r>
          </a:p>
        </p:txBody>
      </p:sp>
      <p:sp>
        <p:nvSpPr>
          <p:cNvPr id="4" name="Slide Number Placeholder 3"/>
          <p:cNvSpPr>
            <a:spLocks noGrp="1"/>
          </p:cNvSpPr>
          <p:nvPr>
            <p:ph type="sldNum" sz="quarter" idx="5"/>
          </p:nvPr>
        </p:nvSpPr>
        <p:spPr/>
        <p:txBody>
          <a:bodyPr/>
          <a:lstStyle/>
          <a:p>
            <a:fld id="{1A6F4022-7AF7-B44C-87BB-B0E6322D823A}" type="slidenum">
              <a:rPr lang="en-US" smtClean="0"/>
              <a:t>14</a:t>
            </a:fld>
            <a:endParaRPr lang="en-US"/>
          </a:p>
        </p:txBody>
      </p:sp>
    </p:spTree>
    <p:extLst>
      <p:ext uri="{BB962C8B-B14F-4D97-AF65-F5344CB8AC3E}">
        <p14:creationId xmlns:p14="http://schemas.microsoft.com/office/powerpoint/2010/main" val="3526636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Kevin</a:t>
            </a:r>
          </a:p>
          <a:p>
            <a:endParaRPr lang="en-US" sz="1100" b="1"/>
          </a:p>
          <a:p>
            <a:r>
              <a:rPr lang="en-US" sz="1100"/>
              <a:t>Academic Decision Support has changed</a:t>
            </a:r>
            <a:r>
              <a:rPr lang="en-US" sz="1100" baseline="0"/>
              <a:t> the way that departments request new and replacement faculty lines.</a:t>
            </a:r>
          </a:p>
          <a:p>
            <a:endParaRPr lang="en-US" sz="1100" baseline="0"/>
          </a:p>
          <a:p>
            <a:r>
              <a:rPr lang="en-US" sz="1100" baseline="0"/>
              <a:t>Provost now reviews this data for all faculty line requests and uses the information to make decisions based on trusted data</a:t>
            </a:r>
          </a:p>
          <a:p>
            <a:endParaRPr lang="en-US" sz="1100" baseline="0"/>
          </a:p>
          <a:p>
            <a:r>
              <a:rPr lang="en-US" sz="1100"/>
              <a:t>1) Although we designed the BI portal to provide self-service access to data, we recognized multiple barriers including a) ease of access (navigation), b) difficulty of filtering (general design for masses), and lack of visualization (ease of use)</a:t>
            </a:r>
            <a:endParaRPr lang="en-US" sz="1100">
              <a:cs typeface="Calibri"/>
            </a:endParaRPr>
          </a:p>
          <a:p>
            <a:r>
              <a:rPr lang="en-US" sz="1100">
                <a:cs typeface="Calibri"/>
              </a:rPr>
              <a:t>2) Designed dashboard with regular publication (automated) to provide information via email.</a:t>
            </a:r>
            <a:endParaRPr lang="en-US" sz="1100"/>
          </a:p>
          <a:p>
            <a:r>
              <a:rPr lang="en-US" sz="1100">
                <a:cs typeface="Calibri"/>
              </a:rPr>
              <a:t>3) Anecdote regarding department chair... "Where Do I Start?" - Importance of developing analytics support (example: DFW analysis, example: alignment of enrollment trends and section capacity)</a:t>
            </a:r>
            <a:endParaRPr lang="en-US" sz="1100"/>
          </a:p>
          <a:p>
            <a:endParaRPr lang="en-US" sz="1100"/>
          </a:p>
          <a:p>
            <a:r>
              <a:rPr lang="en-US" sz="1100"/>
              <a:t>Institutional </a:t>
            </a:r>
            <a:r>
              <a:rPr lang="en-US" sz="1100" baseline="0"/>
              <a:t>Research has now created a dashboard report for Department Chairs that gives the ADS data for their department.</a:t>
            </a:r>
            <a:r>
              <a:rPr lang="en-US" sz="1100"/>
              <a:t> </a:t>
            </a:r>
            <a:r>
              <a:rPr lang="en-US" sz="1100" baseline="0"/>
              <a:t> Uses the Pyramid Publication feature to send contextually relevant data to each department chair via email.</a:t>
            </a:r>
            <a:endParaRPr lang="en-US" sz="1100" baseline="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t>Next up: Stage 3 Taking Action</a:t>
            </a:r>
          </a:p>
          <a:p>
            <a:endParaRPr lang="en-US" sz="1100" baseline="0"/>
          </a:p>
        </p:txBody>
      </p:sp>
      <p:sp>
        <p:nvSpPr>
          <p:cNvPr id="4" name="Slide Number Placeholder 3"/>
          <p:cNvSpPr>
            <a:spLocks noGrp="1"/>
          </p:cNvSpPr>
          <p:nvPr>
            <p:ph type="sldNum" sz="quarter" idx="10"/>
          </p:nvPr>
        </p:nvSpPr>
        <p:spPr/>
        <p:txBody>
          <a:bodyPr/>
          <a:lstStyle/>
          <a:p>
            <a:fld id="{1A6F4022-7AF7-B44C-87BB-B0E6322D823A}" type="slidenum">
              <a:rPr lang="en-US" smtClean="0"/>
              <a:t>15</a:t>
            </a:fld>
            <a:endParaRPr lang="en-US"/>
          </a:p>
        </p:txBody>
      </p:sp>
    </p:spTree>
    <p:extLst>
      <p:ext uri="{BB962C8B-B14F-4D97-AF65-F5344CB8AC3E}">
        <p14:creationId xmlns:p14="http://schemas.microsoft.com/office/powerpoint/2010/main" val="3625628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p>
          <a:p>
            <a:endParaRPr lang="en-US" b="1"/>
          </a:p>
          <a:p>
            <a:pPr marL="171450" indent="-171450">
              <a:buFontTx/>
              <a:buChar char="-"/>
            </a:pPr>
            <a:r>
              <a:rPr lang="en-US" baseline="0"/>
              <a:t>Reiterate points made regarding lessons learned in Faculty Case Statements</a:t>
            </a:r>
          </a:p>
          <a:p>
            <a:pPr marL="171450" indent="-171450">
              <a:buFontTx/>
              <a:buChar char="-"/>
            </a:pPr>
            <a:r>
              <a:rPr lang="en-US" baseline="0"/>
              <a:t>Notice the misalignment with initial roll-out to Deans (good things happen with data, trickle down theory, connection to daily decisions)</a:t>
            </a:r>
          </a:p>
          <a:p>
            <a:pPr marL="171450" indent="-171450">
              <a:buFontTx/>
              <a:buChar char="-"/>
            </a:pPr>
            <a:r>
              <a:rPr lang="en-US" baseline="0"/>
              <a:t>Importance of communication and transparency</a:t>
            </a:r>
          </a:p>
          <a:p>
            <a:pPr marL="171450" indent="-171450">
              <a:buFontTx/>
              <a:buChar char="-"/>
            </a:pPr>
            <a:r>
              <a:rPr lang="en-US" baseline="0"/>
              <a:t>Preparation for resistance to change (and impact on motivation)</a:t>
            </a:r>
          </a:p>
          <a:p>
            <a:endParaRPr lang="en-US" baseline="0"/>
          </a:p>
          <a:p>
            <a:r>
              <a:rPr lang="en-US" b="1" baseline="0"/>
              <a:t>Next Up:</a:t>
            </a:r>
          </a:p>
          <a:p>
            <a:r>
              <a:rPr lang="en-US" b="0" baseline="0"/>
              <a:t>Stage 4: Confidence/Trust</a:t>
            </a:r>
          </a:p>
        </p:txBody>
      </p:sp>
      <p:sp>
        <p:nvSpPr>
          <p:cNvPr id="4" name="Slide Number Placeholder 3"/>
          <p:cNvSpPr>
            <a:spLocks noGrp="1"/>
          </p:cNvSpPr>
          <p:nvPr>
            <p:ph type="sldNum" sz="quarter" idx="10"/>
          </p:nvPr>
        </p:nvSpPr>
        <p:spPr/>
        <p:txBody>
          <a:bodyPr/>
          <a:lstStyle/>
          <a:p>
            <a:fld id="{D1A4E87A-E53E-40E5-B898-8B4739D5C63C}" type="slidenum">
              <a:rPr lang="en-US" smtClean="0"/>
              <a:t>16</a:t>
            </a:fld>
            <a:endParaRPr lang="en-US"/>
          </a:p>
        </p:txBody>
      </p:sp>
    </p:spTree>
    <p:extLst>
      <p:ext uri="{BB962C8B-B14F-4D97-AF65-F5344CB8AC3E}">
        <p14:creationId xmlns:p14="http://schemas.microsoft.com/office/powerpoint/2010/main" val="170120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endParaRPr lang="en-US" b="0"/>
          </a:p>
          <a:p>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a:t>
            </a:r>
          </a:p>
          <a:p>
            <a:endParaRPr lang="en-US" b="1"/>
          </a:p>
          <a:p>
            <a:endParaRPr lang="en-US" b="1"/>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17</a:t>
            </a:fld>
            <a:endParaRPr lang="en-US"/>
          </a:p>
        </p:txBody>
      </p:sp>
    </p:spTree>
    <p:extLst>
      <p:ext uri="{BB962C8B-B14F-4D97-AF65-F5344CB8AC3E}">
        <p14:creationId xmlns:p14="http://schemas.microsoft.com/office/powerpoint/2010/main" val="2643975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Kevin</a:t>
            </a:r>
          </a:p>
          <a:p>
            <a:endParaRPr lang="en-US" sz="1200" b="1" dirty="0"/>
          </a:p>
          <a:p>
            <a:pPr defTabSz="477820">
              <a:defRPr/>
            </a:pPr>
            <a:r>
              <a:rPr lang="en-US" sz="1200" b="0" dirty="0"/>
              <a:t>What happens when (not if) there is a data discrepancy?</a:t>
            </a:r>
          </a:p>
          <a:p>
            <a:pPr defTabSz="477820">
              <a:defRPr/>
            </a:pPr>
            <a:endParaRPr lang="en-US" sz="1200" b="0" dirty="0"/>
          </a:p>
          <a:p>
            <a:pPr defTabSz="477820">
              <a:defRPr/>
            </a:pPr>
            <a:r>
              <a:rPr lang="en-US" sz="1200" b="0" dirty="0"/>
              <a:t>Let me offer some context: </a:t>
            </a:r>
          </a:p>
          <a:p>
            <a:pPr marL="171450" indent="-171450" defTabSz="477820">
              <a:buFontTx/>
              <a:buChar char="-"/>
              <a:defRPr/>
            </a:pPr>
            <a:r>
              <a:rPr lang="en-US" sz="1200" b="0" dirty="0"/>
              <a:t>Data silos</a:t>
            </a:r>
          </a:p>
          <a:p>
            <a:pPr marL="171450" indent="-171450" defTabSz="477820">
              <a:buFontTx/>
              <a:buChar char="-"/>
              <a:defRPr/>
            </a:pPr>
            <a:r>
              <a:rPr lang="en-US" sz="1200" b="0" dirty="0"/>
              <a:t>No single source of truth</a:t>
            </a:r>
          </a:p>
          <a:p>
            <a:pPr marL="171450" indent="-171450" defTabSz="477820">
              <a:buFontTx/>
              <a:buChar char="-"/>
              <a:defRPr/>
            </a:pPr>
            <a:r>
              <a:rPr lang="en-US" sz="1200" b="0" dirty="0"/>
              <a:t>Advancing concepts before shared understanding</a:t>
            </a:r>
          </a:p>
          <a:p>
            <a:pPr marL="171450" indent="-171450" defTabSz="477820">
              <a:buFontTx/>
              <a:buChar char="-"/>
              <a:defRPr/>
            </a:pPr>
            <a:endParaRPr lang="en-US" sz="1200" b="0" dirty="0"/>
          </a:p>
          <a:p>
            <a:pPr marL="0" indent="0" defTabSz="477820">
              <a:buFontTx/>
              <a:buNone/>
              <a:defRPr/>
            </a:pPr>
            <a:r>
              <a:rPr lang="en-US" sz="1200" b="0" dirty="0"/>
              <a:t>Case in point:</a:t>
            </a:r>
          </a:p>
          <a:p>
            <a:pPr marL="171450" indent="-171450" defTabSz="477820">
              <a:buFontTx/>
              <a:buChar char="-"/>
              <a:defRPr/>
            </a:pPr>
            <a:r>
              <a:rPr lang="en-US" sz="1200" b="0" dirty="0"/>
              <a:t>Credit Hours Taught by Faculty within a Department</a:t>
            </a:r>
          </a:p>
          <a:p>
            <a:pPr marL="171450" indent="-171450" defTabSz="477820">
              <a:buFontTx/>
              <a:buChar char="-"/>
              <a:defRPr/>
            </a:pPr>
            <a:r>
              <a:rPr lang="en-US" sz="1200" b="0" dirty="0"/>
              <a:t>Why is this different from the total credit hours taken by students with a specific subject code?</a:t>
            </a:r>
          </a:p>
          <a:p>
            <a:pPr marL="171450" indent="-171450" defTabSz="477820">
              <a:buFontTx/>
              <a:buChar char="-"/>
              <a:defRPr/>
            </a:pPr>
            <a:r>
              <a:rPr lang="en-US" sz="1200" b="0" dirty="0"/>
              <a:t>Your data…is wrong.</a:t>
            </a:r>
          </a:p>
          <a:p>
            <a:pPr marL="171450" indent="-171450" defTabSz="477820">
              <a:buFontTx/>
              <a:buChar char="-"/>
              <a:defRPr/>
            </a:pPr>
            <a:endParaRPr lang="en-US" sz="1200" b="0" dirty="0"/>
          </a:p>
          <a:p>
            <a:pPr defTabSz="477820">
              <a:defRPr/>
            </a:pPr>
            <a:r>
              <a:rPr lang="en-US" sz="1200" b="0" dirty="0"/>
              <a:t>Key point:</a:t>
            </a:r>
          </a:p>
          <a:p>
            <a:pPr marL="171450" marR="0" lvl="0" indent="-171450" algn="l" defTabSz="477820" rtl="0" eaLnBrk="1" fontAlgn="auto" latinLnBrk="0" hangingPunct="1">
              <a:lnSpc>
                <a:spcPct val="100000"/>
              </a:lnSpc>
              <a:spcBef>
                <a:spcPts val="0"/>
              </a:spcBef>
              <a:spcAft>
                <a:spcPts val="0"/>
              </a:spcAft>
              <a:buClrTx/>
              <a:buSzTx/>
              <a:buFontTx/>
              <a:buChar char="-"/>
              <a:tabLst/>
              <a:defRPr/>
            </a:pPr>
            <a:r>
              <a:rPr lang="en-US" sz="1200" b="0" dirty="0"/>
              <a:t>Black box of data output</a:t>
            </a:r>
          </a:p>
          <a:p>
            <a:pPr marL="171450" indent="-171450" defTabSz="477820">
              <a:buFontTx/>
              <a:buChar char="-"/>
              <a:defRPr/>
            </a:pPr>
            <a:r>
              <a:rPr lang="en-US" sz="1200" b="0" dirty="0"/>
              <a:t>Interfered with ability of department chairs to engage around planning for the future</a:t>
            </a:r>
          </a:p>
          <a:p>
            <a:pPr marL="171450" indent="-171450" defTabSz="477820">
              <a:buFontTx/>
              <a:buChar char="-"/>
              <a:defRPr/>
            </a:pPr>
            <a:r>
              <a:rPr lang="en-US" sz="1200" b="0" dirty="0"/>
              <a:t>Remember context of faculty case statement (risk)</a:t>
            </a:r>
          </a:p>
          <a:p>
            <a:pPr defTabSz="477820">
              <a:defRPr/>
            </a:pPr>
            <a:endParaRPr lang="en-US" sz="1200" b="0" dirty="0"/>
          </a:p>
          <a:p>
            <a:pPr marL="0" marR="0" lvl="0" indent="0" algn="l" defTabSz="477820" rtl="0" eaLnBrk="1" fontAlgn="auto" latinLnBrk="0" hangingPunct="1">
              <a:lnSpc>
                <a:spcPct val="100000"/>
              </a:lnSpc>
              <a:spcBef>
                <a:spcPts val="0"/>
              </a:spcBef>
              <a:spcAft>
                <a:spcPts val="0"/>
              </a:spcAft>
              <a:buClrTx/>
              <a:buSzTx/>
              <a:buFontTx/>
              <a:buNone/>
              <a:tabLst/>
              <a:defRPr/>
            </a:pPr>
            <a:r>
              <a:rPr lang="en-US" sz="1200" b="1" dirty="0"/>
              <a:t>Next up:</a:t>
            </a:r>
          </a:p>
          <a:p>
            <a:pPr defTabSz="477820">
              <a:defRPr/>
            </a:pPr>
            <a:r>
              <a:rPr lang="en-US" sz="1200" b="0" dirty="0"/>
              <a:t>New Department </a:t>
            </a:r>
            <a:r>
              <a:rPr lang="en-US" sz="1200" b="0"/>
              <a:t>Chair Training</a:t>
            </a:r>
            <a:endParaRPr lang="en-US" sz="1200" b="0" dirty="0"/>
          </a:p>
        </p:txBody>
      </p:sp>
      <p:sp>
        <p:nvSpPr>
          <p:cNvPr id="4" name="Slide Number Placeholder 3"/>
          <p:cNvSpPr>
            <a:spLocks noGrp="1"/>
          </p:cNvSpPr>
          <p:nvPr>
            <p:ph type="sldNum" sz="quarter" idx="5"/>
          </p:nvPr>
        </p:nvSpPr>
        <p:spPr/>
        <p:txBody>
          <a:bodyPr/>
          <a:lstStyle/>
          <a:p>
            <a:fld id="{1A6F4022-7AF7-B44C-87BB-B0E6322D823A}" type="slidenum">
              <a:rPr lang="en-US" smtClean="0"/>
              <a:t>18</a:t>
            </a:fld>
            <a:endParaRPr lang="en-US"/>
          </a:p>
        </p:txBody>
      </p:sp>
    </p:spTree>
    <p:extLst>
      <p:ext uri="{BB962C8B-B14F-4D97-AF65-F5344CB8AC3E}">
        <p14:creationId xmlns:p14="http://schemas.microsoft.com/office/powerpoint/2010/main" val="1639446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endParaRPr lang="en-US" b="0"/>
          </a:p>
          <a:p>
            <a:endParaRPr lang="en-US" b="0"/>
          </a:p>
          <a:p>
            <a:pPr marL="171450" indent="-171450">
              <a:buFontTx/>
              <a:buChar char="-"/>
            </a:pPr>
            <a:r>
              <a:rPr lang="en-US" b="0"/>
              <a:t>What is the cost in lower confidence/trust</a:t>
            </a:r>
          </a:p>
          <a:p>
            <a:pPr marL="628650" lvl="1" indent="-171450">
              <a:buFontTx/>
              <a:buChar char="-"/>
            </a:pPr>
            <a:r>
              <a:rPr lang="en-US" b="0"/>
              <a:t>Merry-go-round of methodology</a:t>
            </a:r>
          </a:p>
          <a:p>
            <a:pPr marL="628650" lvl="1" indent="-171450">
              <a:buFontTx/>
              <a:buChar char="-"/>
            </a:pPr>
            <a:r>
              <a:rPr lang="en-US" b="0"/>
              <a:t>Don’t get to the good stuff</a:t>
            </a:r>
          </a:p>
          <a:p>
            <a:pPr marL="628650" lvl="1" indent="-171450">
              <a:buFontTx/>
              <a:buChar char="-"/>
            </a:pPr>
            <a:r>
              <a:rPr lang="en-US" b="0"/>
              <a:t>Stall out within the maturity model (note that the same issue exists with continuing chairs who have seen the data in use for 2+ years)</a:t>
            </a:r>
          </a:p>
          <a:p>
            <a:pPr marL="457200" lvl="1" indent="0">
              <a:buFontTx/>
              <a:buNone/>
            </a:pPr>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t>Stage 4: Taking Action</a:t>
            </a:r>
          </a:p>
          <a:p>
            <a:endParaRPr lang="en-US" b="1"/>
          </a:p>
          <a:p>
            <a:endParaRPr lang="en-US" b="1"/>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19</a:t>
            </a:fld>
            <a:endParaRPr lang="en-US"/>
          </a:p>
        </p:txBody>
      </p:sp>
    </p:spTree>
    <p:extLst>
      <p:ext uri="{BB962C8B-B14F-4D97-AF65-F5344CB8AC3E}">
        <p14:creationId xmlns:p14="http://schemas.microsoft.com/office/powerpoint/2010/main" val="1934522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p>
          <a:p>
            <a:endParaRPr lang="en-US" b="1"/>
          </a:p>
          <a:p>
            <a:pPr marL="171450" indent="-171450">
              <a:buFontTx/>
              <a:buChar char="-"/>
            </a:pPr>
            <a:r>
              <a:rPr lang="en-US" baseline="0"/>
              <a:t>Need clarity around terminology, methodology, </a:t>
            </a:r>
          </a:p>
          <a:p>
            <a:pPr marL="171450" indent="-171450">
              <a:buFontTx/>
              <a:buChar char="-"/>
            </a:pPr>
            <a:r>
              <a:rPr lang="en-US" baseline="0"/>
              <a:t>Need clarity around purpose and use of data</a:t>
            </a:r>
          </a:p>
          <a:p>
            <a:pPr marL="171450" indent="-171450">
              <a:buFontTx/>
              <a:buChar char="-"/>
            </a:pPr>
            <a:r>
              <a:rPr lang="en-US" baseline="0"/>
              <a:t>Need to open up dialogue around quality of data</a:t>
            </a:r>
          </a:p>
          <a:p>
            <a:pPr marL="628650" lvl="1" indent="-171450">
              <a:buFontTx/>
              <a:buChar char="-"/>
            </a:pPr>
            <a:r>
              <a:rPr lang="en-US" baseline="0"/>
              <a:t>Feedback loop</a:t>
            </a:r>
          </a:p>
          <a:p>
            <a:pPr marL="628650" lvl="1" indent="-171450">
              <a:buFontTx/>
              <a:buChar char="-"/>
            </a:pPr>
            <a:r>
              <a:rPr lang="en-US" baseline="0"/>
              <a:t>Attention and Response is critical (cross-listed courses)</a:t>
            </a:r>
          </a:p>
          <a:p>
            <a:pPr marL="171450" lvl="0" indent="-171450">
              <a:buFontTx/>
              <a:buChar char="-"/>
            </a:pPr>
            <a:r>
              <a:rPr lang="en-US" baseline="0"/>
              <a:t>Do not ignore institutional context (old baggage, current issues)</a:t>
            </a:r>
          </a:p>
          <a:p>
            <a:pPr marL="171450" lvl="0" indent="-171450">
              <a:buFontTx/>
              <a:buChar char="-"/>
            </a:pPr>
            <a:r>
              <a:rPr lang="en-US" baseline="0"/>
              <a:t>Breaking down silos of data</a:t>
            </a:r>
          </a:p>
          <a:p>
            <a:pPr marL="171450" lvl="0" indent="-171450">
              <a:buFontTx/>
              <a:buChar char="-"/>
            </a:pPr>
            <a:r>
              <a:rPr lang="en-US" baseline="0"/>
              <a:t>Reframing the conversation – cannot cut to greatness</a:t>
            </a:r>
          </a:p>
          <a:p>
            <a:pPr marL="628650" lvl="1" indent="-171450">
              <a:buFontTx/>
              <a:buChar char="-"/>
            </a:pPr>
            <a:endParaRPr lang="en-US" baseline="0"/>
          </a:p>
          <a:p>
            <a:endParaRPr lang="en-US" baseline="0"/>
          </a:p>
          <a:p>
            <a:r>
              <a:rPr lang="en-US" b="1" baseline="0"/>
              <a:t>Next Up:</a:t>
            </a:r>
          </a:p>
          <a:p>
            <a:r>
              <a:rPr lang="en-US" b="0" baseline="0"/>
              <a:t>Stage 5: Literacy</a:t>
            </a:r>
            <a:endParaRPr lang="en-US" b="0"/>
          </a:p>
        </p:txBody>
      </p:sp>
      <p:sp>
        <p:nvSpPr>
          <p:cNvPr id="4" name="Slide Number Placeholder 3"/>
          <p:cNvSpPr>
            <a:spLocks noGrp="1"/>
          </p:cNvSpPr>
          <p:nvPr>
            <p:ph type="sldNum" sz="quarter" idx="10"/>
          </p:nvPr>
        </p:nvSpPr>
        <p:spPr/>
        <p:txBody>
          <a:bodyPr/>
          <a:lstStyle/>
          <a:p>
            <a:fld id="{D1A4E87A-E53E-40E5-B898-8B4739D5C63C}" type="slidenum">
              <a:rPr lang="en-US" smtClean="0"/>
              <a:t>20</a:t>
            </a:fld>
            <a:endParaRPr lang="en-US"/>
          </a:p>
        </p:txBody>
      </p:sp>
    </p:spTree>
    <p:extLst>
      <p:ext uri="{BB962C8B-B14F-4D97-AF65-F5344CB8AC3E}">
        <p14:creationId xmlns:p14="http://schemas.microsoft.com/office/powerpoint/2010/main" val="138505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Chris</a:t>
            </a:r>
          </a:p>
          <a:p>
            <a:endParaRPr lang="en-US" sz="1100"/>
          </a:p>
          <a:p>
            <a:r>
              <a:rPr lang="en-US" sz="1100">
                <a:cs typeface="Calibri"/>
              </a:rPr>
              <a:t>We’re right there with you.  We feel the pain too.</a:t>
            </a:r>
          </a:p>
          <a:p>
            <a:endParaRPr lang="en-US" sz="1100">
              <a:cs typeface="Calibri"/>
            </a:endParaRPr>
          </a:p>
          <a:p>
            <a:r>
              <a:rPr lang="en-US" sz="1100">
                <a:cs typeface="Calibri"/>
              </a:rPr>
              <a:t>We all started somewhere that looked like this.</a:t>
            </a:r>
          </a:p>
          <a:p>
            <a:endParaRPr lang="en-US" sz="1100">
              <a:cs typeface="Calibri"/>
            </a:endParaRPr>
          </a:p>
          <a:p>
            <a:r>
              <a:rPr lang="en-US" sz="1100">
                <a:cs typeface="Calibri"/>
              </a:rPr>
              <a:t>As we’ve moved through our analytics journey we’ve identified seven distinct stages that we believe face most institutions. We’ve developed a decision support maturity model that can help others develop strategies for embedding information into the fabric of decision-making. </a:t>
            </a:r>
          </a:p>
          <a:p>
            <a:endParaRPr lang="en-US" sz="1100">
              <a:cs typeface="Calibri"/>
            </a:endParaRPr>
          </a:p>
          <a:p>
            <a:r>
              <a:rPr lang="en-US" sz="1100" b="1" baseline="0"/>
              <a:t>Next up: Decision Support Maturity Model</a:t>
            </a:r>
            <a:endParaRPr lang="en-US" sz="1100" b="1"/>
          </a:p>
        </p:txBody>
      </p:sp>
      <p:sp>
        <p:nvSpPr>
          <p:cNvPr id="4" name="Slide Number Placeholder 3"/>
          <p:cNvSpPr>
            <a:spLocks noGrp="1"/>
          </p:cNvSpPr>
          <p:nvPr>
            <p:ph type="sldNum" sz="quarter" idx="10"/>
          </p:nvPr>
        </p:nvSpPr>
        <p:spPr/>
        <p:txBody>
          <a:bodyPr/>
          <a:lstStyle/>
          <a:p>
            <a:fld id="{D1A4E87A-E53E-40E5-B898-8B4739D5C63C}" type="slidenum">
              <a:rPr lang="en-US" smtClean="0"/>
              <a:t>3</a:t>
            </a:fld>
            <a:endParaRPr lang="en-US"/>
          </a:p>
        </p:txBody>
      </p:sp>
    </p:spTree>
    <p:extLst>
      <p:ext uri="{BB962C8B-B14F-4D97-AF65-F5344CB8AC3E}">
        <p14:creationId xmlns:p14="http://schemas.microsoft.com/office/powerpoint/2010/main" val="2150758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endParaRPr lang="en-US" b="0"/>
          </a:p>
          <a:p>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a:t>
            </a:r>
          </a:p>
          <a:p>
            <a:endParaRPr lang="en-US" b="1"/>
          </a:p>
          <a:p>
            <a:endParaRPr lang="en-US" b="1"/>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21</a:t>
            </a:fld>
            <a:endParaRPr lang="en-US"/>
          </a:p>
        </p:txBody>
      </p:sp>
    </p:spTree>
    <p:extLst>
      <p:ext uri="{BB962C8B-B14F-4D97-AF65-F5344CB8AC3E}">
        <p14:creationId xmlns:p14="http://schemas.microsoft.com/office/powerpoint/2010/main" val="1865568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Kevin</a:t>
            </a:r>
          </a:p>
          <a:p>
            <a:endParaRPr lang="en-US" sz="1100" b="1"/>
          </a:p>
          <a:p>
            <a:r>
              <a:rPr lang="en-US" sz="1100"/>
              <a:t>Another Field of Dreams moment: Study of Culture and Society – What do I do with this information?</a:t>
            </a:r>
          </a:p>
          <a:p>
            <a:pPr marL="171450" indent="-171450">
              <a:buFontTx/>
              <a:buChar char="-"/>
            </a:pPr>
            <a:endParaRPr lang="en-US" sz="1100"/>
          </a:p>
          <a:p>
            <a:pPr marL="171450" indent="-171450">
              <a:buFontTx/>
              <a:buChar char="-"/>
            </a:pPr>
            <a:r>
              <a:rPr lang="en-US" sz="1100"/>
              <a:t>Need to find ways of making the information actionable (benchmarking, visualizations, indicators, conditional logic, changes over time) to drive focus around essential findings</a:t>
            </a:r>
          </a:p>
          <a:p>
            <a:pPr marL="171450" indent="-171450">
              <a:buFontTx/>
              <a:buChar char="-"/>
            </a:pPr>
            <a:r>
              <a:rPr lang="en-US" sz="1100"/>
              <a:t>Thinking about information in new ways (intersections, distinct populations)</a:t>
            </a:r>
          </a:p>
          <a:p>
            <a:pPr marL="0" indent="0">
              <a:buFontTx/>
              <a:buNone/>
            </a:pPr>
            <a:endParaRPr lang="en-US" sz="1100"/>
          </a:p>
          <a:p>
            <a:pPr marL="171450" indent="-171450">
              <a:buFontTx/>
              <a:buChar char="-"/>
            </a:pPr>
            <a:r>
              <a:rPr lang="en-US" sz="1100"/>
              <a:t>But it doesn’t end there…preview for next stage</a:t>
            </a:r>
          </a:p>
          <a:p>
            <a:pPr marL="171450" indent="-171450">
              <a:buFontTx/>
              <a:buChar char="-"/>
            </a:pPr>
            <a:endParaRPr lang="en-US" sz="110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t>Next 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a:t>Stage 5: Taking Action</a:t>
            </a:r>
          </a:p>
          <a:p>
            <a:endParaRPr lang="en-US" sz="1100"/>
          </a:p>
        </p:txBody>
      </p:sp>
      <p:sp>
        <p:nvSpPr>
          <p:cNvPr id="4" name="Slide Number Placeholder 3"/>
          <p:cNvSpPr>
            <a:spLocks noGrp="1"/>
          </p:cNvSpPr>
          <p:nvPr>
            <p:ph type="sldNum" sz="quarter" idx="10"/>
          </p:nvPr>
        </p:nvSpPr>
        <p:spPr/>
        <p:txBody>
          <a:bodyPr/>
          <a:lstStyle/>
          <a:p>
            <a:pPr defTabSz="955639">
              <a:defRPr/>
            </a:pPr>
            <a:fld id="{3A163FA2-4892-4673-B467-BB3160D008E6}" type="slidenum">
              <a:rPr lang="en-US">
                <a:solidFill>
                  <a:prstClr val="black"/>
                </a:solidFill>
                <a:latin typeface="Calibri"/>
              </a:rPr>
              <a:pPr defTabSz="955639">
                <a:defRPr/>
              </a:pPr>
              <a:t>22</a:t>
            </a:fld>
            <a:endParaRPr lang="en-US">
              <a:solidFill>
                <a:prstClr val="black"/>
              </a:solidFill>
              <a:latin typeface="Calibri"/>
            </a:endParaRPr>
          </a:p>
        </p:txBody>
      </p:sp>
    </p:spTree>
    <p:extLst>
      <p:ext uri="{BB962C8B-B14F-4D97-AF65-F5344CB8AC3E}">
        <p14:creationId xmlns:p14="http://schemas.microsoft.com/office/powerpoint/2010/main" val="117363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p>
          <a:p>
            <a:endParaRPr lang="en-US" b="1"/>
          </a:p>
          <a:p>
            <a:r>
              <a:rPr lang="en-US" b="0"/>
              <a:t>Error of our ways – building ATMs inside bank doors</a:t>
            </a:r>
          </a:p>
          <a:p>
            <a:pPr marL="171450" indent="-171450">
              <a:buFontTx/>
              <a:buChar char="-"/>
            </a:pPr>
            <a:r>
              <a:rPr lang="en-US" baseline="0"/>
              <a:t>Access to data does not equal literacy</a:t>
            </a:r>
          </a:p>
          <a:p>
            <a:pPr marL="171450" indent="-171450">
              <a:buFontTx/>
              <a:buChar char="-"/>
            </a:pPr>
            <a:r>
              <a:rPr lang="en-US" baseline="0"/>
              <a:t>Access to data is not the largest part of the equation (for driving outcomes)</a:t>
            </a:r>
          </a:p>
          <a:p>
            <a:pPr marL="171450" indent="-171450">
              <a:buFontTx/>
              <a:buChar char="-"/>
            </a:pPr>
            <a:endParaRPr lang="en-US" baseline="0"/>
          </a:p>
          <a:p>
            <a:pPr marL="0" indent="0">
              <a:buFontTx/>
              <a:buNone/>
            </a:pPr>
            <a:r>
              <a:rPr lang="en-US" baseline="0"/>
              <a:t>Data Paralysis – what is essential, KPIs, CIP planning</a:t>
            </a:r>
          </a:p>
          <a:p>
            <a:pPr marL="0" indent="0">
              <a:buFontTx/>
              <a:buNone/>
            </a:pPr>
            <a:endParaRPr lang="en-US" baseline="0"/>
          </a:p>
          <a:p>
            <a:pPr marL="0" indent="0">
              <a:buFontTx/>
              <a:buNone/>
            </a:pPr>
            <a:r>
              <a:rPr lang="en-US" baseline="0"/>
              <a:t>Structures for using data</a:t>
            </a:r>
          </a:p>
          <a:p>
            <a:pPr marL="171450" indent="-171450">
              <a:buFontTx/>
              <a:buChar char="-"/>
            </a:pPr>
            <a:r>
              <a:rPr lang="en-US" baseline="0"/>
              <a:t>President – Unless we directly couple decisions to data, will not see organizational change</a:t>
            </a:r>
          </a:p>
          <a:p>
            <a:pPr marL="171450" indent="-171450">
              <a:buFontTx/>
              <a:buChar char="-"/>
            </a:pPr>
            <a:r>
              <a:rPr lang="en-US" baseline="0"/>
              <a:t>Value of ADS beyond faculty case statements</a:t>
            </a:r>
          </a:p>
          <a:p>
            <a:pPr marL="171450" indent="-171450">
              <a:buFontTx/>
              <a:buChar char="-"/>
            </a:pPr>
            <a:endParaRPr lang="en-US" baseline="0"/>
          </a:p>
          <a:p>
            <a:endParaRPr lang="en-US" baseline="0"/>
          </a:p>
          <a:p>
            <a:r>
              <a:rPr lang="en-US" b="1" baseline="0"/>
              <a:t>Next Up:</a:t>
            </a:r>
          </a:p>
          <a:p>
            <a:r>
              <a:rPr lang="en-US" b="1" baseline="0"/>
              <a:t>- </a:t>
            </a:r>
            <a:r>
              <a:rPr lang="en-US" b="0" baseline="0"/>
              <a:t>Stage 6: Activation</a:t>
            </a:r>
            <a:endParaRPr lang="en-US" b="1"/>
          </a:p>
        </p:txBody>
      </p:sp>
      <p:sp>
        <p:nvSpPr>
          <p:cNvPr id="4" name="Slide Number Placeholder 3"/>
          <p:cNvSpPr>
            <a:spLocks noGrp="1"/>
          </p:cNvSpPr>
          <p:nvPr>
            <p:ph type="sldNum" sz="quarter" idx="10"/>
          </p:nvPr>
        </p:nvSpPr>
        <p:spPr/>
        <p:txBody>
          <a:bodyPr/>
          <a:lstStyle/>
          <a:p>
            <a:fld id="{D1A4E87A-E53E-40E5-B898-8B4739D5C63C}" type="slidenum">
              <a:rPr lang="en-US" smtClean="0"/>
              <a:t>23</a:t>
            </a:fld>
            <a:endParaRPr lang="en-US"/>
          </a:p>
        </p:txBody>
      </p:sp>
    </p:spTree>
    <p:extLst>
      <p:ext uri="{BB962C8B-B14F-4D97-AF65-F5344CB8AC3E}">
        <p14:creationId xmlns:p14="http://schemas.microsoft.com/office/powerpoint/2010/main" val="182597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endParaRPr lang="en-US" b="0"/>
          </a:p>
          <a:p>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a:t>
            </a:r>
          </a:p>
          <a:p>
            <a:endParaRPr lang="en-US" b="1"/>
          </a:p>
          <a:p>
            <a:endParaRPr lang="en-US" b="1"/>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24</a:t>
            </a:fld>
            <a:endParaRPr lang="en-US"/>
          </a:p>
        </p:txBody>
      </p:sp>
    </p:spTree>
    <p:extLst>
      <p:ext uri="{BB962C8B-B14F-4D97-AF65-F5344CB8AC3E}">
        <p14:creationId xmlns:p14="http://schemas.microsoft.com/office/powerpoint/2010/main" val="4147984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endParaRPr lang="en-US" b="0"/>
          </a:p>
          <a:p>
            <a:endParaRPr lang="en-US" b="0"/>
          </a:p>
          <a:p>
            <a:r>
              <a:rPr lang="en-US" b="1"/>
              <a:t>Next Up: Diagnostics With Pathway Resources</a:t>
            </a:r>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25</a:t>
            </a:fld>
            <a:endParaRPr lang="en-US"/>
          </a:p>
        </p:txBody>
      </p:sp>
    </p:spTree>
    <p:extLst>
      <p:ext uri="{BB962C8B-B14F-4D97-AF65-F5344CB8AC3E}">
        <p14:creationId xmlns:p14="http://schemas.microsoft.com/office/powerpoint/2010/main" val="3293060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p>
          <a:p>
            <a:pPr marL="171450" indent="-171450">
              <a:buFontTx/>
              <a:buChar char="-"/>
            </a:pPr>
            <a:r>
              <a:rPr lang="en-US" b="0" u="none"/>
              <a:t>Recall data journey</a:t>
            </a:r>
          </a:p>
          <a:p>
            <a:pPr marL="628650" lvl="1" indent="-171450">
              <a:buFontTx/>
              <a:buChar char="-"/>
            </a:pPr>
            <a:r>
              <a:rPr lang="en-US" b="0" u="none"/>
              <a:t>Mostly, some indicators</a:t>
            </a:r>
          </a:p>
          <a:p>
            <a:pPr marL="628650" lvl="1" indent="-171450">
              <a:buFontTx/>
              <a:buChar char="-"/>
            </a:pPr>
            <a:r>
              <a:rPr lang="en-US" b="0" u="none"/>
              <a:t>Visual dashboard with historical for single unit</a:t>
            </a:r>
          </a:p>
          <a:p>
            <a:pPr marL="628650" lvl="1" indent="-171450">
              <a:buFontTx/>
              <a:buChar char="-"/>
            </a:pPr>
            <a:r>
              <a:rPr lang="en-US" b="0" u="none"/>
              <a:t>Moving to “connecting the dots” – quadrant analysis</a:t>
            </a:r>
          </a:p>
          <a:p>
            <a:pPr marL="457200" lvl="1" indent="0">
              <a:buFontTx/>
              <a:buNone/>
            </a:pPr>
            <a:endParaRPr lang="en-US" b="0" u="none"/>
          </a:p>
          <a:p>
            <a:pPr marL="171450" lvl="0" indent="-171450">
              <a:buFontTx/>
              <a:buChar char="-"/>
            </a:pPr>
            <a:r>
              <a:rPr lang="en-US" b="0" u="none"/>
              <a:t>Imagine a quadrant matrix (vertical section capacity, horizontal number of SCH)</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0" u="none"/>
              <a:t>Switch - Motivate the elephant</a:t>
            </a:r>
            <a:endParaRPr lang="en-US" b="0"/>
          </a:p>
          <a:p>
            <a:pPr marL="628650" lvl="1" indent="-171450">
              <a:buFontTx/>
              <a:buChar char="-"/>
            </a:pPr>
            <a:r>
              <a:rPr lang="en-US" b="0" u="none"/>
              <a:t>Could we provide Action Pathway Resources</a:t>
            </a:r>
          </a:p>
          <a:p>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a:t>
            </a:r>
          </a:p>
          <a:p>
            <a:r>
              <a:rPr lang="en-US" b="0"/>
              <a:t>Stage 6: Taking Action</a:t>
            </a:r>
          </a:p>
          <a:p>
            <a:endParaRPr lang="en-US" b="1"/>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26</a:t>
            </a:fld>
            <a:endParaRPr lang="en-US"/>
          </a:p>
        </p:txBody>
      </p:sp>
    </p:spTree>
    <p:extLst>
      <p:ext uri="{BB962C8B-B14F-4D97-AF65-F5344CB8AC3E}">
        <p14:creationId xmlns:p14="http://schemas.microsoft.com/office/powerpoint/2010/main" val="2986251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Kevin</a:t>
            </a:r>
            <a:endParaRPr lang="en-US" b="0"/>
          </a:p>
          <a:p>
            <a:endParaRPr lang="en-US" b="0"/>
          </a:p>
          <a:p>
            <a:pPr marL="171450" indent="-171450">
              <a:buFontTx/>
              <a:buChar char="-"/>
            </a:pPr>
            <a:r>
              <a:rPr lang="en-US" b="0"/>
              <a:t>Why working with department chairs? What do you do when asked if we can train administrative assistants?</a:t>
            </a:r>
          </a:p>
          <a:p>
            <a:pPr marL="171450" indent="-171450">
              <a:buFontTx/>
              <a:buChar char="-"/>
            </a:pPr>
            <a:r>
              <a:rPr lang="en-US" b="0"/>
              <a:t>Constant evolution of reporting to empower action and increased attention to the embedded structures/systems where data is used</a:t>
            </a:r>
          </a:p>
          <a:p>
            <a:pPr marL="171450" indent="-171450">
              <a:buFontTx/>
              <a:buChar char="-"/>
            </a:pPr>
            <a:r>
              <a:rPr lang="en-US" b="0"/>
              <a:t>Cannot ignore foundation (Stage 1 and the Continuous Improvement Plan)</a:t>
            </a:r>
          </a:p>
          <a:p>
            <a:pPr marL="628650" lvl="1" indent="-171450">
              <a:buFontTx/>
              <a:buChar char="-"/>
            </a:pPr>
            <a:r>
              <a:rPr lang="en-US" b="0"/>
              <a:t>How we do planning</a:t>
            </a:r>
          </a:p>
          <a:p>
            <a:pPr marL="628650" lvl="1" indent="-171450">
              <a:buFontTx/>
              <a:buChar char="-"/>
            </a:pPr>
            <a:r>
              <a:rPr lang="en-US" b="0"/>
              <a:t>Focus on metrics to understand progress</a:t>
            </a:r>
          </a:p>
          <a:p>
            <a:pPr marL="628650" lvl="1" indent="-171450">
              <a:buFontTx/>
              <a:buChar char="-"/>
            </a:pPr>
            <a:r>
              <a:rPr lang="en-US" b="0"/>
              <a:t>You don’t fatten the hog by weighing it</a:t>
            </a:r>
          </a:p>
          <a:p>
            <a:pPr marL="457200" lvl="1" indent="0">
              <a:buFontTx/>
              <a:buNone/>
            </a:pPr>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t>Chris – Stage 7: Governance/Org</a:t>
            </a:r>
          </a:p>
          <a:p>
            <a:endParaRPr lang="en-US" b="1"/>
          </a:p>
          <a:p>
            <a:endParaRPr lang="en-US" b="1"/>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27</a:t>
            </a:fld>
            <a:endParaRPr lang="en-US"/>
          </a:p>
        </p:txBody>
      </p:sp>
    </p:spTree>
    <p:extLst>
      <p:ext uri="{BB962C8B-B14F-4D97-AF65-F5344CB8AC3E}">
        <p14:creationId xmlns:p14="http://schemas.microsoft.com/office/powerpoint/2010/main" val="520258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p>
          <a:p>
            <a:endParaRPr lang="en-US" b="1"/>
          </a:p>
          <a:p>
            <a:r>
              <a:rPr lang="en-US"/>
              <a:t>Why is governance last and highest on our model’s hierarchy?</a:t>
            </a:r>
          </a:p>
          <a:p>
            <a:pPr marL="171450" indent="-171450">
              <a:buFontTx/>
              <a:buChar char="-"/>
            </a:pPr>
            <a:r>
              <a:rPr lang="en-US"/>
              <a:t>Hardest to establish effective data governance</a:t>
            </a:r>
          </a:p>
          <a:p>
            <a:pPr marL="171450" indent="-171450">
              <a:buFontTx/>
              <a:buChar char="-"/>
            </a:pPr>
            <a:r>
              <a:rPr lang="en-US"/>
              <a:t>Value and effort is hardest to establish</a:t>
            </a:r>
          </a:p>
          <a:p>
            <a:pPr marL="171450" indent="-171450">
              <a:buFontTx/>
              <a:buChar char="-"/>
            </a:pPr>
            <a:r>
              <a:rPr lang="en-US"/>
              <a:t>Requires cross-institutional collaboration</a:t>
            </a:r>
          </a:p>
          <a:p>
            <a:pPr marL="171450" indent="-171450">
              <a:buFontTx/>
              <a:buChar char="-"/>
            </a:pPr>
            <a:r>
              <a:rPr lang="en-US"/>
              <a:t>Will mature alongside the rest of the model</a:t>
            </a:r>
          </a:p>
          <a:p>
            <a:pPr marL="171450" indent="-171450">
              <a:buFontTx/>
              <a:buChar cha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We’re new but here’s how we’re taking action</a:t>
            </a:r>
          </a:p>
          <a:p>
            <a:pPr marL="0" indent="0">
              <a:buFontTx/>
              <a:buNone/>
            </a:pPr>
            <a:endParaRPr lang="en-US"/>
          </a:p>
          <a:p>
            <a:pPr marL="0" indent="0">
              <a:buFontTx/>
              <a:buNone/>
            </a:pPr>
            <a:r>
              <a:rPr lang="en-US"/>
              <a:t>Governance can begin alongside other levels, although generally informally</a:t>
            </a:r>
          </a:p>
          <a:p>
            <a:pPr marL="0" indent="0">
              <a:buFontTx/>
              <a:buNone/>
            </a:pPr>
            <a:endParaRPr lang="en-US"/>
          </a:p>
          <a:p>
            <a:pPr marL="0" indent="0">
              <a:buFontTx/>
              <a:buNone/>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 Data Governance Model</a:t>
            </a:r>
          </a:p>
          <a:p>
            <a:pPr marL="0" indent="0">
              <a:buFontTx/>
              <a:buNone/>
            </a:pPr>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28</a:t>
            </a:fld>
            <a:endParaRPr lang="en-US"/>
          </a:p>
        </p:txBody>
      </p:sp>
    </p:spTree>
    <p:extLst>
      <p:ext uri="{BB962C8B-B14F-4D97-AF65-F5344CB8AC3E}">
        <p14:creationId xmlns:p14="http://schemas.microsoft.com/office/powerpoint/2010/main" val="3329556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p>
          <a:p>
            <a:endParaRPr lang="en-US" b="1"/>
          </a:p>
          <a:p>
            <a:r>
              <a:rPr lang="en-US"/>
              <a:t>We’ve developed a framework, a guiding reference document that can educate our data governance council, assist in prioritization, align responsibility and accountability, and serve as an ongoing reference/guide.</a:t>
            </a:r>
          </a:p>
          <a:p>
            <a:endParaRPr lang="en-US"/>
          </a:p>
          <a:p>
            <a:r>
              <a:rPr lang="en-US"/>
              <a:t>Based on a model from University of Notre Dame</a:t>
            </a:r>
          </a:p>
          <a:p>
            <a:r>
              <a:rPr lang="en-US"/>
              <a:t>Also want to thank Mark Roman from Simon Fraser University, who willingly shared their data governance framework</a:t>
            </a:r>
          </a:p>
          <a:p>
            <a:endParaRPr lang="en-US"/>
          </a:p>
          <a:p>
            <a:r>
              <a:rPr lang="en-US"/>
              <a:t>The goal of data governance is to ensure appropriate and secure access to the right information at the right time (Access is at the top)</a:t>
            </a:r>
          </a:p>
          <a:p>
            <a:r>
              <a:rPr lang="en-US"/>
              <a:t>Technology forms the foundation and supports six different competencies that must be addressed to ensure effective governance</a:t>
            </a:r>
          </a:p>
          <a:p>
            <a:endParaRPr lang="en-US"/>
          </a:p>
          <a:p>
            <a:r>
              <a:rPr lang="en-US"/>
              <a:t>Barriers to decision-support maturity are often related to governance</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 Roles and Responsibilities</a:t>
            </a:r>
          </a:p>
          <a:p>
            <a:endParaRPr lang="en-US"/>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29</a:t>
            </a:fld>
            <a:endParaRPr lang="en-US"/>
          </a:p>
        </p:txBody>
      </p:sp>
    </p:spTree>
    <p:extLst>
      <p:ext uri="{BB962C8B-B14F-4D97-AF65-F5344CB8AC3E}">
        <p14:creationId xmlns:p14="http://schemas.microsoft.com/office/powerpoint/2010/main" val="758214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p>
          <a:p>
            <a:endParaRPr lang="en-US"/>
          </a:p>
          <a:p>
            <a:r>
              <a:rPr lang="en-US"/>
              <a:t>As part of data governance, we’ve formalized a role/responsibility matrix and identified accountable, responsible, support, consulted, and informed roles, which have been approved by President and Provost.</a:t>
            </a:r>
          </a:p>
          <a:p>
            <a:endParaRPr lang="en-US"/>
          </a:p>
          <a:p>
            <a:r>
              <a:rPr lang="en-US" b="1"/>
              <a:t>Next Up: Roles and Responsibilities 2</a:t>
            </a:r>
          </a:p>
        </p:txBody>
      </p:sp>
      <p:sp>
        <p:nvSpPr>
          <p:cNvPr id="4" name="Slide Number Placeholder 3"/>
          <p:cNvSpPr>
            <a:spLocks noGrp="1"/>
          </p:cNvSpPr>
          <p:nvPr>
            <p:ph type="sldNum" sz="quarter" idx="5"/>
          </p:nvPr>
        </p:nvSpPr>
        <p:spPr/>
        <p:txBody>
          <a:bodyPr/>
          <a:lstStyle/>
          <a:p>
            <a:fld id="{1A6F4022-7AF7-B44C-87BB-B0E6322D823A}" type="slidenum">
              <a:rPr lang="en-US" smtClean="0"/>
              <a:t>30</a:t>
            </a:fld>
            <a:endParaRPr lang="en-US"/>
          </a:p>
        </p:txBody>
      </p:sp>
    </p:spTree>
    <p:extLst>
      <p:ext uri="{BB962C8B-B14F-4D97-AF65-F5344CB8AC3E}">
        <p14:creationId xmlns:p14="http://schemas.microsoft.com/office/powerpoint/2010/main" val="128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Chris</a:t>
            </a:r>
          </a:p>
          <a:p>
            <a:endParaRPr lang="en-US" sz="1200"/>
          </a:p>
          <a:p>
            <a:pPr marL="0" marR="0" indent="0" algn="l" defTabSz="914400" rtl="0" eaLnBrk="1" fontAlgn="auto" latinLnBrk="0" hangingPunct="1">
              <a:lnSpc>
                <a:spcPct val="100000"/>
              </a:lnSpc>
              <a:spcBef>
                <a:spcPts val="0"/>
              </a:spcBef>
              <a:spcAft>
                <a:spcPts val="0"/>
              </a:spcAft>
              <a:buClrTx/>
              <a:buSzTx/>
              <a:buFontTx/>
              <a:buNone/>
              <a:tabLst/>
              <a:defRPr/>
            </a:pPr>
            <a:r>
              <a:rPr lang="en-US"/>
              <a:t>Our model is composed of seven levels of hierarchy and maturity, but the levels are not boundaries, but rather highly interactive and iterative interactions with and among campus stakeholders.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Recognizing and attending to each level will move the institution in the direction of decision-support sustainability.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We propose approaching the model as a loose hierarchy that can assist in navigating a path towards decision-support maturity, yet we also encourage adapting the model to the institution’s culture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Next Up: Poll #2 Which stage describes your organization’s current maturity level?</a:t>
            </a:r>
            <a:endParaRPr lang="en-US" b="1"/>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B68D2766-C49B-4C1A-9FEE-6F146754B02B}" type="slidenum">
              <a:rPr lang="en-US" smtClean="0"/>
              <a:t>4</a:t>
            </a:fld>
            <a:endParaRPr lang="en-US"/>
          </a:p>
        </p:txBody>
      </p:sp>
    </p:spTree>
    <p:extLst>
      <p:ext uri="{BB962C8B-B14F-4D97-AF65-F5344CB8AC3E}">
        <p14:creationId xmlns:p14="http://schemas.microsoft.com/office/powerpoint/2010/main" val="1965135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p>
          <a:p>
            <a:endParaRPr lang="en-US"/>
          </a:p>
          <a:p>
            <a:r>
              <a:rPr lang="en-US"/>
              <a:t>Walk through RASCI</a:t>
            </a:r>
          </a:p>
          <a:p>
            <a:endParaRPr lang="en-US"/>
          </a:p>
          <a:p>
            <a:r>
              <a:rPr lang="en-US" b="1"/>
              <a:t>Next Up: Roles and Responsibilities 3</a:t>
            </a:r>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31</a:t>
            </a:fld>
            <a:endParaRPr lang="en-US"/>
          </a:p>
        </p:txBody>
      </p:sp>
    </p:spTree>
    <p:extLst>
      <p:ext uri="{BB962C8B-B14F-4D97-AF65-F5344CB8AC3E}">
        <p14:creationId xmlns:p14="http://schemas.microsoft.com/office/powerpoint/2010/main" val="941403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p>
          <a:p>
            <a:endParaRPr lang="en-US"/>
          </a:p>
          <a:p>
            <a:r>
              <a:rPr lang="en-US"/>
              <a:t>Note responsibility of the Data Governance Council</a:t>
            </a:r>
          </a:p>
          <a:p>
            <a:endParaRPr lang="en-US"/>
          </a:p>
          <a:p>
            <a:r>
              <a:rPr lang="en-US" b="1"/>
              <a:t>Next Up: Stage 7 Taking Action</a:t>
            </a:r>
          </a:p>
          <a:p>
            <a:endParaRPr lang="en-US"/>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32</a:t>
            </a:fld>
            <a:endParaRPr lang="en-US"/>
          </a:p>
        </p:txBody>
      </p:sp>
    </p:spTree>
    <p:extLst>
      <p:ext uri="{BB962C8B-B14F-4D97-AF65-F5344CB8AC3E}">
        <p14:creationId xmlns:p14="http://schemas.microsoft.com/office/powerpoint/2010/main" val="427624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p>
          <a:p>
            <a:endParaRPr lang="en-US" b="1"/>
          </a:p>
          <a:p>
            <a:pPr marL="171450" indent="-171450">
              <a:buFontTx/>
              <a:buChar char="-"/>
            </a:pPr>
            <a:r>
              <a:rPr lang="en-US" sz="1200"/>
              <a:t>Know your organizational culture: Know where you’re going and work with your culture to get there rather than against it</a:t>
            </a:r>
          </a:p>
          <a:p>
            <a:pPr marL="171450" indent="-171450">
              <a:buFontTx/>
              <a:buChar char="-"/>
            </a:pPr>
            <a:r>
              <a:rPr lang="en-US" sz="1200"/>
              <a:t>Make the business case: Be able to explain WHY you need governance</a:t>
            </a:r>
          </a:p>
          <a:p>
            <a:pPr marL="171450" indent="-171450">
              <a:buFontTx/>
              <a:buChar char="-"/>
            </a:pPr>
            <a:r>
              <a:rPr lang="en-US" sz="1200"/>
              <a:t>RASCI: Formalize roles and responsibilities</a:t>
            </a:r>
          </a:p>
          <a:p>
            <a:pPr marL="171450" indent="-171450">
              <a:buFontTx/>
              <a:buChar char="-"/>
            </a:pPr>
            <a:r>
              <a:rPr lang="en-US" sz="1200"/>
              <a:t>Ensure authority of structure (Executive approval): Make sure executives are prepared to back change</a:t>
            </a:r>
          </a:p>
          <a:p>
            <a:pPr marL="171450" indent="-171450">
              <a:buFontTx/>
              <a:buChar char="-"/>
            </a:pPr>
            <a:r>
              <a:rPr lang="en-US" sz="1200"/>
              <a:t>Use “just enough” governance: Formalize and structure only as much as you NEED to in order to achieve your governance goals</a:t>
            </a:r>
          </a:p>
          <a:p>
            <a:endParaRPr lang="en-US" b="1"/>
          </a:p>
          <a:p>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 Poll #3 </a:t>
            </a:r>
            <a:r>
              <a:rPr lang="en-US" b="1"/>
              <a:t>Which stage is the most challenging for your organization?</a:t>
            </a:r>
            <a:endParaRPr lang="en-US" sz="1200" b="1"/>
          </a:p>
          <a:p>
            <a:pPr marL="0" indent="0">
              <a:buFontTx/>
              <a:buNone/>
            </a:pPr>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33</a:t>
            </a:fld>
            <a:endParaRPr lang="en-US"/>
          </a:p>
        </p:txBody>
      </p:sp>
    </p:spTree>
    <p:extLst>
      <p:ext uri="{BB962C8B-B14F-4D97-AF65-F5344CB8AC3E}">
        <p14:creationId xmlns:p14="http://schemas.microsoft.com/office/powerpoint/2010/main" val="2868700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endParaRPr lang="en-US" b="0"/>
          </a:p>
          <a:p>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a:t>
            </a:r>
          </a:p>
          <a:p>
            <a:endParaRPr lang="en-US" b="1"/>
          </a:p>
        </p:txBody>
      </p:sp>
      <p:sp>
        <p:nvSpPr>
          <p:cNvPr id="4" name="Slide Number Placeholder 3"/>
          <p:cNvSpPr>
            <a:spLocks noGrp="1"/>
          </p:cNvSpPr>
          <p:nvPr>
            <p:ph type="sldNum" sz="quarter" idx="5"/>
          </p:nvPr>
        </p:nvSpPr>
        <p:spPr/>
        <p:txBody>
          <a:bodyPr/>
          <a:lstStyle/>
          <a:p>
            <a:fld id="{1A6F4022-7AF7-B44C-87BB-B0E6322D823A}" type="slidenum">
              <a:rPr lang="en-US" smtClean="0"/>
              <a:t>34</a:t>
            </a:fld>
            <a:endParaRPr lang="en-US"/>
          </a:p>
        </p:txBody>
      </p:sp>
    </p:spTree>
    <p:extLst>
      <p:ext uri="{BB962C8B-B14F-4D97-AF65-F5344CB8AC3E}">
        <p14:creationId xmlns:p14="http://schemas.microsoft.com/office/powerpoint/2010/main" val="709454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p>
          <a:p>
            <a:endParaRPr lang="en-US" b="1"/>
          </a:p>
          <a:p>
            <a:r>
              <a:rPr lang="en-US" b="1"/>
              <a:t>End of Presentation</a:t>
            </a:r>
          </a:p>
        </p:txBody>
      </p:sp>
      <p:sp>
        <p:nvSpPr>
          <p:cNvPr id="4" name="Slide Number Placeholder 3"/>
          <p:cNvSpPr>
            <a:spLocks noGrp="1"/>
          </p:cNvSpPr>
          <p:nvPr>
            <p:ph type="sldNum" sz="quarter" idx="5"/>
          </p:nvPr>
        </p:nvSpPr>
        <p:spPr/>
        <p:txBody>
          <a:bodyPr/>
          <a:lstStyle/>
          <a:p>
            <a:fld id="{1A6F4022-7AF7-B44C-87BB-B0E6322D823A}" type="slidenum">
              <a:rPr lang="en-US" smtClean="0"/>
              <a:t>35</a:t>
            </a:fld>
            <a:endParaRPr lang="en-US"/>
          </a:p>
        </p:txBody>
      </p:sp>
    </p:spTree>
    <p:extLst>
      <p:ext uri="{BB962C8B-B14F-4D97-AF65-F5344CB8AC3E}">
        <p14:creationId xmlns:p14="http://schemas.microsoft.com/office/powerpoint/2010/main" val="93207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Chris</a:t>
            </a:r>
          </a:p>
          <a:p>
            <a:endParaRPr lang="en-US" sz="1200"/>
          </a:p>
          <a:p>
            <a:r>
              <a:rPr lang="en-US"/>
              <a:t>Why do we start with executive engagement and alignment?</a:t>
            </a:r>
          </a:p>
          <a:p>
            <a:pPr marL="171450" indent="-171450">
              <a:buFontTx/>
              <a:buChar char="-"/>
            </a:pPr>
            <a:r>
              <a:rPr lang="en-US"/>
              <a:t>It’s the most important foundation for success</a:t>
            </a:r>
          </a:p>
          <a:p>
            <a:pPr marL="171450" indent="-171450">
              <a:buFontTx/>
              <a:buChar char="-"/>
            </a:pPr>
            <a:r>
              <a:rPr lang="en-US"/>
              <a:t>With it, organizations can mature quickly</a:t>
            </a:r>
          </a:p>
          <a:p>
            <a:pPr marL="171450" indent="-171450">
              <a:buFontTx/>
              <a:buChar char="-"/>
            </a:pPr>
            <a:r>
              <a:rPr lang="en-US"/>
              <a:t>Success always comes back to this</a:t>
            </a:r>
          </a:p>
          <a:p>
            <a:pPr marL="171450" indent="-171450">
              <a:buFontTx/>
              <a:buChar char="-"/>
            </a:pPr>
            <a:endParaRPr lang="en-US"/>
          </a:p>
          <a:p>
            <a:pPr marL="0" indent="0">
              <a:buFontTx/>
              <a:buNone/>
            </a:pPr>
            <a:r>
              <a:rPr lang="en-US"/>
              <a:t>It IS possible to engage with executives, and early in your process.</a:t>
            </a:r>
          </a:p>
          <a:p>
            <a:pPr marL="0" indent="0">
              <a:buFontTx/>
              <a:buNone/>
            </a:pPr>
            <a:endParaRPr lang="en-US"/>
          </a:p>
          <a:p>
            <a:pPr marL="0" indent="0">
              <a:buFontTx/>
              <a:buNone/>
            </a:pPr>
            <a:r>
              <a:rPr lang="en-US"/>
              <a:t>The keys</a:t>
            </a:r>
          </a:p>
          <a:p>
            <a:pPr marL="171450" indent="-171450">
              <a:buFontTx/>
              <a:buChar char="-"/>
            </a:pPr>
            <a:r>
              <a:rPr lang="en-US"/>
              <a:t>Look for allies/partners</a:t>
            </a:r>
          </a:p>
          <a:p>
            <a:pPr marL="171450" indent="-171450">
              <a:buFontTx/>
              <a:buChar char="-"/>
            </a:pPr>
            <a:r>
              <a:rPr lang="en-US"/>
              <a:t>Find something that key influencers need</a:t>
            </a:r>
          </a:p>
          <a:p>
            <a:pPr marL="171450" indent="-171450">
              <a:buFontTx/>
              <a:buChar char="-"/>
            </a:pPr>
            <a:r>
              <a:rPr lang="en-US"/>
              <a:t>Demonstrate value</a:t>
            </a:r>
          </a:p>
          <a:p>
            <a:pPr marL="171450" indent="-171450">
              <a:buFontTx/>
              <a:buChar char="-"/>
            </a:pPr>
            <a:r>
              <a:rPr lang="en-US"/>
              <a:t>Start with institutional strategy (the “real” priorities)</a:t>
            </a:r>
          </a:p>
          <a:p>
            <a:pPr marL="171450" indent="-171450">
              <a:buFontTx/>
              <a:buChar char="-"/>
            </a:pPr>
            <a:r>
              <a:rPr lang="en-US"/>
              <a:t>Lead from the middle</a:t>
            </a:r>
          </a:p>
          <a:p>
            <a:pPr marL="171450" indent="-171450">
              <a:buFontTx/>
              <a:buChar cha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 Preparing for Executive Engagement</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5</a:t>
            </a:fld>
            <a:endParaRPr lang="en-US"/>
          </a:p>
        </p:txBody>
      </p:sp>
    </p:spTree>
    <p:extLst>
      <p:ext uri="{BB962C8B-B14F-4D97-AF65-F5344CB8AC3E}">
        <p14:creationId xmlns:p14="http://schemas.microsoft.com/office/powerpoint/2010/main" val="1559447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Chris</a:t>
            </a:r>
          </a:p>
          <a:p>
            <a:endParaRPr lang="en-US" sz="1100"/>
          </a:p>
          <a:p>
            <a:pPr defTabSz="477820">
              <a:defRPr/>
            </a:pPr>
            <a:r>
              <a:rPr lang="en-US" sz="1100" b="1"/>
              <a:t>This slide is about “why”</a:t>
            </a:r>
          </a:p>
          <a:p>
            <a:pPr defTabSz="477820">
              <a:defRPr/>
            </a:pPr>
            <a:endParaRPr lang="en-US" sz="1100" b="1"/>
          </a:p>
          <a:p>
            <a:pPr defTabSz="477820">
              <a:defRPr/>
            </a:pPr>
            <a:r>
              <a:rPr lang="en-US" sz="1100" b="0"/>
              <a:t>Don’t go to your executives without preparation.</a:t>
            </a:r>
          </a:p>
          <a:p>
            <a:pPr defTabSz="477820">
              <a:defRPr/>
            </a:pPr>
            <a:endParaRPr lang="en-US" sz="1100" b="1"/>
          </a:p>
          <a:p>
            <a:pPr defTabSz="477820">
              <a:defRPr/>
            </a:pPr>
            <a:r>
              <a:rPr lang="en-US" sz="1100" b="0"/>
              <a:t>Answer this question first: Why are we spending so much of our time and attention on analytics?</a:t>
            </a:r>
          </a:p>
          <a:p>
            <a:pPr marL="171450" indent="-171450" defTabSz="477820">
              <a:buFontTx/>
              <a:buChar char="-"/>
              <a:defRPr/>
            </a:pPr>
            <a:r>
              <a:rPr lang="en-US" sz="1100" b="0"/>
              <a:t>Solve a problem</a:t>
            </a:r>
          </a:p>
          <a:p>
            <a:pPr marL="171450" indent="-171450" defTabSz="477820">
              <a:buFontTx/>
              <a:buChar char="-"/>
              <a:defRPr/>
            </a:pPr>
            <a:r>
              <a:rPr lang="en-US" sz="1100" b="0"/>
              <a:t>Prepare for the future</a:t>
            </a:r>
          </a:p>
          <a:p>
            <a:pPr marL="171450" indent="-171450" defTabSz="477820">
              <a:buFontTx/>
              <a:buChar char="-"/>
              <a:defRPr/>
            </a:pPr>
            <a:r>
              <a:rPr lang="en-US" sz="1100" b="0"/>
              <a:t>Improve performance/outcomes</a:t>
            </a:r>
          </a:p>
          <a:p>
            <a:pPr marL="171450" indent="-171450" defTabSz="477820">
              <a:buFontTx/>
              <a:buChar char="-"/>
              <a:defRPr/>
            </a:pPr>
            <a:r>
              <a:rPr lang="en-US" sz="1100" b="0"/>
              <a:t>Position for success</a:t>
            </a:r>
          </a:p>
          <a:p>
            <a:pPr defTabSz="477820">
              <a:defRPr/>
            </a:pPr>
            <a:endParaRPr lang="en-US" sz="1100" b="1"/>
          </a:p>
          <a:p>
            <a:r>
              <a:rPr lang="en-US" sz="1100"/>
              <a:t>Don’t wait for someone else to identify the problems – walk in the shoes of your executives</a:t>
            </a:r>
          </a:p>
          <a:p>
            <a:endParaRPr lang="en-US" sz="1100"/>
          </a:p>
          <a:p>
            <a:r>
              <a:rPr lang="en-US" sz="1100"/>
              <a:t>Then, envision how better information can help them make more effective decisions</a:t>
            </a:r>
          </a:p>
          <a:p>
            <a:endParaRPr lang="en-US" sz="1100"/>
          </a:p>
          <a:p>
            <a:r>
              <a:rPr lang="en-US" sz="1100"/>
              <a:t>Help them see how analytics can help them. Show them how the outcomes will be different and valuable for them</a:t>
            </a:r>
          </a:p>
          <a:p>
            <a:endParaRPr lang="en-US" sz="1100"/>
          </a:p>
          <a:p>
            <a:r>
              <a:rPr lang="en-US" sz="1100"/>
              <a:t>We spent time getting above reports.</a:t>
            </a:r>
          </a:p>
          <a:p>
            <a:endParaRPr lang="en-US" sz="1100"/>
          </a:p>
          <a:p>
            <a:r>
              <a:rPr lang="en-US" sz="1100"/>
              <a:t>What are the big goals we want to set for our analytics future; how do we want to govern and manage business intelligence; where should we be focusing resources?</a:t>
            </a:r>
          </a:p>
          <a:p>
            <a:endParaRPr lang="en-US" sz="1100"/>
          </a:p>
          <a:p>
            <a:r>
              <a:rPr lang="en-US" sz="1100"/>
              <a:t>We learned that we can’t ask those questions without context – we need to make it real for our executives.</a:t>
            </a:r>
          </a:p>
          <a:p>
            <a:endParaRPr lang="en-US" sz="1100"/>
          </a:p>
          <a:p>
            <a:r>
              <a:rPr lang="en-US" sz="1100"/>
              <a:t>Listen and be prepared to interpret and apply what they say</a:t>
            </a:r>
          </a:p>
          <a:p>
            <a:endParaRPr lang="en-US" sz="110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t>Next up: Guiding Coalition – IR Strategy Group</a:t>
            </a:r>
          </a:p>
        </p:txBody>
      </p:sp>
      <p:sp>
        <p:nvSpPr>
          <p:cNvPr id="4" name="Slide Number Placeholder 3"/>
          <p:cNvSpPr>
            <a:spLocks noGrp="1"/>
          </p:cNvSpPr>
          <p:nvPr>
            <p:ph type="sldNum" sz="quarter" idx="5"/>
          </p:nvPr>
        </p:nvSpPr>
        <p:spPr/>
        <p:txBody>
          <a:bodyPr/>
          <a:lstStyle/>
          <a:p>
            <a:fld id="{1A6F4022-7AF7-B44C-87BB-B0E6322D823A}" type="slidenum">
              <a:rPr lang="en-US" smtClean="0"/>
              <a:t>6</a:t>
            </a:fld>
            <a:endParaRPr lang="en-US"/>
          </a:p>
        </p:txBody>
      </p:sp>
    </p:spTree>
    <p:extLst>
      <p:ext uri="{BB962C8B-B14F-4D97-AF65-F5344CB8AC3E}">
        <p14:creationId xmlns:p14="http://schemas.microsoft.com/office/powerpoint/2010/main" val="376969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Chris</a:t>
            </a:r>
          </a:p>
          <a:p>
            <a:endParaRPr lang="en-US" sz="1100"/>
          </a:p>
          <a:p>
            <a:pPr defTabSz="477820">
              <a:defRPr/>
            </a:pPr>
            <a:r>
              <a:rPr lang="en-US" sz="1100" b="1"/>
              <a:t>This slide is about “how” to align with executives</a:t>
            </a:r>
            <a:endParaRPr lang="en-US" sz="1100" b="0"/>
          </a:p>
          <a:p>
            <a:pPr defTabSz="477820">
              <a:defRPr/>
            </a:pPr>
            <a:endParaRPr lang="en-US" sz="1100" b="0"/>
          </a:p>
          <a:p>
            <a:pPr defTabSz="477820">
              <a:defRPr/>
            </a:pPr>
            <a:r>
              <a:rPr lang="en-US" sz="1100" b="0"/>
              <a:t>What matters:</a:t>
            </a:r>
          </a:p>
          <a:p>
            <a:pPr marL="171450" indent="-171450" defTabSz="477820">
              <a:buFontTx/>
              <a:buChar char="-"/>
              <a:defRPr/>
            </a:pPr>
            <a:r>
              <a:rPr lang="en-US" sz="1100" b="0"/>
              <a:t>Relationship</a:t>
            </a:r>
          </a:p>
          <a:p>
            <a:pPr marL="171450" indent="-171450" defTabSz="477820">
              <a:buFontTx/>
              <a:buChar char="-"/>
              <a:defRPr/>
            </a:pPr>
            <a:r>
              <a:rPr lang="en-US" sz="1100" b="0"/>
              <a:t>Structure</a:t>
            </a:r>
          </a:p>
          <a:p>
            <a:pPr marL="171450" indent="-171450" defTabSz="477820">
              <a:buFontTx/>
              <a:buChar char="-"/>
              <a:defRPr/>
            </a:pPr>
            <a:r>
              <a:rPr lang="en-US" sz="1100" b="0"/>
              <a:t>Engagement</a:t>
            </a:r>
          </a:p>
          <a:p>
            <a:pPr marL="171450" indent="-171450" defTabSz="477820">
              <a:buFontTx/>
              <a:buChar char="-"/>
              <a:defRPr/>
            </a:pPr>
            <a:r>
              <a:rPr lang="en-US" sz="1100" b="0"/>
              <a:t>Mindset – see the challenges facing participants and work to resolve them</a:t>
            </a:r>
          </a:p>
          <a:p>
            <a:pPr marL="171450" indent="-171450" defTabSz="477820">
              <a:buFontTx/>
              <a:buChar char="-"/>
              <a:defRPr/>
            </a:pPr>
            <a:r>
              <a:rPr lang="en-US" sz="1100" b="0"/>
              <a:t>Goodwill</a:t>
            </a:r>
            <a:endParaRPr lang="en-US" sz="1100" b="1"/>
          </a:p>
          <a:p>
            <a:pPr defTabSz="477820">
              <a:defRPr/>
            </a:pPr>
            <a:endParaRPr lang="en-US" sz="1100" b="1"/>
          </a:p>
          <a:p>
            <a:r>
              <a:rPr lang="en-US" sz="1100"/>
              <a:t>Where does goodwill come from?</a:t>
            </a:r>
          </a:p>
          <a:p>
            <a:endParaRPr lang="en-US" sz="1100"/>
          </a:p>
          <a:p>
            <a:r>
              <a:rPr lang="en-US" sz="1100"/>
              <a:t>IR and IT can’t work in a vacuum.  We can create reports forever</a:t>
            </a:r>
          </a:p>
          <a:p>
            <a:endParaRPr lang="en-US" sz="1100"/>
          </a:p>
          <a:p>
            <a:r>
              <a:rPr lang="en-US" sz="1100"/>
              <a:t>Responsibilities:</a:t>
            </a:r>
            <a:endParaRPr lang="en-US" sz="1100">
              <a:cs typeface="Calibri" panose="020F0502020204030204"/>
            </a:endParaRPr>
          </a:p>
          <a:p>
            <a:pPr marL="298637" indent="-298637">
              <a:lnSpc>
                <a:spcPct val="110000"/>
              </a:lnSpc>
              <a:buFontTx/>
              <a:buChar char="-"/>
            </a:pPr>
            <a:r>
              <a:rPr lang="en-US" sz="1100"/>
              <a:t>Advise development of an integrated Business Intelligence vision/plan </a:t>
            </a:r>
          </a:p>
          <a:p>
            <a:pPr marL="298637" indent="-298637">
              <a:lnSpc>
                <a:spcPct val="110000"/>
              </a:lnSpc>
              <a:buFontTx/>
              <a:buChar char="-"/>
            </a:pPr>
            <a:r>
              <a:rPr lang="en-US" sz="1100"/>
              <a:t>Consult to leverage business intelligence with the university’s goals</a:t>
            </a:r>
            <a:endParaRPr lang="en-US" sz="1100">
              <a:cs typeface="Calibri"/>
            </a:endParaRPr>
          </a:p>
          <a:p>
            <a:pPr marL="776457" lvl="1" indent="-298637">
              <a:lnSpc>
                <a:spcPct val="110000"/>
              </a:lnSpc>
              <a:buFontTx/>
              <a:buChar char="-"/>
            </a:pPr>
            <a:r>
              <a:rPr lang="en-US" sz="1100"/>
              <a:t>Advise on change management strategies</a:t>
            </a:r>
            <a:endParaRPr lang="en-US" sz="1100">
              <a:cs typeface="Calibri"/>
            </a:endParaRPr>
          </a:p>
          <a:p>
            <a:pPr marL="776457" lvl="1" indent="-298637">
              <a:lnSpc>
                <a:spcPct val="110000"/>
              </a:lnSpc>
              <a:buFontTx/>
              <a:buChar char="-"/>
            </a:pPr>
            <a:r>
              <a:rPr lang="en-US" sz="1100"/>
              <a:t>Identify systems opportunities for enhanced efficiency and effectiveness</a:t>
            </a:r>
            <a:endParaRPr lang="en-US" sz="1100">
              <a:cs typeface="Calibri"/>
            </a:endParaRPr>
          </a:p>
          <a:p>
            <a:pPr marL="776457" lvl="1" indent="-298637">
              <a:lnSpc>
                <a:spcPct val="110000"/>
              </a:lnSpc>
              <a:buFontTx/>
              <a:buChar char="-"/>
            </a:pPr>
            <a:r>
              <a:rPr lang="en-US" sz="1100"/>
              <a:t>Provide guidance concerning promising practices to enhance success</a:t>
            </a:r>
            <a:endParaRPr lang="en-US" sz="1100">
              <a:cs typeface="Calibri"/>
            </a:endParaRPr>
          </a:p>
          <a:p>
            <a:pPr marL="298637" indent="-298637">
              <a:lnSpc>
                <a:spcPct val="110000"/>
              </a:lnSpc>
              <a:buFontTx/>
              <a:buChar char="-"/>
            </a:pPr>
            <a:r>
              <a:rPr lang="en-US" sz="1100"/>
              <a:t>Recommend methods for improved transparency and communication (e.g., results to the broader community)</a:t>
            </a:r>
            <a:endParaRPr lang="en-US" sz="1100">
              <a:cs typeface="Calibri"/>
            </a:endParaRP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 Stage 1 Taking Action</a:t>
            </a:r>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7</a:t>
            </a:fld>
            <a:endParaRPr lang="en-US"/>
          </a:p>
        </p:txBody>
      </p:sp>
    </p:spTree>
    <p:extLst>
      <p:ext uri="{BB962C8B-B14F-4D97-AF65-F5344CB8AC3E}">
        <p14:creationId xmlns:p14="http://schemas.microsoft.com/office/powerpoint/2010/main" val="287117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Chris</a:t>
            </a:r>
          </a:p>
          <a:p>
            <a:endParaRPr lang="en-US" sz="1200" b="0"/>
          </a:p>
          <a:p>
            <a:pPr marL="171450" indent="-171450">
              <a:buFontTx/>
              <a:buChar char="-"/>
            </a:pPr>
            <a:r>
              <a:rPr lang="en-US" sz="1200"/>
              <a:t>Prepare for Executive Engagement: Don’t reach out to executives without preparing. Make sure you have a vision for where you want to be. Why are you doing this?</a:t>
            </a:r>
          </a:p>
          <a:p>
            <a:pPr marL="171450" indent="-171450">
              <a:buFontTx/>
              <a:buChar char="-"/>
            </a:pPr>
            <a:r>
              <a:rPr lang="en-US" sz="1200"/>
              <a:t>Align Goals with Institutional Strategy: Link everything you do to what your institution is trying to accomplish</a:t>
            </a:r>
          </a:p>
          <a:p>
            <a:pPr marL="171450" indent="-171450">
              <a:buFontTx/>
              <a:buChar char="-"/>
            </a:pPr>
            <a:r>
              <a:rPr lang="en-US" sz="1200"/>
              <a:t>Build Relationships: Don’t wait for executives to come to you, go to them. Show them you understand their issues and can help them</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a:t>Listen for Insights: Don’t expect executives to provide clear direction and focus.  Listen for insight and interpret to develop solutions.</a:t>
            </a:r>
          </a:p>
          <a:p>
            <a:pPr marL="171450" indent="-171450">
              <a:buFontTx/>
              <a:buChar char="-"/>
            </a:pPr>
            <a:r>
              <a:rPr lang="en-US" sz="1200"/>
              <a:t>Form a Guiding Coalition: Create both formal and informal advisory structures. Don’t try to do it alone</a:t>
            </a:r>
          </a:p>
          <a:p>
            <a:pPr marL="171450" indent="-171450">
              <a:buFontTx/>
              <a:buChar char="-"/>
            </a:pPr>
            <a:r>
              <a:rPr lang="en-US" sz="1200"/>
              <a:t>Walk in Their Shoes: ALWAYS put yourself in the shoes of your executives.  See the issues from their perspectives so you can help address them</a:t>
            </a:r>
          </a:p>
          <a:p>
            <a:endParaRPr lang="en-US" sz="1200" b="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Next up: Stage 2 Access</a:t>
            </a:r>
          </a:p>
          <a:p>
            <a:endParaRPr lang="en-US" sz="1200" b="1"/>
          </a:p>
          <a:p>
            <a:endParaRPr lang="en-US" sz="1200"/>
          </a:p>
          <a:p>
            <a:endParaRPr lang="en-US"/>
          </a:p>
        </p:txBody>
      </p:sp>
      <p:sp>
        <p:nvSpPr>
          <p:cNvPr id="4" name="Slide Number Placeholder 3"/>
          <p:cNvSpPr>
            <a:spLocks noGrp="1"/>
          </p:cNvSpPr>
          <p:nvPr>
            <p:ph type="sldNum" sz="quarter" idx="5"/>
          </p:nvPr>
        </p:nvSpPr>
        <p:spPr/>
        <p:txBody>
          <a:bodyPr/>
          <a:lstStyle/>
          <a:p>
            <a:fld id="{1A6F4022-7AF7-B44C-87BB-B0E6322D823A}" type="slidenum">
              <a:rPr lang="en-US" smtClean="0"/>
              <a:t>8</a:t>
            </a:fld>
            <a:endParaRPr lang="en-US"/>
          </a:p>
        </p:txBody>
      </p:sp>
    </p:spTree>
    <p:extLst>
      <p:ext uri="{BB962C8B-B14F-4D97-AF65-F5344CB8AC3E}">
        <p14:creationId xmlns:p14="http://schemas.microsoft.com/office/powerpoint/2010/main" val="159062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Chris</a:t>
            </a:r>
          </a:p>
          <a:p>
            <a:endParaRPr lang="en-US" sz="1200"/>
          </a:p>
          <a:p>
            <a:r>
              <a:rPr lang="en-US" baseline="0"/>
              <a:t>Providing access isn’t a field of dreams moment; it just opens the door to all of the maturity levels that follow.</a:t>
            </a:r>
          </a:p>
          <a:p>
            <a:endParaRPr lang="en-US" baseline="0"/>
          </a:p>
          <a:p>
            <a:r>
              <a:rPr lang="en-US" baseline="0"/>
              <a:t>In many ways, this is the easiest stage to achieve, and where many of us spend our time and often start</a:t>
            </a:r>
          </a:p>
          <a:p>
            <a:endParaRPr lang="en-US" baseline="0"/>
          </a:p>
          <a:p>
            <a:r>
              <a:rPr lang="en-US" baseline="0"/>
              <a:t>We acknowledge that we anticipated simply providing access would result in decision-support maturity</a:t>
            </a:r>
          </a:p>
          <a:p>
            <a:endParaRPr lang="en-US" baseline="0"/>
          </a:p>
          <a:p>
            <a:r>
              <a:rPr lang="en-US" baseline="0"/>
              <a:t>We started here, but it didn’t have the result we anticipated</a:t>
            </a:r>
          </a:p>
          <a:p>
            <a:endParaRPr lang="en-US" baseline="0"/>
          </a:p>
          <a:p>
            <a:r>
              <a:rPr lang="en-US" b="1" baseline="0"/>
              <a:t>Next Up: Self-Service Portal</a:t>
            </a:r>
            <a:endParaRPr lang="en-US" b="1"/>
          </a:p>
        </p:txBody>
      </p:sp>
      <p:sp>
        <p:nvSpPr>
          <p:cNvPr id="4" name="Slide Number Placeholder 3"/>
          <p:cNvSpPr>
            <a:spLocks noGrp="1"/>
          </p:cNvSpPr>
          <p:nvPr>
            <p:ph type="sldNum" sz="quarter" idx="10"/>
          </p:nvPr>
        </p:nvSpPr>
        <p:spPr/>
        <p:txBody>
          <a:bodyPr/>
          <a:lstStyle/>
          <a:p>
            <a:fld id="{D1A4E87A-E53E-40E5-B898-8B4739D5C63C}" type="slidenum">
              <a:rPr lang="en-US" smtClean="0"/>
              <a:t>9</a:t>
            </a:fld>
            <a:endParaRPr lang="en-US"/>
          </a:p>
        </p:txBody>
      </p:sp>
    </p:spTree>
    <p:extLst>
      <p:ext uri="{BB962C8B-B14F-4D97-AF65-F5344CB8AC3E}">
        <p14:creationId xmlns:p14="http://schemas.microsoft.com/office/powerpoint/2010/main" val="64984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Chris</a:t>
            </a:r>
          </a:p>
          <a:p>
            <a:endParaRPr lang="en-US" sz="1100"/>
          </a:p>
          <a:p>
            <a:r>
              <a:rPr lang="en-US" sz="1100"/>
              <a:t>Self-service was essential</a:t>
            </a:r>
          </a:p>
          <a:p>
            <a:endParaRPr lang="en-US" sz="1100"/>
          </a:p>
          <a:p>
            <a:r>
              <a:rPr lang="en-US" sz="1100"/>
              <a:t>Our goal was to create a single stop for access to any type of institutional report.  SharePoint was an ideal candidate for this portal because almost any type of content can be presented through the system and we had granular control over report security access privileges.</a:t>
            </a:r>
          </a:p>
          <a:p>
            <a:endParaRPr lang="en-US" sz="1100"/>
          </a:p>
          <a:p>
            <a:r>
              <a:rPr lang="en-US" sz="1100"/>
              <a:t>We then went beyond providing access to providing information…</a:t>
            </a:r>
          </a:p>
          <a:p>
            <a:endParaRPr lang="en-US" sz="1100" baseline="0"/>
          </a:p>
          <a:p>
            <a:pPr defTabSz="477820">
              <a:defRPr/>
            </a:pPr>
            <a:r>
              <a:rPr lang="en-US" sz="1100" b="1"/>
              <a:t>Next up: The Basics Academic Decision Support v.1</a:t>
            </a:r>
          </a:p>
        </p:txBody>
      </p:sp>
      <p:sp>
        <p:nvSpPr>
          <p:cNvPr id="4" name="Slide Number Placeholder 3"/>
          <p:cNvSpPr>
            <a:spLocks noGrp="1"/>
          </p:cNvSpPr>
          <p:nvPr>
            <p:ph type="sldNum" sz="quarter" idx="10"/>
          </p:nvPr>
        </p:nvSpPr>
        <p:spPr/>
        <p:txBody>
          <a:bodyPr/>
          <a:lstStyle/>
          <a:p>
            <a:fld id="{D1A4E87A-E53E-40E5-B898-8B4739D5C63C}" type="slidenum">
              <a:rPr lang="en-US" smtClean="0"/>
              <a:t>10</a:t>
            </a:fld>
            <a:endParaRPr lang="en-US"/>
          </a:p>
        </p:txBody>
      </p:sp>
    </p:spTree>
    <p:extLst>
      <p:ext uri="{BB962C8B-B14F-4D97-AF65-F5344CB8AC3E}">
        <p14:creationId xmlns:p14="http://schemas.microsoft.com/office/powerpoint/2010/main" val="3273275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lime">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p:nvPr userDrawn="1"/>
        </p:nvSpPr>
        <p:spPr>
          <a:xfrm>
            <a:off x="0" y="4080"/>
            <a:ext cx="4104487" cy="514350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lumMod val="95000"/>
                </a:schemeClr>
              </a:solidFill>
              <a:latin typeface="+mj-lt"/>
            </a:endParaRPr>
          </a:p>
        </p:txBody>
      </p:sp>
      <p:sp>
        <p:nvSpPr>
          <p:cNvPr id="2" name="Title 1"/>
          <p:cNvSpPr>
            <a:spLocks noGrp="1"/>
          </p:cNvSpPr>
          <p:nvPr>
            <p:ph type="ctrTitle"/>
          </p:nvPr>
        </p:nvSpPr>
        <p:spPr>
          <a:xfrm>
            <a:off x="311150" y="1193681"/>
            <a:ext cx="3071442" cy="1382149"/>
          </a:xfrm>
          <a:prstGeom prst="rect">
            <a:avLst/>
          </a:prstGeom>
        </p:spPr>
        <p:txBody>
          <a:bodyPr lIns="0" tIns="0" rIns="0" bIns="91440" anchor="b">
            <a:noAutofit/>
          </a:bodyPr>
          <a:lstStyle>
            <a:lvl1pPr>
              <a:lnSpc>
                <a:spcPct val="90000"/>
              </a:lnSpc>
              <a:defRPr sz="3000">
                <a:solidFill>
                  <a:schemeClr val="bg1">
                    <a:lumMod val="95000"/>
                  </a:schemeClr>
                </a:solidFill>
              </a:defRPr>
            </a:lvl1pPr>
          </a:lstStyle>
          <a:p>
            <a:r>
              <a:rPr lang="en-US"/>
              <a:t>Click to edit Master title style</a:t>
            </a:r>
          </a:p>
        </p:txBody>
      </p:sp>
      <p:sp>
        <p:nvSpPr>
          <p:cNvPr id="3" name="Subtitle 2"/>
          <p:cNvSpPr>
            <a:spLocks noGrp="1"/>
          </p:cNvSpPr>
          <p:nvPr>
            <p:ph type="subTitle" idx="1"/>
          </p:nvPr>
        </p:nvSpPr>
        <p:spPr>
          <a:xfrm>
            <a:off x="311150" y="2696681"/>
            <a:ext cx="3071442" cy="1001885"/>
          </a:xfrm>
          <a:prstGeom prst="rect">
            <a:avLst/>
          </a:prstGeom>
        </p:spPr>
        <p:txBody>
          <a:bodyPr lIns="0" tIns="0" rIns="0" bIns="0" anchor="t">
            <a:noAutofit/>
          </a:bodyPr>
          <a:lstStyle>
            <a:lvl1pPr marL="0" indent="0" algn="l">
              <a:lnSpc>
                <a:spcPct val="90000"/>
              </a:lnSpc>
              <a:spcBef>
                <a:spcPts val="0"/>
              </a:spcBef>
              <a:spcAft>
                <a:spcPts val="0"/>
              </a:spcAft>
              <a:buNone/>
              <a:defRPr sz="1600" b="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1" name="Picture 40">
            <a:extLst>
              <a:ext uri="{FF2B5EF4-FFF2-40B4-BE49-F238E27FC236}">
                <a16:creationId xmlns:a16="http://schemas.microsoft.com/office/drawing/2014/main" id="{BCCD6B73-9491-4CF9-9294-60388419E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397667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2493" y="489634"/>
            <a:ext cx="2514600" cy="1920240"/>
          </a:xfrm>
        </p:spPr>
        <p:txBody>
          <a:bodyPr tIns="0" bIns="0" anchor="t"/>
          <a:lstStyle>
            <a:lvl1pPr>
              <a:defRPr>
                <a:solidFill>
                  <a:schemeClr val="bg1">
                    <a:lumMod val="95000"/>
                  </a:schemeClr>
                </a:solidFill>
              </a:defRPr>
            </a:lvl1pPr>
          </a:lstStyle>
          <a:p>
            <a:r>
              <a:rPr lang="en-US"/>
              <a:t>Click to edit Master title style</a:t>
            </a:r>
          </a:p>
        </p:txBody>
      </p:sp>
    </p:spTree>
    <p:extLst>
      <p:ext uri="{BB962C8B-B14F-4D97-AF65-F5344CB8AC3E}">
        <p14:creationId xmlns:p14="http://schemas.microsoft.com/office/powerpoint/2010/main" val="300691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21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End slide, lime">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Rectangle 2"/>
          <p:cNvSpPr/>
          <p:nvPr/>
        </p:nvSpPr>
        <p:spPr>
          <a:xfrm>
            <a:off x="311149" y="477044"/>
            <a:ext cx="8520113" cy="4189412"/>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
        <p:nvSpPr>
          <p:cNvPr id="6" name="Rectangle 5">
            <a:extLst>
              <a:ext uri="{FF2B5EF4-FFF2-40B4-BE49-F238E27FC236}">
                <a16:creationId xmlns:a16="http://schemas.microsoft.com/office/drawing/2014/main" id="{1BD91B85-FE9D-463F-A078-71A8AA51ABCF}"/>
              </a:ext>
            </a:extLst>
          </p:cNvPr>
          <p:cNvSpPr/>
          <p:nvPr userDrawn="1"/>
        </p:nvSpPr>
        <p:spPr>
          <a:xfrm>
            <a:off x="311149" y="477044"/>
            <a:ext cx="8520113" cy="4189412"/>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Tree>
    <p:extLst>
      <p:ext uri="{BB962C8B-B14F-4D97-AF65-F5344CB8AC3E}">
        <p14:creationId xmlns:p14="http://schemas.microsoft.com/office/powerpoint/2010/main" val="339901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31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3">
    <p:spTree>
      <p:nvGrpSpPr>
        <p:cNvPr id="1" name=""/>
        <p:cNvGrpSpPr/>
        <p:nvPr/>
      </p:nvGrpSpPr>
      <p:grpSpPr>
        <a:xfrm>
          <a:off x="0" y="0"/>
          <a:ext cx="0" cy="0"/>
          <a:chOff x="0" y="0"/>
          <a:chExt cx="0" cy="0"/>
        </a:xfrm>
      </p:grpSpPr>
      <p:sp>
        <p:nvSpPr>
          <p:cNvPr id="2" name="Title 1"/>
          <p:cNvSpPr>
            <a:spLocks noGrp="1"/>
          </p:cNvSpPr>
          <p:nvPr>
            <p:ph type="title"/>
          </p:nvPr>
        </p:nvSpPr>
        <p:spPr>
          <a:xfrm>
            <a:off x="628650" y="122611"/>
            <a:ext cx="7886700" cy="554292"/>
          </a:xfrm>
        </p:spPr>
        <p:txBody>
          <a:bodyPr>
            <a:normAutofit/>
          </a:bodyPr>
          <a:lstStyle>
            <a:lvl1pPr>
              <a:defRPr sz="2700"/>
            </a:lvl1pPr>
          </a:lstStyle>
          <a:p>
            <a:r>
              <a:rPr lang="en-US"/>
              <a:t>Click to edit Master title style</a:t>
            </a:r>
          </a:p>
        </p:txBody>
      </p:sp>
    </p:spTree>
    <p:extLst>
      <p:ext uri="{BB962C8B-B14F-4D97-AF65-F5344CB8AC3E}">
        <p14:creationId xmlns:p14="http://schemas.microsoft.com/office/powerpoint/2010/main" val="32071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95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4D38-740B-4143-AC65-384A0440D003}"/>
              </a:ext>
            </a:extLst>
          </p:cNvPr>
          <p:cNvSpPr>
            <a:spLocks noGrp="1"/>
          </p:cNvSpPr>
          <p:nvPr>
            <p:ph type="ctrTitle"/>
          </p:nvPr>
        </p:nvSpPr>
        <p:spPr>
          <a:xfrm>
            <a:off x="464344" y="341710"/>
            <a:ext cx="6858000" cy="1790700"/>
          </a:xfrm>
        </p:spPr>
        <p:txBody>
          <a:bodyPr anchor="b"/>
          <a:lstStyle>
            <a:lvl1pPr algn="ctr">
              <a:defRPr sz="4500" b="1">
                <a:solidFill>
                  <a:schemeClr val="bg1">
                    <a:lumMod val="9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DCA52540-53B1-4F9A-9B57-DD1BD668A361}"/>
              </a:ext>
            </a:extLst>
          </p:cNvPr>
          <p:cNvSpPr>
            <a:spLocks noGrp="1"/>
          </p:cNvSpPr>
          <p:nvPr>
            <p:ph type="subTitle" idx="1"/>
          </p:nvPr>
        </p:nvSpPr>
        <p:spPr>
          <a:xfrm>
            <a:off x="464344" y="2201466"/>
            <a:ext cx="6858000" cy="1241822"/>
          </a:xfrm>
        </p:spPr>
        <p:txBody>
          <a:bodyPr/>
          <a:lstStyle>
            <a:lvl1pPr marL="0" indent="0" algn="ctr">
              <a:buNone/>
              <a:defRPr sz="1800">
                <a:solidFill>
                  <a:schemeClr val="bg1">
                    <a:lumMod val="9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2180DFF-03B4-4196-AEBC-F9CD1C7475AF}"/>
              </a:ext>
            </a:extLst>
          </p:cNvPr>
          <p:cNvSpPr>
            <a:spLocks noGrp="1"/>
          </p:cNvSpPr>
          <p:nvPr>
            <p:ph type="dt" sz="half" idx="10"/>
          </p:nvPr>
        </p:nvSpPr>
        <p:spPr>
          <a:xfrm>
            <a:off x="607219" y="4869657"/>
            <a:ext cx="1335882" cy="273844"/>
          </a:xfrm>
        </p:spPr>
        <p:txBody>
          <a:bodyPr/>
          <a:lstStyle>
            <a:lvl1pPr algn="ctr">
              <a:defRPr>
                <a:solidFill>
                  <a:schemeClr val="accent5">
                    <a:lumMod val="20000"/>
                    <a:lumOff val="80000"/>
                  </a:schemeClr>
                </a:solidFill>
              </a:defRPr>
            </a:lvl1pPr>
          </a:lstStyle>
          <a:p>
            <a:fld id="{4879B3C3-A2A0-4934-8D45-F81E7FC5DA70}" type="datetimeFigureOut">
              <a:rPr lang="en-US" smtClean="0"/>
              <a:pPr/>
              <a:t>10/12/2019</a:t>
            </a:fld>
            <a:endParaRPr lang="en-US"/>
          </a:p>
        </p:txBody>
      </p:sp>
      <p:sp>
        <p:nvSpPr>
          <p:cNvPr id="5" name="Footer Placeholder 4">
            <a:extLst>
              <a:ext uri="{FF2B5EF4-FFF2-40B4-BE49-F238E27FC236}">
                <a16:creationId xmlns:a16="http://schemas.microsoft.com/office/drawing/2014/main" id="{486D8918-F756-45A3-8342-6B44516AB481}"/>
              </a:ext>
            </a:extLst>
          </p:cNvPr>
          <p:cNvSpPr>
            <a:spLocks noGrp="1"/>
          </p:cNvSpPr>
          <p:nvPr>
            <p:ph type="ftr" sz="quarter" idx="11"/>
          </p:nvPr>
        </p:nvSpPr>
        <p:spPr>
          <a:xfrm>
            <a:off x="2836069" y="4869656"/>
            <a:ext cx="3086100" cy="273844"/>
          </a:xfrm>
        </p:spPr>
        <p:txBody>
          <a:bodyPr/>
          <a:lstStyle>
            <a:lvl1pPr>
              <a:defRPr>
                <a:solidFill>
                  <a:schemeClr val="accent5">
                    <a:lumMod val="20000"/>
                    <a:lumOff val="80000"/>
                  </a:schemeClr>
                </a:solidFill>
              </a:defRPr>
            </a:lvl1pPr>
          </a:lstStyle>
          <a:p>
            <a:endParaRPr lang="en-US"/>
          </a:p>
        </p:txBody>
      </p:sp>
    </p:spTree>
    <p:extLst>
      <p:ext uri="{BB962C8B-B14F-4D97-AF65-F5344CB8AC3E}">
        <p14:creationId xmlns:p14="http://schemas.microsoft.com/office/powerpoint/2010/main" val="3845250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CF33-50F6-4C0B-91CA-D89BE0BADD3C}"/>
              </a:ext>
            </a:extLst>
          </p:cNvPr>
          <p:cNvSpPr>
            <a:spLocks noGrp="1"/>
          </p:cNvSpPr>
          <p:nvPr>
            <p:ph type="title"/>
          </p:nvPr>
        </p:nvSpPr>
        <p:spPr/>
        <p:txBody>
          <a:bodyPr/>
          <a:lstStyle>
            <a:lvl1pPr>
              <a:defRPr b="1">
                <a:solidFill>
                  <a:srgbClr val="EF762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751745E-8FCA-4EA6-AB27-B0974F861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558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DFCB-2347-45B8-80C6-6A3E2C5E50A2}"/>
              </a:ext>
            </a:extLst>
          </p:cNvPr>
          <p:cNvSpPr>
            <a:spLocks noGrp="1"/>
          </p:cNvSpPr>
          <p:nvPr>
            <p:ph type="title"/>
          </p:nvPr>
        </p:nvSpPr>
        <p:spPr>
          <a:xfrm>
            <a:off x="628650" y="260748"/>
            <a:ext cx="7886700" cy="2139553"/>
          </a:xfrm>
        </p:spPr>
        <p:txBody>
          <a:bodyPr anchor="b"/>
          <a:lstStyle>
            <a:lvl1pPr>
              <a:defRPr sz="4500" b="1">
                <a:solidFill>
                  <a:schemeClr val="accent2">
                    <a:lumMod val="20000"/>
                    <a:lumOff val="8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03AC8B-4CA9-42A1-A6C9-418427F29F89}"/>
              </a:ext>
            </a:extLst>
          </p:cNvPr>
          <p:cNvSpPr>
            <a:spLocks noGrp="1"/>
          </p:cNvSpPr>
          <p:nvPr>
            <p:ph type="body" idx="1"/>
          </p:nvPr>
        </p:nvSpPr>
        <p:spPr>
          <a:xfrm>
            <a:off x="628650" y="2420542"/>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2767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6206-7E00-4E1A-9030-004775DD168C}"/>
              </a:ext>
            </a:extLst>
          </p:cNvPr>
          <p:cNvSpPr>
            <a:spLocks noGrp="1"/>
          </p:cNvSpPr>
          <p:nvPr>
            <p:ph type="title"/>
          </p:nvPr>
        </p:nvSpPr>
        <p:spPr/>
        <p:txBody>
          <a:bodyPr/>
          <a:lstStyle>
            <a:lvl1pPr>
              <a:defRPr b="1">
                <a:solidFill>
                  <a:srgbClr val="446CA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D409145-286A-4DC5-9DF3-DDF28A2E07C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A2F43-C806-4251-9FEF-543F7D8170F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095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lime">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1149" y="477839"/>
            <a:ext cx="8520114" cy="1782762"/>
          </a:xfrm>
          <a:prstGeom prst="rect">
            <a:avLst/>
          </a:prstGeom>
        </p:spPr>
        <p:txBody>
          <a:bodyPr lIns="0" tIns="0" rIns="0" bIns="91440" anchor="b">
            <a:noAutofit/>
          </a:bodyPr>
          <a:lstStyle>
            <a:lvl1pPr>
              <a:lnSpc>
                <a:spcPct val="90000"/>
              </a:lnSpc>
              <a:defRPr sz="3000">
                <a:solidFill>
                  <a:schemeClr val="bg1">
                    <a:lumMod val="95000"/>
                  </a:schemeClr>
                </a:solidFill>
              </a:defRPr>
            </a:lvl1pPr>
          </a:lstStyle>
          <a:p>
            <a:r>
              <a:rPr lang="en-US"/>
              <a:t>Click to edit Master title style</a:t>
            </a:r>
          </a:p>
        </p:txBody>
      </p:sp>
      <p:pic>
        <p:nvPicPr>
          <p:cNvPr id="7" name="Picture 6">
            <a:extLst>
              <a:ext uri="{FF2B5EF4-FFF2-40B4-BE49-F238E27FC236}">
                <a16:creationId xmlns:a16="http://schemas.microsoft.com/office/drawing/2014/main" id="{30CEA5D9-7C24-4F2E-B9A6-E003D998E5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37534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938-CB1D-4FF7-B6FC-B15A521E92F7}"/>
              </a:ext>
            </a:extLst>
          </p:cNvPr>
          <p:cNvSpPr>
            <a:spLocks noGrp="1"/>
          </p:cNvSpPr>
          <p:nvPr>
            <p:ph type="title"/>
          </p:nvPr>
        </p:nvSpPr>
        <p:spPr>
          <a:xfrm>
            <a:off x="629841" y="273844"/>
            <a:ext cx="7886700" cy="994172"/>
          </a:xfrm>
        </p:spPr>
        <p:txBody>
          <a:bodyPr/>
          <a:lstStyle>
            <a:lvl1pPr>
              <a:defRPr b="1">
                <a:solidFill>
                  <a:srgbClr val="446CA9"/>
                </a:solidFill>
              </a:defRPr>
            </a:lvl1pPr>
          </a:lstStyle>
          <a:p>
            <a:r>
              <a:rPr lang="en-US"/>
              <a:t>Click to edit Master title style</a:t>
            </a:r>
          </a:p>
        </p:txBody>
      </p:sp>
      <p:sp>
        <p:nvSpPr>
          <p:cNvPr id="3" name="Text Placeholder 2">
            <a:extLst>
              <a:ext uri="{FF2B5EF4-FFF2-40B4-BE49-F238E27FC236}">
                <a16:creationId xmlns:a16="http://schemas.microsoft.com/office/drawing/2014/main" id="{7A9E4615-9ABA-49B8-954A-3BA88214198C}"/>
              </a:ext>
            </a:extLst>
          </p:cNvPr>
          <p:cNvSpPr>
            <a:spLocks noGrp="1"/>
          </p:cNvSpPr>
          <p:nvPr>
            <p:ph type="body" idx="1"/>
          </p:nvPr>
        </p:nvSpPr>
        <p:spPr>
          <a:xfrm>
            <a:off x="629842" y="1260872"/>
            <a:ext cx="3868340" cy="617934"/>
          </a:xfrm>
        </p:spPr>
        <p:txBody>
          <a:bodyPr anchor="b">
            <a:normAutofit/>
          </a:bodyPr>
          <a:lstStyle>
            <a:lvl1pPr marL="0" indent="0">
              <a:buNone/>
              <a:defRPr sz="2400" b="0">
                <a:solidFill>
                  <a:srgbClr val="EF762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1902FE8-A058-4671-A267-866CE5836CD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E7361A-F08D-4094-8140-2D8B43E590B8}"/>
              </a:ext>
            </a:extLst>
          </p:cNvPr>
          <p:cNvSpPr>
            <a:spLocks noGrp="1"/>
          </p:cNvSpPr>
          <p:nvPr>
            <p:ph type="body" sz="quarter" idx="3"/>
          </p:nvPr>
        </p:nvSpPr>
        <p:spPr>
          <a:xfrm>
            <a:off x="4629150" y="1260872"/>
            <a:ext cx="3887391" cy="617934"/>
          </a:xfrm>
        </p:spPr>
        <p:txBody>
          <a:bodyPr anchor="b">
            <a:normAutofit/>
          </a:bodyPr>
          <a:lstStyle>
            <a:lvl1pPr marL="0" indent="0">
              <a:buNone/>
              <a:defRPr sz="2400" b="0">
                <a:solidFill>
                  <a:srgbClr val="EF762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169086B-1657-4B07-9A0F-FC426D961C2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447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AAF-2BBF-4380-9A58-23F3D6D3F3CE}"/>
              </a:ext>
            </a:extLst>
          </p:cNvPr>
          <p:cNvSpPr>
            <a:spLocks noGrp="1"/>
          </p:cNvSpPr>
          <p:nvPr>
            <p:ph type="title"/>
          </p:nvPr>
        </p:nvSpPr>
        <p:spPr>
          <a:xfrm>
            <a:off x="628650" y="1202532"/>
            <a:ext cx="7886700" cy="994172"/>
          </a:xfrm>
        </p:spPr>
        <p:txBody>
          <a:bodyPr>
            <a:normAutofit/>
          </a:bodyPr>
          <a:lstStyle>
            <a:lvl1pPr>
              <a:defRPr sz="4500" b="1">
                <a:solidFill>
                  <a:schemeClr val="bg1"/>
                </a:solidFill>
              </a:defRPr>
            </a:lvl1pPr>
          </a:lstStyle>
          <a:p>
            <a:r>
              <a:rPr lang="en-US"/>
              <a:t>Click to edit Master title style</a:t>
            </a:r>
          </a:p>
        </p:txBody>
      </p:sp>
    </p:spTree>
    <p:extLst>
      <p:ext uri="{BB962C8B-B14F-4D97-AF65-F5344CB8AC3E}">
        <p14:creationId xmlns:p14="http://schemas.microsoft.com/office/powerpoint/2010/main" val="1861084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540B-73CC-49AE-9C20-785089683822}"/>
              </a:ext>
            </a:extLst>
          </p:cNvPr>
          <p:cNvSpPr>
            <a:spLocks noGrp="1"/>
          </p:cNvSpPr>
          <p:nvPr>
            <p:ph type="title"/>
          </p:nvPr>
        </p:nvSpPr>
        <p:spPr>
          <a:xfrm>
            <a:off x="629841" y="544711"/>
            <a:ext cx="2949178" cy="1200150"/>
          </a:xfrm>
        </p:spPr>
        <p:txBody>
          <a:bodyPr anchor="b">
            <a:normAutofit/>
          </a:bodyPr>
          <a:lstStyle>
            <a:lvl1pPr>
              <a:defRPr sz="3300" b="1"/>
            </a:lvl1pPr>
          </a:lstStyle>
          <a:p>
            <a:r>
              <a:rPr lang="en-US"/>
              <a:t>Click to edit Master title style</a:t>
            </a:r>
          </a:p>
        </p:txBody>
      </p:sp>
      <p:sp>
        <p:nvSpPr>
          <p:cNvPr id="3" name="Picture Placeholder 2">
            <a:extLst>
              <a:ext uri="{FF2B5EF4-FFF2-40B4-BE49-F238E27FC236}">
                <a16:creationId xmlns:a16="http://schemas.microsoft.com/office/drawing/2014/main" id="{DE6B6DD9-C579-4256-A53A-AB5E9E899F4C}"/>
              </a:ext>
            </a:extLst>
          </p:cNvPr>
          <p:cNvSpPr>
            <a:spLocks noGrp="1"/>
          </p:cNvSpPr>
          <p:nvPr>
            <p:ph type="pic" idx="1"/>
          </p:nvPr>
        </p:nvSpPr>
        <p:spPr>
          <a:xfrm>
            <a:off x="3885009" y="1144786"/>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D3EEC68-B7AD-41A9-A7E2-A442FC8C66BD}"/>
              </a:ext>
            </a:extLst>
          </p:cNvPr>
          <p:cNvSpPr>
            <a:spLocks noGrp="1"/>
          </p:cNvSpPr>
          <p:nvPr>
            <p:ph type="body" sz="half" idx="2"/>
          </p:nvPr>
        </p:nvSpPr>
        <p:spPr>
          <a:xfrm>
            <a:off x="645318" y="1821657"/>
            <a:ext cx="2949178" cy="297834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51490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tement slide, lime">
    <p:spTree>
      <p:nvGrpSpPr>
        <p:cNvPr id="1" name=""/>
        <p:cNvGrpSpPr/>
        <p:nvPr/>
      </p:nvGrpSpPr>
      <p:grpSpPr>
        <a:xfrm>
          <a:off x="0" y="0"/>
          <a:ext cx="0" cy="0"/>
          <a:chOff x="0" y="0"/>
          <a:chExt cx="0" cy="0"/>
        </a:xfrm>
      </p:grpSpPr>
      <p:sp>
        <p:nvSpPr>
          <p:cNvPr id="80" name="Rectangle 79"/>
          <p:cNvSpPr/>
          <p:nvPr/>
        </p:nvSpPr>
        <p:spPr>
          <a:xfrm>
            <a:off x="0" y="0"/>
            <a:ext cx="9144000" cy="514350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pic>
        <p:nvPicPr>
          <p:cNvPr id="8" name="Picture 7">
            <a:extLst>
              <a:ext uri="{FF2B5EF4-FFF2-40B4-BE49-F238E27FC236}">
                <a16:creationId xmlns:a16="http://schemas.microsoft.com/office/drawing/2014/main" id="{899AC5D0-FCE3-48A6-9987-AEB116BA96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199335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 content">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2181884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a:solidFill>
                  <a:schemeClr val="bg1">
                    <a:lumMod val="95000"/>
                  </a:schemeClr>
                </a:solidFill>
              </a:defRPr>
            </a:lvl1pPr>
          </a:lstStyle>
          <a:p>
            <a:r>
              <a:rPr lang="en-US"/>
              <a:t>Click to edit Master title style</a:t>
            </a:r>
          </a:p>
        </p:txBody>
      </p:sp>
    </p:spTree>
    <p:extLst>
      <p:ext uri="{BB962C8B-B14F-4D97-AF65-F5344CB8AC3E}">
        <p14:creationId xmlns:p14="http://schemas.microsoft.com/office/powerpoint/2010/main" val="667263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ima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2" y="927268"/>
            <a:ext cx="9143977" cy="3739981"/>
          </a:xfrm>
          <a:noFill/>
        </p:spPr>
        <p:txBody>
          <a:bodyPr anchor="ctr"/>
          <a:lstStyle>
            <a:lvl1pPr marL="0" indent="0" algn="ctr">
              <a:buFontTx/>
              <a:buNone/>
              <a:defRPr>
                <a:solidFill>
                  <a:schemeClr val="bg1"/>
                </a:solidFill>
              </a:defRPr>
            </a:lvl1pPr>
          </a:lstStyle>
          <a:p>
            <a:r>
              <a:rPr lang="en-US"/>
              <a:t>Image</a:t>
            </a:r>
          </a:p>
        </p:txBody>
      </p:sp>
      <p:sp>
        <p:nvSpPr>
          <p:cNvPr id="2" name="Title 1"/>
          <p:cNvSpPr>
            <a:spLocks noGrp="1"/>
          </p:cNvSpPr>
          <p:nvPr>
            <p:ph type="title"/>
          </p:nvPr>
        </p:nvSpPr>
        <p:spPr/>
        <p:txBody>
          <a:bodyPr tIns="0" bIns="0"/>
          <a:lstStyle>
            <a:lvl1pPr>
              <a:defRPr>
                <a:solidFill>
                  <a:schemeClr val="bg1">
                    <a:lumMod val="95000"/>
                  </a:schemeClr>
                </a:solidFill>
              </a:defRPr>
            </a:lvl1pPr>
          </a:lstStyle>
          <a:p>
            <a:r>
              <a:rPr lang="en-US"/>
              <a:t>Click to edit Master title style</a:t>
            </a:r>
          </a:p>
        </p:txBody>
      </p:sp>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6085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b="0">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a:xfrm>
            <a:off x="311150" y="1158478"/>
            <a:ext cx="4123689" cy="3508772"/>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4709161" y="1158478"/>
            <a:ext cx="4122224" cy="3508772"/>
          </a:xfrm>
          <a:noFill/>
        </p:spPr>
        <p:txBody>
          <a:bodyPr anchor="ctr"/>
          <a:lstStyle>
            <a:lvl1pPr marL="0" indent="0" algn="ctr">
              <a:buFontTx/>
              <a:buNone/>
              <a:defRPr>
                <a:solidFill>
                  <a:schemeClr val="bg1"/>
                </a:solidFill>
              </a:defRPr>
            </a:lvl1pPr>
          </a:lstStyle>
          <a:p>
            <a:r>
              <a:rPr lang="en-US"/>
              <a:t>Image</a:t>
            </a:r>
          </a:p>
        </p:txBody>
      </p:sp>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336117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left image">
    <p:spTree>
      <p:nvGrpSpPr>
        <p:cNvPr id="1" name=""/>
        <p:cNvGrpSpPr/>
        <p:nvPr/>
      </p:nvGrpSpPr>
      <p:grpSpPr>
        <a:xfrm>
          <a:off x="0" y="0"/>
          <a:ext cx="0" cy="0"/>
          <a:chOff x="0" y="0"/>
          <a:chExt cx="0" cy="0"/>
        </a:xfrm>
      </p:grpSpPr>
      <p:sp>
        <p:nvSpPr>
          <p:cNvPr id="2" name="Title 1"/>
          <p:cNvSpPr>
            <a:spLocks noGrp="1"/>
          </p:cNvSpPr>
          <p:nvPr>
            <p:ph type="title"/>
          </p:nvPr>
        </p:nvSpPr>
        <p:spPr>
          <a:xfrm>
            <a:off x="312615" y="213305"/>
            <a:ext cx="8518770" cy="530352"/>
          </a:xfrm>
        </p:spPr>
        <p:txBody>
          <a:bodyPr tIns="0" bIns="0"/>
          <a:lstStyle>
            <a:lvl1pPr>
              <a:defRPr>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a:xfrm>
            <a:off x="4709160" y="1158478"/>
            <a:ext cx="4122225" cy="3508772"/>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311150" y="1158478"/>
            <a:ext cx="4123690" cy="3508772"/>
          </a:xfrm>
          <a:noFill/>
        </p:spPr>
        <p:txBody>
          <a:bodyPr anchor="ctr"/>
          <a:lstStyle>
            <a:lvl1pPr marL="0" indent="0" algn="ctr">
              <a:buFontTx/>
              <a:buNone/>
              <a:defRPr>
                <a:solidFill>
                  <a:schemeClr val="bg1"/>
                </a:solidFill>
              </a:defRPr>
            </a:lvl1pPr>
          </a:lstStyle>
          <a:p>
            <a:r>
              <a:rPr lang="en-US"/>
              <a:t>Image</a:t>
            </a:r>
          </a:p>
        </p:txBody>
      </p:sp>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119331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de 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312493" y="489634"/>
            <a:ext cx="2514600" cy="1920240"/>
          </a:xfrm>
        </p:spPr>
        <p:txBody>
          <a:bodyPr tIns="0" bIns="0" anchor="t"/>
          <a:lstStyle>
            <a:lvl1pPr>
              <a:defRPr>
                <a:solidFill>
                  <a:schemeClr val="bg1">
                    <a:lumMod val="95000"/>
                  </a:schemeClr>
                </a:solidFill>
              </a:defRPr>
            </a:lvl1pPr>
          </a:lstStyle>
          <a:p>
            <a:r>
              <a:rPr lang="en-US"/>
              <a:t>Click to edit Master title style</a:t>
            </a:r>
          </a:p>
        </p:txBody>
      </p:sp>
      <p:sp>
        <p:nvSpPr>
          <p:cNvPr id="6" name="Text Placeholder 5"/>
          <p:cNvSpPr>
            <a:spLocks noGrp="1"/>
          </p:cNvSpPr>
          <p:nvPr>
            <p:ph type="body" sz="quarter" idx="10"/>
          </p:nvPr>
        </p:nvSpPr>
        <p:spPr>
          <a:xfrm>
            <a:off x="3509963" y="477442"/>
            <a:ext cx="5321301" cy="4189809"/>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90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615" y="213305"/>
            <a:ext cx="8518770" cy="530352"/>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311151" y="1158478"/>
            <a:ext cx="8520234" cy="35087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86BB907E-E556-43FA-991D-E276E72C2A5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271586858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9"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3" r:id="rId12"/>
    <p:sldLayoutId id="2147483958" r:id="rId13"/>
    <p:sldLayoutId id="2147483972" r:id="rId14"/>
    <p:sldLayoutId id="214748398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90000"/>
        </a:lnSpc>
        <a:spcBef>
          <a:spcPct val="0"/>
        </a:spcBef>
        <a:buNone/>
        <a:defRPr sz="2200" b="0" kern="1200">
          <a:solidFill>
            <a:schemeClr val="bg1">
              <a:lumMod val="95000"/>
            </a:schemeClr>
          </a:solidFill>
          <a:latin typeface="+mj-lt"/>
          <a:ea typeface="+mj-ea"/>
          <a:cs typeface="+mj-cs"/>
        </a:defRPr>
      </a:lvl1pPr>
    </p:titleStyle>
    <p:bodyStyle>
      <a:lvl1pPr marL="171450" indent="-171450" algn="l" defTabSz="457200" rtl="0" eaLnBrk="1" latinLnBrk="0" hangingPunct="1">
        <a:spcBef>
          <a:spcPts val="0"/>
        </a:spcBef>
        <a:spcAft>
          <a:spcPts val="1000"/>
        </a:spcAft>
        <a:buClrTx/>
        <a:buFont typeface="Arial"/>
        <a:buChar char="•"/>
        <a:defRPr sz="1600" kern="1200">
          <a:solidFill>
            <a:schemeClr val="bg1">
              <a:lumMod val="95000"/>
            </a:schemeClr>
          </a:solidFill>
          <a:latin typeface="+mn-lt"/>
          <a:ea typeface="+mn-ea"/>
          <a:cs typeface="+mn-cs"/>
        </a:defRPr>
      </a:lvl1pPr>
      <a:lvl2pPr marL="342900" indent="-171450" algn="l" defTabSz="457200" rtl="0" eaLnBrk="1" latinLnBrk="0" hangingPunct="1">
        <a:spcBef>
          <a:spcPts val="0"/>
        </a:spcBef>
        <a:spcAft>
          <a:spcPts val="1000"/>
        </a:spcAft>
        <a:buClrTx/>
        <a:buFont typeface="Arial"/>
        <a:buChar char="–"/>
        <a:defRPr sz="1600" kern="1200">
          <a:solidFill>
            <a:schemeClr val="bg1">
              <a:lumMod val="95000"/>
            </a:schemeClr>
          </a:solidFill>
          <a:latin typeface="+mn-lt"/>
          <a:ea typeface="+mn-ea"/>
          <a:cs typeface="+mn-cs"/>
        </a:defRPr>
      </a:lvl2pPr>
      <a:lvl3pPr marL="514350" indent="-171450" algn="l" defTabSz="457200" rtl="0" eaLnBrk="1" latinLnBrk="0" hangingPunct="1">
        <a:spcBef>
          <a:spcPts val="0"/>
        </a:spcBef>
        <a:spcAft>
          <a:spcPts val="1000"/>
        </a:spcAft>
        <a:buClrTx/>
        <a:buFont typeface="Arial"/>
        <a:buChar char="•"/>
        <a:defRPr sz="1600" kern="1200">
          <a:solidFill>
            <a:schemeClr val="bg1">
              <a:lumMod val="95000"/>
            </a:schemeClr>
          </a:solidFill>
          <a:latin typeface="+mn-lt"/>
          <a:ea typeface="+mn-ea"/>
          <a:cs typeface="+mn-cs"/>
        </a:defRPr>
      </a:lvl3pPr>
      <a:lvl4pPr marL="685800" indent="-171450" algn="l" defTabSz="457200" rtl="0" eaLnBrk="1" latinLnBrk="0" hangingPunct="1">
        <a:spcBef>
          <a:spcPts val="0"/>
        </a:spcBef>
        <a:spcAft>
          <a:spcPts val="1000"/>
        </a:spcAft>
        <a:buClrTx/>
        <a:buFont typeface="Arial"/>
        <a:buChar char="–"/>
        <a:defRPr sz="1600" kern="1200">
          <a:solidFill>
            <a:schemeClr val="bg1">
              <a:lumMod val="95000"/>
            </a:schemeClr>
          </a:solidFill>
          <a:latin typeface="+mn-lt"/>
          <a:ea typeface="+mn-ea"/>
          <a:cs typeface="+mn-cs"/>
        </a:defRPr>
      </a:lvl4pPr>
      <a:lvl5pPr marL="857250" indent="-171450" algn="l" defTabSz="457200" rtl="0" eaLnBrk="1" latinLnBrk="0" hangingPunct="1">
        <a:spcBef>
          <a:spcPts val="0"/>
        </a:spcBef>
        <a:spcAft>
          <a:spcPts val="1000"/>
        </a:spcAft>
        <a:buClrTx/>
        <a:buFont typeface="Arial" panose="020B0604020202020204" pitchFamily="34" charset="0"/>
        <a:buChar char="•"/>
        <a:defRPr sz="1600" kern="1200">
          <a:solidFill>
            <a:schemeClr val="bg1">
              <a:lumMod val="9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731" userDrawn="1">
          <p15:clr>
            <a:srgbClr val="F26B43"/>
          </p15:clr>
        </p15:guide>
        <p15:guide id="10" pos="2880" userDrawn="1">
          <p15:clr>
            <a:srgbClr val="F26B43"/>
          </p15:clr>
        </p15:guide>
        <p15:guide id="11" orient="horz" pos="302" userDrawn="1">
          <p15:clr>
            <a:srgbClr val="F26B43"/>
          </p15:clr>
        </p15:guide>
        <p15:guide id="12" orient="horz" pos="2940" userDrawn="1">
          <p15:clr>
            <a:srgbClr val="F26B43"/>
          </p15:clr>
        </p15:guide>
        <p15:guide id="13" pos="5564" userDrawn="1">
          <p15:clr>
            <a:srgbClr val="F26B43"/>
          </p15:clr>
        </p15:guide>
        <p15:guide id="14" pos="2211" userDrawn="1">
          <p15:clr>
            <a:srgbClr val="F26B43"/>
          </p15:clr>
        </p15:guide>
        <p15:guide id="15" pos="2009" userDrawn="1">
          <p15:clr>
            <a:srgbClr val="F26B43"/>
          </p15:clr>
        </p15:guide>
        <p15:guide id="16" pos="1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D40D-2D40-461D-B00C-2F78B6DC164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79B3C3-A2A0-4934-8D45-F81E7FC5DA70}" type="datetimeFigureOut">
              <a:rPr lang="en-US" smtClean="0"/>
              <a:t>10/12/2019</a:t>
            </a:fld>
            <a:endParaRPr lang="en-US"/>
          </a:p>
        </p:txBody>
      </p:sp>
      <p:sp>
        <p:nvSpPr>
          <p:cNvPr id="5" name="Footer Placeholder 4">
            <a:extLst>
              <a:ext uri="{FF2B5EF4-FFF2-40B4-BE49-F238E27FC236}">
                <a16:creationId xmlns:a16="http://schemas.microsoft.com/office/drawing/2014/main" id="{3D0E22F0-B9BE-420C-9E14-F7F65D18640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24353A-0FC2-41A2-9A6D-0536EC4CBC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4F5B29-BEA2-46CF-8969-A9D44B5BC61B}" type="slidenum">
              <a:rPr lang="en-US" smtClean="0"/>
              <a:t>‹#›</a:t>
            </a:fld>
            <a:endParaRPr lang="en-US"/>
          </a:p>
        </p:txBody>
      </p:sp>
    </p:spTree>
    <p:extLst>
      <p:ext uri="{BB962C8B-B14F-4D97-AF65-F5344CB8AC3E}">
        <p14:creationId xmlns:p14="http://schemas.microsoft.com/office/powerpoint/2010/main" val="641328281"/>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png"/><Relationship Id="rId5" Type="http://schemas.microsoft.com/office/2007/relationships/hdphoto" Target="../media/hdphoto5.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hyperlink" Target="mailto:Kevin.saunders@drake.edu" TargetMode="External"/><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hyperlink" Target="mailto:chris.gill@drake.ed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628650" y="1202532"/>
            <a:ext cx="7886700" cy="994172"/>
          </a:xfrm>
        </p:spPr>
        <p:txBody>
          <a:bodyPr/>
          <a:lstStyle/>
          <a:p>
            <a:r>
              <a:rPr lang="en-US"/>
              <a:t>Analytics Driving Outcomes</a:t>
            </a:r>
          </a:p>
        </p:txBody>
      </p:sp>
    </p:spTree>
    <p:extLst>
      <p:ext uri="{BB962C8B-B14F-4D97-AF65-F5344CB8AC3E}">
        <p14:creationId xmlns:p14="http://schemas.microsoft.com/office/powerpoint/2010/main" val="2985983994"/>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Drake's SharePoint self-service analytics portal" title="Self-Service Portal"/>
          <p:cNvPicPr>
            <a:picLocks noChangeAspect="1"/>
          </p:cNvPicPr>
          <p:nvPr/>
        </p:nvPicPr>
        <p:blipFill>
          <a:blip r:embed="rId3"/>
          <a:stretch>
            <a:fillRect/>
          </a:stretch>
        </p:blipFill>
        <p:spPr>
          <a:xfrm>
            <a:off x="932595" y="972028"/>
            <a:ext cx="7260492" cy="3774878"/>
          </a:xfrm>
          <a:prstGeom prst="rect">
            <a:avLst/>
          </a:prstGeom>
        </p:spPr>
      </p:pic>
      <p:sp>
        <p:nvSpPr>
          <p:cNvPr id="3" name="Title 2"/>
          <p:cNvSpPr>
            <a:spLocks noGrp="1"/>
          </p:cNvSpPr>
          <p:nvPr>
            <p:ph type="title"/>
          </p:nvPr>
        </p:nvSpPr>
        <p:spPr/>
        <p:txBody>
          <a:bodyPr vert="horz" lIns="0" tIns="0" rIns="0" bIns="0" rtlCol="0" anchor="b">
            <a:normAutofit/>
          </a:bodyPr>
          <a:lstStyle/>
          <a:p>
            <a:r>
              <a:rPr lang="en-US" sz="3200"/>
              <a:t>Self-Service Portal</a:t>
            </a:r>
          </a:p>
        </p:txBody>
      </p:sp>
    </p:spTree>
    <p:extLst>
      <p:ext uri="{BB962C8B-B14F-4D97-AF65-F5344CB8AC3E}">
        <p14:creationId xmlns:p14="http://schemas.microsoft.com/office/powerpoint/2010/main" val="3873088526"/>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615" y="213305"/>
            <a:ext cx="8518770" cy="530352"/>
          </a:xfrm>
        </p:spPr>
        <p:txBody>
          <a:bodyPr vert="horz" lIns="0" tIns="0" rIns="0" bIns="0" rtlCol="0" anchor="b">
            <a:normAutofit/>
          </a:bodyPr>
          <a:lstStyle/>
          <a:p>
            <a:r>
              <a:rPr lang="en-US" sz="3200"/>
              <a:t>The Basics: Academic Decision Support v.1</a:t>
            </a:r>
          </a:p>
        </p:txBody>
      </p:sp>
      <p:cxnSp>
        <p:nvCxnSpPr>
          <p:cNvPr id="7" name="Straight Connector 6">
            <a:extLst>
              <a:ext uri="{FF2B5EF4-FFF2-40B4-BE49-F238E27FC236}">
                <a16:creationId xmlns:a16="http://schemas.microsoft.com/office/drawing/2014/main" id="{587A7CAB-1D88-494F-A43E-60B60AC2429D}"/>
              </a:ext>
            </a:extLst>
          </p:cNvPr>
          <p:cNvCxnSpPr>
            <a:cxnSpLocks/>
          </p:cNvCxnSpPr>
          <p:nvPr/>
        </p:nvCxnSpPr>
        <p:spPr>
          <a:xfrm>
            <a:off x="901874" y="3030942"/>
            <a:ext cx="7314847"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B563F25-5DF7-481C-AB51-2328C2CF797A}"/>
              </a:ext>
            </a:extLst>
          </p:cNvPr>
          <p:cNvCxnSpPr>
            <a:cxnSpLocks/>
          </p:cNvCxnSpPr>
          <p:nvPr/>
        </p:nvCxnSpPr>
        <p:spPr>
          <a:xfrm>
            <a:off x="4572000" y="1089764"/>
            <a:ext cx="0" cy="3792105"/>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25694E8-78E4-47C9-9919-E6F2EBD0BE49}"/>
              </a:ext>
            </a:extLst>
          </p:cNvPr>
          <p:cNvSpPr txBox="1"/>
          <p:nvPr/>
        </p:nvSpPr>
        <p:spPr>
          <a:xfrm>
            <a:off x="191513" y="1089764"/>
            <a:ext cx="1053556" cy="885824"/>
          </a:xfrm>
          <a:prstGeom prst="rect">
            <a:avLst/>
          </a:prstGeom>
          <a:noFill/>
        </p:spPr>
        <p:txBody>
          <a:bodyPr wrap="square" lIns="137160" tIns="137160" rIns="137160" bIns="137160" rtlCol="0">
            <a:noAutofit/>
          </a:bodyPr>
          <a:lstStyle/>
          <a:p>
            <a:r>
              <a:rPr lang="en-US" sz="1400">
                <a:solidFill>
                  <a:schemeClr val="bg1">
                    <a:lumMod val="95000"/>
                  </a:schemeClr>
                </a:solidFill>
              </a:rPr>
              <a:t>Majors</a:t>
            </a:r>
          </a:p>
          <a:p>
            <a:r>
              <a:rPr lang="en-US" sz="1400">
                <a:solidFill>
                  <a:schemeClr val="bg1">
                    <a:lumMod val="95000"/>
                  </a:schemeClr>
                </a:solidFill>
              </a:rPr>
              <a:t>5 Yr. Trend</a:t>
            </a:r>
          </a:p>
        </p:txBody>
      </p:sp>
      <p:sp>
        <p:nvSpPr>
          <p:cNvPr id="22" name="TextBox 21">
            <a:extLst>
              <a:ext uri="{FF2B5EF4-FFF2-40B4-BE49-F238E27FC236}">
                <a16:creationId xmlns:a16="http://schemas.microsoft.com/office/drawing/2014/main" id="{3BACEB04-65C0-4D8F-AC39-6AB0C8944E77}"/>
              </a:ext>
            </a:extLst>
          </p:cNvPr>
          <p:cNvSpPr txBox="1"/>
          <p:nvPr/>
        </p:nvSpPr>
        <p:spPr>
          <a:xfrm>
            <a:off x="7733303" y="1089764"/>
            <a:ext cx="1219183" cy="885824"/>
          </a:xfrm>
          <a:prstGeom prst="rect">
            <a:avLst/>
          </a:prstGeom>
          <a:noFill/>
        </p:spPr>
        <p:txBody>
          <a:bodyPr wrap="square" lIns="137160" tIns="137160" rIns="137160" bIns="137160" rtlCol="0">
            <a:noAutofit/>
          </a:bodyPr>
          <a:lstStyle/>
          <a:p>
            <a:r>
              <a:rPr lang="en-US" sz="1400">
                <a:solidFill>
                  <a:schemeClr val="bg1">
                    <a:lumMod val="95000"/>
                  </a:schemeClr>
                </a:solidFill>
              </a:rPr>
              <a:t>Credit Hours Attempted</a:t>
            </a:r>
          </a:p>
          <a:p>
            <a:r>
              <a:rPr lang="en-US" sz="1400">
                <a:solidFill>
                  <a:schemeClr val="bg1">
                    <a:lumMod val="95000"/>
                  </a:schemeClr>
                </a:solidFill>
              </a:rPr>
              <a:t>5 Yr. Trend</a:t>
            </a:r>
          </a:p>
        </p:txBody>
      </p:sp>
      <p:sp>
        <p:nvSpPr>
          <p:cNvPr id="23" name="TextBox 22">
            <a:extLst>
              <a:ext uri="{FF2B5EF4-FFF2-40B4-BE49-F238E27FC236}">
                <a16:creationId xmlns:a16="http://schemas.microsoft.com/office/drawing/2014/main" id="{CEE54361-88E7-4B32-9EE8-361BF0FE477D}"/>
              </a:ext>
            </a:extLst>
          </p:cNvPr>
          <p:cNvSpPr txBox="1"/>
          <p:nvPr/>
        </p:nvSpPr>
        <p:spPr>
          <a:xfrm>
            <a:off x="191407" y="3144898"/>
            <a:ext cx="1053556" cy="1017564"/>
          </a:xfrm>
          <a:prstGeom prst="rect">
            <a:avLst/>
          </a:prstGeom>
          <a:noFill/>
        </p:spPr>
        <p:txBody>
          <a:bodyPr wrap="square" lIns="137160" tIns="137160" rIns="137160" bIns="137160" rtlCol="0">
            <a:noAutofit/>
          </a:bodyPr>
          <a:lstStyle/>
          <a:p>
            <a:r>
              <a:rPr lang="en-US" sz="1400">
                <a:solidFill>
                  <a:schemeClr val="bg1">
                    <a:lumMod val="95000"/>
                  </a:schemeClr>
                </a:solidFill>
              </a:rPr>
              <a:t>Course Utilization</a:t>
            </a:r>
          </a:p>
          <a:p>
            <a:r>
              <a:rPr lang="en-US" sz="1400">
                <a:solidFill>
                  <a:schemeClr val="bg1">
                    <a:lumMod val="95000"/>
                  </a:schemeClr>
                </a:solidFill>
              </a:rPr>
              <a:t>5 Yr. Trend</a:t>
            </a:r>
          </a:p>
        </p:txBody>
      </p:sp>
      <p:sp>
        <p:nvSpPr>
          <p:cNvPr id="24" name="TextBox 23">
            <a:extLst>
              <a:ext uri="{FF2B5EF4-FFF2-40B4-BE49-F238E27FC236}">
                <a16:creationId xmlns:a16="http://schemas.microsoft.com/office/drawing/2014/main" id="{3F8F4531-4891-43DA-91FC-AF81C0B1BEFB}"/>
              </a:ext>
            </a:extLst>
          </p:cNvPr>
          <p:cNvSpPr txBox="1"/>
          <p:nvPr/>
        </p:nvSpPr>
        <p:spPr>
          <a:xfrm>
            <a:off x="7822922" y="3148311"/>
            <a:ext cx="1053556" cy="1014147"/>
          </a:xfrm>
          <a:prstGeom prst="rect">
            <a:avLst/>
          </a:prstGeom>
          <a:noFill/>
        </p:spPr>
        <p:txBody>
          <a:bodyPr wrap="square" lIns="137160" tIns="137160" rIns="137160" bIns="137160" rtlCol="0">
            <a:noAutofit/>
          </a:bodyPr>
          <a:lstStyle/>
          <a:p>
            <a:r>
              <a:rPr lang="en-US" sz="1400">
                <a:solidFill>
                  <a:schemeClr val="bg1">
                    <a:lumMod val="95000"/>
                  </a:schemeClr>
                </a:solidFill>
              </a:rPr>
              <a:t>D/F/W Rates</a:t>
            </a:r>
          </a:p>
          <a:p>
            <a:r>
              <a:rPr lang="en-US" sz="1400">
                <a:solidFill>
                  <a:schemeClr val="bg1">
                    <a:lumMod val="95000"/>
                  </a:schemeClr>
                </a:solidFill>
              </a:rPr>
              <a:t>5 Yr. Trend</a:t>
            </a:r>
          </a:p>
        </p:txBody>
      </p:sp>
      <p:grpSp>
        <p:nvGrpSpPr>
          <p:cNvPr id="3" name="Group 2">
            <a:extLst>
              <a:ext uri="{FF2B5EF4-FFF2-40B4-BE49-F238E27FC236}">
                <a16:creationId xmlns:a16="http://schemas.microsoft.com/office/drawing/2014/main" id="{4B23BF56-CA48-4E86-8743-273C36812ED2}"/>
              </a:ext>
            </a:extLst>
          </p:cNvPr>
          <p:cNvGrpSpPr/>
          <p:nvPr/>
        </p:nvGrpSpPr>
        <p:grpSpPr>
          <a:xfrm>
            <a:off x="1319955" y="1044653"/>
            <a:ext cx="3141432" cy="1847937"/>
            <a:chOff x="1319955" y="1044653"/>
            <a:chExt cx="3141432" cy="1847937"/>
          </a:xfrm>
        </p:grpSpPr>
        <p:pic>
          <p:nvPicPr>
            <p:cNvPr id="4" name="Picture 3" descr="Screenshot of the majors report for the Drake College of Arts and Sciences.  Majors is one of four different reports that make up Drake's Academic Decision Support tool." title="Academic Decision Support"/>
            <p:cNvPicPr>
              <a:picLocks noChangeAspect="1"/>
            </p:cNvPicPr>
            <p:nvPr/>
          </p:nvPicPr>
          <p:blipFill>
            <a:blip r:embed="rId3"/>
            <a:stretch>
              <a:fillRect/>
            </a:stretch>
          </p:blipFill>
          <p:spPr>
            <a:xfrm>
              <a:off x="1319955" y="1044653"/>
              <a:ext cx="3141432" cy="1830312"/>
            </a:xfrm>
            <a:prstGeom prst="rect">
              <a:avLst/>
            </a:prstGeom>
          </p:spPr>
        </p:pic>
        <p:pic>
          <p:nvPicPr>
            <p:cNvPr id="15" name="Picture 14" descr="Screenshot of the majors report for the Drake College of Arts and Sciences.  Majors is one of four different reports that make up Drake's Academic Decision Support tool." title="Academic Decision Support">
              <a:extLst>
                <a:ext uri="{FF2B5EF4-FFF2-40B4-BE49-F238E27FC236}">
                  <a16:creationId xmlns:a16="http://schemas.microsoft.com/office/drawing/2014/main" id="{27F0FA7D-3739-4A31-A9F2-2C66ECE6FCE5}"/>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Lst>
            </a:blip>
            <a:srcRect l="71236" t="41477"/>
            <a:stretch/>
          </p:blipFill>
          <p:spPr>
            <a:xfrm>
              <a:off x="3546986" y="1821426"/>
              <a:ext cx="903587" cy="1071164"/>
            </a:xfrm>
            <a:prstGeom prst="rect">
              <a:avLst/>
            </a:prstGeom>
          </p:spPr>
        </p:pic>
      </p:grpSp>
      <p:grpSp>
        <p:nvGrpSpPr>
          <p:cNvPr id="8" name="Group 7">
            <a:extLst>
              <a:ext uri="{FF2B5EF4-FFF2-40B4-BE49-F238E27FC236}">
                <a16:creationId xmlns:a16="http://schemas.microsoft.com/office/drawing/2014/main" id="{DBB8A0A1-7534-454C-81BE-8C2C9896C2AD}"/>
              </a:ext>
            </a:extLst>
          </p:cNvPr>
          <p:cNvGrpSpPr/>
          <p:nvPr/>
        </p:nvGrpSpPr>
        <p:grpSpPr>
          <a:xfrm>
            <a:off x="4701237" y="3138893"/>
            <a:ext cx="3058727" cy="1777591"/>
            <a:chOff x="4701237" y="3138893"/>
            <a:chExt cx="3058727" cy="1777591"/>
          </a:xfrm>
        </p:grpSpPr>
        <p:pic>
          <p:nvPicPr>
            <p:cNvPr id="16" name="Picture 15" descr="Screenshot of final Academic Decision Support report showing percentage of D's,F's, and Withdraws by department." title="D/F/W Percent">
              <a:extLst>
                <a:ext uri="{FF2B5EF4-FFF2-40B4-BE49-F238E27FC236}">
                  <a16:creationId xmlns:a16="http://schemas.microsoft.com/office/drawing/2014/main" id="{D1FE3F29-486A-4FBF-BBBD-DC953E42C2D0}"/>
                </a:ext>
              </a:extLst>
            </p:cNvPr>
            <p:cNvPicPr>
              <a:picLocks noChangeAspect="1"/>
            </p:cNvPicPr>
            <p:nvPr/>
          </p:nvPicPr>
          <p:blipFill>
            <a:blip r:embed="rId6"/>
            <a:stretch>
              <a:fillRect/>
            </a:stretch>
          </p:blipFill>
          <p:spPr>
            <a:xfrm>
              <a:off x="4701237" y="3138893"/>
              <a:ext cx="3058727" cy="1771586"/>
            </a:xfrm>
            <a:prstGeom prst="rect">
              <a:avLst/>
            </a:prstGeom>
          </p:spPr>
        </p:pic>
        <p:pic>
          <p:nvPicPr>
            <p:cNvPr id="17" name="Picture 16" descr="Screenshot of final Academic Decision Support report showing percentage of D's,F's, and Withdraws by department." title="D/F/W Percent">
              <a:extLst>
                <a:ext uri="{FF2B5EF4-FFF2-40B4-BE49-F238E27FC236}">
                  <a16:creationId xmlns:a16="http://schemas.microsoft.com/office/drawing/2014/main" id="{FC1E6901-C3A6-480E-8E20-6A6D91EACB44}"/>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Lst>
            </a:blip>
            <a:srcRect l="8311" t="50585" r="26595"/>
            <a:stretch/>
          </p:blipFill>
          <p:spPr>
            <a:xfrm>
              <a:off x="4955457" y="4041058"/>
              <a:ext cx="1991033" cy="875426"/>
            </a:xfrm>
            <a:prstGeom prst="rect">
              <a:avLst/>
            </a:prstGeom>
          </p:spPr>
        </p:pic>
      </p:grpSp>
      <p:grpSp>
        <p:nvGrpSpPr>
          <p:cNvPr id="6" name="Group 5">
            <a:extLst>
              <a:ext uri="{FF2B5EF4-FFF2-40B4-BE49-F238E27FC236}">
                <a16:creationId xmlns:a16="http://schemas.microsoft.com/office/drawing/2014/main" id="{2167AA53-9A02-4C9D-918A-07A13BBAF604}"/>
              </a:ext>
            </a:extLst>
          </p:cNvPr>
          <p:cNvGrpSpPr/>
          <p:nvPr/>
        </p:nvGrpSpPr>
        <p:grpSpPr>
          <a:xfrm>
            <a:off x="1319955" y="3138893"/>
            <a:ext cx="3160572" cy="1533707"/>
            <a:chOff x="1319955" y="3138893"/>
            <a:chExt cx="3160572" cy="1533707"/>
          </a:xfrm>
        </p:grpSpPr>
        <p:pic>
          <p:nvPicPr>
            <p:cNvPr id="25" name="Picture 24" descr="Screenshot of third of four Academic Decision Support reports showing course utilization at the course level" title="Course Utilization">
              <a:extLst>
                <a:ext uri="{FF2B5EF4-FFF2-40B4-BE49-F238E27FC236}">
                  <a16:creationId xmlns:a16="http://schemas.microsoft.com/office/drawing/2014/main" id="{2C0AA930-A305-44D4-B6B0-CCDC5DD30787}"/>
                </a:ext>
              </a:extLst>
            </p:cNvPr>
            <p:cNvPicPr>
              <a:picLocks noChangeAspect="1"/>
            </p:cNvPicPr>
            <p:nvPr/>
          </p:nvPicPr>
          <p:blipFill>
            <a:blip r:embed="rId9"/>
            <a:stretch>
              <a:fillRect/>
            </a:stretch>
          </p:blipFill>
          <p:spPr>
            <a:xfrm>
              <a:off x="1319955" y="3138893"/>
              <a:ext cx="3160572" cy="1527702"/>
            </a:xfrm>
            <a:prstGeom prst="rect">
              <a:avLst/>
            </a:prstGeom>
          </p:spPr>
        </p:pic>
        <p:pic>
          <p:nvPicPr>
            <p:cNvPr id="26" name="Picture 25" descr="Screenshot of third of four Academic Decision Support reports showing course utilization at the course level" title="Course Utilization">
              <a:extLst>
                <a:ext uri="{FF2B5EF4-FFF2-40B4-BE49-F238E27FC236}">
                  <a16:creationId xmlns:a16="http://schemas.microsoft.com/office/drawing/2014/main" id="{671B74C9-92E5-4F6A-AD1F-EDEFE739F993}"/>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Blur/>
                      </a14:imgEffect>
                    </a14:imgLayer>
                  </a14:imgProps>
                </a:ext>
              </a:extLst>
            </a:blip>
            <a:srcRect l="53636" t="43697" r="867"/>
            <a:stretch/>
          </p:blipFill>
          <p:spPr>
            <a:xfrm>
              <a:off x="3030794" y="3812458"/>
              <a:ext cx="1437967" cy="860142"/>
            </a:xfrm>
            <a:prstGeom prst="rect">
              <a:avLst/>
            </a:prstGeom>
          </p:spPr>
        </p:pic>
      </p:grpSp>
      <p:grpSp>
        <p:nvGrpSpPr>
          <p:cNvPr id="5" name="Group 4">
            <a:extLst>
              <a:ext uri="{FF2B5EF4-FFF2-40B4-BE49-F238E27FC236}">
                <a16:creationId xmlns:a16="http://schemas.microsoft.com/office/drawing/2014/main" id="{C0BA2529-4FAC-4C8D-9505-966946042127}"/>
              </a:ext>
            </a:extLst>
          </p:cNvPr>
          <p:cNvGrpSpPr/>
          <p:nvPr/>
        </p:nvGrpSpPr>
        <p:grpSpPr>
          <a:xfrm>
            <a:off x="4663474" y="1089764"/>
            <a:ext cx="3031990" cy="1808671"/>
            <a:chOff x="4663474" y="1089764"/>
            <a:chExt cx="3031990" cy="1808671"/>
          </a:xfrm>
        </p:grpSpPr>
        <p:pic>
          <p:nvPicPr>
            <p:cNvPr id="27" name="Picture 26" descr="Screenshot of the second of four reports from Academic Decision Support showing credit hours attempted by major" title="Credit Hours Attempted">
              <a:extLst>
                <a:ext uri="{FF2B5EF4-FFF2-40B4-BE49-F238E27FC236}">
                  <a16:creationId xmlns:a16="http://schemas.microsoft.com/office/drawing/2014/main" id="{E66FDD1E-0410-4F5D-9004-6C07DBDA7D89}"/>
                </a:ext>
              </a:extLst>
            </p:cNvPr>
            <p:cNvPicPr>
              <a:picLocks noChangeAspect="1"/>
            </p:cNvPicPr>
            <p:nvPr/>
          </p:nvPicPr>
          <p:blipFill>
            <a:blip r:embed="rId12"/>
            <a:stretch>
              <a:fillRect/>
            </a:stretch>
          </p:blipFill>
          <p:spPr>
            <a:xfrm>
              <a:off x="4663474" y="1089764"/>
              <a:ext cx="3031990" cy="1808671"/>
            </a:xfrm>
            <a:prstGeom prst="rect">
              <a:avLst/>
            </a:prstGeom>
          </p:spPr>
        </p:pic>
        <p:pic>
          <p:nvPicPr>
            <p:cNvPr id="28" name="Picture 27" descr="Screenshot of the second of four reports from Academic Decision Support showing credit hours attempted by major" title="Credit Hours Attempted">
              <a:extLst>
                <a:ext uri="{FF2B5EF4-FFF2-40B4-BE49-F238E27FC236}">
                  <a16:creationId xmlns:a16="http://schemas.microsoft.com/office/drawing/2014/main" id="{F377210C-24CE-4F70-96C5-0639E0734E03}"/>
                </a:ext>
              </a:extLst>
            </p:cNvPr>
            <p:cNvPicPr>
              <a:picLocks noChangeAspect="1"/>
            </p:cNvPicPr>
            <p:nvPr/>
          </p:nvPicPr>
          <p:blipFill rotWithShape="1">
            <a:blip r:embed="rId13">
              <a:extLst>
                <a:ext uri="{BEBA8EAE-BF5A-486C-A8C5-ECC9F3942E4B}">
                  <a14:imgProps xmlns:a14="http://schemas.microsoft.com/office/drawing/2010/main">
                    <a14:imgLayer r:embed="rId14">
                      <a14:imgEffect>
                        <a14:artisticBlur/>
                      </a14:imgEffect>
                    </a14:imgLayer>
                  </a14:imgProps>
                </a:ext>
              </a:extLst>
            </a:blip>
            <a:srcRect l="69554" t="44938" r="774"/>
            <a:stretch/>
          </p:blipFill>
          <p:spPr>
            <a:xfrm>
              <a:off x="6769510" y="1902542"/>
              <a:ext cx="899652" cy="995892"/>
            </a:xfrm>
            <a:prstGeom prst="rect">
              <a:avLst/>
            </a:prstGeom>
          </p:spPr>
        </p:pic>
      </p:grpSp>
    </p:spTree>
    <p:extLst>
      <p:ext uri="{BB962C8B-B14F-4D97-AF65-F5344CB8AC3E}">
        <p14:creationId xmlns:p14="http://schemas.microsoft.com/office/powerpoint/2010/main" val="3752877335"/>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ose-up of baseball on a pitcher's mound plate" title="What Happened"/>
          <p:cNvPicPr>
            <a:picLocks noChangeAspect="1" noChangeArrowheads="1"/>
          </p:cNvPicPr>
          <p:nvPr/>
        </p:nvPicPr>
        <p:blipFill rotWithShape="1">
          <a:blip r:embed="rId3">
            <a:extLst>
              <a:ext uri="{28A0092B-C50C-407E-A947-70E740481C1C}">
                <a14:useLocalDpi xmlns:a14="http://schemas.microsoft.com/office/drawing/2010/main" val="0"/>
              </a:ext>
            </a:extLst>
          </a:blip>
          <a:srcRect l="-271" t="7297" r="279" b="8147"/>
          <a:stretch/>
        </p:blipFill>
        <p:spPr bwMode="auto">
          <a:xfrm>
            <a:off x="-34387" y="1"/>
            <a:ext cx="917765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C024E63C-2EAD-4385-B8A3-0A164D935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
        <p:nvSpPr>
          <p:cNvPr id="5" name="Rectangle 4">
            <a:extLst>
              <a:ext uri="{FF2B5EF4-FFF2-40B4-BE49-F238E27FC236}">
                <a16:creationId xmlns:a16="http://schemas.microsoft.com/office/drawing/2014/main" id="{AE50DFF0-3954-4EAA-94EB-87D376B33E01}"/>
              </a:ext>
            </a:extLst>
          </p:cNvPr>
          <p:cNvSpPr/>
          <p:nvPr/>
        </p:nvSpPr>
        <p:spPr>
          <a:xfrm>
            <a:off x="-732" y="0"/>
            <a:ext cx="9144000" cy="5143500"/>
          </a:xfrm>
          <a:prstGeom prst="rect">
            <a:avLst/>
          </a:prstGeom>
          <a:solidFill>
            <a:schemeClr val="tx1">
              <a:alpha val="68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4" name="Title 1">
            <a:extLst>
              <a:ext uri="{FF2B5EF4-FFF2-40B4-BE49-F238E27FC236}">
                <a16:creationId xmlns:a16="http://schemas.microsoft.com/office/drawing/2014/main" id="{BA28A118-FABA-4213-AB49-322F7E149E8F}"/>
              </a:ext>
            </a:extLst>
          </p:cNvPr>
          <p:cNvSpPr>
            <a:spLocks noGrp="1"/>
          </p:cNvSpPr>
          <p:nvPr>
            <p:ph type="title"/>
          </p:nvPr>
        </p:nvSpPr>
        <p:spPr/>
        <p:txBody>
          <a:bodyPr>
            <a:normAutofit/>
          </a:bodyPr>
          <a:lstStyle/>
          <a:p>
            <a:r>
              <a:rPr lang="en-US" sz="3200">
                <a:solidFill>
                  <a:schemeClr val="bg1">
                    <a:lumMod val="95000"/>
                  </a:schemeClr>
                </a:solidFill>
              </a:rPr>
              <a:t>Stage 2: Taking Action</a:t>
            </a:r>
          </a:p>
        </p:txBody>
      </p:sp>
      <p:sp>
        <p:nvSpPr>
          <p:cNvPr id="2" name="Content Placeholder 1">
            <a:extLst>
              <a:ext uri="{FF2B5EF4-FFF2-40B4-BE49-F238E27FC236}">
                <a16:creationId xmlns:a16="http://schemas.microsoft.com/office/drawing/2014/main" id="{FF3AE46D-B903-4D13-88C8-F6BE6F6D877D}"/>
              </a:ext>
            </a:extLst>
          </p:cNvPr>
          <p:cNvSpPr>
            <a:spLocks noGrp="1"/>
          </p:cNvSpPr>
          <p:nvPr>
            <p:ph idx="1"/>
          </p:nvPr>
        </p:nvSpPr>
        <p:spPr>
          <a:xfrm>
            <a:off x="311151" y="956961"/>
            <a:ext cx="8520234" cy="3820265"/>
          </a:xfrm>
        </p:spPr>
        <p:txBody>
          <a:bodyPr>
            <a:normAutofit/>
          </a:bodyPr>
          <a:lstStyle/>
          <a:p>
            <a:r>
              <a:rPr lang="en-US" sz="2800"/>
              <a:t>Don’t Expect a Field of Dreams</a:t>
            </a:r>
          </a:p>
          <a:p>
            <a:r>
              <a:rPr lang="en-US" sz="2800"/>
              <a:t>Focus on Immediate and Accessible</a:t>
            </a:r>
          </a:p>
          <a:p>
            <a:r>
              <a:rPr lang="en-US" sz="2800"/>
              <a:t>Integrate Security/Authorization</a:t>
            </a:r>
          </a:p>
          <a:p>
            <a:r>
              <a:rPr lang="en-US" sz="2800"/>
              <a:t>Expand Relationships </a:t>
            </a:r>
          </a:p>
          <a:p>
            <a:pPr marL="512763" lvl="1" indent="0">
              <a:buNone/>
            </a:pPr>
            <a:r>
              <a:rPr lang="en-US" sz="2000"/>
              <a:t>(Department Chairs, etc.)</a:t>
            </a:r>
          </a:p>
          <a:p>
            <a:r>
              <a:rPr lang="en-US" sz="2800"/>
              <a:t>Manage Expectations-Data as a Shared Asset</a:t>
            </a:r>
          </a:p>
          <a:p>
            <a:pPr marL="512763" lvl="1" indent="0">
              <a:buNone/>
            </a:pPr>
            <a:r>
              <a:rPr lang="en-US" sz="2000"/>
              <a:t>(Data governance begins here)</a:t>
            </a:r>
            <a:endParaRPr lang="en-US" sz="2800"/>
          </a:p>
        </p:txBody>
      </p:sp>
    </p:spTree>
    <p:extLst>
      <p:ext uri="{BB962C8B-B14F-4D97-AF65-F5344CB8AC3E}">
        <p14:creationId xmlns:p14="http://schemas.microsoft.com/office/powerpoint/2010/main" val="4121662835"/>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A5ABAA-3B39-4307-9ED7-F4D3B00EAF05}"/>
              </a:ext>
            </a:extLst>
          </p:cNvPr>
          <p:cNvPicPr>
            <a:picLocks noChangeAspect="1"/>
          </p:cNvPicPr>
          <p:nvPr/>
        </p:nvPicPr>
        <p:blipFill rotWithShape="1">
          <a:blip r:embed="rId3"/>
          <a:srcRect b="15684"/>
          <a:stretch/>
        </p:blipFill>
        <p:spPr>
          <a:xfrm>
            <a:off x="0" y="12783"/>
            <a:ext cx="9144000" cy="5130717"/>
          </a:xfrm>
          <a:prstGeom prst="rect">
            <a:avLst/>
          </a:prstGeom>
        </p:spPr>
      </p:pic>
      <p:sp>
        <p:nvSpPr>
          <p:cNvPr id="3" name="Content Placeholder 2">
            <a:extLst>
              <a:ext uri="{FF2B5EF4-FFF2-40B4-BE49-F238E27FC236}">
                <a16:creationId xmlns:a16="http://schemas.microsoft.com/office/drawing/2014/main" id="{C1A1A00E-FD3E-4713-8C99-AD6AE9EB9E4A}"/>
              </a:ext>
            </a:extLst>
          </p:cNvPr>
          <p:cNvSpPr>
            <a:spLocks noGrp="1"/>
          </p:cNvSpPr>
          <p:nvPr>
            <p:ph idx="1"/>
          </p:nvPr>
        </p:nvSpPr>
        <p:spPr/>
        <p:txBody>
          <a:bodyPr vert="horz" lIns="91440" tIns="45720" rIns="91440" bIns="45720" rtlCol="0" anchor="t">
            <a:noAutofit/>
          </a:bodyPr>
          <a:lstStyle/>
          <a:p>
            <a:pPr marL="0" indent="0">
              <a:buNone/>
            </a:pPr>
            <a:endParaRPr lang="en-US" sz="1200" b="1" spc="-5">
              <a:cs typeface="Calibri"/>
            </a:endParaRPr>
          </a:p>
          <a:p>
            <a:pPr marL="0" indent="0">
              <a:buNone/>
            </a:pPr>
            <a:endParaRPr lang="en-US"/>
          </a:p>
        </p:txBody>
      </p:sp>
      <p:pic>
        <p:nvPicPr>
          <p:cNvPr id="6" name="Picture 5">
            <a:extLst>
              <a:ext uri="{FF2B5EF4-FFF2-40B4-BE49-F238E27FC236}">
                <a16:creationId xmlns:a16="http://schemas.microsoft.com/office/drawing/2014/main" id="{7FE5E836-A6BB-473E-A97E-0721C2837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
        <p:nvSpPr>
          <p:cNvPr id="8" name="Title 1">
            <a:extLst>
              <a:ext uri="{FF2B5EF4-FFF2-40B4-BE49-F238E27FC236}">
                <a16:creationId xmlns:a16="http://schemas.microsoft.com/office/drawing/2014/main" id="{D3FBE0AF-6096-4B7C-8D5D-E889BF9CD95B}"/>
              </a:ext>
            </a:extLst>
          </p:cNvPr>
          <p:cNvSpPr txBox="1">
            <a:spLocks/>
          </p:cNvSpPr>
          <p:nvPr/>
        </p:nvSpPr>
        <p:spPr>
          <a:xfrm>
            <a:off x="311151" y="220609"/>
            <a:ext cx="8518770" cy="937869"/>
          </a:xfrm>
          <a:prstGeom prst="rect">
            <a:avLst/>
          </a:prstGeom>
        </p:spPr>
        <p:txBody>
          <a:bodyPr vert="horz" lIns="0" tIns="0" rIns="0" bIns="0" rtlCol="0" anchor="b">
            <a:normAutofit/>
          </a:bodyPr>
          <a:lstStyle>
            <a:lvl1pPr algn="l" defTabSz="457200" rtl="0" eaLnBrk="1" latinLnBrk="0" hangingPunct="1">
              <a:lnSpc>
                <a:spcPct val="90000"/>
              </a:lnSpc>
              <a:spcBef>
                <a:spcPct val="0"/>
              </a:spcBef>
              <a:buNone/>
              <a:defRPr sz="2200" b="0" kern="1200">
                <a:solidFill>
                  <a:schemeClr val="bg1">
                    <a:lumMod val="95000"/>
                  </a:schemeClr>
                </a:solidFill>
                <a:latin typeface="+mj-lt"/>
                <a:ea typeface="+mj-ea"/>
                <a:cs typeface="+mj-cs"/>
              </a:defRPr>
            </a:lvl1pPr>
          </a:lstStyle>
          <a:p>
            <a:r>
              <a:rPr lang="en-US" sz="3200"/>
              <a:t>Stage 3:</a:t>
            </a:r>
          </a:p>
          <a:p>
            <a:r>
              <a:rPr lang="en-US" sz="3200"/>
              <a:t>Motivation</a:t>
            </a:r>
          </a:p>
        </p:txBody>
      </p:sp>
      <p:sp>
        <p:nvSpPr>
          <p:cNvPr id="9" name="Rectangle 8">
            <a:extLst>
              <a:ext uri="{FF2B5EF4-FFF2-40B4-BE49-F238E27FC236}">
                <a16:creationId xmlns:a16="http://schemas.microsoft.com/office/drawing/2014/main" id="{3B78939E-489B-4208-9530-DC0579349C16}"/>
              </a:ext>
            </a:extLst>
          </p:cNvPr>
          <p:cNvSpPr/>
          <p:nvPr/>
        </p:nvSpPr>
        <p:spPr>
          <a:xfrm>
            <a:off x="309687" y="1073082"/>
            <a:ext cx="1751377" cy="830997"/>
          </a:xfrm>
          <a:prstGeom prst="rect">
            <a:avLst/>
          </a:prstGeom>
        </p:spPr>
        <p:txBody>
          <a:bodyPr wrap="none" anchor="ctr">
            <a:spAutoFit/>
          </a:bodyPr>
          <a:lstStyle/>
          <a:p>
            <a:pPr algn="r"/>
            <a:r>
              <a:rPr lang="en-US" sz="2400" noProof="1">
                <a:solidFill>
                  <a:schemeClr val="accent3"/>
                </a:solidFill>
              </a:rPr>
              <a:t>Why should </a:t>
            </a:r>
          </a:p>
          <a:p>
            <a:r>
              <a:rPr lang="en-US" sz="2400" noProof="1">
                <a:solidFill>
                  <a:schemeClr val="accent3"/>
                </a:solidFill>
              </a:rPr>
              <a:t>I change?</a:t>
            </a:r>
          </a:p>
        </p:txBody>
      </p:sp>
    </p:spTree>
    <p:extLst>
      <p:ext uri="{BB962C8B-B14F-4D97-AF65-F5344CB8AC3E}">
        <p14:creationId xmlns:p14="http://schemas.microsoft.com/office/powerpoint/2010/main" val="4237194164"/>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69716B4-5920-4D3A-A9E1-AB01A2303E83}"/>
              </a:ext>
            </a:extLst>
          </p:cNvPr>
          <p:cNvGrpSpPr/>
          <p:nvPr/>
        </p:nvGrpSpPr>
        <p:grpSpPr>
          <a:xfrm>
            <a:off x="0" y="0"/>
            <a:ext cx="9144000" cy="5143500"/>
            <a:chOff x="0" y="0"/>
            <a:chExt cx="9144000" cy="5143500"/>
          </a:xfrm>
        </p:grpSpPr>
        <p:pic>
          <p:nvPicPr>
            <p:cNvPr id="8" name="Picture 7">
              <a:extLst>
                <a:ext uri="{FF2B5EF4-FFF2-40B4-BE49-F238E27FC236}">
                  <a16:creationId xmlns:a16="http://schemas.microsoft.com/office/drawing/2014/main" id="{9CADD7D7-EE64-483D-9587-FD39A9E7AB18}"/>
                </a:ext>
              </a:extLst>
            </p:cNvPr>
            <p:cNvPicPr>
              <a:picLocks noChangeAspect="1"/>
            </p:cNvPicPr>
            <p:nvPr/>
          </p:nvPicPr>
          <p:blipFill rotWithShape="1">
            <a:blip r:embed="rId3"/>
            <a:srcRect l="14497"/>
            <a:stretch/>
          </p:blipFill>
          <p:spPr>
            <a:xfrm>
              <a:off x="0" y="0"/>
              <a:ext cx="9144000" cy="5143500"/>
            </a:xfrm>
            <a:prstGeom prst="rect">
              <a:avLst/>
            </a:prstGeom>
          </p:spPr>
        </p:pic>
        <p:pic>
          <p:nvPicPr>
            <p:cNvPr id="4" name="Picture 3">
              <a:extLst>
                <a:ext uri="{FF2B5EF4-FFF2-40B4-BE49-F238E27FC236}">
                  <a16:creationId xmlns:a16="http://schemas.microsoft.com/office/drawing/2014/main" id="{07E12E73-8405-45DD-A44E-9CE6BA9CDD40}"/>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Lst>
            </a:blip>
            <a:srcRect l="18118" t="25706" r="58118"/>
            <a:stretch/>
          </p:blipFill>
          <p:spPr>
            <a:xfrm>
              <a:off x="742277" y="1377668"/>
              <a:ext cx="2464957" cy="3765831"/>
            </a:xfrm>
            <a:prstGeom prst="rect">
              <a:avLst/>
            </a:prstGeom>
          </p:spPr>
        </p:pic>
      </p:grpSp>
      <p:sp>
        <p:nvSpPr>
          <p:cNvPr id="2" name="Rectangle 1">
            <a:extLst>
              <a:ext uri="{FF2B5EF4-FFF2-40B4-BE49-F238E27FC236}">
                <a16:creationId xmlns:a16="http://schemas.microsoft.com/office/drawing/2014/main" id="{9C59C96D-AA87-408C-AAE0-E8D6446924A2}"/>
              </a:ext>
            </a:extLst>
          </p:cNvPr>
          <p:cNvSpPr/>
          <p:nvPr/>
        </p:nvSpPr>
        <p:spPr>
          <a:xfrm>
            <a:off x="0" y="0"/>
            <a:ext cx="9144000" cy="5143499"/>
          </a:xfrm>
          <a:prstGeom prst="rect">
            <a:avLst/>
          </a:prstGeom>
          <a:solidFill>
            <a:schemeClr val="tx1">
              <a:alpha val="5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3" name="Title 2">
            <a:extLst>
              <a:ext uri="{FF2B5EF4-FFF2-40B4-BE49-F238E27FC236}">
                <a16:creationId xmlns:a16="http://schemas.microsoft.com/office/drawing/2014/main" id="{313B724D-B3DB-4D51-9F53-82FA763803E8}"/>
              </a:ext>
            </a:extLst>
          </p:cNvPr>
          <p:cNvSpPr>
            <a:spLocks noGrp="1"/>
          </p:cNvSpPr>
          <p:nvPr>
            <p:ph type="title"/>
          </p:nvPr>
        </p:nvSpPr>
        <p:spPr>
          <a:xfrm>
            <a:off x="312615" y="213304"/>
            <a:ext cx="2654684" cy="2361379"/>
          </a:xfrm>
        </p:spPr>
        <p:txBody>
          <a:bodyPr>
            <a:noAutofit/>
          </a:bodyPr>
          <a:lstStyle/>
          <a:p>
            <a:r>
              <a:rPr lang="en-US" sz="3200"/>
              <a:t>Faculty Case Statements:</a:t>
            </a:r>
            <a:br>
              <a:rPr lang="en-US" sz="3200"/>
            </a:br>
            <a:r>
              <a:rPr lang="en-US" sz="3200"/>
              <a:t>Allocating Scarce Resources</a:t>
            </a:r>
          </a:p>
        </p:txBody>
      </p:sp>
      <p:pic>
        <p:nvPicPr>
          <p:cNvPr id="6" name="Picture 5">
            <a:extLst>
              <a:ext uri="{FF2B5EF4-FFF2-40B4-BE49-F238E27FC236}">
                <a16:creationId xmlns:a16="http://schemas.microsoft.com/office/drawing/2014/main" id="{2CEE6A26-C780-4826-B276-ED0C53FDA8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Tree>
    <p:extLst>
      <p:ext uri="{BB962C8B-B14F-4D97-AF65-F5344CB8AC3E}">
        <p14:creationId xmlns:p14="http://schemas.microsoft.com/office/powerpoint/2010/main" val="36787086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7031"/>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grpSp>
        <p:nvGrpSpPr>
          <p:cNvPr id="12" name="Group 11" descr="Screenshot of a sample dashboard for a department chair from the Academic Decision Support tool." title="Department Chairs Dashboard"/>
          <p:cNvGrpSpPr/>
          <p:nvPr/>
        </p:nvGrpSpPr>
        <p:grpSpPr>
          <a:xfrm>
            <a:off x="76200" y="1184815"/>
            <a:ext cx="8991601" cy="3415513"/>
            <a:chOff x="76200" y="1184815"/>
            <a:chExt cx="8991601" cy="3415513"/>
          </a:xfrm>
        </p:grpSpPr>
        <p:pic>
          <p:nvPicPr>
            <p:cNvPr id="5" name="Picture 4"/>
            <p:cNvPicPr>
              <a:picLocks noChangeAspect="1"/>
            </p:cNvPicPr>
            <p:nvPr/>
          </p:nvPicPr>
          <p:blipFill>
            <a:blip r:embed="rId3"/>
            <a:stretch>
              <a:fillRect/>
            </a:stretch>
          </p:blipFill>
          <p:spPr>
            <a:xfrm>
              <a:off x="76200" y="1184815"/>
              <a:ext cx="2990686" cy="1531879"/>
            </a:xfrm>
            <a:prstGeom prst="rect">
              <a:avLst/>
            </a:prstGeom>
          </p:spPr>
        </p:pic>
        <p:pic>
          <p:nvPicPr>
            <p:cNvPr id="6" name="Picture 5"/>
            <p:cNvPicPr>
              <a:picLocks noChangeAspect="1"/>
            </p:cNvPicPr>
            <p:nvPr/>
          </p:nvPicPr>
          <p:blipFill>
            <a:blip r:embed="rId4"/>
            <a:stretch>
              <a:fillRect/>
            </a:stretch>
          </p:blipFill>
          <p:spPr>
            <a:xfrm>
              <a:off x="76202" y="2872797"/>
              <a:ext cx="2990685" cy="1727531"/>
            </a:xfrm>
            <a:prstGeom prst="rect">
              <a:avLst/>
            </a:prstGeom>
          </p:spPr>
        </p:pic>
        <p:pic>
          <p:nvPicPr>
            <p:cNvPr id="9" name="Picture 8"/>
            <p:cNvPicPr>
              <a:picLocks noChangeAspect="1"/>
            </p:cNvPicPr>
            <p:nvPr/>
          </p:nvPicPr>
          <p:blipFill>
            <a:blip r:embed="rId5"/>
            <a:stretch>
              <a:fillRect/>
            </a:stretch>
          </p:blipFill>
          <p:spPr>
            <a:xfrm>
              <a:off x="5908488" y="1591962"/>
              <a:ext cx="3159313" cy="2505958"/>
            </a:xfrm>
            <a:prstGeom prst="rect">
              <a:avLst/>
            </a:prstGeom>
          </p:spPr>
        </p:pic>
        <p:pic>
          <p:nvPicPr>
            <p:cNvPr id="11" name="Picture 10"/>
            <p:cNvPicPr>
              <a:picLocks noChangeAspect="1"/>
            </p:cNvPicPr>
            <p:nvPr/>
          </p:nvPicPr>
          <p:blipFill>
            <a:blip r:embed="rId6"/>
            <a:stretch>
              <a:fillRect/>
            </a:stretch>
          </p:blipFill>
          <p:spPr>
            <a:xfrm>
              <a:off x="2989074" y="2167924"/>
              <a:ext cx="3145026" cy="1477127"/>
            </a:xfrm>
            <a:prstGeom prst="rect">
              <a:avLst/>
            </a:prstGeom>
          </p:spPr>
        </p:pic>
      </p:grpSp>
      <p:pic>
        <p:nvPicPr>
          <p:cNvPr id="10" name="Picture 9">
            <a:extLst>
              <a:ext uri="{FF2B5EF4-FFF2-40B4-BE49-F238E27FC236}">
                <a16:creationId xmlns:a16="http://schemas.microsoft.com/office/drawing/2014/main" id="{4557F955-E8CA-4B8F-A650-879D3955214A}"/>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
        <p:nvSpPr>
          <p:cNvPr id="3" name="Rectangle 2">
            <a:extLst>
              <a:ext uri="{FF2B5EF4-FFF2-40B4-BE49-F238E27FC236}">
                <a16:creationId xmlns:a16="http://schemas.microsoft.com/office/drawing/2014/main" id="{CA9982D7-D01E-4372-BCF6-1F78045A4A85}"/>
              </a:ext>
            </a:extLst>
          </p:cNvPr>
          <p:cNvSpPr/>
          <p:nvPr/>
        </p:nvSpPr>
        <p:spPr>
          <a:xfrm>
            <a:off x="1235869" y="1184815"/>
            <a:ext cx="250031" cy="93916"/>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13" name="Rectangle 12">
            <a:extLst>
              <a:ext uri="{FF2B5EF4-FFF2-40B4-BE49-F238E27FC236}">
                <a16:creationId xmlns:a16="http://schemas.microsoft.com/office/drawing/2014/main" id="{45BFF182-74AF-4256-ADD0-9EAFD204A6E5}"/>
              </a:ext>
            </a:extLst>
          </p:cNvPr>
          <p:cNvSpPr/>
          <p:nvPr/>
        </p:nvSpPr>
        <p:spPr>
          <a:xfrm>
            <a:off x="433447" y="2872933"/>
            <a:ext cx="250031" cy="93916"/>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14" name="Rectangle 13">
            <a:extLst>
              <a:ext uri="{FF2B5EF4-FFF2-40B4-BE49-F238E27FC236}">
                <a16:creationId xmlns:a16="http://schemas.microsoft.com/office/drawing/2014/main" id="{FB9F5168-DDA1-4D55-94D0-067E8C1F8211}"/>
              </a:ext>
            </a:extLst>
          </p:cNvPr>
          <p:cNvSpPr/>
          <p:nvPr/>
        </p:nvSpPr>
        <p:spPr>
          <a:xfrm>
            <a:off x="3474244" y="2167924"/>
            <a:ext cx="271799" cy="91597"/>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15" name="Rectangle 14">
            <a:extLst>
              <a:ext uri="{FF2B5EF4-FFF2-40B4-BE49-F238E27FC236}">
                <a16:creationId xmlns:a16="http://schemas.microsoft.com/office/drawing/2014/main" id="{C10694F5-200A-426C-94A0-7611CA0CF335}"/>
              </a:ext>
            </a:extLst>
          </p:cNvPr>
          <p:cNvSpPr/>
          <p:nvPr/>
        </p:nvSpPr>
        <p:spPr>
          <a:xfrm>
            <a:off x="7117556" y="1608631"/>
            <a:ext cx="250031" cy="93916"/>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18" name="Rectangle 17">
            <a:extLst>
              <a:ext uri="{FF2B5EF4-FFF2-40B4-BE49-F238E27FC236}">
                <a16:creationId xmlns:a16="http://schemas.microsoft.com/office/drawing/2014/main" id="{ED6B4F05-121E-450F-A800-808E65CBBAD6}"/>
              </a:ext>
            </a:extLst>
          </p:cNvPr>
          <p:cNvSpPr/>
          <p:nvPr/>
        </p:nvSpPr>
        <p:spPr>
          <a:xfrm>
            <a:off x="0" y="0"/>
            <a:ext cx="9144000" cy="5143499"/>
          </a:xfrm>
          <a:prstGeom prst="rect">
            <a:avLst/>
          </a:prstGeom>
          <a:solidFill>
            <a:schemeClr val="tx1">
              <a:alpha val="5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2" name="Title 1"/>
          <p:cNvSpPr>
            <a:spLocks noGrp="1"/>
          </p:cNvSpPr>
          <p:nvPr>
            <p:ph type="title"/>
          </p:nvPr>
        </p:nvSpPr>
        <p:spPr>
          <a:xfrm>
            <a:off x="312615" y="212773"/>
            <a:ext cx="8518770" cy="860669"/>
          </a:xfrm>
        </p:spPr>
        <p:txBody>
          <a:bodyPr>
            <a:noAutofit/>
          </a:bodyPr>
          <a:lstStyle/>
          <a:p>
            <a:r>
              <a:rPr lang="en-US" sz="3200"/>
              <a:t>Academic Decision Support:</a:t>
            </a:r>
            <a:br>
              <a:rPr lang="en-US" sz="3200"/>
            </a:br>
            <a:r>
              <a:rPr lang="en-US" sz="3200"/>
              <a:t>Department Chairs Dashboard</a:t>
            </a:r>
          </a:p>
        </p:txBody>
      </p:sp>
      <p:pic>
        <p:nvPicPr>
          <p:cNvPr id="19" name="Picture 18">
            <a:extLst>
              <a:ext uri="{FF2B5EF4-FFF2-40B4-BE49-F238E27FC236}">
                <a16:creationId xmlns:a16="http://schemas.microsoft.com/office/drawing/2014/main" id="{1644E51A-89C8-4B48-8922-114F0C979D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829" y="4773695"/>
            <a:ext cx="500643" cy="209285"/>
          </a:xfrm>
          <a:prstGeom prst="rect">
            <a:avLst/>
          </a:prstGeom>
        </p:spPr>
      </p:pic>
    </p:spTree>
    <p:extLst>
      <p:ext uri="{BB962C8B-B14F-4D97-AF65-F5344CB8AC3E}">
        <p14:creationId xmlns:p14="http://schemas.microsoft.com/office/powerpoint/2010/main" val="18043132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AD5E72-D28E-4CFE-81FB-1FF37BFE7B10}"/>
              </a:ext>
            </a:extLst>
          </p:cNvPr>
          <p:cNvPicPr>
            <a:picLocks noChangeAspect="1"/>
          </p:cNvPicPr>
          <p:nvPr/>
        </p:nvPicPr>
        <p:blipFill rotWithShape="1">
          <a:blip r:embed="rId3"/>
          <a:srcRect b="15684"/>
          <a:stretch/>
        </p:blipFill>
        <p:spPr>
          <a:xfrm>
            <a:off x="0" y="12783"/>
            <a:ext cx="9144000" cy="5130717"/>
          </a:xfrm>
          <a:prstGeom prst="rect">
            <a:avLst/>
          </a:prstGeom>
        </p:spPr>
      </p:pic>
      <p:sp>
        <p:nvSpPr>
          <p:cNvPr id="5" name="Rectangle 4">
            <a:extLst>
              <a:ext uri="{FF2B5EF4-FFF2-40B4-BE49-F238E27FC236}">
                <a16:creationId xmlns:a16="http://schemas.microsoft.com/office/drawing/2014/main" id="{AE50DFF0-3954-4EAA-94EB-87D376B33E01}"/>
              </a:ext>
            </a:extLst>
          </p:cNvPr>
          <p:cNvSpPr/>
          <p:nvPr/>
        </p:nvSpPr>
        <p:spPr>
          <a:xfrm>
            <a:off x="-732" y="0"/>
            <a:ext cx="9144000" cy="5143500"/>
          </a:xfrm>
          <a:prstGeom prst="rect">
            <a:avLst/>
          </a:prstGeom>
          <a:solidFill>
            <a:schemeClr val="tx1">
              <a:alpha val="68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pic>
        <p:nvPicPr>
          <p:cNvPr id="50" name="Picture 49">
            <a:extLst>
              <a:ext uri="{FF2B5EF4-FFF2-40B4-BE49-F238E27FC236}">
                <a16:creationId xmlns:a16="http://schemas.microsoft.com/office/drawing/2014/main" id="{C024E63C-2EAD-4385-B8A3-0A164D935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
        <p:nvSpPr>
          <p:cNvPr id="4" name="Title 1">
            <a:extLst>
              <a:ext uri="{FF2B5EF4-FFF2-40B4-BE49-F238E27FC236}">
                <a16:creationId xmlns:a16="http://schemas.microsoft.com/office/drawing/2014/main" id="{BA28A118-FABA-4213-AB49-322F7E149E8F}"/>
              </a:ext>
            </a:extLst>
          </p:cNvPr>
          <p:cNvSpPr>
            <a:spLocks noGrp="1"/>
          </p:cNvSpPr>
          <p:nvPr>
            <p:ph type="title"/>
          </p:nvPr>
        </p:nvSpPr>
        <p:spPr/>
        <p:txBody>
          <a:bodyPr>
            <a:normAutofit/>
          </a:bodyPr>
          <a:lstStyle/>
          <a:p>
            <a:r>
              <a:rPr lang="en-US" sz="3200"/>
              <a:t>Stage 3: Taking Action</a:t>
            </a:r>
          </a:p>
        </p:txBody>
      </p:sp>
      <p:sp>
        <p:nvSpPr>
          <p:cNvPr id="2" name="Content Placeholder 1">
            <a:extLst>
              <a:ext uri="{FF2B5EF4-FFF2-40B4-BE49-F238E27FC236}">
                <a16:creationId xmlns:a16="http://schemas.microsoft.com/office/drawing/2014/main" id="{FF3AE46D-B903-4D13-88C8-F6BE6F6D877D}"/>
              </a:ext>
            </a:extLst>
          </p:cNvPr>
          <p:cNvSpPr>
            <a:spLocks noGrp="1"/>
          </p:cNvSpPr>
          <p:nvPr>
            <p:ph idx="1"/>
          </p:nvPr>
        </p:nvSpPr>
        <p:spPr>
          <a:xfrm>
            <a:off x="311151" y="956961"/>
            <a:ext cx="8520234" cy="3820265"/>
          </a:xfrm>
        </p:spPr>
        <p:txBody>
          <a:bodyPr vert="horz" lIns="0" tIns="0" rIns="0" bIns="0" rtlCol="0" anchor="t">
            <a:normAutofit/>
          </a:bodyPr>
          <a:lstStyle/>
          <a:p>
            <a:r>
              <a:rPr lang="en-US" sz="2800"/>
              <a:t>Directly Connect Data to Decisions</a:t>
            </a:r>
          </a:p>
          <a:p>
            <a:r>
              <a:rPr lang="en-US" sz="2800"/>
              <a:t>Engage with Leadership About Utility</a:t>
            </a:r>
          </a:p>
          <a:p>
            <a:r>
              <a:rPr lang="en-US" sz="2800"/>
              <a:t>Identify Levers and Focal Points</a:t>
            </a:r>
          </a:p>
          <a:p>
            <a:r>
              <a:rPr lang="en-US" sz="2800"/>
              <a:t>Pay Attention to Change Management</a:t>
            </a:r>
          </a:p>
        </p:txBody>
      </p:sp>
    </p:spTree>
    <p:extLst>
      <p:ext uri="{BB962C8B-B14F-4D97-AF65-F5344CB8AC3E}">
        <p14:creationId xmlns:p14="http://schemas.microsoft.com/office/powerpoint/2010/main" val="611888126"/>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ertektrend.hu/wp-content/uploads/2015/11/konfliktuskezelo-kommunikacio-image.jpg">
            <a:extLst>
              <a:ext uri="{FF2B5EF4-FFF2-40B4-BE49-F238E27FC236}">
                <a16:creationId xmlns:a16="http://schemas.microsoft.com/office/drawing/2014/main" id="{9F07BB5C-B8BD-4486-993C-913A7544D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84200E3-074A-45A1-BF30-5C2655E4ABEC}"/>
              </a:ext>
            </a:extLst>
          </p:cNvPr>
          <p:cNvSpPr>
            <a:spLocks noGrp="1"/>
          </p:cNvSpPr>
          <p:nvPr>
            <p:ph type="title"/>
          </p:nvPr>
        </p:nvSpPr>
        <p:spPr>
          <a:xfrm>
            <a:off x="162693" y="478481"/>
            <a:ext cx="8518770" cy="530352"/>
          </a:xfrm>
        </p:spPr>
        <p:txBody>
          <a:bodyPr>
            <a:normAutofit/>
          </a:bodyPr>
          <a:lstStyle/>
          <a:p>
            <a:r>
              <a:rPr lang="en-US" sz="3200"/>
              <a:t>Stage 4: Confidence/Trust</a:t>
            </a:r>
          </a:p>
        </p:txBody>
      </p:sp>
      <p:pic>
        <p:nvPicPr>
          <p:cNvPr id="6" name="Picture 5">
            <a:extLst>
              <a:ext uri="{FF2B5EF4-FFF2-40B4-BE49-F238E27FC236}">
                <a16:creationId xmlns:a16="http://schemas.microsoft.com/office/drawing/2014/main" id="{84594431-7584-4531-BC7F-01BC9DA4F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
        <p:nvSpPr>
          <p:cNvPr id="7" name="Rectangle 6">
            <a:extLst>
              <a:ext uri="{FF2B5EF4-FFF2-40B4-BE49-F238E27FC236}">
                <a16:creationId xmlns:a16="http://schemas.microsoft.com/office/drawing/2014/main" id="{787227B7-D1B2-4F7B-B0F0-39750D3776A3}"/>
              </a:ext>
            </a:extLst>
          </p:cNvPr>
          <p:cNvSpPr/>
          <p:nvPr/>
        </p:nvSpPr>
        <p:spPr>
          <a:xfrm>
            <a:off x="162693" y="931889"/>
            <a:ext cx="5549211" cy="461665"/>
          </a:xfrm>
          <a:prstGeom prst="rect">
            <a:avLst/>
          </a:prstGeom>
        </p:spPr>
        <p:txBody>
          <a:bodyPr wrap="none" anchor="ctr">
            <a:spAutoFit/>
          </a:bodyPr>
          <a:lstStyle/>
          <a:p>
            <a:r>
              <a:rPr lang="en-US" sz="2400" noProof="1">
                <a:ln w="3175">
                  <a:noFill/>
                </a:ln>
                <a:solidFill>
                  <a:schemeClr val="accent4"/>
                </a:solidFill>
              </a:rPr>
              <a:t>How do I know the information is correct?</a:t>
            </a:r>
          </a:p>
        </p:txBody>
      </p:sp>
    </p:spTree>
    <p:extLst>
      <p:ext uri="{BB962C8B-B14F-4D97-AF65-F5344CB8AC3E}">
        <p14:creationId xmlns:p14="http://schemas.microsoft.com/office/powerpoint/2010/main" val="350266758"/>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F8D5-1F17-4B1C-AB14-2165A91658AE}"/>
              </a:ext>
            </a:extLst>
          </p:cNvPr>
          <p:cNvSpPr>
            <a:spLocks noGrp="1"/>
          </p:cNvSpPr>
          <p:nvPr>
            <p:ph type="title"/>
          </p:nvPr>
        </p:nvSpPr>
        <p:spPr/>
        <p:txBody>
          <a:bodyPr>
            <a:normAutofit/>
          </a:bodyPr>
          <a:lstStyle/>
          <a:p>
            <a:r>
              <a:rPr lang="en-US" sz="3200">
                <a:cs typeface="Calibri Light"/>
              </a:rPr>
              <a:t>Understanding Ourselves</a:t>
            </a:r>
          </a:p>
        </p:txBody>
      </p:sp>
      <p:pic>
        <p:nvPicPr>
          <p:cNvPr id="7" name="Picture 7" descr="A screenshot of a cell phone&#10;&#10;Description generated with very high confidence">
            <a:extLst>
              <a:ext uri="{FF2B5EF4-FFF2-40B4-BE49-F238E27FC236}">
                <a16:creationId xmlns:a16="http://schemas.microsoft.com/office/drawing/2014/main" id="{F5BC1C33-35E5-45C4-8B7D-9E3C7A3DE0B7}"/>
              </a:ext>
            </a:extLst>
          </p:cNvPr>
          <p:cNvPicPr>
            <a:picLocks noGrp="1" noChangeAspect="1"/>
          </p:cNvPicPr>
          <p:nvPr>
            <p:ph idx="1"/>
          </p:nvPr>
        </p:nvPicPr>
        <p:blipFill>
          <a:blip r:embed="rId3"/>
          <a:stretch>
            <a:fillRect/>
          </a:stretch>
        </p:blipFill>
        <p:spPr>
          <a:xfrm>
            <a:off x="922785" y="1210606"/>
            <a:ext cx="7024753" cy="3443891"/>
          </a:xfrm>
          <a:prstGeom prst="rect">
            <a:avLst/>
          </a:prstGeom>
        </p:spPr>
      </p:pic>
    </p:spTree>
    <p:extLst>
      <p:ext uri="{BB962C8B-B14F-4D97-AF65-F5344CB8AC3E}">
        <p14:creationId xmlns:p14="http://schemas.microsoft.com/office/powerpoint/2010/main" val="4145106654"/>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AA01-429A-465E-B4D0-6E78E732197C}"/>
              </a:ext>
            </a:extLst>
          </p:cNvPr>
          <p:cNvSpPr>
            <a:spLocks noGrp="1"/>
          </p:cNvSpPr>
          <p:nvPr>
            <p:ph type="title"/>
          </p:nvPr>
        </p:nvSpPr>
        <p:spPr/>
        <p:txBody>
          <a:bodyPr>
            <a:normAutofit/>
          </a:bodyPr>
          <a:lstStyle/>
          <a:p>
            <a:r>
              <a:rPr lang="en-US" sz="3200"/>
              <a:t>New Department Chair Training Fall 2019</a:t>
            </a:r>
          </a:p>
        </p:txBody>
      </p:sp>
      <p:sp>
        <p:nvSpPr>
          <p:cNvPr id="3" name="Content Placeholder 2">
            <a:extLst>
              <a:ext uri="{FF2B5EF4-FFF2-40B4-BE49-F238E27FC236}">
                <a16:creationId xmlns:a16="http://schemas.microsoft.com/office/drawing/2014/main" id="{F0AA9DC2-001F-476F-A00E-B4D91D4D1A18}"/>
              </a:ext>
            </a:extLst>
          </p:cNvPr>
          <p:cNvSpPr>
            <a:spLocks noGrp="1"/>
          </p:cNvSpPr>
          <p:nvPr>
            <p:ph idx="1"/>
          </p:nvPr>
        </p:nvSpPr>
        <p:spPr/>
        <p:txBody>
          <a:bodyPr vert="horz" lIns="0" tIns="0" rIns="0" bIns="0" rtlCol="0" anchor="t">
            <a:normAutofit/>
          </a:bodyPr>
          <a:lstStyle/>
          <a:p>
            <a:pPr marL="342900" indent="-342900">
              <a:buAutoNum type="arabicPeriod"/>
            </a:pPr>
            <a:r>
              <a:rPr lang="en-US" sz="2000"/>
              <a:t>Methodology </a:t>
            </a:r>
          </a:p>
          <a:p>
            <a:pPr lvl="1"/>
            <a:r>
              <a:rPr lang="en-US"/>
              <a:t>When are you counting majors?</a:t>
            </a:r>
          </a:p>
          <a:p>
            <a:pPr lvl="1"/>
            <a:r>
              <a:rPr lang="en-US"/>
              <a:t>Define "attempted" credit hours</a:t>
            </a:r>
          </a:p>
          <a:p>
            <a:pPr lvl="1"/>
            <a:r>
              <a:rPr lang="en-US"/>
              <a:t>What about cross-listed courses?</a:t>
            </a:r>
          </a:p>
          <a:p>
            <a:pPr marL="342900" indent="-342900">
              <a:buAutoNum type="arabicPeriod"/>
            </a:pPr>
            <a:r>
              <a:rPr lang="en-US" sz="2000"/>
              <a:t>The "Good Stuff"</a:t>
            </a:r>
          </a:p>
          <a:p>
            <a:pPr lvl="1"/>
            <a:r>
              <a:rPr lang="en-US"/>
              <a:t>What factors shape the # of sections that we offer?</a:t>
            </a:r>
          </a:p>
          <a:p>
            <a:pPr lvl="1"/>
            <a:r>
              <a:rPr lang="en-US"/>
              <a:t>Is academic performance related to a decline in majors, the number of sections, or changes in the course?</a:t>
            </a:r>
          </a:p>
          <a:p>
            <a:pPr lvl="1"/>
            <a:r>
              <a:rPr lang="en-US"/>
              <a:t>How could this information help with course planning?</a:t>
            </a:r>
          </a:p>
          <a:p>
            <a:pPr marL="342900" indent="-342900"/>
            <a:endParaRPr lang="en-US"/>
          </a:p>
        </p:txBody>
      </p:sp>
    </p:spTree>
    <p:extLst>
      <p:ext uri="{BB962C8B-B14F-4D97-AF65-F5344CB8AC3E}">
        <p14:creationId xmlns:p14="http://schemas.microsoft.com/office/powerpoint/2010/main" val="2752302073"/>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47FC7-C758-43FF-AE86-32C33C4A05CF}"/>
              </a:ext>
            </a:extLst>
          </p:cNvPr>
          <p:cNvSpPr/>
          <p:nvPr/>
        </p:nvSpPr>
        <p:spPr>
          <a:xfrm>
            <a:off x="2984501" y="0"/>
            <a:ext cx="6159500" cy="514350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2" name="Title 1">
            <a:extLst>
              <a:ext uri="{FF2B5EF4-FFF2-40B4-BE49-F238E27FC236}">
                <a16:creationId xmlns:a16="http://schemas.microsoft.com/office/drawing/2014/main" id="{AB286983-A4E7-4C23-A3E7-D9D403D5E267}"/>
              </a:ext>
            </a:extLst>
          </p:cNvPr>
          <p:cNvSpPr>
            <a:spLocks noGrp="1"/>
          </p:cNvSpPr>
          <p:nvPr>
            <p:ph type="title"/>
          </p:nvPr>
        </p:nvSpPr>
        <p:spPr/>
        <p:txBody>
          <a:bodyPr>
            <a:normAutofit/>
          </a:bodyPr>
          <a:lstStyle/>
          <a:p>
            <a:r>
              <a:rPr lang="en-US" sz="3200"/>
              <a:t>Proposed</a:t>
            </a:r>
          </a:p>
        </p:txBody>
      </p:sp>
      <p:sp>
        <p:nvSpPr>
          <p:cNvPr id="5" name="Text Placeholder 4">
            <a:extLst>
              <a:ext uri="{FF2B5EF4-FFF2-40B4-BE49-F238E27FC236}">
                <a16:creationId xmlns:a16="http://schemas.microsoft.com/office/drawing/2014/main" id="{791D4480-C1C8-414D-A707-D8F0804C1652}"/>
              </a:ext>
            </a:extLst>
          </p:cNvPr>
          <p:cNvSpPr>
            <a:spLocks noGrp="1"/>
          </p:cNvSpPr>
          <p:nvPr>
            <p:ph type="body" sz="quarter" idx="10"/>
          </p:nvPr>
        </p:nvSpPr>
        <p:spPr>
          <a:xfrm>
            <a:off x="3297837" y="477442"/>
            <a:ext cx="5533428" cy="4189809"/>
          </a:xfrm>
        </p:spPr>
        <p:txBody>
          <a:bodyPr>
            <a:normAutofit lnSpcReduction="10000"/>
          </a:bodyPr>
          <a:lstStyle/>
          <a:p>
            <a:pPr marL="0" indent="0">
              <a:buNone/>
            </a:pPr>
            <a:r>
              <a:rPr lang="en-US" sz="2400"/>
              <a:t>Decision Support is not a field of dreams. Achieving a mature decision-support environment requires a methodical approach, careful attention to change management, and constant care and feeding.</a:t>
            </a:r>
          </a:p>
          <a:p>
            <a:pPr marL="0" indent="0">
              <a:buNone/>
            </a:pPr>
            <a:br>
              <a:rPr lang="en-US" sz="2400"/>
            </a:br>
            <a:r>
              <a:rPr lang="en-US" sz="2400"/>
              <a:t>Understanding and attending to all stages of the following decision-support maturity model can help you empower your decision makers to inform decisions, drive outcomes, and catalyze change.</a:t>
            </a:r>
          </a:p>
        </p:txBody>
      </p:sp>
    </p:spTree>
    <p:extLst>
      <p:ext uri="{BB962C8B-B14F-4D97-AF65-F5344CB8AC3E}">
        <p14:creationId xmlns:p14="http://schemas.microsoft.com/office/powerpoint/2010/main" val="110605233"/>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rtektrend.hu/wp-content/uploads/2015/11/konfliktuskezelo-kommunikacio-image.jpg">
            <a:extLst>
              <a:ext uri="{FF2B5EF4-FFF2-40B4-BE49-F238E27FC236}">
                <a16:creationId xmlns:a16="http://schemas.microsoft.com/office/drawing/2014/main" id="{9DB0461C-7A99-42EE-93B8-7B17A3922E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E50DFF0-3954-4EAA-94EB-87D376B33E01}"/>
              </a:ext>
            </a:extLst>
          </p:cNvPr>
          <p:cNvSpPr/>
          <p:nvPr/>
        </p:nvSpPr>
        <p:spPr>
          <a:xfrm>
            <a:off x="-732" y="0"/>
            <a:ext cx="9144000" cy="5143500"/>
          </a:xfrm>
          <a:prstGeom prst="rect">
            <a:avLst/>
          </a:prstGeom>
          <a:solidFill>
            <a:schemeClr val="tx1">
              <a:alpha val="68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pic>
        <p:nvPicPr>
          <p:cNvPr id="50" name="Picture 49">
            <a:extLst>
              <a:ext uri="{FF2B5EF4-FFF2-40B4-BE49-F238E27FC236}">
                <a16:creationId xmlns:a16="http://schemas.microsoft.com/office/drawing/2014/main" id="{C024E63C-2EAD-4385-B8A3-0A164D935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
        <p:nvSpPr>
          <p:cNvPr id="4" name="Title 1">
            <a:extLst>
              <a:ext uri="{FF2B5EF4-FFF2-40B4-BE49-F238E27FC236}">
                <a16:creationId xmlns:a16="http://schemas.microsoft.com/office/drawing/2014/main" id="{BA28A118-FABA-4213-AB49-322F7E149E8F}"/>
              </a:ext>
            </a:extLst>
          </p:cNvPr>
          <p:cNvSpPr>
            <a:spLocks noGrp="1"/>
          </p:cNvSpPr>
          <p:nvPr>
            <p:ph type="title"/>
          </p:nvPr>
        </p:nvSpPr>
        <p:spPr/>
        <p:txBody>
          <a:bodyPr>
            <a:normAutofit/>
          </a:bodyPr>
          <a:lstStyle/>
          <a:p>
            <a:r>
              <a:rPr lang="en-US" sz="3200"/>
              <a:t>Stage 4: Taking Action</a:t>
            </a:r>
          </a:p>
        </p:txBody>
      </p:sp>
      <p:sp>
        <p:nvSpPr>
          <p:cNvPr id="2" name="Content Placeholder 1">
            <a:extLst>
              <a:ext uri="{FF2B5EF4-FFF2-40B4-BE49-F238E27FC236}">
                <a16:creationId xmlns:a16="http://schemas.microsoft.com/office/drawing/2014/main" id="{FF3AE46D-B903-4D13-88C8-F6BE6F6D877D}"/>
              </a:ext>
            </a:extLst>
          </p:cNvPr>
          <p:cNvSpPr>
            <a:spLocks noGrp="1"/>
          </p:cNvSpPr>
          <p:nvPr>
            <p:ph idx="1"/>
          </p:nvPr>
        </p:nvSpPr>
        <p:spPr>
          <a:xfrm>
            <a:off x="311151" y="956961"/>
            <a:ext cx="8520234" cy="3820265"/>
          </a:xfrm>
        </p:spPr>
        <p:txBody>
          <a:bodyPr vert="horz" lIns="0" tIns="0" rIns="0" bIns="0" rtlCol="0" anchor="t">
            <a:normAutofit/>
          </a:bodyPr>
          <a:lstStyle/>
          <a:p>
            <a:r>
              <a:rPr lang="en-US" sz="2800"/>
              <a:t>Communication, communication, communication</a:t>
            </a:r>
          </a:p>
          <a:p>
            <a:pPr lvl="1"/>
            <a:r>
              <a:rPr lang="en-US" sz="2800"/>
              <a:t>Data dictionary</a:t>
            </a:r>
          </a:p>
          <a:p>
            <a:pPr lvl="1"/>
            <a:r>
              <a:rPr lang="en-US" sz="2800"/>
              <a:t>Importance of dialogue</a:t>
            </a:r>
          </a:p>
          <a:p>
            <a:r>
              <a:rPr lang="en-US" sz="2800"/>
              <a:t>Transparency regarding how data is used</a:t>
            </a:r>
          </a:p>
          <a:p>
            <a:pPr lvl="1"/>
            <a:r>
              <a:rPr lang="en-US" sz="2800"/>
              <a:t>Acknowledge/recognize fear</a:t>
            </a:r>
          </a:p>
          <a:p>
            <a:r>
              <a:rPr lang="en-US" sz="2800"/>
              <a:t>Attention to change management</a:t>
            </a:r>
          </a:p>
        </p:txBody>
      </p:sp>
    </p:spTree>
    <p:extLst>
      <p:ext uri="{BB962C8B-B14F-4D97-AF65-F5344CB8AC3E}">
        <p14:creationId xmlns:p14="http://schemas.microsoft.com/office/powerpoint/2010/main" val="3488066136"/>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09062-6DAA-48C4-9BE5-4A84C6639B5E}"/>
              </a:ext>
            </a:extLst>
          </p:cNvPr>
          <p:cNvPicPr>
            <a:picLocks noChangeAspect="1"/>
          </p:cNvPicPr>
          <p:nvPr/>
        </p:nvPicPr>
        <p:blipFill>
          <a:blip r:embed="rId3"/>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50B56AD8-D57E-4FDD-94D0-44CD28B62F33}"/>
              </a:ext>
            </a:extLst>
          </p:cNvPr>
          <p:cNvSpPr>
            <a:spLocks noGrp="1"/>
          </p:cNvSpPr>
          <p:nvPr>
            <p:ph type="title"/>
          </p:nvPr>
        </p:nvSpPr>
        <p:spPr/>
        <p:txBody>
          <a:bodyPr>
            <a:normAutofit/>
          </a:bodyPr>
          <a:lstStyle/>
          <a:p>
            <a:r>
              <a:rPr lang="en-US" sz="3200"/>
              <a:t>Stage 5: Literacy</a:t>
            </a:r>
          </a:p>
        </p:txBody>
      </p:sp>
      <p:pic>
        <p:nvPicPr>
          <p:cNvPr id="5" name="Picture 4">
            <a:extLst>
              <a:ext uri="{FF2B5EF4-FFF2-40B4-BE49-F238E27FC236}">
                <a16:creationId xmlns:a16="http://schemas.microsoft.com/office/drawing/2014/main" id="{5055D1CA-B139-4757-B6B8-ECEFBB242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
        <p:nvSpPr>
          <p:cNvPr id="6" name="Rectangle 5">
            <a:extLst>
              <a:ext uri="{FF2B5EF4-FFF2-40B4-BE49-F238E27FC236}">
                <a16:creationId xmlns:a16="http://schemas.microsoft.com/office/drawing/2014/main" id="{F9108760-632B-4A84-AE3D-39A9A761E89B}"/>
              </a:ext>
            </a:extLst>
          </p:cNvPr>
          <p:cNvSpPr/>
          <p:nvPr/>
        </p:nvSpPr>
        <p:spPr>
          <a:xfrm>
            <a:off x="245238" y="684164"/>
            <a:ext cx="5269584" cy="430887"/>
          </a:xfrm>
          <a:prstGeom prst="rect">
            <a:avLst/>
          </a:prstGeom>
        </p:spPr>
        <p:txBody>
          <a:bodyPr wrap="none" anchor="ctr">
            <a:spAutoFit/>
          </a:bodyPr>
          <a:lstStyle/>
          <a:p>
            <a:r>
              <a:rPr lang="en-US" sz="2200" noProof="1">
                <a:solidFill>
                  <a:schemeClr val="accent6"/>
                </a:solidFill>
              </a:rPr>
              <a:t>What can I do? What meaning can I make?</a:t>
            </a:r>
          </a:p>
        </p:txBody>
      </p:sp>
    </p:spTree>
    <p:extLst>
      <p:ext uri="{BB962C8B-B14F-4D97-AF65-F5344CB8AC3E}">
        <p14:creationId xmlns:p14="http://schemas.microsoft.com/office/powerpoint/2010/main" val="1982674648"/>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54" y="170327"/>
            <a:ext cx="7886700" cy="497694"/>
          </a:xfrm>
        </p:spPr>
        <p:txBody>
          <a:bodyPr>
            <a:noAutofit/>
          </a:bodyPr>
          <a:lstStyle/>
          <a:p>
            <a:r>
              <a:rPr lang="en-US" sz="3200"/>
              <a:t>Connecting the Dots</a:t>
            </a:r>
          </a:p>
        </p:txBody>
      </p:sp>
      <p:cxnSp>
        <p:nvCxnSpPr>
          <p:cNvPr id="8" name="Straight Connector 7"/>
          <p:cNvCxnSpPr/>
          <p:nvPr/>
        </p:nvCxnSpPr>
        <p:spPr>
          <a:xfrm>
            <a:off x="1520405" y="659921"/>
            <a:ext cx="0" cy="4284451"/>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156354" y="659920"/>
            <a:ext cx="1092320" cy="300082"/>
          </a:xfrm>
          <a:prstGeom prst="rect">
            <a:avLst/>
          </a:prstGeom>
          <a:noFill/>
        </p:spPr>
        <p:txBody>
          <a:bodyPr wrap="square" rtlCol="0">
            <a:spAutoFit/>
          </a:bodyPr>
          <a:lstStyle/>
          <a:p>
            <a:pPr defTabSz="685800"/>
            <a:r>
              <a:rPr lang="en-US" sz="1350">
                <a:solidFill>
                  <a:schemeClr val="bg1"/>
                </a:solidFill>
                <a:latin typeface="Calibri"/>
              </a:rPr>
              <a:t>Filters:</a:t>
            </a:r>
          </a:p>
        </p:txBody>
      </p:sp>
      <p:sp>
        <p:nvSpPr>
          <p:cNvPr id="10" name="Rectangle 9"/>
          <p:cNvSpPr/>
          <p:nvPr/>
        </p:nvSpPr>
        <p:spPr>
          <a:xfrm>
            <a:off x="156354" y="996351"/>
            <a:ext cx="1092320" cy="2264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a:r>
              <a:rPr lang="en-US" sz="900">
                <a:solidFill>
                  <a:prstClr val="black"/>
                </a:solidFill>
                <a:latin typeface="Calibri"/>
              </a:rPr>
              <a:t>College/School</a:t>
            </a:r>
          </a:p>
        </p:txBody>
      </p:sp>
      <p:sp>
        <p:nvSpPr>
          <p:cNvPr id="11" name="Down Arrow 10"/>
          <p:cNvSpPr/>
          <p:nvPr/>
        </p:nvSpPr>
        <p:spPr>
          <a:xfrm>
            <a:off x="1074318" y="1052683"/>
            <a:ext cx="97048" cy="113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7" name="TextBox 36"/>
          <p:cNvSpPr txBox="1"/>
          <p:nvPr/>
        </p:nvSpPr>
        <p:spPr>
          <a:xfrm>
            <a:off x="1594158" y="645066"/>
            <a:ext cx="1911500" cy="300082"/>
          </a:xfrm>
          <a:prstGeom prst="rect">
            <a:avLst/>
          </a:prstGeom>
          <a:noFill/>
        </p:spPr>
        <p:txBody>
          <a:bodyPr wrap="square" rtlCol="0">
            <a:spAutoFit/>
          </a:bodyPr>
          <a:lstStyle/>
          <a:p>
            <a:pPr defTabSz="685800"/>
            <a:r>
              <a:rPr lang="en-US" sz="1350">
                <a:solidFill>
                  <a:schemeClr val="bg1"/>
                </a:solidFill>
                <a:latin typeface="Calibri"/>
              </a:rPr>
              <a:t>College/School: &lt;Filter&gt;</a:t>
            </a:r>
          </a:p>
        </p:txBody>
      </p:sp>
      <p:graphicFrame>
        <p:nvGraphicFramePr>
          <p:cNvPr id="3" name="Table 2"/>
          <p:cNvGraphicFramePr>
            <a:graphicFrameLocks noGrp="1"/>
          </p:cNvGraphicFramePr>
          <p:nvPr>
            <p:extLst>
              <p:ext uri="{D42A27DB-BD31-4B8C-83A1-F6EECF244321}">
                <p14:modId xmlns:p14="http://schemas.microsoft.com/office/powerpoint/2010/main" val="1699092312"/>
              </p:ext>
            </p:extLst>
          </p:nvPr>
        </p:nvGraphicFramePr>
        <p:xfrm>
          <a:off x="1607097" y="1299971"/>
          <a:ext cx="2334186" cy="1524000"/>
        </p:xfrm>
        <a:graphic>
          <a:graphicData uri="http://schemas.openxmlformats.org/drawingml/2006/table">
            <a:tbl>
              <a:tblPr firstRow="1" bandRow="1">
                <a:tableStyleId>{616DA210-FB5B-4158-B5E0-FEB733F419BA}</a:tableStyleId>
              </a:tblPr>
              <a:tblGrid>
                <a:gridCol w="778062">
                  <a:extLst>
                    <a:ext uri="{9D8B030D-6E8A-4147-A177-3AD203B41FA5}">
                      <a16:colId xmlns:a16="http://schemas.microsoft.com/office/drawing/2014/main" val="3856761120"/>
                    </a:ext>
                  </a:extLst>
                </a:gridCol>
                <a:gridCol w="778062">
                  <a:extLst>
                    <a:ext uri="{9D8B030D-6E8A-4147-A177-3AD203B41FA5}">
                      <a16:colId xmlns:a16="http://schemas.microsoft.com/office/drawing/2014/main" val="20963483"/>
                    </a:ext>
                  </a:extLst>
                </a:gridCol>
                <a:gridCol w="778062">
                  <a:extLst>
                    <a:ext uri="{9D8B030D-6E8A-4147-A177-3AD203B41FA5}">
                      <a16:colId xmlns:a16="http://schemas.microsoft.com/office/drawing/2014/main" val="1174263444"/>
                    </a:ext>
                  </a:extLst>
                </a:gridCol>
              </a:tblGrid>
              <a:tr h="182880">
                <a:tc>
                  <a:txBody>
                    <a:bodyPr/>
                    <a:lstStyle/>
                    <a:p>
                      <a:r>
                        <a:rPr lang="en-US" sz="800"/>
                        <a:t>Program</a:t>
                      </a:r>
                    </a:p>
                  </a:txBody>
                  <a:tcPr marL="68580" marR="68580" marT="34290" marB="3429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Disc.</a:t>
                      </a:r>
                      <a:r>
                        <a:rPr lang="en-US" sz="800" baseline="0"/>
                        <a:t> </a:t>
                      </a:r>
                      <a:r>
                        <a:rPr lang="en-US" sz="800"/>
                        <a:t>Margin %</a:t>
                      </a:r>
                    </a:p>
                  </a:txBody>
                  <a:tcPr marL="68580" marR="68580" marT="34290" marB="34290">
                    <a:solidFill>
                      <a:schemeClr val="bg1"/>
                    </a:solidFill>
                  </a:tcPr>
                </a:tc>
                <a:tc>
                  <a:txBody>
                    <a:bodyPr/>
                    <a:lstStyle/>
                    <a:p>
                      <a:r>
                        <a:rPr lang="en-US" sz="800"/>
                        <a:t>Disc.</a:t>
                      </a:r>
                      <a:r>
                        <a:rPr lang="en-US" sz="800" baseline="0"/>
                        <a:t> </a:t>
                      </a:r>
                      <a:r>
                        <a:rPr lang="en-US" sz="800"/>
                        <a:t>Margin $</a:t>
                      </a:r>
                    </a:p>
                  </a:txBody>
                  <a:tcPr marL="68580" marR="68580" marT="34290" marB="34290">
                    <a:solidFill>
                      <a:schemeClr val="bg1"/>
                    </a:solidFill>
                  </a:tcPr>
                </a:tc>
                <a:extLst>
                  <a:ext uri="{0D108BD9-81ED-4DB2-BD59-A6C34878D82A}">
                    <a16:rowId xmlns:a16="http://schemas.microsoft.com/office/drawing/2014/main" val="459326801"/>
                  </a:ext>
                </a:extLst>
              </a:tr>
              <a:tr h="182880">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extLst>
                  <a:ext uri="{0D108BD9-81ED-4DB2-BD59-A6C34878D82A}">
                    <a16:rowId xmlns:a16="http://schemas.microsoft.com/office/drawing/2014/main" val="902872320"/>
                  </a:ext>
                </a:extLst>
              </a:tr>
              <a:tr h="182880">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extLst>
                  <a:ext uri="{0D108BD9-81ED-4DB2-BD59-A6C34878D82A}">
                    <a16:rowId xmlns:a16="http://schemas.microsoft.com/office/drawing/2014/main" val="1242469310"/>
                  </a:ext>
                </a:extLst>
              </a:tr>
              <a:tr h="182880">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extLst>
                  <a:ext uri="{0D108BD9-81ED-4DB2-BD59-A6C34878D82A}">
                    <a16:rowId xmlns:a16="http://schemas.microsoft.com/office/drawing/2014/main" val="2310453189"/>
                  </a:ext>
                </a:extLst>
              </a:tr>
              <a:tr h="182880">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extLst>
                  <a:ext uri="{0D108BD9-81ED-4DB2-BD59-A6C34878D82A}">
                    <a16:rowId xmlns:a16="http://schemas.microsoft.com/office/drawing/2014/main" val="544644901"/>
                  </a:ext>
                </a:extLst>
              </a:tr>
              <a:tr h="182880">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extLst>
                  <a:ext uri="{0D108BD9-81ED-4DB2-BD59-A6C34878D82A}">
                    <a16:rowId xmlns:a16="http://schemas.microsoft.com/office/drawing/2014/main" val="584395693"/>
                  </a:ext>
                </a:extLst>
              </a:tr>
              <a:tr h="182880">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extLst>
                  <a:ext uri="{0D108BD9-81ED-4DB2-BD59-A6C34878D82A}">
                    <a16:rowId xmlns:a16="http://schemas.microsoft.com/office/drawing/2014/main" val="3591741972"/>
                  </a:ext>
                </a:extLst>
              </a:tr>
              <a:tr h="182880">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extLst>
                  <a:ext uri="{0D108BD9-81ED-4DB2-BD59-A6C34878D82A}">
                    <a16:rowId xmlns:a16="http://schemas.microsoft.com/office/drawing/2014/main" val="69218191"/>
                  </a:ext>
                </a:extLst>
              </a:tr>
            </a:tbl>
          </a:graphicData>
        </a:graphic>
      </p:graphicFrame>
      <p:sp>
        <p:nvSpPr>
          <p:cNvPr id="39" name="Rectangle 38"/>
          <p:cNvSpPr/>
          <p:nvPr/>
        </p:nvSpPr>
        <p:spPr>
          <a:xfrm>
            <a:off x="1600627" y="1052683"/>
            <a:ext cx="2340654" cy="24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a:solidFill>
                  <a:prstClr val="white"/>
                </a:solidFill>
                <a:latin typeface="Calibri"/>
              </a:rPr>
              <a:t>Growth Potential</a:t>
            </a:r>
          </a:p>
        </p:txBody>
      </p:sp>
      <p:graphicFrame>
        <p:nvGraphicFramePr>
          <p:cNvPr id="40" name="Table 39"/>
          <p:cNvGraphicFramePr>
            <a:graphicFrameLocks noGrp="1"/>
          </p:cNvGraphicFramePr>
          <p:nvPr>
            <p:extLst>
              <p:ext uri="{D42A27DB-BD31-4B8C-83A1-F6EECF244321}">
                <p14:modId xmlns:p14="http://schemas.microsoft.com/office/powerpoint/2010/main" val="1740344842"/>
              </p:ext>
            </p:extLst>
          </p:nvPr>
        </p:nvGraphicFramePr>
        <p:xfrm>
          <a:off x="1600627" y="3249762"/>
          <a:ext cx="2397210" cy="1524000"/>
        </p:xfrm>
        <a:graphic>
          <a:graphicData uri="http://schemas.openxmlformats.org/drawingml/2006/table">
            <a:tbl>
              <a:tblPr firstRow="1" bandRow="1">
                <a:tableStyleId>{616DA210-FB5B-4158-B5E0-FEB733F419BA}</a:tableStyleId>
              </a:tblPr>
              <a:tblGrid>
                <a:gridCol w="799070">
                  <a:extLst>
                    <a:ext uri="{9D8B030D-6E8A-4147-A177-3AD203B41FA5}">
                      <a16:colId xmlns:a16="http://schemas.microsoft.com/office/drawing/2014/main" val="3856761120"/>
                    </a:ext>
                  </a:extLst>
                </a:gridCol>
                <a:gridCol w="799070">
                  <a:extLst>
                    <a:ext uri="{9D8B030D-6E8A-4147-A177-3AD203B41FA5}">
                      <a16:colId xmlns:a16="http://schemas.microsoft.com/office/drawing/2014/main" val="20963483"/>
                    </a:ext>
                  </a:extLst>
                </a:gridCol>
                <a:gridCol w="799070">
                  <a:extLst>
                    <a:ext uri="{9D8B030D-6E8A-4147-A177-3AD203B41FA5}">
                      <a16:colId xmlns:a16="http://schemas.microsoft.com/office/drawing/2014/main" val="1174263444"/>
                    </a:ext>
                  </a:extLst>
                </a:gridCol>
              </a:tblGrid>
              <a:tr h="182880">
                <a:tc>
                  <a:txBody>
                    <a:bodyPr/>
                    <a:lstStyle/>
                    <a:p>
                      <a:r>
                        <a:rPr lang="en-US" sz="800"/>
                        <a:t>Program</a:t>
                      </a:r>
                    </a:p>
                  </a:txBody>
                  <a:tcPr marL="68580" marR="68580" marT="34290" marB="3429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Disc.</a:t>
                      </a:r>
                      <a:r>
                        <a:rPr lang="en-US" sz="800" baseline="0"/>
                        <a:t> </a:t>
                      </a:r>
                      <a:r>
                        <a:rPr lang="en-US" sz="800"/>
                        <a:t>Margin %</a:t>
                      </a:r>
                    </a:p>
                  </a:txBody>
                  <a:tcPr marL="68580" marR="68580" marT="34290" marB="34290">
                    <a:solidFill>
                      <a:schemeClr val="bg1"/>
                    </a:solidFill>
                  </a:tcPr>
                </a:tc>
                <a:tc>
                  <a:txBody>
                    <a:bodyPr/>
                    <a:lstStyle/>
                    <a:p>
                      <a:r>
                        <a:rPr lang="en-US" sz="800"/>
                        <a:t>Disc.</a:t>
                      </a:r>
                      <a:r>
                        <a:rPr lang="en-US" sz="800" baseline="0"/>
                        <a:t> </a:t>
                      </a:r>
                      <a:r>
                        <a:rPr lang="en-US" sz="800"/>
                        <a:t>Margin $</a:t>
                      </a:r>
                    </a:p>
                  </a:txBody>
                  <a:tcPr marL="68580" marR="68580" marT="34290" marB="34290">
                    <a:solidFill>
                      <a:schemeClr val="bg1"/>
                    </a:solidFill>
                  </a:tcPr>
                </a:tc>
                <a:extLst>
                  <a:ext uri="{0D108BD9-81ED-4DB2-BD59-A6C34878D82A}">
                    <a16:rowId xmlns:a16="http://schemas.microsoft.com/office/drawing/2014/main" val="459326801"/>
                  </a:ext>
                </a:extLst>
              </a:tr>
              <a:tr h="182880">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extLst>
                  <a:ext uri="{0D108BD9-81ED-4DB2-BD59-A6C34878D82A}">
                    <a16:rowId xmlns:a16="http://schemas.microsoft.com/office/drawing/2014/main" val="902872320"/>
                  </a:ext>
                </a:extLst>
              </a:tr>
              <a:tr h="182880">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extLst>
                  <a:ext uri="{0D108BD9-81ED-4DB2-BD59-A6C34878D82A}">
                    <a16:rowId xmlns:a16="http://schemas.microsoft.com/office/drawing/2014/main" val="1242469310"/>
                  </a:ext>
                </a:extLst>
              </a:tr>
              <a:tr h="182880">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extLst>
                  <a:ext uri="{0D108BD9-81ED-4DB2-BD59-A6C34878D82A}">
                    <a16:rowId xmlns:a16="http://schemas.microsoft.com/office/drawing/2014/main" val="2310453189"/>
                  </a:ext>
                </a:extLst>
              </a:tr>
              <a:tr h="182880">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extLst>
                  <a:ext uri="{0D108BD9-81ED-4DB2-BD59-A6C34878D82A}">
                    <a16:rowId xmlns:a16="http://schemas.microsoft.com/office/drawing/2014/main" val="544644901"/>
                  </a:ext>
                </a:extLst>
              </a:tr>
              <a:tr h="182880">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extLst>
                  <a:ext uri="{0D108BD9-81ED-4DB2-BD59-A6C34878D82A}">
                    <a16:rowId xmlns:a16="http://schemas.microsoft.com/office/drawing/2014/main" val="584395693"/>
                  </a:ext>
                </a:extLst>
              </a:tr>
              <a:tr h="182880">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tc>
                  <a:txBody>
                    <a:bodyPr/>
                    <a:lstStyle/>
                    <a:p>
                      <a:endParaRPr lang="en-US" sz="800"/>
                    </a:p>
                  </a:txBody>
                  <a:tcPr marL="68580" marR="68580" marT="34290" marB="34290">
                    <a:solidFill>
                      <a:schemeClr val="bg1"/>
                    </a:solidFill>
                  </a:tcPr>
                </a:tc>
                <a:extLst>
                  <a:ext uri="{0D108BD9-81ED-4DB2-BD59-A6C34878D82A}">
                    <a16:rowId xmlns:a16="http://schemas.microsoft.com/office/drawing/2014/main" val="3591741972"/>
                  </a:ext>
                </a:extLst>
              </a:tr>
              <a:tr h="182880">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tc>
                  <a:txBody>
                    <a:bodyPr/>
                    <a:lstStyle/>
                    <a:p>
                      <a:endParaRPr lang="en-US" sz="800"/>
                    </a:p>
                  </a:txBody>
                  <a:tcPr marL="68580" marR="68580" marT="34290" marB="34290">
                    <a:solidFill>
                      <a:schemeClr val="bg1">
                        <a:alpha val="20000"/>
                      </a:schemeClr>
                    </a:solidFill>
                  </a:tcPr>
                </a:tc>
                <a:extLst>
                  <a:ext uri="{0D108BD9-81ED-4DB2-BD59-A6C34878D82A}">
                    <a16:rowId xmlns:a16="http://schemas.microsoft.com/office/drawing/2014/main" val="69218191"/>
                  </a:ext>
                </a:extLst>
              </a:tr>
            </a:tbl>
          </a:graphicData>
        </a:graphic>
      </p:graphicFrame>
      <p:sp>
        <p:nvSpPr>
          <p:cNvPr id="41" name="Rectangle 40"/>
          <p:cNvSpPr/>
          <p:nvPr/>
        </p:nvSpPr>
        <p:spPr>
          <a:xfrm>
            <a:off x="1594157" y="3002473"/>
            <a:ext cx="2403676" cy="24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a:solidFill>
                  <a:prstClr val="white"/>
                </a:solidFill>
                <a:latin typeface="Calibri"/>
              </a:rPr>
              <a:t>Decreasing Potential</a:t>
            </a:r>
          </a:p>
        </p:txBody>
      </p:sp>
      <p:pic>
        <p:nvPicPr>
          <p:cNvPr id="7" name="Picture 6"/>
          <p:cNvPicPr>
            <a:picLocks noChangeAspect="1"/>
          </p:cNvPicPr>
          <p:nvPr/>
        </p:nvPicPr>
        <p:blipFill>
          <a:blip r:embed="rId3"/>
          <a:stretch>
            <a:fillRect/>
          </a:stretch>
        </p:blipFill>
        <p:spPr>
          <a:xfrm>
            <a:off x="4478713" y="1022447"/>
            <a:ext cx="2334188" cy="1798473"/>
          </a:xfrm>
          <a:prstGeom prst="rect">
            <a:avLst/>
          </a:prstGeom>
        </p:spPr>
      </p:pic>
      <p:pic>
        <p:nvPicPr>
          <p:cNvPr id="45" name="Picture 44"/>
          <p:cNvPicPr>
            <a:picLocks noChangeAspect="1"/>
          </p:cNvPicPr>
          <p:nvPr/>
        </p:nvPicPr>
        <p:blipFill>
          <a:blip r:embed="rId3"/>
          <a:stretch>
            <a:fillRect/>
          </a:stretch>
        </p:blipFill>
        <p:spPr>
          <a:xfrm>
            <a:off x="4478713" y="3002473"/>
            <a:ext cx="2334188" cy="1798473"/>
          </a:xfrm>
          <a:prstGeom prst="rect">
            <a:avLst/>
          </a:prstGeom>
        </p:spPr>
      </p:pic>
      <p:sp>
        <p:nvSpPr>
          <p:cNvPr id="4" name="TextBox 3"/>
          <p:cNvSpPr txBox="1"/>
          <p:nvPr/>
        </p:nvSpPr>
        <p:spPr>
          <a:xfrm>
            <a:off x="6899588" y="1266895"/>
            <a:ext cx="2089136" cy="1061829"/>
          </a:xfrm>
          <a:prstGeom prst="rect">
            <a:avLst/>
          </a:prstGeom>
          <a:noFill/>
        </p:spPr>
        <p:txBody>
          <a:bodyPr wrap="square" rtlCol="0">
            <a:spAutoFit/>
          </a:bodyPr>
          <a:lstStyle/>
          <a:p>
            <a:pPr defTabSz="685800"/>
            <a:r>
              <a:rPr lang="en-US" sz="900">
                <a:solidFill>
                  <a:schemeClr val="bg1"/>
                </a:solidFill>
                <a:latin typeface="Calibri"/>
              </a:rPr>
              <a:t>Scatterplot – All degree programs in college</a:t>
            </a:r>
          </a:p>
          <a:p>
            <a:pPr marL="214313" indent="-214313" defTabSz="685800">
              <a:buFontTx/>
              <a:buChar char="-"/>
            </a:pPr>
            <a:r>
              <a:rPr lang="en-US" sz="900">
                <a:solidFill>
                  <a:schemeClr val="bg1"/>
                </a:solidFill>
                <a:latin typeface="Calibri"/>
              </a:rPr>
              <a:t>X Axis – Disc. Margin %</a:t>
            </a:r>
          </a:p>
          <a:p>
            <a:pPr marL="214313" indent="-214313" defTabSz="685800">
              <a:buFontTx/>
              <a:buChar char="-"/>
            </a:pPr>
            <a:r>
              <a:rPr lang="en-US" sz="900">
                <a:solidFill>
                  <a:schemeClr val="bg1"/>
                </a:solidFill>
                <a:latin typeface="Calibri"/>
              </a:rPr>
              <a:t>Y Axis – Growth in Attempted Credit Hours</a:t>
            </a:r>
          </a:p>
          <a:p>
            <a:pPr marL="214313" indent="-214313" defTabSz="685800">
              <a:buFontTx/>
              <a:buChar char="-"/>
            </a:pPr>
            <a:r>
              <a:rPr lang="en-US" sz="900">
                <a:solidFill>
                  <a:schemeClr val="bg1"/>
                </a:solidFill>
                <a:latin typeface="Calibri"/>
              </a:rPr>
              <a:t>Size – Distinct Students in Program or Total Attempted Credits</a:t>
            </a:r>
          </a:p>
        </p:txBody>
      </p:sp>
      <p:sp>
        <p:nvSpPr>
          <p:cNvPr id="44" name="TextBox 43"/>
          <p:cNvSpPr txBox="1"/>
          <p:nvPr/>
        </p:nvSpPr>
        <p:spPr>
          <a:xfrm>
            <a:off x="6899588" y="3245666"/>
            <a:ext cx="2089136" cy="1200329"/>
          </a:xfrm>
          <a:prstGeom prst="rect">
            <a:avLst/>
          </a:prstGeom>
          <a:noFill/>
        </p:spPr>
        <p:txBody>
          <a:bodyPr wrap="square" rtlCol="0">
            <a:spAutoFit/>
          </a:bodyPr>
          <a:lstStyle/>
          <a:p>
            <a:pPr defTabSz="685800"/>
            <a:r>
              <a:rPr lang="en-US" sz="900">
                <a:solidFill>
                  <a:schemeClr val="bg1"/>
                </a:solidFill>
                <a:latin typeface="Calibri"/>
              </a:rPr>
              <a:t>Scatterplot – All degree programs in college</a:t>
            </a:r>
          </a:p>
          <a:p>
            <a:pPr marL="214313" indent="-214313" defTabSz="685800">
              <a:buFontTx/>
              <a:buChar char="-"/>
            </a:pPr>
            <a:r>
              <a:rPr lang="en-US" sz="900">
                <a:solidFill>
                  <a:schemeClr val="bg1"/>
                </a:solidFill>
                <a:latin typeface="Calibri"/>
              </a:rPr>
              <a:t>X Axis – Avg./Median Section Fill Rate</a:t>
            </a:r>
          </a:p>
          <a:p>
            <a:pPr marL="214313" indent="-214313" defTabSz="685800">
              <a:buFontTx/>
              <a:buChar char="-"/>
            </a:pPr>
            <a:r>
              <a:rPr lang="en-US" sz="900">
                <a:solidFill>
                  <a:schemeClr val="bg1"/>
                </a:solidFill>
                <a:latin typeface="Calibri"/>
              </a:rPr>
              <a:t>Y Axis – Growth in Attempted Credit Hours</a:t>
            </a:r>
          </a:p>
          <a:p>
            <a:pPr marL="214313" indent="-214313" defTabSz="685800">
              <a:buFontTx/>
              <a:buChar char="-"/>
            </a:pPr>
            <a:r>
              <a:rPr lang="en-US" sz="900">
                <a:solidFill>
                  <a:schemeClr val="bg1"/>
                </a:solidFill>
                <a:latin typeface="Calibri"/>
              </a:rPr>
              <a:t>Size – Distinct Students in Program or Total Attempted Credits</a:t>
            </a:r>
          </a:p>
        </p:txBody>
      </p:sp>
    </p:spTree>
    <p:extLst>
      <p:ext uri="{BB962C8B-B14F-4D97-AF65-F5344CB8AC3E}">
        <p14:creationId xmlns:p14="http://schemas.microsoft.com/office/powerpoint/2010/main" val="369109043"/>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F69203-D651-4BC9-A95E-8A6FCB82692A}"/>
              </a:ext>
            </a:extLst>
          </p:cNvPr>
          <p:cNvPicPr>
            <a:picLocks noChangeAspect="1"/>
          </p:cNvPicPr>
          <p:nvPr/>
        </p:nvPicPr>
        <p:blipFill>
          <a:blip r:embed="rId3"/>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E50DFF0-3954-4EAA-94EB-87D376B33E01}"/>
              </a:ext>
            </a:extLst>
          </p:cNvPr>
          <p:cNvSpPr/>
          <p:nvPr/>
        </p:nvSpPr>
        <p:spPr>
          <a:xfrm>
            <a:off x="-732" y="0"/>
            <a:ext cx="9144000" cy="5143500"/>
          </a:xfrm>
          <a:prstGeom prst="rect">
            <a:avLst/>
          </a:prstGeom>
          <a:solidFill>
            <a:schemeClr val="tx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pic>
        <p:nvPicPr>
          <p:cNvPr id="50" name="Picture 49">
            <a:extLst>
              <a:ext uri="{FF2B5EF4-FFF2-40B4-BE49-F238E27FC236}">
                <a16:creationId xmlns:a16="http://schemas.microsoft.com/office/drawing/2014/main" id="{C024E63C-2EAD-4385-B8A3-0A164D935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
        <p:nvSpPr>
          <p:cNvPr id="4" name="Title 1">
            <a:extLst>
              <a:ext uri="{FF2B5EF4-FFF2-40B4-BE49-F238E27FC236}">
                <a16:creationId xmlns:a16="http://schemas.microsoft.com/office/drawing/2014/main" id="{BA28A118-FABA-4213-AB49-322F7E149E8F}"/>
              </a:ext>
            </a:extLst>
          </p:cNvPr>
          <p:cNvSpPr>
            <a:spLocks noGrp="1"/>
          </p:cNvSpPr>
          <p:nvPr>
            <p:ph type="title"/>
          </p:nvPr>
        </p:nvSpPr>
        <p:spPr/>
        <p:txBody>
          <a:bodyPr>
            <a:normAutofit/>
          </a:bodyPr>
          <a:lstStyle/>
          <a:p>
            <a:r>
              <a:rPr lang="en-US" sz="3200"/>
              <a:t>Stage 5: Taking Action</a:t>
            </a:r>
          </a:p>
        </p:txBody>
      </p:sp>
      <p:sp>
        <p:nvSpPr>
          <p:cNvPr id="9" name="Content Placeholder 1">
            <a:extLst>
              <a:ext uri="{FF2B5EF4-FFF2-40B4-BE49-F238E27FC236}">
                <a16:creationId xmlns:a16="http://schemas.microsoft.com/office/drawing/2014/main" id="{BE5D3D1C-B305-4D4D-90E9-91C70BFA13BF}"/>
              </a:ext>
            </a:extLst>
          </p:cNvPr>
          <p:cNvSpPr txBox="1">
            <a:spLocks/>
          </p:cNvSpPr>
          <p:nvPr/>
        </p:nvSpPr>
        <p:spPr>
          <a:xfrm>
            <a:off x="319858" y="965668"/>
            <a:ext cx="8520234" cy="3820265"/>
          </a:xfrm>
          <a:prstGeom prst="rect">
            <a:avLst/>
          </a:prstGeom>
        </p:spPr>
        <p:txBody>
          <a:bodyPr vert="horz" lIns="0" tIns="0" rIns="0" bIns="0" rtlCol="0" anchor="t">
            <a:normAutofit/>
          </a:bodyPr>
          <a:lstStyle>
            <a:lvl1pPr marL="171450" indent="-171450" algn="l" defTabSz="457200" rtl="0" eaLnBrk="1" latinLnBrk="0" hangingPunct="1">
              <a:spcBef>
                <a:spcPts val="0"/>
              </a:spcBef>
              <a:spcAft>
                <a:spcPts val="1000"/>
              </a:spcAft>
              <a:buClrTx/>
              <a:buFont typeface="Arial"/>
              <a:buChar char="•"/>
              <a:defRPr sz="1600" kern="1200">
                <a:solidFill>
                  <a:schemeClr val="bg1"/>
                </a:solidFill>
                <a:latin typeface="+mn-lt"/>
                <a:ea typeface="+mn-ea"/>
                <a:cs typeface="+mn-cs"/>
              </a:defRPr>
            </a:lvl1pPr>
            <a:lvl2pPr marL="342900" indent="-171450" algn="l" defTabSz="457200" rtl="0" eaLnBrk="1" latinLnBrk="0" hangingPunct="1">
              <a:spcBef>
                <a:spcPts val="0"/>
              </a:spcBef>
              <a:spcAft>
                <a:spcPts val="1000"/>
              </a:spcAft>
              <a:buClrTx/>
              <a:buFont typeface="Arial"/>
              <a:buChar char="–"/>
              <a:defRPr sz="1600" kern="1200">
                <a:solidFill>
                  <a:schemeClr val="bg1"/>
                </a:solidFill>
                <a:latin typeface="+mn-lt"/>
                <a:ea typeface="+mn-ea"/>
                <a:cs typeface="+mn-cs"/>
              </a:defRPr>
            </a:lvl2pPr>
            <a:lvl3pPr marL="514350" indent="-171450" algn="l" defTabSz="457200" rtl="0" eaLnBrk="1" latinLnBrk="0" hangingPunct="1">
              <a:spcBef>
                <a:spcPts val="0"/>
              </a:spcBef>
              <a:spcAft>
                <a:spcPts val="1000"/>
              </a:spcAft>
              <a:buClrTx/>
              <a:buFont typeface="Arial"/>
              <a:buChar char="•"/>
              <a:defRPr sz="1600" kern="1200">
                <a:solidFill>
                  <a:schemeClr val="bg1"/>
                </a:solidFill>
                <a:latin typeface="+mn-lt"/>
                <a:ea typeface="+mn-ea"/>
                <a:cs typeface="+mn-cs"/>
              </a:defRPr>
            </a:lvl3pPr>
            <a:lvl4pPr marL="685800" indent="-171450" algn="l" defTabSz="457200" rtl="0" eaLnBrk="1" latinLnBrk="0" hangingPunct="1">
              <a:spcBef>
                <a:spcPts val="0"/>
              </a:spcBef>
              <a:spcAft>
                <a:spcPts val="1000"/>
              </a:spcAft>
              <a:buClrTx/>
              <a:buFont typeface="Arial"/>
              <a:buChar char="–"/>
              <a:defRPr sz="1600" kern="1200">
                <a:solidFill>
                  <a:schemeClr val="bg1"/>
                </a:solidFill>
                <a:latin typeface="+mn-lt"/>
                <a:ea typeface="+mn-ea"/>
                <a:cs typeface="+mn-cs"/>
              </a:defRPr>
            </a:lvl4pPr>
            <a:lvl5pPr marL="857250" indent="-171450" algn="l" defTabSz="457200" rtl="0" eaLnBrk="1" latinLnBrk="0" hangingPunct="1">
              <a:spcBef>
                <a:spcPts val="0"/>
              </a:spcBef>
              <a:spcAft>
                <a:spcPts val="1000"/>
              </a:spcAft>
              <a:buClrTx/>
              <a:buFont typeface="Arial" panose="020B0604020202020204" pitchFamily="34" charset="0"/>
              <a:buChar char="•"/>
              <a:defRPr sz="16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a:t>Develop Capacity </a:t>
            </a:r>
          </a:p>
          <a:p>
            <a:r>
              <a:rPr lang="en-US" sz="2800"/>
              <a:t>Avoid Data Paralysis</a:t>
            </a:r>
          </a:p>
          <a:p>
            <a:r>
              <a:rPr lang="en-US" sz="2800"/>
              <a:t>Structures for Using Data in Decisions</a:t>
            </a:r>
          </a:p>
          <a:p>
            <a:endParaRPr lang="en-US" sz="2800"/>
          </a:p>
        </p:txBody>
      </p:sp>
    </p:spTree>
    <p:extLst>
      <p:ext uri="{BB962C8B-B14F-4D97-AF65-F5344CB8AC3E}">
        <p14:creationId xmlns:p14="http://schemas.microsoft.com/office/powerpoint/2010/main" val="4061298284"/>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C9FB80-120B-4957-88CD-620DE8C55E57}"/>
              </a:ext>
            </a:extLst>
          </p:cNvPr>
          <p:cNvPicPr>
            <a:picLocks noChangeAspect="1"/>
          </p:cNvPicPr>
          <p:nvPr/>
        </p:nvPicPr>
        <p:blipFill rotWithShape="1">
          <a:blip r:embed="rId3"/>
          <a:srcRect t="6605" b="13866"/>
          <a:stretch/>
        </p:blipFill>
        <p:spPr>
          <a:xfrm>
            <a:off x="1" y="-3"/>
            <a:ext cx="9143999" cy="5143499"/>
          </a:xfrm>
          <a:prstGeom prst="rect">
            <a:avLst/>
          </a:prstGeom>
        </p:spPr>
      </p:pic>
      <p:sp>
        <p:nvSpPr>
          <p:cNvPr id="2" name="Title 1">
            <a:extLst>
              <a:ext uri="{FF2B5EF4-FFF2-40B4-BE49-F238E27FC236}">
                <a16:creationId xmlns:a16="http://schemas.microsoft.com/office/drawing/2014/main" id="{9FE2E5B3-70C6-43FB-81BE-915055D952E6}"/>
              </a:ext>
            </a:extLst>
          </p:cNvPr>
          <p:cNvSpPr>
            <a:spLocks noGrp="1"/>
          </p:cNvSpPr>
          <p:nvPr>
            <p:ph type="title"/>
          </p:nvPr>
        </p:nvSpPr>
        <p:spPr>
          <a:xfrm>
            <a:off x="5370162" y="147638"/>
            <a:ext cx="3611105" cy="716085"/>
          </a:xfrm>
        </p:spPr>
        <p:txBody>
          <a:bodyPr>
            <a:normAutofit/>
          </a:bodyPr>
          <a:lstStyle/>
          <a:p>
            <a:pPr algn="r"/>
            <a:r>
              <a:rPr lang="en-US" sz="3200"/>
              <a:t>Stage 6: Activation</a:t>
            </a:r>
          </a:p>
        </p:txBody>
      </p:sp>
      <p:pic>
        <p:nvPicPr>
          <p:cNvPr id="4" name="Picture 3">
            <a:extLst>
              <a:ext uri="{FF2B5EF4-FFF2-40B4-BE49-F238E27FC236}">
                <a16:creationId xmlns:a16="http://schemas.microsoft.com/office/drawing/2014/main" id="{704A6203-2C54-4985-9153-98A4E856B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
        <p:nvSpPr>
          <p:cNvPr id="5" name="Rectangle 4">
            <a:extLst>
              <a:ext uri="{FF2B5EF4-FFF2-40B4-BE49-F238E27FC236}">
                <a16:creationId xmlns:a16="http://schemas.microsoft.com/office/drawing/2014/main" id="{89EA8340-3249-4BBD-937F-93DC8E47BBD3}"/>
              </a:ext>
            </a:extLst>
          </p:cNvPr>
          <p:cNvSpPr/>
          <p:nvPr/>
        </p:nvSpPr>
        <p:spPr>
          <a:xfrm>
            <a:off x="4487919" y="793594"/>
            <a:ext cx="4574714" cy="461665"/>
          </a:xfrm>
          <a:prstGeom prst="rect">
            <a:avLst/>
          </a:prstGeom>
        </p:spPr>
        <p:txBody>
          <a:bodyPr wrap="none" anchor="ctr">
            <a:spAutoFit/>
          </a:bodyPr>
          <a:lstStyle/>
          <a:p>
            <a:pPr algn="r"/>
            <a:r>
              <a:rPr lang="en-US" sz="2400" noProof="1">
                <a:solidFill>
                  <a:srgbClr val="00B0F0"/>
                </a:solidFill>
              </a:rPr>
              <a:t>How do I use data to drive action?</a:t>
            </a:r>
          </a:p>
        </p:txBody>
      </p:sp>
    </p:spTree>
    <p:extLst>
      <p:ext uri="{BB962C8B-B14F-4D97-AF65-F5344CB8AC3E}">
        <p14:creationId xmlns:p14="http://schemas.microsoft.com/office/powerpoint/2010/main" val="2046527347"/>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eID10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432" y="502295"/>
            <a:ext cx="5217170" cy="4473773"/>
          </a:xfrm>
          <a:prstGeom prst="rect">
            <a:avLst/>
          </a:prstGeom>
        </p:spPr>
      </p:pic>
      <p:pic>
        <p:nvPicPr>
          <p:cNvPr id="101" name="pictueID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601" y="502295"/>
            <a:ext cx="1299270" cy="4473773"/>
          </a:xfrm>
          <a:prstGeom prst="rect">
            <a:avLst/>
          </a:prstGeom>
        </p:spPr>
      </p:pic>
      <p:sp>
        <p:nvSpPr>
          <p:cNvPr id="5" name="Title 4">
            <a:extLst>
              <a:ext uri="{FF2B5EF4-FFF2-40B4-BE49-F238E27FC236}">
                <a16:creationId xmlns:a16="http://schemas.microsoft.com/office/drawing/2014/main" id="{28F66987-8626-4DBC-A3DE-CEA6E4EF5059}"/>
              </a:ext>
            </a:extLst>
          </p:cNvPr>
          <p:cNvSpPr>
            <a:spLocks noGrp="1"/>
          </p:cNvSpPr>
          <p:nvPr>
            <p:ph type="title"/>
          </p:nvPr>
        </p:nvSpPr>
        <p:spPr>
          <a:xfrm>
            <a:off x="312615" y="40777"/>
            <a:ext cx="8518770" cy="530352"/>
          </a:xfrm>
        </p:spPr>
        <p:txBody>
          <a:bodyPr>
            <a:normAutofit/>
          </a:bodyPr>
          <a:lstStyle/>
          <a:p>
            <a:r>
              <a:rPr lang="en-US" sz="3200"/>
              <a:t>Constructing Insights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041C-4B75-4585-9BE7-77AB8964A9AB}"/>
              </a:ext>
            </a:extLst>
          </p:cNvPr>
          <p:cNvSpPr>
            <a:spLocks noGrp="1"/>
          </p:cNvSpPr>
          <p:nvPr>
            <p:ph type="title"/>
          </p:nvPr>
        </p:nvSpPr>
        <p:spPr/>
        <p:txBody>
          <a:bodyPr>
            <a:normAutofit/>
          </a:bodyPr>
          <a:lstStyle/>
          <a:p>
            <a:r>
              <a:rPr lang="en-US" sz="3200"/>
              <a:t>Diagnostics with Pathway Resources</a:t>
            </a:r>
          </a:p>
        </p:txBody>
      </p:sp>
      <p:graphicFrame>
        <p:nvGraphicFramePr>
          <p:cNvPr id="12" name="Diagram 12">
            <a:extLst>
              <a:ext uri="{FF2B5EF4-FFF2-40B4-BE49-F238E27FC236}">
                <a16:creationId xmlns:a16="http://schemas.microsoft.com/office/drawing/2014/main" id="{9396ACFF-96CB-41DE-9CF7-07D74589F090}"/>
              </a:ext>
            </a:extLst>
          </p:cNvPr>
          <p:cNvGraphicFramePr/>
          <p:nvPr>
            <p:extLst>
              <p:ext uri="{D42A27DB-BD31-4B8C-83A1-F6EECF244321}">
                <p14:modId xmlns:p14="http://schemas.microsoft.com/office/powerpoint/2010/main" val="291778112"/>
              </p:ext>
            </p:extLst>
          </p:nvPr>
        </p:nvGraphicFramePr>
        <p:xfrm>
          <a:off x="1531189" y="829214"/>
          <a:ext cx="6081622" cy="4477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5838701"/>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C9FB80-120B-4957-88CD-620DE8C55E57}"/>
              </a:ext>
            </a:extLst>
          </p:cNvPr>
          <p:cNvPicPr>
            <a:picLocks noChangeAspect="1"/>
          </p:cNvPicPr>
          <p:nvPr/>
        </p:nvPicPr>
        <p:blipFill rotWithShape="1">
          <a:blip r:embed="rId3"/>
          <a:srcRect t="6605" b="13866"/>
          <a:stretch/>
        </p:blipFill>
        <p:spPr>
          <a:xfrm>
            <a:off x="1" y="-3"/>
            <a:ext cx="9143999" cy="5143499"/>
          </a:xfrm>
          <a:prstGeom prst="rect">
            <a:avLst/>
          </a:prstGeom>
        </p:spPr>
      </p:pic>
      <p:sp>
        <p:nvSpPr>
          <p:cNvPr id="4" name="Rectangle 3">
            <a:extLst>
              <a:ext uri="{FF2B5EF4-FFF2-40B4-BE49-F238E27FC236}">
                <a16:creationId xmlns:a16="http://schemas.microsoft.com/office/drawing/2014/main" id="{5A609156-5D3C-4EB1-BE95-0C3F8458C130}"/>
              </a:ext>
            </a:extLst>
          </p:cNvPr>
          <p:cNvSpPr/>
          <p:nvPr/>
        </p:nvSpPr>
        <p:spPr>
          <a:xfrm>
            <a:off x="-732" y="0"/>
            <a:ext cx="9144000" cy="5143500"/>
          </a:xfrm>
          <a:prstGeom prst="rect">
            <a:avLst/>
          </a:prstGeom>
          <a:solidFill>
            <a:schemeClr val="tx1">
              <a:alpha val="68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2" name="Title 1">
            <a:extLst>
              <a:ext uri="{FF2B5EF4-FFF2-40B4-BE49-F238E27FC236}">
                <a16:creationId xmlns:a16="http://schemas.microsoft.com/office/drawing/2014/main" id="{9FE2E5B3-70C6-43FB-81BE-915055D952E6}"/>
              </a:ext>
            </a:extLst>
          </p:cNvPr>
          <p:cNvSpPr>
            <a:spLocks noGrp="1"/>
          </p:cNvSpPr>
          <p:nvPr>
            <p:ph type="title"/>
          </p:nvPr>
        </p:nvSpPr>
        <p:spPr/>
        <p:txBody>
          <a:bodyPr>
            <a:normAutofit/>
          </a:bodyPr>
          <a:lstStyle/>
          <a:p>
            <a:pPr algn="r"/>
            <a:r>
              <a:rPr lang="en-US" sz="3200"/>
              <a:t>Stage 6: Taking Action</a:t>
            </a:r>
          </a:p>
        </p:txBody>
      </p:sp>
      <p:pic>
        <p:nvPicPr>
          <p:cNvPr id="6" name="Picture 5">
            <a:extLst>
              <a:ext uri="{FF2B5EF4-FFF2-40B4-BE49-F238E27FC236}">
                <a16:creationId xmlns:a16="http://schemas.microsoft.com/office/drawing/2014/main" id="{DE5F4B75-0BC8-471A-9BA7-4737497AA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
        <p:nvSpPr>
          <p:cNvPr id="7" name="Content Placeholder 1">
            <a:extLst>
              <a:ext uri="{FF2B5EF4-FFF2-40B4-BE49-F238E27FC236}">
                <a16:creationId xmlns:a16="http://schemas.microsoft.com/office/drawing/2014/main" id="{0D042964-2C52-4567-9FAE-5CDAC00A8809}"/>
              </a:ext>
            </a:extLst>
          </p:cNvPr>
          <p:cNvSpPr txBox="1">
            <a:spLocks/>
          </p:cNvSpPr>
          <p:nvPr/>
        </p:nvSpPr>
        <p:spPr>
          <a:xfrm>
            <a:off x="311151" y="1226288"/>
            <a:ext cx="8520234" cy="3550938"/>
          </a:xfrm>
          <a:prstGeom prst="rect">
            <a:avLst/>
          </a:prstGeom>
        </p:spPr>
        <p:txBody>
          <a:bodyPr vert="horz" lIns="0" tIns="0" rIns="0" bIns="0" rtlCol="0" anchor="t">
            <a:normAutofit/>
          </a:bodyPr>
          <a:lstStyle>
            <a:lvl1pPr marL="171450" indent="-171450" algn="l" defTabSz="457200" rtl="0" eaLnBrk="1" latinLnBrk="0" hangingPunct="1">
              <a:spcBef>
                <a:spcPts val="0"/>
              </a:spcBef>
              <a:spcAft>
                <a:spcPts val="1000"/>
              </a:spcAft>
              <a:buClrTx/>
              <a:buFont typeface="Arial"/>
              <a:buChar char="•"/>
              <a:defRPr sz="1600" kern="1200">
                <a:solidFill>
                  <a:schemeClr val="bg1"/>
                </a:solidFill>
                <a:latin typeface="+mn-lt"/>
                <a:ea typeface="+mn-ea"/>
                <a:cs typeface="+mn-cs"/>
              </a:defRPr>
            </a:lvl1pPr>
            <a:lvl2pPr marL="342900" indent="-171450" algn="l" defTabSz="457200" rtl="0" eaLnBrk="1" latinLnBrk="0" hangingPunct="1">
              <a:spcBef>
                <a:spcPts val="0"/>
              </a:spcBef>
              <a:spcAft>
                <a:spcPts val="1000"/>
              </a:spcAft>
              <a:buClrTx/>
              <a:buFont typeface="Arial"/>
              <a:buChar char="–"/>
              <a:defRPr sz="1600" kern="1200">
                <a:solidFill>
                  <a:schemeClr val="bg1"/>
                </a:solidFill>
                <a:latin typeface="+mn-lt"/>
                <a:ea typeface="+mn-ea"/>
                <a:cs typeface="+mn-cs"/>
              </a:defRPr>
            </a:lvl2pPr>
            <a:lvl3pPr marL="514350" indent="-171450" algn="l" defTabSz="457200" rtl="0" eaLnBrk="1" latinLnBrk="0" hangingPunct="1">
              <a:spcBef>
                <a:spcPts val="0"/>
              </a:spcBef>
              <a:spcAft>
                <a:spcPts val="1000"/>
              </a:spcAft>
              <a:buClrTx/>
              <a:buFont typeface="Arial"/>
              <a:buChar char="•"/>
              <a:defRPr sz="1600" kern="1200">
                <a:solidFill>
                  <a:schemeClr val="bg1"/>
                </a:solidFill>
                <a:latin typeface="+mn-lt"/>
                <a:ea typeface="+mn-ea"/>
                <a:cs typeface="+mn-cs"/>
              </a:defRPr>
            </a:lvl3pPr>
            <a:lvl4pPr marL="685800" indent="-171450" algn="l" defTabSz="457200" rtl="0" eaLnBrk="1" latinLnBrk="0" hangingPunct="1">
              <a:spcBef>
                <a:spcPts val="0"/>
              </a:spcBef>
              <a:spcAft>
                <a:spcPts val="1000"/>
              </a:spcAft>
              <a:buClrTx/>
              <a:buFont typeface="Arial"/>
              <a:buChar char="–"/>
              <a:defRPr sz="1600" kern="1200">
                <a:solidFill>
                  <a:schemeClr val="bg1"/>
                </a:solidFill>
                <a:latin typeface="+mn-lt"/>
                <a:ea typeface="+mn-ea"/>
                <a:cs typeface="+mn-cs"/>
              </a:defRPr>
            </a:lvl4pPr>
            <a:lvl5pPr marL="857250" indent="-171450" algn="l" defTabSz="457200" rtl="0" eaLnBrk="1" latinLnBrk="0" hangingPunct="1">
              <a:spcBef>
                <a:spcPts val="0"/>
              </a:spcBef>
              <a:spcAft>
                <a:spcPts val="1000"/>
              </a:spcAft>
              <a:buClrTx/>
              <a:buFont typeface="Arial" panose="020B0604020202020204" pitchFamily="34" charset="0"/>
              <a:buChar char="•"/>
              <a:defRPr sz="16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a:t>Pay Attention to Where Change Can Happen</a:t>
            </a:r>
          </a:p>
          <a:p>
            <a:r>
              <a:rPr lang="en-US" sz="2800"/>
              <a:t>Design Tools to Empower Action</a:t>
            </a:r>
          </a:p>
          <a:p>
            <a:r>
              <a:rPr lang="en-US" sz="2800"/>
              <a:t>Embed in Culture: Continuous Improvement Mindset</a:t>
            </a:r>
          </a:p>
          <a:p>
            <a:endParaRPr lang="en-US" sz="2800"/>
          </a:p>
        </p:txBody>
      </p:sp>
    </p:spTree>
    <p:extLst>
      <p:ext uri="{BB962C8B-B14F-4D97-AF65-F5344CB8AC3E}">
        <p14:creationId xmlns:p14="http://schemas.microsoft.com/office/powerpoint/2010/main" val="1451284270"/>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2A9BD-54D8-4869-8526-E9C40B419AB1}"/>
              </a:ext>
            </a:extLst>
          </p:cNvPr>
          <p:cNvSpPr>
            <a:spLocks noGrp="1"/>
          </p:cNvSpPr>
          <p:nvPr>
            <p:ph type="title"/>
          </p:nvPr>
        </p:nvSpPr>
        <p:spPr/>
        <p:txBody>
          <a:bodyPr>
            <a:normAutofit/>
          </a:bodyPr>
          <a:lstStyle/>
          <a:p>
            <a:r>
              <a:rPr lang="en-US" sz="3200"/>
              <a:t>Stage 7: Governance/Org Structure</a:t>
            </a:r>
          </a:p>
        </p:txBody>
      </p:sp>
      <p:pic>
        <p:nvPicPr>
          <p:cNvPr id="15" name="Graphic 14">
            <a:extLst>
              <a:ext uri="{FF2B5EF4-FFF2-40B4-BE49-F238E27FC236}">
                <a16:creationId xmlns:a16="http://schemas.microsoft.com/office/drawing/2014/main" id="{E49606E2-1E82-4B17-BA04-1BA93E2AE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8336" y="946882"/>
            <a:ext cx="3714750" cy="3552825"/>
          </a:xfrm>
          <a:prstGeom prst="rect">
            <a:avLst/>
          </a:prstGeom>
        </p:spPr>
      </p:pic>
      <p:sp>
        <p:nvSpPr>
          <p:cNvPr id="4" name="Rectangle 3">
            <a:extLst>
              <a:ext uri="{FF2B5EF4-FFF2-40B4-BE49-F238E27FC236}">
                <a16:creationId xmlns:a16="http://schemas.microsoft.com/office/drawing/2014/main" id="{C6AE8581-2052-4DB0-A847-79B9B5214F41}"/>
              </a:ext>
            </a:extLst>
          </p:cNvPr>
          <p:cNvSpPr/>
          <p:nvPr/>
        </p:nvSpPr>
        <p:spPr>
          <a:xfrm>
            <a:off x="312615" y="679776"/>
            <a:ext cx="4092723" cy="461665"/>
          </a:xfrm>
          <a:prstGeom prst="rect">
            <a:avLst/>
          </a:prstGeom>
        </p:spPr>
        <p:txBody>
          <a:bodyPr wrap="none" anchor="ctr">
            <a:spAutoFit/>
          </a:bodyPr>
          <a:lstStyle/>
          <a:p>
            <a:r>
              <a:rPr lang="en-US" sz="2400" noProof="1">
                <a:solidFill>
                  <a:schemeClr val="accent5"/>
                </a:solidFill>
              </a:rPr>
              <a:t>How do we scale and sustain?</a:t>
            </a:r>
          </a:p>
        </p:txBody>
      </p:sp>
    </p:spTree>
    <p:extLst>
      <p:ext uri="{BB962C8B-B14F-4D97-AF65-F5344CB8AC3E}">
        <p14:creationId xmlns:p14="http://schemas.microsoft.com/office/powerpoint/2010/main" val="2793121012"/>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77CBF15-2D91-4999-87D1-634E4B5ADFA8}"/>
              </a:ext>
            </a:extLst>
          </p:cNvPr>
          <p:cNvGrpSpPr/>
          <p:nvPr/>
        </p:nvGrpSpPr>
        <p:grpSpPr>
          <a:xfrm>
            <a:off x="880672" y="841664"/>
            <a:ext cx="7382655" cy="4187535"/>
            <a:chOff x="674912" y="226421"/>
            <a:chExt cx="7794172" cy="6374672"/>
          </a:xfrm>
          <a:effectLst>
            <a:outerShdw blurRad="50800" dist="38100" dir="2700000" algn="tl" rotWithShape="0">
              <a:prstClr val="black">
                <a:alpha val="40000"/>
              </a:prstClr>
            </a:outerShdw>
          </a:effectLst>
        </p:grpSpPr>
        <p:sp>
          <p:nvSpPr>
            <p:cNvPr id="6" name="Rectangle 5">
              <a:extLst>
                <a:ext uri="{FF2B5EF4-FFF2-40B4-BE49-F238E27FC236}">
                  <a16:creationId xmlns:a16="http://schemas.microsoft.com/office/drawing/2014/main" id="{6060789D-5DE8-49DA-BBEB-3D8F709754E4}"/>
                </a:ext>
              </a:extLst>
            </p:cNvPr>
            <p:cNvSpPr/>
            <p:nvPr/>
          </p:nvSpPr>
          <p:spPr>
            <a:xfrm>
              <a:off x="674913" y="5773779"/>
              <a:ext cx="7794171" cy="827314"/>
            </a:xfrm>
            <a:prstGeom prst="rect">
              <a:avLst/>
            </a:prstGeom>
            <a:solidFill>
              <a:srgbClr val="00A3E0"/>
            </a:solidFill>
            <a:ln>
              <a:solidFill>
                <a:srgbClr val="00A3E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t>Enterprise Information Systems/Technology</a:t>
              </a:r>
            </a:p>
          </p:txBody>
        </p:sp>
        <p:sp>
          <p:nvSpPr>
            <p:cNvPr id="7" name="Rectangle 6">
              <a:extLst>
                <a:ext uri="{FF2B5EF4-FFF2-40B4-BE49-F238E27FC236}">
                  <a16:creationId xmlns:a16="http://schemas.microsoft.com/office/drawing/2014/main" id="{34B9EAD6-3DE3-4DF2-AC24-BEB471BD9121}"/>
                </a:ext>
              </a:extLst>
            </p:cNvPr>
            <p:cNvSpPr/>
            <p:nvPr/>
          </p:nvSpPr>
          <p:spPr>
            <a:xfrm>
              <a:off x="674912" y="1924593"/>
              <a:ext cx="1031967" cy="3666309"/>
            </a:xfrm>
            <a:prstGeom prst="rect">
              <a:avLst/>
            </a:prstGeom>
            <a:solidFill>
              <a:srgbClr val="00A3E0"/>
            </a:solidFill>
            <a:ln>
              <a:solidFill>
                <a:srgbClr val="00A3E0"/>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200"/>
                <a:t>Quality &amp; Consistency</a:t>
              </a:r>
            </a:p>
          </p:txBody>
        </p:sp>
        <p:sp>
          <p:nvSpPr>
            <p:cNvPr id="8" name="Isosceles Triangle 7">
              <a:extLst>
                <a:ext uri="{FF2B5EF4-FFF2-40B4-BE49-F238E27FC236}">
                  <a16:creationId xmlns:a16="http://schemas.microsoft.com/office/drawing/2014/main" id="{4C0EED86-3928-4F4D-A434-CC283FD23B42}"/>
                </a:ext>
              </a:extLst>
            </p:cNvPr>
            <p:cNvSpPr/>
            <p:nvPr/>
          </p:nvSpPr>
          <p:spPr>
            <a:xfrm>
              <a:off x="674913" y="226421"/>
              <a:ext cx="7794171" cy="1515293"/>
            </a:xfrm>
            <a:prstGeom prst="triangle">
              <a:avLst>
                <a:gd name="adj" fmla="val 50000"/>
              </a:avLst>
            </a:prstGeom>
            <a:solidFill>
              <a:srgbClr val="00A3E0"/>
            </a:solidFill>
            <a:ln>
              <a:solidFill>
                <a:srgbClr val="00A3E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t>Access to Data</a:t>
              </a:r>
            </a:p>
          </p:txBody>
        </p:sp>
        <p:sp>
          <p:nvSpPr>
            <p:cNvPr id="9" name="Rectangle 8">
              <a:extLst>
                <a:ext uri="{FF2B5EF4-FFF2-40B4-BE49-F238E27FC236}">
                  <a16:creationId xmlns:a16="http://schemas.microsoft.com/office/drawing/2014/main" id="{6A1C5A57-32E2-466A-B9A5-8AE44E04DBDA}"/>
                </a:ext>
              </a:extLst>
            </p:cNvPr>
            <p:cNvSpPr/>
            <p:nvPr/>
          </p:nvSpPr>
          <p:spPr>
            <a:xfrm>
              <a:off x="2027354" y="1924593"/>
              <a:ext cx="1031966" cy="3666309"/>
            </a:xfrm>
            <a:prstGeom prst="rect">
              <a:avLst/>
            </a:prstGeom>
            <a:solidFill>
              <a:srgbClr val="00A3E0"/>
            </a:solidFill>
            <a:ln>
              <a:solidFill>
                <a:srgbClr val="00A3E0"/>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200"/>
                <a:t>Expectations &amp; Accountability</a:t>
              </a:r>
            </a:p>
          </p:txBody>
        </p:sp>
        <p:sp>
          <p:nvSpPr>
            <p:cNvPr id="10" name="Rectangle 9">
              <a:extLst>
                <a:ext uri="{FF2B5EF4-FFF2-40B4-BE49-F238E27FC236}">
                  <a16:creationId xmlns:a16="http://schemas.microsoft.com/office/drawing/2014/main" id="{BEA62EEB-0195-4B10-87E9-954C8B0959E2}"/>
                </a:ext>
              </a:extLst>
            </p:cNvPr>
            <p:cNvSpPr/>
            <p:nvPr/>
          </p:nvSpPr>
          <p:spPr>
            <a:xfrm>
              <a:off x="3379795" y="1924591"/>
              <a:ext cx="1031965" cy="3666309"/>
            </a:xfrm>
            <a:prstGeom prst="rect">
              <a:avLst/>
            </a:prstGeom>
            <a:solidFill>
              <a:srgbClr val="00A3E0"/>
            </a:solidFill>
            <a:ln>
              <a:solidFill>
                <a:srgbClr val="00A3E0"/>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200"/>
                <a:t>Security &amp; Privacy</a:t>
              </a:r>
            </a:p>
          </p:txBody>
        </p:sp>
        <p:sp>
          <p:nvSpPr>
            <p:cNvPr id="11" name="Rectangle 10">
              <a:extLst>
                <a:ext uri="{FF2B5EF4-FFF2-40B4-BE49-F238E27FC236}">
                  <a16:creationId xmlns:a16="http://schemas.microsoft.com/office/drawing/2014/main" id="{3944DB83-7957-49BB-9E2E-FFBDEA831F4C}"/>
                </a:ext>
              </a:extLst>
            </p:cNvPr>
            <p:cNvSpPr/>
            <p:nvPr/>
          </p:nvSpPr>
          <p:spPr>
            <a:xfrm>
              <a:off x="4732235" y="1924590"/>
              <a:ext cx="1031965" cy="3666309"/>
            </a:xfrm>
            <a:prstGeom prst="rect">
              <a:avLst/>
            </a:prstGeom>
            <a:solidFill>
              <a:srgbClr val="00A3E0"/>
            </a:solidFill>
            <a:ln>
              <a:solidFill>
                <a:srgbClr val="00A3E0"/>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200"/>
                <a:t>Compliance</a:t>
              </a:r>
            </a:p>
          </p:txBody>
        </p:sp>
        <p:sp>
          <p:nvSpPr>
            <p:cNvPr id="12" name="Rectangle 11">
              <a:extLst>
                <a:ext uri="{FF2B5EF4-FFF2-40B4-BE49-F238E27FC236}">
                  <a16:creationId xmlns:a16="http://schemas.microsoft.com/office/drawing/2014/main" id="{7244B415-1CDF-4D2B-BCDE-6A67C6507811}"/>
                </a:ext>
              </a:extLst>
            </p:cNvPr>
            <p:cNvSpPr/>
            <p:nvPr/>
          </p:nvSpPr>
          <p:spPr>
            <a:xfrm>
              <a:off x="6084675" y="1924589"/>
              <a:ext cx="1031965" cy="3666309"/>
            </a:xfrm>
            <a:prstGeom prst="rect">
              <a:avLst/>
            </a:prstGeom>
            <a:solidFill>
              <a:srgbClr val="00A3E0"/>
            </a:solidFill>
            <a:ln>
              <a:solidFill>
                <a:srgbClr val="00A3E0"/>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200"/>
                <a:t>Retention &amp; Archiving</a:t>
              </a:r>
            </a:p>
          </p:txBody>
        </p:sp>
        <p:sp>
          <p:nvSpPr>
            <p:cNvPr id="13" name="Rectangle 12">
              <a:extLst>
                <a:ext uri="{FF2B5EF4-FFF2-40B4-BE49-F238E27FC236}">
                  <a16:creationId xmlns:a16="http://schemas.microsoft.com/office/drawing/2014/main" id="{9288B2A8-0E2C-4EA7-A200-3CD7693B1A06}"/>
                </a:ext>
              </a:extLst>
            </p:cNvPr>
            <p:cNvSpPr/>
            <p:nvPr/>
          </p:nvSpPr>
          <p:spPr>
            <a:xfrm>
              <a:off x="7437117" y="1924588"/>
              <a:ext cx="1031967" cy="3666309"/>
            </a:xfrm>
            <a:prstGeom prst="rect">
              <a:avLst/>
            </a:prstGeom>
            <a:solidFill>
              <a:srgbClr val="00A3E0"/>
            </a:solidFill>
            <a:ln>
              <a:solidFill>
                <a:srgbClr val="00A3E0"/>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200"/>
                <a:t>Resources &amp; Expertise</a:t>
              </a:r>
            </a:p>
          </p:txBody>
        </p:sp>
      </p:grpSp>
      <p:sp>
        <p:nvSpPr>
          <p:cNvPr id="2" name="Title 1">
            <a:extLst>
              <a:ext uri="{FF2B5EF4-FFF2-40B4-BE49-F238E27FC236}">
                <a16:creationId xmlns:a16="http://schemas.microsoft.com/office/drawing/2014/main" id="{0E533C2E-6524-4AD9-90C4-E06C1D09735F}"/>
              </a:ext>
            </a:extLst>
          </p:cNvPr>
          <p:cNvSpPr>
            <a:spLocks noGrp="1"/>
          </p:cNvSpPr>
          <p:nvPr>
            <p:ph type="title"/>
          </p:nvPr>
        </p:nvSpPr>
        <p:spPr>
          <a:xfrm>
            <a:off x="312615" y="213305"/>
            <a:ext cx="4695803" cy="530352"/>
          </a:xfrm>
        </p:spPr>
        <p:txBody>
          <a:bodyPr>
            <a:normAutofit/>
          </a:bodyPr>
          <a:lstStyle/>
          <a:p>
            <a:r>
              <a:rPr lang="en-US" sz="3200"/>
              <a:t>Data Governance Model</a:t>
            </a:r>
          </a:p>
        </p:txBody>
      </p:sp>
    </p:spTree>
    <p:extLst>
      <p:ext uri="{BB962C8B-B14F-4D97-AF65-F5344CB8AC3E}">
        <p14:creationId xmlns:p14="http://schemas.microsoft.com/office/powerpoint/2010/main" val="98600173"/>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A88370-D8C6-4499-A744-D7DD8B1BDEEF}"/>
              </a:ext>
            </a:extLst>
          </p:cNvPr>
          <p:cNvSpPr/>
          <p:nvPr/>
        </p:nvSpPr>
        <p:spPr>
          <a:xfrm>
            <a:off x="0" y="0"/>
            <a:ext cx="9144000" cy="51435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2" name="Title 1"/>
          <p:cNvSpPr>
            <a:spLocks noGrp="1"/>
          </p:cNvSpPr>
          <p:nvPr>
            <p:ph type="title"/>
          </p:nvPr>
        </p:nvSpPr>
        <p:spPr/>
        <p:txBody>
          <a:bodyPr>
            <a:normAutofit/>
          </a:bodyPr>
          <a:lstStyle/>
          <a:p>
            <a:r>
              <a:rPr lang="en-US" sz="3200">
                <a:solidFill>
                  <a:schemeClr val="tx1"/>
                </a:solidFill>
              </a:rPr>
              <a:t>The Beginning</a:t>
            </a:r>
          </a:p>
        </p:txBody>
      </p:sp>
      <p:pic>
        <p:nvPicPr>
          <p:cNvPr id="5" name="Picture 4">
            <a:extLst>
              <a:ext uri="{FF2B5EF4-FFF2-40B4-BE49-F238E27FC236}">
                <a16:creationId xmlns:a16="http://schemas.microsoft.com/office/drawing/2014/main" id="{BA198724-ED47-45FC-A6AF-C675859FAA6F}"/>
              </a:ext>
            </a:extLst>
          </p:cNvPr>
          <p:cNvPicPr>
            <a:picLocks noChangeAspect="1"/>
          </p:cNvPicPr>
          <p:nvPr/>
        </p:nvPicPr>
        <p:blipFill rotWithShape="1">
          <a:blip r:embed="rId3"/>
          <a:srcRect t="1" b="488"/>
          <a:stretch/>
        </p:blipFill>
        <p:spPr>
          <a:xfrm>
            <a:off x="1465421" y="892317"/>
            <a:ext cx="6213158" cy="3841859"/>
          </a:xfrm>
          <a:prstGeom prst="rect">
            <a:avLst/>
          </a:prstGeom>
        </p:spPr>
      </p:pic>
      <p:pic>
        <p:nvPicPr>
          <p:cNvPr id="7" name="Picture 6">
            <a:extLst>
              <a:ext uri="{FF2B5EF4-FFF2-40B4-BE49-F238E27FC236}">
                <a16:creationId xmlns:a16="http://schemas.microsoft.com/office/drawing/2014/main" id="{2F9F3717-9579-4759-B9EC-0066794D53F1}"/>
              </a:ext>
            </a:extLst>
          </p:cNvPr>
          <p:cNvPicPr>
            <a:picLocks noChangeAspect="1"/>
          </p:cNvPicPr>
          <p:nvPr/>
        </p:nvPicPr>
        <p:blipFill>
          <a:blip r:embed="rId4"/>
          <a:stretch>
            <a:fillRect/>
          </a:stretch>
        </p:blipFill>
        <p:spPr>
          <a:xfrm>
            <a:off x="5659279" y="4790185"/>
            <a:ext cx="2019300" cy="200025"/>
          </a:xfrm>
          <a:prstGeom prst="rect">
            <a:avLst/>
          </a:prstGeom>
        </p:spPr>
      </p:pic>
      <p:pic>
        <p:nvPicPr>
          <p:cNvPr id="8" name="Picture 7">
            <a:extLst>
              <a:ext uri="{FF2B5EF4-FFF2-40B4-BE49-F238E27FC236}">
                <a16:creationId xmlns:a16="http://schemas.microsoft.com/office/drawing/2014/main" id="{F3697532-FAD7-4B29-9DDB-EE37B99ED547}"/>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Tree>
    <p:extLst>
      <p:ext uri="{BB962C8B-B14F-4D97-AF65-F5344CB8AC3E}">
        <p14:creationId xmlns:p14="http://schemas.microsoft.com/office/powerpoint/2010/main" val="2536435916"/>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1040-FFA1-4C97-8389-5E45A58E181C}"/>
              </a:ext>
            </a:extLst>
          </p:cNvPr>
          <p:cNvSpPr>
            <a:spLocks noGrp="1"/>
          </p:cNvSpPr>
          <p:nvPr>
            <p:ph type="title"/>
          </p:nvPr>
        </p:nvSpPr>
        <p:spPr/>
        <p:txBody>
          <a:bodyPr>
            <a:normAutofit/>
          </a:bodyPr>
          <a:lstStyle/>
          <a:p>
            <a:r>
              <a:rPr lang="en-US" sz="3200"/>
              <a:t>Roles and Responsibilities</a:t>
            </a:r>
          </a:p>
        </p:txBody>
      </p:sp>
      <p:graphicFrame>
        <p:nvGraphicFramePr>
          <p:cNvPr id="5" name="Content Placeholder 4">
            <a:extLst>
              <a:ext uri="{FF2B5EF4-FFF2-40B4-BE49-F238E27FC236}">
                <a16:creationId xmlns:a16="http://schemas.microsoft.com/office/drawing/2014/main" id="{7E0872F2-90BF-421B-A235-AE51F40D92DA}"/>
              </a:ext>
            </a:extLst>
          </p:cNvPr>
          <p:cNvGraphicFramePr>
            <a:graphicFrameLocks noGrp="1"/>
          </p:cNvGraphicFramePr>
          <p:nvPr>
            <p:ph idx="1"/>
            <p:extLst>
              <p:ext uri="{D42A27DB-BD31-4B8C-83A1-F6EECF244321}">
                <p14:modId xmlns:p14="http://schemas.microsoft.com/office/powerpoint/2010/main" val="2889311126"/>
              </p:ext>
            </p:extLst>
          </p:nvPr>
        </p:nvGraphicFramePr>
        <p:xfrm>
          <a:off x="197044" y="788019"/>
          <a:ext cx="8738417" cy="4276940"/>
        </p:xfrm>
        <a:graphic>
          <a:graphicData uri="http://schemas.openxmlformats.org/drawingml/2006/table">
            <a:tbl>
              <a:tblPr firstRow="1" firstCol="1" bandRow="1">
                <a:tableStyleId>{5C22544A-7EE6-4342-B048-85BDC9FD1C3A}</a:tableStyleId>
              </a:tblPr>
              <a:tblGrid>
                <a:gridCol w="4682207">
                  <a:extLst>
                    <a:ext uri="{9D8B030D-6E8A-4147-A177-3AD203B41FA5}">
                      <a16:colId xmlns:a16="http://schemas.microsoft.com/office/drawing/2014/main" val="3405034145"/>
                    </a:ext>
                  </a:extLst>
                </a:gridCol>
                <a:gridCol w="676035">
                  <a:extLst>
                    <a:ext uri="{9D8B030D-6E8A-4147-A177-3AD203B41FA5}">
                      <a16:colId xmlns:a16="http://schemas.microsoft.com/office/drawing/2014/main" val="3487280671"/>
                    </a:ext>
                  </a:extLst>
                </a:gridCol>
                <a:gridCol w="676035">
                  <a:extLst>
                    <a:ext uri="{9D8B030D-6E8A-4147-A177-3AD203B41FA5}">
                      <a16:colId xmlns:a16="http://schemas.microsoft.com/office/drawing/2014/main" val="3939490852"/>
                    </a:ext>
                  </a:extLst>
                </a:gridCol>
                <a:gridCol w="676035">
                  <a:extLst>
                    <a:ext uri="{9D8B030D-6E8A-4147-A177-3AD203B41FA5}">
                      <a16:colId xmlns:a16="http://schemas.microsoft.com/office/drawing/2014/main" val="113101034"/>
                    </a:ext>
                  </a:extLst>
                </a:gridCol>
                <a:gridCol w="676035">
                  <a:extLst>
                    <a:ext uri="{9D8B030D-6E8A-4147-A177-3AD203B41FA5}">
                      <a16:colId xmlns:a16="http://schemas.microsoft.com/office/drawing/2014/main" val="4235821971"/>
                    </a:ext>
                  </a:extLst>
                </a:gridCol>
                <a:gridCol w="676035">
                  <a:extLst>
                    <a:ext uri="{9D8B030D-6E8A-4147-A177-3AD203B41FA5}">
                      <a16:colId xmlns:a16="http://schemas.microsoft.com/office/drawing/2014/main" val="3396583424"/>
                    </a:ext>
                  </a:extLst>
                </a:gridCol>
                <a:gridCol w="676035">
                  <a:extLst>
                    <a:ext uri="{9D8B030D-6E8A-4147-A177-3AD203B41FA5}">
                      <a16:colId xmlns:a16="http://schemas.microsoft.com/office/drawing/2014/main" val="2652530017"/>
                    </a:ext>
                  </a:extLst>
                </a:gridCol>
              </a:tblGrid>
              <a:tr h="1104988">
                <a:tc>
                  <a:txBody>
                    <a:bodyPr/>
                    <a:lstStyle/>
                    <a:p>
                      <a:pPr marL="0" marR="0" algn="r">
                        <a:lnSpc>
                          <a:spcPts val="1680"/>
                        </a:lnSpc>
                        <a:spcBef>
                          <a:spcPts val="600"/>
                        </a:spcBef>
                        <a:spcAft>
                          <a:spcPts val="600"/>
                        </a:spcAft>
                      </a:pPr>
                      <a:r>
                        <a:rPr lang="en-US" sz="1400">
                          <a:effectLst/>
                        </a:rPr>
                        <a:t>Responsibility</a:t>
                      </a:r>
                      <a:endParaRPr lang="en-US" sz="2800">
                        <a:effectLst/>
                      </a:endParaRPr>
                    </a:p>
                  </a:txBody>
                  <a:tcPr marL="55376" marR="55376" marT="0" marB="0" anchor="b"/>
                </a:tc>
                <a:tc>
                  <a:txBody>
                    <a:bodyPr/>
                    <a:lstStyle/>
                    <a:p>
                      <a:pPr marL="0" marR="0" algn="ctr">
                        <a:lnSpc>
                          <a:spcPts val="1680"/>
                        </a:lnSpc>
                        <a:spcBef>
                          <a:spcPts val="600"/>
                        </a:spcBef>
                        <a:spcAft>
                          <a:spcPts val="600"/>
                        </a:spcAft>
                      </a:pPr>
                      <a:r>
                        <a:rPr lang="en-US" sz="1600">
                          <a:effectLst/>
                        </a:rPr>
                        <a:t>President’s Council</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Governance Council</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Chief Data Steward</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Stewards</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Custodians</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Users</a:t>
                      </a:r>
                      <a:endParaRPr lang="en-US" sz="3200">
                        <a:effectLst/>
                      </a:endParaRPr>
                    </a:p>
                  </a:txBody>
                  <a:tcPr marL="55376" marR="55376" marT="0" marB="0" vert="vert270"/>
                </a:tc>
                <a:extLst>
                  <a:ext uri="{0D108BD9-81ED-4DB2-BD59-A6C34878D82A}">
                    <a16:rowId xmlns:a16="http://schemas.microsoft.com/office/drawing/2014/main" val="2625548521"/>
                  </a:ext>
                </a:extLst>
              </a:tr>
              <a:tr h="156898">
                <a:tc>
                  <a:txBody>
                    <a:bodyPr/>
                    <a:lstStyle/>
                    <a:p>
                      <a:pPr marL="0" marR="0" algn="r">
                        <a:lnSpc>
                          <a:spcPct val="107000"/>
                        </a:lnSpc>
                        <a:spcBef>
                          <a:spcPts val="300"/>
                        </a:spcBef>
                        <a:spcAft>
                          <a:spcPts val="300"/>
                        </a:spcAft>
                      </a:pPr>
                      <a:r>
                        <a:rPr lang="en-US" sz="1400">
                          <a:effectLst/>
                        </a:rPr>
                        <a:t>Overall authority for institutional data and usage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1866447231"/>
                  </a:ext>
                </a:extLst>
              </a:tr>
              <a:tr h="156898">
                <a:tc>
                  <a:txBody>
                    <a:bodyPr/>
                    <a:lstStyle/>
                    <a:p>
                      <a:pPr marL="0" marR="0" algn="r">
                        <a:lnSpc>
                          <a:spcPct val="107000"/>
                        </a:lnSpc>
                        <a:spcBef>
                          <a:spcPts val="300"/>
                        </a:spcBef>
                        <a:spcAft>
                          <a:spcPts val="300"/>
                        </a:spcAft>
                      </a:pPr>
                      <a:r>
                        <a:rPr lang="en-US" sz="1400">
                          <a:effectLst/>
                        </a:rPr>
                        <a:t>Optimize data and Data Domains for institutional benefit and use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1472689910"/>
                  </a:ext>
                </a:extLst>
              </a:tr>
              <a:tr h="156898">
                <a:tc>
                  <a:txBody>
                    <a:bodyPr/>
                    <a:lstStyle/>
                    <a:p>
                      <a:pPr marL="0" marR="0" algn="r">
                        <a:lnSpc>
                          <a:spcPct val="107000"/>
                        </a:lnSpc>
                        <a:spcBef>
                          <a:spcPts val="300"/>
                        </a:spcBef>
                        <a:spcAft>
                          <a:spcPts val="300"/>
                        </a:spcAft>
                      </a:pPr>
                      <a:r>
                        <a:rPr lang="en-US" sz="1400">
                          <a:effectLst/>
                        </a:rPr>
                        <a:t>Develop and ensure review and approval of data governance policies</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705913479"/>
                  </a:ext>
                </a:extLst>
              </a:tr>
              <a:tr h="156898">
                <a:tc>
                  <a:txBody>
                    <a:bodyPr/>
                    <a:lstStyle/>
                    <a:p>
                      <a:pPr marL="0" marR="0" algn="r">
                        <a:lnSpc>
                          <a:spcPct val="107000"/>
                        </a:lnSpc>
                        <a:spcBef>
                          <a:spcPts val="300"/>
                        </a:spcBef>
                        <a:spcAft>
                          <a:spcPts val="300"/>
                        </a:spcAft>
                      </a:pPr>
                      <a:r>
                        <a:rPr lang="en-US" sz="1400">
                          <a:effectLst/>
                        </a:rPr>
                        <a:t>Ensure oversight, appropriate use, and protection of university data</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582245327"/>
                  </a:ext>
                </a:extLst>
              </a:tr>
              <a:tr h="291381">
                <a:tc>
                  <a:txBody>
                    <a:bodyPr/>
                    <a:lstStyle/>
                    <a:p>
                      <a:pPr marL="0" marR="0" algn="r">
                        <a:lnSpc>
                          <a:spcPct val="107000"/>
                        </a:lnSpc>
                        <a:spcBef>
                          <a:spcPts val="300"/>
                        </a:spcBef>
                        <a:spcAft>
                          <a:spcPts val="300"/>
                        </a:spcAft>
                      </a:pPr>
                      <a:r>
                        <a:rPr lang="en-US" sz="1400">
                          <a:effectLst/>
                        </a:rPr>
                        <a:t>Ensure data is appropriately classified and retained or disposed of as appropriate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1948512926"/>
                  </a:ext>
                </a:extLst>
              </a:tr>
              <a:tr h="291381">
                <a:tc>
                  <a:txBody>
                    <a:bodyPr/>
                    <a:lstStyle/>
                    <a:p>
                      <a:pPr marL="0" marR="0" algn="r">
                        <a:lnSpc>
                          <a:spcPct val="107000"/>
                        </a:lnSpc>
                        <a:spcBef>
                          <a:spcPts val="300"/>
                        </a:spcBef>
                        <a:spcAft>
                          <a:spcPts val="300"/>
                        </a:spcAft>
                      </a:pPr>
                      <a:r>
                        <a:rPr lang="en-US" sz="1400">
                          <a:effectLst/>
                        </a:rPr>
                        <a:t>Implement and ensure compliance with university policies approved by the President</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4232993467"/>
                  </a:ext>
                </a:extLst>
              </a:tr>
              <a:tr h="228408">
                <a:tc>
                  <a:txBody>
                    <a:bodyPr/>
                    <a:lstStyle/>
                    <a:p>
                      <a:pPr marL="0" marR="0" algn="r">
                        <a:lnSpc>
                          <a:spcPct val="107000"/>
                        </a:lnSpc>
                        <a:spcBef>
                          <a:spcPts val="300"/>
                        </a:spcBef>
                        <a:spcAft>
                          <a:spcPts val="300"/>
                        </a:spcAft>
                      </a:pPr>
                      <a:r>
                        <a:rPr lang="en-US" sz="1400">
                          <a:effectLst/>
                        </a:rPr>
                        <a:t>Designate Data Stewards and members of the Data Governance Council</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tc>
                  <a:txBody>
                    <a:bodyPr/>
                    <a:lstStyle/>
                    <a:p>
                      <a:pPr marL="0" marR="0" algn="ctr">
                        <a:lnSpc>
                          <a:spcPct val="107000"/>
                        </a:lnSpc>
                        <a:spcBef>
                          <a:spcPts val="300"/>
                        </a:spcBef>
                        <a:spcAft>
                          <a:spcPts val="300"/>
                        </a:spcAft>
                      </a:pPr>
                      <a:endParaRPr lang="en-US" sz="3200">
                        <a:effectLst/>
                      </a:endParaRPr>
                    </a:p>
                  </a:txBody>
                  <a:tcPr marL="55376" marR="55376" marT="0" marB="0"/>
                </a:tc>
                <a:tc>
                  <a:txBody>
                    <a:bodyPr/>
                    <a:lstStyle/>
                    <a:p>
                      <a:pPr marL="0" marR="0" algn="ctr">
                        <a:lnSpc>
                          <a:spcPct val="107000"/>
                        </a:lnSpc>
                        <a:spcBef>
                          <a:spcPts val="300"/>
                        </a:spcBef>
                        <a:spcAft>
                          <a:spcPts val="300"/>
                        </a:spcAft>
                      </a:pPr>
                      <a:endParaRPr lang="en-US" sz="3200">
                        <a:effectLst/>
                      </a:endParaRPr>
                    </a:p>
                  </a:txBody>
                  <a:tcPr marL="55376" marR="55376" marT="0" marB="0"/>
                </a:tc>
                <a:extLst>
                  <a:ext uri="{0D108BD9-81ED-4DB2-BD59-A6C34878D82A}">
                    <a16:rowId xmlns:a16="http://schemas.microsoft.com/office/drawing/2014/main" val="1524671275"/>
                  </a:ext>
                </a:extLst>
              </a:tr>
              <a:tr h="156898">
                <a:tc>
                  <a:txBody>
                    <a:bodyPr/>
                    <a:lstStyle/>
                    <a:p>
                      <a:pPr marL="0" marR="0" algn="r">
                        <a:lnSpc>
                          <a:spcPct val="107000"/>
                        </a:lnSpc>
                        <a:spcBef>
                          <a:spcPts val="300"/>
                        </a:spcBef>
                        <a:spcAft>
                          <a:spcPts val="300"/>
                        </a:spcAft>
                      </a:pPr>
                      <a:r>
                        <a:rPr lang="en-US" sz="1400">
                          <a:effectLst/>
                        </a:rPr>
                        <a:t>Resolve issues and conflicts related to institutional data</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2866348991"/>
                  </a:ext>
                </a:extLst>
              </a:tr>
            </a:tbl>
          </a:graphicData>
        </a:graphic>
      </p:graphicFrame>
    </p:spTree>
    <p:extLst>
      <p:ext uri="{BB962C8B-B14F-4D97-AF65-F5344CB8AC3E}">
        <p14:creationId xmlns:p14="http://schemas.microsoft.com/office/powerpoint/2010/main" val="1727671555"/>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1040-FFA1-4C97-8389-5E45A58E181C}"/>
              </a:ext>
            </a:extLst>
          </p:cNvPr>
          <p:cNvSpPr>
            <a:spLocks noGrp="1"/>
          </p:cNvSpPr>
          <p:nvPr>
            <p:ph type="title"/>
          </p:nvPr>
        </p:nvSpPr>
        <p:spPr/>
        <p:txBody>
          <a:bodyPr>
            <a:normAutofit/>
          </a:bodyPr>
          <a:lstStyle/>
          <a:p>
            <a:r>
              <a:rPr lang="en-US" sz="3200"/>
              <a:t>Roles and Responsibilities</a:t>
            </a:r>
          </a:p>
        </p:txBody>
      </p:sp>
      <p:graphicFrame>
        <p:nvGraphicFramePr>
          <p:cNvPr id="5" name="Content Placeholder 4">
            <a:extLst>
              <a:ext uri="{FF2B5EF4-FFF2-40B4-BE49-F238E27FC236}">
                <a16:creationId xmlns:a16="http://schemas.microsoft.com/office/drawing/2014/main" id="{7E0872F2-90BF-421B-A235-AE51F40D92DA}"/>
              </a:ext>
            </a:extLst>
          </p:cNvPr>
          <p:cNvGraphicFramePr>
            <a:graphicFrameLocks noGrp="1"/>
          </p:cNvGraphicFramePr>
          <p:nvPr>
            <p:ph idx="1"/>
            <p:extLst>
              <p:ext uri="{D42A27DB-BD31-4B8C-83A1-F6EECF244321}">
                <p14:modId xmlns:p14="http://schemas.microsoft.com/office/powerpoint/2010/main" val="3621884067"/>
              </p:ext>
            </p:extLst>
          </p:nvPr>
        </p:nvGraphicFramePr>
        <p:xfrm>
          <a:off x="197044" y="788019"/>
          <a:ext cx="8738417" cy="4276940"/>
        </p:xfrm>
        <a:graphic>
          <a:graphicData uri="http://schemas.openxmlformats.org/drawingml/2006/table">
            <a:tbl>
              <a:tblPr firstRow="1" firstCol="1" bandRow="1">
                <a:tableStyleId>{5C22544A-7EE6-4342-B048-85BDC9FD1C3A}</a:tableStyleId>
              </a:tblPr>
              <a:tblGrid>
                <a:gridCol w="4682207">
                  <a:extLst>
                    <a:ext uri="{9D8B030D-6E8A-4147-A177-3AD203B41FA5}">
                      <a16:colId xmlns:a16="http://schemas.microsoft.com/office/drawing/2014/main" val="3405034145"/>
                    </a:ext>
                  </a:extLst>
                </a:gridCol>
                <a:gridCol w="676035">
                  <a:extLst>
                    <a:ext uri="{9D8B030D-6E8A-4147-A177-3AD203B41FA5}">
                      <a16:colId xmlns:a16="http://schemas.microsoft.com/office/drawing/2014/main" val="3487280671"/>
                    </a:ext>
                  </a:extLst>
                </a:gridCol>
                <a:gridCol w="676035">
                  <a:extLst>
                    <a:ext uri="{9D8B030D-6E8A-4147-A177-3AD203B41FA5}">
                      <a16:colId xmlns:a16="http://schemas.microsoft.com/office/drawing/2014/main" val="3939490852"/>
                    </a:ext>
                  </a:extLst>
                </a:gridCol>
                <a:gridCol w="676035">
                  <a:extLst>
                    <a:ext uri="{9D8B030D-6E8A-4147-A177-3AD203B41FA5}">
                      <a16:colId xmlns:a16="http://schemas.microsoft.com/office/drawing/2014/main" val="113101034"/>
                    </a:ext>
                  </a:extLst>
                </a:gridCol>
                <a:gridCol w="676035">
                  <a:extLst>
                    <a:ext uri="{9D8B030D-6E8A-4147-A177-3AD203B41FA5}">
                      <a16:colId xmlns:a16="http://schemas.microsoft.com/office/drawing/2014/main" val="4235821971"/>
                    </a:ext>
                  </a:extLst>
                </a:gridCol>
                <a:gridCol w="676035">
                  <a:extLst>
                    <a:ext uri="{9D8B030D-6E8A-4147-A177-3AD203B41FA5}">
                      <a16:colId xmlns:a16="http://schemas.microsoft.com/office/drawing/2014/main" val="3396583424"/>
                    </a:ext>
                  </a:extLst>
                </a:gridCol>
                <a:gridCol w="676035">
                  <a:extLst>
                    <a:ext uri="{9D8B030D-6E8A-4147-A177-3AD203B41FA5}">
                      <a16:colId xmlns:a16="http://schemas.microsoft.com/office/drawing/2014/main" val="2652530017"/>
                    </a:ext>
                  </a:extLst>
                </a:gridCol>
              </a:tblGrid>
              <a:tr h="1104988">
                <a:tc>
                  <a:txBody>
                    <a:bodyPr/>
                    <a:lstStyle/>
                    <a:p>
                      <a:pPr marL="0" marR="0" algn="r">
                        <a:lnSpc>
                          <a:spcPts val="1680"/>
                        </a:lnSpc>
                        <a:spcBef>
                          <a:spcPts val="600"/>
                        </a:spcBef>
                        <a:spcAft>
                          <a:spcPts val="600"/>
                        </a:spcAft>
                      </a:pPr>
                      <a:r>
                        <a:rPr lang="en-US" sz="1400">
                          <a:effectLst/>
                        </a:rPr>
                        <a:t>Responsibility</a:t>
                      </a:r>
                      <a:endParaRPr lang="en-US" sz="2800">
                        <a:effectLst/>
                      </a:endParaRPr>
                    </a:p>
                  </a:txBody>
                  <a:tcPr marL="55376" marR="55376" marT="0" marB="0" anchor="b"/>
                </a:tc>
                <a:tc>
                  <a:txBody>
                    <a:bodyPr/>
                    <a:lstStyle/>
                    <a:p>
                      <a:pPr marL="0" marR="0" algn="ctr">
                        <a:lnSpc>
                          <a:spcPts val="1680"/>
                        </a:lnSpc>
                        <a:spcBef>
                          <a:spcPts val="600"/>
                        </a:spcBef>
                        <a:spcAft>
                          <a:spcPts val="600"/>
                        </a:spcAft>
                      </a:pPr>
                      <a:r>
                        <a:rPr lang="en-US" sz="1600">
                          <a:effectLst/>
                        </a:rPr>
                        <a:t>President’s Council</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Governance Council</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Chief Data Steward</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Stewards</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Custodians</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Users</a:t>
                      </a:r>
                      <a:endParaRPr lang="en-US" sz="3200">
                        <a:effectLst/>
                      </a:endParaRPr>
                    </a:p>
                  </a:txBody>
                  <a:tcPr marL="55376" marR="55376" marT="0" marB="0" vert="vert270"/>
                </a:tc>
                <a:extLst>
                  <a:ext uri="{0D108BD9-81ED-4DB2-BD59-A6C34878D82A}">
                    <a16:rowId xmlns:a16="http://schemas.microsoft.com/office/drawing/2014/main" val="2625548521"/>
                  </a:ext>
                </a:extLst>
              </a:tr>
              <a:tr h="156898">
                <a:tc>
                  <a:txBody>
                    <a:bodyPr/>
                    <a:lstStyle/>
                    <a:p>
                      <a:pPr marL="0" marR="0" algn="r">
                        <a:lnSpc>
                          <a:spcPct val="107000"/>
                        </a:lnSpc>
                        <a:spcBef>
                          <a:spcPts val="300"/>
                        </a:spcBef>
                        <a:spcAft>
                          <a:spcPts val="300"/>
                        </a:spcAft>
                      </a:pPr>
                      <a:r>
                        <a:rPr lang="en-US" sz="1400">
                          <a:effectLst/>
                        </a:rPr>
                        <a:t>Overall authority for institutional data and usage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1866447231"/>
                  </a:ext>
                </a:extLst>
              </a:tr>
              <a:tr h="156898">
                <a:tc>
                  <a:txBody>
                    <a:bodyPr/>
                    <a:lstStyle/>
                    <a:p>
                      <a:pPr marL="0" marR="0" algn="r">
                        <a:lnSpc>
                          <a:spcPct val="107000"/>
                        </a:lnSpc>
                        <a:spcBef>
                          <a:spcPts val="300"/>
                        </a:spcBef>
                        <a:spcAft>
                          <a:spcPts val="300"/>
                        </a:spcAft>
                      </a:pPr>
                      <a:r>
                        <a:rPr lang="en-US" sz="1400">
                          <a:effectLst/>
                        </a:rPr>
                        <a:t>Optimize data and Data Domains for institutional benefit and use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1472689910"/>
                  </a:ext>
                </a:extLst>
              </a:tr>
              <a:tr h="156898">
                <a:tc>
                  <a:txBody>
                    <a:bodyPr/>
                    <a:lstStyle/>
                    <a:p>
                      <a:pPr marL="0" marR="0" algn="r">
                        <a:lnSpc>
                          <a:spcPct val="107000"/>
                        </a:lnSpc>
                        <a:spcBef>
                          <a:spcPts val="300"/>
                        </a:spcBef>
                        <a:spcAft>
                          <a:spcPts val="300"/>
                        </a:spcAft>
                      </a:pPr>
                      <a:r>
                        <a:rPr lang="en-US" sz="1400">
                          <a:effectLst/>
                        </a:rPr>
                        <a:t>Develop and ensure review and approval of data governance policies</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705913479"/>
                  </a:ext>
                </a:extLst>
              </a:tr>
              <a:tr h="156898">
                <a:tc>
                  <a:txBody>
                    <a:bodyPr/>
                    <a:lstStyle/>
                    <a:p>
                      <a:pPr marL="0" marR="0" algn="r">
                        <a:lnSpc>
                          <a:spcPct val="107000"/>
                        </a:lnSpc>
                        <a:spcBef>
                          <a:spcPts val="300"/>
                        </a:spcBef>
                        <a:spcAft>
                          <a:spcPts val="300"/>
                        </a:spcAft>
                      </a:pPr>
                      <a:r>
                        <a:rPr lang="en-US" sz="1400">
                          <a:effectLst/>
                        </a:rPr>
                        <a:t>Ensure oversight, appropriate use, and protection of university data</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582245327"/>
                  </a:ext>
                </a:extLst>
              </a:tr>
              <a:tr h="291381">
                <a:tc>
                  <a:txBody>
                    <a:bodyPr/>
                    <a:lstStyle/>
                    <a:p>
                      <a:pPr marL="0" marR="0" algn="r">
                        <a:lnSpc>
                          <a:spcPct val="107000"/>
                        </a:lnSpc>
                        <a:spcBef>
                          <a:spcPts val="300"/>
                        </a:spcBef>
                        <a:spcAft>
                          <a:spcPts val="300"/>
                        </a:spcAft>
                      </a:pPr>
                      <a:r>
                        <a:rPr lang="en-US" sz="1400">
                          <a:effectLst/>
                        </a:rPr>
                        <a:t>Ensure data is appropriately classified and retained or disposed of as appropriate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1948512926"/>
                  </a:ext>
                </a:extLst>
              </a:tr>
              <a:tr h="291381">
                <a:tc>
                  <a:txBody>
                    <a:bodyPr/>
                    <a:lstStyle/>
                    <a:p>
                      <a:pPr marL="0" marR="0" algn="r">
                        <a:lnSpc>
                          <a:spcPct val="107000"/>
                        </a:lnSpc>
                        <a:spcBef>
                          <a:spcPts val="300"/>
                        </a:spcBef>
                        <a:spcAft>
                          <a:spcPts val="300"/>
                        </a:spcAft>
                      </a:pPr>
                      <a:r>
                        <a:rPr lang="en-US" sz="1400">
                          <a:effectLst/>
                        </a:rPr>
                        <a:t>Implement and ensure compliance with university policies approved by the President</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4232993467"/>
                  </a:ext>
                </a:extLst>
              </a:tr>
              <a:tr h="228408">
                <a:tc>
                  <a:txBody>
                    <a:bodyPr/>
                    <a:lstStyle/>
                    <a:p>
                      <a:pPr marL="0" marR="0" algn="r">
                        <a:lnSpc>
                          <a:spcPct val="107000"/>
                        </a:lnSpc>
                        <a:spcBef>
                          <a:spcPts val="300"/>
                        </a:spcBef>
                        <a:spcAft>
                          <a:spcPts val="300"/>
                        </a:spcAft>
                      </a:pPr>
                      <a:r>
                        <a:rPr lang="en-US" sz="1400">
                          <a:effectLst/>
                        </a:rPr>
                        <a:t>Designate Data Stewards and members of the Data Governance Council</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tc>
                  <a:txBody>
                    <a:bodyPr/>
                    <a:lstStyle/>
                    <a:p>
                      <a:pPr marL="0" marR="0" algn="ctr">
                        <a:lnSpc>
                          <a:spcPct val="107000"/>
                        </a:lnSpc>
                        <a:spcBef>
                          <a:spcPts val="300"/>
                        </a:spcBef>
                        <a:spcAft>
                          <a:spcPts val="300"/>
                        </a:spcAft>
                      </a:pPr>
                      <a:endParaRPr lang="en-US" sz="3200">
                        <a:effectLst/>
                      </a:endParaRPr>
                    </a:p>
                  </a:txBody>
                  <a:tcPr marL="55376" marR="55376" marT="0" marB="0"/>
                </a:tc>
                <a:tc>
                  <a:txBody>
                    <a:bodyPr/>
                    <a:lstStyle/>
                    <a:p>
                      <a:pPr marL="0" marR="0" algn="ctr">
                        <a:lnSpc>
                          <a:spcPct val="107000"/>
                        </a:lnSpc>
                        <a:spcBef>
                          <a:spcPts val="300"/>
                        </a:spcBef>
                        <a:spcAft>
                          <a:spcPts val="300"/>
                        </a:spcAft>
                      </a:pPr>
                      <a:endParaRPr lang="en-US" sz="3200">
                        <a:effectLst/>
                      </a:endParaRPr>
                    </a:p>
                  </a:txBody>
                  <a:tcPr marL="55376" marR="55376" marT="0" marB="0"/>
                </a:tc>
                <a:extLst>
                  <a:ext uri="{0D108BD9-81ED-4DB2-BD59-A6C34878D82A}">
                    <a16:rowId xmlns:a16="http://schemas.microsoft.com/office/drawing/2014/main" val="1524671275"/>
                  </a:ext>
                </a:extLst>
              </a:tr>
              <a:tr h="156898">
                <a:tc>
                  <a:txBody>
                    <a:bodyPr/>
                    <a:lstStyle/>
                    <a:p>
                      <a:pPr marL="0" marR="0" algn="r">
                        <a:lnSpc>
                          <a:spcPct val="107000"/>
                        </a:lnSpc>
                        <a:spcBef>
                          <a:spcPts val="300"/>
                        </a:spcBef>
                        <a:spcAft>
                          <a:spcPts val="300"/>
                        </a:spcAft>
                      </a:pPr>
                      <a:r>
                        <a:rPr lang="en-US" sz="1400">
                          <a:effectLst/>
                        </a:rPr>
                        <a:t>Resolve issues and conflicts related to institutional data</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2866348991"/>
                  </a:ext>
                </a:extLst>
              </a:tr>
            </a:tbl>
          </a:graphicData>
        </a:graphic>
      </p:graphicFrame>
      <p:sp>
        <p:nvSpPr>
          <p:cNvPr id="3" name="Rectangle 2">
            <a:extLst>
              <a:ext uri="{FF2B5EF4-FFF2-40B4-BE49-F238E27FC236}">
                <a16:creationId xmlns:a16="http://schemas.microsoft.com/office/drawing/2014/main" id="{C41E5B7B-FA89-4A92-A759-B77E1EE4EEA6}"/>
              </a:ext>
            </a:extLst>
          </p:cNvPr>
          <p:cNvSpPr/>
          <p:nvPr/>
        </p:nvSpPr>
        <p:spPr>
          <a:xfrm>
            <a:off x="197044" y="788019"/>
            <a:ext cx="8738417" cy="1085386"/>
          </a:xfrm>
          <a:prstGeom prst="rect">
            <a:avLst/>
          </a:prstGeom>
          <a:solidFill>
            <a:schemeClr val="tx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4" name="Rectangle 3">
            <a:extLst>
              <a:ext uri="{FF2B5EF4-FFF2-40B4-BE49-F238E27FC236}">
                <a16:creationId xmlns:a16="http://schemas.microsoft.com/office/drawing/2014/main" id="{82789008-CEA5-48B1-8C57-EEFF546AA634}"/>
              </a:ext>
            </a:extLst>
          </p:cNvPr>
          <p:cNvSpPr/>
          <p:nvPr/>
        </p:nvSpPr>
        <p:spPr>
          <a:xfrm>
            <a:off x="197044" y="2133601"/>
            <a:ext cx="8738417" cy="2931358"/>
          </a:xfrm>
          <a:prstGeom prst="rect">
            <a:avLst/>
          </a:prstGeom>
          <a:solidFill>
            <a:schemeClr val="tx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Tree>
    <p:extLst>
      <p:ext uri="{BB962C8B-B14F-4D97-AF65-F5344CB8AC3E}">
        <p14:creationId xmlns:p14="http://schemas.microsoft.com/office/powerpoint/2010/main" val="5886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1040-FFA1-4C97-8389-5E45A58E181C}"/>
              </a:ext>
            </a:extLst>
          </p:cNvPr>
          <p:cNvSpPr>
            <a:spLocks noGrp="1"/>
          </p:cNvSpPr>
          <p:nvPr>
            <p:ph type="title"/>
          </p:nvPr>
        </p:nvSpPr>
        <p:spPr/>
        <p:txBody>
          <a:bodyPr>
            <a:normAutofit/>
          </a:bodyPr>
          <a:lstStyle/>
          <a:p>
            <a:r>
              <a:rPr lang="en-US" sz="3200"/>
              <a:t>Roles and Responsibilities</a:t>
            </a:r>
          </a:p>
        </p:txBody>
      </p:sp>
      <p:graphicFrame>
        <p:nvGraphicFramePr>
          <p:cNvPr id="5" name="Content Placeholder 4">
            <a:extLst>
              <a:ext uri="{FF2B5EF4-FFF2-40B4-BE49-F238E27FC236}">
                <a16:creationId xmlns:a16="http://schemas.microsoft.com/office/drawing/2014/main" id="{7E0872F2-90BF-421B-A235-AE51F40D92DA}"/>
              </a:ext>
            </a:extLst>
          </p:cNvPr>
          <p:cNvGraphicFramePr>
            <a:graphicFrameLocks noGrp="1"/>
          </p:cNvGraphicFramePr>
          <p:nvPr>
            <p:ph idx="1"/>
            <p:extLst>
              <p:ext uri="{D42A27DB-BD31-4B8C-83A1-F6EECF244321}">
                <p14:modId xmlns:p14="http://schemas.microsoft.com/office/powerpoint/2010/main" val="1335818500"/>
              </p:ext>
            </p:extLst>
          </p:nvPr>
        </p:nvGraphicFramePr>
        <p:xfrm>
          <a:off x="197044" y="788019"/>
          <a:ext cx="8738417" cy="4276940"/>
        </p:xfrm>
        <a:graphic>
          <a:graphicData uri="http://schemas.openxmlformats.org/drawingml/2006/table">
            <a:tbl>
              <a:tblPr firstRow="1" firstCol="1" bandRow="1">
                <a:tableStyleId>{5C22544A-7EE6-4342-B048-85BDC9FD1C3A}</a:tableStyleId>
              </a:tblPr>
              <a:tblGrid>
                <a:gridCol w="4682207">
                  <a:extLst>
                    <a:ext uri="{9D8B030D-6E8A-4147-A177-3AD203B41FA5}">
                      <a16:colId xmlns:a16="http://schemas.microsoft.com/office/drawing/2014/main" val="3405034145"/>
                    </a:ext>
                  </a:extLst>
                </a:gridCol>
                <a:gridCol w="676035">
                  <a:extLst>
                    <a:ext uri="{9D8B030D-6E8A-4147-A177-3AD203B41FA5}">
                      <a16:colId xmlns:a16="http://schemas.microsoft.com/office/drawing/2014/main" val="3487280671"/>
                    </a:ext>
                  </a:extLst>
                </a:gridCol>
                <a:gridCol w="676035">
                  <a:extLst>
                    <a:ext uri="{9D8B030D-6E8A-4147-A177-3AD203B41FA5}">
                      <a16:colId xmlns:a16="http://schemas.microsoft.com/office/drawing/2014/main" val="3939490852"/>
                    </a:ext>
                  </a:extLst>
                </a:gridCol>
                <a:gridCol w="676035">
                  <a:extLst>
                    <a:ext uri="{9D8B030D-6E8A-4147-A177-3AD203B41FA5}">
                      <a16:colId xmlns:a16="http://schemas.microsoft.com/office/drawing/2014/main" val="113101034"/>
                    </a:ext>
                  </a:extLst>
                </a:gridCol>
                <a:gridCol w="676035">
                  <a:extLst>
                    <a:ext uri="{9D8B030D-6E8A-4147-A177-3AD203B41FA5}">
                      <a16:colId xmlns:a16="http://schemas.microsoft.com/office/drawing/2014/main" val="4235821971"/>
                    </a:ext>
                  </a:extLst>
                </a:gridCol>
                <a:gridCol w="676035">
                  <a:extLst>
                    <a:ext uri="{9D8B030D-6E8A-4147-A177-3AD203B41FA5}">
                      <a16:colId xmlns:a16="http://schemas.microsoft.com/office/drawing/2014/main" val="3396583424"/>
                    </a:ext>
                  </a:extLst>
                </a:gridCol>
                <a:gridCol w="676035">
                  <a:extLst>
                    <a:ext uri="{9D8B030D-6E8A-4147-A177-3AD203B41FA5}">
                      <a16:colId xmlns:a16="http://schemas.microsoft.com/office/drawing/2014/main" val="2652530017"/>
                    </a:ext>
                  </a:extLst>
                </a:gridCol>
              </a:tblGrid>
              <a:tr h="1104988">
                <a:tc>
                  <a:txBody>
                    <a:bodyPr/>
                    <a:lstStyle/>
                    <a:p>
                      <a:pPr marL="0" marR="0" algn="r">
                        <a:lnSpc>
                          <a:spcPts val="1680"/>
                        </a:lnSpc>
                        <a:spcBef>
                          <a:spcPts val="600"/>
                        </a:spcBef>
                        <a:spcAft>
                          <a:spcPts val="600"/>
                        </a:spcAft>
                      </a:pPr>
                      <a:r>
                        <a:rPr lang="en-US" sz="1400">
                          <a:effectLst/>
                        </a:rPr>
                        <a:t>Responsibility</a:t>
                      </a:r>
                      <a:endParaRPr lang="en-US" sz="2800">
                        <a:effectLst/>
                      </a:endParaRPr>
                    </a:p>
                  </a:txBody>
                  <a:tcPr marL="55376" marR="55376" marT="0" marB="0" anchor="b"/>
                </a:tc>
                <a:tc>
                  <a:txBody>
                    <a:bodyPr/>
                    <a:lstStyle/>
                    <a:p>
                      <a:pPr marL="0" marR="0" algn="ctr">
                        <a:lnSpc>
                          <a:spcPts val="1680"/>
                        </a:lnSpc>
                        <a:spcBef>
                          <a:spcPts val="600"/>
                        </a:spcBef>
                        <a:spcAft>
                          <a:spcPts val="600"/>
                        </a:spcAft>
                      </a:pPr>
                      <a:r>
                        <a:rPr lang="en-US" sz="1600">
                          <a:effectLst/>
                        </a:rPr>
                        <a:t>President’s Council</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Governance Council</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Chief Data Steward</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Stewards</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Custodians</a:t>
                      </a:r>
                      <a:endParaRPr lang="en-US" sz="3200">
                        <a:effectLst/>
                      </a:endParaRPr>
                    </a:p>
                  </a:txBody>
                  <a:tcPr marL="55376" marR="55376" marT="0" marB="0" vert="vert270"/>
                </a:tc>
                <a:tc>
                  <a:txBody>
                    <a:bodyPr/>
                    <a:lstStyle/>
                    <a:p>
                      <a:pPr marL="0" marR="0" algn="ctr">
                        <a:lnSpc>
                          <a:spcPts val="1680"/>
                        </a:lnSpc>
                        <a:spcBef>
                          <a:spcPts val="600"/>
                        </a:spcBef>
                        <a:spcAft>
                          <a:spcPts val="600"/>
                        </a:spcAft>
                      </a:pPr>
                      <a:r>
                        <a:rPr lang="en-US" sz="1600">
                          <a:effectLst/>
                        </a:rPr>
                        <a:t>Data Users</a:t>
                      </a:r>
                      <a:endParaRPr lang="en-US" sz="3200">
                        <a:effectLst/>
                      </a:endParaRPr>
                    </a:p>
                  </a:txBody>
                  <a:tcPr marL="55376" marR="55376" marT="0" marB="0" vert="vert270"/>
                </a:tc>
                <a:extLst>
                  <a:ext uri="{0D108BD9-81ED-4DB2-BD59-A6C34878D82A}">
                    <a16:rowId xmlns:a16="http://schemas.microsoft.com/office/drawing/2014/main" val="2625548521"/>
                  </a:ext>
                </a:extLst>
              </a:tr>
              <a:tr h="156898">
                <a:tc>
                  <a:txBody>
                    <a:bodyPr/>
                    <a:lstStyle/>
                    <a:p>
                      <a:pPr marL="0" marR="0" algn="r">
                        <a:lnSpc>
                          <a:spcPct val="107000"/>
                        </a:lnSpc>
                        <a:spcBef>
                          <a:spcPts val="300"/>
                        </a:spcBef>
                        <a:spcAft>
                          <a:spcPts val="300"/>
                        </a:spcAft>
                      </a:pPr>
                      <a:r>
                        <a:rPr lang="en-US" sz="1400">
                          <a:effectLst/>
                        </a:rPr>
                        <a:t>Overall authority for institutional data and usage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1866447231"/>
                  </a:ext>
                </a:extLst>
              </a:tr>
              <a:tr h="156898">
                <a:tc>
                  <a:txBody>
                    <a:bodyPr/>
                    <a:lstStyle/>
                    <a:p>
                      <a:pPr marL="0" marR="0" algn="r">
                        <a:lnSpc>
                          <a:spcPct val="107000"/>
                        </a:lnSpc>
                        <a:spcBef>
                          <a:spcPts val="300"/>
                        </a:spcBef>
                        <a:spcAft>
                          <a:spcPts val="300"/>
                        </a:spcAft>
                      </a:pPr>
                      <a:r>
                        <a:rPr lang="en-US" sz="1400">
                          <a:effectLst/>
                        </a:rPr>
                        <a:t>Optimize data and Data Domains for institutional benefit and use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1472689910"/>
                  </a:ext>
                </a:extLst>
              </a:tr>
              <a:tr h="156898">
                <a:tc>
                  <a:txBody>
                    <a:bodyPr/>
                    <a:lstStyle/>
                    <a:p>
                      <a:pPr marL="0" marR="0" algn="r">
                        <a:lnSpc>
                          <a:spcPct val="107000"/>
                        </a:lnSpc>
                        <a:spcBef>
                          <a:spcPts val="300"/>
                        </a:spcBef>
                        <a:spcAft>
                          <a:spcPts val="300"/>
                        </a:spcAft>
                      </a:pPr>
                      <a:r>
                        <a:rPr lang="en-US" sz="1400">
                          <a:effectLst/>
                        </a:rPr>
                        <a:t>Develop and ensure review and approval of data governance policies</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705913479"/>
                  </a:ext>
                </a:extLst>
              </a:tr>
              <a:tr h="156898">
                <a:tc>
                  <a:txBody>
                    <a:bodyPr/>
                    <a:lstStyle/>
                    <a:p>
                      <a:pPr marL="0" marR="0" algn="r">
                        <a:lnSpc>
                          <a:spcPct val="107000"/>
                        </a:lnSpc>
                        <a:spcBef>
                          <a:spcPts val="300"/>
                        </a:spcBef>
                        <a:spcAft>
                          <a:spcPts val="300"/>
                        </a:spcAft>
                      </a:pPr>
                      <a:r>
                        <a:rPr lang="en-US" sz="1400">
                          <a:effectLst/>
                        </a:rPr>
                        <a:t>Ensure oversight, appropriate use, and protection of university data</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582245327"/>
                  </a:ext>
                </a:extLst>
              </a:tr>
              <a:tr h="291381">
                <a:tc>
                  <a:txBody>
                    <a:bodyPr/>
                    <a:lstStyle/>
                    <a:p>
                      <a:pPr marL="0" marR="0" algn="r">
                        <a:lnSpc>
                          <a:spcPct val="107000"/>
                        </a:lnSpc>
                        <a:spcBef>
                          <a:spcPts val="300"/>
                        </a:spcBef>
                        <a:spcAft>
                          <a:spcPts val="300"/>
                        </a:spcAft>
                      </a:pPr>
                      <a:r>
                        <a:rPr lang="en-US" sz="1400">
                          <a:effectLst/>
                        </a:rPr>
                        <a:t>Ensure data is appropriately classified and retained or disposed of as appropriate</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1948512926"/>
                  </a:ext>
                </a:extLst>
              </a:tr>
              <a:tr h="291381">
                <a:tc>
                  <a:txBody>
                    <a:bodyPr/>
                    <a:lstStyle/>
                    <a:p>
                      <a:pPr marL="0" marR="0" algn="r">
                        <a:lnSpc>
                          <a:spcPct val="107000"/>
                        </a:lnSpc>
                        <a:spcBef>
                          <a:spcPts val="300"/>
                        </a:spcBef>
                        <a:spcAft>
                          <a:spcPts val="300"/>
                        </a:spcAft>
                      </a:pPr>
                      <a:r>
                        <a:rPr lang="en-US" sz="1400">
                          <a:effectLst/>
                        </a:rPr>
                        <a:t>Implement and ensure compliance with university policies approved by the President</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S</a:t>
                      </a:r>
                      <a:endParaRPr lang="en-US" sz="3200">
                        <a:effectLst/>
                      </a:endParaRPr>
                    </a:p>
                  </a:txBody>
                  <a:tcPr marL="55376" marR="55376" marT="0" marB="0"/>
                </a:tc>
                <a:extLst>
                  <a:ext uri="{0D108BD9-81ED-4DB2-BD59-A6C34878D82A}">
                    <a16:rowId xmlns:a16="http://schemas.microsoft.com/office/drawing/2014/main" val="4232993467"/>
                  </a:ext>
                </a:extLst>
              </a:tr>
              <a:tr h="228408">
                <a:tc>
                  <a:txBody>
                    <a:bodyPr/>
                    <a:lstStyle/>
                    <a:p>
                      <a:pPr marL="0" marR="0" algn="r">
                        <a:lnSpc>
                          <a:spcPct val="107000"/>
                        </a:lnSpc>
                        <a:spcBef>
                          <a:spcPts val="300"/>
                        </a:spcBef>
                        <a:spcAft>
                          <a:spcPts val="300"/>
                        </a:spcAft>
                      </a:pPr>
                      <a:r>
                        <a:rPr lang="en-US" sz="1400">
                          <a:effectLst/>
                        </a:rPr>
                        <a:t>Designate Data Stewards and members of the Data Governance Council</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tc>
                  <a:txBody>
                    <a:bodyPr/>
                    <a:lstStyle/>
                    <a:p>
                      <a:pPr marL="0" marR="0" algn="ctr">
                        <a:lnSpc>
                          <a:spcPct val="107000"/>
                        </a:lnSpc>
                        <a:spcBef>
                          <a:spcPts val="300"/>
                        </a:spcBef>
                        <a:spcAft>
                          <a:spcPts val="300"/>
                        </a:spcAft>
                      </a:pPr>
                      <a:endParaRPr lang="en-US" sz="3200">
                        <a:effectLst/>
                      </a:endParaRPr>
                    </a:p>
                  </a:txBody>
                  <a:tcPr marL="55376" marR="55376" marT="0" marB="0"/>
                </a:tc>
                <a:tc>
                  <a:txBody>
                    <a:bodyPr/>
                    <a:lstStyle/>
                    <a:p>
                      <a:pPr marL="0" marR="0" algn="ctr">
                        <a:lnSpc>
                          <a:spcPct val="107000"/>
                        </a:lnSpc>
                        <a:spcBef>
                          <a:spcPts val="300"/>
                        </a:spcBef>
                        <a:spcAft>
                          <a:spcPts val="300"/>
                        </a:spcAft>
                      </a:pPr>
                      <a:endParaRPr lang="en-US" sz="3200">
                        <a:effectLst/>
                      </a:endParaRPr>
                    </a:p>
                  </a:txBody>
                  <a:tcPr marL="55376" marR="55376" marT="0" marB="0"/>
                </a:tc>
                <a:extLst>
                  <a:ext uri="{0D108BD9-81ED-4DB2-BD59-A6C34878D82A}">
                    <a16:rowId xmlns:a16="http://schemas.microsoft.com/office/drawing/2014/main" val="1524671275"/>
                  </a:ext>
                </a:extLst>
              </a:tr>
              <a:tr h="156898">
                <a:tc>
                  <a:txBody>
                    <a:bodyPr/>
                    <a:lstStyle/>
                    <a:p>
                      <a:pPr marL="0" marR="0" algn="r">
                        <a:lnSpc>
                          <a:spcPct val="107000"/>
                        </a:lnSpc>
                        <a:spcBef>
                          <a:spcPts val="300"/>
                        </a:spcBef>
                        <a:spcAft>
                          <a:spcPts val="300"/>
                        </a:spcAft>
                      </a:pPr>
                      <a:r>
                        <a:rPr lang="en-US" sz="1400">
                          <a:effectLst/>
                        </a:rPr>
                        <a:t>Resolve issues and conflicts related to institutional data</a:t>
                      </a:r>
                      <a:endParaRPr lang="en-US" sz="2800">
                        <a:effectLst/>
                      </a:endParaRPr>
                    </a:p>
                  </a:txBody>
                  <a:tcPr marL="55376" marR="55376" marT="0" marB="0"/>
                </a:tc>
                <a:tc>
                  <a:txBody>
                    <a:bodyPr/>
                    <a:lstStyle/>
                    <a:p>
                      <a:pPr marL="0" marR="0" algn="ctr">
                        <a:lnSpc>
                          <a:spcPct val="107000"/>
                        </a:lnSpc>
                        <a:spcBef>
                          <a:spcPts val="300"/>
                        </a:spcBef>
                        <a:spcAft>
                          <a:spcPts val="300"/>
                        </a:spcAft>
                      </a:pPr>
                      <a:r>
                        <a:rPr lang="en-US" sz="1600">
                          <a:effectLst/>
                        </a:rPr>
                        <a:t>A</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R</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C</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tc>
                  <a:txBody>
                    <a:bodyPr/>
                    <a:lstStyle/>
                    <a:p>
                      <a:pPr marL="0" marR="0" algn="ctr">
                        <a:lnSpc>
                          <a:spcPct val="107000"/>
                        </a:lnSpc>
                        <a:spcBef>
                          <a:spcPts val="300"/>
                        </a:spcBef>
                        <a:spcAft>
                          <a:spcPts val="300"/>
                        </a:spcAft>
                      </a:pPr>
                      <a:r>
                        <a:rPr lang="en-US" sz="1600">
                          <a:effectLst/>
                        </a:rPr>
                        <a:t>I</a:t>
                      </a:r>
                      <a:endParaRPr lang="en-US" sz="3200">
                        <a:effectLst/>
                      </a:endParaRPr>
                    </a:p>
                  </a:txBody>
                  <a:tcPr marL="55376" marR="55376" marT="0" marB="0"/>
                </a:tc>
                <a:extLst>
                  <a:ext uri="{0D108BD9-81ED-4DB2-BD59-A6C34878D82A}">
                    <a16:rowId xmlns:a16="http://schemas.microsoft.com/office/drawing/2014/main" val="2866348991"/>
                  </a:ext>
                </a:extLst>
              </a:tr>
            </a:tbl>
          </a:graphicData>
        </a:graphic>
      </p:graphicFrame>
      <p:sp>
        <p:nvSpPr>
          <p:cNvPr id="3" name="Rectangle 2">
            <a:extLst>
              <a:ext uri="{FF2B5EF4-FFF2-40B4-BE49-F238E27FC236}">
                <a16:creationId xmlns:a16="http://schemas.microsoft.com/office/drawing/2014/main" id="{C41E5B7B-FA89-4A92-A759-B77E1EE4EEA6}"/>
              </a:ext>
            </a:extLst>
          </p:cNvPr>
          <p:cNvSpPr/>
          <p:nvPr/>
        </p:nvSpPr>
        <p:spPr>
          <a:xfrm>
            <a:off x="197044" y="788018"/>
            <a:ext cx="8738417" cy="1783731"/>
          </a:xfrm>
          <a:prstGeom prst="rect">
            <a:avLst/>
          </a:prstGeom>
          <a:solidFill>
            <a:schemeClr val="tx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4" name="Rectangle 3">
            <a:extLst>
              <a:ext uri="{FF2B5EF4-FFF2-40B4-BE49-F238E27FC236}">
                <a16:creationId xmlns:a16="http://schemas.microsoft.com/office/drawing/2014/main" id="{82789008-CEA5-48B1-8C57-EEFF546AA634}"/>
              </a:ext>
            </a:extLst>
          </p:cNvPr>
          <p:cNvSpPr/>
          <p:nvPr/>
        </p:nvSpPr>
        <p:spPr>
          <a:xfrm>
            <a:off x="197044" y="3449443"/>
            <a:ext cx="8738417" cy="1615515"/>
          </a:xfrm>
          <a:prstGeom prst="rect">
            <a:avLst/>
          </a:prstGeom>
          <a:solidFill>
            <a:schemeClr val="tx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Tree>
    <p:extLst>
      <p:ext uri="{BB962C8B-B14F-4D97-AF65-F5344CB8AC3E}">
        <p14:creationId xmlns:p14="http://schemas.microsoft.com/office/powerpoint/2010/main" val="352850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E49606E2-1E82-4B17-BA04-1BA93E2AE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8336" y="946882"/>
            <a:ext cx="3714750" cy="3552825"/>
          </a:xfrm>
          <a:prstGeom prst="rect">
            <a:avLst/>
          </a:prstGeom>
        </p:spPr>
      </p:pic>
      <p:sp>
        <p:nvSpPr>
          <p:cNvPr id="4" name="Rectangle 3">
            <a:extLst>
              <a:ext uri="{FF2B5EF4-FFF2-40B4-BE49-F238E27FC236}">
                <a16:creationId xmlns:a16="http://schemas.microsoft.com/office/drawing/2014/main" id="{983C87B5-65C7-46B9-BA27-36CF0EB8DF5B}"/>
              </a:ext>
            </a:extLst>
          </p:cNvPr>
          <p:cNvSpPr/>
          <p:nvPr/>
        </p:nvSpPr>
        <p:spPr>
          <a:xfrm>
            <a:off x="-732" y="0"/>
            <a:ext cx="9144000" cy="5143500"/>
          </a:xfrm>
          <a:prstGeom prst="rect">
            <a:avLst/>
          </a:prstGeom>
          <a:solidFill>
            <a:schemeClr val="tx1">
              <a:alpha val="68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2" name="Title 1">
            <a:extLst>
              <a:ext uri="{FF2B5EF4-FFF2-40B4-BE49-F238E27FC236}">
                <a16:creationId xmlns:a16="http://schemas.microsoft.com/office/drawing/2014/main" id="{33F2A9BD-54D8-4869-8526-E9C40B419AB1}"/>
              </a:ext>
            </a:extLst>
          </p:cNvPr>
          <p:cNvSpPr>
            <a:spLocks noGrp="1"/>
          </p:cNvSpPr>
          <p:nvPr>
            <p:ph type="title"/>
          </p:nvPr>
        </p:nvSpPr>
        <p:spPr/>
        <p:txBody>
          <a:bodyPr>
            <a:normAutofit/>
          </a:bodyPr>
          <a:lstStyle/>
          <a:p>
            <a:r>
              <a:rPr lang="en-US" sz="3200"/>
              <a:t>Stage 7: Taking Action</a:t>
            </a:r>
          </a:p>
        </p:txBody>
      </p:sp>
      <p:sp>
        <p:nvSpPr>
          <p:cNvPr id="3" name="Content Placeholder 2">
            <a:extLst>
              <a:ext uri="{FF2B5EF4-FFF2-40B4-BE49-F238E27FC236}">
                <a16:creationId xmlns:a16="http://schemas.microsoft.com/office/drawing/2014/main" id="{C0F9EEA5-1F05-40C0-88CB-9BE87B2BDB6E}"/>
              </a:ext>
            </a:extLst>
          </p:cNvPr>
          <p:cNvSpPr>
            <a:spLocks noGrp="1"/>
          </p:cNvSpPr>
          <p:nvPr>
            <p:ph idx="1"/>
          </p:nvPr>
        </p:nvSpPr>
        <p:spPr/>
        <p:txBody>
          <a:bodyPr>
            <a:normAutofit/>
          </a:bodyPr>
          <a:lstStyle/>
          <a:p>
            <a:r>
              <a:rPr lang="en-US" sz="2800"/>
              <a:t>Know your organizational culture</a:t>
            </a:r>
          </a:p>
          <a:p>
            <a:r>
              <a:rPr lang="en-US" sz="2800"/>
              <a:t>Make the business case</a:t>
            </a:r>
          </a:p>
          <a:p>
            <a:r>
              <a:rPr lang="en-US" sz="2800"/>
              <a:t>RASCI</a:t>
            </a:r>
          </a:p>
          <a:p>
            <a:r>
              <a:rPr lang="en-US" sz="2800"/>
              <a:t>Ensure authority of structure (Executive approval)</a:t>
            </a:r>
          </a:p>
          <a:p>
            <a:r>
              <a:rPr lang="en-US" sz="2800"/>
              <a:t>Use “just enough” governance</a:t>
            </a:r>
          </a:p>
        </p:txBody>
      </p:sp>
    </p:spTree>
    <p:extLst>
      <p:ext uri="{BB962C8B-B14F-4D97-AF65-F5344CB8AC3E}">
        <p14:creationId xmlns:p14="http://schemas.microsoft.com/office/powerpoint/2010/main" val="750737107"/>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C3572A-5D97-4C60-AF84-B037BA4954C6}"/>
              </a:ext>
            </a:extLst>
          </p:cNvPr>
          <p:cNvSpPr>
            <a:spLocks noGrp="1"/>
          </p:cNvSpPr>
          <p:nvPr>
            <p:ph type="title"/>
          </p:nvPr>
        </p:nvSpPr>
        <p:spPr>
          <a:xfrm>
            <a:off x="605912" y="584654"/>
            <a:ext cx="6330294" cy="642938"/>
          </a:xfrm>
          <a:prstGeom prst="rect">
            <a:avLst/>
          </a:prstGeom>
        </p:spPr>
        <p:txBody>
          <a:bodyPr>
            <a:normAutofit fontScale="90000"/>
          </a:bodyPr>
          <a:lstStyle/>
          <a:p>
            <a:r>
              <a:rPr lang="en-US" sz="3675">
                <a:solidFill>
                  <a:srgbClr val="446CA9"/>
                </a:solidFill>
              </a:rPr>
              <a:t>Session Evaluations</a:t>
            </a:r>
            <a:br>
              <a:rPr lang="en-US" sz="2100"/>
            </a:br>
            <a:r>
              <a:rPr lang="en-US" sz="1650"/>
              <a:t>There are two ways to access the session and presenter evaluations:</a:t>
            </a:r>
            <a:endParaRPr lang="en-US" sz="1500"/>
          </a:p>
        </p:txBody>
      </p:sp>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750290" y="1762627"/>
            <a:ext cx="5660858" cy="2346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000">
                <a:solidFill>
                  <a:srgbClr val="446CA9"/>
                </a:solidFill>
                <a:latin typeface="Calibri" panose="020F0502020204030204"/>
              </a:rPr>
              <a:t>1</a:t>
            </a:r>
          </a:p>
          <a:p>
            <a:pPr marL="0" indent="0" defTabSz="685800">
              <a:spcBef>
                <a:spcPts val="750"/>
              </a:spcBef>
              <a:buNone/>
            </a:pPr>
            <a:endParaRPr lang="en-US" sz="3000">
              <a:solidFill>
                <a:prstClr val="black">
                  <a:lumMod val="50000"/>
                  <a:lumOff val="50000"/>
                </a:prstClr>
              </a:solidFill>
              <a:latin typeface="Calibri" panose="020F0502020204030204"/>
            </a:endParaRPr>
          </a:p>
          <a:p>
            <a:pPr marL="0" indent="0" defTabSz="685800">
              <a:spcBef>
                <a:spcPts val="750"/>
              </a:spcBef>
              <a:buNone/>
            </a:pPr>
            <a:r>
              <a:rPr lang="en-US" sz="3000">
                <a:solidFill>
                  <a:srgbClr val="446CA9"/>
                </a:solidFill>
                <a:latin typeface="Calibri" panose="020F0502020204030204"/>
              </a:rPr>
              <a:t>2</a:t>
            </a:r>
          </a:p>
        </p:txBody>
      </p:sp>
      <p:sp>
        <p:nvSpPr>
          <p:cNvPr id="8" name="TextBox 7">
            <a:extLst>
              <a:ext uri="{FF2B5EF4-FFF2-40B4-BE49-F238E27FC236}">
                <a16:creationId xmlns:a16="http://schemas.microsoft.com/office/drawing/2014/main" id="{CCF91365-6C53-48AF-BE7B-1DA5CEB68C5A}"/>
              </a:ext>
            </a:extLst>
          </p:cNvPr>
          <p:cNvSpPr txBox="1"/>
          <p:nvPr/>
        </p:nvSpPr>
        <p:spPr>
          <a:xfrm>
            <a:off x="1150868" y="2864837"/>
            <a:ext cx="2217974" cy="1200329"/>
          </a:xfrm>
          <a:prstGeom prst="rect">
            <a:avLst/>
          </a:prstGeom>
          <a:noFill/>
        </p:spPr>
        <p:txBody>
          <a:bodyPr wrap="square" rtlCol="0">
            <a:spAutoFit/>
          </a:bodyPr>
          <a:lstStyle/>
          <a:p>
            <a:pPr defTabSz="685800"/>
            <a:r>
              <a:rPr lang="en-US" sz="1200">
                <a:solidFill>
                  <a:prstClr val="black"/>
                </a:solidFill>
                <a:latin typeface="Calibri" panose="020F0502020204030204"/>
              </a:rPr>
              <a:t>From the mobile app, click on the session you want from the schedule &gt; then scroll down or click on the associated resources &gt; and the </a:t>
            </a:r>
            <a:r>
              <a:rPr lang="en-US" sz="1200">
                <a:solidFill>
                  <a:srgbClr val="446CA9"/>
                </a:solidFill>
                <a:latin typeface="Calibri" panose="020F0502020204030204"/>
              </a:rPr>
              <a:t>evaluation </a:t>
            </a:r>
            <a:r>
              <a:rPr lang="en-US" sz="1200">
                <a:solidFill>
                  <a:prstClr val="black"/>
                </a:solidFill>
                <a:latin typeface="Calibri" panose="020F0502020204030204"/>
              </a:rPr>
              <a:t>will pop up in the list</a:t>
            </a:r>
          </a:p>
        </p:txBody>
      </p:sp>
      <p:sp>
        <p:nvSpPr>
          <p:cNvPr id="9" name="TextBox 8">
            <a:extLst>
              <a:ext uri="{FF2B5EF4-FFF2-40B4-BE49-F238E27FC236}">
                <a16:creationId xmlns:a16="http://schemas.microsoft.com/office/drawing/2014/main" id="{E1D61638-B65C-4C26-A662-6F5DAE2846BE}"/>
              </a:ext>
            </a:extLst>
          </p:cNvPr>
          <p:cNvSpPr txBox="1"/>
          <p:nvPr/>
        </p:nvSpPr>
        <p:spPr>
          <a:xfrm>
            <a:off x="1167595" y="1939448"/>
            <a:ext cx="2078810" cy="461665"/>
          </a:xfrm>
          <a:prstGeom prst="rect">
            <a:avLst/>
          </a:prstGeom>
          <a:noFill/>
        </p:spPr>
        <p:txBody>
          <a:bodyPr wrap="square" rtlCol="0">
            <a:spAutoFit/>
          </a:bodyPr>
          <a:lstStyle/>
          <a:p>
            <a:pPr defTabSz="685800"/>
            <a:r>
              <a:rPr lang="en-US" sz="1200">
                <a:solidFill>
                  <a:prstClr val="black"/>
                </a:solidFill>
                <a:latin typeface="Calibri" panose="020F0502020204030204"/>
              </a:rPr>
              <a:t>In the online agenda, click on the “</a:t>
            </a:r>
            <a:r>
              <a:rPr lang="en-US" sz="1200">
                <a:solidFill>
                  <a:srgbClr val="446CA9"/>
                </a:solidFill>
                <a:latin typeface="Calibri" panose="020F0502020204030204"/>
              </a:rPr>
              <a:t>Evaluate Session</a:t>
            </a:r>
            <a:r>
              <a:rPr lang="en-US" sz="1200">
                <a:solidFill>
                  <a:prstClr val="black"/>
                </a:solidFill>
                <a:latin typeface="Calibri" panose="020F0502020204030204"/>
              </a:rPr>
              <a:t>” link</a:t>
            </a:r>
          </a:p>
        </p:txBody>
      </p:sp>
      <p:pic>
        <p:nvPicPr>
          <p:cNvPr id="10" name="Picture 9">
            <a:extLst>
              <a:ext uri="{FF2B5EF4-FFF2-40B4-BE49-F238E27FC236}">
                <a16:creationId xmlns:a16="http://schemas.microsoft.com/office/drawing/2014/main" id="{88FFA51A-01BE-4644-9E4E-BA9458958095}"/>
              </a:ext>
            </a:extLst>
          </p:cNvPr>
          <p:cNvPicPr>
            <a:picLocks noChangeAspect="1"/>
          </p:cNvPicPr>
          <p:nvPr/>
        </p:nvPicPr>
        <p:blipFill>
          <a:blip r:embed="rId3"/>
          <a:stretch>
            <a:fillRect/>
          </a:stretch>
        </p:blipFill>
        <p:spPr>
          <a:xfrm>
            <a:off x="3759869" y="1409549"/>
            <a:ext cx="4138863" cy="1062959"/>
          </a:xfrm>
          <a:prstGeom prst="rect">
            <a:avLst/>
          </a:prstGeom>
        </p:spPr>
      </p:pic>
      <p:pic>
        <p:nvPicPr>
          <p:cNvPr id="11" name="Picture 10">
            <a:extLst>
              <a:ext uri="{FF2B5EF4-FFF2-40B4-BE49-F238E27FC236}">
                <a16:creationId xmlns:a16="http://schemas.microsoft.com/office/drawing/2014/main" id="{BC543409-459F-4B50-B554-E9347D57F7F8}"/>
              </a:ext>
            </a:extLst>
          </p:cNvPr>
          <p:cNvPicPr>
            <a:picLocks noChangeAspect="1"/>
          </p:cNvPicPr>
          <p:nvPr/>
        </p:nvPicPr>
        <p:blipFill>
          <a:blip r:embed="rId4"/>
          <a:stretch>
            <a:fillRect/>
          </a:stretch>
        </p:blipFill>
        <p:spPr>
          <a:xfrm>
            <a:off x="3759868" y="2596924"/>
            <a:ext cx="4139957" cy="1674287"/>
          </a:xfrm>
          <a:prstGeom prst="rect">
            <a:avLst/>
          </a:prstGeom>
        </p:spPr>
      </p:pic>
    </p:spTree>
    <p:extLst>
      <p:ext uri="{BB962C8B-B14F-4D97-AF65-F5344CB8AC3E}">
        <p14:creationId xmlns:p14="http://schemas.microsoft.com/office/powerpoint/2010/main" val="2331688828"/>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750290" y="1762627"/>
            <a:ext cx="7906692" cy="26602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endParaRPr lang="en-US" sz="3000">
              <a:solidFill>
                <a:prstClr val="black">
                  <a:lumMod val="50000"/>
                  <a:lumOff val="50000"/>
                </a:prstClr>
              </a:solidFill>
              <a:latin typeface="Calibri" panose="020F0502020204030204"/>
            </a:endParaRPr>
          </a:p>
        </p:txBody>
      </p:sp>
      <p:sp>
        <p:nvSpPr>
          <p:cNvPr id="3" name="Title 2">
            <a:extLst>
              <a:ext uri="{FF2B5EF4-FFF2-40B4-BE49-F238E27FC236}">
                <a16:creationId xmlns:a16="http://schemas.microsoft.com/office/drawing/2014/main" id="{AAE11AD9-3FAE-4C30-9924-7763A4C488EC}"/>
              </a:ext>
            </a:extLst>
          </p:cNvPr>
          <p:cNvSpPr>
            <a:spLocks noGrp="1"/>
          </p:cNvSpPr>
          <p:nvPr>
            <p:ph type="title"/>
          </p:nvPr>
        </p:nvSpPr>
        <p:spPr>
          <a:xfrm>
            <a:off x="629841" y="544711"/>
            <a:ext cx="6318397" cy="1200150"/>
          </a:xfrm>
        </p:spPr>
        <p:txBody>
          <a:bodyPr/>
          <a:lstStyle/>
          <a:p>
            <a:r>
              <a:rPr lang="en-US">
                <a:solidFill>
                  <a:srgbClr val="446CA9"/>
                </a:solidFill>
              </a:rPr>
              <a:t>Contact Information </a:t>
            </a:r>
          </a:p>
        </p:txBody>
      </p:sp>
      <p:sp>
        <p:nvSpPr>
          <p:cNvPr id="14" name="Text Placeholder 3">
            <a:extLst>
              <a:ext uri="{FF2B5EF4-FFF2-40B4-BE49-F238E27FC236}">
                <a16:creationId xmlns:a16="http://schemas.microsoft.com/office/drawing/2014/main" id="{BEE71080-E299-491A-86DA-498A98AD265F}"/>
              </a:ext>
            </a:extLst>
          </p:cNvPr>
          <p:cNvSpPr>
            <a:spLocks noGrp="1"/>
          </p:cNvSpPr>
          <p:nvPr>
            <p:ph type="body" sz="half" idx="2"/>
          </p:nvPr>
        </p:nvSpPr>
        <p:spPr>
          <a:xfrm>
            <a:off x="645318" y="1821657"/>
            <a:ext cx="6318397" cy="2383381"/>
          </a:xfrm>
        </p:spPr>
        <p:txBody>
          <a:bodyPr/>
          <a:lstStyle/>
          <a:p>
            <a:r>
              <a:rPr lang="en-US"/>
              <a:t>Kevin Saunders – Director Institutional Research and Assessment</a:t>
            </a:r>
          </a:p>
          <a:p>
            <a:r>
              <a:rPr lang="en-US">
                <a:hlinkClick r:id="rId3"/>
              </a:rPr>
              <a:t>kevin.saunders@drake.edu</a:t>
            </a:r>
            <a:endParaRPr lang="en-US"/>
          </a:p>
          <a:p>
            <a:endParaRPr lang="en-US"/>
          </a:p>
          <a:p>
            <a:r>
              <a:rPr lang="en-US"/>
              <a:t>Chris Gill – Chief Information Technology Officer</a:t>
            </a:r>
          </a:p>
          <a:p>
            <a:r>
              <a:rPr lang="en-US">
                <a:hlinkClick r:id="rId4"/>
              </a:rPr>
              <a:t>chris.gill@drake.edu</a:t>
            </a:r>
            <a:endParaRPr lang="en-US"/>
          </a:p>
          <a:p>
            <a:endParaRPr lang="en-US"/>
          </a:p>
        </p:txBody>
      </p:sp>
      <p:pic>
        <p:nvPicPr>
          <p:cNvPr id="4" name="Picture 3">
            <a:extLst>
              <a:ext uri="{FF2B5EF4-FFF2-40B4-BE49-F238E27FC236}">
                <a16:creationId xmlns:a16="http://schemas.microsoft.com/office/drawing/2014/main" id="{B29DD250-350B-4A90-8972-5D8E64A2D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889" y="3411239"/>
            <a:ext cx="1340528" cy="566823"/>
          </a:xfrm>
          <a:prstGeom prst="rect">
            <a:avLst/>
          </a:prstGeom>
        </p:spPr>
      </p:pic>
    </p:spTree>
    <p:extLst>
      <p:ext uri="{BB962C8B-B14F-4D97-AF65-F5344CB8AC3E}">
        <p14:creationId xmlns:p14="http://schemas.microsoft.com/office/powerpoint/2010/main" val="999263267"/>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E1817C-E440-45BC-AEC5-5E79B2F3E1AC}"/>
              </a:ext>
            </a:extLst>
          </p:cNvPr>
          <p:cNvGrpSpPr/>
          <p:nvPr/>
        </p:nvGrpSpPr>
        <p:grpSpPr>
          <a:xfrm>
            <a:off x="91289" y="1123309"/>
            <a:ext cx="8986126" cy="3415146"/>
            <a:chOff x="256665" y="860661"/>
            <a:chExt cx="8986126" cy="3415146"/>
          </a:xfrm>
        </p:grpSpPr>
        <p:sp>
          <p:nvSpPr>
            <p:cNvPr id="44" name="Freeform: Shape 43">
              <a:extLst>
                <a:ext uri="{FF2B5EF4-FFF2-40B4-BE49-F238E27FC236}">
                  <a16:creationId xmlns:a16="http://schemas.microsoft.com/office/drawing/2014/main" id="{4D89A1C3-876A-47C5-A838-5D2C9D710542}"/>
                </a:ext>
              </a:extLst>
            </p:cNvPr>
            <p:cNvSpPr/>
            <p:nvPr/>
          </p:nvSpPr>
          <p:spPr>
            <a:xfrm>
              <a:off x="4266172" y="860661"/>
              <a:ext cx="468468" cy="403852"/>
            </a:xfrm>
            <a:custGeom>
              <a:avLst/>
              <a:gdLst>
                <a:gd name="connsiteX0" fmla="*/ 312312 w 624624"/>
                <a:gd name="connsiteY0" fmla="*/ 0 h 538469"/>
                <a:gd name="connsiteX1" fmla="*/ 624624 w 624624"/>
                <a:gd name="connsiteY1" fmla="*/ 538469 h 538469"/>
                <a:gd name="connsiteX2" fmla="*/ 0 w 624624"/>
                <a:gd name="connsiteY2" fmla="*/ 538469 h 538469"/>
                <a:gd name="connsiteX3" fmla="*/ 312312 w 624624"/>
                <a:gd name="connsiteY3" fmla="*/ 0 h 538469"/>
              </a:gdLst>
              <a:ahLst/>
              <a:cxnLst>
                <a:cxn ang="0">
                  <a:pos x="connsiteX0" y="connsiteY0"/>
                </a:cxn>
                <a:cxn ang="0">
                  <a:pos x="connsiteX1" y="connsiteY1"/>
                </a:cxn>
                <a:cxn ang="0">
                  <a:pos x="connsiteX2" y="connsiteY2"/>
                </a:cxn>
                <a:cxn ang="0">
                  <a:pos x="connsiteX3" y="connsiteY3"/>
                </a:cxn>
              </a:cxnLst>
              <a:rect l="l" t="t" r="r" b="b"/>
              <a:pathLst>
                <a:path w="624624" h="538469">
                  <a:moveTo>
                    <a:pt x="312312" y="0"/>
                  </a:moveTo>
                  <a:lnTo>
                    <a:pt x="624624" y="538469"/>
                  </a:lnTo>
                  <a:lnTo>
                    <a:pt x="0" y="538469"/>
                  </a:lnTo>
                  <a:lnTo>
                    <a:pt x="31231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Freeform: Shape 44">
              <a:extLst>
                <a:ext uri="{FF2B5EF4-FFF2-40B4-BE49-F238E27FC236}">
                  <a16:creationId xmlns:a16="http://schemas.microsoft.com/office/drawing/2014/main" id="{9F96E5A4-97C4-46BF-BF7E-D5D4B1E3D1E1}"/>
                </a:ext>
              </a:extLst>
            </p:cNvPr>
            <p:cNvSpPr/>
            <p:nvPr/>
          </p:nvSpPr>
          <p:spPr>
            <a:xfrm>
              <a:off x="4734640" y="1264513"/>
              <a:ext cx="4337766" cy="94289"/>
            </a:xfrm>
            <a:custGeom>
              <a:avLst/>
              <a:gdLst>
                <a:gd name="connsiteX0" fmla="*/ 0 w 5783688"/>
                <a:gd name="connsiteY0" fmla="*/ 0 h 125719"/>
                <a:gd name="connsiteX1" fmla="*/ 5783688 w 5783688"/>
                <a:gd name="connsiteY1" fmla="*/ 0 h 125719"/>
                <a:gd name="connsiteX2" fmla="*/ 5783688 w 5783688"/>
                <a:gd name="connsiteY2" fmla="*/ 125719 h 125719"/>
                <a:gd name="connsiteX3" fmla="*/ 72917 w 5783688"/>
                <a:gd name="connsiteY3" fmla="*/ 125719 h 125719"/>
                <a:gd name="connsiteX4" fmla="*/ 0 w 5783688"/>
                <a:gd name="connsiteY4" fmla="*/ 0 h 12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3688" h="125719">
                  <a:moveTo>
                    <a:pt x="0" y="0"/>
                  </a:moveTo>
                  <a:lnTo>
                    <a:pt x="5783688" y="0"/>
                  </a:lnTo>
                  <a:lnTo>
                    <a:pt x="5783688" y="125719"/>
                  </a:lnTo>
                  <a:lnTo>
                    <a:pt x="72917" y="125719"/>
                  </a:lnTo>
                  <a:lnTo>
                    <a:pt x="0" y="0"/>
                  </a:ln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7" name="Freeform: Shape 46">
              <a:extLst>
                <a:ext uri="{FF2B5EF4-FFF2-40B4-BE49-F238E27FC236}">
                  <a16:creationId xmlns:a16="http://schemas.microsoft.com/office/drawing/2014/main" id="{B0DAC901-9506-422D-BF17-04980E54BDF6}"/>
                </a:ext>
              </a:extLst>
            </p:cNvPr>
            <p:cNvSpPr/>
            <p:nvPr/>
          </p:nvSpPr>
          <p:spPr>
            <a:xfrm>
              <a:off x="3977250" y="1358802"/>
              <a:ext cx="1046312" cy="403852"/>
            </a:xfrm>
            <a:custGeom>
              <a:avLst/>
              <a:gdLst>
                <a:gd name="connsiteX0" fmla="*/ 312312 w 1395082"/>
                <a:gd name="connsiteY0" fmla="*/ 0 h 538469"/>
                <a:gd name="connsiteX1" fmla="*/ 1082770 w 1395082"/>
                <a:gd name="connsiteY1" fmla="*/ 0 h 538469"/>
                <a:gd name="connsiteX2" fmla="*/ 1395082 w 1395082"/>
                <a:gd name="connsiteY2" fmla="*/ 538469 h 538469"/>
                <a:gd name="connsiteX3" fmla="*/ 0 w 1395082"/>
                <a:gd name="connsiteY3" fmla="*/ 538469 h 538469"/>
                <a:gd name="connsiteX4" fmla="*/ 312312 w 1395082"/>
                <a:gd name="connsiteY4" fmla="*/ 0 h 538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082" h="538469">
                  <a:moveTo>
                    <a:pt x="312312" y="0"/>
                  </a:moveTo>
                  <a:lnTo>
                    <a:pt x="1082770" y="0"/>
                  </a:lnTo>
                  <a:lnTo>
                    <a:pt x="1395082" y="538469"/>
                  </a:lnTo>
                  <a:lnTo>
                    <a:pt x="0" y="538469"/>
                  </a:lnTo>
                  <a:lnTo>
                    <a:pt x="312312"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70C0"/>
                </a:solidFill>
              </a:endParaRPr>
            </a:p>
          </p:txBody>
        </p:sp>
        <p:sp>
          <p:nvSpPr>
            <p:cNvPr id="50" name="Freeform: Shape 49">
              <a:extLst>
                <a:ext uri="{FF2B5EF4-FFF2-40B4-BE49-F238E27FC236}">
                  <a16:creationId xmlns:a16="http://schemas.microsoft.com/office/drawing/2014/main" id="{98CD0EA9-5EDD-44F7-BFCE-A02950126A3B}"/>
                </a:ext>
              </a:extLst>
            </p:cNvPr>
            <p:cNvSpPr/>
            <p:nvPr/>
          </p:nvSpPr>
          <p:spPr>
            <a:xfrm>
              <a:off x="5023563" y="1762654"/>
              <a:ext cx="4048844" cy="94289"/>
            </a:xfrm>
            <a:custGeom>
              <a:avLst/>
              <a:gdLst>
                <a:gd name="connsiteX0" fmla="*/ 0 w 5398459"/>
                <a:gd name="connsiteY0" fmla="*/ 0 h 125719"/>
                <a:gd name="connsiteX1" fmla="*/ 5398459 w 5398459"/>
                <a:gd name="connsiteY1" fmla="*/ 0 h 125719"/>
                <a:gd name="connsiteX2" fmla="*/ 5398459 w 5398459"/>
                <a:gd name="connsiteY2" fmla="*/ 125719 h 125719"/>
                <a:gd name="connsiteX3" fmla="*/ 72917 w 5398459"/>
                <a:gd name="connsiteY3" fmla="*/ 125719 h 125719"/>
                <a:gd name="connsiteX4" fmla="*/ 0 w 5398459"/>
                <a:gd name="connsiteY4" fmla="*/ 0 h 12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9" h="125719">
                  <a:moveTo>
                    <a:pt x="0" y="0"/>
                  </a:moveTo>
                  <a:lnTo>
                    <a:pt x="5398459" y="0"/>
                  </a:lnTo>
                  <a:lnTo>
                    <a:pt x="5398459" y="125719"/>
                  </a:lnTo>
                  <a:lnTo>
                    <a:pt x="72917" y="125719"/>
                  </a:lnTo>
                  <a:lnTo>
                    <a:pt x="0" y="0"/>
                  </a:ln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Freeform: Shape 51">
              <a:extLst>
                <a:ext uri="{FF2B5EF4-FFF2-40B4-BE49-F238E27FC236}">
                  <a16:creationId xmlns:a16="http://schemas.microsoft.com/office/drawing/2014/main" id="{874C6EC6-44DA-4E8A-B439-89C7C9A1E34B}"/>
                </a:ext>
              </a:extLst>
            </p:cNvPr>
            <p:cNvSpPr/>
            <p:nvPr/>
          </p:nvSpPr>
          <p:spPr>
            <a:xfrm>
              <a:off x="3688329" y="1856943"/>
              <a:ext cx="1624155" cy="403852"/>
            </a:xfrm>
            <a:custGeom>
              <a:avLst/>
              <a:gdLst>
                <a:gd name="connsiteX0" fmla="*/ 312312 w 2165540"/>
                <a:gd name="connsiteY0" fmla="*/ 0 h 538469"/>
                <a:gd name="connsiteX1" fmla="*/ 1853228 w 2165540"/>
                <a:gd name="connsiteY1" fmla="*/ 0 h 538469"/>
                <a:gd name="connsiteX2" fmla="*/ 2165540 w 2165540"/>
                <a:gd name="connsiteY2" fmla="*/ 538469 h 538469"/>
                <a:gd name="connsiteX3" fmla="*/ 0 w 2165540"/>
                <a:gd name="connsiteY3" fmla="*/ 538469 h 538469"/>
                <a:gd name="connsiteX4" fmla="*/ 312312 w 2165540"/>
                <a:gd name="connsiteY4" fmla="*/ 0 h 538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540" h="538469">
                  <a:moveTo>
                    <a:pt x="312312" y="0"/>
                  </a:moveTo>
                  <a:lnTo>
                    <a:pt x="1853228" y="0"/>
                  </a:lnTo>
                  <a:lnTo>
                    <a:pt x="2165540" y="538469"/>
                  </a:lnTo>
                  <a:lnTo>
                    <a:pt x="0" y="538469"/>
                  </a:lnTo>
                  <a:lnTo>
                    <a:pt x="31231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Shape 64">
              <a:extLst>
                <a:ext uri="{FF2B5EF4-FFF2-40B4-BE49-F238E27FC236}">
                  <a16:creationId xmlns:a16="http://schemas.microsoft.com/office/drawing/2014/main" id="{5D707887-E764-4D5E-ABB5-CABB26F7FD3B}"/>
                </a:ext>
              </a:extLst>
            </p:cNvPr>
            <p:cNvSpPr/>
            <p:nvPr/>
          </p:nvSpPr>
          <p:spPr>
            <a:xfrm>
              <a:off x="5312483" y="2260795"/>
              <a:ext cx="3759923" cy="94289"/>
            </a:xfrm>
            <a:custGeom>
              <a:avLst/>
              <a:gdLst>
                <a:gd name="connsiteX0" fmla="*/ 0 w 5013230"/>
                <a:gd name="connsiteY0" fmla="*/ 0 h 125719"/>
                <a:gd name="connsiteX1" fmla="*/ 5013230 w 5013230"/>
                <a:gd name="connsiteY1" fmla="*/ 0 h 125719"/>
                <a:gd name="connsiteX2" fmla="*/ 5013230 w 5013230"/>
                <a:gd name="connsiteY2" fmla="*/ 125719 h 125719"/>
                <a:gd name="connsiteX3" fmla="*/ 72917 w 5013230"/>
                <a:gd name="connsiteY3" fmla="*/ 125719 h 125719"/>
                <a:gd name="connsiteX4" fmla="*/ 0 w 5013230"/>
                <a:gd name="connsiteY4" fmla="*/ 0 h 12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230" h="125719">
                  <a:moveTo>
                    <a:pt x="0" y="0"/>
                  </a:moveTo>
                  <a:lnTo>
                    <a:pt x="5013230" y="0"/>
                  </a:lnTo>
                  <a:lnTo>
                    <a:pt x="5013230" y="125719"/>
                  </a:lnTo>
                  <a:lnTo>
                    <a:pt x="72917" y="125719"/>
                  </a:lnTo>
                  <a:lnTo>
                    <a:pt x="0" y="0"/>
                  </a:ln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8" name="Freeform: Shape 67">
              <a:extLst>
                <a:ext uri="{FF2B5EF4-FFF2-40B4-BE49-F238E27FC236}">
                  <a16:creationId xmlns:a16="http://schemas.microsoft.com/office/drawing/2014/main" id="{A93820F7-52B3-4A48-8B9A-77ED826B3D2A}"/>
                </a:ext>
              </a:extLst>
            </p:cNvPr>
            <p:cNvSpPr/>
            <p:nvPr/>
          </p:nvSpPr>
          <p:spPr>
            <a:xfrm>
              <a:off x="3399407" y="2355084"/>
              <a:ext cx="2201999" cy="403852"/>
            </a:xfrm>
            <a:custGeom>
              <a:avLst/>
              <a:gdLst>
                <a:gd name="connsiteX0" fmla="*/ 312312 w 2935998"/>
                <a:gd name="connsiteY0" fmla="*/ 0 h 538469"/>
                <a:gd name="connsiteX1" fmla="*/ 2623686 w 2935998"/>
                <a:gd name="connsiteY1" fmla="*/ 0 h 538469"/>
                <a:gd name="connsiteX2" fmla="*/ 2935998 w 2935998"/>
                <a:gd name="connsiteY2" fmla="*/ 538469 h 538469"/>
                <a:gd name="connsiteX3" fmla="*/ 0 w 2935998"/>
                <a:gd name="connsiteY3" fmla="*/ 538469 h 538469"/>
                <a:gd name="connsiteX4" fmla="*/ 312312 w 2935998"/>
                <a:gd name="connsiteY4" fmla="*/ 0 h 538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998" h="538469">
                  <a:moveTo>
                    <a:pt x="312312" y="0"/>
                  </a:moveTo>
                  <a:lnTo>
                    <a:pt x="2623686" y="0"/>
                  </a:lnTo>
                  <a:lnTo>
                    <a:pt x="2935998" y="538469"/>
                  </a:lnTo>
                  <a:lnTo>
                    <a:pt x="0" y="538469"/>
                  </a:lnTo>
                  <a:lnTo>
                    <a:pt x="31231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Freeform: Shape 70">
              <a:extLst>
                <a:ext uri="{FF2B5EF4-FFF2-40B4-BE49-F238E27FC236}">
                  <a16:creationId xmlns:a16="http://schemas.microsoft.com/office/drawing/2014/main" id="{2D39B580-F221-49B5-8A93-5B756EDE7AC6}"/>
                </a:ext>
              </a:extLst>
            </p:cNvPr>
            <p:cNvSpPr/>
            <p:nvPr/>
          </p:nvSpPr>
          <p:spPr>
            <a:xfrm>
              <a:off x="5601406" y="2758936"/>
              <a:ext cx="3471001" cy="94289"/>
            </a:xfrm>
            <a:custGeom>
              <a:avLst/>
              <a:gdLst>
                <a:gd name="connsiteX0" fmla="*/ 0 w 4628001"/>
                <a:gd name="connsiteY0" fmla="*/ 0 h 125719"/>
                <a:gd name="connsiteX1" fmla="*/ 4628001 w 4628001"/>
                <a:gd name="connsiteY1" fmla="*/ 0 h 125719"/>
                <a:gd name="connsiteX2" fmla="*/ 4628001 w 4628001"/>
                <a:gd name="connsiteY2" fmla="*/ 125719 h 125719"/>
                <a:gd name="connsiteX3" fmla="*/ 72917 w 4628001"/>
                <a:gd name="connsiteY3" fmla="*/ 125719 h 125719"/>
                <a:gd name="connsiteX4" fmla="*/ 0 w 4628001"/>
                <a:gd name="connsiteY4" fmla="*/ 0 h 12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8001" h="125719">
                  <a:moveTo>
                    <a:pt x="0" y="0"/>
                  </a:moveTo>
                  <a:lnTo>
                    <a:pt x="4628001" y="0"/>
                  </a:lnTo>
                  <a:lnTo>
                    <a:pt x="4628001" y="125719"/>
                  </a:lnTo>
                  <a:lnTo>
                    <a:pt x="72917" y="125719"/>
                  </a:lnTo>
                  <a:lnTo>
                    <a:pt x="0" y="0"/>
                  </a:ln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2" name="Freeform: Shape 81">
              <a:extLst>
                <a:ext uri="{FF2B5EF4-FFF2-40B4-BE49-F238E27FC236}">
                  <a16:creationId xmlns:a16="http://schemas.microsoft.com/office/drawing/2014/main" id="{3D38420B-2D24-470E-A212-57AA98DFB7CB}"/>
                </a:ext>
              </a:extLst>
            </p:cNvPr>
            <p:cNvSpPr/>
            <p:nvPr/>
          </p:nvSpPr>
          <p:spPr>
            <a:xfrm>
              <a:off x="3110485" y="2853225"/>
              <a:ext cx="2779842" cy="403852"/>
            </a:xfrm>
            <a:custGeom>
              <a:avLst/>
              <a:gdLst>
                <a:gd name="connsiteX0" fmla="*/ 312312 w 3706456"/>
                <a:gd name="connsiteY0" fmla="*/ 0 h 538469"/>
                <a:gd name="connsiteX1" fmla="*/ 3394144 w 3706456"/>
                <a:gd name="connsiteY1" fmla="*/ 0 h 538469"/>
                <a:gd name="connsiteX2" fmla="*/ 3706456 w 3706456"/>
                <a:gd name="connsiteY2" fmla="*/ 538469 h 538469"/>
                <a:gd name="connsiteX3" fmla="*/ 0 w 3706456"/>
                <a:gd name="connsiteY3" fmla="*/ 538469 h 538469"/>
                <a:gd name="connsiteX4" fmla="*/ 312312 w 3706456"/>
                <a:gd name="connsiteY4" fmla="*/ 0 h 538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6456" h="538469">
                  <a:moveTo>
                    <a:pt x="312312" y="0"/>
                  </a:moveTo>
                  <a:lnTo>
                    <a:pt x="3394144" y="0"/>
                  </a:lnTo>
                  <a:lnTo>
                    <a:pt x="3706456" y="538469"/>
                  </a:lnTo>
                  <a:lnTo>
                    <a:pt x="0" y="538469"/>
                  </a:lnTo>
                  <a:lnTo>
                    <a:pt x="31231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Freeform: Shape 82">
              <a:extLst>
                <a:ext uri="{FF2B5EF4-FFF2-40B4-BE49-F238E27FC236}">
                  <a16:creationId xmlns:a16="http://schemas.microsoft.com/office/drawing/2014/main" id="{195C2624-C585-418F-8CE9-860D4EC9CDD0}"/>
                </a:ext>
              </a:extLst>
            </p:cNvPr>
            <p:cNvSpPr/>
            <p:nvPr/>
          </p:nvSpPr>
          <p:spPr>
            <a:xfrm>
              <a:off x="5890327" y="3257077"/>
              <a:ext cx="3182079" cy="94289"/>
            </a:xfrm>
            <a:custGeom>
              <a:avLst/>
              <a:gdLst>
                <a:gd name="connsiteX0" fmla="*/ 0 w 4242772"/>
                <a:gd name="connsiteY0" fmla="*/ 0 h 125719"/>
                <a:gd name="connsiteX1" fmla="*/ 4242772 w 4242772"/>
                <a:gd name="connsiteY1" fmla="*/ 0 h 125719"/>
                <a:gd name="connsiteX2" fmla="*/ 4242772 w 4242772"/>
                <a:gd name="connsiteY2" fmla="*/ 125719 h 125719"/>
                <a:gd name="connsiteX3" fmla="*/ 72917 w 4242772"/>
                <a:gd name="connsiteY3" fmla="*/ 125719 h 125719"/>
                <a:gd name="connsiteX4" fmla="*/ 0 w 4242772"/>
                <a:gd name="connsiteY4" fmla="*/ 0 h 12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772" h="125719">
                  <a:moveTo>
                    <a:pt x="0" y="0"/>
                  </a:moveTo>
                  <a:lnTo>
                    <a:pt x="4242772" y="0"/>
                  </a:lnTo>
                  <a:lnTo>
                    <a:pt x="4242772" y="125719"/>
                  </a:lnTo>
                  <a:lnTo>
                    <a:pt x="72917" y="125719"/>
                  </a:lnTo>
                  <a:lnTo>
                    <a:pt x="0" y="0"/>
                  </a:ln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4" name="Freeform: Shape 83">
              <a:extLst>
                <a:ext uri="{FF2B5EF4-FFF2-40B4-BE49-F238E27FC236}">
                  <a16:creationId xmlns:a16="http://schemas.microsoft.com/office/drawing/2014/main" id="{6F7DA523-A537-46DA-99BA-CBA7B40DDB66}"/>
                </a:ext>
              </a:extLst>
            </p:cNvPr>
            <p:cNvSpPr/>
            <p:nvPr/>
          </p:nvSpPr>
          <p:spPr>
            <a:xfrm>
              <a:off x="2821563" y="3351366"/>
              <a:ext cx="3357686" cy="403852"/>
            </a:xfrm>
            <a:custGeom>
              <a:avLst/>
              <a:gdLst>
                <a:gd name="connsiteX0" fmla="*/ 312312 w 4476914"/>
                <a:gd name="connsiteY0" fmla="*/ 0 h 538469"/>
                <a:gd name="connsiteX1" fmla="*/ 4164602 w 4476914"/>
                <a:gd name="connsiteY1" fmla="*/ 0 h 538469"/>
                <a:gd name="connsiteX2" fmla="*/ 4476914 w 4476914"/>
                <a:gd name="connsiteY2" fmla="*/ 538469 h 538469"/>
                <a:gd name="connsiteX3" fmla="*/ 0 w 4476914"/>
                <a:gd name="connsiteY3" fmla="*/ 538469 h 538469"/>
                <a:gd name="connsiteX4" fmla="*/ 312312 w 4476914"/>
                <a:gd name="connsiteY4" fmla="*/ 0 h 538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914" h="538469">
                  <a:moveTo>
                    <a:pt x="312312" y="0"/>
                  </a:moveTo>
                  <a:lnTo>
                    <a:pt x="4164602" y="0"/>
                  </a:lnTo>
                  <a:lnTo>
                    <a:pt x="4476914" y="538469"/>
                  </a:lnTo>
                  <a:lnTo>
                    <a:pt x="0" y="538469"/>
                  </a:lnTo>
                  <a:lnTo>
                    <a:pt x="312312"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lumMod val="60000"/>
                    <a:lumOff val="40000"/>
                  </a:schemeClr>
                </a:solidFill>
              </a:endParaRPr>
            </a:p>
          </p:txBody>
        </p:sp>
        <p:sp>
          <p:nvSpPr>
            <p:cNvPr id="85" name="Freeform: Shape 84">
              <a:extLst>
                <a:ext uri="{FF2B5EF4-FFF2-40B4-BE49-F238E27FC236}">
                  <a16:creationId xmlns:a16="http://schemas.microsoft.com/office/drawing/2014/main" id="{7082181C-9358-48CA-9350-2DDEFEA88A9C}"/>
                </a:ext>
              </a:extLst>
            </p:cNvPr>
            <p:cNvSpPr/>
            <p:nvPr/>
          </p:nvSpPr>
          <p:spPr>
            <a:xfrm>
              <a:off x="6179250" y="3755218"/>
              <a:ext cx="2893157" cy="94289"/>
            </a:xfrm>
            <a:custGeom>
              <a:avLst/>
              <a:gdLst>
                <a:gd name="connsiteX0" fmla="*/ 0 w 3857543"/>
                <a:gd name="connsiteY0" fmla="*/ 0 h 125719"/>
                <a:gd name="connsiteX1" fmla="*/ 3857543 w 3857543"/>
                <a:gd name="connsiteY1" fmla="*/ 0 h 125719"/>
                <a:gd name="connsiteX2" fmla="*/ 3857543 w 3857543"/>
                <a:gd name="connsiteY2" fmla="*/ 125719 h 125719"/>
                <a:gd name="connsiteX3" fmla="*/ 72917 w 3857543"/>
                <a:gd name="connsiteY3" fmla="*/ 125719 h 125719"/>
                <a:gd name="connsiteX4" fmla="*/ 0 w 3857543"/>
                <a:gd name="connsiteY4" fmla="*/ 0 h 12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543" h="125719">
                  <a:moveTo>
                    <a:pt x="0" y="0"/>
                  </a:moveTo>
                  <a:lnTo>
                    <a:pt x="3857543" y="0"/>
                  </a:lnTo>
                  <a:lnTo>
                    <a:pt x="3857543" y="125719"/>
                  </a:lnTo>
                  <a:lnTo>
                    <a:pt x="72917" y="125719"/>
                  </a:lnTo>
                  <a:lnTo>
                    <a:pt x="0" y="0"/>
                  </a:ln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01F380F5-46A4-4099-A7E2-08876C92BCE7}"/>
                </a:ext>
              </a:extLst>
            </p:cNvPr>
            <p:cNvSpPr/>
            <p:nvPr/>
          </p:nvSpPr>
          <p:spPr>
            <a:xfrm>
              <a:off x="2519622" y="3849506"/>
              <a:ext cx="3961569" cy="426300"/>
            </a:xfrm>
            <a:custGeom>
              <a:avLst/>
              <a:gdLst>
                <a:gd name="connsiteX0" fmla="*/ 329672 w 5282092"/>
                <a:gd name="connsiteY0" fmla="*/ 0 h 568400"/>
                <a:gd name="connsiteX1" fmla="*/ 4952420 w 5282092"/>
                <a:gd name="connsiteY1" fmla="*/ 0 h 568400"/>
                <a:gd name="connsiteX2" fmla="*/ 5282092 w 5282092"/>
                <a:gd name="connsiteY2" fmla="*/ 568400 h 568400"/>
                <a:gd name="connsiteX3" fmla="*/ 0 w 5282092"/>
                <a:gd name="connsiteY3" fmla="*/ 568400 h 568400"/>
                <a:gd name="connsiteX4" fmla="*/ 329672 w 5282092"/>
                <a:gd name="connsiteY4" fmla="*/ 0 h 5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092" h="568400">
                  <a:moveTo>
                    <a:pt x="329672" y="0"/>
                  </a:moveTo>
                  <a:lnTo>
                    <a:pt x="4952420" y="0"/>
                  </a:lnTo>
                  <a:lnTo>
                    <a:pt x="5282092" y="568400"/>
                  </a:lnTo>
                  <a:lnTo>
                    <a:pt x="0" y="568400"/>
                  </a:lnTo>
                  <a:lnTo>
                    <a:pt x="3296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85000"/>
                  </a:schemeClr>
                </a:solidFill>
              </a:endParaRPr>
            </a:p>
          </p:txBody>
        </p:sp>
        <p:sp>
          <p:nvSpPr>
            <p:cNvPr id="87" name="Freeform: Shape 86">
              <a:extLst>
                <a:ext uri="{FF2B5EF4-FFF2-40B4-BE49-F238E27FC236}">
                  <a16:creationId xmlns:a16="http://schemas.microsoft.com/office/drawing/2014/main" id="{42C4FDF4-49F6-4BD5-B7AD-F6E6DF8ED15B}"/>
                </a:ext>
              </a:extLst>
            </p:cNvPr>
            <p:cNvSpPr/>
            <p:nvPr/>
          </p:nvSpPr>
          <p:spPr>
            <a:xfrm flipH="1">
              <a:off x="4500405" y="860661"/>
              <a:ext cx="1979621" cy="3415146"/>
            </a:xfrm>
            <a:custGeom>
              <a:avLst/>
              <a:gdLst>
                <a:gd name="connsiteX0" fmla="*/ 2639494 w 2639494"/>
                <a:gd name="connsiteY0" fmla="*/ 0 h 4553528"/>
                <a:gd name="connsiteX1" fmla="*/ 0 w 2639494"/>
                <a:gd name="connsiteY1" fmla="*/ 4553528 h 4553528"/>
                <a:gd name="connsiteX2" fmla="*/ 1193072 w 2639494"/>
                <a:gd name="connsiteY2" fmla="*/ 4553528 h 4553528"/>
              </a:gdLst>
              <a:ahLst/>
              <a:cxnLst>
                <a:cxn ang="0">
                  <a:pos x="connsiteX0" y="connsiteY0"/>
                </a:cxn>
                <a:cxn ang="0">
                  <a:pos x="connsiteX1" y="connsiteY1"/>
                </a:cxn>
                <a:cxn ang="0">
                  <a:pos x="connsiteX2" y="connsiteY2"/>
                </a:cxn>
              </a:cxnLst>
              <a:rect l="l" t="t" r="r" b="b"/>
              <a:pathLst>
                <a:path w="2639494" h="4553528">
                  <a:moveTo>
                    <a:pt x="2639494" y="0"/>
                  </a:moveTo>
                  <a:lnTo>
                    <a:pt x="0" y="4553528"/>
                  </a:lnTo>
                  <a:lnTo>
                    <a:pt x="1193072" y="4553528"/>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Rectangle 87">
              <a:extLst>
                <a:ext uri="{FF2B5EF4-FFF2-40B4-BE49-F238E27FC236}">
                  <a16:creationId xmlns:a16="http://schemas.microsoft.com/office/drawing/2014/main" id="{049CE56C-3125-47BE-A967-46D42456E784}"/>
                </a:ext>
              </a:extLst>
            </p:cNvPr>
            <p:cNvSpPr/>
            <p:nvPr/>
          </p:nvSpPr>
          <p:spPr>
            <a:xfrm>
              <a:off x="4967703" y="907871"/>
              <a:ext cx="2460995" cy="307777"/>
            </a:xfrm>
            <a:prstGeom prst="rect">
              <a:avLst/>
            </a:prstGeom>
          </p:spPr>
          <p:txBody>
            <a:bodyPr wrap="none" anchor="ctr">
              <a:spAutoFit/>
            </a:bodyPr>
            <a:lstStyle/>
            <a:p>
              <a:r>
                <a:rPr lang="en-US" sz="1400" noProof="1">
                  <a:solidFill>
                    <a:schemeClr val="accent5"/>
                  </a:solidFill>
                </a:rPr>
                <a:t>How do we scale and sustain?</a:t>
              </a:r>
            </a:p>
          </p:txBody>
        </p:sp>
        <p:sp>
          <p:nvSpPr>
            <p:cNvPr id="89" name="Rectangle 88">
              <a:extLst>
                <a:ext uri="{FF2B5EF4-FFF2-40B4-BE49-F238E27FC236}">
                  <a16:creationId xmlns:a16="http://schemas.microsoft.com/office/drawing/2014/main" id="{41584A11-15DE-4606-9E6A-D2E23A54041F}"/>
                </a:ext>
              </a:extLst>
            </p:cNvPr>
            <p:cNvSpPr/>
            <p:nvPr/>
          </p:nvSpPr>
          <p:spPr>
            <a:xfrm>
              <a:off x="5245173" y="1409827"/>
              <a:ext cx="2740109" cy="307777"/>
            </a:xfrm>
            <a:prstGeom prst="rect">
              <a:avLst/>
            </a:prstGeom>
          </p:spPr>
          <p:txBody>
            <a:bodyPr wrap="none" anchor="ctr">
              <a:spAutoFit/>
            </a:bodyPr>
            <a:lstStyle/>
            <a:p>
              <a:r>
                <a:rPr lang="en-US" sz="1400" noProof="1">
                  <a:solidFill>
                    <a:srgbClr val="00B0F0"/>
                  </a:solidFill>
                </a:rPr>
                <a:t>How do I use data to drive action?</a:t>
              </a:r>
            </a:p>
          </p:txBody>
        </p:sp>
        <p:sp>
          <p:nvSpPr>
            <p:cNvPr id="90" name="Rectangle 89">
              <a:extLst>
                <a:ext uri="{FF2B5EF4-FFF2-40B4-BE49-F238E27FC236}">
                  <a16:creationId xmlns:a16="http://schemas.microsoft.com/office/drawing/2014/main" id="{60969806-4934-44D9-BA87-5C4264A14AF7}"/>
                </a:ext>
              </a:extLst>
            </p:cNvPr>
            <p:cNvSpPr/>
            <p:nvPr/>
          </p:nvSpPr>
          <p:spPr>
            <a:xfrm>
              <a:off x="5522643" y="1911784"/>
              <a:ext cx="3420360" cy="307777"/>
            </a:xfrm>
            <a:prstGeom prst="rect">
              <a:avLst/>
            </a:prstGeom>
          </p:spPr>
          <p:txBody>
            <a:bodyPr wrap="none" anchor="ctr">
              <a:spAutoFit/>
            </a:bodyPr>
            <a:lstStyle/>
            <a:p>
              <a:r>
                <a:rPr lang="en-US" sz="1400" noProof="1">
                  <a:solidFill>
                    <a:schemeClr val="accent6"/>
                  </a:solidFill>
                </a:rPr>
                <a:t>What can I do? What meaning can I make?</a:t>
              </a:r>
            </a:p>
          </p:txBody>
        </p:sp>
        <p:sp>
          <p:nvSpPr>
            <p:cNvPr id="91" name="Rectangle 90">
              <a:extLst>
                <a:ext uri="{FF2B5EF4-FFF2-40B4-BE49-F238E27FC236}">
                  <a16:creationId xmlns:a16="http://schemas.microsoft.com/office/drawing/2014/main" id="{AEDAA05D-1FB6-4BA3-9D77-CD758D0F19B7}"/>
                </a:ext>
              </a:extLst>
            </p:cNvPr>
            <p:cNvSpPr/>
            <p:nvPr/>
          </p:nvSpPr>
          <p:spPr>
            <a:xfrm>
              <a:off x="5800113" y="2413740"/>
              <a:ext cx="3309689" cy="307777"/>
            </a:xfrm>
            <a:prstGeom prst="rect">
              <a:avLst/>
            </a:prstGeom>
          </p:spPr>
          <p:txBody>
            <a:bodyPr wrap="none" anchor="ctr">
              <a:spAutoFit/>
            </a:bodyPr>
            <a:lstStyle/>
            <a:p>
              <a:r>
                <a:rPr lang="en-US" sz="1400" noProof="1">
                  <a:solidFill>
                    <a:schemeClr val="accent4"/>
                  </a:solidFill>
                </a:rPr>
                <a:t>How do I know the information is correct?</a:t>
              </a:r>
            </a:p>
          </p:txBody>
        </p:sp>
        <p:sp>
          <p:nvSpPr>
            <p:cNvPr id="92" name="Rectangle 91">
              <a:extLst>
                <a:ext uri="{FF2B5EF4-FFF2-40B4-BE49-F238E27FC236}">
                  <a16:creationId xmlns:a16="http://schemas.microsoft.com/office/drawing/2014/main" id="{6F98050E-43D1-4690-880E-B30602D18F9B}"/>
                </a:ext>
              </a:extLst>
            </p:cNvPr>
            <p:cNvSpPr/>
            <p:nvPr/>
          </p:nvSpPr>
          <p:spPr>
            <a:xfrm>
              <a:off x="6632525" y="3919607"/>
              <a:ext cx="2610266" cy="307777"/>
            </a:xfrm>
            <a:prstGeom prst="rect">
              <a:avLst/>
            </a:prstGeom>
          </p:spPr>
          <p:txBody>
            <a:bodyPr wrap="none" anchor="ctr">
              <a:spAutoFit/>
            </a:bodyPr>
            <a:lstStyle/>
            <a:p>
              <a:r>
                <a:rPr lang="en-US" sz="1400" noProof="1">
                  <a:solidFill>
                    <a:schemeClr val="bg1">
                      <a:lumMod val="85000"/>
                    </a:schemeClr>
                  </a:solidFill>
                </a:rPr>
                <a:t>What do decision-makers need?</a:t>
              </a:r>
            </a:p>
          </p:txBody>
        </p:sp>
        <p:sp>
          <p:nvSpPr>
            <p:cNvPr id="93" name="Rectangle 92">
              <a:extLst>
                <a:ext uri="{FF2B5EF4-FFF2-40B4-BE49-F238E27FC236}">
                  <a16:creationId xmlns:a16="http://schemas.microsoft.com/office/drawing/2014/main" id="{5FA2D798-BFE0-498D-82E0-EDBC5836C305}"/>
                </a:ext>
              </a:extLst>
            </p:cNvPr>
            <p:cNvSpPr/>
            <p:nvPr/>
          </p:nvSpPr>
          <p:spPr>
            <a:xfrm>
              <a:off x="6355053" y="3417652"/>
              <a:ext cx="2137829" cy="307777"/>
            </a:xfrm>
            <a:prstGeom prst="rect">
              <a:avLst/>
            </a:prstGeom>
          </p:spPr>
          <p:txBody>
            <a:bodyPr wrap="none" anchor="ctr">
              <a:spAutoFit/>
            </a:bodyPr>
            <a:lstStyle/>
            <a:p>
              <a:r>
                <a:rPr lang="en-US" sz="1400" noProof="1">
                  <a:solidFill>
                    <a:schemeClr val="accent1">
                      <a:lumMod val="40000"/>
                      <a:lumOff val="60000"/>
                    </a:schemeClr>
                  </a:solidFill>
                </a:rPr>
                <a:t>Where is the information?</a:t>
              </a:r>
            </a:p>
          </p:txBody>
        </p:sp>
        <p:sp>
          <p:nvSpPr>
            <p:cNvPr id="100" name="Rectangle 99">
              <a:extLst>
                <a:ext uri="{FF2B5EF4-FFF2-40B4-BE49-F238E27FC236}">
                  <a16:creationId xmlns:a16="http://schemas.microsoft.com/office/drawing/2014/main" id="{D4CE44BB-3ABA-4A02-888F-5AAC94782B62}"/>
                </a:ext>
              </a:extLst>
            </p:cNvPr>
            <p:cNvSpPr/>
            <p:nvPr/>
          </p:nvSpPr>
          <p:spPr>
            <a:xfrm>
              <a:off x="659669" y="927342"/>
              <a:ext cx="2282804" cy="276999"/>
            </a:xfrm>
            <a:prstGeom prst="rect">
              <a:avLst/>
            </a:prstGeom>
          </p:spPr>
          <p:txBody>
            <a:bodyPr wrap="none" anchor="ctr">
              <a:spAutoFit/>
            </a:bodyPr>
            <a:lstStyle/>
            <a:p>
              <a:r>
                <a:rPr lang="en-US" sz="1200" b="1" cap="all" noProof="1">
                  <a:solidFill>
                    <a:schemeClr val="accent5"/>
                  </a:solidFill>
                </a:rPr>
                <a:t>Governance/Org Structure</a:t>
              </a:r>
            </a:p>
          </p:txBody>
        </p:sp>
        <p:sp>
          <p:nvSpPr>
            <p:cNvPr id="101" name="Rectangle 100">
              <a:extLst>
                <a:ext uri="{FF2B5EF4-FFF2-40B4-BE49-F238E27FC236}">
                  <a16:creationId xmlns:a16="http://schemas.microsoft.com/office/drawing/2014/main" id="{FDE0F8BE-6408-4FF6-94BF-7EFC4844E731}"/>
                </a:ext>
              </a:extLst>
            </p:cNvPr>
            <p:cNvSpPr/>
            <p:nvPr/>
          </p:nvSpPr>
          <p:spPr>
            <a:xfrm>
              <a:off x="659669" y="1929894"/>
              <a:ext cx="799578" cy="276999"/>
            </a:xfrm>
            <a:prstGeom prst="rect">
              <a:avLst/>
            </a:prstGeom>
          </p:spPr>
          <p:txBody>
            <a:bodyPr wrap="none" anchor="ctr">
              <a:spAutoFit/>
            </a:bodyPr>
            <a:lstStyle/>
            <a:p>
              <a:r>
                <a:rPr lang="en-US" sz="1200" b="1" cap="all" noProof="1">
                  <a:solidFill>
                    <a:schemeClr val="accent6"/>
                  </a:solidFill>
                </a:rPr>
                <a:t>Literacy</a:t>
              </a:r>
            </a:p>
          </p:txBody>
        </p:sp>
        <p:sp>
          <p:nvSpPr>
            <p:cNvPr id="102" name="Rectangle 101">
              <a:extLst>
                <a:ext uri="{FF2B5EF4-FFF2-40B4-BE49-F238E27FC236}">
                  <a16:creationId xmlns:a16="http://schemas.microsoft.com/office/drawing/2014/main" id="{2591A457-73E0-4E3F-B977-4B1D4B0750BF}"/>
                </a:ext>
              </a:extLst>
            </p:cNvPr>
            <p:cNvSpPr/>
            <p:nvPr/>
          </p:nvSpPr>
          <p:spPr>
            <a:xfrm>
              <a:off x="659669" y="2431170"/>
              <a:ext cx="1542795" cy="276999"/>
            </a:xfrm>
            <a:prstGeom prst="rect">
              <a:avLst/>
            </a:prstGeom>
          </p:spPr>
          <p:txBody>
            <a:bodyPr wrap="none" anchor="ctr">
              <a:spAutoFit/>
            </a:bodyPr>
            <a:lstStyle/>
            <a:p>
              <a:r>
                <a:rPr lang="en-US" sz="1200" b="1" cap="all" noProof="1">
                  <a:solidFill>
                    <a:schemeClr val="accent4"/>
                  </a:solidFill>
                </a:rPr>
                <a:t>Confidence/Trust</a:t>
              </a:r>
            </a:p>
          </p:txBody>
        </p:sp>
        <p:sp>
          <p:nvSpPr>
            <p:cNvPr id="103" name="Rectangle 102">
              <a:extLst>
                <a:ext uri="{FF2B5EF4-FFF2-40B4-BE49-F238E27FC236}">
                  <a16:creationId xmlns:a16="http://schemas.microsoft.com/office/drawing/2014/main" id="{F1A3BCC6-C0D5-4526-AC2F-CAAE9CB19D79}"/>
                </a:ext>
              </a:extLst>
            </p:cNvPr>
            <p:cNvSpPr/>
            <p:nvPr/>
          </p:nvSpPr>
          <p:spPr>
            <a:xfrm>
              <a:off x="659669" y="2932446"/>
              <a:ext cx="978409" cy="276999"/>
            </a:xfrm>
            <a:prstGeom prst="rect">
              <a:avLst/>
            </a:prstGeom>
          </p:spPr>
          <p:txBody>
            <a:bodyPr wrap="none" anchor="ctr">
              <a:spAutoFit/>
            </a:bodyPr>
            <a:lstStyle/>
            <a:p>
              <a:r>
                <a:rPr lang="en-US" sz="1200" b="1" cap="all" noProof="1">
                  <a:solidFill>
                    <a:schemeClr val="accent3"/>
                  </a:solidFill>
                </a:rPr>
                <a:t>Motivation</a:t>
              </a:r>
            </a:p>
          </p:txBody>
        </p:sp>
        <p:sp>
          <p:nvSpPr>
            <p:cNvPr id="104" name="Rectangle 103">
              <a:extLst>
                <a:ext uri="{FF2B5EF4-FFF2-40B4-BE49-F238E27FC236}">
                  <a16:creationId xmlns:a16="http://schemas.microsoft.com/office/drawing/2014/main" id="{F2E8951B-F7A0-417F-A8DE-E2A1F5A5D686}"/>
                </a:ext>
              </a:extLst>
            </p:cNvPr>
            <p:cNvSpPr/>
            <p:nvPr/>
          </p:nvSpPr>
          <p:spPr>
            <a:xfrm>
              <a:off x="659669" y="3934996"/>
              <a:ext cx="1972015" cy="276999"/>
            </a:xfrm>
            <a:prstGeom prst="rect">
              <a:avLst/>
            </a:prstGeom>
          </p:spPr>
          <p:txBody>
            <a:bodyPr wrap="none" anchor="ctr">
              <a:spAutoFit/>
            </a:bodyPr>
            <a:lstStyle/>
            <a:p>
              <a:r>
                <a:rPr lang="en-US" sz="1200" b="1" cap="all" noProof="1">
                  <a:solidFill>
                    <a:schemeClr val="bg1">
                      <a:lumMod val="85000"/>
                    </a:schemeClr>
                  </a:solidFill>
                </a:rPr>
                <a:t>Engagement/Alignment</a:t>
              </a:r>
            </a:p>
          </p:txBody>
        </p:sp>
        <p:sp>
          <p:nvSpPr>
            <p:cNvPr id="105" name="Rectangle 104">
              <a:extLst>
                <a:ext uri="{FF2B5EF4-FFF2-40B4-BE49-F238E27FC236}">
                  <a16:creationId xmlns:a16="http://schemas.microsoft.com/office/drawing/2014/main" id="{A44752DF-1F30-4DF9-9AFD-390375448ACE}"/>
                </a:ext>
              </a:extLst>
            </p:cNvPr>
            <p:cNvSpPr/>
            <p:nvPr/>
          </p:nvSpPr>
          <p:spPr>
            <a:xfrm>
              <a:off x="659669" y="3433722"/>
              <a:ext cx="703398" cy="276999"/>
            </a:xfrm>
            <a:prstGeom prst="rect">
              <a:avLst/>
            </a:prstGeom>
          </p:spPr>
          <p:txBody>
            <a:bodyPr wrap="none" anchor="ctr">
              <a:spAutoFit/>
            </a:bodyPr>
            <a:lstStyle/>
            <a:p>
              <a:r>
                <a:rPr lang="en-US" sz="1200" b="1" cap="all" noProof="1">
                  <a:solidFill>
                    <a:schemeClr val="accent1">
                      <a:lumMod val="40000"/>
                      <a:lumOff val="60000"/>
                    </a:schemeClr>
                  </a:solidFill>
                </a:rPr>
                <a:t>Access</a:t>
              </a:r>
            </a:p>
          </p:txBody>
        </p:sp>
        <p:sp>
          <p:nvSpPr>
            <p:cNvPr id="107" name="Rectangle 106">
              <a:extLst>
                <a:ext uri="{FF2B5EF4-FFF2-40B4-BE49-F238E27FC236}">
                  <a16:creationId xmlns:a16="http://schemas.microsoft.com/office/drawing/2014/main" id="{4F994377-D41E-45E1-A7EB-35937612BA10}"/>
                </a:ext>
              </a:extLst>
            </p:cNvPr>
            <p:cNvSpPr/>
            <p:nvPr/>
          </p:nvSpPr>
          <p:spPr>
            <a:xfrm>
              <a:off x="659669" y="1428618"/>
              <a:ext cx="927818" cy="276999"/>
            </a:xfrm>
            <a:prstGeom prst="rect">
              <a:avLst/>
            </a:prstGeom>
          </p:spPr>
          <p:txBody>
            <a:bodyPr wrap="none" anchor="ctr">
              <a:spAutoFit/>
            </a:bodyPr>
            <a:lstStyle/>
            <a:p>
              <a:r>
                <a:rPr lang="en-US" sz="1200" b="1" cap="all" noProof="1">
                  <a:solidFill>
                    <a:srgbClr val="00B0F0"/>
                  </a:solidFill>
                </a:rPr>
                <a:t>Activation</a:t>
              </a:r>
            </a:p>
          </p:txBody>
        </p:sp>
        <p:sp>
          <p:nvSpPr>
            <p:cNvPr id="108" name="Rectangle 107">
              <a:extLst>
                <a:ext uri="{FF2B5EF4-FFF2-40B4-BE49-F238E27FC236}">
                  <a16:creationId xmlns:a16="http://schemas.microsoft.com/office/drawing/2014/main" id="{E30A01D3-B9A4-47A3-A7B7-154F8E272CC1}"/>
                </a:ext>
              </a:extLst>
            </p:cNvPr>
            <p:cNvSpPr/>
            <p:nvPr/>
          </p:nvSpPr>
          <p:spPr>
            <a:xfrm>
              <a:off x="6077583" y="2915696"/>
              <a:ext cx="1830758" cy="307777"/>
            </a:xfrm>
            <a:prstGeom prst="rect">
              <a:avLst/>
            </a:prstGeom>
          </p:spPr>
          <p:txBody>
            <a:bodyPr wrap="none" anchor="ctr">
              <a:spAutoFit/>
            </a:bodyPr>
            <a:lstStyle/>
            <a:p>
              <a:r>
                <a:rPr lang="en-US" sz="1400" noProof="1">
                  <a:solidFill>
                    <a:schemeClr val="accent3"/>
                  </a:solidFill>
                </a:rPr>
                <a:t>Why should I change?</a:t>
              </a:r>
            </a:p>
          </p:txBody>
        </p:sp>
        <p:pic>
          <p:nvPicPr>
            <p:cNvPr id="8" name="Graphic 7" descr="Line arrow Rotate right">
              <a:extLst>
                <a:ext uri="{FF2B5EF4-FFF2-40B4-BE49-F238E27FC236}">
                  <a16:creationId xmlns:a16="http://schemas.microsoft.com/office/drawing/2014/main" id="{57C21D73-2835-4B39-87B2-96AED37DE2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56665" y="3710721"/>
              <a:ext cx="454400" cy="454400"/>
            </a:xfrm>
            <a:prstGeom prst="rect">
              <a:avLst/>
            </a:prstGeom>
          </p:spPr>
        </p:pic>
        <p:pic>
          <p:nvPicPr>
            <p:cNvPr id="38" name="Graphic 37" descr="Line arrow Rotate right">
              <a:extLst>
                <a:ext uri="{FF2B5EF4-FFF2-40B4-BE49-F238E27FC236}">
                  <a16:creationId xmlns:a16="http://schemas.microsoft.com/office/drawing/2014/main" id="{123BA6FC-9052-4FFF-AE15-ED09373410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56665" y="3181623"/>
              <a:ext cx="454400" cy="454400"/>
            </a:xfrm>
            <a:prstGeom prst="rect">
              <a:avLst/>
            </a:prstGeom>
          </p:spPr>
        </p:pic>
        <p:pic>
          <p:nvPicPr>
            <p:cNvPr id="39" name="Graphic 38" descr="Line arrow Rotate right">
              <a:extLst>
                <a:ext uri="{FF2B5EF4-FFF2-40B4-BE49-F238E27FC236}">
                  <a16:creationId xmlns:a16="http://schemas.microsoft.com/office/drawing/2014/main" id="{7C11387F-CDAA-4164-8C62-C6D9DAD74A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56665" y="2652194"/>
              <a:ext cx="454400" cy="454400"/>
            </a:xfrm>
            <a:prstGeom prst="rect">
              <a:avLst/>
            </a:prstGeom>
          </p:spPr>
        </p:pic>
        <p:pic>
          <p:nvPicPr>
            <p:cNvPr id="40" name="Graphic 39" descr="Line arrow Rotate right">
              <a:extLst>
                <a:ext uri="{FF2B5EF4-FFF2-40B4-BE49-F238E27FC236}">
                  <a16:creationId xmlns:a16="http://schemas.microsoft.com/office/drawing/2014/main" id="{3F12FD91-AB98-463B-AA5A-260E1E8F9B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56665" y="2122452"/>
              <a:ext cx="454400" cy="454400"/>
            </a:xfrm>
            <a:prstGeom prst="rect">
              <a:avLst/>
            </a:prstGeom>
          </p:spPr>
        </p:pic>
        <p:pic>
          <p:nvPicPr>
            <p:cNvPr id="41" name="Graphic 40" descr="Line arrow Rotate right">
              <a:extLst>
                <a:ext uri="{FF2B5EF4-FFF2-40B4-BE49-F238E27FC236}">
                  <a16:creationId xmlns:a16="http://schemas.microsoft.com/office/drawing/2014/main" id="{72C77939-FA84-43CF-8865-23BF60256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56665" y="2660894"/>
              <a:ext cx="454400" cy="454400"/>
            </a:xfrm>
            <a:prstGeom prst="rect">
              <a:avLst/>
            </a:prstGeom>
          </p:spPr>
        </p:pic>
        <p:pic>
          <p:nvPicPr>
            <p:cNvPr id="42" name="Graphic 41" descr="Line arrow Rotate right">
              <a:extLst>
                <a:ext uri="{FF2B5EF4-FFF2-40B4-BE49-F238E27FC236}">
                  <a16:creationId xmlns:a16="http://schemas.microsoft.com/office/drawing/2014/main" id="{737771A0-A6ED-4622-A2FB-0E2652244E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59781" y="1594952"/>
              <a:ext cx="454400" cy="454400"/>
            </a:xfrm>
            <a:prstGeom prst="rect">
              <a:avLst/>
            </a:prstGeom>
          </p:spPr>
        </p:pic>
        <p:pic>
          <p:nvPicPr>
            <p:cNvPr id="43" name="Graphic 42" descr="Line arrow Rotate right">
              <a:extLst>
                <a:ext uri="{FF2B5EF4-FFF2-40B4-BE49-F238E27FC236}">
                  <a16:creationId xmlns:a16="http://schemas.microsoft.com/office/drawing/2014/main" id="{A3AED0EA-4568-4ED4-B9EE-A07790AB62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59781" y="1074223"/>
              <a:ext cx="454400" cy="454400"/>
            </a:xfrm>
            <a:prstGeom prst="rect">
              <a:avLst/>
            </a:prstGeom>
          </p:spPr>
        </p:pic>
      </p:grpSp>
      <p:sp>
        <p:nvSpPr>
          <p:cNvPr id="46" name="Title 1">
            <a:extLst>
              <a:ext uri="{FF2B5EF4-FFF2-40B4-BE49-F238E27FC236}">
                <a16:creationId xmlns:a16="http://schemas.microsoft.com/office/drawing/2014/main" id="{63EDCC63-BA46-4D07-8200-E345A412E825}"/>
              </a:ext>
            </a:extLst>
          </p:cNvPr>
          <p:cNvSpPr>
            <a:spLocks noGrp="1"/>
          </p:cNvSpPr>
          <p:nvPr>
            <p:ph type="title"/>
          </p:nvPr>
        </p:nvSpPr>
        <p:spPr>
          <a:xfrm>
            <a:off x="312615" y="213305"/>
            <a:ext cx="8518770" cy="530352"/>
          </a:xfrm>
        </p:spPr>
        <p:txBody>
          <a:bodyPr>
            <a:normAutofit/>
          </a:bodyPr>
          <a:lstStyle/>
          <a:p>
            <a:r>
              <a:rPr lang="en-US" sz="3200">
                <a:solidFill>
                  <a:schemeClr val="bg1">
                    <a:lumMod val="95000"/>
                  </a:schemeClr>
                </a:solidFill>
              </a:rPr>
              <a:t>Decision-Support Maturity Model</a:t>
            </a:r>
          </a:p>
        </p:txBody>
      </p:sp>
      <p:pic>
        <p:nvPicPr>
          <p:cNvPr id="57" name="Graphic 56" descr="Arrow Clockwise curve">
            <a:extLst>
              <a:ext uri="{FF2B5EF4-FFF2-40B4-BE49-F238E27FC236}">
                <a16:creationId xmlns:a16="http://schemas.microsoft.com/office/drawing/2014/main" id="{96B69851-B58D-4A18-AB9D-F66AE5CD48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573427">
            <a:off x="2276960" y="761407"/>
            <a:ext cx="771076" cy="3787325"/>
          </a:xfrm>
          <a:prstGeom prst="rect">
            <a:avLst/>
          </a:prstGeom>
        </p:spPr>
      </p:pic>
    </p:spTree>
    <p:extLst>
      <p:ext uri="{BB962C8B-B14F-4D97-AF65-F5344CB8AC3E}">
        <p14:creationId xmlns:p14="http://schemas.microsoft.com/office/powerpoint/2010/main" val="3374450453"/>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3CDBD-1812-4CC8-B902-1F2EFA5B4220}"/>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AAE05577-EA78-43EF-8DB2-0676A67BF288}"/>
              </a:ext>
            </a:extLst>
          </p:cNvPr>
          <p:cNvSpPr/>
          <p:nvPr/>
        </p:nvSpPr>
        <p:spPr>
          <a:xfrm>
            <a:off x="0" y="0"/>
            <a:ext cx="9144000" cy="5143500"/>
          </a:xfrm>
          <a:prstGeom prst="rect">
            <a:avLst/>
          </a:prstGeom>
          <a:solidFill>
            <a:schemeClr val="tx1">
              <a:alpha val="68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2" name="Title 1">
            <a:extLst>
              <a:ext uri="{FF2B5EF4-FFF2-40B4-BE49-F238E27FC236}">
                <a16:creationId xmlns:a16="http://schemas.microsoft.com/office/drawing/2014/main" id="{59263F47-52EF-431B-ADF0-A37471580C32}"/>
              </a:ext>
            </a:extLst>
          </p:cNvPr>
          <p:cNvSpPr>
            <a:spLocks noGrp="1"/>
          </p:cNvSpPr>
          <p:nvPr>
            <p:ph type="title"/>
          </p:nvPr>
        </p:nvSpPr>
        <p:spPr>
          <a:xfrm>
            <a:off x="312615" y="153038"/>
            <a:ext cx="8518770" cy="650886"/>
          </a:xfrm>
        </p:spPr>
        <p:txBody>
          <a:bodyPr>
            <a:normAutofit/>
          </a:bodyPr>
          <a:lstStyle/>
          <a:p>
            <a:r>
              <a:rPr lang="en-US" sz="3200"/>
              <a:t>Stage 1: Executive Engagement/Alignment</a:t>
            </a:r>
          </a:p>
        </p:txBody>
      </p:sp>
      <p:sp>
        <p:nvSpPr>
          <p:cNvPr id="7" name="TextBox 6">
            <a:extLst>
              <a:ext uri="{FF2B5EF4-FFF2-40B4-BE49-F238E27FC236}">
                <a16:creationId xmlns:a16="http://schemas.microsoft.com/office/drawing/2014/main" id="{9A3D17BF-9DA4-4087-BF67-3C4134450A15}"/>
              </a:ext>
            </a:extLst>
          </p:cNvPr>
          <p:cNvSpPr txBox="1"/>
          <p:nvPr/>
        </p:nvSpPr>
        <p:spPr>
          <a:xfrm>
            <a:off x="3785016" y="2398427"/>
            <a:ext cx="5201587" cy="1228176"/>
          </a:xfrm>
          <a:prstGeom prst="rect">
            <a:avLst/>
          </a:prstGeom>
          <a:noFill/>
        </p:spPr>
        <p:txBody>
          <a:bodyPr wrap="square" lIns="137160" tIns="137160" rIns="137160" bIns="137160" rtlCol="0">
            <a:noAutofit/>
          </a:bodyPr>
          <a:lstStyle/>
          <a:p>
            <a:r>
              <a:rPr lang="en-US" sz="2400" i="1">
                <a:solidFill>
                  <a:schemeClr val="bg1">
                    <a:lumMod val="95000"/>
                  </a:schemeClr>
                </a:solidFill>
              </a:rPr>
              <a:t>“No one comes to President’s Council without data anymore…”</a:t>
            </a:r>
          </a:p>
          <a:p>
            <a:pPr algn="r"/>
            <a:r>
              <a:rPr lang="en-US" sz="1400">
                <a:solidFill>
                  <a:schemeClr val="bg1">
                    <a:lumMod val="95000"/>
                  </a:schemeClr>
                </a:solidFill>
              </a:rPr>
              <a:t>Drake President Earl Martin</a:t>
            </a:r>
          </a:p>
        </p:txBody>
      </p:sp>
      <p:pic>
        <p:nvPicPr>
          <p:cNvPr id="8" name="Picture 7">
            <a:extLst>
              <a:ext uri="{FF2B5EF4-FFF2-40B4-BE49-F238E27FC236}">
                <a16:creationId xmlns:a16="http://schemas.microsoft.com/office/drawing/2014/main" id="{EF491759-5989-41CE-A0A5-A9C953088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
        <p:nvSpPr>
          <p:cNvPr id="10" name="Rectangle 9">
            <a:extLst>
              <a:ext uri="{FF2B5EF4-FFF2-40B4-BE49-F238E27FC236}">
                <a16:creationId xmlns:a16="http://schemas.microsoft.com/office/drawing/2014/main" id="{B6F4B565-A215-4833-94ED-9F75EFEE617D}"/>
              </a:ext>
            </a:extLst>
          </p:cNvPr>
          <p:cNvSpPr/>
          <p:nvPr/>
        </p:nvSpPr>
        <p:spPr>
          <a:xfrm>
            <a:off x="224463" y="803924"/>
            <a:ext cx="4347537" cy="461665"/>
          </a:xfrm>
          <a:prstGeom prst="rect">
            <a:avLst/>
          </a:prstGeom>
        </p:spPr>
        <p:txBody>
          <a:bodyPr wrap="none" anchor="ctr">
            <a:spAutoFit/>
          </a:bodyPr>
          <a:lstStyle/>
          <a:p>
            <a:pPr algn="r"/>
            <a:r>
              <a:rPr lang="en-US" sz="2400" noProof="1">
                <a:solidFill>
                  <a:schemeClr val="bg1">
                    <a:lumMod val="85000"/>
                  </a:schemeClr>
                </a:solidFill>
              </a:rPr>
              <a:t>What do decision-makers need?</a:t>
            </a:r>
          </a:p>
        </p:txBody>
      </p:sp>
    </p:spTree>
    <p:extLst>
      <p:ext uri="{BB962C8B-B14F-4D97-AF65-F5344CB8AC3E}">
        <p14:creationId xmlns:p14="http://schemas.microsoft.com/office/powerpoint/2010/main" val="16549189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D44994-5576-4C92-90C8-85E36D3B5DCF}"/>
              </a:ext>
            </a:extLst>
          </p:cNvPr>
          <p:cNvSpPr>
            <a:spLocks noGrp="1"/>
          </p:cNvSpPr>
          <p:nvPr>
            <p:ph type="title"/>
          </p:nvPr>
        </p:nvSpPr>
        <p:spPr/>
        <p:txBody>
          <a:bodyPr>
            <a:normAutofit/>
          </a:bodyPr>
          <a:lstStyle/>
          <a:p>
            <a:r>
              <a:rPr lang="en-US" sz="3200"/>
              <a:t>Preparing for Executive Engagement</a:t>
            </a:r>
          </a:p>
        </p:txBody>
      </p:sp>
      <p:sp>
        <p:nvSpPr>
          <p:cNvPr id="6" name="Content Placeholder 5">
            <a:extLst>
              <a:ext uri="{FF2B5EF4-FFF2-40B4-BE49-F238E27FC236}">
                <a16:creationId xmlns:a16="http://schemas.microsoft.com/office/drawing/2014/main" id="{B3340132-FBDA-4CA8-B068-395FAF0CAD0D}"/>
              </a:ext>
            </a:extLst>
          </p:cNvPr>
          <p:cNvSpPr>
            <a:spLocks noGrp="1"/>
          </p:cNvSpPr>
          <p:nvPr>
            <p:ph idx="1"/>
          </p:nvPr>
        </p:nvSpPr>
        <p:spPr/>
        <p:txBody>
          <a:bodyPr/>
          <a:lstStyle/>
          <a:p>
            <a:r>
              <a:rPr lang="en-US"/>
              <a:t>Notes here about formation, purpose, outcomes</a:t>
            </a:r>
          </a:p>
        </p:txBody>
      </p:sp>
      <p:graphicFrame>
        <p:nvGraphicFramePr>
          <p:cNvPr id="4" name="Table 6">
            <a:extLst>
              <a:ext uri="{FF2B5EF4-FFF2-40B4-BE49-F238E27FC236}">
                <a16:creationId xmlns:a16="http://schemas.microsoft.com/office/drawing/2014/main" id="{D2F73811-9DF1-4EDC-8ED5-45D4EBAA366C}"/>
              </a:ext>
            </a:extLst>
          </p:cNvPr>
          <p:cNvGraphicFramePr>
            <a:graphicFrameLocks noGrp="1"/>
          </p:cNvGraphicFramePr>
          <p:nvPr>
            <p:extLst>
              <p:ext uri="{D42A27DB-BD31-4B8C-83A1-F6EECF244321}">
                <p14:modId xmlns:p14="http://schemas.microsoft.com/office/powerpoint/2010/main" val="2970107866"/>
              </p:ext>
            </p:extLst>
          </p:nvPr>
        </p:nvGraphicFramePr>
        <p:xfrm>
          <a:off x="-2159" y="864514"/>
          <a:ext cx="9152982" cy="4288399"/>
        </p:xfrm>
        <a:graphic>
          <a:graphicData uri="http://schemas.openxmlformats.org/drawingml/2006/table">
            <a:tbl>
              <a:tblPr firstRow="1" bandRow="1">
                <a:tableStyleId>{5C22544A-7EE6-4342-B048-85BDC9FD1C3A}</a:tableStyleId>
              </a:tblPr>
              <a:tblGrid>
                <a:gridCol w="3050994">
                  <a:extLst>
                    <a:ext uri="{9D8B030D-6E8A-4147-A177-3AD203B41FA5}">
                      <a16:colId xmlns:a16="http://schemas.microsoft.com/office/drawing/2014/main" val="2479085032"/>
                    </a:ext>
                  </a:extLst>
                </a:gridCol>
                <a:gridCol w="3050994">
                  <a:extLst>
                    <a:ext uri="{9D8B030D-6E8A-4147-A177-3AD203B41FA5}">
                      <a16:colId xmlns:a16="http://schemas.microsoft.com/office/drawing/2014/main" val="17188253"/>
                    </a:ext>
                  </a:extLst>
                </a:gridCol>
                <a:gridCol w="3050994">
                  <a:extLst>
                    <a:ext uri="{9D8B030D-6E8A-4147-A177-3AD203B41FA5}">
                      <a16:colId xmlns:a16="http://schemas.microsoft.com/office/drawing/2014/main" val="1254467577"/>
                    </a:ext>
                  </a:extLst>
                </a:gridCol>
              </a:tblGrid>
              <a:tr h="563333">
                <a:tc>
                  <a:txBody>
                    <a:bodyPr/>
                    <a:lstStyle/>
                    <a:p>
                      <a:r>
                        <a:rPr lang="en-US"/>
                        <a:t>Strategic Priority</a:t>
                      </a:r>
                      <a:endParaRPr lang="en-US">
                        <a:solidFill>
                          <a:schemeClr val="bg1"/>
                        </a:solidFill>
                      </a:endParaRPr>
                    </a:p>
                  </a:txBody>
                  <a:tcPr/>
                </a:tc>
                <a:tc>
                  <a:txBody>
                    <a:bodyPr/>
                    <a:lstStyle/>
                    <a:p>
                      <a:r>
                        <a:rPr lang="en-US"/>
                        <a:t>What Does this Mean</a:t>
                      </a:r>
                      <a:endParaRPr lang="en-US">
                        <a:solidFill>
                          <a:schemeClr val="bg1"/>
                        </a:solidFill>
                      </a:endParaRPr>
                    </a:p>
                  </a:txBody>
                  <a:tcPr/>
                </a:tc>
                <a:tc>
                  <a:txBody>
                    <a:bodyPr/>
                    <a:lstStyle/>
                    <a:p>
                      <a:r>
                        <a:rPr lang="en-US"/>
                        <a:t>What Will Be Different</a:t>
                      </a:r>
                      <a:endParaRPr lang="en-US">
                        <a:solidFill>
                          <a:schemeClr val="bg1"/>
                        </a:solidFill>
                      </a:endParaRPr>
                    </a:p>
                  </a:txBody>
                  <a:tcPr/>
                </a:tc>
                <a:extLst>
                  <a:ext uri="{0D108BD9-81ED-4DB2-BD59-A6C34878D82A}">
                    <a16:rowId xmlns:a16="http://schemas.microsoft.com/office/drawing/2014/main" val="596836884"/>
                  </a:ext>
                </a:extLst>
              </a:tr>
              <a:tr h="1417503">
                <a:tc>
                  <a:txBody>
                    <a:bodyPr/>
                    <a:lstStyle/>
                    <a:p>
                      <a:r>
                        <a:rPr lang="en-US" sz="1600"/>
                        <a:t>Data is embedded in the fabric of decision-making</a:t>
                      </a:r>
                      <a:endParaRPr lang="en-US" sz="1600">
                        <a:solidFill>
                          <a:schemeClr val="tx1"/>
                        </a:solidFill>
                      </a:endParaRPr>
                    </a:p>
                  </a:txBody>
                  <a:tcPr/>
                </a:tc>
                <a:tc>
                  <a:txBody>
                    <a:bodyPr/>
                    <a:lstStyle/>
                    <a:p>
                      <a:r>
                        <a:rPr lang="en-US" sz="1600"/>
                        <a:t>Focus on what matters, align with priorities, improve the process</a:t>
                      </a:r>
                      <a:endParaRPr lang="en-US" sz="1600">
                        <a:solidFill>
                          <a:schemeClr val="tx1"/>
                        </a:solidFill>
                      </a:endParaRPr>
                    </a:p>
                  </a:txBody>
                  <a:tcPr/>
                </a:tc>
                <a:tc>
                  <a:txBody>
                    <a:bodyPr/>
                    <a:lstStyle/>
                    <a:p>
                      <a:pPr marL="342900" indent="-342900">
                        <a:buAutoNum type="arabicPeriod"/>
                      </a:pPr>
                      <a:r>
                        <a:rPr lang="en-US" sz="1600"/>
                        <a:t>Design analytics that will be embedded in business practices</a:t>
                      </a:r>
                    </a:p>
                    <a:p>
                      <a:pPr marL="342900" lvl="0" indent="-342900">
                        <a:buAutoNum type="arabicPeriod"/>
                      </a:pPr>
                      <a:r>
                        <a:rPr lang="en-US" sz="1600"/>
                        <a:t>Implement prioritization process</a:t>
                      </a:r>
                      <a:endParaRPr lang="en-US" sz="1600">
                        <a:solidFill>
                          <a:schemeClr val="tx1"/>
                        </a:solidFill>
                      </a:endParaRPr>
                    </a:p>
                  </a:txBody>
                  <a:tcPr/>
                </a:tc>
                <a:extLst>
                  <a:ext uri="{0D108BD9-81ED-4DB2-BD59-A6C34878D82A}">
                    <a16:rowId xmlns:a16="http://schemas.microsoft.com/office/drawing/2014/main" val="4173321306"/>
                  </a:ext>
                </a:extLst>
              </a:tr>
              <a:tr h="890060">
                <a:tc>
                  <a:txBody>
                    <a:bodyPr/>
                    <a:lstStyle/>
                    <a:p>
                      <a:r>
                        <a:rPr lang="en-US" sz="1600"/>
                        <a:t>Decision support rests on strong (shared, holistic) foundation</a:t>
                      </a:r>
                      <a:endParaRPr lang="en-US" sz="1600">
                        <a:solidFill>
                          <a:schemeClr val="tx1"/>
                        </a:solidFill>
                      </a:endParaRPr>
                    </a:p>
                  </a:txBody>
                  <a:tcPr/>
                </a:tc>
                <a:tc>
                  <a:txBody>
                    <a:bodyPr/>
                    <a:lstStyle/>
                    <a:p>
                      <a:r>
                        <a:rPr lang="en-US" sz="1600"/>
                        <a:t>Garbage in – garbage out, trust the data, aligning responsibility and authority</a:t>
                      </a:r>
                      <a:endParaRPr lang="en-US" sz="1600">
                        <a:solidFill>
                          <a:schemeClr val="tx1"/>
                        </a:solidFill>
                      </a:endParaRPr>
                    </a:p>
                  </a:txBody>
                  <a:tcPr/>
                </a:tc>
                <a:tc>
                  <a:txBody>
                    <a:bodyPr/>
                    <a:lstStyle/>
                    <a:p>
                      <a:pPr marL="342900" indent="-342900">
                        <a:buAutoNum type="arabicPeriod"/>
                      </a:pPr>
                      <a:r>
                        <a:rPr lang="en-US" sz="1600"/>
                        <a:t>Ensure data governance</a:t>
                      </a:r>
                    </a:p>
                    <a:p>
                      <a:pPr marL="342900" lvl="0" indent="-342900">
                        <a:buAutoNum type="arabicPeriod"/>
                      </a:pPr>
                      <a:r>
                        <a:rPr lang="en-US" sz="1600"/>
                        <a:t>Address foundational data issues</a:t>
                      </a:r>
                    </a:p>
                  </a:txBody>
                  <a:tcPr/>
                </a:tc>
                <a:extLst>
                  <a:ext uri="{0D108BD9-81ED-4DB2-BD59-A6C34878D82A}">
                    <a16:rowId xmlns:a16="http://schemas.microsoft.com/office/drawing/2014/main" val="2507078986"/>
                  </a:ext>
                </a:extLst>
              </a:tr>
              <a:tr h="1417503">
                <a:tc>
                  <a:txBody>
                    <a:bodyPr/>
                    <a:lstStyle/>
                    <a:p>
                      <a:r>
                        <a:rPr lang="en-US" sz="1600"/>
                        <a:t>Effective decision support requires structured systems with dedicated capacity</a:t>
                      </a:r>
                      <a:endParaRPr lang="en-US" sz="1600">
                        <a:solidFill>
                          <a:schemeClr val="tx1"/>
                        </a:solidFill>
                      </a:endParaRPr>
                    </a:p>
                  </a:txBody>
                  <a:tcPr/>
                </a:tc>
                <a:tc>
                  <a:txBody>
                    <a:bodyPr/>
                    <a:lstStyle/>
                    <a:p>
                      <a:r>
                        <a:rPr lang="en-US" sz="1600"/>
                        <a:t>Designing capacity, eliminating silos, developing analytics</a:t>
                      </a:r>
                      <a:endParaRPr lang="en-US" sz="1600">
                        <a:solidFill>
                          <a:schemeClr val="tx1"/>
                        </a:solidFill>
                      </a:endParaRPr>
                    </a:p>
                  </a:txBody>
                  <a:tcPr/>
                </a:tc>
                <a:tc>
                  <a:txBody>
                    <a:bodyPr/>
                    <a:lstStyle/>
                    <a:p>
                      <a:pPr marL="342900" indent="-342900">
                        <a:buAutoNum type="arabicPeriod"/>
                      </a:pPr>
                      <a:r>
                        <a:rPr lang="en-US" sz="1600"/>
                        <a:t>Design decision support system</a:t>
                      </a:r>
                    </a:p>
                    <a:p>
                      <a:pPr marL="342900" lvl="0" indent="-342900">
                        <a:buAutoNum type="arabicPeriod"/>
                      </a:pPr>
                      <a:r>
                        <a:rPr lang="en-US" sz="1600"/>
                        <a:t>Develop "federation" model for data needs</a:t>
                      </a:r>
                    </a:p>
                    <a:p>
                      <a:pPr marL="342900" lvl="0" indent="-342900">
                        <a:buAutoNum type="arabicPeriod"/>
                      </a:pPr>
                      <a:r>
                        <a:rPr lang="en-US" sz="1600"/>
                        <a:t>Develop analysts </a:t>
                      </a:r>
                      <a:endParaRPr lang="en-US" sz="1600">
                        <a:solidFill>
                          <a:schemeClr val="tx1"/>
                        </a:solidFill>
                      </a:endParaRPr>
                    </a:p>
                  </a:txBody>
                  <a:tcPr/>
                </a:tc>
                <a:extLst>
                  <a:ext uri="{0D108BD9-81ED-4DB2-BD59-A6C34878D82A}">
                    <a16:rowId xmlns:a16="http://schemas.microsoft.com/office/drawing/2014/main" val="1826680039"/>
                  </a:ext>
                </a:extLst>
              </a:tr>
            </a:tbl>
          </a:graphicData>
        </a:graphic>
      </p:graphicFrame>
      <p:pic>
        <p:nvPicPr>
          <p:cNvPr id="7" name="Picture 6">
            <a:extLst>
              <a:ext uri="{FF2B5EF4-FFF2-40B4-BE49-F238E27FC236}">
                <a16:creationId xmlns:a16="http://schemas.microsoft.com/office/drawing/2014/main" id="{692B78F5-B3E0-4B81-B0F0-B3AD7504A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Tree>
    <p:extLst>
      <p:ext uri="{BB962C8B-B14F-4D97-AF65-F5344CB8AC3E}">
        <p14:creationId xmlns:p14="http://schemas.microsoft.com/office/powerpoint/2010/main" val="2851811089"/>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3687-6958-4B7D-AF19-9C3A13738B66}"/>
              </a:ext>
            </a:extLst>
          </p:cNvPr>
          <p:cNvSpPr>
            <a:spLocks noGrp="1"/>
          </p:cNvSpPr>
          <p:nvPr>
            <p:ph type="title"/>
          </p:nvPr>
        </p:nvSpPr>
        <p:spPr/>
        <p:txBody>
          <a:bodyPr>
            <a:normAutofit/>
          </a:bodyPr>
          <a:lstStyle/>
          <a:p>
            <a:r>
              <a:rPr lang="en-US" sz="3200"/>
              <a:t>Guiding Coalition – IR Strategy Group</a:t>
            </a:r>
          </a:p>
        </p:txBody>
      </p:sp>
      <p:graphicFrame>
        <p:nvGraphicFramePr>
          <p:cNvPr id="5" name="Content Placeholder 4">
            <a:extLst>
              <a:ext uri="{FF2B5EF4-FFF2-40B4-BE49-F238E27FC236}">
                <a16:creationId xmlns:a16="http://schemas.microsoft.com/office/drawing/2014/main" id="{B52F8CFA-F2B1-4E32-B886-AE7A990D4497}"/>
              </a:ext>
            </a:extLst>
          </p:cNvPr>
          <p:cNvGraphicFramePr>
            <a:graphicFrameLocks noGrp="1"/>
          </p:cNvGraphicFramePr>
          <p:nvPr>
            <p:ph idx="1"/>
            <p:extLst>
              <p:ext uri="{D42A27DB-BD31-4B8C-83A1-F6EECF244321}">
                <p14:modId xmlns:p14="http://schemas.microsoft.com/office/powerpoint/2010/main" val="3406363751"/>
              </p:ext>
            </p:extLst>
          </p:nvPr>
        </p:nvGraphicFramePr>
        <p:xfrm>
          <a:off x="575123" y="1051298"/>
          <a:ext cx="7993754" cy="3291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FAB0A3A-9131-4013-AC61-31218995F003}"/>
              </a:ext>
            </a:extLst>
          </p:cNvPr>
          <p:cNvSpPr txBox="1"/>
          <p:nvPr/>
        </p:nvSpPr>
        <p:spPr>
          <a:xfrm>
            <a:off x="182880" y="4342931"/>
            <a:ext cx="8799755" cy="731145"/>
          </a:xfrm>
          <a:prstGeom prst="rect">
            <a:avLst/>
          </a:prstGeom>
          <a:noFill/>
        </p:spPr>
        <p:txBody>
          <a:bodyPr wrap="square" lIns="137160" tIns="137160" rIns="137160" bIns="137160" rtlCol="0">
            <a:noAutofit/>
          </a:bodyPr>
          <a:lstStyle/>
          <a:p>
            <a:pPr algn="ctr"/>
            <a:r>
              <a:rPr lang="en-US" sz="2000">
                <a:solidFill>
                  <a:schemeClr val="bg1"/>
                </a:solidFill>
              </a:rPr>
              <a:t>Purpose is relationship, ongoing dialogue, and strategic alignment</a:t>
            </a:r>
          </a:p>
        </p:txBody>
      </p:sp>
    </p:spTree>
    <p:extLst>
      <p:ext uri="{BB962C8B-B14F-4D97-AF65-F5344CB8AC3E}">
        <p14:creationId xmlns:p14="http://schemas.microsoft.com/office/powerpoint/2010/main" val="1479262448"/>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7CA616-9061-4AC1-9408-37C8145D26CD}"/>
              </a:ext>
            </a:extLst>
          </p:cNvPr>
          <p:cNvPicPr>
            <a:picLocks noChangeAspect="1"/>
          </p:cNvPicPr>
          <p:nvPr/>
        </p:nvPicPr>
        <p:blipFill>
          <a:blip r:embed="rId3"/>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696A8500-8CC1-4F8A-A25D-1C25D27D2E8F}"/>
              </a:ext>
            </a:extLst>
          </p:cNvPr>
          <p:cNvSpPr/>
          <p:nvPr/>
        </p:nvSpPr>
        <p:spPr>
          <a:xfrm>
            <a:off x="-732" y="0"/>
            <a:ext cx="9144000" cy="5143500"/>
          </a:xfrm>
          <a:prstGeom prst="rect">
            <a:avLst/>
          </a:prstGeom>
          <a:solidFill>
            <a:schemeClr val="tx1">
              <a:alpha val="68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pic>
        <p:nvPicPr>
          <p:cNvPr id="6" name="Picture 5">
            <a:extLst>
              <a:ext uri="{FF2B5EF4-FFF2-40B4-BE49-F238E27FC236}">
                <a16:creationId xmlns:a16="http://schemas.microsoft.com/office/drawing/2014/main" id="{D41C2A58-A94B-4C0C-9954-514F6BD6D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93" y="4821303"/>
            <a:ext cx="500643" cy="209285"/>
          </a:xfrm>
          <a:prstGeom prst="rect">
            <a:avLst/>
          </a:prstGeom>
        </p:spPr>
      </p:pic>
      <p:sp>
        <p:nvSpPr>
          <p:cNvPr id="2" name="Title 1">
            <a:extLst>
              <a:ext uri="{FF2B5EF4-FFF2-40B4-BE49-F238E27FC236}">
                <a16:creationId xmlns:a16="http://schemas.microsoft.com/office/drawing/2014/main" id="{3040484B-6190-4FE8-8CB1-8992B10973F4}"/>
              </a:ext>
            </a:extLst>
          </p:cNvPr>
          <p:cNvSpPr>
            <a:spLocks noGrp="1"/>
          </p:cNvSpPr>
          <p:nvPr>
            <p:ph type="title"/>
          </p:nvPr>
        </p:nvSpPr>
        <p:spPr/>
        <p:txBody>
          <a:bodyPr>
            <a:normAutofit/>
          </a:bodyPr>
          <a:lstStyle/>
          <a:p>
            <a:r>
              <a:rPr lang="en-US" sz="3200"/>
              <a:t>Stage 1: Taking Action</a:t>
            </a:r>
          </a:p>
        </p:txBody>
      </p:sp>
      <p:sp>
        <p:nvSpPr>
          <p:cNvPr id="3" name="Content Placeholder 2">
            <a:extLst>
              <a:ext uri="{FF2B5EF4-FFF2-40B4-BE49-F238E27FC236}">
                <a16:creationId xmlns:a16="http://schemas.microsoft.com/office/drawing/2014/main" id="{22A86BFA-A967-4758-AD1A-2F4528837DDE}"/>
              </a:ext>
            </a:extLst>
          </p:cNvPr>
          <p:cNvSpPr>
            <a:spLocks noGrp="1"/>
          </p:cNvSpPr>
          <p:nvPr>
            <p:ph idx="1"/>
          </p:nvPr>
        </p:nvSpPr>
        <p:spPr/>
        <p:txBody>
          <a:bodyPr>
            <a:normAutofit/>
          </a:bodyPr>
          <a:lstStyle/>
          <a:p>
            <a:r>
              <a:rPr lang="en-US" sz="2800"/>
              <a:t>Prepare for Executive Engagement</a:t>
            </a:r>
          </a:p>
          <a:p>
            <a:r>
              <a:rPr lang="en-US" sz="2800"/>
              <a:t>Align Goals with Institutional Strategy</a:t>
            </a:r>
          </a:p>
          <a:p>
            <a:r>
              <a:rPr lang="en-US" sz="2800"/>
              <a:t>Build Relationships</a:t>
            </a:r>
          </a:p>
          <a:p>
            <a:r>
              <a:rPr lang="en-US" sz="2800"/>
              <a:t>Listen for Insights</a:t>
            </a:r>
          </a:p>
          <a:p>
            <a:r>
              <a:rPr lang="en-US" sz="2800"/>
              <a:t>Form a Guiding Coalition</a:t>
            </a:r>
          </a:p>
          <a:p>
            <a:r>
              <a:rPr lang="en-US" sz="2800"/>
              <a:t>Walk in Their Shoes</a:t>
            </a:r>
          </a:p>
        </p:txBody>
      </p:sp>
    </p:spTree>
    <p:extLst>
      <p:ext uri="{BB962C8B-B14F-4D97-AF65-F5344CB8AC3E}">
        <p14:creationId xmlns:p14="http://schemas.microsoft.com/office/powerpoint/2010/main" val="3520406503"/>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ose-up of baseball on a pitcher's mound plate" title="What Happened"/>
          <p:cNvPicPr>
            <a:picLocks noChangeAspect="1" noChangeArrowheads="1"/>
          </p:cNvPicPr>
          <p:nvPr/>
        </p:nvPicPr>
        <p:blipFill rotWithShape="1">
          <a:blip r:embed="rId3">
            <a:extLst>
              <a:ext uri="{28A0092B-C50C-407E-A947-70E740481C1C}">
                <a14:useLocalDpi xmlns:a14="http://schemas.microsoft.com/office/drawing/2010/main" val="0"/>
              </a:ext>
            </a:extLst>
          </a:blip>
          <a:srcRect l="-271" t="7297" r="-470" b="6188"/>
          <a:stretch/>
        </p:blipFill>
        <p:spPr bwMode="auto">
          <a:xfrm>
            <a:off x="-34387" y="0"/>
            <a:ext cx="9246481" cy="526266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C024E63C-2EAD-4385-B8A3-0A164D935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29" y="4777227"/>
            <a:ext cx="500643" cy="209285"/>
          </a:xfrm>
          <a:prstGeom prst="rect">
            <a:avLst/>
          </a:prstGeom>
        </p:spPr>
      </p:pic>
      <p:sp>
        <p:nvSpPr>
          <p:cNvPr id="4" name="Title 1">
            <a:extLst>
              <a:ext uri="{FF2B5EF4-FFF2-40B4-BE49-F238E27FC236}">
                <a16:creationId xmlns:a16="http://schemas.microsoft.com/office/drawing/2014/main" id="{BA28A118-FABA-4213-AB49-322F7E149E8F}"/>
              </a:ext>
            </a:extLst>
          </p:cNvPr>
          <p:cNvSpPr>
            <a:spLocks noGrp="1"/>
          </p:cNvSpPr>
          <p:nvPr>
            <p:ph type="title"/>
          </p:nvPr>
        </p:nvSpPr>
        <p:spPr>
          <a:xfrm>
            <a:off x="312615" y="213305"/>
            <a:ext cx="8518770" cy="530352"/>
          </a:xfrm>
        </p:spPr>
        <p:txBody>
          <a:bodyPr>
            <a:normAutofit/>
          </a:bodyPr>
          <a:lstStyle/>
          <a:p>
            <a:r>
              <a:rPr lang="en-US" sz="3200">
                <a:solidFill>
                  <a:schemeClr val="bg1">
                    <a:lumMod val="95000"/>
                  </a:schemeClr>
                </a:solidFill>
              </a:rPr>
              <a:t>Stage 2: Access</a:t>
            </a:r>
          </a:p>
        </p:txBody>
      </p:sp>
      <p:sp>
        <p:nvSpPr>
          <p:cNvPr id="5" name="Rectangle 4">
            <a:extLst>
              <a:ext uri="{FF2B5EF4-FFF2-40B4-BE49-F238E27FC236}">
                <a16:creationId xmlns:a16="http://schemas.microsoft.com/office/drawing/2014/main" id="{3438F50A-13F8-44B0-9621-A9D9D68A8A48}"/>
              </a:ext>
            </a:extLst>
          </p:cNvPr>
          <p:cNvSpPr/>
          <p:nvPr/>
        </p:nvSpPr>
        <p:spPr>
          <a:xfrm>
            <a:off x="312615" y="743657"/>
            <a:ext cx="3535904" cy="461665"/>
          </a:xfrm>
          <a:prstGeom prst="rect">
            <a:avLst/>
          </a:prstGeom>
        </p:spPr>
        <p:txBody>
          <a:bodyPr wrap="none" anchor="ctr">
            <a:spAutoFit/>
          </a:bodyPr>
          <a:lstStyle/>
          <a:p>
            <a:pPr algn="r"/>
            <a:r>
              <a:rPr lang="en-US" sz="2400" noProof="1">
                <a:solidFill>
                  <a:schemeClr val="accent1">
                    <a:lumMod val="40000"/>
                    <a:lumOff val="60000"/>
                  </a:schemeClr>
                </a:solidFill>
              </a:rPr>
              <a:t>Where is the information?</a:t>
            </a:r>
          </a:p>
        </p:txBody>
      </p:sp>
    </p:spTree>
    <p:extLst>
      <p:ext uri="{BB962C8B-B14F-4D97-AF65-F5344CB8AC3E}">
        <p14:creationId xmlns:p14="http://schemas.microsoft.com/office/powerpoint/2010/main" val="393355416"/>
      </p:ext>
    </p:extLst>
  </p:cSld>
  <p:clrMapOvr>
    <a:masterClrMapping/>
  </p:clrMapOvr>
  <p:transition spd="slow">
    <p:fade thruBlk="1"/>
  </p:transition>
</p:sld>
</file>

<file path=ppt/theme/theme1.xml><?xml version="1.0" encoding="utf-8"?>
<a:theme xmlns:a="http://schemas.openxmlformats.org/drawingml/2006/main" name="1_BbWorld18">
  <a:themeElements>
    <a:clrScheme name="Drake Custom">
      <a:dk1>
        <a:srgbClr val="000000"/>
      </a:dk1>
      <a:lt1>
        <a:sysClr val="window" lastClr="FFFFFF"/>
      </a:lt1>
      <a:dk2>
        <a:srgbClr val="000000"/>
      </a:dk2>
      <a:lt2>
        <a:srgbClr val="E0E0E0"/>
      </a:lt2>
      <a:accent1>
        <a:srgbClr val="003B73"/>
      </a:accent1>
      <a:accent2>
        <a:srgbClr val="00A3E0"/>
      </a:accent2>
      <a:accent3>
        <a:srgbClr val="FFCD1B"/>
      </a:accent3>
      <a:accent4>
        <a:srgbClr val="FF8200"/>
      </a:accent4>
      <a:accent5>
        <a:srgbClr val="CB333B"/>
      </a:accent5>
      <a:accent6>
        <a:srgbClr val="78D64B"/>
      </a:accent6>
      <a:hlink>
        <a:srgbClr val="FFFFFF"/>
      </a:hlink>
      <a:folHlink>
        <a:srgbClr val="E2E2E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ap="sq">
          <a:noFill/>
          <a:miter lim="800000"/>
        </a:ln>
        <a:effectLst/>
      </a:spPr>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lgn="ctr">
          <a:defRPr dirty="0" smtClean="0">
            <a:solidFill>
              <a:schemeClr val="tx1"/>
            </a:solidFill>
            <a:latin typeface="+mj-lt"/>
          </a:defRPr>
        </a:defPPr>
      </a:lstStyle>
      <a:style>
        <a:lnRef idx="1">
          <a:schemeClr val="accent1"/>
        </a:lnRef>
        <a:fillRef idx="3">
          <a:schemeClr val="accent1"/>
        </a:fillRef>
        <a:effectRef idx="2">
          <a:schemeClr val="accent1"/>
        </a:effectRef>
        <a:fontRef idx="minor">
          <a:schemeClr val="lt1"/>
        </a:fontRef>
      </a:style>
    </a:spDef>
    <a:lnDef>
      <a:spPr>
        <a:ln w="12700" cap="sq">
          <a:solidFill>
            <a:schemeClr val="bg1"/>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137160" tIns="137160" rIns="137160" bIns="137160" rtlCol="0">
        <a:noAutofit/>
      </a:bodyPr>
      <a:lstStyle>
        <a:defPPr>
          <a:defRPr dirty="0" smtClean="0"/>
        </a:defPPr>
      </a:lstStyle>
    </a:txDef>
  </a:objectDefaults>
  <a:extraClrSchemeLst/>
  <a:extLst>
    <a:ext uri="{05A4C25C-085E-4340-85A3-A5531E510DB2}">
      <thm15:themeFamily xmlns:thm15="http://schemas.microsoft.com/office/thememl/2012/main" name="Drake Template.pptx" id="{6B1D8807-7016-4BAC-A8E6-871B3FEE52DA}" vid="{846A3579-7CF9-4CAF-ABCD-92594717AA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rake Custom">
    <a:dk1>
      <a:srgbClr val="000000"/>
    </a:dk1>
    <a:lt1>
      <a:sysClr val="window" lastClr="FFFFFF"/>
    </a:lt1>
    <a:dk2>
      <a:srgbClr val="000000"/>
    </a:dk2>
    <a:lt2>
      <a:srgbClr val="E0E0E0"/>
    </a:lt2>
    <a:accent1>
      <a:srgbClr val="003B73"/>
    </a:accent1>
    <a:accent2>
      <a:srgbClr val="00A3E0"/>
    </a:accent2>
    <a:accent3>
      <a:srgbClr val="FFCD1B"/>
    </a:accent3>
    <a:accent4>
      <a:srgbClr val="FF8200"/>
    </a:accent4>
    <a:accent5>
      <a:srgbClr val="CB333B"/>
    </a:accent5>
    <a:accent6>
      <a:srgbClr val="78D64B"/>
    </a:accent6>
    <a:hlink>
      <a:srgbClr val="FFFFFF"/>
    </a:hlink>
    <a:folHlink>
      <a:srgbClr val="E2E2E2"/>
    </a:folHlink>
  </a:clrScheme>
</a:themeOverride>
</file>

<file path=ppt/theme/themeOverride2.xml><?xml version="1.0" encoding="utf-8"?>
<a:themeOverride xmlns:a="http://schemas.openxmlformats.org/drawingml/2006/main">
  <a:clrScheme name="Drake Custom">
    <a:dk1>
      <a:srgbClr val="000000"/>
    </a:dk1>
    <a:lt1>
      <a:sysClr val="window" lastClr="FFFFFF"/>
    </a:lt1>
    <a:dk2>
      <a:srgbClr val="000000"/>
    </a:dk2>
    <a:lt2>
      <a:srgbClr val="E0E0E0"/>
    </a:lt2>
    <a:accent1>
      <a:srgbClr val="003B73"/>
    </a:accent1>
    <a:accent2>
      <a:srgbClr val="00A3E0"/>
    </a:accent2>
    <a:accent3>
      <a:srgbClr val="FFCD1B"/>
    </a:accent3>
    <a:accent4>
      <a:srgbClr val="FF8200"/>
    </a:accent4>
    <a:accent5>
      <a:srgbClr val="CB333B"/>
    </a:accent5>
    <a:accent6>
      <a:srgbClr val="78D64B"/>
    </a:accent6>
    <a:hlink>
      <a:srgbClr val="FFFFFF"/>
    </a:hlink>
    <a:folHlink>
      <a:srgbClr val="E2E2E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D467876CCC414F82216271F9834E2B" ma:contentTypeVersion="11" ma:contentTypeDescription="Create a new document." ma:contentTypeScope="" ma:versionID="8c8c4ad8a97d5d082a392cd669fd4464">
  <xsd:schema xmlns:xsd="http://www.w3.org/2001/XMLSchema" xmlns:xs="http://www.w3.org/2001/XMLSchema" xmlns:p="http://schemas.microsoft.com/office/2006/metadata/properties" xmlns:ns2="72ace0ac-73aa-48b4-b25a-6991d4673758" xmlns:ns3="90225214-36bd-4026-b9c8-360b42c73a76" targetNamespace="http://schemas.microsoft.com/office/2006/metadata/properties" ma:root="true" ma:fieldsID="243ad602e5b5451dad799e5c28d04904" ns2:_="" ns3:_="">
    <xsd:import namespace="72ace0ac-73aa-48b4-b25a-6991d4673758"/>
    <xsd:import namespace="90225214-36bd-4026-b9c8-360b42c73a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ace0ac-73aa-48b4-b25a-6991d4673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225214-36bd-4026-b9c8-360b42c73a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DE591-7C6F-43AB-A30F-4807F13828D6}">
  <ds:schemaRefs>
    <ds:schemaRef ds:uri="http://www.w3.org/XML/1998/namespace"/>
    <ds:schemaRef ds:uri="90225214-36bd-4026-b9c8-360b42c73a76"/>
    <ds:schemaRef ds:uri="http://purl.org/dc/terms/"/>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72ace0ac-73aa-48b4-b25a-6991d4673758"/>
    <ds:schemaRef ds:uri="http://purl.org/dc/elements/1.1/"/>
  </ds:schemaRefs>
</ds:datastoreItem>
</file>

<file path=customXml/itemProps2.xml><?xml version="1.0" encoding="utf-8"?>
<ds:datastoreItem xmlns:ds="http://schemas.openxmlformats.org/officeDocument/2006/customXml" ds:itemID="{E7ADFC85-6D1B-44E0-B3D8-02096814FCDE}">
  <ds:schemaRefs>
    <ds:schemaRef ds:uri="http://schemas.microsoft.com/sharepoint/v3/contenttype/forms"/>
  </ds:schemaRefs>
</ds:datastoreItem>
</file>

<file path=customXml/itemProps3.xml><?xml version="1.0" encoding="utf-8"?>
<ds:datastoreItem xmlns:ds="http://schemas.openxmlformats.org/officeDocument/2006/customXml" ds:itemID="{32BDB4A3-C817-44F7-BEFF-687BDF47B4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ace0ac-73aa-48b4-b25a-6991d4673758"/>
    <ds:schemaRef ds:uri="90225214-36bd-4026-b9c8-360b42c73a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TotalTime>
  <Words>3715</Words>
  <Application>Microsoft Office PowerPoint</Application>
  <PresentationFormat>On-screen Show (16:9)</PresentationFormat>
  <Paragraphs>767</Paragraphs>
  <Slides>35</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Calibri</vt:lpstr>
      <vt:lpstr>Calibri Light</vt:lpstr>
      <vt:lpstr>Cambria</vt:lpstr>
      <vt:lpstr>Constantia</vt:lpstr>
      <vt:lpstr>Franklin Gothic Book</vt:lpstr>
      <vt:lpstr>1_BbWorld18</vt:lpstr>
      <vt:lpstr>Office Theme</vt:lpstr>
      <vt:lpstr>Analytics Driving Outcomes</vt:lpstr>
      <vt:lpstr>Proposed</vt:lpstr>
      <vt:lpstr>The Beginning</vt:lpstr>
      <vt:lpstr>Decision-Support Maturity Model</vt:lpstr>
      <vt:lpstr>Stage 1: Executive Engagement/Alignment</vt:lpstr>
      <vt:lpstr>Preparing for Executive Engagement</vt:lpstr>
      <vt:lpstr>Guiding Coalition – IR Strategy Group</vt:lpstr>
      <vt:lpstr>Stage 1: Taking Action</vt:lpstr>
      <vt:lpstr>Stage 2: Access</vt:lpstr>
      <vt:lpstr>Self-Service Portal</vt:lpstr>
      <vt:lpstr>The Basics: Academic Decision Support v.1</vt:lpstr>
      <vt:lpstr>Stage 2: Taking Action</vt:lpstr>
      <vt:lpstr>PowerPoint Presentation</vt:lpstr>
      <vt:lpstr>Faculty Case Statements: Allocating Scarce Resources</vt:lpstr>
      <vt:lpstr>Academic Decision Support: Department Chairs Dashboard</vt:lpstr>
      <vt:lpstr>Stage 3: Taking Action</vt:lpstr>
      <vt:lpstr>Stage 4: Confidence/Trust</vt:lpstr>
      <vt:lpstr>Understanding Ourselves</vt:lpstr>
      <vt:lpstr>New Department Chair Training Fall 2019</vt:lpstr>
      <vt:lpstr>Stage 4: Taking Action</vt:lpstr>
      <vt:lpstr>Stage 5: Literacy</vt:lpstr>
      <vt:lpstr>Connecting the Dots</vt:lpstr>
      <vt:lpstr>Stage 5: Taking Action</vt:lpstr>
      <vt:lpstr>Stage 6: Activation</vt:lpstr>
      <vt:lpstr>Constructing Insights</vt:lpstr>
      <vt:lpstr>Diagnostics with Pathway Resources</vt:lpstr>
      <vt:lpstr>Stage 6: Taking Action</vt:lpstr>
      <vt:lpstr>Stage 7: Governance/Org Structure</vt:lpstr>
      <vt:lpstr>Data Governance Model</vt:lpstr>
      <vt:lpstr>Roles and Responsibilities</vt:lpstr>
      <vt:lpstr>Roles and Responsibilities</vt:lpstr>
      <vt:lpstr>Roles and Responsibilities</vt:lpstr>
      <vt:lpstr>Stage 7: Taking Action</vt:lpstr>
      <vt:lpstr>Session Evaluations There are two ways to access the session and presenter evaluations:</vt:lpstr>
      <vt:lpstr>Contact Information </vt:lpstr>
    </vt:vector>
  </TitlesOfParts>
  <Company>Drake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Gill</dc:creator>
  <cp:lastModifiedBy>Chris Gill</cp:lastModifiedBy>
  <cp:revision>2</cp:revision>
  <cp:lastPrinted>2019-10-12T14:11:32Z</cp:lastPrinted>
  <dcterms:created xsi:type="dcterms:W3CDTF">2018-07-05T18:45:41Z</dcterms:created>
  <dcterms:modified xsi:type="dcterms:W3CDTF">2019-10-12T14:19:50Z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0x0101005AD467876CCC414F82216271F9834E2B</vt:lpwstr>
  </property>
</Properties>
</file>