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257F16-4568-4CE2-93F7-FD0816B79602}">
  <a:tblStyle styleId="{E9257F16-4568-4CE2-93F7-FD0816B796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6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4566f5446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64566f5446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49afb36f3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49afb36f3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49afb3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649afb3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49afb36f3_3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87" name="Google Shape;187;g649afb36f3_3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49afb36f3_3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649afb36f3_3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49afb36f3_3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g649afb36f3_3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49afb36f3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649afb36f3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49afb36f3_3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g649afb36f3_3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49afb36f3_3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g649afb36f3_3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49afb36f3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35" name="Google Shape;235;g649afb36f3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49afb3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7" name="Google Shape;247;g649afb3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4566f5446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566f5446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4566f5446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64566f5446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4566f5446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64566f5446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4f4bd8e3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4f4bd8e3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4f4bd8e3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4f4bd8e3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4f4bd8e3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64f4bd8e3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4f4bd8e3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4f4bd8e3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4f4bd8e3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4f4bd8e3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506248ba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6506248ba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506248ba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6506248ba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506248bac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6506248bac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4566f5446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dirty="0"/>
          </a:p>
        </p:txBody>
      </p:sp>
      <p:sp>
        <p:nvSpPr>
          <p:cNvPr id="97" name="Google Shape;97;g64566f5446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506248bac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6506248bac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506248ba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6506248ba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506248bac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6506248bac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506248bac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6506248bac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506248bac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6506248bac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506248bac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6506248bac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506248bac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6506248bac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4f96055a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64f96055a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4566f5446_2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64566f5446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49afb36f3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g649afb36f3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4566f544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64566f544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4566f544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g64566f544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49afb36f3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44" name="Google Shape;144;g649afb36f3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49afb36f3_3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649afb36f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49afb36f3_3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649afb36f3_3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64344" y="341710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Calibri"/>
              <a:buNone/>
              <a:defRPr sz="4500" b="1"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64344" y="2201466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 sz="1800">
                <a:solidFill>
                  <a:srgbClr val="F2F2F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07219" y="4869656"/>
            <a:ext cx="133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DDEAF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836069" y="486965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DDEAF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3300"/>
              <a:buFont typeface="Calibri"/>
              <a:buNone/>
              <a:defRPr b="1">
                <a:solidFill>
                  <a:srgbClr val="EF76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28650" y="260747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E4D4"/>
              </a:buClr>
              <a:buSzPts val="4500"/>
              <a:buFont typeface="Calibri"/>
              <a:buNone/>
              <a:defRPr sz="4500" b="1">
                <a:solidFill>
                  <a:srgbClr val="FBE4D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628650" y="2420541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  <a:defRPr b="1">
                <a:solidFill>
                  <a:srgbClr val="446CA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  <a:defRPr b="1">
                <a:solidFill>
                  <a:srgbClr val="446CA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F7622"/>
              </a:buClr>
              <a:buSzPts val="2400"/>
              <a:buNone/>
              <a:defRPr sz="2400" b="0">
                <a:solidFill>
                  <a:srgbClr val="EF762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F7622"/>
              </a:buClr>
              <a:buSzPts val="2400"/>
              <a:buNone/>
              <a:defRPr sz="2400" b="0">
                <a:solidFill>
                  <a:srgbClr val="EF762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628650" y="120253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629840" y="544711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>
            <a:spLocks noGrp="1"/>
          </p:cNvSpPr>
          <p:nvPr>
            <p:ph type="pic" idx="2"/>
          </p:nvPr>
        </p:nvSpPr>
        <p:spPr>
          <a:xfrm>
            <a:off x="3885009" y="1144786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645318" y="1821656"/>
            <a:ext cx="2949300" cy="2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ctrTitle"/>
          </p:nvPr>
        </p:nvSpPr>
        <p:spPr>
          <a:xfrm>
            <a:off x="464351" y="341700"/>
            <a:ext cx="8080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Calibri"/>
              <a:buNone/>
            </a:pPr>
            <a:r>
              <a:rPr lang="en" sz="3000"/>
              <a:t>Leveraging Data-Driven Decision Making to Drive Student Success, Retention, and Accessibility Initiatives</a:t>
            </a:r>
            <a:endParaRPr sz="3000"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464351" y="2201475"/>
            <a:ext cx="80808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en" sz="2000" b="1"/>
              <a:t>Eric Kunnen (Grand Valley State University)</a:t>
            </a:r>
            <a:br>
              <a:rPr lang="en" sz="2000" b="1"/>
            </a:br>
            <a:r>
              <a:rPr lang="en" sz="2000" b="1"/>
              <a:t>John Scott (Blackboard Inc.)</a:t>
            </a:r>
            <a:br>
              <a:rPr lang="en" sz="2000" b="1"/>
            </a:br>
            <a:r>
              <a:rPr lang="en" sz="2000" b="1"/>
              <a:t>Virginia Lacefield (University of Kentucky)</a:t>
            </a:r>
            <a:br>
              <a:rPr lang="en" sz="2000" b="1"/>
            </a:br>
            <a:r>
              <a:rPr lang="en" sz="2000" b="1"/>
              <a:t>Brian Bourgon (College of Southern Nevada)</a:t>
            </a:r>
            <a:endParaRPr sz="2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524000" y="804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GVSU: Impact of “Alternative Formats” in last 12 Months </a:t>
            </a:r>
            <a:endParaRPr sz="2200"/>
          </a:p>
        </p:txBody>
      </p:sp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177250" y="4029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1200"/>
              <a:t>Grand Valley State University - eLearning and Emerging Technologies</a:t>
            </a:r>
            <a:br>
              <a:rPr lang="en" sz="1200"/>
            </a:br>
            <a:r>
              <a:rPr lang="en" sz="1200"/>
              <a:t>gvsu.edu/elearn | @gvsuelearn</a:t>
            </a:r>
            <a:endParaRPr sz="1200"/>
          </a:p>
        </p:txBody>
      </p:sp>
      <p:sp>
        <p:nvSpPr>
          <p:cNvPr id="174" name="Google Shape;174;p30"/>
          <p:cNvSpPr/>
          <p:nvPr/>
        </p:nvSpPr>
        <p:spPr>
          <a:xfrm>
            <a:off x="521300" y="1047750"/>
            <a:ext cx="3574500" cy="2528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0"/>
          <p:cNvSpPr txBox="1"/>
          <p:nvPr/>
        </p:nvSpPr>
        <p:spPr>
          <a:xfrm>
            <a:off x="301400" y="1125300"/>
            <a:ext cx="4036500" cy="23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025" tIns="137025" rIns="137025" bIns="137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</a:rPr>
              <a:t>24K+</a:t>
            </a:r>
            <a:endParaRPr sz="7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Alternative Format Downloads </a:t>
            </a:r>
            <a:endParaRPr sz="3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6" name="Google Shape;176;p30"/>
          <p:cNvGraphicFramePr/>
          <p:nvPr/>
        </p:nvGraphicFramePr>
        <p:xfrm>
          <a:off x="4337900" y="1047750"/>
          <a:ext cx="4652750" cy="2773470"/>
        </p:xfrm>
        <a:graphic>
          <a:graphicData uri="http://schemas.openxmlformats.org/drawingml/2006/table">
            <a:tbl>
              <a:tblPr>
                <a:noFill/>
                <a:tableStyleId>{E9257F16-4568-4CE2-93F7-FD0816B79602}</a:tableStyleId>
              </a:tblPr>
              <a:tblGrid>
                <a:gridCol w="232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Format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 Downloads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Tagged PDF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16,017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HTML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6,387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OCRed PDF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1,036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ePub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523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Audio MP3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Electronic Braille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7" name="Google Shape;177;p30"/>
          <p:cNvSpPr txBox="1"/>
          <p:nvPr/>
        </p:nvSpPr>
        <p:spPr>
          <a:xfrm>
            <a:off x="1142975" y="3628150"/>
            <a:ext cx="3574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Over 4,000 Courses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GVSU: Alternative Format Downloads over Time</a:t>
            </a:r>
            <a:endParaRPr sz="2200"/>
          </a:p>
        </p:txBody>
      </p:sp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177250" y="4029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1200"/>
              <a:t>Grand Valley State University - eLearning and Emerging Technologies</a:t>
            </a:r>
            <a:br>
              <a:rPr lang="en" sz="1200"/>
            </a:br>
            <a:r>
              <a:rPr lang="en" sz="1200"/>
              <a:t>gvsu.edu/elearn | @gvsuelearn</a:t>
            </a:r>
            <a:endParaRPr sz="1200"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25" y="1030727"/>
            <a:ext cx="7506101" cy="30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463975" y="510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Digital Content in the LMS is FULL of Accessibility Barriers</a:t>
            </a:r>
            <a:endParaRPr sz="2200"/>
          </a:p>
        </p:txBody>
      </p:sp>
      <p:graphicFrame>
        <p:nvGraphicFramePr>
          <p:cNvPr id="190" name="Google Shape;190;p32"/>
          <p:cNvGraphicFramePr/>
          <p:nvPr/>
        </p:nvGraphicFramePr>
        <p:xfrm>
          <a:off x="336175" y="943225"/>
          <a:ext cx="8471650" cy="3135925"/>
        </p:xfrm>
        <a:graphic>
          <a:graphicData uri="http://schemas.openxmlformats.org/drawingml/2006/table">
            <a:tbl>
              <a:tblPr>
                <a:noFill/>
                <a:tableStyleId>{E9257F16-4568-4CE2-93F7-FD0816B79602}</a:tableStyleId>
              </a:tblPr>
              <a:tblGrid>
                <a:gridCol w="231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Term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Issue Type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% of Files with Issue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Bb Ally Study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700K Courses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21M Content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Scanned PDFs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12% </a:t>
                      </a:r>
                      <a:r>
                        <a:rPr lang="en" sz="2200">
                          <a:solidFill>
                            <a:schemeClr val="dk2"/>
                          </a:solidFill>
                        </a:rPr>
                        <a:t>(5%-7%)</a:t>
                      </a:r>
                      <a:endParaRPr sz="22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Untagged PDFs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45%</a:t>
                      </a:r>
                      <a:endParaRPr sz="2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Docs Missing Headings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47% </a:t>
                      </a:r>
                      <a:r>
                        <a:rPr lang="en" sz="2200">
                          <a:solidFill>
                            <a:schemeClr val="dk2"/>
                          </a:solidFill>
                        </a:rPr>
                        <a:t>(20-25%)</a:t>
                      </a:r>
                      <a:endParaRPr sz="22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Images Missing Description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</a:rPr>
                        <a:t>78% (90%)</a:t>
                      </a:r>
                      <a:endParaRPr sz="22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Docs with Contrast Issues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35%</a:t>
                      </a:r>
                      <a:endParaRPr sz="2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463975" y="510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GVSU: Content Breakdown by Semester  </a:t>
            </a:r>
            <a:endParaRPr sz="2200"/>
          </a:p>
        </p:txBody>
      </p:sp>
      <p:graphicFrame>
        <p:nvGraphicFramePr>
          <p:cNvPr id="196" name="Google Shape;196;p33"/>
          <p:cNvGraphicFramePr/>
          <p:nvPr/>
        </p:nvGraphicFramePr>
        <p:xfrm>
          <a:off x="6072900" y="832175"/>
          <a:ext cx="2739675" cy="3288325"/>
        </p:xfrm>
        <a:graphic>
          <a:graphicData uri="http://schemas.openxmlformats.org/drawingml/2006/table">
            <a:tbl>
              <a:tblPr>
                <a:noFill/>
                <a:tableStyleId>{E9257F16-4568-4CE2-93F7-FD0816B79602}</a:tableStyleId>
              </a:tblPr>
              <a:tblGrid>
                <a:gridCol w="85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Term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File Type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Fall 19</a:t>
                      </a:r>
                      <a:endParaRPr sz="12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3,649 Courses</a:t>
                      </a:r>
                      <a:endParaRPr sz="12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193,051 Content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PDFs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49,473 (26%)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Presentations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17,805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(9%)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Docs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37,646</a:t>
                      </a:r>
                      <a:endParaRPr sz="12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(20%)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Images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15,655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(8%)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HTML Items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44,041</a:t>
                      </a:r>
                      <a:endParaRPr sz="12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(23%)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7" name="Google Shape;197;p33"/>
          <p:cNvGraphicFramePr/>
          <p:nvPr/>
        </p:nvGraphicFramePr>
        <p:xfrm>
          <a:off x="279400" y="832175"/>
          <a:ext cx="2739675" cy="3288325"/>
        </p:xfrm>
        <a:graphic>
          <a:graphicData uri="http://schemas.openxmlformats.org/drawingml/2006/table">
            <a:tbl>
              <a:tblPr>
                <a:noFill/>
                <a:tableStyleId>{E9257F16-4568-4CE2-93F7-FD0816B79602}</a:tableStyleId>
              </a:tblPr>
              <a:tblGrid>
                <a:gridCol w="85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Term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File Type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Fall 18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4,031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Courses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238,514 Content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PDFs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63,078 (26%)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Presentations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24,027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(10%)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Docs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47,607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(20%)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Images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420,075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(8%)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HTML Items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49,306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(21%)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8" name="Google Shape;198;p33"/>
          <p:cNvGraphicFramePr/>
          <p:nvPr/>
        </p:nvGraphicFramePr>
        <p:xfrm>
          <a:off x="3176138" y="832175"/>
          <a:ext cx="2739675" cy="3288325"/>
        </p:xfrm>
        <a:graphic>
          <a:graphicData uri="http://schemas.openxmlformats.org/drawingml/2006/table">
            <a:tbl>
              <a:tblPr>
                <a:noFill/>
                <a:tableStyleId>{E9257F16-4568-4CE2-93F7-FD0816B79602}</a:tableStyleId>
              </a:tblPr>
              <a:tblGrid>
                <a:gridCol w="85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Term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File Type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Winter 19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3,583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Courses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230,978 Content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PDFs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60,147 (26%)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Presentations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22,384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(9%)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Docs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45,982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(20%)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Images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23,962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(10%)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HTML Items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45,926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(20%)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217200" y="-2450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GVSU: Accessibility over Time    </a:t>
            </a:r>
            <a:endParaRPr sz="2200"/>
          </a:p>
        </p:txBody>
      </p:sp>
      <p:graphicFrame>
        <p:nvGraphicFramePr>
          <p:cNvPr id="204" name="Google Shape;204;p34"/>
          <p:cNvGraphicFramePr/>
          <p:nvPr/>
        </p:nvGraphicFramePr>
        <p:xfrm>
          <a:off x="912825" y="480225"/>
          <a:ext cx="3122200" cy="2377320"/>
        </p:xfrm>
        <a:graphic>
          <a:graphicData uri="http://schemas.openxmlformats.org/drawingml/2006/table">
            <a:tbl>
              <a:tblPr>
                <a:noFill/>
                <a:tableStyleId>{E9257F16-4568-4CE2-93F7-FD0816B79602}</a:tableStyleId>
              </a:tblPr>
              <a:tblGrid>
                <a:gridCol w="146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Issue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Term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% of PDFs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 Issues 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Scanned PDFs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15,153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(11%)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13,636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(11%)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11,569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(11%)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5" name="Google Shape;205;p34"/>
          <p:cNvGraphicFramePr/>
          <p:nvPr/>
        </p:nvGraphicFramePr>
        <p:xfrm>
          <a:off x="4261300" y="480225"/>
          <a:ext cx="3122200" cy="2377320"/>
        </p:xfrm>
        <a:graphic>
          <a:graphicData uri="http://schemas.openxmlformats.org/drawingml/2006/table">
            <a:tbl>
              <a:tblPr>
                <a:noFill/>
                <a:tableStyleId>{E9257F16-4568-4CE2-93F7-FD0816B79602}</a:tableStyleId>
              </a:tblPr>
              <a:tblGrid>
                <a:gridCol w="146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Issue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Term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% of PDFs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 Issues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Untagged PDFs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29,796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(47%)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29,067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(48%)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23,333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(47%)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6" name="Google Shape;206;p34"/>
          <p:cNvGraphicFramePr/>
          <p:nvPr/>
        </p:nvGraphicFramePr>
        <p:xfrm>
          <a:off x="2776175" y="2831350"/>
          <a:ext cx="3122200" cy="2377320"/>
        </p:xfrm>
        <a:graphic>
          <a:graphicData uri="http://schemas.openxmlformats.org/drawingml/2006/table">
            <a:tbl>
              <a:tblPr>
                <a:noFill/>
                <a:tableStyleId>{E9257F16-4568-4CE2-93F7-FD0816B79602}</a:tableStyleId>
              </a:tblPr>
              <a:tblGrid>
                <a:gridCol w="146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Issue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Term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% of Docs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 Issues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Docs Missing Headings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41,702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(31%)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40,631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(32%)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F19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30,316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(29%) 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>
            <a:spLocks noGrp="1"/>
          </p:cNvSpPr>
          <p:nvPr>
            <p:ph type="title"/>
          </p:nvPr>
        </p:nvSpPr>
        <p:spPr>
          <a:xfrm>
            <a:off x="362025" y="125775"/>
            <a:ext cx="4209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Course Accessibility Report: 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For Instructors to Strategize and Prioritize</a:t>
            </a:r>
            <a:endParaRPr sz="2200"/>
          </a:p>
        </p:txBody>
      </p:sp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177250" y="4029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1200"/>
              <a:t>Grand Valley State University - eLearning and Emerging Technologies</a:t>
            </a:r>
            <a:br>
              <a:rPr lang="en" sz="1200"/>
            </a:br>
            <a:r>
              <a:rPr lang="en" sz="1200"/>
              <a:t>gvsu.edu/elearn | @gvsuelearn</a:t>
            </a:r>
            <a:endParaRPr sz="1200"/>
          </a:p>
        </p:txBody>
      </p:sp>
      <p:sp>
        <p:nvSpPr>
          <p:cNvPr id="213" name="Google Shape;213;p35"/>
          <p:cNvSpPr txBox="1"/>
          <p:nvPr/>
        </p:nvSpPr>
        <p:spPr>
          <a:xfrm>
            <a:off x="410775" y="1098900"/>
            <a:ext cx="4161300" cy="29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Score &amp; Content Breakdown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Prioritize by: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/ Impact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 Severity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Score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35" descr="Screenshot of course report with graphics and issues listed"/>
          <p:cNvPicPr preferRelativeResize="0"/>
          <p:nvPr/>
        </p:nvPicPr>
        <p:blipFill rotWithShape="1">
          <a:blip r:embed="rId3">
            <a:alphaModFix/>
          </a:blip>
          <a:srcRect l="2387" t="3008" r="2870" b="21216"/>
          <a:stretch/>
        </p:blipFill>
        <p:spPr>
          <a:xfrm>
            <a:off x="4686145" y="76200"/>
            <a:ext cx="4386731" cy="502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524000" y="3852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Files Fixed through Instructor Feedback in North America last 12 Months </a:t>
            </a:r>
            <a:endParaRPr sz="2200"/>
          </a:p>
        </p:txBody>
      </p:sp>
      <p:sp>
        <p:nvSpPr>
          <p:cNvPr id="220" name="Google Shape;220;p36"/>
          <p:cNvSpPr/>
          <p:nvPr/>
        </p:nvSpPr>
        <p:spPr>
          <a:xfrm>
            <a:off x="460600" y="1171950"/>
            <a:ext cx="3544200" cy="2528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6"/>
          <p:cNvSpPr txBox="1"/>
          <p:nvPr/>
        </p:nvSpPr>
        <p:spPr>
          <a:xfrm>
            <a:off x="397150" y="1249500"/>
            <a:ext cx="3671100" cy="23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025" tIns="137025" rIns="137025" bIns="137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</a:rPr>
              <a:t>431K+</a:t>
            </a:r>
            <a:endParaRPr sz="7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Files Altered</a:t>
            </a:r>
            <a:endParaRPr sz="3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6"/>
          <p:cNvSpPr/>
          <p:nvPr/>
        </p:nvSpPr>
        <p:spPr>
          <a:xfrm>
            <a:off x="4532500" y="1151025"/>
            <a:ext cx="3029100" cy="1718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6"/>
          <p:cNvSpPr txBox="1"/>
          <p:nvPr/>
        </p:nvSpPr>
        <p:spPr>
          <a:xfrm>
            <a:off x="4213075" y="1030125"/>
            <a:ext cx="36711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025" tIns="137025" rIns="137025" bIns="137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</a:rPr>
              <a:t>39.5%</a:t>
            </a:r>
            <a:endParaRPr sz="7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Click to Fix</a:t>
            </a:r>
            <a:endParaRPr sz="3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6"/>
          <p:cNvSpPr/>
          <p:nvPr/>
        </p:nvSpPr>
        <p:spPr>
          <a:xfrm>
            <a:off x="4532500" y="3066375"/>
            <a:ext cx="3029100" cy="1718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6"/>
          <p:cNvSpPr txBox="1"/>
          <p:nvPr/>
        </p:nvSpPr>
        <p:spPr>
          <a:xfrm>
            <a:off x="4213075" y="2945475"/>
            <a:ext cx="36711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025" tIns="137025" rIns="137025" bIns="137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</a:rPr>
              <a:t>83%</a:t>
            </a:r>
            <a:endParaRPr sz="7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Improved Score</a:t>
            </a:r>
            <a:endParaRPr sz="3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358375" y="1002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Types of Files Fixed in North America over 12 Months </a:t>
            </a:r>
            <a:endParaRPr sz="2200"/>
          </a:p>
        </p:txBody>
      </p:sp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177250" y="4029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1200"/>
              <a:t>Grand Valley State University - eLearning and Emerging Technologies</a:t>
            </a:r>
            <a:br>
              <a:rPr lang="en" sz="1200"/>
            </a:br>
            <a:r>
              <a:rPr lang="en" sz="1200"/>
              <a:t>gvsu.edu/elearn | @gvsuelearn</a:t>
            </a:r>
            <a:endParaRPr sz="1200"/>
          </a:p>
        </p:txBody>
      </p:sp>
      <p:graphicFrame>
        <p:nvGraphicFramePr>
          <p:cNvPr id="232" name="Google Shape;232;p37"/>
          <p:cNvGraphicFramePr/>
          <p:nvPr/>
        </p:nvGraphicFramePr>
        <p:xfrm>
          <a:off x="759513" y="1150750"/>
          <a:ext cx="7624975" cy="2743050"/>
        </p:xfrm>
        <a:graphic>
          <a:graphicData uri="http://schemas.openxmlformats.org/drawingml/2006/table">
            <a:tbl>
              <a:tblPr>
                <a:noFill/>
                <a:tableStyleId>{E9257F16-4568-4CE2-93F7-FD0816B79602}</a:tableStyleId>
              </a:tblPr>
              <a:tblGrid>
                <a:gridCol w="267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File Type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Total Fixes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Success Rate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Images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247,397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88%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PDFs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87,533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79%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Presentations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27,951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81%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Docs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61,877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74%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>
            <a:spLocks noGrp="1"/>
          </p:cNvSpPr>
          <p:nvPr>
            <p:ph type="title"/>
          </p:nvPr>
        </p:nvSpPr>
        <p:spPr>
          <a:xfrm>
            <a:off x="524000" y="804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GVSU: Files Fixed Through Instructor Feedback since 8/1/18 </a:t>
            </a:r>
            <a:endParaRPr sz="2200"/>
          </a:p>
        </p:txBody>
      </p:sp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628650" y="50469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1200"/>
              <a:t>Grand Valley State University - eLearning and Emerging Technologies</a:t>
            </a:r>
            <a:br>
              <a:rPr lang="en" sz="1200"/>
            </a:br>
            <a:r>
              <a:rPr lang="en" sz="1200"/>
              <a:t>gvsu.edu/elearn | @gvsuelearn</a:t>
            </a:r>
            <a:endParaRPr sz="1200"/>
          </a:p>
        </p:txBody>
      </p:sp>
      <p:sp>
        <p:nvSpPr>
          <p:cNvPr id="239" name="Google Shape;239;p38"/>
          <p:cNvSpPr/>
          <p:nvPr/>
        </p:nvSpPr>
        <p:spPr>
          <a:xfrm>
            <a:off x="460600" y="1590700"/>
            <a:ext cx="3544200" cy="2528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8"/>
          <p:cNvSpPr txBox="1"/>
          <p:nvPr/>
        </p:nvSpPr>
        <p:spPr>
          <a:xfrm>
            <a:off x="397150" y="1815600"/>
            <a:ext cx="3671100" cy="21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025" tIns="137025" rIns="137025" bIns="137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</a:rPr>
              <a:t>945</a:t>
            </a:r>
            <a:endParaRPr sz="7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Files Altered in </a:t>
            </a:r>
            <a:endParaRPr sz="3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</a:rPr>
              <a:t>305</a:t>
            </a:r>
            <a:r>
              <a:rPr lang="en" sz="3200">
                <a:solidFill>
                  <a:schemeClr val="dk2"/>
                </a:solidFill>
              </a:rPr>
              <a:t> courses </a:t>
            </a:r>
            <a:endParaRPr sz="3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8"/>
          <p:cNvSpPr/>
          <p:nvPr/>
        </p:nvSpPr>
        <p:spPr>
          <a:xfrm>
            <a:off x="4532500" y="1151025"/>
            <a:ext cx="3029100" cy="1718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8"/>
          <p:cNvSpPr txBox="1"/>
          <p:nvPr/>
        </p:nvSpPr>
        <p:spPr>
          <a:xfrm>
            <a:off x="4213075" y="1030125"/>
            <a:ext cx="36711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025" tIns="137025" rIns="137025" bIns="137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</a:rPr>
              <a:t>18.6%</a:t>
            </a:r>
            <a:endParaRPr sz="7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Click to Fix</a:t>
            </a:r>
            <a:endParaRPr sz="3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8"/>
          <p:cNvSpPr/>
          <p:nvPr/>
        </p:nvSpPr>
        <p:spPr>
          <a:xfrm>
            <a:off x="4532500" y="3066375"/>
            <a:ext cx="3029100" cy="1718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8"/>
          <p:cNvSpPr txBox="1"/>
          <p:nvPr/>
        </p:nvSpPr>
        <p:spPr>
          <a:xfrm>
            <a:off x="4213075" y="2945475"/>
            <a:ext cx="36711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025" tIns="137025" rIns="137025" bIns="137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</a:rPr>
              <a:t>75%</a:t>
            </a:r>
            <a:endParaRPr sz="7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Improved Score</a:t>
            </a:r>
            <a:endParaRPr sz="3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GVSU: Using Data to Inform Strategy...</a:t>
            </a:r>
            <a:endParaRPr sz="2200"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1"/>
          </p:nvPr>
        </p:nvSpPr>
        <p:spPr>
          <a:xfrm>
            <a:off x="478725" y="1041875"/>
            <a:ext cx="8515200" cy="3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Messaging Strategy: Reaching out to Faculty / Targeted Tips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Demonstrating Progress and Challenges to Academic Leadership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Gamifying and Engaging Culture - “Fix your Content” Contest</a:t>
            </a:r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177250" y="4029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1200"/>
              <a:t>Grand Valley State University - eLearning and Emerging Technologies</a:t>
            </a:r>
            <a:br>
              <a:rPr lang="en" sz="1200"/>
            </a:br>
            <a:r>
              <a:rPr lang="en" sz="1200"/>
              <a:t>gvsu.edu/elearn | @gvsuelearn</a:t>
            </a:r>
            <a:endParaRPr sz="1200"/>
          </a:p>
        </p:txBody>
      </p:sp>
      <p:pic>
        <p:nvPicPr>
          <p:cNvPr id="252" name="Google Shape;252;p39" title="College of Liberal Arts and Sciences Accessibility Competi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25" y="2724150"/>
            <a:ext cx="7825125" cy="10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3300"/>
              <a:buFont typeface="Calibri"/>
              <a:buNone/>
            </a:pPr>
            <a:r>
              <a:rPr lang="en" sz="2400"/>
              <a:t>Objectives &amp; Agenda</a:t>
            </a:r>
            <a:endParaRPr sz="2400"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Objectives </a:t>
            </a:r>
            <a:endParaRPr sz="18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Gain insight from an unprecedented data set around content accessibility and UDL in the LMS.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Learn strategies in using data integration to support student success and retention initiatives.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Discover ways to use student data not just for institutional reporting or service improvement, but to benefit individual students and increase campus collaboration.</a:t>
            </a:r>
            <a:endParaRPr sz="1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Agenda</a:t>
            </a:r>
            <a:endParaRPr sz="1800" b="1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Introductions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Presentations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Discussion and Q&amp;A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629875" y="544700"/>
            <a:ext cx="7960800" cy="22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Student Success Through Data Integration and Targeted Student Outreach</a:t>
            </a:r>
            <a:endParaRPr sz="1100"/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645325" y="3003750"/>
            <a:ext cx="3926700" cy="1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Brian Bourgon</a:t>
            </a:r>
            <a:endParaRPr sz="18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Director, Enterprise Applications</a:t>
            </a:r>
            <a:endParaRPr sz="18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College of Southern Nevada</a:t>
            </a:r>
            <a:endParaRPr sz="1100"/>
          </a:p>
        </p:txBody>
      </p:sp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725" y="3003750"/>
            <a:ext cx="25146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Nevada Promise Scholarship</a:t>
            </a:r>
            <a:endParaRPr sz="1750" b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2400"/>
              <a:buNone/>
            </a:pPr>
            <a:r>
              <a:rPr lang="en" sz="3600"/>
              <a:t>CHALLENGES</a:t>
            </a:r>
            <a:endParaRPr sz="3600"/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155CC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Centralized Application</a:t>
            </a:r>
            <a:endParaRPr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Shared Instance of the SIS</a:t>
            </a:r>
            <a:endParaRPr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Self-Reported Data</a:t>
            </a:r>
            <a:endParaRPr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Duplicates, falsely reported data keys, segmented data</a:t>
            </a:r>
            <a:endParaRPr sz="15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Diverse Reporting Needs</a:t>
            </a:r>
            <a:endParaRPr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Institutional Leadership, NSHE BoR, NV Legislature</a:t>
            </a:r>
            <a:endParaRPr sz="1100">
              <a:solidFill>
                <a:srgbClr val="1155CC"/>
              </a:solidFill>
            </a:endParaRPr>
          </a:p>
        </p:txBody>
      </p:sp>
      <p:sp>
        <p:nvSpPr>
          <p:cNvPr id="267" name="Google Shape;267;p4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2400"/>
              <a:buNone/>
            </a:pPr>
            <a:r>
              <a:rPr lang="en" sz="3600"/>
              <a:t>SOLUTIONS</a:t>
            </a:r>
            <a:endParaRPr sz="3600"/>
          </a:p>
        </p:txBody>
      </p:sp>
      <p:sp>
        <p:nvSpPr>
          <p:cNvPr id="268" name="Google Shape;268;p4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155CC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Institution Wide Collaboration</a:t>
            </a:r>
            <a:endParaRPr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Data Warehousing</a:t>
            </a:r>
            <a:endParaRPr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Mass Communication</a:t>
            </a:r>
            <a:endParaRPr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Centralized Data Interface</a:t>
            </a:r>
            <a:endParaRPr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Back End Data Protection</a:t>
            </a:r>
            <a:endParaRPr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Trust</a:t>
            </a:r>
            <a:endParaRPr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9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>
              <a:solidFill>
                <a:srgbClr val="1155CC"/>
              </a:solidFill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Nevada Promise Scholarship</a:t>
            </a:r>
            <a:endParaRPr/>
          </a:p>
        </p:txBody>
      </p:sp>
      <p:sp>
        <p:nvSpPr>
          <p:cNvPr id="274" name="Google Shape;274;p42"/>
          <p:cNvSpPr txBox="1">
            <a:spLocks noGrp="1"/>
          </p:cNvSpPr>
          <p:nvPr>
            <p:ph type="body" idx="1"/>
          </p:nvPr>
        </p:nvSpPr>
        <p:spPr>
          <a:xfrm>
            <a:off x="629860" y="1260875"/>
            <a:ext cx="79845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600"/>
              <a:t>POSITIVE RESULTS</a:t>
            </a:r>
            <a:endParaRPr sz="3600"/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2"/>
          </p:nvPr>
        </p:nvSpPr>
        <p:spPr>
          <a:xfrm>
            <a:off x="629859" y="1878800"/>
            <a:ext cx="7696800" cy="276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Year Over Year Improvement</a:t>
            </a:r>
            <a:endParaRPr sz="24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Arial"/>
              <a:buChar char="○"/>
            </a:pPr>
            <a:r>
              <a:rPr lang="en" sz="20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811 completers to 1120</a:t>
            </a:r>
            <a:endParaRPr sz="20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Arial"/>
              <a:buChar char="○"/>
            </a:pPr>
            <a:r>
              <a:rPr lang="en" sz="20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16% increase when accounting for application pool size</a:t>
            </a:r>
            <a:endParaRPr sz="20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Legislation Changes Based on Reapplication Data</a:t>
            </a:r>
            <a:endParaRPr sz="24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Arial"/>
              <a:buChar char="○"/>
            </a:pPr>
            <a:r>
              <a:rPr lang="en" sz="20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Fewer Service Hours Required</a:t>
            </a:r>
            <a:endParaRPr sz="20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Arial"/>
              <a:buChar char="○"/>
            </a:pPr>
            <a:r>
              <a:rPr lang="en" sz="20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SAP and Attempted Credits</a:t>
            </a:r>
            <a:endParaRPr sz="20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</a:pPr>
            <a:r>
              <a:rPr lang="en" sz="3600" b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Nevada Promise Scholarship</a:t>
            </a:r>
            <a:endParaRPr/>
          </a:p>
        </p:txBody>
      </p:sp>
      <p:sp>
        <p:nvSpPr>
          <p:cNvPr id="281" name="Google Shape;281;p43"/>
          <p:cNvSpPr txBox="1">
            <a:spLocks noGrp="1"/>
          </p:cNvSpPr>
          <p:nvPr>
            <p:ph type="body" idx="2"/>
          </p:nvPr>
        </p:nvSpPr>
        <p:spPr>
          <a:xfrm>
            <a:off x="629850" y="1090750"/>
            <a:ext cx="7707900" cy="3551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25" y="1090750"/>
            <a:ext cx="7953375" cy="364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Summer Bridge Program</a:t>
            </a:r>
            <a:endParaRPr sz="1750" b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2400"/>
              <a:buNone/>
            </a:pPr>
            <a:r>
              <a:rPr lang="en" sz="3600"/>
              <a:t>CHALLENGES</a:t>
            </a:r>
            <a:endParaRPr sz="3600"/>
          </a:p>
        </p:txBody>
      </p:sp>
      <p:sp>
        <p:nvSpPr>
          <p:cNvPr id="289" name="Google Shape;289;p4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</a:pPr>
            <a:r>
              <a:rPr lang="en" sz="20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Identifying Targeted Audience</a:t>
            </a:r>
            <a:endParaRPr sz="20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Char char="●"/>
            </a:pPr>
            <a:r>
              <a:rPr lang="en" sz="20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Short Turnaround Time</a:t>
            </a:r>
            <a:endParaRPr sz="20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Char char="●"/>
            </a:pPr>
            <a:r>
              <a:rPr lang="en" sz="20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Multiple Iterations to Maximize Use of Funding</a:t>
            </a:r>
            <a:endParaRPr sz="20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2400"/>
              <a:buNone/>
            </a:pPr>
            <a:r>
              <a:rPr lang="en" sz="3600"/>
              <a:t>SOLUTIONS</a:t>
            </a:r>
            <a:endParaRPr sz="3600"/>
          </a:p>
        </p:txBody>
      </p:sp>
      <p:sp>
        <p:nvSpPr>
          <p:cNvPr id="291" name="Google Shape;291;p44"/>
          <p:cNvSpPr txBox="1">
            <a:spLocks noGrp="1"/>
          </p:cNvSpPr>
          <p:nvPr>
            <p:ph type="body" idx="4"/>
          </p:nvPr>
        </p:nvSpPr>
        <p:spPr>
          <a:xfrm>
            <a:off x="44980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1155CC"/>
              </a:buClr>
              <a:buSzPts val="2000"/>
              <a:buChar char="●"/>
            </a:pPr>
            <a:r>
              <a:rPr lang="en" sz="20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Cross-System Data Collection</a:t>
            </a:r>
            <a:endParaRPr sz="20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Char char="●"/>
            </a:pPr>
            <a:r>
              <a:rPr lang="en" sz="20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Utilizing Existing Data Integrations</a:t>
            </a:r>
            <a:endParaRPr sz="20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Char char="●"/>
            </a:pPr>
            <a:r>
              <a:rPr lang="en" sz="20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Collaborative Institutional Knowledge</a:t>
            </a:r>
            <a:endParaRPr sz="20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>
              <a:solidFill>
                <a:srgbClr val="1155CC"/>
              </a:solidFill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</a:pPr>
            <a:r>
              <a:rPr lang="en" sz="3600" b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Summer Bridge Program</a:t>
            </a:r>
            <a:endParaRPr/>
          </a:p>
        </p:txBody>
      </p:sp>
      <p:sp>
        <p:nvSpPr>
          <p:cNvPr id="297" name="Google Shape;297;p45"/>
          <p:cNvSpPr txBox="1">
            <a:spLocks noGrp="1"/>
          </p:cNvSpPr>
          <p:nvPr>
            <p:ph type="body" idx="1"/>
          </p:nvPr>
        </p:nvSpPr>
        <p:spPr>
          <a:xfrm>
            <a:off x="629859" y="1260875"/>
            <a:ext cx="77802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600"/>
              <a:t>POSITIVE RESULTS</a:t>
            </a:r>
            <a:endParaRPr/>
          </a:p>
        </p:txBody>
      </p:sp>
      <p:sp>
        <p:nvSpPr>
          <p:cNvPr id="298" name="Google Shape;298;p45"/>
          <p:cNvSpPr txBox="1">
            <a:spLocks noGrp="1"/>
          </p:cNvSpPr>
          <p:nvPr>
            <p:ph type="body" idx="2"/>
          </p:nvPr>
        </p:nvSpPr>
        <p:spPr>
          <a:xfrm>
            <a:off x="629850" y="1957000"/>
            <a:ext cx="7780200" cy="279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1155CC"/>
              </a:buClr>
              <a:buSzPts val="2200"/>
              <a:buChar char="●"/>
            </a:pPr>
            <a:r>
              <a:rPr lang="en" sz="2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College Credit Earned</a:t>
            </a:r>
            <a:endParaRPr sz="22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192 New Students with College Level English Credit</a:t>
            </a:r>
            <a:endParaRPr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200"/>
              <a:buChar char="●"/>
            </a:pPr>
            <a:r>
              <a:rPr lang="en" sz="2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Math Confidence and Remediation</a:t>
            </a:r>
            <a:endParaRPr sz="22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Improved Placement Scores</a:t>
            </a:r>
            <a:endParaRPr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Student Readiness</a:t>
            </a:r>
            <a:endParaRPr sz="22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Student Connections</a:t>
            </a:r>
            <a:endParaRPr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Institutional Familiarity</a:t>
            </a:r>
            <a:endParaRPr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Leadership Training</a:t>
            </a:r>
            <a:endParaRPr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</a:pPr>
            <a:r>
              <a:rPr lang="en" sz="3600" b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NVP and Summer Bridge Program</a:t>
            </a:r>
            <a:endParaRPr/>
          </a:p>
        </p:txBody>
      </p:sp>
      <p:sp>
        <p:nvSpPr>
          <p:cNvPr id="304" name="Google Shape;304;p46"/>
          <p:cNvSpPr txBox="1">
            <a:spLocks noGrp="1"/>
          </p:cNvSpPr>
          <p:nvPr>
            <p:ph type="body" idx="1"/>
          </p:nvPr>
        </p:nvSpPr>
        <p:spPr>
          <a:xfrm>
            <a:off x="629859" y="1260875"/>
            <a:ext cx="77802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600"/>
              <a:t>ADDITIONAL TAKEAWAYS</a:t>
            </a:r>
            <a:endParaRPr/>
          </a:p>
        </p:txBody>
      </p:sp>
      <p:sp>
        <p:nvSpPr>
          <p:cNvPr id="305" name="Google Shape;305;p46"/>
          <p:cNvSpPr txBox="1">
            <a:spLocks noGrp="1"/>
          </p:cNvSpPr>
          <p:nvPr>
            <p:ph type="body" idx="2"/>
          </p:nvPr>
        </p:nvSpPr>
        <p:spPr>
          <a:xfrm>
            <a:off x="629850" y="1957000"/>
            <a:ext cx="7780200" cy="279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</a:pPr>
            <a:r>
              <a:rPr lang="en" sz="2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Iterative Development</a:t>
            </a:r>
            <a:endParaRPr sz="24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</a:pPr>
            <a:r>
              <a:rPr lang="en" sz="2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Flexible Schema</a:t>
            </a:r>
            <a:endParaRPr sz="24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</a:pPr>
            <a:r>
              <a:rPr lang="en" sz="2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Keep the Raw Data</a:t>
            </a:r>
            <a:endParaRPr sz="24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</a:pPr>
            <a:r>
              <a:rPr lang="en" sz="2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Audit Collaboratively</a:t>
            </a:r>
            <a:endParaRPr sz="24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</a:pPr>
            <a:r>
              <a:rPr lang="en" sz="2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Record Anecdotal Data</a:t>
            </a:r>
            <a:endParaRPr sz="22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 txBox="1">
            <a:spLocks noGrp="1"/>
          </p:cNvSpPr>
          <p:nvPr>
            <p:ph type="title"/>
          </p:nvPr>
        </p:nvSpPr>
        <p:spPr>
          <a:xfrm>
            <a:off x="628650" y="739097"/>
            <a:ext cx="78867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First-Year Surveys as Drivers of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Early Interventions with At-Risk Students</a:t>
            </a:r>
            <a:endParaRPr sz="4800" b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7"/>
          <p:cNvSpPr txBox="1">
            <a:spLocks noGrp="1"/>
          </p:cNvSpPr>
          <p:nvPr>
            <p:ph type="body" idx="4294967295"/>
          </p:nvPr>
        </p:nvSpPr>
        <p:spPr>
          <a:xfrm>
            <a:off x="628650" y="2420541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Virginia Lacefield | @shanodine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Enterprise Architect / Data Acrobat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Institutional Research and Advanced Analytics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312" name="Google Shape;3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625" y="3870061"/>
            <a:ext cx="3657600" cy="1069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rPr>
              <a:t>A Brief History of the</a:t>
            </a:r>
            <a:br>
              <a:rPr lang="en" sz="36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rPr>
              <a:t>First-Year Student Questionnaire</a:t>
            </a:r>
            <a:endParaRPr sz="1750" b="0">
              <a:solidFill>
                <a:srgbClr val="0033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Descriptive Survey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  				Predictive Survey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 						 Interactive Survey</a:t>
            </a:r>
            <a:br>
              <a:rPr lang="en" sz="3200">
                <a:latin typeface="Arial"/>
                <a:ea typeface="Arial"/>
                <a:cs typeface="Arial"/>
                <a:sym typeface="Arial"/>
              </a:rPr>
            </a:br>
            <a:r>
              <a:rPr lang="en" sz="3200">
                <a:latin typeface="Arial"/>
                <a:ea typeface="Arial"/>
                <a:cs typeface="Arial"/>
                <a:sym typeface="Arial"/>
              </a:rPr>
              <a:t>									Questionnaire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2400"/>
              <a:buNone/>
            </a:pPr>
            <a:endParaRPr sz="3600"/>
          </a:p>
        </p:txBody>
      </p:sp>
      <p:sp>
        <p:nvSpPr>
          <p:cNvPr id="319" name="Google Shape;319;p48"/>
          <p:cNvSpPr/>
          <p:nvPr/>
        </p:nvSpPr>
        <p:spPr>
          <a:xfrm rot="5400000">
            <a:off x="1957775" y="2200300"/>
            <a:ext cx="483000" cy="4155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8"/>
          <p:cNvSpPr/>
          <p:nvPr/>
        </p:nvSpPr>
        <p:spPr>
          <a:xfrm rot="5400000">
            <a:off x="2972300" y="2793175"/>
            <a:ext cx="483000" cy="4155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Google Shape;32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200" y="2835625"/>
            <a:ext cx="661075" cy="6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0" y="4533285"/>
            <a:ext cx="1828800" cy="54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rPr>
              <a:t>Descriptive -&gt; Predictive</a:t>
            </a:r>
            <a:endParaRPr sz="1750" b="0">
              <a:solidFill>
                <a:srgbClr val="0033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Goal: Enhance existing predictive models of retention and academic performance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Tested a variety of psychosocial / behavioral scales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Motivation, Learning Strategies, Goal Setting, Grit, Academic and College Life Self-Efficacy, etc.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Initial efforts </a:t>
            </a:r>
            <a:r>
              <a:rPr lang="en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failed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; factors did not add to predictive value of existing objective data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Test scores, HS GPA, Unmet $ need, First Generation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2400"/>
              <a:buNone/>
            </a:pPr>
            <a:endParaRPr sz="1200"/>
          </a:p>
        </p:txBody>
      </p:sp>
      <p:pic>
        <p:nvPicPr>
          <p:cNvPr id="329" name="Google Shape;32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4533285"/>
            <a:ext cx="1828800" cy="54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428625" y="1973300"/>
            <a:ext cx="83403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 sz="2200"/>
              <a:t>A Data-Informed Approach to Inclusive Learning: Scaling Accessibility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 sz="1400"/>
              <a:t>Eric Kunnen | @ekunnen</a:t>
            </a:r>
            <a:br>
              <a:rPr lang="en" sz="1400"/>
            </a:br>
            <a:r>
              <a:rPr lang="en" sz="1400" b="0"/>
              <a:t>Associate Director of eLearning and Emerging Technologies</a:t>
            </a:r>
            <a:endParaRPr sz="1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endParaRPr sz="1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 sz="1400"/>
              <a:t>John Scott | @johnscottworks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 sz="1400" b="0"/>
              <a:t>Product Manager, Blackboard Inc.</a:t>
            </a:r>
            <a:endParaRPr sz="14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br>
              <a:rPr lang="en" sz="1400"/>
            </a:br>
            <a:r>
              <a:rPr lang="en" sz="1400"/>
              <a:t>Sherry Barricklow</a:t>
            </a:r>
            <a:br>
              <a:rPr lang="en" sz="1400"/>
            </a:br>
            <a:r>
              <a:rPr lang="en" sz="1400" b="0"/>
              <a:t>eLearning and Instructional Technology Specialist</a:t>
            </a:r>
            <a:endParaRPr sz="14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br>
              <a:rPr lang="en" sz="1400"/>
            </a:br>
            <a:r>
              <a:rPr lang="en" sz="1400"/>
              <a:t>Hunter Bridwell</a:t>
            </a:r>
            <a:br>
              <a:rPr lang="en" sz="1400"/>
            </a:br>
            <a:r>
              <a:rPr lang="en" sz="1400" b="0"/>
              <a:t>Digital Media Developer</a:t>
            </a:r>
            <a:endParaRPr sz="1400" b="0"/>
          </a:p>
        </p:txBody>
      </p:sp>
      <p:pic>
        <p:nvPicPr>
          <p:cNvPr id="100" name="Google Shape;1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50" y="190175"/>
            <a:ext cx="4967651" cy="14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799" y="505474"/>
            <a:ext cx="2972375" cy="96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3"/>
          <p:cNvCxnSpPr/>
          <p:nvPr/>
        </p:nvCxnSpPr>
        <p:spPr>
          <a:xfrm>
            <a:off x="5210125" y="2725175"/>
            <a:ext cx="720600" cy="72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23"/>
          <p:cNvCxnSpPr/>
          <p:nvPr/>
        </p:nvCxnSpPr>
        <p:spPr>
          <a:xfrm>
            <a:off x="5570425" y="657875"/>
            <a:ext cx="0" cy="978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5495175" y="1470524"/>
            <a:ext cx="33630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 sz="1200"/>
              <a:t>gvsu.edu/elearn | @gvsuelearn</a:t>
            </a:r>
            <a:endParaRPr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rPr>
              <a:t>Success at last!</a:t>
            </a:r>
            <a:endParaRPr sz="1750" b="0">
              <a:solidFill>
                <a:srgbClr val="0033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0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Useful variables found, 13-14% improvement in objective predictive model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–Belonging				  	</a:t>
            </a:r>
            <a:r>
              <a:rPr lang="en" sz="2400" b="1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Engagement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–Personal crisis 			  	</a:t>
            </a:r>
            <a:r>
              <a:rPr lang="en" sz="2400" b="1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Academic capital 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–Financial concerns</a:t>
            </a:r>
            <a:r>
              <a:rPr lang="en" sz="2400" b="1">
                <a:latin typeface="Arial"/>
                <a:ea typeface="Arial"/>
                <a:cs typeface="Arial"/>
                <a:sym typeface="Arial"/>
              </a:rPr>
              <a:t>  		–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Academic support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–Peer comparison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2400"/>
              <a:buNone/>
            </a:pPr>
            <a:endParaRPr sz="2400"/>
          </a:p>
        </p:txBody>
      </p:sp>
      <p:pic>
        <p:nvPicPr>
          <p:cNvPr id="336" name="Google Shape;33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4533285"/>
            <a:ext cx="1828800" cy="54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1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rPr>
              <a:t>Now that we can predict,</a:t>
            </a:r>
            <a:endParaRPr sz="3600" b="1">
              <a:solidFill>
                <a:srgbClr val="0033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2400"/>
              <a:buNone/>
            </a:pPr>
            <a:r>
              <a:rPr lang="en" sz="3600" b="1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rPr>
              <a:t>can we intervene in a timely way?</a:t>
            </a:r>
            <a:endParaRPr sz="3600" b="1">
              <a:solidFill>
                <a:srgbClr val="0033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2400"/>
              <a:buNone/>
            </a:pPr>
            <a:endParaRPr sz="3600" b="1">
              <a:solidFill>
                <a:srgbClr val="0033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2400"/>
              <a:buNone/>
            </a:pPr>
            <a:r>
              <a:rPr lang="en" sz="3600" b="1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rPr>
              <a:t>What do we need to make this happen?</a:t>
            </a:r>
            <a:endParaRPr sz="3600" b="1">
              <a:solidFill>
                <a:srgbClr val="0033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4533285"/>
            <a:ext cx="1828800" cy="54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rPr>
              <a:t>Requirements for Timely Intervention</a:t>
            </a:r>
            <a:endParaRPr sz="3000" b="0">
              <a:solidFill>
                <a:srgbClr val="0033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2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828800" lvl="0" indent="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Actionable information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1828800" lvl="0" indent="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High response rate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(≥90%)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828800" lvl="0" indent="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Campus partnerships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1828800" lvl="0" indent="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Well-structured data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1828800" lvl="0" indent="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Automated data flow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622"/>
              </a:buClr>
              <a:buSzPts val="2400"/>
              <a:buNone/>
            </a:pP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4533285"/>
            <a:ext cx="1828800" cy="54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rPr>
              <a:t>Survey vs Questionnaire</a:t>
            </a:r>
            <a:endParaRPr sz="3000" b="0">
              <a:solidFill>
                <a:srgbClr val="0033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3"/>
          <p:cNvSpPr txBox="1"/>
          <p:nvPr/>
        </p:nvSpPr>
        <p:spPr>
          <a:xfrm>
            <a:off x="121920" y="1097280"/>
            <a:ext cx="4389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Survey</a:t>
            </a:r>
            <a:endParaRPr/>
          </a:p>
          <a:p>
            <a:pPr marL="457200" marR="0" lvl="0" indent="-3302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Designed to collect information from large groups of people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Purpose is </a:t>
            </a:r>
            <a:r>
              <a:rPr lang="en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aggregate reporting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Can be </a:t>
            </a:r>
            <a:r>
              <a:rPr lang="en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anonymous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Can use a population </a:t>
            </a:r>
            <a:r>
              <a:rPr lang="en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sample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Voluntary</a:t>
            </a: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participation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Low response rates </a:t>
            </a: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may be acceptable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No personal benefit </a:t>
            </a: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to respondent</a:t>
            </a:r>
            <a:endParaRPr/>
          </a:p>
        </p:txBody>
      </p:sp>
      <p:sp>
        <p:nvSpPr>
          <p:cNvPr id="356" name="Google Shape;356;p53"/>
          <p:cNvSpPr txBox="1"/>
          <p:nvPr/>
        </p:nvSpPr>
        <p:spPr>
          <a:xfrm>
            <a:off x="4632960" y="1097280"/>
            <a:ext cx="4389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Questionnaire</a:t>
            </a:r>
            <a:endParaRPr/>
          </a:p>
          <a:p>
            <a:pPr marL="457200" marR="0" lvl="0" indent="-3302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Designed to collect information from large groups of people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Purpose is </a:t>
            </a:r>
            <a:r>
              <a:rPr lang="en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individual intervention</a:t>
            </a: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Must be </a:t>
            </a:r>
            <a:r>
              <a:rPr lang="en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identifiable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Must invite entire </a:t>
            </a:r>
            <a:r>
              <a:rPr lang="en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population</a:t>
            </a: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Required</a:t>
            </a: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for intervention action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Need </a:t>
            </a:r>
            <a:r>
              <a:rPr lang="en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high response rates </a:t>
            </a: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≥</a:t>
            </a: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90%.)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Direct personal benefit </a:t>
            </a:r>
            <a:r>
              <a:rPr lang="en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to respondent, based on their needs</a:t>
            </a:r>
            <a:endParaRPr/>
          </a:p>
        </p:txBody>
      </p:sp>
      <p:pic>
        <p:nvPicPr>
          <p:cNvPr id="357" name="Google Shape;35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4533285"/>
            <a:ext cx="1828800" cy="54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rPr>
              <a:t>Primary Campus Partners</a:t>
            </a:r>
            <a:endParaRPr sz="3000" b="0">
              <a:solidFill>
                <a:srgbClr val="0033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4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Institutional Research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Information Technology Services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Student and Academic Life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Campus Housing / Residence Life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Community of Concern / Basic Needs Office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...and many other student services offices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4533285"/>
            <a:ext cx="1828800" cy="54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rPr>
              <a:t>Data Sharing</a:t>
            </a:r>
            <a:endParaRPr sz="3000" b="0">
              <a:solidFill>
                <a:srgbClr val="0033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5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Need to roll-up data into usable chunks for partners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Used response pattern mapping to create flags (pending action) and triggers (immediate action)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Self-reported areas of concern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Response patterns indicating risk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Shared data with partners using Qualtrics data connectors, API, email triggers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4533285"/>
            <a:ext cx="1828800" cy="54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rPr>
              <a:t>Student Interventions</a:t>
            </a:r>
            <a:endParaRPr sz="3000" b="0">
              <a:solidFill>
                <a:srgbClr val="0033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6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~6000 responses, 56% have at least 1 flag, 31% have 2 or more, 1% have 7 or more (out of 10)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Combine FYSQ flags with info from other sources and triage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Reduces duplication of effort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Coordinates efforts so most critical concerns can be addressed first and/or holistically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Interventions can be low-, mid-, or high-touch depending on student need and institutional resources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4533285"/>
            <a:ext cx="1828800" cy="54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7"/>
          <p:cNvSpPr txBox="1">
            <a:spLocks noGrp="1"/>
          </p:cNvSpPr>
          <p:nvPr>
            <p:ph type="ctrTitle"/>
          </p:nvPr>
        </p:nvSpPr>
        <p:spPr>
          <a:xfrm>
            <a:off x="464351" y="875100"/>
            <a:ext cx="8080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Calibri"/>
              <a:buNone/>
            </a:pPr>
            <a:r>
              <a:rPr lang="en" sz="3000"/>
              <a:t>THANK YOU - Q&amp;A, DISCUSSION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Calibri"/>
              <a:buNone/>
            </a:pP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Calibri"/>
              <a:buNone/>
            </a:pPr>
            <a:r>
              <a:rPr lang="en" sz="3000"/>
              <a:t>Leveraging Data-Driven Decision Making to Drive Student Success, Retention, and Accessibility Initiatives</a:t>
            </a:r>
            <a:endParaRPr sz="3000"/>
          </a:p>
        </p:txBody>
      </p:sp>
      <p:sp>
        <p:nvSpPr>
          <p:cNvPr id="384" name="Google Shape;384;p57"/>
          <p:cNvSpPr txBox="1">
            <a:spLocks noGrp="1"/>
          </p:cNvSpPr>
          <p:nvPr>
            <p:ph type="subTitle" idx="1"/>
          </p:nvPr>
        </p:nvSpPr>
        <p:spPr>
          <a:xfrm>
            <a:off x="464351" y="2734875"/>
            <a:ext cx="80808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en" sz="2000" b="1"/>
              <a:t>Eric Kunnen (Grand Valley State University)</a:t>
            </a:r>
            <a:br>
              <a:rPr lang="en" sz="2000" b="1"/>
            </a:br>
            <a:r>
              <a:rPr lang="en" sz="2000" b="1"/>
              <a:t>John Scott (Blackboard Inc.)</a:t>
            </a:r>
            <a:br>
              <a:rPr lang="en" sz="2000" b="1"/>
            </a:br>
            <a:r>
              <a:rPr lang="en" sz="2000" b="1"/>
              <a:t>Virginia Lacefield (University of Kentucky)</a:t>
            </a:r>
            <a:br>
              <a:rPr lang="en" sz="2000" b="1"/>
            </a:br>
            <a:r>
              <a:rPr lang="en" sz="2000" b="1"/>
              <a:t>Brian Bourgon (College of Southern Nevada)</a:t>
            </a:r>
            <a:endParaRPr sz="20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8"/>
          <p:cNvSpPr txBox="1">
            <a:spLocks noGrp="1"/>
          </p:cNvSpPr>
          <p:nvPr>
            <p:ph type="title"/>
          </p:nvPr>
        </p:nvSpPr>
        <p:spPr>
          <a:xfrm>
            <a:off x="605911" y="584654"/>
            <a:ext cx="6330294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3300">
                <a:solidFill>
                  <a:srgbClr val="446CA9"/>
                </a:solidFill>
              </a:rPr>
              <a:t>Session Evaluations</a:t>
            </a:r>
            <a:br>
              <a:rPr lang="en" sz="1900"/>
            </a:br>
            <a:r>
              <a:rPr lang="en" sz="1500"/>
              <a:t>There are two ways to access the session and presenter evaluations:</a:t>
            </a:r>
            <a:endParaRPr sz="1400"/>
          </a:p>
        </p:txBody>
      </p:sp>
      <p:sp>
        <p:nvSpPr>
          <p:cNvPr id="390" name="Google Shape;390;p58"/>
          <p:cNvSpPr txBox="1"/>
          <p:nvPr/>
        </p:nvSpPr>
        <p:spPr>
          <a:xfrm>
            <a:off x="750290" y="1762627"/>
            <a:ext cx="5660857" cy="234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6CA9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391" name="Google Shape;391;p58"/>
          <p:cNvSpPr txBox="1"/>
          <p:nvPr/>
        </p:nvSpPr>
        <p:spPr>
          <a:xfrm>
            <a:off x="1150868" y="2864837"/>
            <a:ext cx="2217973" cy="11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mobile app, click on the session you want from the schedule &gt; then scroll down or click on the associated resources &gt; and the </a:t>
            </a:r>
            <a:r>
              <a:rPr lang="en" sz="1200" b="0" i="0" u="none" strike="noStrike" cap="none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evaluation </a:t>
            </a: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pop up in the list</a:t>
            </a:r>
            <a:endParaRPr sz="1100"/>
          </a:p>
        </p:txBody>
      </p:sp>
      <p:sp>
        <p:nvSpPr>
          <p:cNvPr id="392" name="Google Shape;392;p58"/>
          <p:cNvSpPr txBox="1"/>
          <p:nvPr/>
        </p:nvSpPr>
        <p:spPr>
          <a:xfrm>
            <a:off x="1167595" y="1939448"/>
            <a:ext cx="2078810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online agenda, click on the “</a:t>
            </a:r>
            <a:r>
              <a:rPr lang="en" sz="1200">
                <a:solidFill>
                  <a:srgbClr val="446CA9"/>
                </a:solidFill>
                <a:latin typeface="Calibri"/>
                <a:ea typeface="Calibri"/>
                <a:cs typeface="Calibri"/>
                <a:sym typeface="Calibri"/>
              </a:rPr>
              <a:t>Evaluate Session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link</a:t>
            </a:r>
            <a:endParaRPr sz="1100"/>
          </a:p>
        </p:txBody>
      </p:sp>
      <p:pic>
        <p:nvPicPr>
          <p:cNvPr id="393" name="Google Shape;39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9868" y="1409549"/>
            <a:ext cx="4138863" cy="106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9868" y="2596924"/>
            <a:ext cx="4139956" cy="167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Supporting UDL through BIG Data and Small Data </a:t>
            </a:r>
            <a:r>
              <a:rPr lang="en" sz="1800"/>
              <a:t> </a:t>
            </a:r>
            <a:endParaRPr sz="1800"/>
          </a:p>
        </p:txBody>
      </p:sp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177250" y="4029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1200"/>
              <a:t>Grand Valley State University - eLearning and Emerging Technologies</a:t>
            </a:r>
            <a:br>
              <a:rPr lang="en" sz="1200"/>
            </a:br>
            <a:r>
              <a:rPr lang="en" sz="1200"/>
              <a:t>gvsu.edu/elearn | @gvsuelearn</a:t>
            </a:r>
            <a:endParaRPr sz="1200"/>
          </a:p>
        </p:txBody>
      </p:sp>
      <p:sp>
        <p:nvSpPr>
          <p:cNvPr id="111" name="Google Shape;111;p24"/>
          <p:cNvSpPr txBox="1"/>
          <p:nvPr/>
        </p:nvSpPr>
        <p:spPr>
          <a:xfrm>
            <a:off x="759300" y="1098900"/>
            <a:ext cx="6776400" cy="31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Scaling Accessibility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 Preference through Multiple Modes of Representation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Addressing Content Accessibility Issues at Scale in the LMS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Catalyzing a Culture Shift at the Course Level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Data-informed Professional Development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708050" y="4614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Supporting Diverse Learner Needs and Abilities through Proactive Inclusion </a:t>
            </a:r>
            <a:endParaRPr sz="2200"/>
          </a:p>
        </p:txBody>
      </p:sp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177250" y="4029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1200"/>
              <a:t>Grand Valley State University - eLearning and Emerging Technologies</a:t>
            </a:r>
            <a:br>
              <a:rPr lang="en" sz="1200"/>
            </a:br>
            <a:r>
              <a:rPr lang="en" sz="1200"/>
              <a:t>gvsu.edu/elearn | @gvsuelearn</a:t>
            </a:r>
            <a:endParaRPr sz="1200"/>
          </a:p>
        </p:txBody>
      </p:sp>
      <p:sp>
        <p:nvSpPr>
          <p:cNvPr id="118" name="Google Shape;118;p25"/>
          <p:cNvSpPr/>
          <p:nvPr/>
        </p:nvSpPr>
        <p:spPr>
          <a:xfrm>
            <a:off x="6350755" y="1246374"/>
            <a:ext cx="1433100" cy="1406100"/>
          </a:xfrm>
          <a:prstGeom prst="ellipse">
            <a:avLst/>
          </a:prstGeom>
          <a:solidFill>
            <a:srgbClr val="FFFFFF"/>
          </a:solidFill>
          <a:ln w="19050" cap="sq" cmpd="sng">
            <a:solidFill>
              <a:srgbClr val="65C80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5"/>
          <p:cNvSpPr/>
          <p:nvPr/>
        </p:nvSpPr>
        <p:spPr>
          <a:xfrm>
            <a:off x="4652659" y="1277405"/>
            <a:ext cx="1433100" cy="1406100"/>
          </a:xfrm>
          <a:prstGeom prst="ellipse">
            <a:avLst/>
          </a:prstGeom>
          <a:solidFill>
            <a:srgbClr val="FFFFFF"/>
          </a:solidFill>
          <a:ln w="19050" cap="sq" cmpd="sng">
            <a:solidFill>
              <a:srgbClr val="65C80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5"/>
          <p:cNvSpPr/>
          <p:nvPr/>
        </p:nvSpPr>
        <p:spPr>
          <a:xfrm>
            <a:off x="1230987" y="2795819"/>
            <a:ext cx="1433100" cy="1406100"/>
          </a:xfrm>
          <a:prstGeom prst="ellipse">
            <a:avLst/>
          </a:prstGeom>
          <a:solidFill>
            <a:srgbClr val="FFFFFF"/>
          </a:solidFill>
          <a:ln w="19050" cap="sq" cmpd="sng">
            <a:solidFill>
              <a:srgbClr val="65C80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2905733" y="2795819"/>
            <a:ext cx="1433100" cy="1406100"/>
          </a:xfrm>
          <a:prstGeom prst="ellipse">
            <a:avLst/>
          </a:prstGeom>
          <a:solidFill>
            <a:srgbClr val="FFFFFF"/>
          </a:solidFill>
          <a:ln w="19050" cap="sq" cmpd="sng">
            <a:solidFill>
              <a:srgbClr val="65C80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5"/>
          <p:cNvSpPr/>
          <p:nvPr/>
        </p:nvSpPr>
        <p:spPr>
          <a:xfrm>
            <a:off x="4670200" y="2795819"/>
            <a:ext cx="1433100" cy="1406100"/>
          </a:xfrm>
          <a:prstGeom prst="ellipse">
            <a:avLst/>
          </a:prstGeom>
          <a:solidFill>
            <a:srgbClr val="FFFFFF"/>
          </a:solidFill>
          <a:ln w="19050" cap="sq" cmpd="sng">
            <a:solidFill>
              <a:srgbClr val="65C80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5"/>
          <p:cNvSpPr/>
          <p:nvPr/>
        </p:nvSpPr>
        <p:spPr>
          <a:xfrm>
            <a:off x="2879286" y="1274985"/>
            <a:ext cx="1433100" cy="1406100"/>
          </a:xfrm>
          <a:prstGeom prst="ellipse">
            <a:avLst/>
          </a:prstGeom>
          <a:solidFill>
            <a:srgbClr val="FFFFFF"/>
          </a:solidFill>
          <a:ln w="19050" cap="sq" cmpd="sng">
            <a:solidFill>
              <a:srgbClr val="65C80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5"/>
          <p:cNvSpPr/>
          <p:nvPr/>
        </p:nvSpPr>
        <p:spPr>
          <a:xfrm>
            <a:off x="1207751" y="1319808"/>
            <a:ext cx="1433100" cy="1406100"/>
          </a:xfrm>
          <a:prstGeom prst="ellipse">
            <a:avLst/>
          </a:prstGeom>
          <a:solidFill>
            <a:srgbClr val="FFFFFF"/>
          </a:solidFill>
          <a:ln w="19050" cap="sq" cmpd="sng">
            <a:solidFill>
              <a:srgbClr val="65C80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5" descr="Gender neutral elderly person"/>
          <p:cNvPicPr preferRelativeResize="0"/>
          <p:nvPr/>
        </p:nvPicPr>
        <p:blipFill rotWithShape="1">
          <a:blip r:embed="rId3">
            <a:alphaModFix/>
          </a:blip>
          <a:srcRect l="51060" t="49454" r="18072"/>
          <a:stretch/>
        </p:blipFill>
        <p:spPr>
          <a:xfrm>
            <a:off x="6617524" y="1563800"/>
            <a:ext cx="899498" cy="82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 descr="Woman wearing burka "/>
          <p:cNvPicPr preferRelativeResize="0"/>
          <p:nvPr/>
        </p:nvPicPr>
        <p:blipFill rotWithShape="1">
          <a:blip r:embed="rId3">
            <a:alphaModFix/>
          </a:blip>
          <a:srcRect r="56282" b="9649"/>
          <a:stretch/>
        </p:blipFill>
        <p:spPr>
          <a:xfrm>
            <a:off x="5018696" y="1516840"/>
            <a:ext cx="753104" cy="87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 descr="Woman using a support cane to aid low vision "/>
          <p:cNvPicPr preferRelativeResize="0"/>
          <p:nvPr/>
        </p:nvPicPr>
        <p:blipFill rotWithShape="1">
          <a:blip r:embed="rId4">
            <a:alphaModFix/>
          </a:blip>
          <a:srcRect l="35189" t="35533" r="52176" b="36736"/>
          <a:stretch/>
        </p:blipFill>
        <p:spPr>
          <a:xfrm>
            <a:off x="1470358" y="1563800"/>
            <a:ext cx="836694" cy="918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 descr="Train commut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6526" y="3044993"/>
            <a:ext cx="825272" cy="82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5" descr="A close up of a cell phone&#10;&#10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3515" y="3030039"/>
            <a:ext cx="937728" cy="93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 descr="Brain emoji for neurologically divers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70358" y="3044993"/>
            <a:ext cx="907820" cy="90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 descr="Family emoji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75317" y="1479243"/>
            <a:ext cx="694125" cy="94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/>
          <p:nvPr/>
        </p:nvSpPr>
        <p:spPr>
          <a:xfrm>
            <a:off x="6350755" y="2754546"/>
            <a:ext cx="1433100" cy="1406100"/>
          </a:xfrm>
          <a:prstGeom prst="ellipse">
            <a:avLst/>
          </a:prstGeom>
          <a:solidFill>
            <a:srgbClr val="FFFFFF"/>
          </a:solidFill>
          <a:ln w="19050" cap="sq" cmpd="sng">
            <a:solidFill>
              <a:srgbClr val="65C80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5" descr="Temporary disability emoji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68444" y="3100075"/>
            <a:ext cx="797656" cy="79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GVSU: Accessibility Context</a:t>
            </a:r>
            <a:endParaRPr sz="22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628650" y="953450"/>
            <a:ext cx="4506000" cy="3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Policies &amp; Guidelines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All systems and policies ensure</a:t>
            </a:r>
            <a:r>
              <a:rPr lang="en" sz="1200" b="1"/>
              <a:t> inclusiveness and accessibility</a:t>
            </a:r>
            <a:r>
              <a:rPr lang="en" sz="1200"/>
              <a:t>. (Compliance &amp; Commitment) 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Vision, Values, Strategic Plan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“GVSU demonstrates its commitment to providing an </a:t>
            </a:r>
            <a:r>
              <a:rPr lang="en" sz="1200" b="1"/>
              <a:t>inclusive learning environment</a:t>
            </a:r>
            <a:r>
              <a:rPr lang="en" sz="1200"/>
              <a:t> where all students can explore new directions, find their niches, and develop skills for life and productive careers.” 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“GVSU values all identities, perspectives, and backgrounds and is dedicated to incorporating multiple voices and experiences into every aspect of its operations …</a:t>
            </a:r>
            <a:r>
              <a:rPr lang="en" sz="1200" b="1"/>
              <a:t>removing the barriers </a:t>
            </a:r>
            <a:r>
              <a:rPr lang="en" sz="1200"/>
              <a:t>to full participation and providing a safe, </a:t>
            </a:r>
            <a:r>
              <a:rPr lang="en" sz="1200" b="1"/>
              <a:t>inclusive</a:t>
            </a:r>
            <a:r>
              <a:rPr lang="en" sz="1200"/>
              <a:t>, vibrant community for all.”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Culture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Awareness, Capacity, Insight, Education</a:t>
            </a:r>
            <a:endParaRPr sz="1400" b="1"/>
          </a:p>
        </p:txBody>
      </p:sp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177250" y="4029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1200"/>
              <a:t>Grand Valley State University - eLearning and Emerging Technologies</a:t>
            </a:r>
            <a:br>
              <a:rPr lang="en" sz="1200"/>
            </a:br>
            <a:r>
              <a:rPr lang="en" sz="1200"/>
              <a:t>gvsu.edu/elearn | @gvsuelearn</a:t>
            </a:r>
            <a:endParaRPr sz="1200"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060" y="1028499"/>
            <a:ext cx="3420490" cy="2822775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/>
          <p:nvPr/>
        </p:nvSpPr>
        <p:spPr>
          <a:xfrm>
            <a:off x="2676900" y="1307700"/>
            <a:ext cx="3303000" cy="2528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524000" y="804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Machine Learning Algorithms to Scale Learner Preference </a:t>
            </a:r>
            <a:endParaRPr sz="2200"/>
          </a:p>
        </p:txBody>
      </p:sp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177250" y="4029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1200"/>
              <a:t>Grand Valley State University - eLearning and Emerging Technologies</a:t>
            </a:r>
            <a:br>
              <a:rPr lang="en" sz="1200"/>
            </a:br>
            <a:r>
              <a:rPr lang="en" sz="1200"/>
              <a:t>gvsu.edu/elearn | @gvsuelearn</a:t>
            </a:r>
            <a:endParaRPr sz="1200"/>
          </a:p>
        </p:txBody>
      </p:sp>
      <p:sp>
        <p:nvSpPr>
          <p:cNvPr id="149" name="Google Shape;149;p27"/>
          <p:cNvSpPr txBox="1"/>
          <p:nvPr/>
        </p:nvSpPr>
        <p:spPr>
          <a:xfrm>
            <a:off x="2833200" y="1385250"/>
            <a:ext cx="3146700" cy="23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025" tIns="137025" rIns="137025" bIns="137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</a:rPr>
              <a:t>650M+</a:t>
            </a:r>
            <a:endParaRPr sz="7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Files Analyzed by Bb Ally</a:t>
            </a:r>
            <a:endParaRPr sz="3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991">
                <a:solidFill>
                  <a:srgbClr val="65C80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7194">
                <a:solidFill>
                  <a:srgbClr val="0443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9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Worldwide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/>
          <p:nvPr/>
        </p:nvSpPr>
        <p:spPr>
          <a:xfrm>
            <a:off x="1029925" y="1451575"/>
            <a:ext cx="2374500" cy="2374500"/>
          </a:xfrm>
          <a:prstGeom prst="ellipse">
            <a:avLst/>
          </a:prstGeom>
          <a:solidFill>
            <a:srgbClr val="EFEFEF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05625" y="2680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“Alternative Formats” On-demand </a:t>
            </a:r>
            <a:endParaRPr sz="2200"/>
          </a:p>
        </p:txBody>
      </p:sp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177250" y="4029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1200"/>
              <a:t>Grand Valley State University - eLearning and Emerging Technologies</a:t>
            </a:r>
            <a:br>
              <a:rPr lang="en" sz="1200"/>
            </a:br>
            <a:r>
              <a:rPr lang="en" sz="1200"/>
              <a:t>gvsu.edu/elearn | @gvsuelearn</a:t>
            </a:r>
            <a:endParaRPr sz="1200"/>
          </a:p>
        </p:txBody>
      </p:sp>
      <p:pic>
        <p:nvPicPr>
          <p:cNvPr id="157" name="Google Shape;157;p28" descr="Alt format modal "/>
          <p:cNvPicPr preferRelativeResize="0"/>
          <p:nvPr/>
        </p:nvPicPr>
        <p:blipFill rotWithShape="1">
          <a:blip r:embed="rId3">
            <a:alphaModFix/>
          </a:blip>
          <a:srcRect l="2006" t="3422" r="2464" b="3328"/>
          <a:stretch/>
        </p:blipFill>
        <p:spPr>
          <a:xfrm>
            <a:off x="4702375" y="973100"/>
            <a:ext cx="3353551" cy="3283874"/>
          </a:xfrm>
          <a:prstGeom prst="rect">
            <a:avLst/>
          </a:prstGeom>
          <a:noFill/>
          <a:ln w="9525" cap="flat" cmpd="sng">
            <a:solidFill>
              <a:srgbClr val="04437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5900" y="1930825"/>
            <a:ext cx="1619425" cy="13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524000" y="3090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2200"/>
              <a:t>Impact of “Alternative Formats” in North America Last 12 Months </a:t>
            </a:r>
            <a:endParaRPr sz="2200"/>
          </a:p>
        </p:txBody>
      </p:sp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177250" y="4029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CA9"/>
              </a:buClr>
              <a:buSzPts val="3300"/>
              <a:buFont typeface="Calibri"/>
              <a:buNone/>
            </a:pPr>
            <a:r>
              <a:rPr lang="en" sz="1200"/>
              <a:t>Grand Valley State University - eLearning and Emerging Technologies</a:t>
            </a:r>
            <a:br>
              <a:rPr lang="en" sz="1200"/>
            </a:br>
            <a:r>
              <a:rPr lang="en" sz="1200"/>
              <a:t>gvsu.edu/elearn | @gvsuelearn</a:t>
            </a:r>
            <a:endParaRPr sz="1200"/>
          </a:p>
        </p:txBody>
      </p:sp>
      <p:sp>
        <p:nvSpPr>
          <p:cNvPr id="165" name="Google Shape;165;p29"/>
          <p:cNvSpPr/>
          <p:nvPr/>
        </p:nvSpPr>
        <p:spPr>
          <a:xfrm>
            <a:off x="460600" y="1171950"/>
            <a:ext cx="3544200" cy="2528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/>
          <p:cNvSpPr txBox="1"/>
          <p:nvPr/>
        </p:nvSpPr>
        <p:spPr>
          <a:xfrm>
            <a:off x="397150" y="1249500"/>
            <a:ext cx="3671100" cy="23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025" tIns="137025" rIns="137025" bIns="137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</a:rPr>
              <a:t>2.9M+</a:t>
            </a:r>
            <a:endParaRPr sz="7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Alternative Format Downloads</a:t>
            </a:r>
            <a:endParaRPr sz="3200"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7" name="Google Shape;167;p29"/>
          <p:cNvGraphicFramePr/>
          <p:nvPr/>
        </p:nvGraphicFramePr>
        <p:xfrm>
          <a:off x="4337900" y="1047750"/>
          <a:ext cx="4652750" cy="3169680"/>
        </p:xfrm>
        <a:graphic>
          <a:graphicData uri="http://schemas.openxmlformats.org/drawingml/2006/table">
            <a:tbl>
              <a:tblPr>
                <a:noFill/>
                <a:tableStyleId>{E9257F16-4568-4CE2-93F7-FD0816B79602}</a:tableStyleId>
              </a:tblPr>
              <a:tblGrid>
                <a:gridCol w="232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Format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 Downloads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Tagged PDF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1,592,783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HTML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1,000,372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OCRed PDF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116,412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ePub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102,277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Audio MP3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76,316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Electronic Braille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21,362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Machine Translated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5,239*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Microsoft Macintosh PowerPoint</Application>
  <PresentationFormat>On-screen Show (16:9)</PresentationFormat>
  <Paragraphs>401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Avenir</vt:lpstr>
      <vt:lpstr>Calibri</vt:lpstr>
      <vt:lpstr>Simple Light</vt:lpstr>
      <vt:lpstr>Office Theme</vt:lpstr>
      <vt:lpstr>Leveraging Data-Driven Decision Making to Drive Student Success, Retention, and Accessibility Initiatives</vt:lpstr>
      <vt:lpstr>Objectives &amp; Agenda</vt:lpstr>
      <vt:lpstr>A Data-Informed Approach to Inclusive Learning: Scaling Accessibility  Eric Kunnen | @ekunnen Associate Director of eLearning and Emerging Technologies  John Scott | @johnscottworks Product Manager, Blackboard Inc.  Sherry Barricklow eLearning and Instructional Technology Specialist  Hunter Bridwell Digital Media Developer</vt:lpstr>
      <vt:lpstr>Supporting UDL through BIG Data and Small Data  </vt:lpstr>
      <vt:lpstr>Supporting Diverse Learner Needs and Abilities through Proactive Inclusion </vt:lpstr>
      <vt:lpstr>GVSU: Accessibility Context</vt:lpstr>
      <vt:lpstr>Machine Learning Algorithms to Scale Learner Preference </vt:lpstr>
      <vt:lpstr>“Alternative Formats” On-demand </vt:lpstr>
      <vt:lpstr>Impact of “Alternative Formats” in North America Last 12 Months </vt:lpstr>
      <vt:lpstr>GVSU: Impact of “Alternative Formats” in last 12 Months </vt:lpstr>
      <vt:lpstr>GVSU: Alternative Format Downloads over Time</vt:lpstr>
      <vt:lpstr>Digital Content in the LMS is FULL of Accessibility Barriers</vt:lpstr>
      <vt:lpstr>GVSU: Content Breakdown by Semester  </vt:lpstr>
      <vt:lpstr>GVSU: Accessibility over Time    </vt:lpstr>
      <vt:lpstr>Course Accessibility Report:  For Instructors to Strategize and Prioritize</vt:lpstr>
      <vt:lpstr>Files Fixed through Instructor Feedback in North America last 12 Months </vt:lpstr>
      <vt:lpstr>Types of Files Fixed in North America over 12 Months </vt:lpstr>
      <vt:lpstr>GVSU: Files Fixed Through Instructor Feedback since 8/1/18 </vt:lpstr>
      <vt:lpstr>GVSU: Using Data to Inform Strategy...</vt:lpstr>
      <vt:lpstr>Student Success Through Data Integration and Targeted Student Outreach</vt:lpstr>
      <vt:lpstr>Nevada Promise Scholarship</vt:lpstr>
      <vt:lpstr>Nevada Promise Scholarship</vt:lpstr>
      <vt:lpstr>Nevada Promise Scholarship</vt:lpstr>
      <vt:lpstr>Summer Bridge Program</vt:lpstr>
      <vt:lpstr>Summer Bridge Program</vt:lpstr>
      <vt:lpstr>NVP and Summer Bridge Program</vt:lpstr>
      <vt:lpstr>First-Year Surveys as Drivers of Early Interventions with At-Risk Students</vt:lpstr>
      <vt:lpstr>A Brief History of the First-Year Student Questionnaire</vt:lpstr>
      <vt:lpstr>Descriptive -&gt; Predictive</vt:lpstr>
      <vt:lpstr>Success at last!</vt:lpstr>
      <vt:lpstr>PowerPoint Presentation</vt:lpstr>
      <vt:lpstr>Requirements for Timely Intervention</vt:lpstr>
      <vt:lpstr>Survey vs Questionnaire</vt:lpstr>
      <vt:lpstr>Primary Campus Partners</vt:lpstr>
      <vt:lpstr>Data Sharing</vt:lpstr>
      <vt:lpstr>Student Interventions</vt:lpstr>
      <vt:lpstr>THANK YOU - Q&amp;A, DISCUSSION  Leveraging Data-Driven Decision Making to Drive Student Success, Retention, and Accessibility Initiatives</vt:lpstr>
      <vt:lpstr>Session Evaluations There are two ways to access the session and presenter evaluations: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Data-Driven Decision Making to Drive Student Success, Retention, and Accessibility Initiatives</dc:title>
  <cp:lastModifiedBy>Microsoft Office User</cp:lastModifiedBy>
  <cp:revision>1</cp:revision>
  <dcterms:modified xsi:type="dcterms:W3CDTF">2019-10-16T00:13:26Z</dcterms:modified>
</cp:coreProperties>
</file>