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5"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Lst>
  <p:sldSz cy="6858000" cx="12192000"/>
  <p:notesSz cx="6858000" cy="9144000"/>
  <p:embeddedFontLst>
    <p:embeddedFont>
      <p:font typeface="Poppins Medium"/>
      <p:regular r:id="rId32"/>
      <p:bold r:id="rId33"/>
      <p:italic r:id="rId34"/>
      <p:boldItalic r:id="rId35"/>
    </p:embeddedFont>
    <p:embeddedFont>
      <p:font typeface="Barlow Medium"/>
      <p:regular r:id="rId36"/>
      <p:bold r:id="rId37"/>
      <p:italic r:id="rId38"/>
      <p:boldItalic r:id="rId39"/>
    </p:embeddedFont>
    <p:embeddedFont>
      <p:font typeface="Barlow"/>
      <p:regular r:id="rId40"/>
      <p:bold r:id="rId41"/>
      <p:italic r:id="rId42"/>
      <p:boldItalic r:id="rId4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40" Type="http://schemas.openxmlformats.org/officeDocument/2006/relationships/font" Target="fonts/Barlow-regular.fntdata"/><Relationship Id="rId20" Type="http://schemas.openxmlformats.org/officeDocument/2006/relationships/slide" Target="slides/slide16.xml"/><Relationship Id="rId42" Type="http://schemas.openxmlformats.org/officeDocument/2006/relationships/font" Target="fonts/Barlow-italic.fntdata"/><Relationship Id="rId41" Type="http://schemas.openxmlformats.org/officeDocument/2006/relationships/font" Target="fonts/Barlow-bold.fntdata"/><Relationship Id="rId22" Type="http://schemas.openxmlformats.org/officeDocument/2006/relationships/slide" Target="slides/slide18.xml"/><Relationship Id="rId21" Type="http://schemas.openxmlformats.org/officeDocument/2006/relationships/slide" Target="slides/slide17.xml"/><Relationship Id="rId43" Type="http://schemas.openxmlformats.org/officeDocument/2006/relationships/font" Target="fonts/Barlow-boldItalic.fntdata"/><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slide" Target="slides/slide25.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11" Type="http://schemas.openxmlformats.org/officeDocument/2006/relationships/slide" Target="slides/slide7.xml"/><Relationship Id="rId33" Type="http://schemas.openxmlformats.org/officeDocument/2006/relationships/font" Target="fonts/PoppinsMedium-bold.fntdata"/><Relationship Id="rId10" Type="http://schemas.openxmlformats.org/officeDocument/2006/relationships/slide" Target="slides/slide6.xml"/><Relationship Id="rId32" Type="http://schemas.openxmlformats.org/officeDocument/2006/relationships/font" Target="fonts/PoppinsMedium-regular.fntdata"/><Relationship Id="rId13" Type="http://schemas.openxmlformats.org/officeDocument/2006/relationships/slide" Target="slides/slide9.xml"/><Relationship Id="rId35" Type="http://schemas.openxmlformats.org/officeDocument/2006/relationships/font" Target="fonts/PoppinsMedium-boldItalic.fntdata"/><Relationship Id="rId12" Type="http://schemas.openxmlformats.org/officeDocument/2006/relationships/slide" Target="slides/slide8.xml"/><Relationship Id="rId34" Type="http://schemas.openxmlformats.org/officeDocument/2006/relationships/font" Target="fonts/PoppinsMedium-italic.fntdata"/><Relationship Id="rId15" Type="http://schemas.openxmlformats.org/officeDocument/2006/relationships/slide" Target="slides/slide11.xml"/><Relationship Id="rId37" Type="http://schemas.openxmlformats.org/officeDocument/2006/relationships/font" Target="fonts/BarlowMedium-bold.fntdata"/><Relationship Id="rId14" Type="http://schemas.openxmlformats.org/officeDocument/2006/relationships/slide" Target="slides/slide10.xml"/><Relationship Id="rId36" Type="http://schemas.openxmlformats.org/officeDocument/2006/relationships/font" Target="fonts/BarlowMedium-regular.fntdata"/><Relationship Id="rId17" Type="http://schemas.openxmlformats.org/officeDocument/2006/relationships/slide" Target="slides/slide13.xml"/><Relationship Id="rId39" Type="http://schemas.openxmlformats.org/officeDocument/2006/relationships/font" Target="fonts/BarlowMedium-boldItalic.fntdata"/><Relationship Id="rId16" Type="http://schemas.openxmlformats.org/officeDocument/2006/relationships/slide" Target="slides/slide12.xml"/><Relationship Id="rId38" Type="http://schemas.openxmlformats.org/officeDocument/2006/relationships/font" Target="fonts/BarlowMedium-italic.fntdata"/><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8" name="Shape 38"/>
        <p:cNvGrpSpPr/>
        <p:nvPr/>
      </p:nvGrpSpPr>
      <p:grpSpPr>
        <a:xfrm>
          <a:off x="0" y="0"/>
          <a:ext cx="0" cy="0"/>
          <a:chOff x="0" y="0"/>
          <a:chExt cx="0" cy="0"/>
        </a:xfrm>
      </p:grpSpPr>
      <p:sp>
        <p:nvSpPr>
          <p:cNvPr id="39" name="Google Shape;39;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0" name="Google Shape;40;p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4" name="Shape 124"/>
        <p:cNvGrpSpPr/>
        <p:nvPr/>
      </p:nvGrpSpPr>
      <p:grpSpPr>
        <a:xfrm>
          <a:off x="0" y="0"/>
          <a:ext cx="0" cy="0"/>
          <a:chOff x="0" y="0"/>
          <a:chExt cx="0" cy="0"/>
        </a:xfrm>
      </p:grpSpPr>
      <p:sp>
        <p:nvSpPr>
          <p:cNvPr id="125" name="Google Shape;125;p1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6" name="Google Shape;126;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0" name="Shape 130"/>
        <p:cNvGrpSpPr/>
        <p:nvPr/>
      </p:nvGrpSpPr>
      <p:grpSpPr>
        <a:xfrm>
          <a:off x="0" y="0"/>
          <a:ext cx="0" cy="0"/>
          <a:chOff x="0" y="0"/>
          <a:chExt cx="0" cy="0"/>
        </a:xfrm>
      </p:grpSpPr>
      <p:sp>
        <p:nvSpPr>
          <p:cNvPr id="131" name="Google Shape;131;p1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2" name="Google Shape;132;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8" name="Shape 138"/>
        <p:cNvGrpSpPr/>
        <p:nvPr/>
      </p:nvGrpSpPr>
      <p:grpSpPr>
        <a:xfrm>
          <a:off x="0" y="0"/>
          <a:ext cx="0" cy="0"/>
          <a:chOff x="0" y="0"/>
          <a:chExt cx="0" cy="0"/>
        </a:xfrm>
      </p:grpSpPr>
      <p:sp>
        <p:nvSpPr>
          <p:cNvPr id="139" name="Google Shape;139;p1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0" name="Google Shape;140;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7" name="Shape 147"/>
        <p:cNvGrpSpPr/>
        <p:nvPr/>
      </p:nvGrpSpPr>
      <p:grpSpPr>
        <a:xfrm>
          <a:off x="0" y="0"/>
          <a:ext cx="0" cy="0"/>
          <a:chOff x="0" y="0"/>
          <a:chExt cx="0" cy="0"/>
        </a:xfrm>
      </p:grpSpPr>
      <p:sp>
        <p:nvSpPr>
          <p:cNvPr id="148" name="Google Shape;148;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SzPts val="1100"/>
              <a:buNone/>
            </a:pPr>
            <a:r>
              <a:rPr lang="en-US">
                <a:solidFill>
                  <a:schemeClr val="dk1"/>
                </a:solidFill>
              </a:rPr>
              <a:t>So you heard from Carol how IMS standards are enabling this vision of a cohesive learning analytics echo system, and you heard from Jeff how he as a educational tool provider, he recognizes the value of empowering his customers and users by emitting tool data using the Caliper standard, now my job is to demonstrate how we leveraged their significant efforts in a real-life implementation.</a:t>
            </a:r>
            <a:endParaRPr>
              <a:solidFill>
                <a:schemeClr val="dk1"/>
              </a:solidFill>
            </a:endParaRPr>
          </a:p>
          <a:p>
            <a:pPr indent="0" lvl="0" marL="0" rtl="0" algn="l">
              <a:spcBef>
                <a:spcPts val="0"/>
              </a:spcBef>
              <a:spcAft>
                <a:spcPts val="0"/>
              </a:spcAft>
              <a:buSzPts val="1100"/>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US">
                <a:solidFill>
                  <a:schemeClr val="dk1"/>
                </a:solidFill>
              </a:rPr>
              <a:t>So up to now, this presentation has been fairly technical, so I want to see if we can ground this in your own experience. I want you to think back when you were a student. If you had access to the data Carol and Jeff just described, what questions would you ask regarding your performance, what should be working on, or even about what your peers are doing? Feel those neurocognitive juices flowing. Flex those reflective reasoning muscles.</a:t>
            </a:r>
            <a:endParaRPr>
              <a:solidFill>
                <a:schemeClr val="dk1"/>
              </a:solidFill>
            </a:endParaRPr>
          </a:p>
        </p:txBody>
      </p:sp>
      <p:sp>
        <p:nvSpPr>
          <p:cNvPr id="149" name="Google Shape;149;p1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3" name="Shape 153"/>
        <p:cNvGrpSpPr/>
        <p:nvPr/>
      </p:nvGrpSpPr>
      <p:grpSpPr>
        <a:xfrm>
          <a:off x="0" y="0"/>
          <a:ext cx="0" cy="0"/>
          <a:chOff x="0" y="0"/>
          <a:chExt cx="0" cy="0"/>
        </a:xfrm>
      </p:grpSpPr>
      <p:sp>
        <p:nvSpPr>
          <p:cNvPr id="154" name="Google Shape;154;g634719751d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55" name="Google Shape;155;g634719751d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Imagine as a student you had access to this rich pot of data Carol and Jeff just talked about; what questions would you want to ask to help inform how you might improve your </a:t>
            </a:r>
            <a:r>
              <a:rPr lang="en-US"/>
              <a:t>performance</a:t>
            </a:r>
            <a:r>
              <a:rPr lang="en-US"/>
              <a:t> and get the most out of the content?</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A desire to answer these types of questions led to my institution’s involvement in Unizin. Unizin is a consortium made up of over a dozen large research universities and systems in an effort to align resources towards orchestrating a shared ecosystem of </a:t>
            </a:r>
            <a:r>
              <a:rPr lang="en-US">
                <a:solidFill>
                  <a:schemeClr val="dk1"/>
                </a:solidFill>
              </a:rPr>
              <a:t>digital learning services</a:t>
            </a:r>
            <a:r>
              <a:rPr lang="en-US"/>
              <a:t>. One of these services is the Unizin Data Platform.</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9" name="Shape 159"/>
        <p:cNvGrpSpPr/>
        <p:nvPr/>
      </p:nvGrpSpPr>
      <p:grpSpPr>
        <a:xfrm>
          <a:off x="0" y="0"/>
          <a:ext cx="0" cy="0"/>
          <a:chOff x="0" y="0"/>
          <a:chExt cx="0" cy="0"/>
        </a:xfrm>
      </p:grpSpPr>
      <p:sp>
        <p:nvSpPr>
          <p:cNvPr id="160" name="Google Shape;160;p1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1" name="Google Shape;161;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I’m not going to talk about this design diagram in detail. It’s really just there to impress you that there are complex things going on in the background. I’m happy to geek out with you after the session and talk about data workflows, ETL, and BigQuery, but for right now we’re going to focus on these ideas of Collect, Unify, and Connect.</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3" name="Shape 213"/>
        <p:cNvGrpSpPr/>
        <p:nvPr/>
      </p:nvGrpSpPr>
      <p:grpSpPr>
        <a:xfrm>
          <a:off x="0" y="0"/>
          <a:ext cx="0" cy="0"/>
          <a:chOff x="0" y="0"/>
          <a:chExt cx="0" cy="0"/>
        </a:xfrm>
      </p:grpSpPr>
      <p:sp>
        <p:nvSpPr>
          <p:cNvPr id="214" name="Google Shape;214;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15" name="Google Shape;215;p1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0" name="Shape 220"/>
        <p:cNvGrpSpPr/>
        <p:nvPr/>
      </p:nvGrpSpPr>
      <p:grpSpPr>
        <a:xfrm>
          <a:off x="0" y="0"/>
          <a:ext cx="0" cy="0"/>
          <a:chOff x="0" y="0"/>
          <a:chExt cx="0" cy="0"/>
        </a:xfrm>
      </p:grpSpPr>
      <p:sp>
        <p:nvSpPr>
          <p:cNvPr id="221" name="Google Shape;221;p1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2" name="Google Shape;222;p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7" name="Shape 227"/>
        <p:cNvGrpSpPr/>
        <p:nvPr/>
      </p:nvGrpSpPr>
      <p:grpSpPr>
        <a:xfrm>
          <a:off x="0" y="0"/>
          <a:ext cx="0" cy="0"/>
          <a:chOff x="0" y="0"/>
          <a:chExt cx="0" cy="0"/>
        </a:xfrm>
      </p:grpSpPr>
      <p:sp>
        <p:nvSpPr>
          <p:cNvPr id="228" name="Google Shape;228;p1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9" name="Google Shape;229;p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6" name="Shape 236"/>
        <p:cNvGrpSpPr/>
        <p:nvPr/>
      </p:nvGrpSpPr>
      <p:grpSpPr>
        <a:xfrm>
          <a:off x="0" y="0"/>
          <a:ext cx="0" cy="0"/>
          <a:chOff x="0" y="0"/>
          <a:chExt cx="0" cy="0"/>
        </a:xfrm>
      </p:grpSpPr>
      <p:sp>
        <p:nvSpPr>
          <p:cNvPr id="237" name="Google Shape;237;g64b17a49af_0_1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8" name="Google Shape;238;g64b17a49af_0_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4" name="Shape 44"/>
        <p:cNvGrpSpPr/>
        <p:nvPr/>
      </p:nvGrpSpPr>
      <p:grpSpPr>
        <a:xfrm>
          <a:off x="0" y="0"/>
          <a:ext cx="0" cy="0"/>
          <a:chOff x="0" y="0"/>
          <a:chExt cx="0" cy="0"/>
        </a:xfrm>
      </p:grpSpPr>
      <p:sp>
        <p:nvSpPr>
          <p:cNvPr id="45" name="Google Shape;45;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6" name="Google Shape;46;p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5" name="Shape 245"/>
        <p:cNvGrpSpPr/>
        <p:nvPr/>
      </p:nvGrpSpPr>
      <p:grpSpPr>
        <a:xfrm>
          <a:off x="0" y="0"/>
          <a:ext cx="0" cy="0"/>
          <a:chOff x="0" y="0"/>
          <a:chExt cx="0" cy="0"/>
        </a:xfrm>
      </p:grpSpPr>
      <p:sp>
        <p:nvSpPr>
          <p:cNvPr id="246" name="Google Shape;246;p2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7" name="Google Shape;247;p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5" name="Shape 255"/>
        <p:cNvGrpSpPr/>
        <p:nvPr/>
      </p:nvGrpSpPr>
      <p:grpSpPr>
        <a:xfrm>
          <a:off x="0" y="0"/>
          <a:ext cx="0" cy="0"/>
          <a:chOff x="0" y="0"/>
          <a:chExt cx="0" cy="0"/>
        </a:xfrm>
      </p:grpSpPr>
      <p:sp>
        <p:nvSpPr>
          <p:cNvPr id="256" name="Google Shape;256;g64b17a49af_0_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57" name="Google Shape;257;g64b17a49af_0_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4" name="Shape 264"/>
        <p:cNvGrpSpPr/>
        <p:nvPr/>
      </p:nvGrpSpPr>
      <p:grpSpPr>
        <a:xfrm>
          <a:off x="0" y="0"/>
          <a:ext cx="0" cy="0"/>
          <a:chOff x="0" y="0"/>
          <a:chExt cx="0" cy="0"/>
        </a:xfrm>
      </p:grpSpPr>
      <p:sp>
        <p:nvSpPr>
          <p:cNvPr id="265" name="Google Shape;265;g651627b904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66" name="Google Shape;266;g651627b904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2" name="Shape 272"/>
        <p:cNvGrpSpPr/>
        <p:nvPr/>
      </p:nvGrpSpPr>
      <p:grpSpPr>
        <a:xfrm>
          <a:off x="0" y="0"/>
          <a:ext cx="0" cy="0"/>
          <a:chOff x="0" y="0"/>
          <a:chExt cx="0" cy="0"/>
        </a:xfrm>
      </p:grpSpPr>
      <p:sp>
        <p:nvSpPr>
          <p:cNvPr id="273" name="Google Shape;273;p2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74" name="Google Shape;274;p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8" name="Shape 278"/>
        <p:cNvGrpSpPr/>
        <p:nvPr/>
      </p:nvGrpSpPr>
      <p:grpSpPr>
        <a:xfrm>
          <a:off x="0" y="0"/>
          <a:ext cx="0" cy="0"/>
          <a:chOff x="0" y="0"/>
          <a:chExt cx="0" cy="0"/>
        </a:xfrm>
      </p:grpSpPr>
      <p:sp>
        <p:nvSpPr>
          <p:cNvPr id="279" name="Google Shape;279;p2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80" name="Google Shape;280;p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5" name="Shape 285"/>
        <p:cNvGrpSpPr/>
        <p:nvPr/>
      </p:nvGrpSpPr>
      <p:grpSpPr>
        <a:xfrm>
          <a:off x="0" y="0"/>
          <a:ext cx="0" cy="0"/>
          <a:chOff x="0" y="0"/>
          <a:chExt cx="0" cy="0"/>
        </a:xfrm>
      </p:grpSpPr>
      <p:sp>
        <p:nvSpPr>
          <p:cNvPr id="286" name="Google Shape;286;g634719751d_0_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87" name="Google Shape;287;g634719751d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0" name="Shape 290"/>
        <p:cNvGrpSpPr/>
        <p:nvPr/>
      </p:nvGrpSpPr>
      <p:grpSpPr>
        <a:xfrm>
          <a:off x="0" y="0"/>
          <a:ext cx="0" cy="0"/>
          <a:chOff x="0" y="0"/>
          <a:chExt cx="0" cy="0"/>
        </a:xfrm>
      </p:grpSpPr>
      <p:sp>
        <p:nvSpPr>
          <p:cNvPr id="291" name="Google Shape;291;p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92" name="Google Shape;292;p2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5" name="Shape 295"/>
        <p:cNvGrpSpPr/>
        <p:nvPr/>
      </p:nvGrpSpPr>
      <p:grpSpPr>
        <a:xfrm>
          <a:off x="0" y="0"/>
          <a:ext cx="0" cy="0"/>
          <a:chOff x="0" y="0"/>
          <a:chExt cx="0" cy="0"/>
        </a:xfrm>
      </p:grpSpPr>
      <p:sp>
        <p:nvSpPr>
          <p:cNvPr id="296" name="Google Shape;296;p2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97" name="Google Shape;297;p2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 name="Shape 50"/>
        <p:cNvGrpSpPr/>
        <p:nvPr/>
      </p:nvGrpSpPr>
      <p:grpSpPr>
        <a:xfrm>
          <a:off x="0" y="0"/>
          <a:ext cx="0" cy="0"/>
          <a:chOff x="0" y="0"/>
          <a:chExt cx="0" cy="0"/>
        </a:xfrm>
      </p:grpSpPr>
      <p:sp>
        <p:nvSpPr>
          <p:cNvPr id="51" name="Google Shape;51;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2" name="Google Shape;52;p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6" name="Shape 56"/>
        <p:cNvGrpSpPr/>
        <p:nvPr/>
      </p:nvGrpSpPr>
      <p:grpSpPr>
        <a:xfrm>
          <a:off x="0" y="0"/>
          <a:ext cx="0" cy="0"/>
          <a:chOff x="0" y="0"/>
          <a:chExt cx="0" cy="0"/>
        </a:xfrm>
      </p:grpSpPr>
      <p:sp>
        <p:nvSpPr>
          <p:cNvPr id="57" name="Google Shape;57;p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8" name="Google Shape;58;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2" name="Shape 62"/>
        <p:cNvGrpSpPr/>
        <p:nvPr/>
      </p:nvGrpSpPr>
      <p:grpSpPr>
        <a:xfrm>
          <a:off x="0" y="0"/>
          <a:ext cx="0" cy="0"/>
          <a:chOff x="0" y="0"/>
          <a:chExt cx="0" cy="0"/>
        </a:xfrm>
      </p:grpSpPr>
      <p:sp>
        <p:nvSpPr>
          <p:cNvPr id="63" name="Google Shape;63;p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4" name="Google Shape;64;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8" name="Shape 68"/>
        <p:cNvGrpSpPr/>
        <p:nvPr/>
      </p:nvGrpSpPr>
      <p:grpSpPr>
        <a:xfrm>
          <a:off x="0" y="0"/>
          <a:ext cx="0" cy="0"/>
          <a:chOff x="0" y="0"/>
          <a:chExt cx="0" cy="0"/>
        </a:xfrm>
      </p:grpSpPr>
      <p:sp>
        <p:nvSpPr>
          <p:cNvPr id="69" name="Google Shape;69;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70" name="Google Shape;70;p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4" name="Shape 74"/>
        <p:cNvGrpSpPr/>
        <p:nvPr/>
      </p:nvGrpSpPr>
      <p:grpSpPr>
        <a:xfrm>
          <a:off x="0" y="0"/>
          <a:ext cx="0" cy="0"/>
          <a:chOff x="0" y="0"/>
          <a:chExt cx="0" cy="0"/>
        </a:xfrm>
      </p:grpSpPr>
      <p:sp>
        <p:nvSpPr>
          <p:cNvPr id="75" name="Google Shape;75;p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6" name="Google Shape;76;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5" name="Shape 85"/>
        <p:cNvGrpSpPr/>
        <p:nvPr/>
      </p:nvGrpSpPr>
      <p:grpSpPr>
        <a:xfrm>
          <a:off x="0" y="0"/>
          <a:ext cx="0" cy="0"/>
          <a:chOff x="0" y="0"/>
          <a:chExt cx="0" cy="0"/>
        </a:xfrm>
      </p:grpSpPr>
      <p:sp>
        <p:nvSpPr>
          <p:cNvPr id="86" name="Google Shape;86;p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7" name="Google Shape;87;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4" name="Shape 104"/>
        <p:cNvGrpSpPr/>
        <p:nvPr/>
      </p:nvGrpSpPr>
      <p:grpSpPr>
        <a:xfrm>
          <a:off x="0" y="0"/>
          <a:ext cx="0" cy="0"/>
          <a:chOff x="0" y="0"/>
          <a:chExt cx="0" cy="0"/>
        </a:xfrm>
      </p:grpSpPr>
      <p:sp>
        <p:nvSpPr>
          <p:cNvPr id="105" name="Google Shape;105;p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6" name="Google Shape;106;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jp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bg>
      <p:bgPr>
        <a:blipFill>
          <a:blip r:embed="rId2">
            <a:alphaModFix/>
          </a:blip>
          <a:stretch>
            <a:fillRect/>
          </a:stretch>
        </a:blipFill>
      </p:bgPr>
    </p:bg>
    <p:spTree>
      <p:nvGrpSpPr>
        <p:cNvPr id="11" name="Shape 11"/>
        <p:cNvGrpSpPr/>
        <p:nvPr/>
      </p:nvGrpSpPr>
      <p:grpSpPr>
        <a:xfrm>
          <a:off x="0" y="0"/>
          <a:ext cx="0" cy="0"/>
          <a:chOff x="0" y="0"/>
          <a:chExt cx="0" cy="0"/>
        </a:xfrm>
      </p:grpSpPr>
      <p:sp>
        <p:nvSpPr>
          <p:cNvPr id="12" name="Google Shape;12;p2"/>
          <p:cNvSpPr txBox="1"/>
          <p:nvPr>
            <p:ph type="ctrTitle"/>
          </p:nvPr>
        </p:nvSpPr>
        <p:spPr>
          <a:xfrm>
            <a:off x="619125" y="455613"/>
            <a:ext cx="9144000" cy="2387600"/>
          </a:xfrm>
          <a:prstGeom prst="rect">
            <a:avLst/>
          </a:prstGeom>
          <a:noFill/>
          <a:ln>
            <a:noFill/>
          </a:ln>
        </p:spPr>
        <p:txBody>
          <a:bodyPr anchorCtr="0" anchor="b" bIns="45700" lIns="91425" spcFirstLastPara="1" rIns="91425" wrap="square" tIns="45700">
            <a:noAutofit/>
          </a:bodyPr>
          <a:lstStyle>
            <a:lvl1pPr lvl="0" algn="ctr">
              <a:lnSpc>
                <a:spcPct val="90000"/>
              </a:lnSpc>
              <a:spcBef>
                <a:spcPts val="0"/>
              </a:spcBef>
              <a:spcAft>
                <a:spcPts val="0"/>
              </a:spcAft>
              <a:buClr>
                <a:srgbClr val="F2F2F2"/>
              </a:buClr>
              <a:buSzPts val="6000"/>
              <a:buFont typeface="Calibri"/>
              <a:buNone/>
              <a:defRPr b="1" sz="6000">
                <a:solidFill>
                  <a:srgbClr val="F2F2F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 name="Google Shape;13;p2"/>
          <p:cNvSpPr txBox="1"/>
          <p:nvPr>
            <p:ph idx="1" type="subTitle"/>
          </p:nvPr>
        </p:nvSpPr>
        <p:spPr>
          <a:xfrm>
            <a:off x="619125" y="2935288"/>
            <a:ext cx="9144000" cy="1655762"/>
          </a:xfrm>
          <a:prstGeom prst="rect">
            <a:avLst/>
          </a:prstGeom>
          <a:noFill/>
          <a:ln>
            <a:noFill/>
          </a:ln>
        </p:spPr>
        <p:txBody>
          <a:bodyPr anchorCtr="0" anchor="t" bIns="45700" lIns="91425" spcFirstLastPara="1" rIns="91425" wrap="square" tIns="45700">
            <a:noAutofit/>
          </a:bodyPr>
          <a:lstStyle>
            <a:lvl1pPr lvl="0" algn="ctr">
              <a:lnSpc>
                <a:spcPct val="90000"/>
              </a:lnSpc>
              <a:spcBef>
                <a:spcPts val="1000"/>
              </a:spcBef>
              <a:spcAft>
                <a:spcPts val="0"/>
              </a:spcAft>
              <a:buClr>
                <a:srgbClr val="F2F2F2"/>
              </a:buClr>
              <a:buSzPts val="2400"/>
              <a:buNone/>
              <a:defRPr sz="2400">
                <a:solidFill>
                  <a:srgbClr val="F2F2F2"/>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4" name="Google Shape;14;p2"/>
          <p:cNvSpPr txBox="1"/>
          <p:nvPr>
            <p:ph idx="10" type="dt"/>
          </p:nvPr>
        </p:nvSpPr>
        <p:spPr>
          <a:xfrm>
            <a:off x="809625" y="6492875"/>
            <a:ext cx="1781176"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solidFill>
                  <a:srgbClr val="DDEAF6"/>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 name="Google Shape;15;p2"/>
          <p:cNvSpPr txBox="1"/>
          <p:nvPr>
            <p:ph idx="11" type="ftr"/>
          </p:nvPr>
        </p:nvSpPr>
        <p:spPr>
          <a:xfrm>
            <a:off x="3781425" y="6492874"/>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solidFill>
                  <a:srgbClr val="DDEAF6"/>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bg>
      <p:bgPr>
        <a:blipFill>
          <a:blip r:embed="rId2">
            <a:alphaModFix/>
          </a:blip>
          <a:stretch>
            <a:fillRect/>
          </a:stretch>
        </a:blipFill>
      </p:bgPr>
    </p:bg>
    <p:spTree>
      <p:nvGrpSpPr>
        <p:cNvPr id="16" name="Shape 16"/>
        <p:cNvGrpSpPr/>
        <p:nvPr/>
      </p:nvGrpSpPr>
      <p:grpSpPr>
        <a:xfrm>
          <a:off x="0" y="0"/>
          <a:ext cx="0" cy="0"/>
          <a:chOff x="0" y="0"/>
          <a:chExt cx="0" cy="0"/>
        </a:xfrm>
      </p:grpSpPr>
      <p:sp>
        <p:nvSpPr>
          <p:cNvPr id="17" name="Google Shape;17;p3"/>
          <p:cNvSpPr txBox="1"/>
          <p:nvPr>
            <p:ph type="title"/>
          </p:nvPr>
        </p:nvSpPr>
        <p:spPr>
          <a:xfrm>
            <a:off x="838200" y="347663"/>
            <a:ext cx="10515600" cy="2852737"/>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rgbClr val="FBE4D4"/>
              </a:buClr>
              <a:buSzPts val="6000"/>
              <a:buFont typeface="Calibri"/>
              <a:buNone/>
              <a:defRPr b="1" sz="6000">
                <a:solidFill>
                  <a:srgbClr val="FBE4D4"/>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 name="Google Shape;18;p3"/>
          <p:cNvSpPr txBox="1"/>
          <p:nvPr>
            <p:ph idx="1" type="body"/>
          </p:nvPr>
        </p:nvSpPr>
        <p:spPr>
          <a:xfrm>
            <a:off x="838200" y="3227388"/>
            <a:ext cx="10515600" cy="1500187"/>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sz="2400">
                <a:solidFill>
                  <a:schemeClr val="dk1"/>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type="twoObj">
  <p:cSld name="TWO_OBJECTS">
    <p:bg>
      <p:bgPr>
        <a:blipFill>
          <a:blip r:embed="rId2">
            <a:alphaModFix/>
          </a:blip>
          <a:stretch>
            <a:fillRect/>
          </a:stretch>
        </a:blipFill>
      </p:bgPr>
    </p:bg>
    <p:spTree>
      <p:nvGrpSpPr>
        <p:cNvPr id="19" name="Shape 19"/>
        <p:cNvGrpSpPr/>
        <p:nvPr/>
      </p:nvGrpSpPr>
      <p:grpSpPr>
        <a:xfrm>
          <a:off x="0" y="0"/>
          <a:ext cx="0" cy="0"/>
          <a:chOff x="0" y="0"/>
          <a:chExt cx="0" cy="0"/>
        </a:xfrm>
      </p:grpSpPr>
      <p:sp>
        <p:nvSpPr>
          <p:cNvPr id="20" name="Google Shape;20;p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rgbClr val="446CA9"/>
              </a:buClr>
              <a:buSzPts val="4400"/>
              <a:buFont typeface="Calibri"/>
              <a:buNone/>
              <a:defRPr b="1">
                <a:solidFill>
                  <a:srgbClr val="446CA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 name="Google Shape;21;p4"/>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2" name="Google Shape;22;p4"/>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ison" type="twoTxTwoObj">
  <p:cSld name="TWO_OBJECTS_WITH_TEXT">
    <p:bg>
      <p:bgPr>
        <a:blipFill>
          <a:blip r:embed="rId2">
            <a:alphaModFix/>
          </a:blip>
          <a:stretch>
            <a:fillRect/>
          </a:stretch>
        </a:blipFill>
      </p:bgPr>
    </p:bg>
    <p:spTree>
      <p:nvGrpSpPr>
        <p:cNvPr id="23" name="Shape 23"/>
        <p:cNvGrpSpPr/>
        <p:nvPr/>
      </p:nvGrpSpPr>
      <p:grpSpPr>
        <a:xfrm>
          <a:off x="0" y="0"/>
          <a:ext cx="0" cy="0"/>
          <a:chOff x="0" y="0"/>
          <a:chExt cx="0" cy="0"/>
        </a:xfrm>
      </p:grpSpPr>
      <p:sp>
        <p:nvSpPr>
          <p:cNvPr id="24" name="Google Shape;24;p5"/>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rgbClr val="446CA9"/>
              </a:buClr>
              <a:buSzPts val="4400"/>
              <a:buFont typeface="Calibri"/>
              <a:buNone/>
              <a:defRPr b="1">
                <a:solidFill>
                  <a:srgbClr val="446CA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5"/>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rgbClr val="EF7622"/>
              </a:buClr>
              <a:buSzPts val="3200"/>
              <a:buNone/>
              <a:defRPr b="0" sz="3200">
                <a:solidFill>
                  <a:srgbClr val="EF7622"/>
                </a:solidFill>
              </a:defRPr>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26" name="Google Shape;26;p5"/>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7" name="Google Shape;27;p5"/>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rgbClr val="EF7622"/>
              </a:buClr>
              <a:buSzPts val="3200"/>
              <a:buNone/>
              <a:defRPr b="0" sz="3200">
                <a:solidFill>
                  <a:srgbClr val="EF7622"/>
                </a:solidFill>
              </a:defRPr>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28" name="Google Shape;28;p5"/>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bg>
      <p:bgPr>
        <a:blipFill>
          <a:blip r:embed="rId2">
            <a:alphaModFix/>
          </a:blip>
          <a:stretch>
            <a:fillRect/>
          </a:stretch>
        </a:blipFill>
      </p:bgPr>
    </p:bg>
    <p:spTree>
      <p:nvGrpSpPr>
        <p:cNvPr id="29" name="Shape 29"/>
        <p:cNvGrpSpPr/>
        <p:nvPr/>
      </p:nvGrpSpPr>
      <p:grpSpPr>
        <a:xfrm>
          <a:off x="0" y="0"/>
          <a:ext cx="0" cy="0"/>
          <a:chOff x="0" y="0"/>
          <a:chExt cx="0" cy="0"/>
        </a:xfrm>
      </p:grpSpPr>
      <p:sp>
        <p:nvSpPr>
          <p:cNvPr id="30" name="Google Shape;30;p6"/>
          <p:cNvSpPr txBox="1"/>
          <p:nvPr>
            <p:ph type="title"/>
          </p:nvPr>
        </p:nvSpPr>
        <p:spPr>
          <a:xfrm>
            <a:off x="838200" y="160337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lt1"/>
              </a:buClr>
              <a:buSzPts val="6000"/>
              <a:buFont typeface="Calibri"/>
              <a:buNone/>
              <a:defRPr b="1" sz="6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icture with Caption" type="picTx">
  <p:cSld name="PICTURE_WITH_CAPTION_TEXT">
    <p:bg>
      <p:bgPr>
        <a:blipFill>
          <a:blip r:embed="rId2">
            <a:alphaModFix/>
          </a:blip>
          <a:stretch>
            <a:fillRect/>
          </a:stretch>
        </a:blipFill>
      </p:bgPr>
    </p:bg>
    <p:spTree>
      <p:nvGrpSpPr>
        <p:cNvPr id="31" name="Shape 31"/>
        <p:cNvGrpSpPr/>
        <p:nvPr/>
      </p:nvGrpSpPr>
      <p:grpSpPr>
        <a:xfrm>
          <a:off x="0" y="0"/>
          <a:ext cx="0" cy="0"/>
          <a:chOff x="0" y="0"/>
          <a:chExt cx="0" cy="0"/>
        </a:xfrm>
      </p:grpSpPr>
      <p:sp>
        <p:nvSpPr>
          <p:cNvPr id="32" name="Google Shape;32;p7"/>
          <p:cNvSpPr txBox="1"/>
          <p:nvPr>
            <p:ph type="title"/>
          </p:nvPr>
        </p:nvSpPr>
        <p:spPr>
          <a:xfrm>
            <a:off x="839787" y="726281"/>
            <a:ext cx="3932237" cy="1600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4400"/>
              <a:buFont typeface="Calibri"/>
              <a:buNone/>
              <a:defRPr b="1" sz="4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 name="Google Shape;33;p7"/>
          <p:cNvSpPr/>
          <p:nvPr>
            <p:ph idx="2" type="pic"/>
          </p:nvPr>
        </p:nvSpPr>
        <p:spPr>
          <a:xfrm>
            <a:off x="5180012" y="1526381"/>
            <a:ext cx="6172200" cy="4873625"/>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34" name="Google Shape;34;p7"/>
          <p:cNvSpPr txBox="1"/>
          <p:nvPr>
            <p:ph idx="1" type="body"/>
          </p:nvPr>
        </p:nvSpPr>
        <p:spPr>
          <a:xfrm>
            <a:off x="860424" y="2428875"/>
            <a:ext cx="3932237" cy="3971131"/>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bg>
      <p:bgPr>
        <a:blipFill>
          <a:blip r:embed="rId2">
            <a:alphaModFix/>
          </a:blip>
          <a:stretch>
            <a:fillRect/>
          </a:stretch>
        </a:blipFill>
      </p:bgPr>
    </p:bg>
    <p:spTree>
      <p:nvGrpSpPr>
        <p:cNvPr id="35" name="Shape 35"/>
        <p:cNvGrpSpPr/>
        <p:nvPr/>
      </p:nvGrpSpPr>
      <p:grpSpPr>
        <a:xfrm>
          <a:off x="0" y="0"/>
          <a:ext cx="0" cy="0"/>
          <a:chOff x="0" y="0"/>
          <a:chExt cx="0" cy="0"/>
        </a:xfrm>
      </p:grpSpPr>
      <p:sp>
        <p:nvSpPr>
          <p:cNvPr id="36" name="Google Shape;36;p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rgbClr val="EF7622"/>
              </a:buClr>
              <a:buSzPts val="4400"/>
              <a:buFont typeface="Calibri"/>
              <a:buNone/>
              <a:defRPr b="1">
                <a:solidFill>
                  <a:srgbClr val="EF762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7" name="Google Shape;37;p8"/>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 name="Google Shape;7;p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 name="Google Shape;8;p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9" name="Google Shape;9;p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0" name="Google Shape;10;p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Lst>
  <mc:AlternateContent>
    <mc:Choice Requires="p14">
      <p:transition spd="med" p14:dur="600">
        <p14:prism dir="l"/>
      </p:transition>
    </mc:Choice>
    <mc:Fallback>
      <p:transition spd="med">
        <p:fade/>
      </p:transition>
    </mc:Fallback>
  </mc:AlternateConten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hyperlink" Target="https://www.imsglobal.org/lti-advantage-faq"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image" Target="../media/image2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6.xml"/><Relationship Id="rId3" Type="http://schemas.openxmlformats.org/officeDocument/2006/relationships/image" Target="../media/image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hyperlink" Target="https://dev.dashboard.tl.it.umich.edu/courses/291490/view_file_access_within_week/" TargetMode="External"/><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 Id="rId3" Type="http://schemas.openxmlformats.org/officeDocument/2006/relationships/image" Target="../media/image2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 Id="rId3" Type="http://schemas.openxmlformats.org/officeDocument/2006/relationships/image" Target="../media/image20.png"/><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 Id="rId3" Type="http://schemas.openxmlformats.org/officeDocument/2006/relationships/image" Target="../media/image1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 Id="rId3" Type="http://schemas.openxmlformats.org/officeDocument/2006/relationships/image" Target="../media/image17.png"/><Relationship Id="rId4" Type="http://schemas.openxmlformats.org/officeDocument/2006/relationships/image" Target="../media/image1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2.xml"/><Relationship Id="rId3" Type="http://schemas.openxmlformats.org/officeDocument/2006/relationships/image" Target="../media/image17.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3.xml"/><Relationship Id="rId3" Type="http://schemas.openxmlformats.org/officeDocument/2006/relationships/image" Target="../media/image18.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16.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7.xml"/><Relationship Id="rId3" Type="http://schemas.openxmlformats.org/officeDocument/2006/relationships/image" Target="../media/image22.png"/><Relationship Id="rId4" Type="http://schemas.openxmlformats.org/officeDocument/2006/relationships/image" Target="../media/image1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2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6.png"/><Relationship Id="rId4" Type="http://schemas.openxmlformats.org/officeDocument/2006/relationships/image" Target="../media/image5.png"/><Relationship Id="rId5" Type="http://schemas.openxmlformats.org/officeDocument/2006/relationships/image" Target="../media/image1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1" name="Shape 41"/>
        <p:cNvGrpSpPr/>
        <p:nvPr/>
      </p:nvGrpSpPr>
      <p:grpSpPr>
        <a:xfrm>
          <a:off x="0" y="0"/>
          <a:ext cx="0" cy="0"/>
          <a:chOff x="0" y="0"/>
          <a:chExt cx="0" cy="0"/>
        </a:xfrm>
      </p:grpSpPr>
      <p:sp>
        <p:nvSpPr>
          <p:cNvPr id="42" name="Google Shape;42;p9"/>
          <p:cNvSpPr txBox="1"/>
          <p:nvPr>
            <p:ph type="ctrTitle"/>
          </p:nvPr>
        </p:nvSpPr>
        <p:spPr>
          <a:xfrm>
            <a:off x="619125" y="455613"/>
            <a:ext cx="9144000" cy="2387700"/>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Clr>
                <a:srgbClr val="F2F2F2"/>
              </a:buClr>
              <a:buSzPts val="6000"/>
              <a:buFont typeface="Calibri"/>
              <a:buNone/>
            </a:pPr>
            <a:r>
              <a:rPr lang="en-US"/>
              <a:t>Achieving the Promise of Learning Analytics: </a:t>
            </a:r>
            <a:endParaRPr/>
          </a:p>
        </p:txBody>
      </p:sp>
      <p:sp>
        <p:nvSpPr>
          <p:cNvPr id="43" name="Google Shape;43;p9"/>
          <p:cNvSpPr txBox="1"/>
          <p:nvPr>
            <p:ph idx="1" type="subTitle"/>
          </p:nvPr>
        </p:nvSpPr>
        <p:spPr>
          <a:xfrm>
            <a:off x="619125" y="2935288"/>
            <a:ext cx="9144000" cy="1655700"/>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rgbClr val="F2F2F2"/>
              </a:buClr>
              <a:buSzPts val="2400"/>
              <a:buNone/>
            </a:pPr>
            <a:r>
              <a:rPr lang="en-US" sz="3000"/>
              <a:t>Where We Are, Where We’re Going</a:t>
            </a:r>
            <a:endParaRPr sz="300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7" name="Shape 127"/>
        <p:cNvGrpSpPr/>
        <p:nvPr/>
      </p:nvGrpSpPr>
      <p:grpSpPr>
        <a:xfrm>
          <a:off x="0" y="0"/>
          <a:ext cx="0" cy="0"/>
          <a:chOff x="0" y="0"/>
          <a:chExt cx="0" cy="0"/>
        </a:xfrm>
      </p:grpSpPr>
      <p:sp>
        <p:nvSpPr>
          <p:cNvPr id="128" name="Google Shape;128;p18"/>
          <p:cNvSpPr txBox="1"/>
          <p:nvPr>
            <p:ph type="title"/>
          </p:nvPr>
        </p:nvSpPr>
        <p:spPr>
          <a:xfrm>
            <a:off x="839788" y="365125"/>
            <a:ext cx="10515600" cy="1325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4400"/>
              <a:buNone/>
            </a:pPr>
            <a:r>
              <a:rPr lang="en-US"/>
              <a:t>IMS and IMS Caliper</a:t>
            </a:r>
            <a:endParaRPr/>
          </a:p>
        </p:txBody>
      </p:sp>
      <p:sp>
        <p:nvSpPr>
          <p:cNvPr id="129" name="Google Shape;129;p18"/>
          <p:cNvSpPr txBox="1"/>
          <p:nvPr>
            <p:ph idx="2" type="body"/>
          </p:nvPr>
        </p:nvSpPr>
        <p:spPr>
          <a:xfrm>
            <a:off x="668350" y="1440275"/>
            <a:ext cx="11283900" cy="4749300"/>
          </a:xfrm>
          <a:prstGeom prst="rect">
            <a:avLst/>
          </a:prstGeom>
          <a:noFill/>
          <a:ln>
            <a:noFill/>
          </a:ln>
        </p:spPr>
        <p:txBody>
          <a:bodyPr anchorCtr="0" anchor="t" bIns="45700" lIns="91425" spcFirstLastPara="1" rIns="91425" wrap="square" tIns="45700">
            <a:noAutofit/>
          </a:bodyPr>
          <a:lstStyle/>
          <a:p>
            <a:pPr indent="-174625" lvl="0" marL="174625" rtl="0" algn="l">
              <a:lnSpc>
                <a:spcPct val="80000"/>
              </a:lnSpc>
              <a:spcBef>
                <a:spcPts val="0"/>
              </a:spcBef>
              <a:spcAft>
                <a:spcPts val="0"/>
              </a:spcAft>
              <a:buClr>
                <a:srgbClr val="4776BD"/>
              </a:buClr>
              <a:buSzPts val="2000"/>
              <a:buChar char="•"/>
            </a:pPr>
            <a:r>
              <a:rPr lang="en-US" sz="2000"/>
              <a:t>Who is IMS Global?</a:t>
            </a:r>
            <a:endParaRPr sz="2000"/>
          </a:p>
          <a:p>
            <a:pPr indent="-208915" lvl="1" marL="339725" rtl="0" algn="l">
              <a:lnSpc>
                <a:spcPct val="80000"/>
              </a:lnSpc>
              <a:spcBef>
                <a:spcPts val="1000"/>
              </a:spcBef>
              <a:spcAft>
                <a:spcPts val="0"/>
              </a:spcAft>
              <a:buClr>
                <a:srgbClr val="4776BD"/>
              </a:buClr>
              <a:buSzPts val="2000"/>
              <a:buFont typeface="Calibri"/>
              <a:buChar char="–"/>
            </a:pPr>
            <a:r>
              <a:rPr lang="en-US" sz="2000"/>
              <a:t>A consortium of EdTech providers, publishers and schools</a:t>
            </a:r>
            <a:endParaRPr sz="2000"/>
          </a:p>
          <a:p>
            <a:pPr indent="-208915" lvl="1" marL="339725" rtl="0" algn="l">
              <a:lnSpc>
                <a:spcPct val="80000"/>
              </a:lnSpc>
              <a:spcBef>
                <a:spcPts val="1000"/>
              </a:spcBef>
              <a:spcAft>
                <a:spcPts val="0"/>
              </a:spcAft>
              <a:buClr>
                <a:srgbClr val="4776BD"/>
              </a:buClr>
              <a:buSzPts val="2000"/>
              <a:buFont typeface="Calibri"/>
              <a:buChar char="–"/>
            </a:pPr>
            <a:r>
              <a:rPr lang="en-US" sz="2000"/>
              <a:t>Create, promulgate and certify against open standards:  LTI Advantage, Caliper, OneRoster, etc.</a:t>
            </a:r>
            <a:endParaRPr sz="2000"/>
          </a:p>
          <a:p>
            <a:pPr indent="-208915" lvl="1" marL="339725" rtl="0" algn="l">
              <a:lnSpc>
                <a:spcPct val="80000"/>
              </a:lnSpc>
              <a:spcBef>
                <a:spcPts val="1000"/>
              </a:spcBef>
              <a:spcAft>
                <a:spcPts val="0"/>
              </a:spcAft>
              <a:buClr>
                <a:srgbClr val="4776BD"/>
              </a:buClr>
              <a:buSzPts val="2000"/>
              <a:buFont typeface="Calibri"/>
              <a:buChar char="–"/>
            </a:pPr>
            <a:r>
              <a:rPr lang="en-US" sz="2000" u="sng">
                <a:solidFill>
                  <a:schemeClr val="hlink"/>
                </a:solidFill>
                <a:hlinkClick r:id="rId3"/>
              </a:rPr>
              <a:t>https://www.imsglobal.org/lti-advantage-faq</a:t>
            </a:r>
            <a:endParaRPr sz="2000"/>
          </a:p>
          <a:p>
            <a:pPr indent="-88265" lvl="0" marL="174625" rtl="0" algn="l">
              <a:lnSpc>
                <a:spcPct val="80000"/>
              </a:lnSpc>
              <a:spcBef>
                <a:spcPts val="1000"/>
              </a:spcBef>
              <a:spcAft>
                <a:spcPts val="0"/>
              </a:spcAft>
              <a:buSzPts val="1800"/>
              <a:buNone/>
            </a:pPr>
            <a:r>
              <a:t/>
            </a:r>
            <a:endParaRPr sz="2000"/>
          </a:p>
          <a:p>
            <a:pPr indent="-174625" lvl="0" marL="174625" rtl="0" algn="l">
              <a:lnSpc>
                <a:spcPct val="80000"/>
              </a:lnSpc>
              <a:spcBef>
                <a:spcPts val="1000"/>
              </a:spcBef>
              <a:spcAft>
                <a:spcPts val="0"/>
              </a:spcAft>
              <a:buClr>
                <a:srgbClr val="4776BD"/>
              </a:buClr>
              <a:buSzPts val="2000"/>
              <a:buChar char="•"/>
            </a:pPr>
            <a:r>
              <a:rPr lang="en-US" sz="2000"/>
              <a:t>What is IMS Caliper? </a:t>
            </a:r>
            <a:endParaRPr sz="2000"/>
          </a:p>
          <a:p>
            <a:pPr indent="-208915" lvl="1" marL="339725" rtl="0" algn="l">
              <a:lnSpc>
                <a:spcPct val="80000"/>
              </a:lnSpc>
              <a:spcBef>
                <a:spcPts val="1000"/>
              </a:spcBef>
              <a:spcAft>
                <a:spcPts val="0"/>
              </a:spcAft>
              <a:buClr>
                <a:srgbClr val="4776BD"/>
              </a:buClr>
              <a:buSzPts val="2000"/>
              <a:buFont typeface="Calibri"/>
              <a:buChar char="–"/>
            </a:pPr>
            <a:r>
              <a:rPr lang="en-US" sz="2000"/>
              <a:t>Open Standard for learner activity data telemetry</a:t>
            </a:r>
            <a:br>
              <a:rPr lang="en-US" sz="2000"/>
            </a:br>
            <a:endParaRPr sz="2000"/>
          </a:p>
          <a:p>
            <a:pPr indent="-174625" lvl="0" marL="174625" rtl="0" algn="l">
              <a:lnSpc>
                <a:spcPct val="80000"/>
              </a:lnSpc>
              <a:spcBef>
                <a:spcPts val="1000"/>
              </a:spcBef>
              <a:spcAft>
                <a:spcPts val="0"/>
              </a:spcAft>
              <a:buClr>
                <a:srgbClr val="4776BD"/>
              </a:buClr>
              <a:buSzPts val="2000"/>
              <a:buChar char="•"/>
            </a:pPr>
            <a:r>
              <a:rPr lang="en-US" sz="2000"/>
              <a:t>Enables In a standard extensible format with some semantic richness To permit, among other things:</a:t>
            </a:r>
            <a:endParaRPr sz="2000"/>
          </a:p>
          <a:p>
            <a:pPr indent="-208915" lvl="1" marL="339725" rtl="0" algn="l">
              <a:lnSpc>
                <a:spcPct val="80000"/>
              </a:lnSpc>
              <a:spcBef>
                <a:spcPts val="1000"/>
              </a:spcBef>
              <a:spcAft>
                <a:spcPts val="0"/>
              </a:spcAft>
              <a:buClr>
                <a:srgbClr val="4776BD"/>
              </a:buClr>
              <a:buSzPts val="2000"/>
              <a:buFont typeface="Calibri"/>
              <a:buChar char="–"/>
            </a:pPr>
            <a:r>
              <a:rPr lang="en-US" sz="2000"/>
              <a:t>learner + teacher visualization of learner data (360’ view)</a:t>
            </a:r>
            <a:endParaRPr sz="2000"/>
          </a:p>
          <a:p>
            <a:pPr indent="-208915" lvl="1" marL="339725" rtl="0" algn="l">
              <a:lnSpc>
                <a:spcPct val="80000"/>
              </a:lnSpc>
              <a:spcBef>
                <a:spcPts val="1000"/>
              </a:spcBef>
              <a:spcAft>
                <a:spcPts val="0"/>
              </a:spcAft>
              <a:buClr>
                <a:srgbClr val="4776BD"/>
              </a:buClr>
              <a:buSzPts val="2000"/>
              <a:buFont typeface="Calibri"/>
              <a:buChar char="–"/>
            </a:pPr>
            <a:r>
              <a:rPr lang="en-US" sz="2000"/>
              <a:t>Retention and intervention activities</a:t>
            </a:r>
            <a:endParaRPr sz="2000"/>
          </a:p>
          <a:p>
            <a:pPr indent="-208915" lvl="1" marL="339725" rtl="0" algn="l">
              <a:lnSpc>
                <a:spcPct val="80000"/>
              </a:lnSpc>
              <a:spcBef>
                <a:spcPts val="1000"/>
              </a:spcBef>
              <a:spcAft>
                <a:spcPts val="0"/>
              </a:spcAft>
              <a:buClr>
                <a:srgbClr val="4776BD"/>
              </a:buClr>
              <a:buSzPts val="2000"/>
              <a:buFont typeface="Calibri"/>
              <a:buChar char="–"/>
            </a:pPr>
            <a:r>
              <a:rPr lang="en-US" sz="2000"/>
              <a:t>Student success + guidance</a:t>
            </a:r>
            <a:endParaRPr sz="2000"/>
          </a:p>
          <a:p>
            <a:pPr indent="-208915" lvl="1" marL="339725" rtl="0" algn="l">
              <a:lnSpc>
                <a:spcPct val="80000"/>
              </a:lnSpc>
              <a:spcBef>
                <a:spcPts val="1000"/>
              </a:spcBef>
              <a:spcAft>
                <a:spcPts val="0"/>
              </a:spcAft>
              <a:buClr>
                <a:srgbClr val="4776BD"/>
              </a:buClr>
              <a:buSzPts val="2000"/>
              <a:buFont typeface="Calibri"/>
              <a:buChar char="–"/>
            </a:pPr>
            <a:r>
              <a:rPr lang="en-US" sz="2000"/>
              <a:t>Large scale effectiveness studies</a:t>
            </a:r>
            <a:endParaRPr sz="2000"/>
          </a:p>
          <a:p>
            <a:pPr indent="0" lvl="0" marL="0" rtl="0" algn="l">
              <a:lnSpc>
                <a:spcPct val="90000"/>
              </a:lnSpc>
              <a:spcBef>
                <a:spcPts val="1000"/>
              </a:spcBef>
              <a:spcAft>
                <a:spcPts val="0"/>
              </a:spcAft>
              <a:buSzPts val="1800"/>
              <a:buNone/>
            </a:pPr>
            <a:r>
              <a:t/>
            </a:r>
            <a:endParaRPr/>
          </a:p>
          <a:p>
            <a:pPr indent="0" lvl="0" marL="0" rtl="0" algn="l">
              <a:lnSpc>
                <a:spcPct val="90000"/>
              </a:lnSpc>
              <a:spcBef>
                <a:spcPts val="1000"/>
              </a:spcBef>
              <a:spcAft>
                <a:spcPts val="0"/>
              </a:spcAft>
              <a:buSzPts val="1800"/>
              <a:buNone/>
            </a:pPr>
            <a:r>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3" name="Shape 133"/>
        <p:cNvGrpSpPr/>
        <p:nvPr/>
      </p:nvGrpSpPr>
      <p:grpSpPr>
        <a:xfrm>
          <a:off x="0" y="0"/>
          <a:ext cx="0" cy="0"/>
          <a:chOff x="0" y="0"/>
          <a:chExt cx="0" cy="0"/>
        </a:xfrm>
      </p:grpSpPr>
      <p:sp>
        <p:nvSpPr>
          <p:cNvPr id="134" name="Google Shape;134;p19"/>
          <p:cNvSpPr txBox="1"/>
          <p:nvPr>
            <p:ph type="title"/>
          </p:nvPr>
        </p:nvSpPr>
        <p:spPr>
          <a:xfrm>
            <a:off x="839788" y="365125"/>
            <a:ext cx="10515600" cy="1325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4400"/>
              <a:buNone/>
            </a:pPr>
            <a:r>
              <a:rPr lang="en-US"/>
              <a:t>IMS Caliper</a:t>
            </a:r>
            <a:endParaRPr/>
          </a:p>
        </p:txBody>
      </p:sp>
      <p:sp>
        <p:nvSpPr>
          <p:cNvPr id="135" name="Google Shape;135;p19"/>
          <p:cNvSpPr txBox="1"/>
          <p:nvPr/>
        </p:nvSpPr>
        <p:spPr>
          <a:xfrm>
            <a:off x="1727825" y="1719275"/>
            <a:ext cx="3606600" cy="1036200"/>
          </a:xfrm>
          <a:prstGeom prst="rect">
            <a:avLst/>
          </a:prstGeom>
          <a:noFill/>
          <a:ln>
            <a:noFill/>
          </a:ln>
        </p:spPr>
        <p:txBody>
          <a:bodyPr anchorCtr="0" anchor="t" bIns="0" lIns="0" spcFirstLastPara="1" rIns="0" wrap="square" tIns="0">
            <a:noAutofit/>
          </a:bodyPr>
          <a:lstStyle/>
          <a:p>
            <a:pPr indent="-57150" lvl="0" marL="17145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313131"/>
              </a:solidFill>
              <a:latin typeface="Arial"/>
              <a:ea typeface="Arial"/>
              <a:cs typeface="Arial"/>
              <a:sym typeface="Arial"/>
            </a:endParaRPr>
          </a:p>
          <a:p>
            <a:pPr indent="0" lvl="0" marL="0" marR="0" rtl="0" algn="l">
              <a:lnSpc>
                <a:spcPct val="100000"/>
              </a:lnSpc>
              <a:spcBef>
                <a:spcPts val="1000"/>
              </a:spcBef>
              <a:spcAft>
                <a:spcPts val="0"/>
              </a:spcAft>
              <a:buClr>
                <a:srgbClr val="313131"/>
              </a:buClr>
              <a:buSzPts val="1800"/>
              <a:buFont typeface="Arial"/>
              <a:buNone/>
            </a:pPr>
            <a:r>
              <a:rPr b="0" i="0" lang="en-US" sz="1800" u="none" cap="none" strike="noStrike">
                <a:solidFill>
                  <a:srgbClr val="313131"/>
                </a:solidFill>
                <a:latin typeface="Arial"/>
                <a:ea typeface="Arial"/>
                <a:cs typeface="Arial"/>
                <a:sym typeface="Arial"/>
              </a:rPr>
              <a:t>Basic Format of Caliper:</a:t>
            </a:r>
            <a:endParaRPr b="0" i="0" sz="1400" u="none" cap="none" strike="noStrike">
              <a:solidFill>
                <a:srgbClr val="000000"/>
              </a:solidFill>
              <a:latin typeface="Arial"/>
              <a:ea typeface="Arial"/>
              <a:cs typeface="Arial"/>
              <a:sym typeface="Arial"/>
            </a:endParaRPr>
          </a:p>
          <a:p>
            <a:pPr indent="-57150" lvl="0" marL="171450" marR="0" rtl="0" algn="l">
              <a:lnSpc>
                <a:spcPct val="100000"/>
              </a:lnSpc>
              <a:spcBef>
                <a:spcPts val="1000"/>
              </a:spcBef>
              <a:spcAft>
                <a:spcPts val="0"/>
              </a:spcAft>
              <a:buClr>
                <a:srgbClr val="000000"/>
              </a:buClr>
              <a:buSzPts val="1800"/>
              <a:buFont typeface="Arial"/>
              <a:buNone/>
            </a:pPr>
            <a:r>
              <a:t/>
            </a:r>
            <a:endParaRPr b="0" i="0" sz="1800" u="none" cap="none" strike="noStrike">
              <a:solidFill>
                <a:srgbClr val="313131"/>
              </a:solidFill>
              <a:latin typeface="Arial"/>
              <a:ea typeface="Arial"/>
              <a:cs typeface="Arial"/>
              <a:sym typeface="Arial"/>
            </a:endParaRPr>
          </a:p>
          <a:p>
            <a:pPr indent="-57150" lvl="0" marL="171450" marR="0" rtl="0" algn="l">
              <a:lnSpc>
                <a:spcPct val="100000"/>
              </a:lnSpc>
              <a:spcBef>
                <a:spcPts val="1000"/>
              </a:spcBef>
              <a:spcAft>
                <a:spcPts val="0"/>
              </a:spcAft>
              <a:buClr>
                <a:srgbClr val="000000"/>
              </a:buClr>
              <a:buSzPts val="1800"/>
              <a:buFont typeface="Arial"/>
              <a:buNone/>
            </a:pPr>
            <a:r>
              <a:t/>
            </a:r>
            <a:endParaRPr b="0" i="0" sz="1800" u="none" cap="none" strike="noStrike">
              <a:solidFill>
                <a:srgbClr val="313131"/>
              </a:solidFill>
              <a:latin typeface="Arial"/>
              <a:ea typeface="Arial"/>
              <a:cs typeface="Arial"/>
              <a:sym typeface="Arial"/>
            </a:endParaRPr>
          </a:p>
          <a:p>
            <a:pPr indent="0" lvl="0" marL="0" marR="0" rtl="0" algn="l">
              <a:lnSpc>
                <a:spcPct val="100000"/>
              </a:lnSpc>
              <a:spcBef>
                <a:spcPts val="1000"/>
              </a:spcBef>
              <a:spcAft>
                <a:spcPts val="0"/>
              </a:spcAft>
              <a:buClr>
                <a:srgbClr val="000000"/>
              </a:buClr>
              <a:buSzPts val="1800"/>
              <a:buFont typeface="Arial"/>
              <a:buNone/>
            </a:pPr>
            <a:r>
              <a:t/>
            </a:r>
            <a:endParaRPr b="0" i="0" sz="1800" u="none" cap="none" strike="noStrike">
              <a:solidFill>
                <a:srgbClr val="313131"/>
              </a:solidFill>
              <a:latin typeface="Arial"/>
              <a:ea typeface="Arial"/>
              <a:cs typeface="Arial"/>
              <a:sym typeface="Arial"/>
            </a:endParaRPr>
          </a:p>
        </p:txBody>
      </p:sp>
      <p:sp>
        <p:nvSpPr>
          <p:cNvPr id="136" name="Google Shape;136;p19"/>
          <p:cNvSpPr txBox="1"/>
          <p:nvPr/>
        </p:nvSpPr>
        <p:spPr>
          <a:xfrm>
            <a:off x="2642240" y="3192350"/>
            <a:ext cx="6907500" cy="8730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600"/>
              <a:buFont typeface="Arial"/>
              <a:buNone/>
            </a:pPr>
            <a:r>
              <a:rPr b="0" i="0" lang="en-US" sz="3600" u="none" cap="none" strike="noStrike">
                <a:solidFill>
                  <a:srgbClr val="1B4A97"/>
                </a:solidFill>
                <a:latin typeface="Calibri"/>
                <a:ea typeface="Calibri"/>
                <a:cs typeface="Calibri"/>
                <a:sym typeface="Calibri"/>
              </a:rPr>
              <a:t>ACTOR – ACTION - OBJECT</a:t>
            </a:r>
            <a:endParaRPr b="0" i="0" sz="1400" u="none" cap="none" strike="noStrike">
              <a:solidFill>
                <a:srgbClr val="000000"/>
              </a:solidFill>
              <a:latin typeface="Arial"/>
              <a:ea typeface="Arial"/>
              <a:cs typeface="Arial"/>
              <a:sym typeface="Arial"/>
            </a:endParaRPr>
          </a:p>
        </p:txBody>
      </p:sp>
      <p:sp>
        <p:nvSpPr>
          <p:cNvPr id="137" name="Google Shape;137;p19"/>
          <p:cNvSpPr txBox="1"/>
          <p:nvPr/>
        </p:nvSpPr>
        <p:spPr>
          <a:xfrm>
            <a:off x="3555323" y="4428652"/>
            <a:ext cx="5480100" cy="7101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13"/>
              <a:buFont typeface="Arial"/>
              <a:buNone/>
            </a:pPr>
            <a:r>
              <a:rPr b="0" i="0" lang="en-US" sz="1013" u="none" cap="none" strike="noStrike">
                <a:solidFill>
                  <a:srgbClr val="000000"/>
                </a:solidFill>
                <a:latin typeface="Calibri"/>
                <a:ea typeface="Calibri"/>
                <a:cs typeface="Calibri"/>
                <a:sym typeface="Calibri"/>
              </a:rPr>
              <a:t>e.g.</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1B4A97"/>
                </a:solidFill>
                <a:latin typeface="Calibri"/>
                <a:ea typeface="Calibri"/>
                <a:cs typeface="Calibri"/>
                <a:sym typeface="Calibri"/>
              </a:rPr>
              <a:t>Jeff (uniqueid) -  Played -  Video (uniqeid)</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1" name="Shape 141"/>
        <p:cNvGrpSpPr/>
        <p:nvPr/>
      </p:nvGrpSpPr>
      <p:grpSpPr>
        <a:xfrm>
          <a:off x="0" y="0"/>
          <a:ext cx="0" cy="0"/>
          <a:chOff x="0" y="0"/>
          <a:chExt cx="0" cy="0"/>
        </a:xfrm>
      </p:grpSpPr>
      <p:sp>
        <p:nvSpPr>
          <p:cNvPr id="142" name="Google Shape;142;p20"/>
          <p:cNvSpPr txBox="1"/>
          <p:nvPr>
            <p:ph type="title"/>
          </p:nvPr>
        </p:nvSpPr>
        <p:spPr>
          <a:xfrm>
            <a:off x="839788" y="365125"/>
            <a:ext cx="10515600" cy="1325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4400"/>
              <a:buNone/>
            </a:pPr>
            <a:r>
              <a:rPr lang="en-US"/>
              <a:t>Kaltura and IMS Caliper</a:t>
            </a:r>
            <a:endParaRPr/>
          </a:p>
        </p:txBody>
      </p:sp>
      <p:pic>
        <p:nvPicPr>
          <p:cNvPr id="143" name="Google Shape;143;p20"/>
          <p:cNvPicPr preferRelativeResize="0"/>
          <p:nvPr/>
        </p:nvPicPr>
        <p:blipFill rotWithShape="1">
          <a:blip r:embed="rId3">
            <a:alphaModFix/>
          </a:blip>
          <a:srcRect b="0" l="0" r="0" t="0"/>
          <a:stretch/>
        </p:blipFill>
        <p:spPr>
          <a:xfrm>
            <a:off x="7133252" y="1813050"/>
            <a:ext cx="4222152" cy="4491524"/>
          </a:xfrm>
          <a:prstGeom prst="rect">
            <a:avLst/>
          </a:prstGeom>
          <a:noFill/>
          <a:ln>
            <a:noFill/>
          </a:ln>
        </p:spPr>
      </p:pic>
      <p:sp>
        <p:nvSpPr>
          <p:cNvPr id="144" name="Google Shape;144;p20"/>
          <p:cNvSpPr txBox="1"/>
          <p:nvPr/>
        </p:nvSpPr>
        <p:spPr>
          <a:xfrm>
            <a:off x="912500" y="2858825"/>
            <a:ext cx="5027100" cy="3299700"/>
          </a:xfrm>
          <a:prstGeom prst="rect">
            <a:avLst/>
          </a:prstGeom>
          <a:noFill/>
          <a:ln>
            <a:noFill/>
          </a:ln>
        </p:spPr>
        <p:txBody>
          <a:bodyPr anchorCtr="0" anchor="t" bIns="91425" lIns="91425" spcFirstLastPara="1" rIns="91425" wrap="square" tIns="91425">
            <a:noAutofit/>
          </a:bodyPr>
          <a:lstStyle/>
          <a:p>
            <a:pPr indent="0" lvl="0" marL="0" marR="0" rtl="0" algn="l">
              <a:lnSpc>
                <a:spcPct val="150000"/>
              </a:lnSpc>
              <a:spcBef>
                <a:spcPts val="0"/>
              </a:spcBef>
              <a:spcAft>
                <a:spcPts val="0"/>
              </a:spcAft>
              <a:buClr>
                <a:srgbClr val="000000"/>
              </a:buClr>
              <a:buSzPts val="1400"/>
              <a:buFont typeface="Arial"/>
              <a:buNone/>
            </a:pPr>
            <a:r>
              <a:rPr b="0" i="0" lang="en-US" sz="1400" u="none" cap="none" strike="noStrike">
                <a:solidFill>
                  <a:srgbClr val="000000"/>
                </a:solidFill>
                <a:latin typeface="Calibri"/>
                <a:ea typeface="Calibri"/>
                <a:cs typeface="Calibri"/>
                <a:sym typeface="Calibri"/>
              </a:rPr>
              <a:t>Started, Paused, Resumed, Restarted, Ended, </a:t>
            </a:r>
            <a:endParaRPr b="0" i="0" sz="1400" u="none" cap="none" strike="noStrike">
              <a:solidFill>
                <a:srgbClr val="000000"/>
              </a:solidFill>
              <a:latin typeface="Calibri"/>
              <a:ea typeface="Calibri"/>
              <a:cs typeface="Calibri"/>
              <a:sym typeface="Calibri"/>
            </a:endParaRPr>
          </a:p>
          <a:p>
            <a:pPr indent="0" lvl="0" marL="0" marR="0" rtl="0" algn="l">
              <a:lnSpc>
                <a:spcPct val="150000"/>
              </a:lnSpc>
              <a:spcBef>
                <a:spcPts val="0"/>
              </a:spcBef>
              <a:spcAft>
                <a:spcPts val="0"/>
              </a:spcAft>
              <a:buClr>
                <a:srgbClr val="000000"/>
              </a:buClr>
              <a:buSzPts val="1400"/>
              <a:buFont typeface="Arial"/>
              <a:buNone/>
            </a:pPr>
            <a:r>
              <a:rPr b="0" i="0" lang="en-US" sz="1400" u="none" cap="none" strike="noStrike">
                <a:solidFill>
                  <a:srgbClr val="000000"/>
                </a:solidFill>
                <a:latin typeface="Calibri"/>
                <a:ea typeface="Calibri"/>
                <a:cs typeface="Calibri"/>
                <a:sym typeface="Calibri"/>
              </a:rPr>
              <a:t>ForwardedTo, JumpedTo, </a:t>
            </a:r>
            <a:endParaRPr b="0" i="0" sz="1400" u="none" cap="none" strike="noStrike">
              <a:solidFill>
                <a:srgbClr val="000000"/>
              </a:solidFill>
              <a:latin typeface="Calibri"/>
              <a:ea typeface="Calibri"/>
              <a:cs typeface="Calibri"/>
              <a:sym typeface="Calibri"/>
            </a:endParaRPr>
          </a:p>
          <a:p>
            <a:pPr indent="0" lvl="0" marL="0" marR="0" rtl="0" algn="l">
              <a:lnSpc>
                <a:spcPct val="150000"/>
              </a:lnSpc>
              <a:spcBef>
                <a:spcPts val="0"/>
              </a:spcBef>
              <a:spcAft>
                <a:spcPts val="0"/>
              </a:spcAft>
              <a:buClr>
                <a:srgbClr val="000000"/>
              </a:buClr>
              <a:buSzPts val="1400"/>
              <a:buFont typeface="Arial"/>
              <a:buNone/>
            </a:pPr>
            <a:r>
              <a:rPr b="0" i="0" lang="en-US" sz="1400" u="none" cap="none" strike="noStrike">
                <a:solidFill>
                  <a:srgbClr val="000000"/>
                </a:solidFill>
                <a:latin typeface="Calibri"/>
                <a:ea typeface="Calibri"/>
                <a:cs typeface="Calibri"/>
                <a:sym typeface="Calibri"/>
              </a:rPr>
              <a:t>ChangedResolution, ChangedSize, ChangedSpeed, ChangedVolume,</a:t>
            </a:r>
            <a:endParaRPr b="0" i="0" sz="1400" u="none" cap="none" strike="noStrike">
              <a:solidFill>
                <a:srgbClr val="000000"/>
              </a:solidFill>
              <a:latin typeface="Calibri"/>
              <a:ea typeface="Calibri"/>
              <a:cs typeface="Calibri"/>
              <a:sym typeface="Calibri"/>
            </a:endParaRPr>
          </a:p>
          <a:p>
            <a:pPr indent="0" lvl="0" marL="0" marR="0" rtl="0" algn="l">
              <a:lnSpc>
                <a:spcPct val="150000"/>
              </a:lnSpc>
              <a:spcBef>
                <a:spcPts val="0"/>
              </a:spcBef>
              <a:spcAft>
                <a:spcPts val="0"/>
              </a:spcAft>
              <a:buClr>
                <a:srgbClr val="000000"/>
              </a:buClr>
              <a:buSzPts val="1400"/>
              <a:buFont typeface="Arial"/>
              <a:buNone/>
            </a:pPr>
            <a:r>
              <a:rPr b="0" i="0" lang="en-US" sz="1400" u="none" cap="none" strike="noStrike">
                <a:solidFill>
                  <a:srgbClr val="000000"/>
                </a:solidFill>
                <a:latin typeface="Calibri"/>
                <a:ea typeface="Calibri"/>
                <a:cs typeface="Calibri"/>
                <a:sym typeface="Calibri"/>
              </a:rPr>
              <a:t>EnabledClosedCaptioning, DisabledClosedCaptioning, </a:t>
            </a:r>
            <a:endParaRPr b="0" i="0" sz="1400" u="none" cap="none" strike="noStrike">
              <a:solidFill>
                <a:srgbClr val="000000"/>
              </a:solidFill>
              <a:latin typeface="Calibri"/>
              <a:ea typeface="Calibri"/>
              <a:cs typeface="Calibri"/>
              <a:sym typeface="Calibri"/>
            </a:endParaRPr>
          </a:p>
          <a:p>
            <a:pPr indent="0" lvl="0" marL="0" marR="0" rtl="0" algn="l">
              <a:lnSpc>
                <a:spcPct val="150000"/>
              </a:lnSpc>
              <a:spcBef>
                <a:spcPts val="0"/>
              </a:spcBef>
              <a:spcAft>
                <a:spcPts val="0"/>
              </a:spcAft>
              <a:buClr>
                <a:srgbClr val="000000"/>
              </a:buClr>
              <a:buSzPts val="1400"/>
              <a:buFont typeface="Arial"/>
              <a:buNone/>
            </a:pPr>
            <a:r>
              <a:rPr b="0" i="0" lang="en-US" sz="1400" u="none" cap="none" strike="noStrike">
                <a:solidFill>
                  <a:srgbClr val="000000"/>
                </a:solidFill>
                <a:latin typeface="Calibri"/>
                <a:ea typeface="Calibri"/>
                <a:cs typeface="Calibri"/>
                <a:sym typeface="Calibri"/>
              </a:rPr>
              <a:t>EnteredFullScreen, ExitedFullScreen, </a:t>
            </a:r>
            <a:endParaRPr b="0" i="0" sz="1400" u="none" cap="none" strike="noStrike">
              <a:solidFill>
                <a:srgbClr val="000000"/>
              </a:solidFill>
              <a:latin typeface="Calibri"/>
              <a:ea typeface="Calibri"/>
              <a:cs typeface="Calibri"/>
              <a:sym typeface="Calibri"/>
            </a:endParaRPr>
          </a:p>
          <a:p>
            <a:pPr indent="0" lvl="0" marL="0" marR="0" rtl="0" algn="l">
              <a:lnSpc>
                <a:spcPct val="150000"/>
              </a:lnSpc>
              <a:spcBef>
                <a:spcPts val="0"/>
              </a:spcBef>
              <a:spcAft>
                <a:spcPts val="0"/>
              </a:spcAft>
              <a:buClr>
                <a:srgbClr val="000000"/>
              </a:buClr>
              <a:buSzPts val="1400"/>
              <a:buFont typeface="Arial"/>
              <a:buNone/>
            </a:pPr>
            <a:r>
              <a:rPr b="0" i="0" lang="en-US" sz="1400" u="none" cap="none" strike="noStrike">
                <a:solidFill>
                  <a:srgbClr val="000000"/>
                </a:solidFill>
                <a:latin typeface="Calibri"/>
                <a:ea typeface="Calibri"/>
                <a:cs typeface="Calibri"/>
                <a:sym typeface="Calibri"/>
              </a:rPr>
              <a:t>Muted, Unmuted, </a:t>
            </a:r>
            <a:endParaRPr b="0" i="0" sz="1400" u="none" cap="none" strike="noStrike">
              <a:solidFill>
                <a:srgbClr val="000000"/>
              </a:solidFill>
              <a:latin typeface="Calibri"/>
              <a:ea typeface="Calibri"/>
              <a:cs typeface="Calibri"/>
              <a:sym typeface="Calibri"/>
            </a:endParaRPr>
          </a:p>
          <a:p>
            <a:pPr indent="0" lvl="0" marL="0" marR="0" rtl="0" algn="l">
              <a:lnSpc>
                <a:spcPct val="150000"/>
              </a:lnSpc>
              <a:spcBef>
                <a:spcPts val="0"/>
              </a:spcBef>
              <a:spcAft>
                <a:spcPts val="0"/>
              </a:spcAft>
              <a:buClr>
                <a:srgbClr val="000000"/>
              </a:buClr>
              <a:buSzPts val="1400"/>
              <a:buFont typeface="Arial"/>
              <a:buNone/>
            </a:pPr>
            <a:r>
              <a:rPr b="0" i="0" lang="en-US" sz="1400" u="none" cap="none" strike="noStrike">
                <a:solidFill>
                  <a:srgbClr val="000000"/>
                </a:solidFill>
                <a:latin typeface="Calibri"/>
                <a:ea typeface="Calibri"/>
                <a:cs typeface="Calibri"/>
                <a:sym typeface="Calibri"/>
              </a:rPr>
              <a:t>OpenedPopout, ClosedPopout</a:t>
            </a:r>
            <a:endParaRPr b="0" i="0" sz="1400" u="none" cap="none" strike="noStrike">
              <a:solidFill>
                <a:srgbClr val="000000"/>
              </a:solidFill>
              <a:latin typeface="Calibri"/>
              <a:ea typeface="Calibri"/>
              <a:cs typeface="Calibri"/>
              <a:sym typeface="Calibri"/>
            </a:endParaRPr>
          </a:p>
        </p:txBody>
      </p:sp>
      <p:sp>
        <p:nvSpPr>
          <p:cNvPr id="145" name="Google Shape;145;p20"/>
          <p:cNvSpPr txBox="1"/>
          <p:nvPr/>
        </p:nvSpPr>
        <p:spPr>
          <a:xfrm>
            <a:off x="912560" y="1598213"/>
            <a:ext cx="5904000" cy="914400"/>
          </a:xfrm>
          <a:prstGeom prst="rect">
            <a:avLst/>
          </a:prstGeom>
          <a:noFill/>
          <a:ln>
            <a:noFill/>
          </a:ln>
        </p:spPr>
        <p:txBody>
          <a:bodyPr anchorCtr="0" anchor="t" bIns="137150" lIns="137150" spcFirstLastPara="1" rIns="137150" wrap="square" tIns="13715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Calibri"/>
              <a:buNone/>
            </a:pPr>
            <a:r>
              <a:rPr b="0" i="0" lang="en-US" sz="1800" u="none" cap="none" strike="noStrike">
                <a:solidFill>
                  <a:srgbClr val="000000"/>
                </a:solidFill>
                <a:latin typeface="Calibri"/>
                <a:ea typeface="Calibri"/>
                <a:cs typeface="Calibri"/>
                <a:sym typeface="Calibri"/>
              </a:rPr>
              <a:t>Currently emitting on the Media Metric Profile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Calibri"/>
              <a:buNone/>
            </a:pPr>
            <a:r>
              <a:rPr b="0" i="0" lang="en-US" sz="1800" u="none" cap="none" strike="noStrike">
                <a:solidFill>
                  <a:srgbClr val="000000"/>
                </a:solidFill>
                <a:latin typeface="Calibri"/>
                <a:ea typeface="Calibri"/>
                <a:cs typeface="Calibri"/>
                <a:sym typeface="Calibri"/>
              </a:rPr>
              <a:t>In the future: Assessment Profile</a:t>
            </a:r>
            <a:endParaRPr b="0" i="0" sz="1400" u="none" cap="none" strike="noStrike">
              <a:solidFill>
                <a:srgbClr val="000000"/>
              </a:solidFill>
              <a:latin typeface="Arial"/>
              <a:ea typeface="Arial"/>
              <a:cs typeface="Arial"/>
              <a:sym typeface="Arial"/>
            </a:endParaRPr>
          </a:p>
        </p:txBody>
      </p:sp>
      <p:sp>
        <p:nvSpPr>
          <p:cNvPr id="146" name="Google Shape;146;p20"/>
          <p:cNvSpPr txBox="1"/>
          <p:nvPr/>
        </p:nvSpPr>
        <p:spPr>
          <a:xfrm>
            <a:off x="2011680" y="1252025"/>
            <a:ext cx="0" cy="0"/>
          </a:xfrm>
          <a:prstGeom prst="rect">
            <a:avLst/>
          </a:prstGeom>
          <a:noFill/>
          <a:ln>
            <a:noFill/>
          </a:ln>
        </p:spPr>
        <p:txBody>
          <a:bodyPr anchorCtr="0" anchor="t" bIns="137150" lIns="137150" spcFirstLastPara="1" rIns="137150" wrap="square" tIns="13715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0" name="Shape 150"/>
        <p:cNvGrpSpPr/>
        <p:nvPr/>
      </p:nvGrpSpPr>
      <p:grpSpPr>
        <a:xfrm>
          <a:off x="0" y="0"/>
          <a:ext cx="0" cy="0"/>
          <a:chOff x="0" y="0"/>
          <a:chExt cx="0" cy="0"/>
        </a:xfrm>
      </p:grpSpPr>
      <p:sp>
        <p:nvSpPr>
          <p:cNvPr id="151" name="Google Shape;151;p21"/>
          <p:cNvSpPr txBox="1"/>
          <p:nvPr>
            <p:ph type="title"/>
          </p:nvPr>
        </p:nvSpPr>
        <p:spPr>
          <a:xfrm>
            <a:off x="838200" y="347663"/>
            <a:ext cx="10515600" cy="28527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rgbClr val="FBE4D4"/>
              </a:buClr>
              <a:buSzPts val="6000"/>
              <a:buFont typeface="Calibri"/>
              <a:buNone/>
            </a:pPr>
            <a:r>
              <a:rPr lang="en-US"/>
              <a:t>The Unified Data Platform and the Un-Dashboard</a:t>
            </a:r>
            <a:endParaRPr/>
          </a:p>
        </p:txBody>
      </p:sp>
      <p:sp>
        <p:nvSpPr>
          <p:cNvPr id="152" name="Google Shape;152;p21"/>
          <p:cNvSpPr txBox="1"/>
          <p:nvPr>
            <p:ph idx="1" type="body"/>
          </p:nvPr>
        </p:nvSpPr>
        <p:spPr>
          <a:xfrm>
            <a:off x="838200" y="3227388"/>
            <a:ext cx="10515600" cy="15003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1100"/>
              <a:buNone/>
            </a:pPr>
            <a:r>
              <a:rPr lang="en-US"/>
              <a:t>John Johnston, IT Program Manager for Learning Analytics &amp; Data Services</a:t>
            </a:r>
            <a:endParaRPr/>
          </a:p>
          <a:p>
            <a:pPr indent="0" lvl="0" marL="0" rtl="0" algn="l">
              <a:lnSpc>
                <a:spcPct val="90000"/>
              </a:lnSpc>
              <a:spcBef>
                <a:spcPts val="0"/>
              </a:spcBef>
              <a:spcAft>
                <a:spcPts val="0"/>
              </a:spcAft>
              <a:buClr>
                <a:schemeClr val="dk1"/>
              </a:buClr>
              <a:buSzPts val="1100"/>
              <a:buNone/>
            </a:pPr>
            <a:r>
              <a:rPr lang="en-US"/>
              <a:t>University of Michigan</a:t>
            </a:r>
            <a:endParaRPr/>
          </a:p>
          <a:p>
            <a:pPr indent="0" lvl="0" marL="0" rtl="0" algn="l">
              <a:lnSpc>
                <a:spcPct val="90000"/>
              </a:lnSpc>
              <a:spcBef>
                <a:spcPts val="0"/>
              </a:spcBef>
              <a:spcAft>
                <a:spcPts val="0"/>
              </a:spcAft>
              <a:buClr>
                <a:schemeClr val="dk1"/>
              </a:buClr>
              <a:buSzPts val="1100"/>
              <a:buNone/>
            </a:pPr>
            <a:r>
              <a:t/>
            </a:r>
            <a:endParaRPr/>
          </a:p>
          <a:p>
            <a:pPr indent="0" lvl="0" marL="0" rtl="0" algn="l">
              <a:lnSpc>
                <a:spcPct val="90000"/>
              </a:lnSpc>
              <a:spcBef>
                <a:spcPts val="0"/>
              </a:spcBef>
              <a:spcAft>
                <a:spcPts val="0"/>
              </a:spcAft>
              <a:buClr>
                <a:schemeClr val="dk1"/>
              </a:buClr>
              <a:buSzPts val="2400"/>
              <a:buNone/>
            </a:pPr>
            <a:r>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6" name="Shape 156"/>
        <p:cNvGrpSpPr/>
        <p:nvPr/>
      </p:nvGrpSpPr>
      <p:grpSpPr>
        <a:xfrm>
          <a:off x="0" y="0"/>
          <a:ext cx="0" cy="0"/>
          <a:chOff x="0" y="0"/>
          <a:chExt cx="0" cy="0"/>
        </a:xfrm>
      </p:grpSpPr>
      <p:sp>
        <p:nvSpPr>
          <p:cNvPr id="157" name="Google Shape;157;p22"/>
          <p:cNvSpPr txBox="1"/>
          <p:nvPr>
            <p:ph type="title"/>
          </p:nvPr>
        </p:nvSpPr>
        <p:spPr>
          <a:xfrm>
            <a:off x="838200" y="365125"/>
            <a:ext cx="10515600" cy="13257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What Interesting Questions Can We Ask of the Data?</a:t>
            </a:r>
            <a:endParaRPr/>
          </a:p>
        </p:txBody>
      </p:sp>
      <p:sp>
        <p:nvSpPr>
          <p:cNvPr id="158" name="Google Shape;158;p22"/>
          <p:cNvSpPr txBox="1"/>
          <p:nvPr>
            <p:ph idx="1" type="body"/>
          </p:nvPr>
        </p:nvSpPr>
        <p:spPr>
          <a:xfrm>
            <a:off x="838200" y="1769775"/>
            <a:ext cx="10515600" cy="4407000"/>
          </a:xfrm>
          <a:prstGeom prst="rect">
            <a:avLst/>
          </a:prstGeom>
        </p:spPr>
        <p:txBody>
          <a:bodyPr anchorCtr="0" anchor="t" bIns="45700" lIns="91425" spcFirstLastPara="1" rIns="91425" wrap="square" tIns="45700">
            <a:noAutofit/>
          </a:bodyPr>
          <a:lstStyle/>
          <a:p>
            <a:pPr indent="0" lvl="0" marL="0" rtl="0" algn="l">
              <a:lnSpc>
                <a:spcPct val="115000"/>
              </a:lnSpc>
              <a:spcBef>
                <a:spcPts val="0"/>
              </a:spcBef>
              <a:spcAft>
                <a:spcPts val="0"/>
              </a:spcAft>
              <a:buNone/>
            </a:pPr>
            <a:r>
              <a:rPr lang="en-US" sz="3000">
                <a:solidFill>
                  <a:srgbClr val="000000"/>
                </a:solidFill>
              </a:rPr>
              <a:t>How am I performing in relationship to my peers?</a:t>
            </a:r>
            <a:endParaRPr sz="3000">
              <a:solidFill>
                <a:srgbClr val="000000"/>
              </a:solidFill>
            </a:endParaRPr>
          </a:p>
          <a:p>
            <a:pPr indent="0" lvl="0" marL="0" rtl="0" algn="l">
              <a:lnSpc>
                <a:spcPct val="115000"/>
              </a:lnSpc>
              <a:spcBef>
                <a:spcPts val="1000"/>
              </a:spcBef>
              <a:spcAft>
                <a:spcPts val="0"/>
              </a:spcAft>
              <a:buClr>
                <a:schemeClr val="dk1"/>
              </a:buClr>
              <a:buSzPts val="1100"/>
              <a:buFont typeface="Arial"/>
              <a:buNone/>
            </a:pPr>
            <a:r>
              <a:rPr lang="en-US" sz="3000">
                <a:solidFill>
                  <a:srgbClr val="000000"/>
                </a:solidFill>
              </a:rPr>
              <a:t>What is the most popular content in my course?</a:t>
            </a:r>
            <a:endParaRPr sz="3000">
              <a:solidFill>
                <a:srgbClr val="000000"/>
              </a:solidFill>
            </a:endParaRPr>
          </a:p>
          <a:p>
            <a:pPr indent="0" lvl="0" marL="0" rtl="0" algn="l">
              <a:lnSpc>
                <a:spcPct val="115000"/>
              </a:lnSpc>
              <a:spcBef>
                <a:spcPts val="1000"/>
              </a:spcBef>
              <a:spcAft>
                <a:spcPts val="0"/>
              </a:spcAft>
              <a:buClr>
                <a:schemeClr val="dk1"/>
              </a:buClr>
              <a:buSzPts val="1100"/>
              <a:buFont typeface="Arial"/>
              <a:buNone/>
            </a:pPr>
            <a:r>
              <a:rPr lang="en-US" sz="3000">
                <a:solidFill>
                  <a:srgbClr val="000000"/>
                </a:solidFill>
              </a:rPr>
              <a:t>What content did I miss?</a:t>
            </a:r>
            <a:endParaRPr sz="3000">
              <a:solidFill>
                <a:srgbClr val="000000"/>
              </a:solidFill>
            </a:endParaRPr>
          </a:p>
          <a:p>
            <a:pPr indent="0" lvl="0" marL="0" rtl="0" algn="l">
              <a:lnSpc>
                <a:spcPct val="115000"/>
              </a:lnSpc>
              <a:spcBef>
                <a:spcPts val="1000"/>
              </a:spcBef>
              <a:spcAft>
                <a:spcPts val="0"/>
              </a:spcAft>
              <a:buNone/>
            </a:pPr>
            <a:r>
              <a:rPr lang="en-US" sz="3000">
                <a:solidFill>
                  <a:srgbClr val="000000"/>
                </a:solidFill>
              </a:rPr>
              <a:t>What are the high performers doing?</a:t>
            </a:r>
            <a:endParaRPr sz="3000">
              <a:solidFill>
                <a:srgbClr val="000000"/>
              </a:solidFill>
            </a:endParaRPr>
          </a:p>
          <a:p>
            <a:pPr indent="0" lvl="0" marL="0" rtl="0" algn="l">
              <a:lnSpc>
                <a:spcPct val="115000"/>
              </a:lnSpc>
              <a:spcBef>
                <a:spcPts val="1000"/>
              </a:spcBef>
              <a:spcAft>
                <a:spcPts val="0"/>
              </a:spcAft>
              <a:buNone/>
            </a:pPr>
            <a:r>
              <a:rPr lang="en-US" sz="3000">
                <a:solidFill>
                  <a:srgbClr val="000000"/>
                </a:solidFill>
              </a:rPr>
              <a:t>Which assignments have the greatest impact?</a:t>
            </a:r>
            <a:endParaRPr sz="3000">
              <a:solidFill>
                <a:srgbClr val="000000"/>
              </a:solidFill>
            </a:endParaRPr>
          </a:p>
          <a:p>
            <a:pPr indent="0" lvl="0" marL="0" rtl="0" algn="l">
              <a:lnSpc>
                <a:spcPct val="115000"/>
              </a:lnSpc>
              <a:spcBef>
                <a:spcPts val="1000"/>
              </a:spcBef>
              <a:spcAft>
                <a:spcPts val="0"/>
              </a:spcAft>
              <a:buNone/>
            </a:pPr>
            <a:r>
              <a:rPr lang="en-US" sz="3000">
                <a:solidFill>
                  <a:srgbClr val="000000"/>
                </a:solidFill>
              </a:rPr>
              <a:t>What should I be working on now?</a:t>
            </a:r>
            <a:endParaRPr sz="3000">
              <a:solidFill>
                <a:srgbClr val="000000"/>
              </a:solidFill>
            </a:endParaRPr>
          </a:p>
          <a:p>
            <a:pPr indent="0" lvl="0" marL="0" rtl="0" algn="l">
              <a:lnSpc>
                <a:spcPct val="115000"/>
              </a:lnSpc>
              <a:spcBef>
                <a:spcPts val="1000"/>
              </a:spcBef>
              <a:spcAft>
                <a:spcPts val="0"/>
              </a:spcAft>
              <a:buNone/>
            </a:pPr>
            <a:r>
              <a:rPr lang="en-US" sz="3000">
                <a:solidFill>
                  <a:srgbClr val="000000"/>
                </a:solidFill>
              </a:rPr>
              <a:t>How can I best budget my study time?</a:t>
            </a:r>
            <a:endParaRPr sz="3000">
              <a:solidFill>
                <a:srgbClr val="000000"/>
              </a:solidFill>
            </a:endParaRPr>
          </a:p>
          <a:p>
            <a:pPr indent="0" lvl="0" marL="0" rtl="0" algn="l">
              <a:spcBef>
                <a:spcPts val="1000"/>
              </a:spcBef>
              <a:spcAft>
                <a:spcPts val="0"/>
              </a:spcAft>
              <a:buClr>
                <a:schemeClr val="dk1"/>
              </a:buClr>
              <a:buSzPts val="1100"/>
              <a:buFont typeface="Arial"/>
              <a:buNone/>
            </a:pPr>
            <a:r>
              <a:t/>
            </a:r>
            <a:endParaRPr/>
          </a:p>
          <a:p>
            <a:pPr indent="0" lvl="0" marL="0" rtl="0" algn="l">
              <a:spcBef>
                <a:spcPts val="1000"/>
              </a:spcBef>
              <a:spcAft>
                <a:spcPts val="0"/>
              </a:spcAft>
              <a:buClr>
                <a:schemeClr val="dk1"/>
              </a:buClr>
              <a:buSzPts val="1100"/>
              <a:buFont typeface="Arial"/>
              <a:buNone/>
            </a:pPr>
            <a:r>
              <a:t/>
            </a:r>
            <a:endParaRPr/>
          </a:p>
          <a:p>
            <a:pPr indent="0" lvl="0" marL="0" rtl="0" algn="l">
              <a:spcBef>
                <a:spcPts val="100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8"/>
                                        </p:tgtEl>
                                        <p:attrNameLst>
                                          <p:attrName>style.visibility</p:attrName>
                                        </p:attrNameLst>
                                      </p:cBhvr>
                                      <p:to>
                                        <p:strVal val="visible"/>
                                      </p:to>
                                    </p:set>
                                    <p:animEffect filter="fade" transition="in">
                                      <p:cBhvr>
                                        <p:cTn dur="1000"/>
                                        <p:tgtEl>
                                          <p:spTgt spid="15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2" name="Shape 162"/>
        <p:cNvGrpSpPr/>
        <p:nvPr/>
      </p:nvGrpSpPr>
      <p:grpSpPr>
        <a:xfrm>
          <a:off x="0" y="0"/>
          <a:ext cx="0" cy="0"/>
          <a:chOff x="0" y="0"/>
          <a:chExt cx="0" cy="0"/>
        </a:xfrm>
      </p:grpSpPr>
      <p:sp>
        <p:nvSpPr>
          <p:cNvPr id="163" name="Google Shape;163;p23"/>
          <p:cNvSpPr/>
          <p:nvPr/>
        </p:nvSpPr>
        <p:spPr>
          <a:xfrm>
            <a:off x="572275" y="1403875"/>
            <a:ext cx="11048100" cy="4315200"/>
          </a:xfrm>
          <a:prstGeom prst="rect">
            <a:avLst/>
          </a:prstGeom>
          <a:solidFill>
            <a:srgbClr val="4776BD"/>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 name="Google Shape;164;p23"/>
          <p:cNvSpPr txBox="1"/>
          <p:nvPr/>
        </p:nvSpPr>
        <p:spPr>
          <a:xfrm>
            <a:off x="5644971" y="5558471"/>
            <a:ext cx="1056300" cy="389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US" sz="1000">
                <a:solidFill>
                  <a:srgbClr val="FFFFFF"/>
                </a:solidFill>
                <a:latin typeface="Barlow"/>
                <a:ea typeface="Barlow"/>
                <a:cs typeface="Barlow"/>
                <a:sym typeface="Barlow"/>
              </a:rPr>
              <a:t>‹#›</a:t>
            </a:fld>
            <a:endParaRPr sz="1000">
              <a:solidFill>
                <a:srgbClr val="FFFFFF"/>
              </a:solidFill>
              <a:latin typeface="Barlow"/>
              <a:ea typeface="Barlow"/>
              <a:cs typeface="Barlow"/>
              <a:sym typeface="Barlow"/>
            </a:endParaRPr>
          </a:p>
        </p:txBody>
      </p:sp>
      <p:sp>
        <p:nvSpPr>
          <p:cNvPr id="165" name="Google Shape;165;p23"/>
          <p:cNvSpPr/>
          <p:nvPr/>
        </p:nvSpPr>
        <p:spPr>
          <a:xfrm>
            <a:off x="1365916" y="1624458"/>
            <a:ext cx="1178100" cy="813900"/>
          </a:xfrm>
          <a:prstGeom prst="roundRect">
            <a:avLst>
              <a:gd fmla="val 16667" name="adj"/>
            </a:avLst>
          </a:prstGeom>
          <a:solidFill>
            <a:srgbClr val="DDEAF6"/>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a:latin typeface="Barlow Medium"/>
                <a:ea typeface="Barlow Medium"/>
                <a:cs typeface="Barlow Medium"/>
                <a:sym typeface="Barlow Medium"/>
              </a:rPr>
              <a:t>SIS</a:t>
            </a:r>
            <a:endParaRPr>
              <a:latin typeface="Barlow Medium"/>
              <a:ea typeface="Barlow Medium"/>
              <a:cs typeface="Barlow Medium"/>
              <a:sym typeface="Barlow Medium"/>
            </a:endParaRPr>
          </a:p>
        </p:txBody>
      </p:sp>
      <p:sp>
        <p:nvSpPr>
          <p:cNvPr id="166" name="Google Shape;166;p23"/>
          <p:cNvSpPr/>
          <p:nvPr/>
        </p:nvSpPr>
        <p:spPr>
          <a:xfrm>
            <a:off x="1365916" y="2784920"/>
            <a:ext cx="1178100" cy="813900"/>
          </a:xfrm>
          <a:prstGeom prst="roundRect">
            <a:avLst>
              <a:gd fmla="val 16667" name="adj"/>
            </a:avLst>
          </a:prstGeom>
          <a:solidFill>
            <a:srgbClr val="DDEAF6"/>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a:latin typeface="Barlow Medium"/>
                <a:ea typeface="Barlow Medium"/>
                <a:cs typeface="Barlow Medium"/>
                <a:sym typeface="Barlow Medium"/>
              </a:rPr>
              <a:t>LMS</a:t>
            </a:r>
            <a:endParaRPr>
              <a:latin typeface="Barlow Medium"/>
              <a:ea typeface="Barlow Medium"/>
              <a:cs typeface="Barlow Medium"/>
              <a:sym typeface="Barlow Medium"/>
            </a:endParaRPr>
          </a:p>
        </p:txBody>
      </p:sp>
      <p:grpSp>
        <p:nvGrpSpPr>
          <p:cNvPr id="167" name="Google Shape;167;p23"/>
          <p:cNvGrpSpPr/>
          <p:nvPr/>
        </p:nvGrpSpPr>
        <p:grpSpPr>
          <a:xfrm>
            <a:off x="1189231" y="3945417"/>
            <a:ext cx="1531451" cy="1167284"/>
            <a:chOff x="806625" y="3416050"/>
            <a:chExt cx="1320900" cy="1006800"/>
          </a:xfrm>
        </p:grpSpPr>
        <p:sp>
          <p:nvSpPr>
            <p:cNvPr id="168" name="Google Shape;168;p23"/>
            <p:cNvSpPr/>
            <p:nvPr/>
          </p:nvSpPr>
          <p:spPr>
            <a:xfrm>
              <a:off x="806625" y="3416050"/>
              <a:ext cx="1016100" cy="702000"/>
            </a:xfrm>
            <a:prstGeom prst="roundRect">
              <a:avLst>
                <a:gd fmla="val 16667" name="adj"/>
              </a:avLst>
            </a:prstGeom>
            <a:solidFill>
              <a:srgbClr val="DDEAF6"/>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Barlow Medium"/>
                <a:ea typeface="Barlow Medium"/>
                <a:cs typeface="Barlow Medium"/>
                <a:sym typeface="Barlow Medium"/>
              </a:endParaRPr>
            </a:p>
          </p:txBody>
        </p:sp>
        <p:sp>
          <p:nvSpPr>
            <p:cNvPr id="169" name="Google Shape;169;p23"/>
            <p:cNvSpPr/>
            <p:nvPr/>
          </p:nvSpPr>
          <p:spPr>
            <a:xfrm>
              <a:off x="959025" y="3568450"/>
              <a:ext cx="1016100" cy="702000"/>
            </a:xfrm>
            <a:prstGeom prst="roundRect">
              <a:avLst>
                <a:gd fmla="val 16667" name="adj"/>
              </a:avLst>
            </a:prstGeom>
            <a:solidFill>
              <a:srgbClr val="DDEAF6"/>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Barlow Medium"/>
                <a:ea typeface="Barlow Medium"/>
                <a:cs typeface="Barlow Medium"/>
                <a:sym typeface="Barlow Medium"/>
              </a:endParaRPr>
            </a:p>
          </p:txBody>
        </p:sp>
        <p:sp>
          <p:nvSpPr>
            <p:cNvPr id="170" name="Google Shape;170;p23"/>
            <p:cNvSpPr/>
            <p:nvPr/>
          </p:nvSpPr>
          <p:spPr>
            <a:xfrm>
              <a:off x="1111425" y="3720850"/>
              <a:ext cx="1016100" cy="702000"/>
            </a:xfrm>
            <a:prstGeom prst="roundRect">
              <a:avLst>
                <a:gd fmla="val 16667" name="adj"/>
              </a:avLst>
            </a:prstGeom>
            <a:solidFill>
              <a:srgbClr val="DDEAF6"/>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a:latin typeface="Barlow Medium"/>
                  <a:ea typeface="Barlow Medium"/>
                  <a:cs typeface="Barlow Medium"/>
                  <a:sym typeface="Barlow Medium"/>
                </a:rPr>
                <a:t>T&amp;L</a:t>
              </a:r>
              <a:endParaRPr>
                <a:latin typeface="Barlow Medium"/>
                <a:ea typeface="Barlow Medium"/>
                <a:cs typeface="Barlow Medium"/>
                <a:sym typeface="Barlow Medium"/>
              </a:endParaRPr>
            </a:p>
            <a:p>
              <a:pPr indent="0" lvl="0" marL="0" rtl="0" algn="ctr">
                <a:spcBef>
                  <a:spcPts val="0"/>
                </a:spcBef>
                <a:spcAft>
                  <a:spcPts val="0"/>
                </a:spcAft>
                <a:buNone/>
              </a:pPr>
              <a:r>
                <a:rPr lang="en-US">
                  <a:latin typeface="Barlow Medium"/>
                  <a:ea typeface="Barlow Medium"/>
                  <a:cs typeface="Barlow Medium"/>
                  <a:sym typeface="Barlow Medium"/>
                </a:rPr>
                <a:t>tools</a:t>
              </a:r>
              <a:endParaRPr>
                <a:latin typeface="Barlow Medium"/>
                <a:ea typeface="Barlow Medium"/>
                <a:cs typeface="Barlow Medium"/>
                <a:sym typeface="Barlow Medium"/>
              </a:endParaRPr>
            </a:p>
          </p:txBody>
        </p:sp>
      </p:grpSp>
      <p:sp>
        <p:nvSpPr>
          <p:cNvPr id="171" name="Google Shape;171;p23"/>
          <p:cNvSpPr/>
          <p:nvPr/>
        </p:nvSpPr>
        <p:spPr>
          <a:xfrm>
            <a:off x="3485836" y="2226239"/>
            <a:ext cx="1178100" cy="813900"/>
          </a:xfrm>
          <a:prstGeom prst="roundRect">
            <a:avLst>
              <a:gd fmla="val 16667" name="adj"/>
            </a:avLst>
          </a:prstGeom>
          <a:solidFill>
            <a:srgbClr val="DDEAF6"/>
          </a:solidFill>
          <a:ln cap="flat" cmpd="sng" w="19050">
            <a:solidFill>
              <a:srgbClr val="000000"/>
            </a:solidFill>
            <a:prstDash val="dot"/>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a:latin typeface="Barlow Medium"/>
                <a:ea typeface="Barlow Medium"/>
                <a:cs typeface="Barlow Medium"/>
                <a:sym typeface="Barlow Medium"/>
              </a:rPr>
              <a:t>Batch ingress</a:t>
            </a:r>
            <a:endParaRPr>
              <a:latin typeface="Barlow Medium"/>
              <a:ea typeface="Barlow Medium"/>
              <a:cs typeface="Barlow Medium"/>
              <a:sym typeface="Barlow Medium"/>
            </a:endParaRPr>
          </a:p>
        </p:txBody>
      </p:sp>
      <p:sp>
        <p:nvSpPr>
          <p:cNvPr id="172" name="Google Shape;172;p23"/>
          <p:cNvSpPr/>
          <p:nvPr/>
        </p:nvSpPr>
        <p:spPr>
          <a:xfrm>
            <a:off x="3485836" y="3598812"/>
            <a:ext cx="1178100" cy="813900"/>
          </a:xfrm>
          <a:prstGeom prst="roundRect">
            <a:avLst>
              <a:gd fmla="val 16667" name="adj"/>
            </a:avLst>
          </a:prstGeom>
          <a:solidFill>
            <a:srgbClr val="DDEAF6"/>
          </a:solidFill>
          <a:ln cap="flat" cmpd="sng" w="19050">
            <a:solidFill>
              <a:srgbClr val="000000"/>
            </a:solidFill>
            <a:prstDash val="dot"/>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a:latin typeface="Barlow Medium"/>
                <a:ea typeface="Barlow Medium"/>
                <a:cs typeface="Barlow Medium"/>
                <a:sym typeface="Barlow Medium"/>
              </a:rPr>
              <a:t>Event ingress</a:t>
            </a:r>
            <a:endParaRPr>
              <a:latin typeface="Barlow Medium"/>
              <a:ea typeface="Barlow Medium"/>
              <a:cs typeface="Barlow Medium"/>
              <a:sym typeface="Barlow Medium"/>
            </a:endParaRPr>
          </a:p>
        </p:txBody>
      </p:sp>
      <p:cxnSp>
        <p:nvCxnSpPr>
          <p:cNvPr id="173" name="Google Shape;173;p23"/>
          <p:cNvCxnSpPr>
            <a:stCxn id="165" idx="3"/>
            <a:endCxn id="171" idx="1"/>
          </p:cNvCxnSpPr>
          <p:nvPr/>
        </p:nvCxnSpPr>
        <p:spPr>
          <a:xfrm>
            <a:off x="2544016" y="2031408"/>
            <a:ext cx="941700" cy="601800"/>
          </a:xfrm>
          <a:prstGeom prst="curvedConnector3">
            <a:avLst>
              <a:gd fmla="val 49998" name="adj1"/>
            </a:avLst>
          </a:prstGeom>
          <a:noFill/>
          <a:ln cap="flat" cmpd="sng" w="19050">
            <a:solidFill>
              <a:srgbClr val="EA9999"/>
            </a:solidFill>
            <a:prstDash val="solid"/>
            <a:round/>
            <a:headEnd len="med" w="med" type="none"/>
            <a:tailEnd len="med" w="med" type="triangle"/>
          </a:ln>
        </p:spPr>
      </p:cxnSp>
      <p:cxnSp>
        <p:nvCxnSpPr>
          <p:cNvPr id="174" name="Google Shape;174;p23"/>
          <p:cNvCxnSpPr>
            <a:stCxn id="166" idx="3"/>
            <a:endCxn id="171" idx="1"/>
          </p:cNvCxnSpPr>
          <p:nvPr/>
        </p:nvCxnSpPr>
        <p:spPr>
          <a:xfrm flipH="1" rot="10800000">
            <a:off x="2544016" y="2633270"/>
            <a:ext cx="941700" cy="558600"/>
          </a:xfrm>
          <a:prstGeom prst="curvedConnector3">
            <a:avLst>
              <a:gd fmla="val 49998" name="adj1"/>
            </a:avLst>
          </a:prstGeom>
          <a:noFill/>
          <a:ln cap="flat" cmpd="sng" w="19050">
            <a:solidFill>
              <a:srgbClr val="EA9999"/>
            </a:solidFill>
            <a:prstDash val="solid"/>
            <a:round/>
            <a:headEnd len="med" w="med" type="none"/>
            <a:tailEnd len="med" w="med" type="triangle"/>
          </a:ln>
        </p:spPr>
      </p:cxnSp>
      <p:cxnSp>
        <p:nvCxnSpPr>
          <p:cNvPr id="175" name="Google Shape;175;p23"/>
          <p:cNvCxnSpPr>
            <a:stCxn id="170" idx="3"/>
            <a:endCxn id="171" idx="1"/>
          </p:cNvCxnSpPr>
          <p:nvPr/>
        </p:nvCxnSpPr>
        <p:spPr>
          <a:xfrm flipH="1" rot="10800000">
            <a:off x="2720683" y="2633051"/>
            <a:ext cx="765300" cy="2072700"/>
          </a:xfrm>
          <a:prstGeom prst="curvedConnector3">
            <a:avLst>
              <a:gd fmla="val 49998" name="adj1"/>
            </a:avLst>
          </a:prstGeom>
          <a:noFill/>
          <a:ln cap="flat" cmpd="sng" w="19050">
            <a:solidFill>
              <a:srgbClr val="EA9999"/>
            </a:solidFill>
            <a:prstDash val="solid"/>
            <a:round/>
            <a:headEnd len="med" w="med" type="none"/>
            <a:tailEnd len="med" w="med" type="triangle"/>
          </a:ln>
        </p:spPr>
      </p:cxnSp>
      <p:cxnSp>
        <p:nvCxnSpPr>
          <p:cNvPr id="176" name="Google Shape;176;p23"/>
          <p:cNvCxnSpPr>
            <a:stCxn id="166" idx="3"/>
            <a:endCxn id="172" idx="1"/>
          </p:cNvCxnSpPr>
          <p:nvPr/>
        </p:nvCxnSpPr>
        <p:spPr>
          <a:xfrm>
            <a:off x="2544016" y="3191870"/>
            <a:ext cx="941700" cy="813900"/>
          </a:xfrm>
          <a:prstGeom prst="curvedConnector3">
            <a:avLst>
              <a:gd fmla="val 49998" name="adj1"/>
            </a:avLst>
          </a:prstGeom>
          <a:noFill/>
          <a:ln cap="flat" cmpd="sng" w="19050">
            <a:solidFill>
              <a:srgbClr val="FFE599"/>
            </a:solidFill>
            <a:prstDash val="solid"/>
            <a:round/>
            <a:headEnd len="med" w="med" type="none"/>
            <a:tailEnd len="med" w="med" type="triangle"/>
          </a:ln>
        </p:spPr>
      </p:cxnSp>
      <p:cxnSp>
        <p:nvCxnSpPr>
          <p:cNvPr id="177" name="Google Shape;177;p23"/>
          <p:cNvCxnSpPr>
            <a:stCxn id="170" idx="3"/>
            <a:endCxn id="172" idx="1"/>
          </p:cNvCxnSpPr>
          <p:nvPr/>
        </p:nvCxnSpPr>
        <p:spPr>
          <a:xfrm flipH="1" rot="10800000">
            <a:off x="2720683" y="4005851"/>
            <a:ext cx="765300" cy="699900"/>
          </a:xfrm>
          <a:prstGeom prst="curvedConnector3">
            <a:avLst>
              <a:gd fmla="val 49998" name="adj1"/>
            </a:avLst>
          </a:prstGeom>
          <a:noFill/>
          <a:ln cap="flat" cmpd="sng" w="19050">
            <a:solidFill>
              <a:srgbClr val="FFE599"/>
            </a:solidFill>
            <a:prstDash val="solid"/>
            <a:round/>
            <a:headEnd len="med" w="med" type="none"/>
            <a:tailEnd len="med" w="med" type="triangle"/>
          </a:ln>
        </p:spPr>
      </p:cxnSp>
      <p:sp>
        <p:nvSpPr>
          <p:cNvPr id="178" name="Google Shape;178;p23"/>
          <p:cNvSpPr txBox="1"/>
          <p:nvPr/>
        </p:nvSpPr>
        <p:spPr>
          <a:xfrm>
            <a:off x="2543975" y="4617365"/>
            <a:ext cx="1712700" cy="486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US" sz="1000">
                <a:solidFill>
                  <a:srgbClr val="FFFFFF"/>
                </a:solidFill>
                <a:latin typeface="Barlow"/>
                <a:ea typeface="Barlow"/>
                <a:cs typeface="Barlow"/>
                <a:sym typeface="Barlow"/>
              </a:rPr>
              <a:t>Behavioral data</a:t>
            </a:r>
            <a:endParaRPr b="1" sz="1000">
              <a:solidFill>
                <a:srgbClr val="FFFFFF"/>
              </a:solidFill>
              <a:latin typeface="Barlow"/>
              <a:ea typeface="Barlow"/>
              <a:cs typeface="Barlow"/>
              <a:sym typeface="Barlow"/>
            </a:endParaRPr>
          </a:p>
        </p:txBody>
      </p:sp>
      <p:sp>
        <p:nvSpPr>
          <p:cNvPr id="179" name="Google Shape;179;p23"/>
          <p:cNvSpPr txBox="1"/>
          <p:nvPr/>
        </p:nvSpPr>
        <p:spPr>
          <a:xfrm>
            <a:off x="2380529" y="1788453"/>
            <a:ext cx="1712700" cy="486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US" sz="1000">
                <a:solidFill>
                  <a:srgbClr val="FFFFFF"/>
                </a:solidFill>
                <a:latin typeface="Barlow"/>
                <a:ea typeface="Barlow"/>
                <a:cs typeface="Barlow"/>
                <a:sym typeface="Barlow"/>
              </a:rPr>
              <a:t>Context data</a:t>
            </a:r>
            <a:endParaRPr b="1" sz="1000">
              <a:solidFill>
                <a:srgbClr val="FFFFFF"/>
              </a:solidFill>
              <a:latin typeface="Barlow"/>
              <a:ea typeface="Barlow"/>
              <a:cs typeface="Barlow"/>
              <a:sym typeface="Barlow"/>
            </a:endParaRPr>
          </a:p>
        </p:txBody>
      </p:sp>
      <p:sp>
        <p:nvSpPr>
          <p:cNvPr id="180" name="Google Shape;180;p23"/>
          <p:cNvSpPr/>
          <p:nvPr/>
        </p:nvSpPr>
        <p:spPr>
          <a:xfrm>
            <a:off x="5769142" y="2226239"/>
            <a:ext cx="1178100" cy="813900"/>
          </a:xfrm>
          <a:prstGeom prst="roundRect">
            <a:avLst>
              <a:gd fmla="val 16667" name="adj"/>
            </a:avLst>
          </a:prstGeom>
          <a:solidFill>
            <a:srgbClr val="DDEAF6"/>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a:latin typeface="Barlow Medium"/>
                <a:ea typeface="Barlow Medium"/>
                <a:cs typeface="Barlow Medium"/>
                <a:sym typeface="Barlow Medium"/>
              </a:rPr>
              <a:t>Ingestion</a:t>
            </a:r>
            <a:endParaRPr>
              <a:latin typeface="Barlow Medium"/>
              <a:ea typeface="Barlow Medium"/>
              <a:cs typeface="Barlow Medium"/>
              <a:sym typeface="Barlow Medium"/>
            </a:endParaRPr>
          </a:p>
          <a:p>
            <a:pPr indent="0" lvl="0" marL="0" rtl="0" algn="ctr">
              <a:spcBef>
                <a:spcPts val="0"/>
              </a:spcBef>
              <a:spcAft>
                <a:spcPts val="0"/>
              </a:spcAft>
              <a:buNone/>
            </a:pPr>
            <a:r>
              <a:rPr lang="en-US">
                <a:latin typeface="Barlow Medium"/>
                <a:ea typeface="Barlow Medium"/>
                <a:cs typeface="Barlow Medium"/>
                <a:sym typeface="Barlow Medium"/>
              </a:rPr>
              <a:t>database</a:t>
            </a:r>
            <a:endParaRPr>
              <a:latin typeface="Barlow Medium"/>
              <a:ea typeface="Barlow Medium"/>
              <a:cs typeface="Barlow Medium"/>
              <a:sym typeface="Barlow Medium"/>
            </a:endParaRPr>
          </a:p>
        </p:txBody>
      </p:sp>
      <p:sp>
        <p:nvSpPr>
          <p:cNvPr id="181" name="Google Shape;181;p23"/>
          <p:cNvSpPr/>
          <p:nvPr/>
        </p:nvSpPr>
        <p:spPr>
          <a:xfrm>
            <a:off x="8044826" y="2226239"/>
            <a:ext cx="1178100" cy="813900"/>
          </a:xfrm>
          <a:prstGeom prst="roundRect">
            <a:avLst>
              <a:gd fmla="val 16667" name="adj"/>
            </a:avLst>
          </a:prstGeom>
          <a:solidFill>
            <a:srgbClr val="D6DAFE"/>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a:latin typeface="Barlow Medium"/>
                <a:ea typeface="Barlow Medium"/>
                <a:cs typeface="Barlow Medium"/>
                <a:sym typeface="Barlow Medium"/>
              </a:rPr>
              <a:t>Context</a:t>
            </a:r>
            <a:endParaRPr>
              <a:latin typeface="Barlow Medium"/>
              <a:ea typeface="Barlow Medium"/>
              <a:cs typeface="Barlow Medium"/>
              <a:sym typeface="Barlow Medium"/>
            </a:endParaRPr>
          </a:p>
          <a:p>
            <a:pPr indent="0" lvl="0" marL="0" rtl="0" algn="ctr">
              <a:spcBef>
                <a:spcPts val="0"/>
              </a:spcBef>
              <a:spcAft>
                <a:spcPts val="0"/>
              </a:spcAft>
              <a:buNone/>
            </a:pPr>
            <a:r>
              <a:rPr lang="en-US">
                <a:latin typeface="Barlow Medium"/>
                <a:ea typeface="Barlow Medium"/>
                <a:cs typeface="Barlow Medium"/>
                <a:sym typeface="Barlow Medium"/>
              </a:rPr>
              <a:t>store</a:t>
            </a:r>
            <a:endParaRPr>
              <a:latin typeface="Barlow Medium"/>
              <a:ea typeface="Barlow Medium"/>
              <a:cs typeface="Barlow Medium"/>
              <a:sym typeface="Barlow Medium"/>
            </a:endParaRPr>
          </a:p>
        </p:txBody>
      </p:sp>
      <p:sp>
        <p:nvSpPr>
          <p:cNvPr id="182" name="Google Shape;182;p23"/>
          <p:cNvSpPr/>
          <p:nvPr/>
        </p:nvSpPr>
        <p:spPr>
          <a:xfrm>
            <a:off x="8044826" y="3601971"/>
            <a:ext cx="1178100" cy="813900"/>
          </a:xfrm>
          <a:prstGeom prst="roundRect">
            <a:avLst>
              <a:gd fmla="val 16667" name="adj"/>
            </a:avLst>
          </a:prstGeom>
          <a:solidFill>
            <a:srgbClr val="D6DAFE"/>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a:latin typeface="Barlow Medium"/>
                <a:ea typeface="Barlow Medium"/>
                <a:cs typeface="Barlow Medium"/>
                <a:sym typeface="Barlow Medium"/>
              </a:rPr>
              <a:t>Event</a:t>
            </a:r>
            <a:endParaRPr>
              <a:latin typeface="Barlow Medium"/>
              <a:ea typeface="Barlow Medium"/>
              <a:cs typeface="Barlow Medium"/>
              <a:sym typeface="Barlow Medium"/>
            </a:endParaRPr>
          </a:p>
          <a:p>
            <a:pPr indent="0" lvl="0" marL="0" rtl="0" algn="ctr">
              <a:spcBef>
                <a:spcPts val="0"/>
              </a:spcBef>
              <a:spcAft>
                <a:spcPts val="0"/>
              </a:spcAft>
              <a:buNone/>
            </a:pPr>
            <a:r>
              <a:rPr lang="en-US">
                <a:latin typeface="Barlow Medium"/>
                <a:ea typeface="Barlow Medium"/>
                <a:cs typeface="Barlow Medium"/>
                <a:sym typeface="Barlow Medium"/>
              </a:rPr>
              <a:t>store</a:t>
            </a:r>
            <a:endParaRPr>
              <a:latin typeface="Barlow Medium"/>
              <a:ea typeface="Barlow Medium"/>
              <a:cs typeface="Barlow Medium"/>
              <a:sym typeface="Barlow Medium"/>
            </a:endParaRPr>
          </a:p>
        </p:txBody>
      </p:sp>
      <p:sp>
        <p:nvSpPr>
          <p:cNvPr id="183" name="Google Shape;183;p23"/>
          <p:cNvSpPr/>
          <p:nvPr/>
        </p:nvSpPr>
        <p:spPr>
          <a:xfrm>
            <a:off x="9824667" y="1836626"/>
            <a:ext cx="1178100" cy="601800"/>
          </a:xfrm>
          <a:prstGeom prst="roundRect">
            <a:avLst>
              <a:gd fmla="val 16667" name="adj"/>
            </a:avLst>
          </a:prstGeom>
          <a:solidFill>
            <a:srgbClr val="DDEAF6"/>
          </a:solidFill>
          <a:ln cap="flat" cmpd="sng" w="19050">
            <a:solidFill>
              <a:srgbClr val="000000"/>
            </a:solidFill>
            <a:prstDash val="dot"/>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1050">
                <a:latin typeface="Barlow Medium"/>
                <a:ea typeface="Barlow Medium"/>
                <a:cs typeface="Barlow Medium"/>
                <a:sym typeface="Barlow Medium"/>
              </a:rPr>
              <a:t>Advisors</a:t>
            </a:r>
            <a:endParaRPr sz="1050">
              <a:latin typeface="Barlow Medium"/>
              <a:ea typeface="Barlow Medium"/>
              <a:cs typeface="Barlow Medium"/>
              <a:sym typeface="Barlow Medium"/>
            </a:endParaRPr>
          </a:p>
        </p:txBody>
      </p:sp>
      <p:sp>
        <p:nvSpPr>
          <p:cNvPr id="184" name="Google Shape;184;p23"/>
          <p:cNvSpPr/>
          <p:nvPr/>
        </p:nvSpPr>
        <p:spPr>
          <a:xfrm>
            <a:off x="9824667" y="3080475"/>
            <a:ext cx="1178100" cy="558600"/>
          </a:xfrm>
          <a:prstGeom prst="roundRect">
            <a:avLst>
              <a:gd fmla="val 16667" name="adj"/>
            </a:avLst>
          </a:prstGeom>
          <a:solidFill>
            <a:srgbClr val="DDEAF6"/>
          </a:solidFill>
          <a:ln cap="flat" cmpd="sng" w="19050">
            <a:solidFill>
              <a:srgbClr val="000000"/>
            </a:solidFill>
            <a:prstDash val="dot"/>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1050">
                <a:latin typeface="Barlow Medium"/>
                <a:ea typeface="Barlow Medium"/>
                <a:cs typeface="Barlow Medium"/>
                <a:sym typeface="Barlow Medium"/>
              </a:rPr>
              <a:t>Researchers</a:t>
            </a:r>
            <a:endParaRPr sz="1050">
              <a:latin typeface="Barlow Medium"/>
              <a:ea typeface="Barlow Medium"/>
              <a:cs typeface="Barlow Medium"/>
              <a:sym typeface="Barlow Medium"/>
            </a:endParaRPr>
          </a:p>
        </p:txBody>
      </p:sp>
      <p:sp>
        <p:nvSpPr>
          <p:cNvPr id="185" name="Google Shape;185;p23"/>
          <p:cNvSpPr/>
          <p:nvPr/>
        </p:nvSpPr>
        <p:spPr>
          <a:xfrm>
            <a:off x="9824667" y="4289374"/>
            <a:ext cx="1178100" cy="558600"/>
          </a:xfrm>
          <a:prstGeom prst="roundRect">
            <a:avLst>
              <a:gd fmla="val 16667" name="adj"/>
            </a:avLst>
          </a:prstGeom>
          <a:solidFill>
            <a:srgbClr val="DDEAF6"/>
          </a:solidFill>
          <a:ln cap="flat" cmpd="sng" w="19050">
            <a:solidFill>
              <a:srgbClr val="000000"/>
            </a:solidFill>
            <a:prstDash val="dot"/>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1050">
                <a:latin typeface="Barlow Medium"/>
                <a:ea typeface="Barlow Medium"/>
                <a:cs typeface="Barlow Medium"/>
                <a:sym typeface="Barlow Medium"/>
              </a:rPr>
              <a:t>Developers</a:t>
            </a:r>
            <a:endParaRPr sz="1050">
              <a:latin typeface="Barlow Medium"/>
              <a:ea typeface="Barlow Medium"/>
              <a:cs typeface="Barlow Medium"/>
              <a:sym typeface="Barlow Medium"/>
            </a:endParaRPr>
          </a:p>
        </p:txBody>
      </p:sp>
      <p:sp>
        <p:nvSpPr>
          <p:cNvPr id="186" name="Google Shape;186;p23"/>
          <p:cNvSpPr/>
          <p:nvPr/>
        </p:nvSpPr>
        <p:spPr>
          <a:xfrm>
            <a:off x="5029510" y="2446169"/>
            <a:ext cx="374004" cy="374004"/>
          </a:xfrm>
          <a:custGeom>
            <a:rect b="b" l="l" r="r" t="t"/>
            <a:pathLst>
              <a:path extrusionOk="0" fill="none" h="16952" w="16952">
                <a:moveTo>
                  <a:pt x="16173" y="7015"/>
                </a:moveTo>
                <a:lnTo>
                  <a:pt x="14419" y="6820"/>
                </a:lnTo>
                <a:lnTo>
                  <a:pt x="14419" y="6820"/>
                </a:lnTo>
                <a:lnTo>
                  <a:pt x="14322" y="6479"/>
                </a:lnTo>
                <a:lnTo>
                  <a:pt x="14175" y="6114"/>
                </a:lnTo>
                <a:lnTo>
                  <a:pt x="14029" y="5773"/>
                </a:lnTo>
                <a:lnTo>
                  <a:pt x="13859" y="5432"/>
                </a:lnTo>
                <a:lnTo>
                  <a:pt x="14955" y="4068"/>
                </a:lnTo>
                <a:lnTo>
                  <a:pt x="14955" y="4068"/>
                </a:lnTo>
                <a:lnTo>
                  <a:pt x="15028" y="3922"/>
                </a:lnTo>
                <a:lnTo>
                  <a:pt x="15077" y="3776"/>
                </a:lnTo>
                <a:lnTo>
                  <a:pt x="15125" y="3630"/>
                </a:lnTo>
                <a:lnTo>
                  <a:pt x="15125" y="3484"/>
                </a:lnTo>
                <a:lnTo>
                  <a:pt x="15101" y="3313"/>
                </a:lnTo>
                <a:lnTo>
                  <a:pt x="15052" y="3167"/>
                </a:lnTo>
                <a:lnTo>
                  <a:pt x="14979" y="3021"/>
                </a:lnTo>
                <a:lnTo>
                  <a:pt x="14882" y="2899"/>
                </a:lnTo>
                <a:lnTo>
                  <a:pt x="14054" y="2071"/>
                </a:lnTo>
                <a:lnTo>
                  <a:pt x="14054" y="2071"/>
                </a:lnTo>
                <a:lnTo>
                  <a:pt x="13932" y="1974"/>
                </a:lnTo>
                <a:lnTo>
                  <a:pt x="13786" y="1901"/>
                </a:lnTo>
                <a:lnTo>
                  <a:pt x="13640" y="1852"/>
                </a:lnTo>
                <a:lnTo>
                  <a:pt x="13469" y="1827"/>
                </a:lnTo>
                <a:lnTo>
                  <a:pt x="13323" y="1827"/>
                </a:lnTo>
                <a:lnTo>
                  <a:pt x="13177" y="1876"/>
                </a:lnTo>
                <a:lnTo>
                  <a:pt x="13031" y="1925"/>
                </a:lnTo>
                <a:lnTo>
                  <a:pt x="12885" y="2022"/>
                </a:lnTo>
                <a:lnTo>
                  <a:pt x="11521" y="3094"/>
                </a:lnTo>
                <a:lnTo>
                  <a:pt x="11521" y="3094"/>
                </a:lnTo>
                <a:lnTo>
                  <a:pt x="11180" y="2923"/>
                </a:lnTo>
                <a:lnTo>
                  <a:pt x="10839" y="2777"/>
                </a:lnTo>
                <a:lnTo>
                  <a:pt x="10473" y="2631"/>
                </a:lnTo>
                <a:lnTo>
                  <a:pt x="10133" y="2534"/>
                </a:lnTo>
                <a:lnTo>
                  <a:pt x="9938" y="780"/>
                </a:lnTo>
                <a:lnTo>
                  <a:pt x="9938" y="780"/>
                </a:lnTo>
                <a:lnTo>
                  <a:pt x="9889" y="634"/>
                </a:lnTo>
                <a:lnTo>
                  <a:pt x="9840" y="488"/>
                </a:lnTo>
                <a:lnTo>
                  <a:pt x="9743" y="342"/>
                </a:lnTo>
                <a:lnTo>
                  <a:pt x="9645" y="244"/>
                </a:lnTo>
                <a:lnTo>
                  <a:pt x="9499" y="147"/>
                </a:lnTo>
                <a:lnTo>
                  <a:pt x="9378" y="74"/>
                </a:lnTo>
                <a:lnTo>
                  <a:pt x="9231" y="25"/>
                </a:lnTo>
                <a:lnTo>
                  <a:pt x="9061" y="1"/>
                </a:lnTo>
                <a:lnTo>
                  <a:pt x="7892" y="1"/>
                </a:lnTo>
                <a:lnTo>
                  <a:pt x="7892" y="1"/>
                </a:lnTo>
                <a:lnTo>
                  <a:pt x="7721" y="25"/>
                </a:lnTo>
                <a:lnTo>
                  <a:pt x="7575" y="74"/>
                </a:lnTo>
                <a:lnTo>
                  <a:pt x="7453" y="147"/>
                </a:lnTo>
                <a:lnTo>
                  <a:pt x="7307" y="244"/>
                </a:lnTo>
                <a:lnTo>
                  <a:pt x="7210" y="342"/>
                </a:lnTo>
                <a:lnTo>
                  <a:pt x="7112" y="488"/>
                </a:lnTo>
                <a:lnTo>
                  <a:pt x="7064" y="634"/>
                </a:lnTo>
                <a:lnTo>
                  <a:pt x="7015" y="780"/>
                </a:lnTo>
                <a:lnTo>
                  <a:pt x="6820" y="2534"/>
                </a:lnTo>
                <a:lnTo>
                  <a:pt x="6820" y="2534"/>
                </a:lnTo>
                <a:lnTo>
                  <a:pt x="6479" y="2631"/>
                </a:lnTo>
                <a:lnTo>
                  <a:pt x="6114" y="2777"/>
                </a:lnTo>
                <a:lnTo>
                  <a:pt x="5773" y="2923"/>
                </a:lnTo>
                <a:lnTo>
                  <a:pt x="5432" y="3094"/>
                </a:lnTo>
                <a:lnTo>
                  <a:pt x="4068" y="2022"/>
                </a:lnTo>
                <a:lnTo>
                  <a:pt x="4068" y="2022"/>
                </a:lnTo>
                <a:lnTo>
                  <a:pt x="3922" y="1925"/>
                </a:lnTo>
                <a:lnTo>
                  <a:pt x="3776" y="1876"/>
                </a:lnTo>
                <a:lnTo>
                  <a:pt x="3630" y="1827"/>
                </a:lnTo>
                <a:lnTo>
                  <a:pt x="3484" y="1827"/>
                </a:lnTo>
                <a:lnTo>
                  <a:pt x="3313" y="1852"/>
                </a:lnTo>
                <a:lnTo>
                  <a:pt x="3167" y="1901"/>
                </a:lnTo>
                <a:lnTo>
                  <a:pt x="3021" y="1974"/>
                </a:lnTo>
                <a:lnTo>
                  <a:pt x="2899" y="2071"/>
                </a:lnTo>
                <a:lnTo>
                  <a:pt x="2071" y="2899"/>
                </a:lnTo>
                <a:lnTo>
                  <a:pt x="2071" y="2899"/>
                </a:lnTo>
                <a:lnTo>
                  <a:pt x="1974" y="3021"/>
                </a:lnTo>
                <a:lnTo>
                  <a:pt x="1901" y="3167"/>
                </a:lnTo>
                <a:lnTo>
                  <a:pt x="1852" y="3313"/>
                </a:lnTo>
                <a:lnTo>
                  <a:pt x="1827" y="3484"/>
                </a:lnTo>
                <a:lnTo>
                  <a:pt x="1827" y="3630"/>
                </a:lnTo>
                <a:lnTo>
                  <a:pt x="1876" y="3776"/>
                </a:lnTo>
                <a:lnTo>
                  <a:pt x="1925" y="3922"/>
                </a:lnTo>
                <a:lnTo>
                  <a:pt x="2022" y="4068"/>
                </a:lnTo>
                <a:lnTo>
                  <a:pt x="3094" y="5432"/>
                </a:lnTo>
                <a:lnTo>
                  <a:pt x="3094" y="5432"/>
                </a:lnTo>
                <a:lnTo>
                  <a:pt x="2923" y="5773"/>
                </a:lnTo>
                <a:lnTo>
                  <a:pt x="2777" y="6114"/>
                </a:lnTo>
                <a:lnTo>
                  <a:pt x="2631" y="6479"/>
                </a:lnTo>
                <a:lnTo>
                  <a:pt x="2534" y="6820"/>
                </a:lnTo>
                <a:lnTo>
                  <a:pt x="780" y="7015"/>
                </a:lnTo>
                <a:lnTo>
                  <a:pt x="780" y="7015"/>
                </a:lnTo>
                <a:lnTo>
                  <a:pt x="634" y="7064"/>
                </a:lnTo>
                <a:lnTo>
                  <a:pt x="488" y="7112"/>
                </a:lnTo>
                <a:lnTo>
                  <a:pt x="342" y="7210"/>
                </a:lnTo>
                <a:lnTo>
                  <a:pt x="244" y="7307"/>
                </a:lnTo>
                <a:lnTo>
                  <a:pt x="147" y="7453"/>
                </a:lnTo>
                <a:lnTo>
                  <a:pt x="74" y="7575"/>
                </a:lnTo>
                <a:lnTo>
                  <a:pt x="25" y="7721"/>
                </a:lnTo>
                <a:lnTo>
                  <a:pt x="1" y="7892"/>
                </a:lnTo>
                <a:lnTo>
                  <a:pt x="1" y="9061"/>
                </a:lnTo>
                <a:lnTo>
                  <a:pt x="1" y="9061"/>
                </a:lnTo>
                <a:lnTo>
                  <a:pt x="25" y="9231"/>
                </a:lnTo>
                <a:lnTo>
                  <a:pt x="74" y="9377"/>
                </a:lnTo>
                <a:lnTo>
                  <a:pt x="147" y="9499"/>
                </a:lnTo>
                <a:lnTo>
                  <a:pt x="244" y="9645"/>
                </a:lnTo>
                <a:lnTo>
                  <a:pt x="342" y="9743"/>
                </a:lnTo>
                <a:lnTo>
                  <a:pt x="488" y="9840"/>
                </a:lnTo>
                <a:lnTo>
                  <a:pt x="634" y="9889"/>
                </a:lnTo>
                <a:lnTo>
                  <a:pt x="780" y="9938"/>
                </a:lnTo>
                <a:lnTo>
                  <a:pt x="2534" y="10132"/>
                </a:lnTo>
                <a:lnTo>
                  <a:pt x="2534" y="10132"/>
                </a:lnTo>
                <a:lnTo>
                  <a:pt x="2631" y="10473"/>
                </a:lnTo>
                <a:lnTo>
                  <a:pt x="2777" y="10839"/>
                </a:lnTo>
                <a:lnTo>
                  <a:pt x="2923" y="11180"/>
                </a:lnTo>
                <a:lnTo>
                  <a:pt x="3094" y="11521"/>
                </a:lnTo>
                <a:lnTo>
                  <a:pt x="2022" y="12885"/>
                </a:lnTo>
                <a:lnTo>
                  <a:pt x="2022" y="12885"/>
                </a:lnTo>
                <a:lnTo>
                  <a:pt x="1925" y="13031"/>
                </a:lnTo>
                <a:lnTo>
                  <a:pt x="1876" y="13177"/>
                </a:lnTo>
                <a:lnTo>
                  <a:pt x="1827" y="13323"/>
                </a:lnTo>
                <a:lnTo>
                  <a:pt x="1827" y="13469"/>
                </a:lnTo>
                <a:lnTo>
                  <a:pt x="1852" y="13640"/>
                </a:lnTo>
                <a:lnTo>
                  <a:pt x="1901" y="13786"/>
                </a:lnTo>
                <a:lnTo>
                  <a:pt x="1974" y="13932"/>
                </a:lnTo>
                <a:lnTo>
                  <a:pt x="2071" y="14054"/>
                </a:lnTo>
                <a:lnTo>
                  <a:pt x="2899" y="14882"/>
                </a:lnTo>
                <a:lnTo>
                  <a:pt x="2899" y="14882"/>
                </a:lnTo>
                <a:lnTo>
                  <a:pt x="3021" y="14979"/>
                </a:lnTo>
                <a:lnTo>
                  <a:pt x="3167" y="15052"/>
                </a:lnTo>
                <a:lnTo>
                  <a:pt x="3313" y="15101"/>
                </a:lnTo>
                <a:lnTo>
                  <a:pt x="3484" y="15125"/>
                </a:lnTo>
                <a:lnTo>
                  <a:pt x="3630" y="15125"/>
                </a:lnTo>
                <a:lnTo>
                  <a:pt x="3776" y="15077"/>
                </a:lnTo>
                <a:lnTo>
                  <a:pt x="3922" y="15028"/>
                </a:lnTo>
                <a:lnTo>
                  <a:pt x="4068" y="14955"/>
                </a:lnTo>
                <a:lnTo>
                  <a:pt x="5432" y="13859"/>
                </a:lnTo>
                <a:lnTo>
                  <a:pt x="5432" y="13859"/>
                </a:lnTo>
                <a:lnTo>
                  <a:pt x="5773" y="14029"/>
                </a:lnTo>
                <a:lnTo>
                  <a:pt x="6114" y="14175"/>
                </a:lnTo>
                <a:lnTo>
                  <a:pt x="6479" y="14322"/>
                </a:lnTo>
                <a:lnTo>
                  <a:pt x="6820" y="14419"/>
                </a:lnTo>
                <a:lnTo>
                  <a:pt x="7015" y="16173"/>
                </a:lnTo>
                <a:lnTo>
                  <a:pt x="7015" y="16173"/>
                </a:lnTo>
                <a:lnTo>
                  <a:pt x="7064" y="16319"/>
                </a:lnTo>
                <a:lnTo>
                  <a:pt x="7112" y="16465"/>
                </a:lnTo>
                <a:lnTo>
                  <a:pt x="7210" y="16611"/>
                </a:lnTo>
                <a:lnTo>
                  <a:pt x="7307" y="16708"/>
                </a:lnTo>
                <a:lnTo>
                  <a:pt x="7453" y="16806"/>
                </a:lnTo>
                <a:lnTo>
                  <a:pt x="7575" y="16879"/>
                </a:lnTo>
                <a:lnTo>
                  <a:pt x="7721" y="16928"/>
                </a:lnTo>
                <a:lnTo>
                  <a:pt x="7892" y="16952"/>
                </a:lnTo>
                <a:lnTo>
                  <a:pt x="9061" y="16952"/>
                </a:lnTo>
                <a:lnTo>
                  <a:pt x="9061" y="16952"/>
                </a:lnTo>
                <a:lnTo>
                  <a:pt x="9231" y="16928"/>
                </a:lnTo>
                <a:lnTo>
                  <a:pt x="9378" y="16879"/>
                </a:lnTo>
                <a:lnTo>
                  <a:pt x="9499" y="16806"/>
                </a:lnTo>
                <a:lnTo>
                  <a:pt x="9645" y="16708"/>
                </a:lnTo>
                <a:lnTo>
                  <a:pt x="9743" y="16611"/>
                </a:lnTo>
                <a:lnTo>
                  <a:pt x="9840" y="16465"/>
                </a:lnTo>
                <a:lnTo>
                  <a:pt x="9889" y="16319"/>
                </a:lnTo>
                <a:lnTo>
                  <a:pt x="9938" y="16173"/>
                </a:lnTo>
                <a:lnTo>
                  <a:pt x="10133" y="14419"/>
                </a:lnTo>
                <a:lnTo>
                  <a:pt x="10133" y="14419"/>
                </a:lnTo>
                <a:lnTo>
                  <a:pt x="10473" y="14322"/>
                </a:lnTo>
                <a:lnTo>
                  <a:pt x="10839" y="14175"/>
                </a:lnTo>
                <a:lnTo>
                  <a:pt x="11180" y="14029"/>
                </a:lnTo>
                <a:lnTo>
                  <a:pt x="11521" y="13859"/>
                </a:lnTo>
                <a:lnTo>
                  <a:pt x="12885" y="14955"/>
                </a:lnTo>
                <a:lnTo>
                  <a:pt x="12885" y="14955"/>
                </a:lnTo>
                <a:lnTo>
                  <a:pt x="13031" y="15028"/>
                </a:lnTo>
                <a:lnTo>
                  <a:pt x="13177" y="15077"/>
                </a:lnTo>
                <a:lnTo>
                  <a:pt x="13323" y="15125"/>
                </a:lnTo>
                <a:lnTo>
                  <a:pt x="13469" y="15125"/>
                </a:lnTo>
                <a:lnTo>
                  <a:pt x="13640" y="15101"/>
                </a:lnTo>
                <a:lnTo>
                  <a:pt x="13786" y="15052"/>
                </a:lnTo>
                <a:lnTo>
                  <a:pt x="13932" y="14979"/>
                </a:lnTo>
                <a:lnTo>
                  <a:pt x="14054" y="14882"/>
                </a:lnTo>
                <a:lnTo>
                  <a:pt x="14882" y="14054"/>
                </a:lnTo>
                <a:lnTo>
                  <a:pt x="14882" y="14054"/>
                </a:lnTo>
                <a:lnTo>
                  <a:pt x="14979" y="13932"/>
                </a:lnTo>
                <a:lnTo>
                  <a:pt x="15052" y="13786"/>
                </a:lnTo>
                <a:lnTo>
                  <a:pt x="15101" y="13640"/>
                </a:lnTo>
                <a:lnTo>
                  <a:pt x="15125" y="13469"/>
                </a:lnTo>
                <a:lnTo>
                  <a:pt x="15125" y="13323"/>
                </a:lnTo>
                <a:lnTo>
                  <a:pt x="15077" y="13177"/>
                </a:lnTo>
                <a:lnTo>
                  <a:pt x="15028" y="13031"/>
                </a:lnTo>
                <a:lnTo>
                  <a:pt x="14955" y="12885"/>
                </a:lnTo>
                <a:lnTo>
                  <a:pt x="13859" y="11521"/>
                </a:lnTo>
                <a:lnTo>
                  <a:pt x="13859" y="11521"/>
                </a:lnTo>
                <a:lnTo>
                  <a:pt x="14029" y="11180"/>
                </a:lnTo>
                <a:lnTo>
                  <a:pt x="14175" y="10839"/>
                </a:lnTo>
                <a:lnTo>
                  <a:pt x="14322" y="10473"/>
                </a:lnTo>
                <a:lnTo>
                  <a:pt x="14419" y="10132"/>
                </a:lnTo>
                <a:lnTo>
                  <a:pt x="16173" y="9938"/>
                </a:lnTo>
                <a:lnTo>
                  <a:pt x="16173" y="9938"/>
                </a:lnTo>
                <a:lnTo>
                  <a:pt x="16319" y="9889"/>
                </a:lnTo>
                <a:lnTo>
                  <a:pt x="16465" y="9840"/>
                </a:lnTo>
                <a:lnTo>
                  <a:pt x="16611" y="9743"/>
                </a:lnTo>
                <a:lnTo>
                  <a:pt x="16708" y="9645"/>
                </a:lnTo>
                <a:lnTo>
                  <a:pt x="16806" y="9499"/>
                </a:lnTo>
                <a:lnTo>
                  <a:pt x="16879" y="9377"/>
                </a:lnTo>
                <a:lnTo>
                  <a:pt x="16928" y="9231"/>
                </a:lnTo>
                <a:lnTo>
                  <a:pt x="16952" y="9061"/>
                </a:lnTo>
                <a:lnTo>
                  <a:pt x="16952" y="7892"/>
                </a:lnTo>
                <a:lnTo>
                  <a:pt x="16952" y="7892"/>
                </a:lnTo>
                <a:lnTo>
                  <a:pt x="16928" y="7721"/>
                </a:lnTo>
                <a:lnTo>
                  <a:pt x="16879" y="7575"/>
                </a:lnTo>
                <a:lnTo>
                  <a:pt x="16806" y="7453"/>
                </a:lnTo>
                <a:lnTo>
                  <a:pt x="16708" y="7307"/>
                </a:lnTo>
                <a:lnTo>
                  <a:pt x="16611" y="7210"/>
                </a:lnTo>
                <a:lnTo>
                  <a:pt x="16465" y="7112"/>
                </a:lnTo>
                <a:lnTo>
                  <a:pt x="16319" y="7064"/>
                </a:lnTo>
                <a:lnTo>
                  <a:pt x="16173" y="7015"/>
                </a:lnTo>
                <a:lnTo>
                  <a:pt x="16173" y="7015"/>
                </a:lnTo>
                <a:close/>
                <a:moveTo>
                  <a:pt x="10425" y="10425"/>
                </a:moveTo>
                <a:lnTo>
                  <a:pt x="10425" y="10425"/>
                </a:lnTo>
                <a:lnTo>
                  <a:pt x="10206" y="10620"/>
                </a:lnTo>
                <a:lnTo>
                  <a:pt x="9986" y="10766"/>
                </a:lnTo>
                <a:lnTo>
                  <a:pt x="9767" y="10912"/>
                </a:lnTo>
                <a:lnTo>
                  <a:pt x="9524" y="11034"/>
                </a:lnTo>
                <a:lnTo>
                  <a:pt x="9256" y="11107"/>
                </a:lnTo>
                <a:lnTo>
                  <a:pt x="9012" y="11180"/>
                </a:lnTo>
                <a:lnTo>
                  <a:pt x="8744" y="11228"/>
                </a:lnTo>
                <a:lnTo>
                  <a:pt x="8476" y="11228"/>
                </a:lnTo>
                <a:lnTo>
                  <a:pt x="8208" y="11228"/>
                </a:lnTo>
                <a:lnTo>
                  <a:pt x="7941" y="11180"/>
                </a:lnTo>
                <a:lnTo>
                  <a:pt x="7697" y="11107"/>
                </a:lnTo>
                <a:lnTo>
                  <a:pt x="7429" y="11034"/>
                </a:lnTo>
                <a:lnTo>
                  <a:pt x="7186" y="10912"/>
                </a:lnTo>
                <a:lnTo>
                  <a:pt x="6966" y="10766"/>
                </a:lnTo>
                <a:lnTo>
                  <a:pt x="6747" y="10620"/>
                </a:lnTo>
                <a:lnTo>
                  <a:pt x="6528" y="10425"/>
                </a:lnTo>
                <a:lnTo>
                  <a:pt x="6528" y="10425"/>
                </a:lnTo>
                <a:lnTo>
                  <a:pt x="6333" y="10206"/>
                </a:lnTo>
                <a:lnTo>
                  <a:pt x="6187" y="9986"/>
                </a:lnTo>
                <a:lnTo>
                  <a:pt x="6041" y="9767"/>
                </a:lnTo>
                <a:lnTo>
                  <a:pt x="5919" y="9524"/>
                </a:lnTo>
                <a:lnTo>
                  <a:pt x="5846" y="9256"/>
                </a:lnTo>
                <a:lnTo>
                  <a:pt x="5773" y="9012"/>
                </a:lnTo>
                <a:lnTo>
                  <a:pt x="5724" y="8744"/>
                </a:lnTo>
                <a:lnTo>
                  <a:pt x="5724" y="8476"/>
                </a:lnTo>
                <a:lnTo>
                  <a:pt x="5724" y="8208"/>
                </a:lnTo>
                <a:lnTo>
                  <a:pt x="5773" y="7941"/>
                </a:lnTo>
                <a:lnTo>
                  <a:pt x="5846" y="7697"/>
                </a:lnTo>
                <a:lnTo>
                  <a:pt x="5919" y="7429"/>
                </a:lnTo>
                <a:lnTo>
                  <a:pt x="6041" y="7186"/>
                </a:lnTo>
                <a:lnTo>
                  <a:pt x="6187" y="6966"/>
                </a:lnTo>
                <a:lnTo>
                  <a:pt x="6333" y="6747"/>
                </a:lnTo>
                <a:lnTo>
                  <a:pt x="6528" y="6528"/>
                </a:lnTo>
                <a:lnTo>
                  <a:pt x="6528" y="6528"/>
                </a:lnTo>
                <a:lnTo>
                  <a:pt x="6747" y="6333"/>
                </a:lnTo>
                <a:lnTo>
                  <a:pt x="6966" y="6187"/>
                </a:lnTo>
                <a:lnTo>
                  <a:pt x="7186" y="6041"/>
                </a:lnTo>
                <a:lnTo>
                  <a:pt x="7429" y="5919"/>
                </a:lnTo>
                <a:lnTo>
                  <a:pt x="7697" y="5846"/>
                </a:lnTo>
                <a:lnTo>
                  <a:pt x="7941" y="5773"/>
                </a:lnTo>
                <a:lnTo>
                  <a:pt x="8208" y="5724"/>
                </a:lnTo>
                <a:lnTo>
                  <a:pt x="8476" y="5724"/>
                </a:lnTo>
                <a:lnTo>
                  <a:pt x="8744" y="5724"/>
                </a:lnTo>
                <a:lnTo>
                  <a:pt x="9012" y="5773"/>
                </a:lnTo>
                <a:lnTo>
                  <a:pt x="9256" y="5846"/>
                </a:lnTo>
                <a:lnTo>
                  <a:pt x="9524" y="5919"/>
                </a:lnTo>
                <a:lnTo>
                  <a:pt x="9767" y="6041"/>
                </a:lnTo>
                <a:lnTo>
                  <a:pt x="9986" y="6187"/>
                </a:lnTo>
                <a:lnTo>
                  <a:pt x="10206" y="6333"/>
                </a:lnTo>
                <a:lnTo>
                  <a:pt x="10425" y="6528"/>
                </a:lnTo>
                <a:lnTo>
                  <a:pt x="10425" y="6528"/>
                </a:lnTo>
                <a:lnTo>
                  <a:pt x="10620" y="6747"/>
                </a:lnTo>
                <a:lnTo>
                  <a:pt x="10766" y="6966"/>
                </a:lnTo>
                <a:lnTo>
                  <a:pt x="10912" y="7186"/>
                </a:lnTo>
                <a:lnTo>
                  <a:pt x="11034" y="7429"/>
                </a:lnTo>
                <a:lnTo>
                  <a:pt x="11107" y="7697"/>
                </a:lnTo>
                <a:lnTo>
                  <a:pt x="11180" y="7941"/>
                </a:lnTo>
                <a:lnTo>
                  <a:pt x="11228" y="8208"/>
                </a:lnTo>
                <a:lnTo>
                  <a:pt x="11228" y="8476"/>
                </a:lnTo>
                <a:lnTo>
                  <a:pt x="11228" y="8744"/>
                </a:lnTo>
                <a:lnTo>
                  <a:pt x="11180" y="9012"/>
                </a:lnTo>
                <a:lnTo>
                  <a:pt x="11107" y="9256"/>
                </a:lnTo>
                <a:lnTo>
                  <a:pt x="11034" y="9524"/>
                </a:lnTo>
                <a:lnTo>
                  <a:pt x="10912" y="9767"/>
                </a:lnTo>
                <a:lnTo>
                  <a:pt x="10766" y="9986"/>
                </a:lnTo>
                <a:lnTo>
                  <a:pt x="10620" y="10206"/>
                </a:lnTo>
                <a:lnTo>
                  <a:pt x="10425" y="10425"/>
                </a:lnTo>
                <a:lnTo>
                  <a:pt x="10425" y="10425"/>
                </a:lnTo>
                <a:close/>
              </a:path>
            </a:pathLst>
          </a:custGeom>
          <a:solidFill>
            <a:srgbClr val="D6DAFE"/>
          </a:solidFill>
          <a:ln cap="rnd"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p23"/>
          <p:cNvSpPr/>
          <p:nvPr/>
        </p:nvSpPr>
        <p:spPr>
          <a:xfrm>
            <a:off x="7312802" y="2446169"/>
            <a:ext cx="374004" cy="374004"/>
          </a:xfrm>
          <a:custGeom>
            <a:rect b="b" l="l" r="r" t="t"/>
            <a:pathLst>
              <a:path extrusionOk="0" fill="none" h="16952" w="16952">
                <a:moveTo>
                  <a:pt x="16173" y="7015"/>
                </a:moveTo>
                <a:lnTo>
                  <a:pt x="14419" y="6820"/>
                </a:lnTo>
                <a:lnTo>
                  <a:pt x="14419" y="6820"/>
                </a:lnTo>
                <a:lnTo>
                  <a:pt x="14322" y="6479"/>
                </a:lnTo>
                <a:lnTo>
                  <a:pt x="14175" y="6114"/>
                </a:lnTo>
                <a:lnTo>
                  <a:pt x="14029" y="5773"/>
                </a:lnTo>
                <a:lnTo>
                  <a:pt x="13859" y="5432"/>
                </a:lnTo>
                <a:lnTo>
                  <a:pt x="14955" y="4068"/>
                </a:lnTo>
                <a:lnTo>
                  <a:pt x="14955" y="4068"/>
                </a:lnTo>
                <a:lnTo>
                  <a:pt x="15028" y="3922"/>
                </a:lnTo>
                <a:lnTo>
                  <a:pt x="15077" y="3776"/>
                </a:lnTo>
                <a:lnTo>
                  <a:pt x="15125" y="3630"/>
                </a:lnTo>
                <a:lnTo>
                  <a:pt x="15125" y="3484"/>
                </a:lnTo>
                <a:lnTo>
                  <a:pt x="15101" y="3313"/>
                </a:lnTo>
                <a:lnTo>
                  <a:pt x="15052" y="3167"/>
                </a:lnTo>
                <a:lnTo>
                  <a:pt x="14979" y="3021"/>
                </a:lnTo>
                <a:lnTo>
                  <a:pt x="14882" y="2899"/>
                </a:lnTo>
                <a:lnTo>
                  <a:pt x="14054" y="2071"/>
                </a:lnTo>
                <a:lnTo>
                  <a:pt x="14054" y="2071"/>
                </a:lnTo>
                <a:lnTo>
                  <a:pt x="13932" y="1974"/>
                </a:lnTo>
                <a:lnTo>
                  <a:pt x="13786" y="1901"/>
                </a:lnTo>
                <a:lnTo>
                  <a:pt x="13640" y="1852"/>
                </a:lnTo>
                <a:lnTo>
                  <a:pt x="13469" y="1827"/>
                </a:lnTo>
                <a:lnTo>
                  <a:pt x="13323" y="1827"/>
                </a:lnTo>
                <a:lnTo>
                  <a:pt x="13177" y="1876"/>
                </a:lnTo>
                <a:lnTo>
                  <a:pt x="13031" y="1925"/>
                </a:lnTo>
                <a:lnTo>
                  <a:pt x="12885" y="2022"/>
                </a:lnTo>
                <a:lnTo>
                  <a:pt x="11521" y="3094"/>
                </a:lnTo>
                <a:lnTo>
                  <a:pt x="11521" y="3094"/>
                </a:lnTo>
                <a:lnTo>
                  <a:pt x="11180" y="2923"/>
                </a:lnTo>
                <a:lnTo>
                  <a:pt x="10839" y="2777"/>
                </a:lnTo>
                <a:lnTo>
                  <a:pt x="10473" y="2631"/>
                </a:lnTo>
                <a:lnTo>
                  <a:pt x="10133" y="2534"/>
                </a:lnTo>
                <a:lnTo>
                  <a:pt x="9938" y="780"/>
                </a:lnTo>
                <a:lnTo>
                  <a:pt x="9938" y="780"/>
                </a:lnTo>
                <a:lnTo>
                  <a:pt x="9889" y="634"/>
                </a:lnTo>
                <a:lnTo>
                  <a:pt x="9840" y="488"/>
                </a:lnTo>
                <a:lnTo>
                  <a:pt x="9743" y="342"/>
                </a:lnTo>
                <a:lnTo>
                  <a:pt x="9645" y="244"/>
                </a:lnTo>
                <a:lnTo>
                  <a:pt x="9499" y="147"/>
                </a:lnTo>
                <a:lnTo>
                  <a:pt x="9378" y="74"/>
                </a:lnTo>
                <a:lnTo>
                  <a:pt x="9231" y="25"/>
                </a:lnTo>
                <a:lnTo>
                  <a:pt x="9061" y="1"/>
                </a:lnTo>
                <a:lnTo>
                  <a:pt x="7892" y="1"/>
                </a:lnTo>
                <a:lnTo>
                  <a:pt x="7892" y="1"/>
                </a:lnTo>
                <a:lnTo>
                  <a:pt x="7721" y="25"/>
                </a:lnTo>
                <a:lnTo>
                  <a:pt x="7575" y="74"/>
                </a:lnTo>
                <a:lnTo>
                  <a:pt x="7453" y="147"/>
                </a:lnTo>
                <a:lnTo>
                  <a:pt x="7307" y="244"/>
                </a:lnTo>
                <a:lnTo>
                  <a:pt x="7210" y="342"/>
                </a:lnTo>
                <a:lnTo>
                  <a:pt x="7112" y="488"/>
                </a:lnTo>
                <a:lnTo>
                  <a:pt x="7064" y="634"/>
                </a:lnTo>
                <a:lnTo>
                  <a:pt x="7015" y="780"/>
                </a:lnTo>
                <a:lnTo>
                  <a:pt x="6820" y="2534"/>
                </a:lnTo>
                <a:lnTo>
                  <a:pt x="6820" y="2534"/>
                </a:lnTo>
                <a:lnTo>
                  <a:pt x="6479" y="2631"/>
                </a:lnTo>
                <a:lnTo>
                  <a:pt x="6114" y="2777"/>
                </a:lnTo>
                <a:lnTo>
                  <a:pt x="5773" y="2923"/>
                </a:lnTo>
                <a:lnTo>
                  <a:pt x="5432" y="3094"/>
                </a:lnTo>
                <a:lnTo>
                  <a:pt x="4068" y="2022"/>
                </a:lnTo>
                <a:lnTo>
                  <a:pt x="4068" y="2022"/>
                </a:lnTo>
                <a:lnTo>
                  <a:pt x="3922" y="1925"/>
                </a:lnTo>
                <a:lnTo>
                  <a:pt x="3776" y="1876"/>
                </a:lnTo>
                <a:lnTo>
                  <a:pt x="3630" y="1827"/>
                </a:lnTo>
                <a:lnTo>
                  <a:pt x="3484" y="1827"/>
                </a:lnTo>
                <a:lnTo>
                  <a:pt x="3313" y="1852"/>
                </a:lnTo>
                <a:lnTo>
                  <a:pt x="3167" y="1901"/>
                </a:lnTo>
                <a:lnTo>
                  <a:pt x="3021" y="1974"/>
                </a:lnTo>
                <a:lnTo>
                  <a:pt x="2899" y="2071"/>
                </a:lnTo>
                <a:lnTo>
                  <a:pt x="2071" y="2899"/>
                </a:lnTo>
                <a:lnTo>
                  <a:pt x="2071" y="2899"/>
                </a:lnTo>
                <a:lnTo>
                  <a:pt x="1974" y="3021"/>
                </a:lnTo>
                <a:lnTo>
                  <a:pt x="1901" y="3167"/>
                </a:lnTo>
                <a:lnTo>
                  <a:pt x="1852" y="3313"/>
                </a:lnTo>
                <a:lnTo>
                  <a:pt x="1827" y="3484"/>
                </a:lnTo>
                <a:lnTo>
                  <a:pt x="1827" y="3630"/>
                </a:lnTo>
                <a:lnTo>
                  <a:pt x="1876" y="3776"/>
                </a:lnTo>
                <a:lnTo>
                  <a:pt x="1925" y="3922"/>
                </a:lnTo>
                <a:lnTo>
                  <a:pt x="2022" y="4068"/>
                </a:lnTo>
                <a:lnTo>
                  <a:pt x="3094" y="5432"/>
                </a:lnTo>
                <a:lnTo>
                  <a:pt x="3094" y="5432"/>
                </a:lnTo>
                <a:lnTo>
                  <a:pt x="2923" y="5773"/>
                </a:lnTo>
                <a:lnTo>
                  <a:pt x="2777" y="6114"/>
                </a:lnTo>
                <a:lnTo>
                  <a:pt x="2631" y="6479"/>
                </a:lnTo>
                <a:lnTo>
                  <a:pt x="2534" y="6820"/>
                </a:lnTo>
                <a:lnTo>
                  <a:pt x="780" y="7015"/>
                </a:lnTo>
                <a:lnTo>
                  <a:pt x="780" y="7015"/>
                </a:lnTo>
                <a:lnTo>
                  <a:pt x="634" y="7064"/>
                </a:lnTo>
                <a:lnTo>
                  <a:pt x="488" y="7112"/>
                </a:lnTo>
                <a:lnTo>
                  <a:pt x="342" y="7210"/>
                </a:lnTo>
                <a:lnTo>
                  <a:pt x="244" y="7307"/>
                </a:lnTo>
                <a:lnTo>
                  <a:pt x="147" y="7453"/>
                </a:lnTo>
                <a:lnTo>
                  <a:pt x="74" y="7575"/>
                </a:lnTo>
                <a:lnTo>
                  <a:pt x="25" y="7721"/>
                </a:lnTo>
                <a:lnTo>
                  <a:pt x="1" y="7892"/>
                </a:lnTo>
                <a:lnTo>
                  <a:pt x="1" y="9061"/>
                </a:lnTo>
                <a:lnTo>
                  <a:pt x="1" y="9061"/>
                </a:lnTo>
                <a:lnTo>
                  <a:pt x="25" y="9231"/>
                </a:lnTo>
                <a:lnTo>
                  <a:pt x="74" y="9377"/>
                </a:lnTo>
                <a:lnTo>
                  <a:pt x="147" y="9499"/>
                </a:lnTo>
                <a:lnTo>
                  <a:pt x="244" y="9645"/>
                </a:lnTo>
                <a:lnTo>
                  <a:pt x="342" y="9743"/>
                </a:lnTo>
                <a:lnTo>
                  <a:pt x="488" y="9840"/>
                </a:lnTo>
                <a:lnTo>
                  <a:pt x="634" y="9889"/>
                </a:lnTo>
                <a:lnTo>
                  <a:pt x="780" y="9938"/>
                </a:lnTo>
                <a:lnTo>
                  <a:pt x="2534" y="10132"/>
                </a:lnTo>
                <a:lnTo>
                  <a:pt x="2534" y="10132"/>
                </a:lnTo>
                <a:lnTo>
                  <a:pt x="2631" y="10473"/>
                </a:lnTo>
                <a:lnTo>
                  <a:pt x="2777" y="10839"/>
                </a:lnTo>
                <a:lnTo>
                  <a:pt x="2923" y="11180"/>
                </a:lnTo>
                <a:lnTo>
                  <a:pt x="3094" y="11521"/>
                </a:lnTo>
                <a:lnTo>
                  <a:pt x="2022" y="12885"/>
                </a:lnTo>
                <a:lnTo>
                  <a:pt x="2022" y="12885"/>
                </a:lnTo>
                <a:lnTo>
                  <a:pt x="1925" y="13031"/>
                </a:lnTo>
                <a:lnTo>
                  <a:pt x="1876" y="13177"/>
                </a:lnTo>
                <a:lnTo>
                  <a:pt x="1827" y="13323"/>
                </a:lnTo>
                <a:lnTo>
                  <a:pt x="1827" y="13469"/>
                </a:lnTo>
                <a:lnTo>
                  <a:pt x="1852" y="13640"/>
                </a:lnTo>
                <a:lnTo>
                  <a:pt x="1901" y="13786"/>
                </a:lnTo>
                <a:lnTo>
                  <a:pt x="1974" y="13932"/>
                </a:lnTo>
                <a:lnTo>
                  <a:pt x="2071" y="14054"/>
                </a:lnTo>
                <a:lnTo>
                  <a:pt x="2899" y="14882"/>
                </a:lnTo>
                <a:lnTo>
                  <a:pt x="2899" y="14882"/>
                </a:lnTo>
                <a:lnTo>
                  <a:pt x="3021" y="14979"/>
                </a:lnTo>
                <a:lnTo>
                  <a:pt x="3167" y="15052"/>
                </a:lnTo>
                <a:lnTo>
                  <a:pt x="3313" y="15101"/>
                </a:lnTo>
                <a:lnTo>
                  <a:pt x="3484" y="15125"/>
                </a:lnTo>
                <a:lnTo>
                  <a:pt x="3630" y="15125"/>
                </a:lnTo>
                <a:lnTo>
                  <a:pt x="3776" y="15077"/>
                </a:lnTo>
                <a:lnTo>
                  <a:pt x="3922" y="15028"/>
                </a:lnTo>
                <a:lnTo>
                  <a:pt x="4068" y="14955"/>
                </a:lnTo>
                <a:lnTo>
                  <a:pt x="5432" y="13859"/>
                </a:lnTo>
                <a:lnTo>
                  <a:pt x="5432" y="13859"/>
                </a:lnTo>
                <a:lnTo>
                  <a:pt x="5773" y="14029"/>
                </a:lnTo>
                <a:lnTo>
                  <a:pt x="6114" y="14175"/>
                </a:lnTo>
                <a:lnTo>
                  <a:pt x="6479" y="14322"/>
                </a:lnTo>
                <a:lnTo>
                  <a:pt x="6820" y="14419"/>
                </a:lnTo>
                <a:lnTo>
                  <a:pt x="7015" y="16173"/>
                </a:lnTo>
                <a:lnTo>
                  <a:pt x="7015" y="16173"/>
                </a:lnTo>
                <a:lnTo>
                  <a:pt x="7064" y="16319"/>
                </a:lnTo>
                <a:lnTo>
                  <a:pt x="7112" y="16465"/>
                </a:lnTo>
                <a:lnTo>
                  <a:pt x="7210" y="16611"/>
                </a:lnTo>
                <a:lnTo>
                  <a:pt x="7307" y="16708"/>
                </a:lnTo>
                <a:lnTo>
                  <a:pt x="7453" y="16806"/>
                </a:lnTo>
                <a:lnTo>
                  <a:pt x="7575" y="16879"/>
                </a:lnTo>
                <a:lnTo>
                  <a:pt x="7721" y="16928"/>
                </a:lnTo>
                <a:lnTo>
                  <a:pt x="7892" y="16952"/>
                </a:lnTo>
                <a:lnTo>
                  <a:pt x="9061" y="16952"/>
                </a:lnTo>
                <a:lnTo>
                  <a:pt x="9061" y="16952"/>
                </a:lnTo>
                <a:lnTo>
                  <a:pt x="9231" y="16928"/>
                </a:lnTo>
                <a:lnTo>
                  <a:pt x="9378" y="16879"/>
                </a:lnTo>
                <a:lnTo>
                  <a:pt x="9499" y="16806"/>
                </a:lnTo>
                <a:lnTo>
                  <a:pt x="9645" y="16708"/>
                </a:lnTo>
                <a:lnTo>
                  <a:pt x="9743" y="16611"/>
                </a:lnTo>
                <a:lnTo>
                  <a:pt x="9840" y="16465"/>
                </a:lnTo>
                <a:lnTo>
                  <a:pt x="9889" y="16319"/>
                </a:lnTo>
                <a:lnTo>
                  <a:pt x="9938" y="16173"/>
                </a:lnTo>
                <a:lnTo>
                  <a:pt x="10133" y="14419"/>
                </a:lnTo>
                <a:lnTo>
                  <a:pt x="10133" y="14419"/>
                </a:lnTo>
                <a:lnTo>
                  <a:pt x="10473" y="14322"/>
                </a:lnTo>
                <a:lnTo>
                  <a:pt x="10839" y="14175"/>
                </a:lnTo>
                <a:lnTo>
                  <a:pt x="11180" y="14029"/>
                </a:lnTo>
                <a:lnTo>
                  <a:pt x="11521" y="13859"/>
                </a:lnTo>
                <a:lnTo>
                  <a:pt x="12885" y="14955"/>
                </a:lnTo>
                <a:lnTo>
                  <a:pt x="12885" y="14955"/>
                </a:lnTo>
                <a:lnTo>
                  <a:pt x="13031" y="15028"/>
                </a:lnTo>
                <a:lnTo>
                  <a:pt x="13177" y="15077"/>
                </a:lnTo>
                <a:lnTo>
                  <a:pt x="13323" y="15125"/>
                </a:lnTo>
                <a:lnTo>
                  <a:pt x="13469" y="15125"/>
                </a:lnTo>
                <a:lnTo>
                  <a:pt x="13640" y="15101"/>
                </a:lnTo>
                <a:lnTo>
                  <a:pt x="13786" y="15052"/>
                </a:lnTo>
                <a:lnTo>
                  <a:pt x="13932" y="14979"/>
                </a:lnTo>
                <a:lnTo>
                  <a:pt x="14054" y="14882"/>
                </a:lnTo>
                <a:lnTo>
                  <a:pt x="14882" y="14054"/>
                </a:lnTo>
                <a:lnTo>
                  <a:pt x="14882" y="14054"/>
                </a:lnTo>
                <a:lnTo>
                  <a:pt x="14979" y="13932"/>
                </a:lnTo>
                <a:lnTo>
                  <a:pt x="15052" y="13786"/>
                </a:lnTo>
                <a:lnTo>
                  <a:pt x="15101" y="13640"/>
                </a:lnTo>
                <a:lnTo>
                  <a:pt x="15125" y="13469"/>
                </a:lnTo>
                <a:lnTo>
                  <a:pt x="15125" y="13323"/>
                </a:lnTo>
                <a:lnTo>
                  <a:pt x="15077" y="13177"/>
                </a:lnTo>
                <a:lnTo>
                  <a:pt x="15028" y="13031"/>
                </a:lnTo>
                <a:lnTo>
                  <a:pt x="14955" y="12885"/>
                </a:lnTo>
                <a:lnTo>
                  <a:pt x="13859" y="11521"/>
                </a:lnTo>
                <a:lnTo>
                  <a:pt x="13859" y="11521"/>
                </a:lnTo>
                <a:lnTo>
                  <a:pt x="14029" y="11180"/>
                </a:lnTo>
                <a:lnTo>
                  <a:pt x="14175" y="10839"/>
                </a:lnTo>
                <a:lnTo>
                  <a:pt x="14322" y="10473"/>
                </a:lnTo>
                <a:lnTo>
                  <a:pt x="14419" y="10132"/>
                </a:lnTo>
                <a:lnTo>
                  <a:pt x="16173" y="9938"/>
                </a:lnTo>
                <a:lnTo>
                  <a:pt x="16173" y="9938"/>
                </a:lnTo>
                <a:lnTo>
                  <a:pt x="16319" y="9889"/>
                </a:lnTo>
                <a:lnTo>
                  <a:pt x="16465" y="9840"/>
                </a:lnTo>
                <a:lnTo>
                  <a:pt x="16611" y="9743"/>
                </a:lnTo>
                <a:lnTo>
                  <a:pt x="16708" y="9645"/>
                </a:lnTo>
                <a:lnTo>
                  <a:pt x="16806" y="9499"/>
                </a:lnTo>
                <a:lnTo>
                  <a:pt x="16879" y="9377"/>
                </a:lnTo>
                <a:lnTo>
                  <a:pt x="16928" y="9231"/>
                </a:lnTo>
                <a:lnTo>
                  <a:pt x="16952" y="9061"/>
                </a:lnTo>
                <a:lnTo>
                  <a:pt x="16952" y="7892"/>
                </a:lnTo>
                <a:lnTo>
                  <a:pt x="16952" y="7892"/>
                </a:lnTo>
                <a:lnTo>
                  <a:pt x="16928" y="7721"/>
                </a:lnTo>
                <a:lnTo>
                  <a:pt x="16879" y="7575"/>
                </a:lnTo>
                <a:lnTo>
                  <a:pt x="16806" y="7453"/>
                </a:lnTo>
                <a:lnTo>
                  <a:pt x="16708" y="7307"/>
                </a:lnTo>
                <a:lnTo>
                  <a:pt x="16611" y="7210"/>
                </a:lnTo>
                <a:lnTo>
                  <a:pt x="16465" y="7112"/>
                </a:lnTo>
                <a:lnTo>
                  <a:pt x="16319" y="7064"/>
                </a:lnTo>
                <a:lnTo>
                  <a:pt x="16173" y="7015"/>
                </a:lnTo>
                <a:lnTo>
                  <a:pt x="16173" y="7015"/>
                </a:lnTo>
                <a:close/>
                <a:moveTo>
                  <a:pt x="10425" y="10425"/>
                </a:moveTo>
                <a:lnTo>
                  <a:pt x="10425" y="10425"/>
                </a:lnTo>
                <a:lnTo>
                  <a:pt x="10206" y="10620"/>
                </a:lnTo>
                <a:lnTo>
                  <a:pt x="9986" y="10766"/>
                </a:lnTo>
                <a:lnTo>
                  <a:pt x="9767" y="10912"/>
                </a:lnTo>
                <a:lnTo>
                  <a:pt x="9524" y="11034"/>
                </a:lnTo>
                <a:lnTo>
                  <a:pt x="9256" y="11107"/>
                </a:lnTo>
                <a:lnTo>
                  <a:pt x="9012" y="11180"/>
                </a:lnTo>
                <a:lnTo>
                  <a:pt x="8744" y="11228"/>
                </a:lnTo>
                <a:lnTo>
                  <a:pt x="8476" y="11228"/>
                </a:lnTo>
                <a:lnTo>
                  <a:pt x="8208" y="11228"/>
                </a:lnTo>
                <a:lnTo>
                  <a:pt x="7941" y="11180"/>
                </a:lnTo>
                <a:lnTo>
                  <a:pt x="7697" y="11107"/>
                </a:lnTo>
                <a:lnTo>
                  <a:pt x="7429" y="11034"/>
                </a:lnTo>
                <a:lnTo>
                  <a:pt x="7186" y="10912"/>
                </a:lnTo>
                <a:lnTo>
                  <a:pt x="6966" y="10766"/>
                </a:lnTo>
                <a:lnTo>
                  <a:pt x="6747" y="10620"/>
                </a:lnTo>
                <a:lnTo>
                  <a:pt x="6528" y="10425"/>
                </a:lnTo>
                <a:lnTo>
                  <a:pt x="6528" y="10425"/>
                </a:lnTo>
                <a:lnTo>
                  <a:pt x="6333" y="10206"/>
                </a:lnTo>
                <a:lnTo>
                  <a:pt x="6187" y="9986"/>
                </a:lnTo>
                <a:lnTo>
                  <a:pt x="6041" y="9767"/>
                </a:lnTo>
                <a:lnTo>
                  <a:pt x="5919" y="9524"/>
                </a:lnTo>
                <a:lnTo>
                  <a:pt x="5846" y="9256"/>
                </a:lnTo>
                <a:lnTo>
                  <a:pt x="5773" y="9012"/>
                </a:lnTo>
                <a:lnTo>
                  <a:pt x="5724" y="8744"/>
                </a:lnTo>
                <a:lnTo>
                  <a:pt x="5724" y="8476"/>
                </a:lnTo>
                <a:lnTo>
                  <a:pt x="5724" y="8208"/>
                </a:lnTo>
                <a:lnTo>
                  <a:pt x="5773" y="7941"/>
                </a:lnTo>
                <a:lnTo>
                  <a:pt x="5846" y="7697"/>
                </a:lnTo>
                <a:lnTo>
                  <a:pt x="5919" y="7429"/>
                </a:lnTo>
                <a:lnTo>
                  <a:pt x="6041" y="7186"/>
                </a:lnTo>
                <a:lnTo>
                  <a:pt x="6187" y="6966"/>
                </a:lnTo>
                <a:lnTo>
                  <a:pt x="6333" y="6747"/>
                </a:lnTo>
                <a:lnTo>
                  <a:pt x="6528" y="6528"/>
                </a:lnTo>
                <a:lnTo>
                  <a:pt x="6528" y="6528"/>
                </a:lnTo>
                <a:lnTo>
                  <a:pt x="6747" y="6333"/>
                </a:lnTo>
                <a:lnTo>
                  <a:pt x="6966" y="6187"/>
                </a:lnTo>
                <a:lnTo>
                  <a:pt x="7186" y="6041"/>
                </a:lnTo>
                <a:lnTo>
                  <a:pt x="7429" y="5919"/>
                </a:lnTo>
                <a:lnTo>
                  <a:pt x="7697" y="5846"/>
                </a:lnTo>
                <a:lnTo>
                  <a:pt x="7941" y="5773"/>
                </a:lnTo>
                <a:lnTo>
                  <a:pt x="8208" y="5724"/>
                </a:lnTo>
                <a:lnTo>
                  <a:pt x="8476" y="5724"/>
                </a:lnTo>
                <a:lnTo>
                  <a:pt x="8744" y="5724"/>
                </a:lnTo>
                <a:lnTo>
                  <a:pt x="9012" y="5773"/>
                </a:lnTo>
                <a:lnTo>
                  <a:pt x="9256" y="5846"/>
                </a:lnTo>
                <a:lnTo>
                  <a:pt x="9524" y="5919"/>
                </a:lnTo>
                <a:lnTo>
                  <a:pt x="9767" y="6041"/>
                </a:lnTo>
                <a:lnTo>
                  <a:pt x="9986" y="6187"/>
                </a:lnTo>
                <a:lnTo>
                  <a:pt x="10206" y="6333"/>
                </a:lnTo>
                <a:lnTo>
                  <a:pt x="10425" y="6528"/>
                </a:lnTo>
                <a:lnTo>
                  <a:pt x="10425" y="6528"/>
                </a:lnTo>
                <a:lnTo>
                  <a:pt x="10620" y="6747"/>
                </a:lnTo>
                <a:lnTo>
                  <a:pt x="10766" y="6966"/>
                </a:lnTo>
                <a:lnTo>
                  <a:pt x="10912" y="7186"/>
                </a:lnTo>
                <a:lnTo>
                  <a:pt x="11034" y="7429"/>
                </a:lnTo>
                <a:lnTo>
                  <a:pt x="11107" y="7697"/>
                </a:lnTo>
                <a:lnTo>
                  <a:pt x="11180" y="7941"/>
                </a:lnTo>
                <a:lnTo>
                  <a:pt x="11228" y="8208"/>
                </a:lnTo>
                <a:lnTo>
                  <a:pt x="11228" y="8476"/>
                </a:lnTo>
                <a:lnTo>
                  <a:pt x="11228" y="8744"/>
                </a:lnTo>
                <a:lnTo>
                  <a:pt x="11180" y="9012"/>
                </a:lnTo>
                <a:lnTo>
                  <a:pt x="11107" y="9256"/>
                </a:lnTo>
                <a:lnTo>
                  <a:pt x="11034" y="9524"/>
                </a:lnTo>
                <a:lnTo>
                  <a:pt x="10912" y="9767"/>
                </a:lnTo>
                <a:lnTo>
                  <a:pt x="10766" y="9986"/>
                </a:lnTo>
                <a:lnTo>
                  <a:pt x="10620" y="10206"/>
                </a:lnTo>
                <a:lnTo>
                  <a:pt x="10425" y="10425"/>
                </a:lnTo>
                <a:lnTo>
                  <a:pt x="10425" y="10425"/>
                </a:lnTo>
                <a:close/>
              </a:path>
            </a:pathLst>
          </a:custGeom>
          <a:noFill/>
          <a:ln cap="rnd"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p23"/>
          <p:cNvSpPr/>
          <p:nvPr/>
        </p:nvSpPr>
        <p:spPr>
          <a:xfrm>
            <a:off x="6167352" y="3323451"/>
            <a:ext cx="374003" cy="374004"/>
          </a:xfrm>
          <a:custGeom>
            <a:rect b="b" l="l" r="r" t="t"/>
            <a:pathLst>
              <a:path extrusionOk="0" fill="none" h="16952" w="16952">
                <a:moveTo>
                  <a:pt x="16173" y="7015"/>
                </a:moveTo>
                <a:lnTo>
                  <a:pt x="14419" y="6820"/>
                </a:lnTo>
                <a:lnTo>
                  <a:pt x="14419" y="6820"/>
                </a:lnTo>
                <a:lnTo>
                  <a:pt x="14322" y="6479"/>
                </a:lnTo>
                <a:lnTo>
                  <a:pt x="14175" y="6114"/>
                </a:lnTo>
                <a:lnTo>
                  <a:pt x="14029" y="5773"/>
                </a:lnTo>
                <a:lnTo>
                  <a:pt x="13859" y="5432"/>
                </a:lnTo>
                <a:lnTo>
                  <a:pt x="14955" y="4068"/>
                </a:lnTo>
                <a:lnTo>
                  <a:pt x="14955" y="4068"/>
                </a:lnTo>
                <a:lnTo>
                  <a:pt x="15028" y="3922"/>
                </a:lnTo>
                <a:lnTo>
                  <a:pt x="15077" y="3776"/>
                </a:lnTo>
                <a:lnTo>
                  <a:pt x="15125" y="3630"/>
                </a:lnTo>
                <a:lnTo>
                  <a:pt x="15125" y="3484"/>
                </a:lnTo>
                <a:lnTo>
                  <a:pt x="15101" y="3313"/>
                </a:lnTo>
                <a:lnTo>
                  <a:pt x="15052" y="3167"/>
                </a:lnTo>
                <a:lnTo>
                  <a:pt x="14979" y="3021"/>
                </a:lnTo>
                <a:lnTo>
                  <a:pt x="14882" y="2899"/>
                </a:lnTo>
                <a:lnTo>
                  <a:pt x="14054" y="2071"/>
                </a:lnTo>
                <a:lnTo>
                  <a:pt x="14054" y="2071"/>
                </a:lnTo>
                <a:lnTo>
                  <a:pt x="13932" y="1974"/>
                </a:lnTo>
                <a:lnTo>
                  <a:pt x="13786" y="1901"/>
                </a:lnTo>
                <a:lnTo>
                  <a:pt x="13640" y="1852"/>
                </a:lnTo>
                <a:lnTo>
                  <a:pt x="13469" y="1827"/>
                </a:lnTo>
                <a:lnTo>
                  <a:pt x="13323" y="1827"/>
                </a:lnTo>
                <a:lnTo>
                  <a:pt x="13177" y="1876"/>
                </a:lnTo>
                <a:lnTo>
                  <a:pt x="13031" y="1925"/>
                </a:lnTo>
                <a:lnTo>
                  <a:pt x="12885" y="2022"/>
                </a:lnTo>
                <a:lnTo>
                  <a:pt x="11521" y="3094"/>
                </a:lnTo>
                <a:lnTo>
                  <a:pt x="11521" y="3094"/>
                </a:lnTo>
                <a:lnTo>
                  <a:pt x="11180" y="2923"/>
                </a:lnTo>
                <a:lnTo>
                  <a:pt x="10839" y="2777"/>
                </a:lnTo>
                <a:lnTo>
                  <a:pt x="10473" y="2631"/>
                </a:lnTo>
                <a:lnTo>
                  <a:pt x="10133" y="2534"/>
                </a:lnTo>
                <a:lnTo>
                  <a:pt x="9938" y="780"/>
                </a:lnTo>
                <a:lnTo>
                  <a:pt x="9938" y="780"/>
                </a:lnTo>
                <a:lnTo>
                  <a:pt x="9889" y="634"/>
                </a:lnTo>
                <a:lnTo>
                  <a:pt x="9840" y="488"/>
                </a:lnTo>
                <a:lnTo>
                  <a:pt x="9743" y="342"/>
                </a:lnTo>
                <a:lnTo>
                  <a:pt x="9645" y="244"/>
                </a:lnTo>
                <a:lnTo>
                  <a:pt x="9499" y="147"/>
                </a:lnTo>
                <a:lnTo>
                  <a:pt x="9378" y="74"/>
                </a:lnTo>
                <a:lnTo>
                  <a:pt x="9231" y="25"/>
                </a:lnTo>
                <a:lnTo>
                  <a:pt x="9061" y="1"/>
                </a:lnTo>
                <a:lnTo>
                  <a:pt x="7892" y="1"/>
                </a:lnTo>
                <a:lnTo>
                  <a:pt x="7892" y="1"/>
                </a:lnTo>
                <a:lnTo>
                  <a:pt x="7721" y="25"/>
                </a:lnTo>
                <a:lnTo>
                  <a:pt x="7575" y="74"/>
                </a:lnTo>
                <a:lnTo>
                  <a:pt x="7453" y="147"/>
                </a:lnTo>
                <a:lnTo>
                  <a:pt x="7307" y="244"/>
                </a:lnTo>
                <a:lnTo>
                  <a:pt x="7210" y="342"/>
                </a:lnTo>
                <a:lnTo>
                  <a:pt x="7112" y="488"/>
                </a:lnTo>
                <a:lnTo>
                  <a:pt x="7064" y="634"/>
                </a:lnTo>
                <a:lnTo>
                  <a:pt x="7015" y="780"/>
                </a:lnTo>
                <a:lnTo>
                  <a:pt x="6820" y="2534"/>
                </a:lnTo>
                <a:lnTo>
                  <a:pt x="6820" y="2534"/>
                </a:lnTo>
                <a:lnTo>
                  <a:pt x="6479" y="2631"/>
                </a:lnTo>
                <a:lnTo>
                  <a:pt x="6114" y="2777"/>
                </a:lnTo>
                <a:lnTo>
                  <a:pt x="5773" y="2923"/>
                </a:lnTo>
                <a:lnTo>
                  <a:pt x="5432" y="3094"/>
                </a:lnTo>
                <a:lnTo>
                  <a:pt x="4068" y="2022"/>
                </a:lnTo>
                <a:lnTo>
                  <a:pt x="4068" y="2022"/>
                </a:lnTo>
                <a:lnTo>
                  <a:pt x="3922" y="1925"/>
                </a:lnTo>
                <a:lnTo>
                  <a:pt x="3776" y="1876"/>
                </a:lnTo>
                <a:lnTo>
                  <a:pt x="3630" y="1827"/>
                </a:lnTo>
                <a:lnTo>
                  <a:pt x="3484" y="1827"/>
                </a:lnTo>
                <a:lnTo>
                  <a:pt x="3313" y="1852"/>
                </a:lnTo>
                <a:lnTo>
                  <a:pt x="3167" y="1901"/>
                </a:lnTo>
                <a:lnTo>
                  <a:pt x="3021" y="1974"/>
                </a:lnTo>
                <a:lnTo>
                  <a:pt x="2899" y="2071"/>
                </a:lnTo>
                <a:lnTo>
                  <a:pt x="2071" y="2899"/>
                </a:lnTo>
                <a:lnTo>
                  <a:pt x="2071" y="2899"/>
                </a:lnTo>
                <a:lnTo>
                  <a:pt x="1974" y="3021"/>
                </a:lnTo>
                <a:lnTo>
                  <a:pt x="1901" y="3167"/>
                </a:lnTo>
                <a:lnTo>
                  <a:pt x="1852" y="3313"/>
                </a:lnTo>
                <a:lnTo>
                  <a:pt x="1827" y="3484"/>
                </a:lnTo>
                <a:lnTo>
                  <a:pt x="1827" y="3630"/>
                </a:lnTo>
                <a:lnTo>
                  <a:pt x="1876" y="3776"/>
                </a:lnTo>
                <a:lnTo>
                  <a:pt x="1925" y="3922"/>
                </a:lnTo>
                <a:lnTo>
                  <a:pt x="2022" y="4068"/>
                </a:lnTo>
                <a:lnTo>
                  <a:pt x="3094" y="5432"/>
                </a:lnTo>
                <a:lnTo>
                  <a:pt x="3094" y="5432"/>
                </a:lnTo>
                <a:lnTo>
                  <a:pt x="2923" y="5773"/>
                </a:lnTo>
                <a:lnTo>
                  <a:pt x="2777" y="6114"/>
                </a:lnTo>
                <a:lnTo>
                  <a:pt x="2631" y="6479"/>
                </a:lnTo>
                <a:lnTo>
                  <a:pt x="2534" y="6820"/>
                </a:lnTo>
                <a:lnTo>
                  <a:pt x="780" y="7015"/>
                </a:lnTo>
                <a:lnTo>
                  <a:pt x="780" y="7015"/>
                </a:lnTo>
                <a:lnTo>
                  <a:pt x="634" y="7064"/>
                </a:lnTo>
                <a:lnTo>
                  <a:pt x="488" y="7112"/>
                </a:lnTo>
                <a:lnTo>
                  <a:pt x="342" y="7210"/>
                </a:lnTo>
                <a:lnTo>
                  <a:pt x="244" y="7307"/>
                </a:lnTo>
                <a:lnTo>
                  <a:pt x="147" y="7453"/>
                </a:lnTo>
                <a:lnTo>
                  <a:pt x="74" y="7575"/>
                </a:lnTo>
                <a:lnTo>
                  <a:pt x="25" y="7721"/>
                </a:lnTo>
                <a:lnTo>
                  <a:pt x="1" y="7892"/>
                </a:lnTo>
                <a:lnTo>
                  <a:pt x="1" y="9061"/>
                </a:lnTo>
                <a:lnTo>
                  <a:pt x="1" y="9061"/>
                </a:lnTo>
                <a:lnTo>
                  <a:pt x="25" y="9231"/>
                </a:lnTo>
                <a:lnTo>
                  <a:pt x="74" y="9377"/>
                </a:lnTo>
                <a:lnTo>
                  <a:pt x="147" y="9499"/>
                </a:lnTo>
                <a:lnTo>
                  <a:pt x="244" y="9645"/>
                </a:lnTo>
                <a:lnTo>
                  <a:pt x="342" y="9743"/>
                </a:lnTo>
                <a:lnTo>
                  <a:pt x="488" y="9840"/>
                </a:lnTo>
                <a:lnTo>
                  <a:pt x="634" y="9889"/>
                </a:lnTo>
                <a:lnTo>
                  <a:pt x="780" y="9938"/>
                </a:lnTo>
                <a:lnTo>
                  <a:pt x="2534" y="10132"/>
                </a:lnTo>
                <a:lnTo>
                  <a:pt x="2534" y="10132"/>
                </a:lnTo>
                <a:lnTo>
                  <a:pt x="2631" y="10473"/>
                </a:lnTo>
                <a:lnTo>
                  <a:pt x="2777" y="10839"/>
                </a:lnTo>
                <a:lnTo>
                  <a:pt x="2923" y="11180"/>
                </a:lnTo>
                <a:lnTo>
                  <a:pt x="3094" y="11521"/>
                </a:lnTo>
                <a:lnTo>
                  <a:pt x="2022" y="12885"/>
                </a:lnTo>
                <a:lnTo>
                  <a:pt x="2022" y="12885"/>
                </a:lnTo>
                <a:lnTo>
                  <a:pt x="1925" y="13031"/>
                </a:lnTo>
                <a:lnTo>
                  <a:pt x="1876" y="13177"/>
                </a:lnTo>
                <a:lnTo>
                  <a:pt x="1827" y="13323"/>
                </a:lnTo>
                <a:lnTo>
                  <a:pt x="1827" y="13469"/>
                </a:lnTo>
                <a:lnTo>
                  <a:pt x="1852" y="13640"/>
                </a:lnTo>
                <a:lnTo>
                  <a:pt x="1901" y="13786"/>
                </a:lnTo>
                <a:lnTo>
                  <a:pt x="1974" y="13932"/>
                </a:lnTo>
                <a:lnTo>
                  <a:pt x="2071" y="14054"/>
                </a:lnTo>
                <a:lnTo>
                  <a:pt x="2899" y="14882"/>
                </a:lnTo>
                <a:lnTo>
                  <a:pt x="2899" y="14882"/>
                </a:lnTo>
                <a:lnTo>
                  <a:pt x="3021" y="14979"/>
                </a:lnTo>
                <a:lnTo>
                  <a:pt x="3167" y="15052"/>
                </a:lnTo>
                <a:lnTo>
                  <a:pt x="3313" y="15101"/>
                </a:lnTo>
                <a:lnTo>
                  <a:pt x="3484" y="15125"/>
                </a:lnTo>
                <a:lnTo>
                  <a:pt x="3630" y="15125"/>
                </a:lnTo>
                <a:lnTo>
                  <a:pt x="3776" y="15077"/>
                </a:lnTo>
                <a:lnTo>
                  <a:pt x="3922" y="15028"/>
                </a:lnTo>
                <a:lnTo>
                  <a:pt x="4068" y="14955"/>
                </a:lnTo>
                <a:lnTo>
                  <a:pt x="5432" y="13859"/>
                </a:lnTo>
                <a:lnTo>
                  <a:pt x="5432" y="13859"/>
                </a:lnTo>
                <a:lnTo>
                  <a:pt x="5773" y="14029"/>
                </a:lnTo>
                <a:lnTo>
                  <a:pt x="6114" y="14175"/>
                </a:lnTo>
                <a:lnTo>
                  <a:pt x="6479" y="14322"/>
                </a:lnTo>
                <a:lnTo>
                  <a:pt x="6820" y="14419"/>
                </a:lnTo>
                <a:lnTo>
                  <a:pt x="7015" y="16173"/>
                </a:lnTo>
                <a:lnTo>
                  <a:pt x="7015" y="16173"/>
                </a:lnTo>
                <a:lnTo>
                  <a:pt x="7064" y="16319"/>
                </a:lnTo>
                <a:lnTo>
                  <a:pt x="7112" y="16465"/>
                </a:lnTo>
                <a:lnTo>
                  <a:pt x="7210" y="16611"/>
                </a:lnTo>
                <a:lnTo>
                  <a:pt x="7307" y="16708"/>
                </a:lnTo>
                <a:lnTo>
                  <a:pt x="7453" y="16806"/>
                </a:lnTo>
                <a:lnTo>
                  <a:pt x="7575" y="16879"/>
                </a:lnTo>
                <a:lnTo>
                  <a:pt x="7721" y="16928"/>
                </a:lnTo>
                <a:lnTo>
                  <a:pt x="7892" y="16952"/>
                </a:lnTo>
                <a:lnTo>
                  <a:pt x="9061" y="16952"/>
                </a:lnTo>
                <a:lnTo>
                  <a:pt x="9061" y="16952"/>
                </a:lnTo>
                <a:lnTo>
                  <a:pt x="9231" y="16928"/>
                </a:lnTo>
                <a:lnTo>
                  <a:pt x="9378" y="16879"/>
                </a:lnTo>
                <a:lnTo>
                  <a:pt x="9499" y="16806"/>
                </a:lnTo>
                <a:lnTo>
                  <a:pt x="9645" y="16708"/>
                </a:lnTo>
                <a:lnTo>
                  <a:pt x="9743" y="16611"/>
                </a:lnTo>
                <a:lnTo>
                  <a:pt x="9840" y="16465"/>
                </a:lnTo>
                <a:lnTo>
                  <a:pt x="9889" y="16319"/>
                </a:lnTo>
                <a:lnTo>
                  <a:pt x="9938" y="16173"/>
                </a:lnTo>
                <a:lnTo>
                  <a:pt x="10133" y="14419"/>
                </a:lnTo>
                <a:lnTo>
                  <a:pt x="10133" y="14419"/>
                </a:lnTo>
                <a:lnTo>
                  <a:pt x="10473" y="14322"/>
                </a:lnTo>
                <a:lnTo>
                  <a:pt x="10839" y="14175"/>
                </a:lnTo>
                <a:lnTo>
                  <a:pt x="11180" y="14029"/>
                </a:lnTo>
                <a:lnTo>
                  <a:pt x="11521" y="13859"/>
                </a:lnTo>
                <a:lnTo>
                  <a:pt x="12885" y="14955"/>
                </a:lnTo>
                <a:lnTo>
                  <a:pt x="12885" y="14955"/>
                </a:lnTo>
                <a:lnTo>
                  <a:pt x="13031" y="15028"/>
                </a:lnTo>
                <a:lnTo>
                  <a:pt x="13177" y="15077"/>
                </a:lnTo>
                <a:lnTo>
                  <a:pt x="13323" y="15125"/>
                </a:lnTo>
                <a:lnTo>
                  <a:pt x="13469" y="15125"/>
                </a:lnTo>
                <a:lnTo>
                  <a:pt x="13640" y="15101"/>
                </a:lnTo>
                <a:lnTo>
                  <a:pt x="13786" y="15052"/>
                </a:lnTo>
                <a:lnTo>
                  <a:pt x="13932" y="14979"/>
                </a:lnTo>
                <a:lnTo>
                  <a:pt x="14054" y="14882"/>
                </a:lnTo>
                <a:lnTo>
                  <a:pt x="14882" y="14054"/>
                </a:lnTo>
                <a:lnTo>
                  <a:pt x="14882" y="14054"/>
                </a:lnTo>
                <a:lnTo>
                  <a:pt x="14979" y="13932"/>
                </a:lnTo>
                <a:lnTo>
                  <a:pt x="15052" y="13786"/>
                </a:lnTo>
                <a:lnTo>
                  <a:pt x="15101" y="13640"/>
                </a:lnTo>
                <a:lnTo>
                  <a:pt x="15125" y="13469"/>
                </a:lnTo>
                <a:lnTo>
                  <a:pt x="15125" y="13323"/>
                </a:lnTo>
                <a:lnTo>
                  <a:pt x="15077" y="13177"/>
                </a:lnTo>
                <a:lnTo>
                  <a:pt x="15028" y="13031"/>
                </a:lnTo>
                <a:lnTo>
                  <a:pt x="14955" y="12885"/>
                </a:lnTo>
                <a:lnTo>
                  <a:pt x="13859" y="11521"/>
                </a:lnTo>
                <a:lnTo>
                  <a:pt x="13859" y="11521"/>
                </a:lnTo>
                <a:lnTo>
                  <a:pt x="14029" y="11180"/>
                </a:lnTo>
                <a:lnTo>
                  <a:pt x="14175" y="10839"/>
                </a:lnTo>
                <a:lnTo>
                  <a:pt x="14322" y="10473"/>
                </a:lnTo>
                <a:lnTo>
                  <a:pt x="14419" y="10132"/>
                </a:lnTo>
                <a:lnTo>
                  <a:pt x="16173" y="9938"/>
                </a:lnTo>
                <a:lnTo>
                  <a:pt x="16173" y="9938"/>
                </a:lnTo>
                <a:lnTo>
                  <a:pt x="16319" y="9889"/>
                </a:lnTo>
                <a:lnTo>
                  <a:pt x="16465" y="9840"/>
                </a:lnTo>
                <a:lnTo>
                  <a:pt x="16611" y="9743"/>
                </a:lnTo>
                <a:lnTo>
                  <a:pt x="16708" y="9645"/>
                </a:lnTo>
                <a:lnTo>
                  <a:pt x="16806" y="9499"/>
                </a:lnTo>
                <a:lnTo>
                  <a:pt x="16879" y="9377"/>
                </a:lnTo>
                <a:lnTo>
                  <a:pt x="16928" y="9231"/>
                </a:lnTo>
                <a:lnTo>
                  <a:pt x="16952" y="9061"/>
                </a:lnTo>
                <a:lnTo>
                  <a:pt x="16952" y="7892"/>
                </a:lnTo>
                <a:lnTo>
                  <a:pt x="16952" y="7892"/>
                </a:lnTo>
                <a:lnTo>
                  <a:pt x="16928" y="7721"/>
                </a:lnTo>
                <a:lnTo>
                  <a:pt x="16879" y="7575"/>
                </a:lnTo>
                <a:lnTo>
                  <a:pt x="16806" y="7453"/>
                </a:lnTo>
                <a:lnTo>
                  <a:pt x="16708" y="7307"/>
                </a:lnTo>
                <a:lnTo>
                  <a:pt x="16611" y="7210"/>
                </a:lnTo>
                <a:lnTo>
                  <a:pt x="16465" y="7112"/>
                </a:lnTo>
                <a:lnTo>
                  <a:pt x="16319" y="7064"/>
                </a:lnTo>
                <a:lnTo>
                  <a:pt x="16173" y="7015"/>
                </a:lnTo>
                <a:lnTo>
                  <a:pt x="16173" y="7015"/>
                </a:lnTo>
                <a:close/>
                <a:moveTo>
                  <a:pt x="10425" y="10425"/>
                </a:moveTo>
                <a:lnTo>
                  <a:pt x="10425" y="10425"/>
                </a:lnTo>
                <a:lnTo>
                  <a:pt x="10206" y="10620"/>
                </a:lnTo>
                <a:lnTo>
                  <a:pt x="9986" y="10766"/>
                </a:lnTo>
                <a:lnTo>
                  <a:pt x="9767" y="10912"/>
                </a:lnTo>
                <a:lnTo>
                  <a:pt x="9524" y="11034"/>
                </a:lnTo>
                <a:lnTo>
                  <a:pt x="9256" y="11107"/>
                </a:lnTo>
                <a:lnTo>
                  <a:pt x="9012" y="11180"/>
                </a:lnTo>
                <a:lnTo>
                  <a:pt x="8744" y="11228"/>
                </a:lnTo>
                <a:lnTo>
                  <a:pt x="8476" y="11228"/>
                </a:lnTo>
                <a:lnTo>
                  <a:pt x="8208" y="11228"/>
                </a:lnTo>
                <a:lnTo>
                  <a:pt x="7941" y="11180"/>
                </a:lnTo>
                <a:lnTo>
                  <a:pt x="7697" y="11107"/>
                </a:lnTo>
                <a:lnTo>
                  <a:pt x="7429" y="11034"/>
                </a:lnTo>
                <a:lnTo>
                  <a:pt x="7186" y="10912"/>
                </a:lnTo>
                <a:lnTo>
                  <a:pt x="6966" y="10766"/>
                </a:lnTo>
                <a:lnTo>
                  <a:pt x="6747" y="10620"/>
                </a:lnTo>
                <a:lnTo>
                  <a:pt x="6528" y="10425"/>
                </a:lnTo>
                <a:lnTo>
                  <a:pt x="6528" y="10425"/>
                </a:lnTo>
                <a:lnTo>
                  <a:pt x="6333" y="10206"/>
                </a:lnTo>
                <a:lnTo>
                  <a:pt x="6187" y="9986"/>
                </a:lnTo>
                <a:lnTo>
                  <a:pt x="6041" y="9767"/>
                </a:lnTo>
                <a:lnTo>
                  <a:pt x="5919" y="9524"/>
                </a:lnTo>
                <a:lnTo>
                  <a:pt x="5846" y="9256"/>
                </a:lnTo>
                <a:lnTo>
                  <a:pt x="5773" y="9012"/>
                </a:lnTo>
                <a:lnTo>
                  <a:pt x="5724" y="8744"/>
                </a:lnTo>
                <a:lnTo>
                  <a:pt x="5724" y="8476"/>
                </a:lnTo>
                <a:lnTo>
                  <a:pt x="5724" y="8208"/>
                </a:lnTo>
                <a:lnTo>
                  <a:pt x="5773" y="7941"/>
                </a:lnTo>
                <a:lnTo>
                  <a:pt x="5846" y="7697"/>
                </a:lnTo>
                <a:lnTo>
                  <a:pt x="5919" y="7429"/>
                </a:lnTo>
                <a:lnTo>
                  <a:pt x="6041" y="7186"/>
                </a:lnTo>
                <a:lnTo>
                  <a:pt x="6187" y="6966"/>
                </a:lnTo>
                <a:lnTo>
                  <a:pt x="6333" y="6747"/>
                </a:lnTo>
                <a:lnTo>
                  <a:pt x="6528" y="6528"/>
                </a:lnTo>
                <a:lnTo>
                  <a:pt x="6528" y="6528"/>
                </a:lnTo>
                <a:lnTo>
                  <a:pt x="6747" y="6333"/>
                </a:lnTo>
                <a:lnTo>
                  <a:pt x="6966" y="6187"/>
                </a:lnTo>
                <a:lnTo>
                  <a:pt x="7186" y="6041"/>
                </a:lnTo>
                <a:lnTo>
                  <a:pt x="7429" y="5919"/>
                </a:lnTo>
                <a:lnTo>
                  <a:pt x="7697" y="5846"/>
                </a:lnTo>
                <a:lnTo>
                  <a:pt x="7941" y="5773"/>
                </a:lnTo>
                <a:lnTo>
                  <a:pt x="8208" y="5724"/>
                </a:lnTo>
                <a:lnTo>
                  <a:pt x="8476" y="5724"/>
                </a:lnTo>
                <a:lnTo>
                  <a:pt x="8744" y="5724"/>
                </a:lnTo>
                <a:lnTo>
                  <a:pt x="9012" y="5773"/>
                </a:lnTo>
                <a:lnTo>
                  <a:pt x="9256" y="5846"/>
                </a:lnTo>
                <a:lnTo>
                  <a:pt x="9524" y="5919"/>
                </a:lnTo>
                <a:lnTo>
                  <a:pt x="9767" y="6041"/>
                </a:lnTo>
                <a:lnTo>
                  <a:pt x="9986" y="6187"/>
                </a:lnTo>
                <a:lnTo>
                  <a:pt x="10206" y="6333"/>
                </a:lnTo>
                <a:lnTo>
                  <a:pt x="10425" y="6528"/>
                </a:lnTo>
                <a:lnTo>
                  <a:pt x="10425" y="6528"/>
                </a:lnTo>
                <a:lnTo>
                  <a:pt x="10620" y="6747"/>
                </a:lnTo>
                <a:lnTo>
                  <a:pt x="10766" y="6966"/>
                </a:lnTo>
                <a:lnTo>
                  <a:pt x="10912" y="7186"/>
                </a:lnTo>
                <a:lnTo>
                  <a:pt x="11034" y="7429"/>
                </a:lnTo>
                <a:lnTo>
                  <a:pt x="11107" y="7697"/>
                </a:lnTo>
                <a:lnTo>
                  <a:pt x="11180" y="7941"/>
                </a:lnTo>
                <a:lnTo>
                  <a:pt x="11228" y="8208"/>
                </a:lnTo>
                <a:lnTo>
                  <a:pt x="11228" y="8476"/>
                </a:lnTo>
                <a:lnTo>
                  <a:pt x="11228" y="8744"/>
                </a:lnTo>
                <a:lnTo>
                  <a:pt x="11180" y="9012"/>
                </a:lnTo>
                <a:lnTo>
                  <a:pt x="11107" y="9256"/>
                </a:lnTo>
                <a:lnTo>
                  <a:pt x="11034" y="9524"/>
                </a:lnTo>
                <a:lnTo>
                  <a:pt x="10912" y="9767"/>
                </a:lnTo>
                <a:lnTo>
                  <a:pt x="10766" y="9986"/>
                </a:lnTo>
                <a:lnTo>
                  <a:pt x="10620" y="10206"/>
                </a:lnTo>
                <a:lnTo>
                  <a:pt x="10425" y="10425"/>
                </a:lnTo>
                <a:lnTo>
                  <a:pt x="10425" y="10425"/>
                </a:lnTo>
                <a:close/>
              </a:path>
            </a:pathLst>
          </a:custGeom>
          <a:noFill/>
          <a:ln cap="rnd"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 name="Google Shape;189;p23"/>
          <p:cNvSpPr/>
          <p:nvPr/>
        </p:nvSpPr>
        <p:spPr>
          <a:xfrm>
            <a:off x="6167352" y="3818742"/>
            <a:ext cx="374003" cy="374004"/>
          </a:xfrm>
          <a:custGeom>
            <a:rect b="b" l="l" r="r" t="t"/>
            <a:pathLst>
              <a:path extrusionOk="0" fill="none" h="16952" w="16952">
                <a:moveTo>
                  <a:pt x="16173" y="7015"/>
                </a:moveTo>
                <a:lnTo>
                  <a:pt x="14419" y="6820"/>
                </a:lnTo>
                <a:lnTo>
                  <a:pt x="14419" y="6820"/>
                </a:lnTo>
                <a:lnTo>
                  <a:pt x="14322" y="6479"/>
                </a:lnTo>
                <a:lnTo>
                  <a:pt x="14175" y="6114"/>
                </a:lnTo>
                <a:lnTo>
                  <a:pt x="14029" y="5773"/>
                </a:lnTo>
                <a:lnTo>
                  <a:pt x="13859" y="5432"/>
                </a:lnTo>
                <a:lnTo>
                  <a:pt x="14955" y="4068"/>
                </a:lnTo>
                <a:lnTo>
                  <a:pt x="14955" y="4068"/>
                </a:lnTo>
                <a:lnTo>
                  <a:pt x="15028" y="3922"/>
                </a:lnTo>
                <a:lnTo>
                  <a:pt x="15077" y="3776"/>
                </a:lnTo>
                <a:lnTo>
                  <a:pt x="15125" y="3630"/>
                </a:lnTo>
                <a:lnTo>
                  <a:pt x="15125" y="3484"/>
                </a:lnTo>
                <a:lnTo>
                  <a:pt x="15101" y="3313"/>
                </a:lnTo>
                <a:lnTo>
                  <a:pt x="15052" y="3167"/>
                </a:lnTo>
                <a:lnTo>
                  <a:pt x="14979" y="3021"/>
                </a:lnTo>
                <a:lnTo>
                  <a:pt x="14882" y="2899"/>
                </a:lnTo>
                <a:lnTo>
                  <a:pt x="14054" y="2071"/>
                </a:lnTo>
                <a:lnTo>
                  <a:pt x="14054" y="2071"/>
                </a:lnTo>
                <a:lnTo>
                  <a:pt x="13932" y="1974"/>
                </a:lnTo>
                <a:lnTo>
                  <a:pt x="13786" y="1901"/>
                </a:lnTo>
                <a:lnTo>
                  <a:pt x="13640" y="1852"/>
                </a:lnTo>
                <a:lnTo>
                  <a:pt x="13469" y="1827"/>
                </a:lnTo>
                <a:lnTo>
                  <a:pt x="13323" y="1827"/>
                </a:lnTo>
                <a:lnTo>
                  <a:pt x="13177" y="1876"/>
                </a:lnTo>
                <a:lnTo>
                  <a:pt x="13031" y="1925"/>
                </a:lnTo>
                <a:lnTo>
                  <a:pt x="12885" y="2022"/>
                </a:lnTo>
                <a:lnTo>
                  <a:pt x="11521" y="3094"/>
                </a:lnTo>
                <a:lnTo>
                  <a:pt x="11521" y="3094"/>
                </a:lnTo>
                <a:lnTo>
                  <a:pt x="11180" y="2923"/>
                </a:lnTo>
                <a:lnTo>
                  <a:pt x="10839" y="2777"/>
                </a:lnTo>
                <a:lnTo>
                  <a:pt x="10473" y="2631"/>
                </a:lnTo>
                <a:lnTo>
                  <a:pt x="10133" y="2534"/>
                </a:lnTo>
                <a:lnTo>
                  <a:pt x="9938" y="780"/>
                </a:lnTo>
                <a:lnTo>
                  <a:pt x="9938" y="780"/>
                </a:lnTo>
                <a:lnTo>
                  <a:pt x="9889" y="634"/>
                </a:lnTo>
                <a:lnTo>
                  <a:pt x="9840" y="488"/>
                </a:lnTo>
                <a:lnTo>
                  <a:pt x="9743" y="342"/>
                </a:lnTo>
                <a:lnTo>
                  <a:pt x="9645" y="244"/>
                </a:lnTo>
                <a:lnTo>
                  <a:pt x="9499" y="147"/>
                </a:lnTo>
                <a:lnTo>
                  <a:pt x="9378" y="74"/>
                </a:lnTo>
                <a:lnTo>
                  <a:pt x="9231" y="25"/>
                </a:lnTo>
                <a:lnTo>
                  <a:pt x="9061" y="1"/>
                </a:lnTo>
                <a:lnTo>
                  <a:pt x="7892" y="1"/>
                </a:lnTo>
                <a:lnTo>
                  <a:pt x="7892" y="1"/>
                </a:lnTo>
                <a:lnTo>
                  <a:pt x="7721" y="25"/>
                </a:lnTo>
                <a:lnTo>
                  <a:pt x="7575" y="74"/>
                </a:lnTo>
                <a:lnTo>
                  <a:pt x="7453" y="147"/>
                </a:lnTo>
                <a:lnTo>
                  <a:pt x="7307" y="244"/>
                </a:lnTo>
                <a:lnTo>
                  <a:pt x="7210" y="342"/>
                </a:lnTo>
                <a:lnTo>
                  <a:pt x="7112" y="488"/>
                </a:lnTo>
                <a:lnTo>
                  <a:pt x="7064" y="634"/>
                </a:lnTo>
                <a:lnTo>
                  <a:pt x="7015" y="780"/>
                </a:lnTo>
                <a:lnTo>
                  <a:pt x="6820" y="2534"/>
                </a:lnTo>
                <a:lnTo>
                  <a:pt x="6820" y="2534"/>
                </a:lnTo>
                <a:lnTo>
                  <a:pt x="6479" y="2631"/>
                </a:lnTo>
                <a:lnTo>
                  <a:pt x="6114" y="2777"/>
                </a:lnTo>
                <a:lnTo>
                  <a:pt x="5773" y="2923"/>
                </a:lnTo>
                <a:lnTo>
                  <a:pt x="5432" y="3094"/>
                </a:lnTo>
                <a:lnTo>
                  <a:pt x="4068" y="2022"/>
                </a:lnTo>
                <a:lnTo>
                  <a:pt x="4068" y="2022"/>
                </a:lnTo>
                <a:lnTo>
                  <a:pt x="3922" y="1925"/>
                </a:lnTo>
                <a:lnTo>
                  <a:pt x="3776" y="1876"/>
                </a:lnTo>
                <a:lnTo>
                  <a:pt x="3630" y="1827"/>
                </a:lnTo>
                <a:lnTo>
                  <a:pt x="3484" y="1827"/>
                </a:lnTo>
                <a:lnTo>
                  <a:pt x="3313" y="1852"/>
                </a:lnTo>
                <a:lnTo>
                  <a:pt x="3167" y="1901"/>
                </a:lnTo>
                <a:lnTo>
                  <a:pt x="3021" y="1974"/>
                </a:lnTo>
                <a:lnTo>
                  <a:pt x="2899" y="2071"/>
                </a:lnTo>
                <a:lnTo>
                  <a:pt x="2071" y="2899"/>
                </a:lnTo>
                <a:lnTo>
                  <a:pt x="2071" y="2899"/>
                </a:lnTo>
                <a:lnTo>
                  <a:pt x="1974" y="3021"/>
                </a:lnTo>
                <a:lnTo>
                  <a:pt x="1901" y="3167"/>
                </a:lnTo>
                <a:lnTo>
                  <a:pt x="1852" y="3313"/>
                </a:lnTo>
                <a:lnTo>
                  <a:pt x="1827" y="3484"/>
                </a:lnTo>
                <a:lnTo>
                  <a:pt x="1827" y="3630"/>
                </a:lnTo>
                <a:lnTo>
                  <a:pt x="1876" y="3776"/>
                </a:lnTo>
                <a:lnTo>
                  <a:pt x="1925" y="3922"/>
                </a:lnTo>
                <a:lnTo>
                  <a:pt x="2022" y="4068"/>
                </a:lnTo>
                <a:lnTo>
                  <a:pt x="3094" y="5432"/>
                </a:lnTo>
                <a:lnTo>
                  <a:pt x="3094" y="5432"/>
                </a:lnTo>
                <a:lnTo>
                  <a:pt x="2923" y="5773"/>
                </a:lnTo>
                <a:lnTo>
                  <a:pt x="2777" y="6114"/>
                </a:lnTo>
                <a:lnTo>
                  <a:pt x="2631" y="6479"/>
                </a:lnTo>
                <a:lnTo>
                  <a:pt x="2534" y="6820"/>
                </a:lnTo>
                <a:lnTo>
                  <a:pt x="780" y="7015"/>
                </a:lnTo>
                <a:lnTo>
                  <a:pt x="780" y="7015"/>
                </a:lnTo>
                <a:lnTo>
                  <a:pt x="634" y="7064"/>
                </a:lnTo>
                <a:lnTo>
                  <a:pt x="488" y="7112"/>
                </a:lnTo>
                <a:lnTo>
                  <a:pt x="342" y="7210"/>
                </a:lnTo>
                <a:lnTo>
                  <a:pt x="244" y="7307"/>
                </a:lnTo>
                <a:lnTo>
                  <a:pt x="147" y="7453"/>
                </a:lnTo>
                <a:lnTo>
                  <a:pt x="74" y="7575"/>
                </a:lnTo>
                <a:lnTo>
                  <a:pt x="25" y="7721"/>
                </a:lnTo>
                <a:lnTo>
                  <a:pt x="1" y="7892"/>
                </a:lnTo>
                <a:lnTo>
                  <a:pt x="1" y="9061"/>
                </a:lnTo>
                <a:lnTo>
                  <a:pt x="1" y="9061"/>
                </a:lnTo>
                <a:lnTo>
                  <a:pt x="25" y="9231"/>
                </a:lnTo>
                <a:lnTo>
                  <a:pt x="74" y="9377"/>
                </a:lnTo>
                <a:lnTo>
                  <a:pt x="147" y="9499"/>
                </a:lnTo>
                <a:lnTo>
                  <a:pt x="244" y="9645"/>
                </a:lnTo>
                <a:lnTo>
                  <a:pt x="342" y="9743"/>
                </a:lnTo>
                <a:lnTo>
                  <a:pt x="488" y="9840"/>
                </a:lnTo>
                <a:lnTo>
                  <a:pt x="634" y="9889"/>
                </a:lnTo>
                <a:lnTo>
                  <a:pt x="780" y="9938"/>
                </a:lnTo>
                <a:lnTo>
                  <a:pt x="2534" y="10132"/>
                </a:lnTo>
                <a:lnTo>
                  <a:pt x="2534" y="10132"/>
                </a:lnTo>
                <a:lnTo>
                  <a:pt x="2631" y="10473"/>
                </a:lnTo>
                <a:lnTo>
                  <a:pt x="2777" y="10839"/>
                </a:lnTo>
                <a:lnTo>
                  <a:pt x="2923" y="11180"/>
                </a:lnTo>
                <a:lnTo>
                  <a:pt x="3094" y="11521"/>
                </a:lnTo>
                <a:lnTo>
                  <a:pt x="2022" y="12885"/>
                </a:lnTo>
                <a:lnTo>
                  <a:pt x="2022" y="12885"/>
                </a:lnTo>
                <a:lnTo>
                  <a:pt x="1925" y="13031"/>
                </a:lnTo>
                <a:lnTo>
                  <a:pt x="1876" y="13177"/>
                </a:lnTo>
                <a:lnTo>
                  <a:pt x="1827" y="13323"/>
                </a:lnTo>
                <a:lnTo>
                  <a:pt x="1827" y="13469"/>
                </a:lnTo>
                <a:lnTo>
                  <a:pt x="1852" y="13640"/>
                </a:lnTo>
                <a:lnTo>
                  <a:pt x="1901" y="13786"/>
                </a:lnTo>
                <a:lnTo>
                  <a:pt x="1974" y="13932"/>
                </a:lnTo>
                <a:lnTo>
                  <a:pt x="2071" y="14054"/>
                </a:lnTo>
                <a:lnTo>
                  <a:pt x="2899" y="14882"/>
                </a:lnTo>
                <a:lnTo>
                  <a:pt x="2899" y="14882"/>
                </a:lnTo>
                <a:lnTo>
                  <a:pt x="3021" y="14979"/>
                </a:lnTo>
                <a:lnTo>
                  <a:pt x="3167" y="15052"/>
                </a:lnTo>
                <a:lnTo>
                  <a:pt x="3313" y="15101"/>
                </a:lnTo>
                <a:lnTo>
                  <a:pt x="3484" y="15125"/>
                </a:lnTo>
                <a:lnTo>
                  <a:pt x="3630" y="15125"/>
                </a:lnTo>
                <a:lnTo>
                  <a:pt x="3776" y="15077"/>
                </a:lnTo>
                <a:lnTo>
                  <a:pt x="3922" y="15028"/>
                </a:lnTo>
                <a:lnTo>
                  <a:pt x="4068" y="14955"/>
                </a:lnTo>
                <a:lnTo>
                  <a:pt x="5432" y="13859"/>
                </a:lnTo>
                <a:lnTo>
                  <a:pt x="5432" y="13859"/>
                </a:lnTo>
                <a:lnTo>
                  <a:pt x="5773" y="14029"/>
                </a:lnTo>
                <a:lnTo>
                  <a:pt x="6114" y="14175"/>
                </a:lnTo>
                <a:lnTo>
                  <a:pt x="6479" y="14322"/>
                </a:lnTo>
                <a:lnTo>
                  <a:pt x="6820" y="14419"/>
                </a:lnTo>
                <a:lnTo>
                  <a:pt x="7015" y="16173"/>
                </a:lnTo>
                <a:lnTo>
                  <a:pt x="7015" y="16173"/>
                </a:lnTo>
                <a:lnTo>
                  <a:pt x="7064" y="16319"/>
                </a:lnTo>
                <a:lnTo>
                  <a:pt x="7112" y="16465"/>
                </a:lnTo>
                <a:lnTo>
                  <a:pt x="7210" y="16611"/>
                </a:lnTo>
                <a:lnTo>
                  <a:pt x="7307" y="16708"/>
                </a:lnTo>
                <a:lnTo>
                  <a:pt x="7453" y="16806"/>
                </a:lnTo>
                <a:lnTo>
                  <a:pt x="7575" y="16879"/>
                </a:lnTo>
                <a:lnTo>
                  <a:pt x="7721" y="16928"/>
                </a:lnTo>
                <a:lnTo>
                  <a:pt x="7892" y="16952"/>
                </a:lnTo>
                <a:lnTo>
                  <a:pt x="9061" y="16952"/>
                </a:lnTo>
                <a:lnTo>
                  <a:pt x="9061" y="16952"/>
                </a:lnTo>
                <a:lnTo>
                  <a:pt x="9231" y="16928"/>
                </a:lnTo>
                <a:lnTo>
                  <a:pt x="9378" y="16879"/>
                </a:lnTo>
                <a:lnTo>
                  <a:pt x="9499" y="16806"/>
                </a:lnTo>
                <a:lnTo>
                  <a:pt x="9645" y="16708"/>
                </a:lnTo>
                <a:lnTo>
                  <a:pt x="9743" y="16611"/>
                </a:lnTo>
                <a:lnTo>
                  <a:pt x="9840" y="16465"/>
                </a:lnTo>
                <a:lnTo>
                  <a:pt x="9889" y="16319"/>
                </a:lnTo>
                <a:lnTo>
                  <a:pt x="9938" y="16173"/>
                </a:lnTo>
                <a:lnTo>
                  <a:pt x="10133" y="14419"/>
                </a:lnTo>
                <a:lnTo>
                  <a:pt x="10133" y="14419"/>
                </a:lnTo>
                <a:lnTo>
                  <a:pt x="10473" y="14322"/>
                </a:lnTo>
                <a:lnTo>
                  <a:pt x="10839" y="14175"/>
                </a:lnTo>
                <a:lnTo>
                  <a:pt x="11180" y="14029"/>
                </a:lnTo>
                <a:lnTo>
                  <a:pt x="11521" y="13859"/>
                </a:lnTo>
                <a:lnTo>
                  <a:pt x="12885" y="14955"/>
                </a:lnTo>
                <a:lnTo>
                  <a:pt x="12885" y="14955"/>
                </a:lnTo>
                <a:lnTo>
                  <a:pt x="13031" y="15028"/>
                </a:lnTo>
                <a:lnTo>
                  <a:pt x="13177" y="15077"/>
                </a:lnTo>
                <a:lnTo>
                  <a:pt x="13323" y="15125"/>
                </a:lnTo>
                <a:lnTo>
                  <a:pt x="13469" y="15125"/>
                </a:lnTo>
                <a:lnTo>
                  <a:pt x="13640" y="15101"/>
                </a:lnTo>
                <a:lnTo>
                  <a:pt x="13786" y="15052"/>
                </a:lnTo>
                <a:lnTo>
                  <a:pt x="13932" y="14979"/>
                </a:lnTo>
                <a:lnTo>
                  <a:pt x="14054" y="14882"/>
                </a:lnTo>
                <a:lnTo>
                  <a:pt x="14882" y="14054"/>
                </a:lnTo>
                <a:lnTo>
                  <a:pt x="14882" y="14054"/>
                </a:lnTo>
                <a:lnTo>
                  <a:pt x="14979" y="13932"/>
                </a:lnTo>
                <a:lnTo>
                  <a:pt x="15052" y="13786"/>
                </a:lnTo>
                <a:lnTo>
                  <a:pt x="15101" y="13640"/>
                </a:lnTo>
                <a:lnTo>
                  <a:pt x="15125" y="13469"/>
                </a:lnTo>
                <a:lnTo>
                  <a:pt x="15125" y="13323"/>
                </a:lnTo>
                <a:lnTo>
                  <a:pt x="15077" y="13177"/>
                </a:lnTo>
                <a:lnTo>
                  <a:pt x="15028" y="13031"/>
                </a:lnTo>
                <a:lnTo>
                  <a:pt x="14955" y="12885"/>
                </a:lnTo>
                <a:lnTo>
                  <a:pt x="13859" y="11521"/>
                </a:lnTo>
                <a:lnTo>
                  <a:pt x="13859" y="11521"/>
                </a:lnTo>
                <a:lnTo>
                  <a:pt x="14029" y="11180"/>
                </a:lnTo>
                <a:lnTo>
                  <a:pt x="14175" y="10839"/>
                </a:lnTo>
                <a:lnTo>
                  <a:pt x="14322" y="10473"/>
                </a:lnTo>
                <a:lnTo>
                  <a:pt x="14419" y="10132"/>
                </a:lnTo>
                <a:lnTo>
                  <a:pt x="16173" y="9938"/>
                </a:lnTo>
                <a:lnTo>
                  <a:pt x="16173" y="9938"/>
                </a:lnTo>
                <a:lnTo>
                  <a:pt x="16319" y="9889"/>
                </a:lnTo>
                <a:lnTo>
                  <a:pt x="16465" y="9840"/>
                </a:lnTo>
                <a:lnTo>
                  <a:pt x="16611" y="9743"/>
                </a:lnTo>
                <a:lnTo>
                  <a:pt x="16708" y="9645"/>
                </a:lnTo>
                <a:lnTo>
                  <a:pt x="16806" y="9499"/>
                </a:lnTo>
                <a:lnTo>
                  <a:pt x="16879" y="9377"/>
                </a:lnTo>
                <a:lnTo>
                  <a:pt x="16928" y="9231"/>
                </a:lnTo>
                <a:lnTo>
                  <a:pt x="16952" y="9061"/>
                </a:lnTo>
                <a:lnTo>
                  <a:pt x="16952" y="7892"/>
                </a:lnTo>
                <a:lnTo>
                  <a:pt x="16952" y="7892"/>
                </a:lnTo>
                <a:lnTo>
                  <a:pt x="16928" y="7721"/>
                </a:lnTo>
                <a:lnTo>
                  <a:pt x="16879" y="7575"/>
                </a:lnTo>
                <a:lnTo>
                  <a:pt x="16806" y="7453"/>
                </a:lnTo>
                <a:lnTo>
                  <a:pt x="16708" y="7307"/>
                </a:lnTo>
                <a:lnTo>
                  <a:pt x="16611" y="7210"/>
                </a:lnTo>
                <a:lnTo>
                  <a:pt x="16465" y="7112"/>
                </a:lnTo>
                <a:lnTo>
                  <a:pt x="16319" y="7064"/>
                </a:lnTo>
                <a:lnTo>
                  <a:pt x="16173" y="7015"/>
                </a:lnTo>
                <a:lnTo>
                  <a:pt x="16173" y="7015"/>
                </a:lnTo>
                <a:close/>
                <a:moveTo>
                  <a:pt x="10425" y="10425"/>
                </a:moveTo>
                <a:lnTo>
                  <a:pt x="10425" y="10425"/>
                </a:lnTo>
                <a:lnTo>
                  <a:pt x="10206" y="10620"/>
                </a:lnTo>
                <a:lnTo>
                  <a:pt x="9986" y="10766"/>
                </a:lnTo>
                <a:lnTo>
                  <a:pt x="9767" y="10912"/>
                </a:lnTo>
                <a:lnTo>
                  <a:pt x="9524" y="11034"/>
                </a:lnTo>
                <a:lnTo>
                  <a:pt x="9256" y="11107"/>
                </a:lnTo>
                <a:lnTo>
                  <a:pt x="9012" y="11180"/>
                </a:lnTo>
                <a:lnTo>
                  <a:pt x="8744" y="11228"/>
                </a:lnTo>
                <a:lnTo>
                  <a:pt x="8476" y="11228"/>
                </a:lnTo>
                <a:lnTo>
                  <a:pt x="8208" y="11228"/>
                </a:lnTo>
                <a:lnTo>
                  <a:pt x="7941" y="11180"/>
                </a:lnTo>
                <a:lnTo>
                  <a:pt x="7697" y="11107"/>
                </a:lnTo>
                <a:lnTo>
                  <a:pt x="7429" y="11034"/>
                </a:lnTo>
                <a:lnTo>
                  <a:pt x="7186" y="10912"/>
                </a:lnTo>
                <a:lnTo>
                  <a:pt x="6966" y="10766"/>
                </a:lnTo>
                <a:lnTo>
                  <a:pt x="6747" y="10620"/>
                </a:lnTo>
                <a:lnTo>
                  <a:pt x="6528" y="10425"/>
                </a:lnTo>
                <a:lnTo>
                  <a:pt x="6528" y="10425"/>
                </a:lnTo>
                <a:lnTo>
                  <a:pt x="6333" y="10206"/>
                </a:lnTo>
                <a:lnTo>
                  <a:pt x="6187" y="9986"/>
                </a:lnTo>
                <a:lnTo>
                  <a:pt x="6041" y="9767"/>
                </a:lnTo>
                <a:lnTo>
                  <a:pt x="5919" y="9524"/>
                </a:lnTo>
                <a:lnTo>
                  <a:pt x="5846" y="9256"/>
                </a:lnTo>
                <a:lnTo>
                  <a:pt x="5773" y="9012"/>
                </a:lnTo>
                <a:lnTo>
                  <a:pt x="5724" y="8744"/>
                </a:lnTo>
                <a:lnTo>
                  <a:pt x="5724" y="8476"/>
                </a:lnTo>
                <a:lnTo>
                  <a:pt x="5724" y="8208"/>
                </a:lnTo>
                <a:lnTo>
                  <a:pt x="5773" y="7941"/>
                </a:lnTo>
                <a:lnTo>
                  <a:pt x="5846" y="7697"/>
                </a:lnTo>
                <a:lnTo>
                  <a:pt x="5919" y="7429"/>
                </a:lnTo>
                <a:lnTo>
                  <a:pt x="6041" y="7186"/>
                </a:lnTo>
                <a:lnTo>
                  <a:pt x="6187" y="6966"/>
                </a:lnTo>
                <a:lnTo>
                  <a:pt x="6333" y="6747"/>
                </a:lnTo>
                <a:lnTo>
                  <a:pt x="6528" y="6528"/>
                </a:lnTo>
                <a:lnTo>
                  <a:pt x="6528" y="6528"/>
                </a:lnTo>
                <a:lnTo>
                  <a:pt x="6747" y="6333"/>
                </a:lnTo>
                <a:lnTo>
                  <a:pt x="6966" y="6187"/>
                </a:lnTo>
                <a:lnTo>
                  <a:pt x="7186" y="6041"/>
                </a:lnTo>
                <a:lnTo>
                  <a:pt x="7429" y="5919"/>
                </a:lnTo>
                <a:lnTo>
                  <a:pt x="7697" y="5846"/>
                </a:lnTo>
                <a:lnTo>
                  <a:pt x="7941" y="5773"/>
                </a:lnTo>
                <a:lnTo>
                  <a:pt x="8208" y="5724"/>
                </a:lnTo>
                <a:lnTo>
                  <a:pt x="8476" y="5724"/>
                </a:lnTo>
                <a:lnTo>
                  <a:pt x="8744" y="5724"/>
                </a:lnTo>
                <a:lnTo>
                  <a:pt x="9012" y="5773"/>
                </a:lnTo>
                <a:lnTo>
                  <a:pt x="9256" y="5846"/>
                </a:lnTo>
                <a:lnTo>
                  <a:pt x="9524" y="5919"/>
                </a:lnTo>
                <a:lnTo>
                  <a:pt x="9767" y="6041"/>
                </a:lnTo>
                <a:lnTo>
                  <a:pt x="9986" y="6187"/>
                </a:lnTo>
                <a:lnTo>
                  <a:pt x="10206" y="6333"/>
                </a:lnTo>
                <a:lnTo>
                  <a:pt x="10425" y="6528"/>
                </a:lnTo>
                <a:lnTo>
                  <a:pt x="10425" y="6528"/>
                </a:lnTo>
                <a:lnTo>
                  <a:pt x="10620" y="6747"/>
                </a:lnTo>
                <a:lnTo>
                  <a:pt x="10766" y="6966"/>
                </a:lnTo>
                <a:lnTo>
                  <a:pt x="10912" y="7186"/>
                </a:lnTo>
                <a:lnTo>
                  <a:pt x="11034" y="7429"/>
                </a:lnTo>
                <a:lnTo>
                  <a:pt x="11107" y="7697"/>
                </a:lnTo>
                <a:lnTo>
                  <a:pt x="11180" y="7941"/>
                </a:lnTo>
                <a:lnTo>
                  <a:pt x="11228" y="8208"/>
                </a:lnTo>
                <a:lnTo>
                  <a:pt x="11228" y="8476"/>
                </a:lnTo>
                <a:lnTo>
                  <a:pt x="11228" y="8744"/>
                </a:lnTo>
                <a:lnTo>
                  <a:pt x="11180" y="9012"/>
                </a:lnTo>
                <a:lnTo>
                  <a:pt x="11107" y="9256"/>
                </a:lnTo>
                <a:lnTo>
                  <a:pt x="11034" y="9524"/>
                </a:lnTo>
                <a:lnTo>
                  <a:pt x="10912" y="9767"/>
                </a:lnTo>
                <a:lnTo>
                  <a:pt x="10766" y="9986"/>
                </a:lnTo>
                <a:lnTo>
                  <a:pt x="10620" y="10206"/>
                </a:lnTo>
                <a:lnTo>
                  <a:pt x="10425" y="10425"/>
                </a:lnTo>
                <a:lnTo>
                  <a:pt x="10425" y="10425"/>
                </a:lnTo>
                <a:close/>
              </a:path>
            </a:pathLst>
          </a:custGeom>
          <a:noFill/>
          <a:ln cap="rnd"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 name="Google Shape;190;p23"/>
          <p:cNvSpPr/>
          <p:nvPr/>
        </p:nvSpPr>
        <p:spPr>
          <a:xfrm>
            <a:off x="6167352" y="4314034"/>
            <a:ext cx="374003" cy="374003"/>
          </a:xfrm>
          <a:custGeom>
            <a:rect b="b" l="l" r="r" t="t"/>
            <a:pathLst>
              <a:path extrusionOk="0" fill="none" h="16952" w="16952">
                <a:moveTo>
                  <a:pt x="16173" y="7015"/>
                </a:moveTo>
                <a:lnTo>
                  <a:pt x="14419" y="6820"/>
                </a:lnTo>
                <a:lnTo>
                  <a:pt x="14419" y="6820"/>
                </a:lnTo>
                <a:lnTo>
                  <a:pt x="14322" y="6479"/>
                </a:lnTo>
                <a:lnTo>
                  <a:pt x="14175" y="6114"/>
                </a:lnTo>
                <a:lnTo>
                  <a:pt x="14029" y="5773"/>
                </a:lnTo>
                <a:lnTo>
                  <a:pt x="13859" y="5432"/>
                </a:lnTo>
                <a:lnTo>
                  <a:pt x="14955" y="4068"/>
                </a:lnTo>
                <a:lnTo>
                  <a:pt x="14955" y="4068"/>
                </a:lnTo>
                <a:lnTo>
                  <a:pt x="15028" y="3922"/>
                </a:lnTo>
                <a:lnTo>
                  <a:pt x="15077" y="3776"/>
                </a:lnTo>
                <a:lnTo>
                  <a:pt x="15125" y="3630"/>
                </a:lnTo>
                <a:lnTo>
                  <a:pt x="15125" y="3484"/>
                </a:lnTo>
                <a:lnTo>
                  <a:pt x="15101" y="3313"/>
                </a:lnTo>
                <a:lnTo>
                  <a:pt x="15052" y="3167"/>
                </a:lnTo>
                <a:lnTo>
                  <a:pt x="14979" y="3021"/>
                </a:lnTo>
                <a:lnTo>
                  <a:pt x="14882" y="2899"/>
                </a:lnTo>
                <a:lnTo>
                  <a:pt x="14054" y="2071"/>
                </a:lnTo>
                <a:lnTo>
                  <a:pt x="14054" y="2071"/>
                </a:lnTo>
                <a:lnTo>
                  <a:pt x="13932" y="1974"/>
                </a:lnTo>
                <a:lnTo>
                  <a:pt x="13786" y="1901"/>
                </a:lnTo>
                <a:lnTo>
                  <a:pt x="13640" y="1852"/>
                </a:lnTo>
                <a:lnTo>
                  <a:pt x="13469" y="1827"/>
                </a:lnTo>
                <a:lnTo>
                  <a:pt x="13323" y="1827"/>
                </a:lnTo>
                <a:lnTo>
                  <a:pt x="13177" y="1876"/>
                </a:lnTo>
                <a:lnTo>
                  <a:pt x="13031" y="1925"/>
                </a:lnTo>
                <a:lnTo>
                  <a:pt x="12885" y="2022"/>
                </a:lnTo>
                <a:lnTo>
                  <a:pt x="11521" y="3094"/>
                </a:lnTo>
                <a:lnTo>
                  <a:pt x="11521" y="3094"/>
                </a:lnTo>
                <a:lnTo>
                  <a:pt x="11180" y="2923"/>
                </a:lnTo>
                <a:lnTo>
                  <a:pt x="10839" y="2777"/>
                </a:lnTo>
                <a:lnTo>
                  <a:pt x="10473" y="2631"/>
                </a:lnTo>
                <a:lnTo>
                  <a:pt x="10133" y="2534"/>
                </a:lnTo>
                <a:lnTo>
                  <a:pt x="9938" y="780"/>
                </a:lnTo>
                <a:lnTo>
                  <a:pt x="9938" y="780"/>
                </a:lnTo>
                <a:lnTo>
                  <a:pt x="9889" y="634"/>
                </a:lnTo>
                <a:lnTo>
                  <a:pt x="9840" y="488"/>
                </a:lnTo>
                <a:lnTo>
                  <a:pt x="9743" y="342"/>
                </a:lnTo>
                <a:lnTo>
                  <a:pt x="9645" y="244"/>
                </a:lnTo>
                <a:lnTo>
                  <a:pt x="9499" y="147"/>
                </a:lnTo>
                <a:lnTo>
                  <a:pt x="9378" y="74"/>
                </a:lnTo>
                <a:lnTo>
                  <a:pt x="9231" y="25"/>
                </a:lnTo>
                <a:lnTo>
                  <a:pt x="9061" y="1"/>
                </a:lnTo>
                <a:lnTo>
                  <a:pt x="7892" y="1"/>
                </a:lnTo>
                <a:lnTo>
                  <a:pt x="7892" y="1"/>
                </a:lnTo>
                <a:lnTo>
                  <a:pt x="7721" y="25"/>
                </a:lnTo>
                <a:lnTo>
                  <a:pt x="7575" y="74"/>
                </a:lnTo>
                <a:lnTo>
                  <a:pt x="7453" y="147"/>
                </a:lnTo>
                <a:lnTo>
                  <a:pt x="7307" y="244"/>
                </a:lnTo>
                <a:lnTo>
                  <a:pt x="7210" y="342"/>
                </a:lnTo>
                <a:lnTo>
                  <a:pt x="7112" y="488"/>
                </a:lnTo>
                <a:lnTo>
                  <a:pt x="7064" y="634"/>
                </a:lnTo>
                <a:lnTo>
                  <a:pt x="7015" y="780"/>
                </a:lnTo>
                <a:lnTo>
                  <a:pt x="6820" y="2534"/>
                </a:lnTo>
                <a:lnTo>
                  <a:pt x="6820" y="2534"/>
                </a:lnTo>
                <a:lnTo>
                  <a:pt x="6479" y="2631"/>
                </a:lnTo>
                <a:lnTo>
                  <a:pt x="6114" y="2777"/>
                </a:lnTo>
                <a:lnTo>
                  <a:pt x="5773" y="2923"/>
                </a:lnTo>
                <a:lnTo>
                  <a:pt x="5432" y="3094"/>
                </a:lnTo>
                <a:lnTo>
                  <a:pt x="4068" y="2022"/>
                </a:lnTo>
                <a:lnTo>
                  <a:pt x="4068" y="2022"/>
                </a:lnTo>
                <a:lnTo>
                  <a:pt x="3922" y="1925"/>
                </a:lnTo>
                <a:lnTo>
                  <a:pt x="3776" y="1876"/>
                </a:lnTo>
                <a:lnTo>
                  <a:pt x="3630" y="1827"/>
                </a:lnTo>
                <a:lnTo>
                  <a:pt x="3484" y="1827"/>
                </a:lnTo>
                <a:lnTo>
                  <a:pt x="3313" y="1852"/>
                </a:lnTo>
                <a:lnTo>
                  <a:pt x="3167" y="1901"/>
                </a:lnTo>
                <a:lnTo>
                  <a:pt x="3021" y="1974"/>
                </a:lnTo>
                <a:lnTo>
                  <a:pt x="2899" y="2071"/>
                </a:lnTo>
                <a:lnTo>
                  <a:pt x="2071" y="2899"/>
                </a:lnTo>
                <a:lnTo>
                  <a:pt x="2071" y="2899"/>
                </a:lnTo>
                <a:lnTo>
                  <a:pt x="1974" y="3021"/>
                </a:lnTo>
                <a:lnTo>
                  <a:pt x="1901" y="3167"/>
                </a:lnTo>
                <a:lnTo>
                  <a:pt x="1852" y="3313"/>
                </a:lnTo>
                <a:lnTo>
                  <a:pt x="1827" y="3484"/>
                </a:lnTo>
                <a:lnTo>
                  <a:pt x="1827" y="3630"/>
                </a:lnTo>
                <a:lnTo>
                  <a:pt x="1876" y="3776"/>
                </a:lnTo>
                <a:lnTo>
                  <a:pt x="1925" y="3922"/>
                </a:lnTo>
                <a:lnTo>
                  <a:pt x="2022" y="4068"/>
                </a:lnTo>
                <a:lnTo>
                  <a:pt x="3094" y="5432"/>
                </a:lnTo>
                <a:lnTo>
                  <a:pt x="3094" y="5432"/>
                </a:lnTo>
                <a:lnTo>
                  <a:pt x="2923" y="5773"/>
                </a:lnTo>
                <a:lnTo>
                  <a:pt x="2777" y="6114"/>
                </a:lnTo>
                <a:lnTo>
                  <a:pt x="2631" y="6479"/>
                </a:lnTo>
                <a:lnTo>
                  <a:pt x="2534" y="6820"/>
                </a:lnTo>
                <a:lnTo>
                  <a:pt x="780" y="7015"/>
                </a:lnTo>
                <a:lnTo>
                  <a:pt x="780" y="7015"/>
                </a:lnTo>
                <a:lnTo>
                  <a:pt x="634" y="7064"/>
                </a:lnTo>
                <a:lnTo>
                  <a:pt x="488" y="7112"/>
                </a:lnTo>
                <a:lnTo>
                  <a:pt x="342" y="7210"/>
                </a:lnTo>
                <a:lnTo>
                  <a:pt x="244" y="7307"/>
                </a:lnTo>
                <a:lnTo>
                  <a:pt x="147" y="7453"/>
                </a:lnTo>
                <a:lnTo>
                  <a:pt x="74" y="7575"/>
                </a:lnTo>
                <a:lnTo>
                  <a:pt x="25" y="7721"/>
                </a:lnTo>
                <a:lnTo>
                  <a:pt x="1" y="7892"/>
                </a:lnTo>
                <a:lnTo>
                  <a:pt x="1" y="9061"/>
                </a:lnTo>
                <a:lnTo>
                  <a:pt x="1" y="9061"/>
                </a:lnTo>
                <a:lnTo>
                  <a:pt x="25" y="9231"/>
                </a:lnTo>
                <a:lnTo>
                  <a:pt x="74" y="9377"/>
                </a:lnTo>
                <a:lnTo>
                  <a:pt x="147" y="9499"/>
                </a:lnTo>
                <a:lnTo>
                  <a:pt x="244" y="9645"/>
                </a:lnTo>
                <a:lnTo>
                  <a:pt x="342" y="9743"/>
                </a:lnTo>
                <a:lnTo>
                  <a:pt x="488" y="9840"/>
                </a:lnTo>
                <a:lnTo>
                  <a:pt x="634" y="9889"/>
                </a:lnTo>
                <a:lnTo>
                  <a:pt x="780" y="9938"/>
                </a:lnTo>
                <a:lnTo>
                  <a:pt x="2534" y="10132"/>
                </a:lnTo>
                <a:lnTo>
                  <a:pt x="2534" y="10132"/>
                </a:lnTo>
                <a:lnTo>
                  <a:pt x="2631" y="10473"/>
                </a:lnTo>
                <a:lnTo>
                  <a:pt x="2777" y="10839"/>
                </a:lnTo>
                <a:lnTo>
                  <a:pt x="2923" y="11180"/>
                </a:lnTo>
                <a:lnTo>
                  <a:pt x="3094" y="11521"/>
                </a:lnTo>
                <a:lnTo>
                  <a:pt x="2022" y="12885"/>
                </a:lnTo>
                <a:lnTo>
                  <a:pt x="2022" y="12885"/>
                </a:lnTo>
                <a:lnTo>
                  <a:pt x="1925" y="13031"/>
                </a:lnTo>
                <a:lnTo>
                  <a:pt x="1876" y="13177"/>
                </a:lnTo>
                <a:lnTo>
                  <a:pt x="1827" y="13323"/>
                </a:lnTo>
                <a:lnTo>
                  <a:pt x="1827" y="13469"/>
                </a:lnTo>
                <a:lnTo>
                  <a:pt x="1852" y="13640"/>
                </a:lnTo>
                <a:lnTo>
                  <a:pt x="1901" y="13786"/>
                </a:lnTo>
                <a:lnTo>
                  <a:pt x="1974" y="13932"/>
                </a:lnTo>
                <a:lnTo>
                  <a:pt x="2071" y="14054"/>
                </a:lnTo>
                <a:lnTo>
                  <a:pt x="2899" y="14882"/>
                </a:lnTo>
                <a:lnTo>
                  <a:pt x="2899" y="14882"/>
                </a:lnTo>
                <a:lnTo>
                  <a:pt x="3021" y="14979"/>
                </a:lnTo>
                <a:lnTo>
                  <a:pt x="3167" y="15052"/>
                </a:lnTo>
                <a:lnTo>
                  <a:pt x="3313" y="15101"/>
                </a:lnTo>
                <a:lnTo>
                  <a:pt x="3484" y="15125"/>
                </a:lnTo>
                <a:lnTo>
                  <a:pt x="3630" y="15125"/>
                </a:lnTo>
                <a:lnTo>
                  <a:pt x="3776" y="15077"/>
                </a:lnTo>
                <a:lnTo>
                  <a:pt x="3922" y="15028"/>
                </a:lnTo>
                <a:lnTo>
                  <a:pt x="4068" y="14955"/>
                </a:lnTo>
                <a:lnTo>
                  <a:pt x="5432" y="13859"/>
                </a:lnTo>
                <a:lnTo>
                  <a:pt x="5432" y="13859"/>
                </a:lnTo>
                <a:lnTo>
                  <a:pt x="5773" y="14029"/>
                </a:lnTo>
                <a:lnTo>
                  <a:pt x="6114" y="14175"/>
                </a:lnTo>
                <a:lnTo>
                  <a:pt x="6479" y="14322"/>
                </a:lnTo>
                <a:lnTo>
                  <a:pt x="6820" y="14419"/>
                </a:lnTo>
                <a:lnTo>
                  <a:pt x="7015" y="16173"/>
                </a:lnTo>
                <a:lnTo>
                  <a:pt x="7015" y="16173"/>
                </a:lnTo>
                <a:lnTo>
                  <a:pt x="7064" y="16319"/>
                </a:lnTo>
                <a:lnTo>
                  <a:pt x="7112" y="16465"/>
                </a:lnTo>
                <a:lnTo>
                  <a:pt x="7210" y="16611"/>
                </a:lnTo>
                <a:lnTo>
                  <a:pt x="7307" y="16708"/>
                </a:lnTo>
                <a:lnTo>
                  <a:pt x="7453" y="16806"/>
                </a:lnTo>
                <a:lnTo>
                  <a:pt x="7575" y="16879"/>
                </a:lnTo>
                <a:lnTo>
                  <a:pt x="7721" y="16928"/>
                </a:lnTo>
                <a:lnTo>
                  <a:pt x="7892" y="16952"/>
                </a:lnTo>
                <a:lnTo>
                  <a:pt x="9061" y="16952"/>
                </a:lnTo>
                <a:lnTo>
                  <a:pt x="9061" y="16952"/>
                </a:lnTo>
                <a:lnTo>
                  <a:pt x="9231" y="16928"/>
                </a:lnTo>
                <a:lnTo>
                  <a:pt x="9378" y="16879"/>
                </a:lnTo>
                <a:lnTo>
                  <a:pt x="9499" y="16806"/>
                </a:lnTo>
                <a:lnTo>
                  <a:pt x="9645" y="16708"/>
                </a:lnTo>
                <a:lnTo>
                  <a:pt x="9743" y="16611"/>
                </a:lnTo>
                <a:lnTo>
                  <a:pt x="9840" y="16465"/>
                </a:lnTo>
                <a:lnTo>
                  <a:pt x="9889" y="16319"/>
                </a:lnTo>
                <a:lnTo>
                  <a:pt x="9938" y="16173"/>
                </a:lnTo>
                <a:lnTo>
                  <a:pt x="10133" y="14419"/>
                </a:lnTo>
                <a:lnTo>
                  <a:pt x="10133" y="14419"/>
                </a:lnTo>
                <a:lnTo>
                  <a:pt x="10473" y="14322"/>
                </a:lnTo>
                <a:lnTo>
                  <a:pt x="10839" y="14175"/>
                </a:lnTo>
                <a:lnTo>
                  <a:pt x="11180" y="14029"/>
                </a:lnTo>
                <a:lnTo>
                  <a:pt x="11521" y="13859"/>
                </a:lnTo>
                <a:lnTo>
                  <a:pt x="12885" y="14955"/>
                </a:lnTo>
                <a:lnTo>
                  <a:pt x="12885" y="14955"/>
                </a:lnTo>
                <a:lnTo>
                  <a:pt x="13031" y="15028"/>
                </a:lnTo>
                <a:lnTo>
                  <a:pt x="13177" y="15077"/>
                </a:lnTo>
                <a:lnTo>
                  <a:pt x="13323" y="15125"/>
                </a:lnTo>
                <a:lnTo>
                  <a:pt x="13469" y="15125"/>
                </a:lnTo>
                <a:lnTo>
                  <a:pt x="13640" y="15101"/>
                </a:lnTo>
                <a:lnTo>
                  <a:pt x="13786" y="15052"/>
                </a:lnTo>
                <a:lnTo>
                  <a:pt x="13932" y="14979"/>
                </a:lnTo>
                <a:lnTo>
                  <a:pt x="14054" y="14882"/>
                </a:lnTo>
                <a:lnTo>
                  <a:pt x="14882" y="14054"/>
                </a:lnTo>
                <a:lnTo>
                  <a:pt x="14882" y="14054"/>
                </a:lnTo>
                <a:lnTo>
                  <a:pt x="14979" y="13932"/>
                </a:lnTo>
                <a:lnTo>
                  <a:pt x="15052" y="13786"/>
                </a:lnTo>
                <a:lnTo>
                  <a:pt x="15101" y="13640"/>
                </a:lnTo>
                <a:lnTo>
                  <a:pt x="15125" y="13469"/>
                </a:lnTo>
                <a:lnTo>
                  <a:pt x="15125" y="13323"/>
                </a:lnTo>
                <a:lnTo>
                  <a:pt x="15077" y="13177"/>
                </a:lnTo>
                <a:lnTo>
                  <a:pt x="15028" y="13031"/>
                </a:lnTo>
                <a:lnTo>
                  <a:pt x="14955" y="12885"/>
                </a:lnTo>
                <a:lnTo>
                  <a:pt x="13859" y="11521"/>
                </a:lnTo>
                <a:lnTo>
                  <a:pt x="13859" y="11521"/>
                </a:lnTo>
                <a:lnTo>
                  <a:pt x="14029" y="11180"/>
                </a:lnTo>
                <a:lnTo>
                  <a:pt x="14175" y="10839"/>
                </a:lnTo>
                <a:lnTo>
                  <a:pt x="14322" y="10473"/>
                </a:lnTo>
                <a:lnTo>
                  <a:pt x="14419" y="10132"/>
                </a:lnTo>
                <a:lnTo>
                  <a:pt x="16173" y="9938"/>
                </a:lnTo>
                <a:lnTo>
                  <a:pt x="16173" y="9938"/>
                </a:lnTo>
                <a:lnTo>
                  <a:pt x="16319" y="9889"/>
                </a:lnTo>
                <a:lnTo>
                  <a:pt x="16465" y="9840"/>
                </a:lnTo>
                <a:lnTo>
                  <a:pt x="16611" y="9743"/>
                </a:lnTo>
                <a:lnTo>
                  <a:pt x="16708" y="9645"/>
                </a:lnTo>
                <a:lnTo>
                  <a:pt x="16806" y="9499"/>
                </a:lnTo>
                <a:lnTo>
                  <a:pt x="16879" y="9377"/>
                </a:lnTo>
                <a:lnTo>
                  <a:pt x="16928" y="9231"/>
                </a:lnTo>
                <a:lnTo>
                  <a:pt x="16952" y="9061"/>
                </a:lnTo>
                <a:lnTo>
                  <a:pt x="16952" y="7892"/>
                </a:lnTo>
                <a:lnTo>
                  <a:pt x="16952" y="7892"/>
                </a:lnTo>
                <a:lnTo>
                  <a:pt x="16928" y="7721"/>
                </a:lnTo>
                <a:lnTo>
                  <a:pt x="16879" y="7575"/>
                </a:lnTo>
                <a:lnTo>
                  <a:pt x="16806" y="7453"/>
                </a:lnTo>
                <a:lnTo>
                  <a:pt x="16708" y="7307"/>
                </a:lnTo>
                <a:lnTo>
                  <a:pt x="16611" y="7210"/>
                </a:lnTo>
                <a:lnTo>
                  <a:pt x="16465" y="7112"/>
                </a:lnTo>
                <a:lnTo>
                  <a:pt x="16319" y="7064"/>
                </a:lnTo>
                <a:lnTo>
                  <a:pt x="16173" y="7015"/>
                </a:lnTo>
                <a:lnTo>
                  <a:pt x="16173" y="7015"/>
                </a:lnTo>
                <a:close/>
                <a:moveTo>
                  <a:pt x="10425" y="10425"/>
                </a:moveTo>
                <a:lnTo>
                  <a:pt x="10425" y="10425"/>
                </a:lnTo>
                <a:lnTo>
                  <a:pt x="10206" y="10620"/>
                </a:lnTo>
                <a:lnTo>
                  <a:pt x="9986" y="10766"/>
                </a:lnTo>
                <a:lnTo>
                  <a:pt x="9767" y="10912"/>
                </a:lnTo>
                <a:lnTo>
                  <a:pt x="9524" y="11034"/>
                </a:lnTo>
                <a:lnTo>
                  <a:pt x="9256" y="11107"/>
                </a:lnTo>
                <a:lnTo>
                  <a:pt x="9012" y="11180"/>
                </a:lnTo>
                <a:lnTo>
                  <a:pt x="8744" y="11228"/>
                </a:lnTo>
                <a:lnTo>
                  <a:pt x="8476" y="11228"/>
                </a:lnTo>
                <a:lnTo>
                  <a:pt x="8208" y="11228"/>
                </a:lnTo>
                <a:lnTo>
                  <a:pt x="7941" y="11180"/>
                </a:lnTo>
                <a:lnTo>
                  <a:pt x="7697" y="11107"/>
                </a:lnTo>
                <a:lnTo>
                  <a:pt x="7429" y="11034"/>
                </a:lnTo>
                <a:lnTo>
                  <a:pt x="7186" y="10912"/>
                </a:lnTo>
                <a:lnTo>
                  <a:pt x="6966" y="10766"/>
                </a:lnTo>
                <a:lnTo>
                  <a:pt x="6747" y="10620"/>
                </a:lnTo>
                <a:lnTo>
                  <a:pt x="6528" y="10425"/>
                </a:lnTo>
                <a:lnTo>
                  <a:pt x="6528" y="10425"/>
                </a:lnTo>
                <a:lnTo>
                  <a:pt x="6333" y="10206"/>
                </a:lnTo>
                <a:lnTo>
                  <a:pt x="6187" y="9986"/>
                </a:lnTo>
                <a:lnTo>
                  <a:pt x="6041" y="9767"/>
                </a:lnTo>
                <a:lnTo>
                  <a:pt x="5919" y="9524"/>
                </a:lnTo>
                <a:lnTo>
                  <a:pt x="5846" y="9256"/>
                </a:lnTo>
                <a:lnTo>
                  <a:pt x="5773" y="9012"/>
                </a:lnTo>
                <a:lnTo>
                  <a:pt x="5724" y="8744"/>
                </a:lnTo>
                <a:lnTo>
                  <a:pt x="5724" y="8476"/>
                </a:lnTo>
                <a:lnTo>
                  <a:pt x="5724" y="8208"/>
                </a:lnTo>
                <a:lnTo>
                  <a:pt x="5773" y="7941"/>
                </a:lnTo>
                <a:lnTo>
                  <a:pt x="5846" y="7697"/>
                </a:lnTo>
                <a:lnTo>
                  <a:pt x="5919" y="7429"/>
                </a:lnTo>
                <a:lnTo>
                  <a:pt x="6041" y="7186"/>
                </a:lnTo>
                <a:lnTo>
                  <a:pt x="6187" y="6966"/>
                </a:lnTo>
                <a:lnTo>
                  <a:pt x="6333" y="6747"/>
                </a:lnTo>
                <a:lnTo>
                  <a:pt x="6528" y="6528"/>
                </a:lnTo>
                <a:lnTo>
                  <a:pt x="6528" y="6528"/>
                </a:lnTo>
                <a:lnTo>
                  <a:pt x="6747" y="6333"/>
                </a:lnTo>
                <a:lnTo>
                  <a:pt x="6966" y="6187"/>
                </a:lnTo>
                <a:lnTo>
                  <a:pt x="7186" y="6041"/>
                </a:lnTo>
                <a:lnTo>
                  <a:pt x="7429" y="5919"/>
                </a:lnTo>
                <a:lnTo>
                  <a:pt x="7697" y="5846"/>
                </a:lnTo>
                <a:lnTo>
                  <a:pt x="7941" y="5773"/>
                </a:lnTo>
                <a:lnTo>
                  <a:pt x="8208" y="5724"/>
                </a:lnTo>
                <a:lnTo>
                  <a:pt x="8476" y="5724"/>
                </a:lnTo>
                <a:lnTo>
                  <a:pt x="8744" y="5724"/>
                </a:lnTo>
                <a:lnTo>
                  <a:pt x="9012" y="5773"/>
                </a:lnTo>
                <a:lnTo>
                  <a:pt x="9256" y="5846"/>
                </a:lnTo>
                <a:lnTo>
                  <a:pt x="9524" y="5919"/>
                </a:lnTo>
                <a:lnTo>
                  <a:pt x="9767" y="6041"/>
                </a:lnTo>
                <a:lnTo>
                  <a:pt x="9986" y="6187"/>
                </a:lnTo>
                <a:lnTo>
                  <a:pt x="10206" y="6333"/>
                </a:lnTo>
                <a:lnTo>
                  <a:pt x="10425" y="6528"/>
                </a:lnTo>
                <a:lnTo>
                  <a:pt x="10425" y="6528"/>
                </a:lnTo>
                <a:lnTo>
                  <a:pt x="10620" y="6747"/>
                </a:lnTo>
                <a:lnTo>
                  <a:pt x="10766" y="6966"/>
                </a:lnTo>
                <a:lnTo>
                  <a:pt x="10912" y="7186"/>
                </a:lnTo>
                <a:lnTo>
                  <a:pt x="11034" y="7429"/>
                </a:lnTo>
                <a:lnTo>
                  <a:pt x="11107" y="7697"/>
                </a:lnTo>
                <a:lnTo>
                  <a:pt x="11180" y="7941"/>
                </a:lnTo>
                <a:lnTo>
                  <a:pt x="11228" y="8208"/>
                </a:lnTo>
                <a:lnTo>
                  <a:pt x="11228" y="8476"/>
                </a:lnTo>
                <a:lnTo>
                  <a:pt x="11228" y="8744"/>
                </a:lnTo>
                <a:lnTo>
                  <a:pt x="11180" y="9012"/>
                </a:lnTo>
                <a:lnTo>
                  <a:pt x="11107" y="9256"/>
                </a:lnTo>
                <a:lnTo>
                  <a:pt x="11034" y="9524"/>
                </a:lnTo>
                <a:lnTo>
                  <a:pt x="10912" y="9767"/>
                </a:lnTo>
                <a:lnTo>
                  <a:pt x="10766" y="9986"/>
                </a:lnTo>
                <a:lnTo>
                  <a:pt x="10620" y="10206"/>
                </a:lnTo>
                <a:lnTo>
                  <a:pt x="10425" y="10425"/>
                </a:lnTo>
                <a:lnTo>
                  <a:pt x="10425" y="10425"/>
                </a:lnTo>
                <a:close/>
              </a:path>
            </a:pathLst>
          </a:custGeom>
          <a:noFill/>
          <a:ln cap="rnd"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 name="Google Shape;191;p23"/>
          <p:cNvSpPr txBox="1"/>
          <p:nvPr/>
        </p:nvSpPr>
        <p:spPr>
          <a:xfrm>
            <a:off x="1189225" y="5103266"/>
            <a:ext cx="3474600" cy="4860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None/>
            </a:pPr>
            <a:r>
              <a:rPr b="1" lang="en-US" sz="2400">
                <a:solidFill>
                  <a:srgbClr val="DDEAF6"/>
                </a:solidFill>
                <a:latin typeface="Barlow"/>
                <a:ea typeface="Barlow"/>
                <a:cs typeface="Barlow"/>
                <a:sym typeface="Barlow"/>
              </a:rPr>
              <a:t>Collect</a:t>
            </a:r>
            <a:endParaRPr b="1" sz="2400">
              <a:solidFill>
                <a:srgbClr val="DDEAF6"/>
              </a:solidFill>
              <a:latin typeface="Barlow"/>
              <a:ea typeface="Barlow"/>
              <a:cs typeface="Barlow"/>
              <a:sym typeface="Barlow"/>
            </a:endParaRPr>
          </a:p>
        </p:txBody>
      </p:sp>
      <p:sp>
        <p:nvSpPr>
          <p:cNvPr id="192" name="Google Shape;192;p23"/>
          <p:cNvSpPr txBox="1"/>
          <p:nvPr/>
        </p:nvSpPr>
        <p:spPr>
          <a:xfrm>
            <a:off x="4663892" y="5103266"/>
            <a:ext cx="3380700" cy="4860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None/>
            </a:pPr>
            <a:r>
              <a:rPr b="1" lang="en-US" sz="2400">
                <a:solidFill>
                  <a:srgbClr val="DDEAF6"/>
                </a:solidFill>
                <a:latin typeface="Barlow"/>
                <a:ea typeface="Barlow"/>
                <a:cs typeface="Barlow"/>
                <a:sym typeface="Barlow"/>
              </a:rPr>
              <a:t>Unify</a:t>
            </a:r>
            <a:endParaRPr b="1" sz="2400">
              <a:solidFill>
                <a:srgbClr val="DDEAF6"/>
              </a:solidFill>
              <a:latin typeface="Barlow"/>
              <a:ea typeface="Barlow"/>
              <a:cs typeface="Barlow"/>
              <a:sym typeface="Barlow"/>
            </a:endParaRPr>
          </a:p>
        </p:txBody>
      </p:sp>
      <p:sp>
        <p:nvSpPr>
          <p:cNvPr id="193" name="Google Shape;193;p23"/>
          <p:cNvSpPr txBox="1"/>
          <p:nvPr/>
        </p:nvSpPr>
        <p:spPr>
          <a:xfrm>
            <a:off x="8044826" y="5103266"/>
            <a:ext cx="2957700" cy="4860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None/>
            </a:pPr>
            <a:r>
              <a:rPr b="1" lang="en-US" sz="2400">
                <a:solidFill>
                  <a:srgbClr val="DDEAF6"/>
                </a:solidFill>
                <a:latin typeface="Barlow"/>
                <a:ea typeface="Barlow"/>
                <a:cs typeface="Barlow"/>
                <a:sym typeface="Barlow"/>
              </a:rPr>
              <a:t>Connect</a:t>
            </a:r>
            <a:endParaRPr b="1" sz="2400">
              <a:solidFill>
                <a:srgbClr val="DDEAF6"/>
              </a:solidFill>
              <a:latin typeface="Barlow"/>
              <a:ea typeface="Barlow"/>
              <a:cs typeface="Barlow"/>
              <a:sym typeface="Barlow"/>
            </a:endParaRPr>
          </a:p>
        </p:txBody>
      </p:sp>
      <p:cxnSp>
        <p:nvCxnSpPr>
          <p:cNvPr id="194" name="Google Shape;194;p23"/>
          <p:cNvCxnSpPr>
            <a:stCxn id="171" idx="3"/>
          </p:cNvCxnSpPr>
          <p:nvPr/>
        </p:nvCxnSpPr>
        <p:spPr>
          <a:xfrm flipH="1" rot="10800000">
            <a:off x="4663936" y="2632589"/>
            <a:ext cx="386400" cy="600"/>
          </a:xfrm>
          <a:prstGeom prst="straightConnector1">
            <a:avLst/>
          </a:prstGeom>
          <a:noFill/>
          <a:ln cap="flat" cmpd="sng" w="19050">
            <a:solidFill>
              <a:srgbClr val="000000"/>
            </a:solidFill>
            <a:prstDash val="solid"/>
            <a:round/>
            <a:headEnd len="med" w="med" type="none"/>
            <a:tailEnd len="med" w="med" type="triangle"/>
          </a:ln>
        </p:spPr>
      </p:cxnSp>
      <p:cxnSp>
        <p:nvCxnSpPr>
          <p:cNvPr id="195" name="Google Shape;195;p23"/>
          <p:cNvCxnSpPr/>
          <p:nvPr/>
        </p:nvCxnSpPr>
        <p:spPr>
          <a:xfrm flipH="1" rot="10800000">
            <a:off x="5403528" y="2608122"/>
            <a:ext cx="386400" cy="600"/>
          </a:xfrm>
          <a:prstGeom prst="straightConnector1">
            <a:avLst/>
          </a:prstGeom>
          <a:noFill/>
          <a:ln cap="flat" cmpd="sng" w="19050">
            <a:solidFill>
              <a:srgbClr val="000000"/>
            </a:solidFill>
            <a:prstDash val="solid"/>
            <a:round/>
            <a:headEnd len="med" w="med" type="none"/>
            <a:tailEnd len="med" w="med" type="triangle"/>
          </a:ln>
        </p:spPr>
      </p:cxnSp>
      <p:cxnSp>
        <p:nvCxnSpPr>
          <p:cNvPr id="196" name="Google Shape;196;p23"/>
          <p:cNvCxnSpPr/>
          <p:nvPr/>
        </p:nvCxnSpPr>
        <p:spPr>
          <a:xfrm flipH="1" rot="10800000">
            <a:off x="6947172" y="2608122"/>
            <a:ext cx="386400" cy="600"/>
          </a:xfrm>
          <a:prstGeom prst="straightConnector1">
            <a:avLst/>
          </a:prstGeom>
          <a:noFill/>
          <a:ln cap="flat" cmpd="sng" w="19050">
            <a:solidFill>
              <a:srgbClr val="000000"/>
            </a:solidFill>
            <a:prstDash val="solid"/>
            <a:round/>
            <a:headEnd len="med" w="med" type="none"/>
            <a:tailEnd len="med" w="med" type="triangle"/>
          </a:ln>
        </p:spPr>
      </p:cxnSp>
      <p:cxnSp>
        <p:nvCxnSpPr>
          <p:cNvPr id="197" name="Google Shape;197;p23"/>
          <p:cNvCxnSpPr/>
          <p:nvPr/>
        </p:nvCxnSpPr>
        <p:spPr>
          <a:xfrm flipH="1" rot="10800000">
            <a:off x="7686806" y="2632933"/>
            <a:ext cx="386400" cy="600"/>
          </a:xfrm>
          <a:prstGeom prst="straightConnector1">
            <a:avLst/>
          </a:prstGeom>
          <a:noFill/>
          <a:ln cap="flat" cmpd="sng" w="19050">
            <a:solidFill>
              <a:srgbClr val="000000"/>
            </a:solidFill>
            <a:prstDash val="solid"/>
            <a:round/>
            <a:headEnd len="med" w="med" type="none"/>
            <a:tailEnd len="med" w="med" type="triangle"/>
          </a:ln>
        </p:spPr>
      </p:cxnSp>
      <p:cxnSp>
        <p:nvCxnSpPr>
          <p:cNvPr id="198" name="Google Shape;198;p23"/>
          <p:cNvCxnSpPr>
            <a:stCxn id="172" idx="3"/>
          </p:cNvCxnSpPr>
          <p:nvPr/>
        </p:nvCxnSpPr>
        <p:spPr>
          <a:xfrm flipH="1" rot="10800000">
            <a:off x="4663936" y="3519162"/>
            <a:ext cx="1503900" cy="486600"/>
          </a:xfrm>
          <a:prstGeom prst="curvedConnector3">
            <a:avLst>
              <a:gd fmla="val 50000" name="adj1"/>
            </a:avLst>
          </a:prstGeom>
          <a:noFill/>
          <a:ln cap="flat" cmpd="sng" w="19050">
            <a:solidFill>
              <a:srgbClr val="000000"/>
            </a:solidFill>
            <a:prstDash val="solid"/>
            <a:round/>
            <a:headEnd len="med" w="med" type="none"/>
            <a:tailEnd len="med" w="med" type="triangle"/>
          </a:ln>
        </p:spPr>
      </p:cxnSp>
      <p:cxnSp>
        <p:nvCxnSpPr>
          <p:cNvPr id="199" name="Google Shape;199;p23"/>
          <p:cNvCxnSpPr>
            <a:stCxn id="172" idx="3"/>
          </p:cNvCxnSpPr>
          <p:nvPr/>
        </p:nvCxnSpPr>
        <p:spPr>
          <a:xfrm>
            <a:off x="4663936" y="4005762"/>
            <a:ext cx="1503900" cy="11400"/>
          </a:xfrm>
          <a:prstGeom prst="curvedConnector3">
            <a:avLst>
              <a:gd fmla="val 50000" name="adj1"/>
            </a:avLst>
          </a:prstGeom>
          <a:noFill/>
          <a:ln cap="flat" cmpd="sng" w="19050">
            <a:solidFill>
              <a:srgbClr val="000000"/>
            </a:solidFill>
            <a:prstDash val="solid"/>
            <a:round/>
            <a:headEnd len="med" w="med" type="none"/>
            <a:tailEnd len="med" w="med" type="triangle"/>
          </a:ln>
        </p:spPr>
      </p:cxnSp>
      <p:cxnSp>
        <p:nvCxnSpPr>
          <p:cNvPr id="200" name="Google Shape;200;p23"/>
          <p:cNvCxnSpPr>
            <a:stCxn id="172" idx="3"/>
          </p:cNvCxnSpPr>
          <p:nvPr/>
        </p:nvCxnSpPr>
        <p:spPr>
          <a:xfrm>
            <a:off x="4663936" y="4005762"/>
            <a:ext cx="1503900" cy="521400"/>
          </a:xfrm>
          <a:prstGeom prst="curvedConnector3">
            <a:avLst>
              <a:gd fmla="val 50000" name="adj1"/>
            </a:avLst>
          </a:prstGeom>
          <a:noFill/>
          <a:ln cap="flat" cmpd="sng" w="19050">
            <a:solidFill>
              <a:srgbClr val="000000"/>
            </a:solidFill>
            <a:prstDash val="solid"/>
            <a:round/>
            <a:headEnd len="med" w="med" type="none"/>
            <a:tailEnd len="med" w="med" type="triangle"/>
          </a:ln>
        </p:spPr>
      </p:cxnSp>
      <p:cxnSp>
        <p:nvCxnSpPr>
          <p:cNvPr id="201" name="Google Shape;201;p23"/>
          <p:cNvCxnSpPr>
            <a:endCxn id="182" idx="1"/>
          </p:cNvCxnSpPr>
          <p:nvPr/>
        </p:nvCxnSpPr>
        <p:spPr>
          <a:xfrm>
            <a:off x="6532226" y="3507021"/>
            <a:ext cx="1512600" cy="501900"/>
          </a:xfrm>
          <a:prstGeom prst="curvedConnector3">
            <a:avLst>
              <a:gd fmla="val 50000" name="adj1"/>
            </a:avLst>
          </a:prstGeom>
          <a:noFill/>
          <a:ln cap="flat" cmpd="sng" w="19050">
            <a:solidFill>
              <a:srgbClr val="000000"/>
            </a:solidFill>
            <a:prstDash val="solid"/>
            <a:round/>
            <a:headEnd len="med" w="med" type="none"/>
            <a:tailEnd len="med" w="med" type="triangle"/>
          </a:ln>
        </p:spPr>
      </p:cxnSp>
      <p:cxnSp>
        <p:nvCxnSpPr>
          <p:cNvPr id="202" name="Google Shape;202;p23"/>
          <p:cNvCxnSpPr>
            <a:endCxn id="182" idx="1"/>
          </p:cNvCxnSpPr>
          <p:nvPr/>
        </p:nvCxnSpPr>
        <p:spPr>
          <a:xfrm flipH="1" rot="10800000">
            <a:off x="6556526" y="4008921"/>
            <a:ext cx="1488300" cy="8100"/>
          </a:xfrm>
          <a:prstGeom prst="curvedConnector3">
            <a:avLst>
              <a:gd fmla="val 50000" name="adj1"/>
            </a:avLst>
          </a:prstGeom>
          <a:noFill/>
          <a:ln cap="flat" cmpd="sng" w="19050">
            <a:solidFill>
              <a:srgbClr val="000000"/>
            </a:solidFill>
            <a:prstDash val="solid"/>
            <a:round/>
            <a:headEnd len="med" w="med" type="none"/>
            <a:tailEnd len="med" w="med" type="triangle"/>
          </a:ln>
        </p:spPr>
      </p:cxnSp>
      <p:cxnSp>
        <p:nvCxnSpPr>
          <p:cNvPr id="203" name="Google Shape;203;p23"/>
          <p:cNvCxnSpPr>
            <a:endCxn id="182" idx="1"/>
          </p:cNvCxnSpPr>
          <p:nvPr/>
        </p:nvCxnSpPr>
        <p:spPr>
          <a:xfrm flipH="1" rot="10800000">
            <a:off x="6532226" y="4008921"/>
            <a:ext cx="1512600" cy="506100"/>
          </a:xfrm>
          <a:prstGeom prst="curvedConnector3">
            <a:avLst>
              <a:gd fmla="val 50000" name="adj1"/>
            </a:avLst>
          </a:prstGeom>
          <a:noFill/>
          <a:ln cap="flat" cmpd="sng" w="19050">
            <a:solidFill>
              <a:srgbClr val="000000"/>
            </a:solidFill>
            <a:prstDash val="solid"/>
            <a:round/>
            <a:headEnd len="med" w="med" type="none"/>
            <a:tailEnd len="med" w="med" type="triangle"/>
          </a:ln>
        </p:spPr>
      </p:cxnSp>
      <p:cxnSp>
        <p:nvCxnSpPr>
          <p:cNvPr id="204" name="Google Shape;204;p23"/>
          <p:cNvCxnSpPr>
            <a:stCxn id="180" idx="2"/>
          </p:cNvCxnSpPr>
          <p:nvPr/>
        </p:nvCxnSpPr>
        <p:spPr>
          <a:xfrm rot="5400000">
            <a:off x="6117442" y="3139889"/>
            <a:ext cx="340500" cy="141000"/>
          </a:xfrm>
          <a:prstGeom prst="curvedConnector3">
            <a:avLst>
              <a:gd fmla="val 50000" name="adj1"/>
            </a:avLst>
          </a:prstGeom>
          <a:noFill/>
          <a:ln cap="flat" cmpd="sng" w="19050">
            <a:solidFill>
              <a:srgbClr val="000000"/>
            </a:solidFill>
            <a:prstDash val="dash"/>
            <a:round/>
            <a:headEnd len="med" w="med" type="none"/>
            <a:tailEnd len="med" w="med" type="none"/>
          </a:ln>
        </p:spPr>
      </p:cxnSp>
      <p:cxnSp>
        <p:nvCxnSpPr>
          <p:cNvPr id="205" name="Google Shape;205;p23"/>
          <p:cNvCxnSpPr/>
          <p:nvPr/>
        </p:nvCxnSpPr>
        <p:spPr>
          <a:xfrm rot="5400000">
            <a:off x="6159821" y="3382798"/>
            <a:ext cx="849300" cy="182400"/>
          </a:xfrm>
          <a:prstGeom prst="curvedConnector3">
            <a:avLst>
              <a:gd fmla="val 79310" name="adj1"/>
            </a:avLst>
          </a:prstGeom>
          <a:noFill/>
          <a:ln cap="flat" cmpd="sng" w="19050">
            <a:solidFill>
              <a:srgbClr val="000000"/>
            </a:solidFill>
            <a:prstDash val="dash"/>
            <a:round/>
            <a:headEnd len="med" w="med" type="none"/>
            <a:tailEnd len="med" w="med" type="none"/>
          </a:ln>
        </p:spPr>
      </p:cxnSp>
      <p:cxnSp>
        <p:nvCxnSpPr>
          <p:cNvPr id="206" name="Google Shape;206;p23"/>
          <p:cNvCxnSpPr/>
          <p:nvPr/>
        </p:nvCxnSpPr>
        <p:spPr>
          <a:xfrm rot="-5400000">
            <a:off x="9250042" y="2750006"/>
            <a:ext cx="947400" cy="309300"/>
          </a:xfrm>
          <a:prstGeom prst="curvedConnector3">
            <a:avLst>
              <a:gd fmla="val 50000" name="adj1"/>
            </a:avLst>
          </a:prstGeom>
          <a:noFill/>
          <a:ln cap="flat" cmpd="sng" w="19050">
            <a:solidFill>
              <a:srgbClr val="000000"/>
            </a:solidFill>
            <a:prstDash val="solid"/>
            <a:round/>
            <a:headEnd len="med" w="med" type="none"/>
            <a:tailEnd len="med" w="med" type="triangle"/>
          </a:ln>
        </p:spPr>
      </p:cxnSp>
      <p:cxnSp>
        <p:nvCxnSpPr>
          <p:cNvPr id="207" name="Google Shape;207;p23"/>
          <p:cNvCxnSpPr>
            <a:endCxn id="184" idx="1"/>
          </p:cNvCxnSpPr>
          <p:nvPr/>
        </p:nvCxnSpPr>
        <p:spPr>
          <a:xfrm>
            <a:off x="9469467" y="3359175"/>
            <a:ext cx="355200" cy="600"/>
          </a:xfrm>
          <a:prstGeom prst="curvedConnector3">
            <a:avLst>
              <a:gd fmla="val 50000" name="adj1"/>
            </a:avLst>
          </a:prstGeom>
          <a:noFill/>
          <a:ln cap="flat" cmpd="sng" w="19050">
            <a:solidFill>
              <a:srgbClr val="000000"/>
            </a:solidFill>
            <a:prstDash val="solid"/>
            <a:round/>
            <a:headEnd len="med" w="med" type="none"/>
            <a:tailEnd len="med" w="med" type="triangle"/>
          </a:ln>
        </p:spPr>
      </p:cxnSp>
      <p:cxnSp>
        <p:nvCxnSpPr>
          <p:cNvPr id="208" name="Google Shape;208;p23"/>
          <p:cNvCxnSpPr/>
          <p:nvPr/>
        </p:nvCxnSpPr>
        <p:spPr>
          <a:xfrm flipH="1" rot="-5400000">
            <a:off x="9221249" y="3706271"/>
            <a:ext cx="988200" cy="281700"/>
          </a:xfrm>
          <a:prstGeom prst="curvedConnector3">
            <a:avLst>
              <a:gd fmla="val 50000" name="adj1"/>
            </a:avLst>
          </a:prstGeom>
          <a:noFill/>
          <a:ln cap="flat" cmpd="sng" w="19050">
            <a:solidFill>
              <a:srgbClr val="000000"/>
            </a:solidFill>
            <a:prstDash val="solid"/>
            <a:round/>
            <a:headEnd len="med" w="med" type="none"/>
            <a:tailEnd len="med" w="med" type="triangle"/>
          </a:ln>
        </p:spPr>
      </p:cxnSp>
      <p:cxnSp>
        <p:nvCxnSpPr>
          <p:cNvPr id="209" name="Google Shape;209;p23"/>
          <p:cNvCxnSpPr>
            <a:stCxn id="182" idx="3"/>
          </p:cNvCxnSpPr>
          <p:nvPr/>
        </p:nvCxnSpPr>
        <p:spPr>
          <a:xfrm flipH="1" rot="10800000">
            <a:off x="9222926" y="3363921"/>
            <a:ext cx="257700" cy="645000"/>
          </a:xfrm>
          <a:prstGeom prst="straightConnector1">
            <a:avLst/>
          </a:prstGeom>
          <a:noFill/>
          <a:ln cap="flat" cmpd="sng" w="19050">
            <a:solidFill>
              <a:srgbClr val="000000"/>
            </a:solidFill>
            <a:prstDash val="solid"/>
            <a:round/>
            <a:headEnd len="med" w="med" type="none"/>
            <a:tailEnd len="med" w="med" type="none"/>
          </a:ln>
        </p:spPr>
      </p:cxnSp>
      <p:cxnSp>
        <p:nvCxnSpPr>
          <p:cNvPr id="210" name="Google Shape;210;p23"/>
          <p:cNvCxnSpPr>
            <a:stCxn id="181" idx="3"/>
          </p:cNvCxnSpPr>
          <p:nvPr/>
        </p:nvCxnSpPr>
        <p:spPr>
          <a:xfrm>
            <a:off x="9222926" y="2633189"/>
            <a:ext cx="257700" cy="730800"/>
          </a:xfrm>
          <a:prstGeom prst="straightConnector1">
            <a:avLst/>
          </a:prstGeom>
          <a:noFill/>
          <a:ln cap="flat" cmpd="sng" w="19050">
            <a:solidFill>
              <a:srgbClr val="000000"/>
            </a:solidFill>
            <a:prstDash val="solid"/>
            <a:round/>
            <a:headEnd len="med" w="med" type="none"/>
            <a:tailEnd len="med" w="med" type="none"/>
          </a:ln>
        </p:spPr>
      </p:cxnSp>
      <p:sp>
        <p:nvSpPr>
          <p:cNvPr id="211" name="Google Shape;211;p23"/>
          <p:cNvSpPr/>
          <p:nvPr/>
        </p:nvSpPr>
        <p:spPr>
          <a:xfrm>
            <a:off x="8038913" y="2171400"/>
            <a:ext cx="1210500" cy="2343600"/>
          </a:xfrm>
          <a:prstGeom prst="roundRect">
            <a:avLst>
              <a:gd fmla="val 16667" name="adj"/>
            </a:avLst>
          </a:prstGeom>
          <a:solidFill>
            <a:srgbClr val="DDEAF6"/>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a:latin typeface="Barlow Medium"/>
                <a:ea typeface="Barlow Medium"/>
                <a:cs typeface="Barlow Medium"/>
                <a:sym typeface="Barlow Medium"/>
              </a:rPr>
              <a:t>Complete</a:t>
            </a:r>
            <a:endParaRPr>
              <a:latin typeface="Barlow Medium"/>
              <a:ea typeface="Barlow Medium"/>
              <a:cs typeface="Barlow Medium"/>
              <a:sym typeface="Barlow Medium"/>
            </a:endParaRPr>
          </a:p>
          <a:p>
            <a:pPr indent="0" lvl="0" marL="0" rtl="0" algn="ctr">
              <a:spcBef>
                <a:spcPts val="0"/>
              </a:spcBef>
              <a:spcAft>
                <a:spcPts val="0"/>
              </a:spcAft>
              <a:buNone/>
            </a:pPr>
            <a:r>
              <a:rPr lang="en-US">
                <a:latin typeface="Barlow Medium"/>
                <a:ea typeface="Barlow Medium"/>
                <a:cs typeface="Barlow Medium"/>
                <a:sym typeface="Barlow Medium"/>
              </a:rPr>
              <a:t>learner</a:t>
            </a:r>
            <a:endParaRPr>
              <a:latin typeface="Barlow Medium"/>
              <a:ea typeface="Barlow Medium"/>
              <a:cs typeface="Barlow Medium"/>
              <a:sym typeface="Barlow Medium"/>
            </a:endParaRPr>
          </a:p>
          <a:p>
            <a:pPr indent="0" lvl="0" marL="0" rtl="0" algn="ctr">
              <a:spcBef>
                <a:spcPts val="0"/>
              </a:spcBef>
              <a:spcAft>
                <a:spcPts val="0"/>
              </a:spcAft>
              <a:buNone/>
            </a:pPr>
            <a:r>
              <a:rPr lang="en-US">
                <a:latin typeface="Barlow Medium"/>
                <a:ea typeface="Barlow Medium"/>
                <a:cs typeface="Barlow Medium"/>
                <a:sym typeface="Barlow Medium"/>
              </a:rPr>
              <a:t>record</a:t>
            </a:r>
            <a:endParaRPr>
              <a:latin typeface="Barlow Medium"/>
              <a:ea typeface="Barlow Medium"/>
              <a:cs typeface="Barlow Medium"/>
              <a:sym typeface="Barlow Medium"/>
            </a:endParaRPr>
          </a:p>
        </p:txBody>
      </p:sp>
      <p:sp>
        <p:nvSpPr>
          <p:cNvPr id="212" name="Google Shape;212;p23"/>
          <p:cNvSpPr txBox="1"/>
          <p:nvPr>
            <p:ph type="title"/>
          </p:nvPr>
        </p:nvSpPr>
        <p:spPr>
          <a:xfrm>
            <a:off x="572263" y="103825"/>
            <a:ext cx="10515600" cy="1325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4400"/>
              <a:buNone/>
            </a:pPr>
            <a:r>
              <a:rPr lang="en-US"/>
              <a:t>UDP System Design</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6" name="Shape 216"/>
        <p:cNvGrpSpPr/>
        <p:nvPr/>
      </p:nvGrpSpPr>
      <p:grpSpPr>
        <a:xfrm>
          <a:off x="0" y="0"/>
          <a:ext cx="0" cy="0"/>
          <a:chOff x="0" y="0"/>
          <a:chExt cx="0" cy="0"/>
        </a:xfrm>
      </p:grpSpPr>
      <p:sp>
        <p:nvSpPr>
          <p:cNvPr id="217" name="Google Shape;217;p24"/>
          <p:cNvSpPr txBox="1"/>
          <p:nvPr>
            <p:ph type="title"/>
          </p:nvPr>
        </p:nvSpPr>
        <p:spPr>
          <a:xfrm>
            <a:off x="1357300" y="219125"/>
            <a:ext cx="10515600" cy="1325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lt1"/>
              </a:buClr>
              <a:buSzPts val="6000"/>
              <a:buFont typeface="Calibri"/>
              <a:buNone/>
            </a:pPr>
            <a:r>
              <a:rPr lang="en-US"/>
              <a:t>My Learning Analytics</a:t>
            </a:r>
            <a:endParaRPr/>
          </a:p>
        </p:txBody>
      </p:sp>
      <p:sp>
        <p:nvSpPr>
          <p:cNvPr id="218" name="Google Shape;218;p24"/>
          <p:cNvSpPr txBox="1"/>
          <p:nvPr>
            <p:ph idx="4294967295" type="subTitle"/>
          </p:nvPr>
        </p:nvSpPr>
        <p:spPr>
          <a:xfrm>
            <a:off x="1138225" y="1551038"/>
            <a:ext cx="9144000" cy="1655700"/>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rgbClr val="F2F2F2"/>
              </a:buClr>
              <a:buSzPts val="2400"/>
              <a:buFont typeface="Arial"/>
              <a:buNone/>
            </a:pPr>
            <a:r>
              <a:rPr b="0" i="0" lang="en-US" sz="3000" u="none" cap="none" strike="noStrike">
                <a:solidFill>
                  <a:srgbClr val="DDEAF6"/>
                </a:solidFill>
                <a:latin typeface="Calibri"/>
                <a:ea typeface="Calibri"/>
                <a:cs typeface="Calibri"/>
                <a:sym typeface="Calibri"/>
              </a:rPr>
              <a:t>The Un-Dashboard</a:t>
            </a:r>
            <a:endParaRPr b="0" i="0" sz="3000" u="none" cap="none" strike="noStrike">
              <a:solidFill>
                <a:srgbClr val="DDEAF6"/>
              </a:solidFill>
              <a:latin typeface="Calibri"/>
              <a:ea typeface="Calibri"/>
              <a:cs typeface="Calibri"/>
              <a:sym typeface="Calibri"/>
            </a:endParaRPr>
          </a:p>
        </p:txBody>
      </p:sp>
      <p:pic>
        <p:nvPicPr>
          <p:cNvPr id="219" name="Google Shape;219;p24"/>
          <p:cNvPicPr preferRelativeResize="0"/>
          <p:nvPr/>
        </p:nvPicPr>
        <p:blipFill rotWithShape="1">
          <a:blip r:embed="rId3">
            <a:alphaModFix/>
          </a:blip>
          <a:srcRect b="0" l="0" r="0" t="0"/>
          <a:stretch/>
        </p:blipFill>
        <p:spPr>
          <a:xfrm>
            <a:off x="1524000" y="2321618"/>
            <a:ext cx="9143999" cy="3575170"/>
          </a:xfrm>
          <a:prstGeom prst="rect">
            <a:avLst/>
          </a:prstGeom>
          <a:noFill/>
          <a:ln cap="flat" cmpd="sng" w="28575">
            <a:solidFill>
              <a:srgbClr val="CCCCCC"/>
            </a:solidFill>
            <a:prstDash val="solid"/>
            <a:round/>
            <a:headEnd len="sm" w="sm" type="none"/>
            <a:tailEnd len="sm" w="sm" type="none"/>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3" name="Shape 223"/>
        <p:cNvGrpSpPr/>
        <p:nvPr/>
      </p:nvGrpSpPr>
      <p:grpSpPr>
        <a:xfrm>
          <a:off x="0" y="0"/>
          <a:ext cx="0" cy="0"/>
          <a:chOff x="0" y="0"/>
          <a:chExt cx="0" cy="0"/>
        </a:xfrm>
      </p:grpSpPr>
      <p:sp>
        <p:nvSpPr>
          <p:cNvPr id="224" name="Google Shape;224;p25"/>
          <p:cNvSpPr txBox="1"/>
          <p:nvPr/>
        </p:nvSpPr>
        <p:spPr>
          <a:xfrm>
            <a:off x="451535" y="816896"/>
            <a:ext cx="11366700" cy="877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800"/>
              <a:buFont typeface="Arial"/>
              <a:buNone/>
            </a:pPr>
            <a:r>
              <a:rPr b="0" i="0" lang="en-US" sz="2800" u="none" cap="none" strike="noStrike">
                <a:solidFill>
                  <a:srgbClr val="000000"/>
                </a:solidFill>
                <a:latin typeface="Arial"/>
                <a:ea typeface="Arial"/>
                <a:cs typeface="Arial"/>
                <a:sym typeface="Arial"/>
              </a:rPr>
              <a:t>On the Files page</a:t>
            </a:r>
            <a:endParaRPr b="0" i="0" sz="2800" u="none" cap="none" strike="noStrike">
              <a:solidFill>
                <a:srgbClr val="000000"/>
              </a:solidFill>
              <a:latin typeface="Arial"/>
              <a:ea typeface="Arial"/>
              <a:cs typeface="Arial"/>
              <a:sym typeface="Arial"/>
            </a:endParaRPr>
          </a:p>
        </p:txBody>
      </p:sp>
      <p:pic>
        <p:nvPicPr>
          <p:cNvPr id="225" name="Google Shape;225;p25">
            <a:hlinkClick r:id="rId3"/>
          </p:cNvPr>
          <p:cNvPicPr preferRelativeResize="0"/>
          <p:nvPr/>
        </p:nvPicPr>
        <p:blipFill rotWithShape="1">
          <a:blip r:embed="rId4">
            <a:alphaModFix/>
          </a:blip>
          <a:srcRect b="0" l="0" r="0" t="0"/>
          <a:stretch/>
        </p:blipFill>
        <p:spPr>
          <a:xfrm>
            <a:off x="200137" y="2178205"/>
            <a:ext cx="11791725" cy="3100907"/>
          </a:xfrm>
          <a:prstGeom prst="rect">
            <a:avLst/>
          </a:prstGeom>
          <a:noFill/>
          <a:ln cap="flat" cmpd="sng" w="9525">
            <a:solidFill>
              <a:srgbClr val="999999"/>
            </a:solidFill>
            <a:prstDash val="solid"/>
            <a:round/>
            <a:headEnd len="sm" w="sm" type="none"/>
            <a:tailEnd len="sm" w="sm" type="none"/>
          </a:ln>
        </p:spPr>
      </p:pic>
      <p:cxnSp>
        <p:nvCxnSpPr>
          <p:cNvPr id="226" name="Google Shape;226;p25"/>
          <p:cNvCxnSpPr/>
          <p:nvPr/>
        </p:nvCxnSpPr>
        <p:spPr>
          <a:xfrm>
            <a:off x="4533655" y="1432384"/>
            <a:ext cx="4388400" cy="1664100"/>
          </a:xfrm>
          <a:prstGeom prst="straightConnector1">
            <a:avLst/>
          </a:prstGeom>
          <a:noFill/>
          <a:ln cap="flat" cmpd="sng" w="28575">
            <a:solidFill>
              <a:srgbClr val="980000"/>
            </a:solidFill>
            <a:prstDash val="solid"/>
            <a:round/>
            <a:headEnd len="sm" w="sm" type="none"/>
            <a:tailEnd len="med" w="med" type="triangle"/>
          </a:ln>
        </p:spPr>
      </p:cxn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0" name="Shape 230"/>
        <p:cNvGrpSpPr/>
        <p:nvPr/>
      </p:nvGrpSpPr>
      <p:grpSpPr>
        <a:xfrm>
          <a:off x="0" y="0"/>
          <a:ext cx="0" cy="0"/>
          <a:chOff x="0" y="0"/>
          <a:chExt cx="0" cy="0"/>
        </a:xfrm>
      </p:grpSpPr>
      <p:pic>
        <p:nvPicPr>
          <p:cNvPr id="231" name="Google Shape;231;p26"/>
          <p:cNvPicPr preferRelativeResize="0"/>
          <p:nvPr/>
        </p:nvPicPr>
        <p:blipFill>
          <a:blip r:embed="rId3">
            <a:alphaModFix/>
          </a:blip>
          <a:stretch>
            <a:fillRect/>
          </a:stretch>
        </p:blipFill>
        <p:spPr>
          <a:xfrm>
            <a:off x="1116928" y="1066645"/>
            <a:ext cx="10681176" cy="5336475"/>
          </a:xfrm>
          <a:prstGeom prst="rect">
            <a:avLst/>
          </a:prstGeom>
          <a:noFill/>
          <a:ln>
            <a:noFill/>
          </a:ln>
        </p:spPr>
      </p:pic>
      <p:sp>
        <p:nvSpPr>
          <p:cNvPr id="232" name="Google Shape;232;p26"/>
          <p:cNvSpPr txBox="1"/>
          <p:nvPr/>
        </p:nvSpPr>
        <p:spPr>
          <a:xfrm>
            <a:off x="987659" y="60300"/>
            <a:ext cx="9766200" cy="685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800"/>
              <a:buFont typeface="Arial"/>
              <a:buNone/>
            </a:pPr>
            <a:r>
              <a:rPr b="0" i="0" lang="en-US" sz="2800" u="none" cap="none" strike="noStrike">
                <a:solidFill>
                  <a:srgbClr val="000000"/>
                </a:solidFill>
                <a:latin typeface="Arial"/>
                <a:ea typeface="Arial"/>
                <a:cs typeface="Arial"/>
                <a:sym typeface="Arial"/>
              </a:rPr>
              <a:t>Files Accessed</a:t>
            </a:r>
            <a:endParaRPr b="0" i="0" sz="2800" u="none" cap="none" strike="noStrike">
              <a:solidFill>
                <a:srgbClr val="000000"/>
              </a:solidFill>
              <a:latin typeface="Arial"/>
              <a:ea typeface="Arial"/>
              <a:cs typeface="Arial"/>
              <a:sym typeface="Arial"/>
            </a:endParaRPr>
          </a:p>
        </p:txBody>
      </p:sp>
      <p:cxnSp>
        <p:nvCxnSpPr>
          <p:cNvPr id="233" name="Google Shape;233;p26"/>
          <p:cNvCxnSpPr>
            <a:stCxn id="234" idx="0"/>
          </p:cNvCxnSpPr>
          <p:nvPr/>
        </p:nvCxnSpPr>
        <p:spPr>
          <a:xfrm rot="10800000">
            <a:off x="8016025" y="4643150"/>
            <a:ext cx="713400" cy="384000"/>
          </a:xfrm>
          <a:prstGeom prst="straightConnector1">
            <a:avLst/>
          </a:prstGeom>
          <a:noFill/>
          <a:ln cap="flat" cmpd="sng" w="28575">
            <a:solidFill>
              <a:srgbClr val="980000"/>
            </a:solidFill>
            <a:prstDash val="solid"/>
            <a:round/>
            <a:headEnd len="sm" w="sm" type="none"/>
            <a:tailEnd len="med" w="med" type="triangle"/>
          </a:ln>
        </p:spPr>
      </p:cxnSp>
      <p:sp>
        <p:nvSpPr>
          <p:cNvPr id="234" name="Google Shape;234;p26"/>
          <p:cNvSpPr txBox="1"/>
          <p:nvPr/>
        </p:nvSpPr>
        <p:spPr>
          <a:xfrm>
            <a:off x="7588075" y="5027150"/>
            <a:ext cx="2282700" cy="513000"/>
          </a:xfrm>
          <a:prstGeom prst="rect">
            <a:avLst/>
          </a:prstGeom>
          <a:solidFill>
            <a:srgbClr val="F4CCCC"/>
          </a:solidFill>
          <a:ln cap="flat" cmpd="sng" w="9525">
            <a:solidFill>
              <a:srgbClr val="98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980000"/>
                </a:solidFill>
                <a:latin typeface="Arial"/>
                <a:ea typeface="Arial"/>
                <a:cs typeface="Arial"/>
                <a:sym typeface="Arial"/>
              </a:rPr>
              <a:t>Files in blue I have viewed</a:t>
            </a:r>
            <a:endParaRPr b="0" i="0" sz="1400" u="none" cap="none" strike="noStrike">
              <a:solidFill>
                <a:srgbClr val="980000"/>
              </a:solidFill>
              <a:latin typeface="Arial"/>
              <a:ea typeface="Arial"/>
              <a:cs typeface="Arial"/>
              <a:sym typeface="Arial"/>
            </a:endParaRPr>
          </a:p>
        </p:txBody>
      </p:sp>
      <p:sp>
        <p:nvSpPr>
          <p:cNvPr id="235" name="Google Shape;235;p26"/>
          <p:cNvSpPr txBox="1"/>
          <p:nvPr/>
        </p:nvSpPr>
        <p:spPr>
          <a:xfrm>
            <a:off x="4211246" y="4176958"/>
            <a:ext cx="4589700" cy="360300"/>
          </a:xfrm>
          <a:prstGeom prst="rect">
            <a:avLst/>
          </a:prstGeom>
          <a:solidFill>
            <a:srgbClr val="F3F3F3"/>
          </a:solidFill>
          <a:ln cap="flat" cmpd="sng" w="9525">
            <a:solidFill>
              <a:srgbClr val="CCCCCC"/>
            </a:solidFill>
            <a:prstDash val="solid"/>
            <a:round/>
            <a:headEnd len="sm" w="sm" type="none"/>
            <a:tailEnd len="sm" w="sm" type="none"/>
          </a:ln>
          <a:effectLst>
            <a:outerShdw blurRad="57150" rotWithShape="0" algn="bl" dir="5400000" dist="19050">
              <a:srgbClr val="000000">
                <a:alpha val="49803"/>
              </a:srgbClr>
            </a:outerShdw>
          </a:effectLst>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00"/>
              <a:buFont typeface="Arial"/>
              <a:buNone/>
            </a:pPr>
            <a:r>
              <a:rPr b="0" i="0" lang="en-US" sz="1000" u="none" cap="none" strike="noStrike">
                <a:solidFill>
                  <a:srgbClr val="000000"/>
                </a:solidFill>
                <a:latin typeface="Arial"/>
                <a:ea typeface="Arial"/>
                <a:cs typeface="Arial"/>
                <a:sym typeface="Arial"/>
              </a:rPr>
              <a:t>You have viewed this file 3 times, last on 05/01/2019 @ 2:10pm</a:t>
            </a:r>
            <a:endParaRPr b="0" i="0" sz="1000" u="none" cap="none" strike="noStrike">
              <a:solidFill>
                <a:srgbClr val="00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5"/>
                                        </p:tgtEl>
                                        <p:attrNameLst>
                                          <p:attrName>style.visibility</p:attrName>
                                        </p:attrNameLst>
                                      </p:cBhvr>
                                      <p:to>
                                        <p:strVal val="visible"/>
                                      </p:to>
                                    </p:set>
                                    <p:animEffect filter="fade" transition="in">
                                      <p:cBhvr>
                                        <p:cTn dur="1000"/>
                                        <p:tgtEl>
                                          <p:spTgt spid="235"/>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234"/>
                                        </p:tgtEl>
                                        <p:attrNameLst>
                                          <p:attrName>style.visibility</p:attrName>
                                        </p:attrNameLst>
                                      </p:cBhvr>
                                      <p:to>
                                        <p:strVal val="visible"/>
                                      </p:to>
                                    </p:set>
                                    <p:animEffect filter="fade" transition="in">
                                      <p:cBhvr>
                                        <p:cTn dur="1000"/>
                                        <p:tgtEl>
                                          <p:spTgt spid="234"/>
                                        </p:tgtEl>
                                      </p:cBhvr>
                                    </p:animEffect>
                                  </p:childTnLst>
                                </p:cTn>
                              </p:par>
                              <p:par>
                                <p:cTn fill="hold" nodeType="withEffect" presetClass="entr" presetID="10" presetSubtype="0">
                                  <p:stCondLst>
                                    <p:cond delay="0"/>
                                  </p:stCondLst>
                                  <p:childTnLst>
                                    <p:set>
                                      <p:cBhvr>
                                        <p:cTn dur="1" fill="hold">
                                          <p:stCondLst>
                                            <p:cond delay="0"/>
                                          </p:stCondLst>
                                        </p:cTn>
                                        <p:tgtEl>
                                          <p:spTgt spid="233"/>
                                        </p:tgtEl>
                                        <p:attrNameLst>
                                          <p:attrName>style.visibility</p:attrName>
                                        </p:attrNameLst>
                                      </p:cBhvr>
                                      <p:to>
                                        <p:strVal val="visible"/>
                                      </p:to>
                                    </p:set>
                                    <p:animEffect filter="fade" transition="in">
                                      <p:cBhvr>
                                        <p:cTn dur="1000"/>
                                        <p:tgtEl>
                                          <p:spTgt spid="23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9" name="Shape 239"/>
        <p:cNvGrpSpPr/>
        <p:nvPr/>
      </p:nvGrpSpPr>
      <p:grpSpPr>
        <a:xfrm>
          <a:off x="0" y="0"/>
          <a:ext cx="0" cy="0"/>
          <a:chOff x="0" y="0"/>
          <a:chExt cx="0" cy="0"/>
        </a:xfrm>
      </p:grpSpPr>
      <p:pic>
        <p:nvPicPr>
          <p:cNvPr id="240" name="Google Shape;240;p27"/>
          <p:cNvPicPr preferRelativeResize="0"/>
          <p:nvPr/>
        </p:nvPicPr>
        <p:blipFill>
          <a:blip r:embed="rId3">
            <a:alphaModFix/>
          </a:blip>
          <a:stretch>
            <a:fillRect/>
          </a:stretch>
        </p:blipFill>
        <p:spPr>
          <a:xfrm>
            <a:off x="1116928" y="1066645"/>
            <a:ext cx="10681176" cy="5336475"/>
          </a:xfrm>
          <a:prstGeom prst="rect">
            <a:avLst/>
          </a:prstGeom>
          <a:noFill/>
          <a:ln>
            <a:noFill/>
          </a:ln>
        </p:spPr>
      </p:pic>
      <p:sp>
        <p:nvSpPr>
          <p:cNvPr id="241" name="Google Shape;241;p27"/>
          <p:cNvSpPr txBox="1"/>
          <p:nvPr/>
        </p:nvSpPr>
        <p:spPr>
          <a:xfrm>
            <a:off x="987659" y="60300"/>
            <a:ext cx="9766200" cy="685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800"/>
              <a:buFont typeface="Arial"/>
              <a:buNone/>
            </a:pPr>
            <a:r>
              <a:rPr b="0" i="0" lang="en-US" sz="2800" u="none" cap="none" strike="noStrike">
                <a:solidFill>
                  <a:srgbClr val="000000"/>
                </a:solidFill>
                <a:latin typeface="Arial"/>
                <a:ea typeface="Arial"/>
                <a:cs typeface="Arial"/>
                <a:sym typeface="Arial"/>
              </a:rPr>
              <a:t>Files Accessed</a:t>
            </a:r>
            <a:endParaRPr b="0" i="0" sz="2800" u="none" cap="none" strike="noStrike">
              <a:solidFill>
                <a:srgbClr val="000000"/>
              </a:solidFill>
              <a:latin typeface="Arial"/>
              <a:ea typeface="Arial"/>
              <a:cs typeface="Arial"/>
              <a:sym typeface="Arial"/>
            </a:endParaRPr>
          </a:p>
        </p:txBody>
      </p:sp>
      <p:cxnSp>
        <p:nvCxnSpPr>
          <p:cNvPr id="242" name="Google Shape;242;p27"/>
          <p:cNvCxnSpPr>
            <a:stCxn id="243" idx="1"/>
          </p:cNvCxnSpPr>
          <p:nvPr/>
        </p:nvCxnSpPr>
        <p:spPr>
          <a:xfrm rot="10800000">
            <a:off x="8228751" y="3301795"/>
            <a:ext cx="1147500" cy="203400"/>
          </a:xfrm>
          <a:prstGeom prst="straightConnector1">
            <a:avLst/>
          </a:prstGeom>
          <a:noFill/>
          <a:ln cap="flat" cmpd="sng" w="28575">
            <a:solidFill>
              <a:srgbClr val="980000"/>
            </a:solidFill>
            <a:prstDash val="solid"/>
            <a:round/>
            <a:headEnd len="sm" w="sm" type="none"/>
            <a:tailEnd len="med" w="med" type="triangle"/>
          </a:ln>
        </p:spPr>
      </p:cxnSp>
      <p:sp>
        <p:nvSpPr>
          <p:cNvPr id="243" name="Google Shape;243;p27"/>
          <p:cNvSpPr txBox="1"/>
          <p:nvPr/>
        </p:nvSpPr>
        <p:spPr>
          <a:xfrm>
            <a:off x="9376251" y="3050845"/>
            <a:ext cx="2146500" cy="908700"/>
          </a:xfrm>
          <a:prstGeom prst="rect">
            <a:avLst/>
          </a:prstGeom>
          <a:solidFill>
            <a:srgbClr val="F4CCCC"/>
          </a:solidFill>
          <a:ln cap="flat" cmpd="sng" w="9525">
            <a:solidFill>
              <a:srgbClr val="98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980000"/>
                </a:solidFill>
                <a:latin typeface="Arial"/>
                <a:ea typeface="Arial"/>
                <a:cs typeface="Arial"/>
                <a:sym typeface="Arial"/>
              </a:rPr>
              <a:t>Sort views by student performance</a:t>
            </a:r>
            <a:endParaRPr b="0" i="0" sz="1400" u="none" cap="none" strike="noStrike">
              <a:solidFill>
                <a:srgbClr val="980000"/>
              </a:solidFill>
              <a:latin typeface="Arial"/>
              <a:ea typeface="Arial"/>
              <a:cs typeface="Arial"/>
              <a:sym typeface="Arial"/>
            </a:endParaRPr>
          </a:p>
        </p:txBody>
      </p:sp>
      <p:pic>
        <p:nvPicPr>
          <p:cNvPr id="244" name="Google Shape;244;p27"/>
          <p:cNvPicPr preferRelativeResize="0"/>
          <p:nvPr/>
        </p:nvPicPr>
        <p:blipFill rotWithShape="1">
          <a:blip r:embed="rId4">
            <a:alphaModFix/>
          </a:blip>
          <a:srcRect b="0" l="0" r="0" t="0"/>
          <a:stretch/>
        </p:blipFill>
        <p:spPr>
          <a:xfrm>
            <a:off x="7547401" y="2825276"/>
            <a:ext cx="554400" cy="499975"/>
          </a:xfrm>
          <a:prstGeom prst="rect">
            <a:avLst/>
          </a:prstGeom>
          <a:noFill/>
          <a:ln>
            <a:noFill/>
          </a:ln>
        </p:spPr>
      </p:pic>
    </p:spTree>
  </p:cSld>
  <p:clrMapOvr>
    <a:masterClrMapping/>
  </p:clrMapOvr>
  <mc:AlternateContent>
    <mc:Choice Requires="p14">
      <p:transition spd="med" p14:dur="600">
        <p:fade/>
      </p:transition>
    </mc:Choice>
    <mc:Fallback>
      <p:transition spd="med">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4"/>
                                        </p:tgtEl>
                                        <p:attrNameLst>
                                          <p:attrName>style.visibility</p:attrName>
                                        </p:attrNameLst>
                                      </p:cBhvr>
                                      <p:to>
                                        <p:strVal val="visible"/>
                                      </p:to>
                                    </p:set>
                                    <p:animEffect filter="fade" transition="in">
                                      <p:cBhvr>
                                        <p:cTn dur="1000"/>
                                        <p:tgtEl>
                                          <p:spTgt spid="244"/>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243"/>
                                        </p:tgtEl>
                                        <p:attrNameLst>
                                          <p:attrName>style.visibility</p:attrName>
                                        </p:attrNameLst>
                                      </p:cBhvr>
                                      <p:to>
                                        <p:strVal val="visible"/>
                                      </p:to>
                                    </p:set>
                                    <p:animEffect filter="fade" transition="in">
                                      <p:cBhvr>
                                        <p:cTn dur="1000"/>
                                        <p:tgtEl>
                                          <p:spTgt spid="243"/>
                                        </p:tgtEl>
                                      </p:cBhvr>
                                    </p:animEffect>
                                  </p:childTnLst>
                                </p:cTn>
                              </p:par>
                              <p:par>
                                <p:cTn fill="hold" nodeType="withEffect" presetClass="entr" presetID="10" presetSubtype="0">
                                  <p:stCondLst>
                                    <p:cond delay="0"/>
                                  </p:stCondLst>
                                  <p:childTnLst>
                                    <p:set>
                                      <p:cBhvr>
                                        <p:cTn dur="1" fill="hold">
                                          <p:stCondLst>
                                            <p:cond delay="0"/>
                                          </p:stCondLst>
                                        </p:cTn>
                                        <p:tgtEl>
                                          <p:spTgt spid="242"/>
                                        </p:tgtEl>
                                        <p:attrNameLst>
                                          <p:attrName>style.visibility</p:attrName>
                                        </p:attrNameLst>
                                      </p:cBhvr>
                                      <p:to>
                                        <p:strVal val="visible"/>
                                      </p:to>
                                    </p:set>
                                    <p:animEffect filter="fade" transition="in">
                                      <p:cBhvr>
                                        <p:cTn dur="1000"/>
                                        <p:tgtEl>
                                          <p:spTgt spid="24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7" name="Shape 47"/>
        <p:cNvGrpSpPr/>
        <p:nvPr/>
      </p:nvGrpSpPr>
      <p:grpSpPr>
        <a:xfrm>
          <a:off x="0" y="0"/>
          <a:ext cx="0" cy="0"/>
          <a:chOff x="0" y="0"/>
          <a:chExt cx="0" cy="0"/>
        </a:xfrm>
      </p:grpSpPr>
      <p:sp>
        <p:nvSpPr>
          <p:cNvPr id="48" name="Google Shape;48;p10"/>
          <p:cNvSpPr txBox="1"/>
          <p:nvPr>
            <p:ph type="title"/>
          </p:nvPr>
        </p:nvSpPr>
        <p:spPr>
          <a:xfrm>
            <a:off x="838200" y="347663"/>
            <a:ext cx="10515600" cy="28527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rgbClr val="FBE4D4"/>
              </a:buClr>
              <a:buSzPts val="6000"/>
              <a:buFont typeface="Calibri"/>
              <a:buNone/>
            </a:pPr>
            <a:r>
              <a:rPr lang="en-US"/>
              <a:t>IMS and the Integrated Analytics Ecoystem</a:t>
            </a:r>
            <a:endParaRPr/>
          </a:p>
        </p:txBody>
      </p:sp>
      <p:sp>
        <p:nvSpPr>
          <p:cNvPr id="49" name="Google Shape;49;p10"/>
          <p:cNvSpPr txBox="1"/>
          <p:nvPr>
            <p:ph idx="1" type="body"/>
          </p:nvPr>
        </p:nvSpPr>
        <p:spPr>
          <a:xfrm>
            <a:off x="838200" y="3227388"/>
            <a:ext cx="10515600" cy="15003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2400"/>
              <a:buNone/>
            </a:pPr>
            <a:r>
              <a:rPr lang="en-US"/>
              <a:t>Cary Brown, IMS Director of Higher Education Programs</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8" name="Shape 248"/>
        <p:cNvGrpSpPr/>
        <p:nvPr/>
      </p:nvGrpSpPr>
      <p:grpSpPr>
        <a:xfrm>
          <a:off x="0" y="0"/>
          <a:ext cx="0" cy="0"/>
          <a:chOff x="0" y="0"/>
          <a:chExt cx="0" cy="0"/>
        </a:xfrm>
      </p:grpSpPr>
      <p:pic>
        <p:nvPicPr>
          <p:cNvPr id="249" name="Google Shape;249;p28"/>
          <p:cNvPicPr preferRelativeResize="0"/>
          <p:nvPr/>
        </p:nvPicPr>
        <p:blipFill>
          <a:blip r:embed="rId3">
            <a:alphaModFix/>
          </a:blip>
          <a:stretch>
            <a:fillRect/>
          </a:stretch>
        </p:blipFill>
        <p:spPr>
          <a:xfrm>
            <a:off x="1500025" y="1055450"/>
            <a:ext cx="10010451" cy="5713576"/>
          </a:xfrm>
          <a:prstGeom prst="rect">
            <a:avLst/>
          </a:prstGeom>
          <a:noFill/>
          <a:ln>
            <a:noFill/>
          </a:ln>
        </p:spPr>
      </p:pic>
      <p:sp>
        <p:nvSpPr>
          <p:cNvPr id="250" name="Google Shape;250;p28"/>
          <p:cNvSpPr txBox="1"/>
          <p:nvPr/>
        </p:nvSpPr>
        <p:spPr>
          <a:xfrm>
            <a:off x="944876" y="218425"/>
            <a:ext cx="10656000" cy="748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800"/>
              <a:buFont typeface="Arial"/>
              <a:buNone/>
            </a:pPr>
            <a:r>
              <a:rPr b="0" i="0" lang="en-US" sz="2800" u="none" cap="none" strike="noStrike">
                <a:solidFill>
                  <a:srgbClr val="000000"/>
                </a:solidFill>
                <a:latin typeface="Arial"/>
                <a:ea typeface="Arial"/>
                <a:cs typeface="Arial"/>
                <a:sym typeface="Arial"/>
              </a:rPr>
              <a:t>Assignment Planning</a:t>
            </a:r>
            <a:endParaRPr b="0" i="0" sz="2800" u="none" cap="none" strike="noStrike">
              <a:solidFill>
                <a:srgbClr val="000000"/>
              </a:solidFill>
              <a:latin typeface="Arial"/>
              <a:ea typeface="Arial"/>
              <a:cs typeface="Arial"/>
              <a:sym typeface="Arial"/>
            </a:endParaRPr>
          </a:p>
        </p:txBody>
      </p:sp>
      <p:cxnSp>
        <p:nvCxnSpPr>
          <p:cNvPr id="251" name="Google Shape;251;p28"/>
          <p:cNvCxnSpPr>
            <a:stCxn id="252" idx="0"/>
          </p:cNvCxnSpPr>
          <p:nvPr/>
        </p:nvCxnSpPr>
        <p:spPr>
          <a:xfrm rot="10800000">
            <a:off x="7759224" y="2190142"/>
            <a:ext cx="140700" cy="705300"/>
          </a:xfrm>
          <a:prstGeom prst="straightConnector1">
            <a:avLst/>
          </a:prstGeom>
          <a:noFill/>
          <a:ln cap="flat" cmpd="sng" w="28575">
            <a:solidFill>
              <a:srgbClr val="980000"/>
            </a:solidFill>
            <a:prstDash val="solid"/>
            <a:round/>
            <a:headEnd len="sm" w="sm" type="none"/>
            <a:tailEnd len="med" w="med" type="triangle"/>
          </a:ln>
        </p:spPr>
      </p:cxnSp>
      <p:sp>
        <p:nvSpPr>
          <p:cNvPr id="252" name="Google Shape;252;p28"/>
          <p:cNvSpPr txBox="1"/>
          <p:nvPr/>
        </p:nvSpPr>
        <p:spPr>
          <a:xfrm>
            <a:off x="6764274" y="2895442"/>
            <a:ext cx="2271300" cy="961500"/>
          </a:xfrm>
          <a:prstGeom prst="rect">
            <a:avLst/>
          </a:prstGeom>
          <a:solidFill>
            <a:srgbClr val="F4CCCC"/>
          </a:solidFill>
          <a:ln cap="flat" cmpd="sng" w="9525">
            <a:solidFill>
              <a:srgbClr val="98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980000"/>
                </a:solidFill>
                <a:latin typeface="Arial"/>
                <a:ea typeface="Arial"/>
                <a:cs typeface="Arial"/>
                <a:sym typeface="Arial"/>
              </a:rPr>
              <a:t>Ungraded activities are gray</a:t>
            </a:r>
            <a:endParaRPr b="0" i="0" sz="1400" u="none" cap="none" strike="noStrike">
              <a:solidFill>
                <a:srgbClr val="980000"/>
              </a:solidFill>
              <a:latin typeface="Arial"/>
              <a:ea typeface="Arial"/>
              <a:cs typeface="Arial"/>
              <a:sym typeface="Arial"/>
            </a:endParaRPr>
          </a:p>
        </p:txBody>
      </p:sp>
      <p:cxnSp>
        <p:nvCxnSpPr>
          <p:cNvPr id="253" name="Google Shape;253;p28"/>
          <p:cNvCxnSpPr/>
          <p:nvPr/>
        </p:nvCxnSpPr>
        <p:spPr>
          <a:xfrm flipH="1">
            <a:off x="3995493" y="1623002"/>
            <a:ext cx="1875300" cy="454500"/>
          </a:xfrm>
          <a:prstGeom prst="straightConnector1">
            <a:avLst/>
          </a:prstGeom>
          <a:noFill/>
          <a:ln cap="flat" cmpd="sng" w="28575">
            <a:solidFill>
              <a:srgbClr val="980000"/>
            </a:solidFill>
            <a:prstDash val="solid"/>
            <a:round/>
            <a:headEnd len="sm" w="sm" type="none"/>
            <a:tailEnd len="med" w="med" type="triangle"/>
          </a:ln>
        </p:spPr>
      </p:cxnSp>
      <p:sp>
        <p:nvSpPr>
          <p:cNvPr id="254" name="Google Shape;254;p28"/>
          <p:cNvSpPr txBox="1"/>
          <p:nvPr/>
        </p:nvSpPr>
        <p:spPr>
          <a:xfrm>
            <a:off x="5864445" y="864305"/>
            <a:ext cx="2271300" cy="961500"/>
          </a:xfrm>
          <a:prstGeom prst="rect">
            <a:avLst/>
          </a:prstGeom>
          <a:solidFill>
            <a:srgbClr val="F4CCCC"/>
          </a:solidFill>
          <a:ln cap="flat" cmpd="sng" w="9525">
            <a:solidFill>
              <a:srgbClr val="98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980000"/>
                </a:solidFill>
                <a:latin typeface="Arial"/>
                <a:ea typeface="Arial"/>
                <a:cs typeface="Arial"/>
                <a:sym typeface="Arial"/>
              </a:rPr>
              <a:t>Graded activities are blue</a:t>
            </a:r>
            <a:endParaRPr b="0" i="0" sz="1400" u="none" cap="none" strike="noStrike">
              <a:solidFill>
                <a:srgbClr val="98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4"/>
                                        </p:tgtEl>
                                        <p:attrNameLst>
                                          <p:attrName>style.visibility</p:attrName>
                                        </p:attrNameLst>
                                      </p:cBhvr>
                                      <p:to>
                                        <p:strVal val="visible"/>
                                      </p:to>
                                    </p:set>
                                    <p:animEffect filter="fade" transition="in">
                                      <p:cBhvr>
                                        <p:cTn dur="1000"/>
                                        <p:tgtEl>
                                          <p:spTgt spid="254"/>
                                        </p:tgtEl>
                                      </p:cBhvr>
                                    </p:animEffect>
                                  </p:childTnLst>
                                </p:cTn>
                              </p:par>
                              <p:par>
                                <p:cTn fill="hold" nodeType="withEffect" presetClass="entr" presetID="10" presetSubtype="0">
                                  <p:stCondLst>
                                    <p:cond delay="0"/>
                                  </p:stCondLst>
                                  <p:childTnLst>
                                    <p:set>
                                      <p:cBhvr>
                                        <p:cTn dur="1" fill="hold">
                                          <p:stCondLst>
                                            <p:cond delay="0"/>
                                          </p:stCondLst>
                                        </p:cTn>
                                        <p:tgtEl>
                                          <p:spTgt spid="253"/>
                                        </p:tgtEl>
                                        <p:attrNameLst>
                                          <p:attrName>style.visibility</p:attrName>
                                        </p:attrNameLst>
                                      </p:cBhvr>
                                      <p:to>
                                        <p:strVal val="visible"/>
                                      </p:to>
                                    </p:set>
                                    <p:animEffect filter="fade" transition="in">
                                      <p:cBhvr>
                                        <p:cTn dur="1000"/>
                                        <p:tgtEl>
                                          <p:spTgt spid="25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2"/>
                                        </p:tgtEl>
                                        <p:attrNameLst>
                                          <p:attrName>style.visibility</p:attrName>
                                        </p:attrNameLst>
                                      </p:cBhvr>
                                      <p:to>
                                        <p:strVal val="visible"/>
                                      </p:to>
                                    </p:set>
                                    <p:animEffect filter="fade" transition="in">
                                      <p:cBhvr>
                                        <p:cTn dur="1000"/>
                                        <p:tgtEl>
                                          <p:spTgt spid="252"/>
                                        </p:tgtEl>
                                      </p:cBhvr>
                                    </p:animEffect>
                                  </p:childTnLst>
                                </p:cTn>
                              </p:par>
                              <p:par>
                                <p:cTn fill="hold" nodeType="withEffect" presetClass="entr" presetID="10" presetSubtype="0">
                                  <p:stCondLst>
                                    <p:cond delay="0"/>
                                  </p:stCondLst>
                                  <p:childTnLst>
                                    <p:set>
                                      <p:cBhvr>
                                        <p:cTn dur="1" fill="hold">
                                          <p:stCondLst>
                                            <p:cond delay="0"/>
                                          </p:stCondLst>
                                        </p:cTn>
                                        <p:tgtEl>
                                          <p:spTgt spid="251"/>
                                        </p:tgtEl>
                                        <p:attrNameLst>
                                          <p:attrName>style.visibility</p:attrName>
                                        </p:attrNameLst>
                                      </p:cBhvr>
                                      <p:to>
                                        <p:strVal val="visible"/>
                                      </p:to>
                                    </p:set>
                                    <p:animEffect filter="fade" transition="in">
                                      <p:cBhvr>
                                        <p:cTn dur="1000"/>
                                        <p:tgtEl>
                                          <p:spTgt spid="25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8" name="Shape 258"/>
        <p:cNvGrpSpPr/>
        <p:nvPr/>
      </p:nvGrpSpPr>
      <p:grpSpPr>
        <a:xfrm>
          <a:off x="0" y="0"/>
          <a:ext cx="0" cy="0"/>
          <a:chOff x="0" y="0"/>
          <a:chExt cx="0" cy="0"/>
        </a:xfrm>
      </p:grpSpPr>
      <p:pic>
        <p:nvPicPr>
          <p:cNvPr id="259" name="Google Shape;259;p29"/>
          <p:cNvPicPr preferRelativeResize="0"/>
          <p:nvPr/>
        </p:nvPicPr>
        <p:blipFill>
          <a:blip r:embed="rId3">
            <a:alphaModFix/>
          </a:blip>
          <a:stretch>
            <a:fillRect/>
          </a:stretch>
        </p:blipFill>
        <p:spPr>
          <a:xfrm>
            <a:off x="1500025" y="1055450"/>
            <a:ext cx="10010451" cy="5713576"/>
          </a:xfrm>
          <a:prstGeom prst="rect">
            <a:avLst/>
          </a:prstGeom>
          <a:noFill/>
          <a:ln>
            <a:noFill/>
          </a:ln>
        </p:spPr>
      </p:pic>
      <p:sp>
        <p:nvSpPr>
          <p:cNvPr id="260" name="Google Shape;260;p29"/>
          <p:cNvSpPr txBox="1"/>
          <p:nvPr/>
        </p:nvSpPr>
        <p:spPr>
          <a:xfrm>
            <a:off x="944876" y="218425"/>
            <a:ext cx="10656000" cy="748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800"/>
              <a:buFont typeface="Arial"/>
              <a:buNone/>
            </a:pPr>
            <a:r>
              <a:rPr b="0" i="0" lang="en-US" sz="2800" u="none" cap="none" strike="noStrike">
                <a:solidFill>
                  <a:srgbClr val="000000"/>
                </a:solidFill>
                <a:latin typeface="Arial"/>
                <a:ea typeface="Arial"/>
                <a:cs typeface="Arial"/>
                <a:sym typeface="Arial"/>
              </a:rPr>
              <a:t>Assignment Planning</a:t>
            </a:r>
            <a:endParaRPr b="0" i="0" sz="2800" u="none" cap="none" strike="noStrike">
              <a:solidFill>
                <a:srgbClr val="000000"/>
              </a:solidFill>
              <a:latin typeface="Arial"/>
              <a:ea typeface="Arial"/>
              <a:cs typeface="Arial"/>
              <a:sym typeface="Arial"/>
            </a:endParaRPr>
          </a:p>
        </p:txBody>
      </p:sp>
      <p:cxnSp>
        <p:nvCxnSpPr>
          <p:cNvPr id="261" name="Google Shape;261;p29"/>
          <p:cNvCxnSpPr>
            <a:stCxn id="262" idx="0"/>
          </p:cNvCxnSpPr>
          <p:nvPr/>
        </p:nvCxnSpPr>
        <p:spPr>
          <a:xfrm rot="10800000">
            <a:off x="7500023" y="2278150"/>
            <a:ext cx="446700" cy="1289400"/>
          </a:xfrm>
          <a:prstGeom prst="straightConnector1">
            <a:avLst/>
          </a:prstGeom>
          <a:noFill/>
          <a:ln cap="flat" cmpd="sng" w="28575">
            <a:solidFill>
              <a:srgbClr val="980000"/>
            </a:solidFill>
            <a:prstDash val="solid"/>
            <a:round/>
            <a:headEnd len="sm" w="sm" type="none"/>
            <a:tailEnd len="med" w="med" type="triangle"/>
          </a:ln>
        </p:spPr>
      </p:cxnSp>
      <p:sp>
        <p:nvSpPr>
          <p:cNvPr id="262" name="Google Shape;262;p29"/>
          <p:cNvSpPr txBox="1"/>
          <p:nvPr/>
        </p:nvSpPr>
        <p:spPr>
          <a:xfrm>
            <a:off x="6754823" y="3567550"/>
            <a:ext cx="2383800" cy="1009200"/>
          </a:xfrm>
          <a:prstGeom prst="rect">
            <a:avLst/>
          </a:prstGeom>
          <a:solidFill>
            <a:srgbClr val="F4CCCC"/>
          </a:solidFill>
          <a:ln cap="flat" cmpd="sng" w="9525">
            <a:solidFill>
              <a:srgbClr val="98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980000"/>
                </a:solidFill>
                <a:latin typeface="Arial"/>
                <a:ea typeface="Arial"/>
                <a:cs typeface="Arial"/>
                <a:sym typeface="Arial"/>
              </a:rPr>
              <a:t>Mouse over activity to see details</a:t>
            </a:r>
            <a:endParaRPr b="0" i="0" sz="1400" u="none" cap="none" strike="noStrike">
              <a:solidFill>
                <a:srgbClr val="980000"/>
              </a:solidFill>
              <a:latin typeface="Arial"/>
              <a:ea typeface="Arial"/>
              <a:cs typeface="Arial"/>
              <a:sym typeface="Arial"/>
            </a:endParaRPr>
          </a:p>
        </p:txBody>
      </p:sp>
      <p:pic>
        <p:nvPicPr>
          <p:cNvPr id="263" name="Google Shape;263;p29"/>
          <p:cNvPicPr preferRelativeResize="0"/>
          <p:nvPr/>
        </p:nvPicPr>
        <p:blipFill rotWithShape="1">
          <a:blip r:embed="rId4">
            <a:alphaModFix/>
          </a:blip>
          <a:srcRect b="0" l="0" r="0" t="0"/>
          <a:stretch/>
        </p:blipFill>
        <p:spPr>
          <a:xfrm>
            <a:off x="5374180" y="737884"/>
            <a:ext cx="3409326" cy="1259957"/>
          </a:xfrm>
          <a:prstGeom prst="rect">
            <a:avLst/>
          </a:prstGeom>
          <a:noFill/>
          <a:ln cap="flat" cmpd="sng" w="9525">
            <a:solidFill>
              <a:srgbClr val="595959"/>
            </a:solidFill>
            <a:prstDash val="solid"/>
            <a:round/>
            <a:headEnd len="sm" w="sm" type="none"/>
            <a:tailEnd len="sm" w="sm" type="none"/>
          </a:ln>
        </p:spPr>
      </p:pic>
    </p:spTree>
  </p:cSld>
  <p:clrMapOvr>
    <a:masterClrMapping/>
  </p:clrMapOvr>
  <mc:AlternateContent>
    <mc:Choice Requires="p14">
      <p:transition spd="med" p14:dur="600">
        <p:fade/>
      </p:transition>
    </mc:Choice>
    <mc:Fallback>
      <p:transition spd="med">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3"/>
                                        </p:tgtEl>
                                        <p:attrNameLst>
                                          <p:attrName>style.visibility</p:attrName>
                                        </p:attrNameLst>
                                      </p:cBhvr>
                                      <p:to>
                                        <p:strVal val="visible"/>
                                      </p:to>
                                    </p:set>
                                    <p:animEffect filter="fade" transition="in">
                                      <p:cBhvr>
                                        <p:cTn dur="1000"/>
                                        <p:tgtEl>
                                          <p:spTgt spid="263"/>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261"/>
                                        </p:tgtEl>
                                        <p:attrNameLst>
                                          <p:attrName>style.visibility</p:attrName>
                                        </p:attrNameLst>
                                      </p:cBhvr>
                                      <p:to>
                                        <p:strVal val="visible"/>
                                      </p:to>
                                    </p:set>
                                    <p:animEffect filter="fade" transition="in">
                                      <p:cBhvr>
                                        <p:cTn dur="1000"/>
                                        <p:tgtEl>
                                          <p:spTgt spid="261"/>
                                        </p:tgtEl>
                                      </p:cBhvr>
                                    </p:animEffect>
                                  </p:childTnLst>
                                </p:cTn>
                              </p:par>
                              <p:par>
                                <p:cTn fill="hold" nodeType="withEffect" presetClass="entr" presetID="10" presetSubtype="0">
                                  <p:stCondLst>
                                    <p:cond delay="0"/>
                                  </p:stCondLst>
                                  <p:childTnLst>
                                    <p:set>
                                      <p:cBhvr>
                                        <p:cTn dur="1" fill="hold">
                                          <p:stCondLst>
                                            <p:cond delay="0"/>
                                          </p:stCondLst>
                                        </p:cTn>
                                        <p:tgtEl>
                                          <p:spTgt spid="262"/>
                                        </p:tgtEl>
                                        <p:attrNameLst>
                                          <p:attrName>style.visibility</p:attrName>
                                        </p:attrNameLst>
                                      </p:cBhvr>
                                      <p:to>
                                        <p:strVal val="visible"/>
                                      </p:to>
                                    </p:set>
                                    <p:animEffect filter="fade" transition="in">
                                      <p:cBhvr>
                                        <p:cTn dur="1000"/>
                                        <p:tgtEl>
                                          <p:spTgt spid="26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7" name="Shape 267"/>
        <p:cNvGrpSpPr/>
        <p:nvPr/>
      </p:nvGrpSpPr>
      <p:grpSpPr>
        <a:xfrm>
          <a:off x="0" y="0"/>
          <a:ext cx="0" cy="0"/>
          <a:chOff x="0" y="0"/>
          <a:chExt cx="0" cy="0"/>
        </a:xfrm>
      </p:grpSpPr>
      <p:pic>
        <p:nvPicPr>
          <p:cNvPr id="268" name="Google Shape;268;p30"/>
          <p:cNvPicPr preferRelativeResize="0"/>
          <p:nvPr/>
        </p:nvPicPr>
        <p:blipFill>
          <a:blip r:embed="rId3">
            <a:alphaModFix/>
          </a:blip>
          <a:stretch>
            <a:fillRect/>
          </a:stretch>
        </p:blipFill>
        <p:spPr>
          <a:xfrm>
            <a:off x="1500025" y="1055450"/>
            <a:ext cx="10010451" cy="5713576"/>
          </a:xfrm>
          <a:prstGeom prst="rect">
            <a:avLst/>
          </a:prstGeom>
          <a:noFill/>
          <a:ln>
            <a:noFill/>
          </a:ln>
        </p:spPr>
      </p:pic>
      <p:sp>
        <p:nvSpPr>
          <p:cNvPr id="269" name="Google Shape;269;p30"/>
          <p:cNvSpPr txBox="1"/>
          <p:nvPr/>
        </p:nvSpPr>
        <p:spPr>
          <a:xfrm>
            <a:off x="944876" y="218425"/>
            <a:ext cx="10656000" cy="748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800"/>
              <a:buFont typeface="Arial"/>
              <a:buNone/>
            </a:pPr>
            <a:r>
              <a:rPr b="0" i="0" lang="en-US" sz="2800" u="none" cap="none" strike="noStrike">
                <a:solidFill>
                  <a:srgbClr val="000000"/>
                </a:solidFill>
                <a:latin typeface="Arial"/>
                <a:ea typeface="Arial"/>
                <a:cs typeface="Arial"/>
                <a:sym typeface="Arial"/>
              </a:rPr>
              <a:t>Assignment Planning</a:t>
            </a:r>
            <a:endParaRPr b="0" i="0" sz="2800" u="none" cap="none" strike="noStrike">
              <a:solidFill>
                <a:srgbClr val="000000"/>
              </a:solidFill>
              <a:latin typeface="Arial"/>
              <a:ea typeface="Arial"/>
              <a:cs typeface="Arial"/>
              <a:sym typeface="Arial"/>
            </a:endParaRPr>
          </a:p>
        </p:txBody>
      </p:sp>
      <p:cxnSp>
        <p:nvCxnSpPr>
          <p:cNvPr id="270" name="Google Shape;270;p30"/>
          <p:cNvCxnSpPr/>
          <p:nvPr/>
        </p:nvCxnSpPr>
        <p:spPr>
          <a:xfrm flipH="1">
            <a:off x="7028373" y="4282600"/>
            <a:ext cx="1723500" cy="686700"/>
          </a:xfrm>
          <a:prstGeom prst="straightConnector1">
            <a:avLst/>
          </a:prstGeom>
          <a:noFill/>
          <a:ln cap="flat" cmpd="sng" w="28575">
            <a:solidFill>
              <a:srgbClr val="980000"/>
            </a:solidFill>
            <a:prstDash val="solid"/>
            <a:round/>
            <a:headEnd len="sm" w="sm" type="none"/>
            <a:tailEnd len="med" w="med" type="triangle"/>
          </a:ln>
        </p:spPr>
      </p:cxnSp>
      <p:sp>
        <p:nvSpPr>
          <p:cNvPr id="271" name="Google Shape;271;p30"/>
          <p:cNvSpPr txBox="1"/>
          <p:nvPr/>
        </p:nvSpPr>
        <p:spPr>
          <a:xfrm>
            <a:off x="8751873" y="3737850"/>
            <a:ext cx="2383800" cy="1009200"/>
          </a:xfrm>
          <a:prstGeom prst="rect">
            <a:avLst/>
          </a:prstGeom>
          <a:solidFill>
            <a:srgbClr val="F4CCCC"/>
          </a:solidFill>
          <a:ln cap="flat" cmpd="sng" w="9525">
            <a:solidFill>
              <a:srgbClr val="98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lang="en-US">
                <a:solidFill>
                  <a:srgbClr val="980000"/>
                </a:solidFill>
              </a:rPr>
              <a:t>Weekly Learning Activities</a:t>
            </a:r>
            <a:endParaRPr b="0" i="0" sz="1400" u="none" cap="none" strike="noStrike">
              <a:solidFill>
                <a:srgbClr val="980000"/>
              </a:solidFill>
              <a:latin typeface="Arial"/>
              <a:ea typeface="Arial"/>
              <a:cs typeface="Arial"/>
              <a:sym typeface="Arial"/>
            </a:endParaRPr>
          </a:p>
        </p:txBody>
      </p:sp>
    </p:spTree>
  </p:cSld>
  <p:clrMapOvr>
    <a:masterClrMapping/>
  </p:clrMapOvr>
  <mc:AlternateContent>
    <mc:Choice Requires="p14">
      <p:transition spd="med" p14:dur="600">
        <p:fade/>
      </p:transition>
    </mc:Choice>
    <mc:Fallback>
      <p:transition spd="med">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0"/>
                                        </p:tgtEl>
                                        <p:attrNameLst>
                                          <p:attrName>style.visibility</p:attrName>
                                        </p:attrNameLst>
                                      </p:cBhvr>
                                      <p:to>
                                        <p:strVal val="visible"/>
                                      </p:to>
                                    </p:set>
                                    <p:animEffect filter="fade" transition="in">
                                      <p:cBhvr>
                                        <p:cTn dur="1000"/>
                                        <p:tgtEl>
                                          <p:spTgt spid="270"/>
                                        </p:tgtEl>
                                      </p:cBhvr>
                                    </p:animEffect>
                                  </p:childTnLst>
                                </p:cTn>
                              </p:par>
                              <p:par>
                                <p:cTn fill="hold" nodeType="withEffect" presetClass="entr" presetID="10" presetSubtype="0">
                                  <p:stCondLst>
                                    <p:cond delay="0"/>
                                  </p:stCondLst>
                                  <p:childTnLst>
                                    <p:set>
                                      <p:cBhvr>
                                        <p:cTn dur="1" fill="hold">
                                          <p:stCondLst>
                                            <p:cond delay="0"/>
                                          </p:stCondLst>
                                        </p:cTn>
                                        <p:tgtEl>
                                          <p:spTgt spid="271"/>
                                        </p:tgtEl>
                                        <p:attrNameLst>
                                          <p:attrName>style.visibility</p:attrName>
                                        </p:attrNameLst>
                                      </p:cBhvr>
                                      <p:to>
                                        <p:strVal val="visible"/>
                                      </p:to>
                                    </p:set>
                                    <p:animEffect filter="fade" transition="in">
                                      <p:cBhvr>
                                        <p:cTn dur="1000"/>
                                        <p:tgtEl>
                                          <p:spTgt spid="27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5" name="Shape 275"/>
        <p:cNvGrpSpPr/>
        <p:nvPr/>
      </p:nvGrpSpPr>
      <p:grpSpPr>
        <a:xfrm>
          <a:off x="0" y="0"/>
          <a:ext cx="0" cy="0"/>
          <a:chOff x="0" y="0"/>
          <a:chExt cx="0" cy="0"/>
        </a:xfrm>
      </p:grpSpPr>
      <p:sp>
        <p:nvSpPr>
          <p:cNvPr id="276" name="Google Shape;276;p31"/>
          <p:cNvSpPr txBox="1"/>
          <p:nvPr/>
        </p:nvSpPr>
        <p:spPr>
          <a:xfrm>
            <a:off x="1183713" y="357300"/>
            <a:ext cx="10329000" cy="714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800"/>
              <a:buFont typeface="Arial"/>
              <a:buNone/>
            </a:pPr>
            <a:r>
              <a:rPr b="0" i="0" lang="en-US" sz="2800" u="none" cap="none" strike="noStrike">
                <a:solidFill>
                  <a:srgbClr val="000000"/>
                </a:solidFill>
                <a:latin typeface="Arial"/>
                <a:ea typeface="Arial"/>
                <a:cs typeface="Arial"/>
                <a:sym typeface="Arial"/>
              </a:rPr>
              <a:t>Grade Distribution</a:t>
            </a:r>
            <a:endParaRPr b="0" i="0" sz="2800" u="none" cap="none" strike="noStrike">
              <a:solidFill>
                <a:srgbClr val="000000"/>
              </a:solidFill>
              <a:latin typeface="Arial"/>
              <a:ea typeface="Arial"/>
              <a:cs typeface="Arial"/>
              <a:sym typeface="Arial"/>
            </a:endParaRPr>
          </a:p>
        </p:txBody>
      </p:sp>
      <p:pic>
        <p:nvPicPr>
          <p:cNvPr id="277" name="Google Shape;277;p31"/>
          <p:cNvPicPr preferRelativeResize="0"/>
          <p:nvPr/>
        </p:nvPicPr>
        <p:blipFill>
          <a:blip r:embed="rId3">
            <a:alphaModFix/>
          </a:blip>
          <a:stretch>
            <a:fillRect/>
          </a:stretch>
        </p:blipFill>
        <p:spPr>
          <a:xfrm>
            <a:off x="152400" y="1224300"/>
            <a:ext cx="11887202" cy="4003011"/>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1" name="Shape 281"/>
        <p:cNvGrpSpPr/>
        <p:nvPr/>
      </p:nvGrpSpPr>
      <p:grpSpPr>
        <a:xfrm>
          <a:off x="0" y="0"/>
          <a:ext cx="0" cy="0"/>
          <a:chOff x="0" y="0"/>
          <a:chExt cx="0" cy="0"/>
        </a:xfrm>
      </p:grpSpPr>
      <p:sp>
        <p:nvSpPr>
          <p:cNvPr id="282" name="Google Shape;282;p32"/>
          <p:cNvSpPr txBox="1"/>
          <p:nvPr/>
        </p:nvSpPr>
        <p:spPr>
          <a:xfrm>
            <a:off x="1222834" y="598850"/>
            <a:ext cx="11258700" cy="756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800"/>
              <a:buFont typeface="Arial"/>
              <a:buNone/>
            </a:pPr>
            <a:r>
              <a:rPr b="0" i="0" lang="en-US" sz="2800" u="none" cap="none" strike="noStrike">
                <a:solidFill>
                  <a:srgbClr val="000000"/>
                </a:solidFill>
                <a:latin typeface="Arial"/>
                <a:ea typeface="Arial"/>
                <a:cs typeface="Arial"/>
                <a:sym typeface="Arial"/>
              </a:rPr>
              <a:t>So What Did Students Think About MyLA?</a:t>
            </a:r>
            <a:endParaRPr b="0" i="0" sz="2800" u="none" cap="none" strike="noStrike">
              <a:solidFill>
                <a:srgbClr val="000000"/>
              </a:solidFill>
              <a:latin typeface="Arial"/>
              <a:ea typeface="Arial"/>
              <a:cs typeface="Arial"/>
              <a:sym typeface="Arial"/>
            </a:endParaRPr>
          </a:p>
        </p:txBody>
      </p:sp>
      <p:sp>
        <p:nvSpPr>
          <p:cNvPr id="283" name="Google Shape;283;p32"/>
          <p:cNvSpPr txBox="1"/>
          <p:nvPr/>
        </p:nvSpPr>
        <p:spPr>
          <a:xfrm>
            <a:off x="999725" y="1202905"/>
            <a:ext cx="11689500" cy="48450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000000"/>
              </a:buClr>
              <a:buSzPts val="1100"/>
              <a:buFont typeface="Arial"/>
              <a:buNone/>
            </a:pPr>
            <a:r>
              <a:t/>
            </a:r>
            <a:endParaRPr b="0" i="0" sz="1100" u="none" cap="none" strike="noStrike">
              <a:solidFill>
                <a:srgbClr val="222222"/>
              </a:solidFill>
              <a:highlight>
                <a:srgbClr val="FFFFFF"/>
              </a:highlight>
              <a:latin typeface="Arial"/>
              <a:ea typeface="Arial"/>
              <a:cs typeface="Arial"/>
              <a:sym typeface="Arial"/>
            </a:endParaRPr>
          </a:p>
          <a:p>
            <a:pPr indent="-342900" lvl="0" marL="457200" marR="0" rtl="0" algn="l">
              <a:lnSpc>
                <a:spcPct val="115000"/>
              </a:lnSpc>
              <a:spcBef>
                <a:spcPts val="1600"/>
              </a:spcBef>
              <a:spcAft>
                <a:spcPts val="0"/>
              </a:spcAft>
              <a:buClr>
                <a:srgbClr val="222222"/>
              </a:buClr>
              <a:buSzPts val="1800"/>
              <a:buFont typeface="Arial"/>
              <a:buChar char="●"/>
            </a:pPr>
            <a:r>
              <a:rPr b="0" i="0" lang="en-US" sz="1800" u="none" cap="none" strike="noStrike">
                <a:solidFill>
                  <a:srgbClr val="222222"/>
                </a:solidFill>
                <a:highlight>
                  <a:srgbClr val="FFFFFF"/>
                </a:highlight>
                <a:latin typeface="Arial"/>
                <a:ea typeface="Arial"/>
                <a:cs typeface="Arial"/>
                <a:sym typeface="Arial"/>
              </a:rPr>
              <a:t>88% of students agreed it changed the way they plan their course activity </a:t>
            </a:r>
            <a:br>
              <a:rPr b="0" i="0" lang="en-US" sz="1800" u="none" cap="none" strike="noStrike">
                <a:solidFill>
                  <a:srgbClr val="222222"/>
                </a:solidFill>
                <a:highlight>
                  <a:srgbClr val="FFFFFF"/>
                </a:highlight>
                <a:latin typeface="Arial"/>
                <a:ea typeface="Arial"/>
                <a:cs typeface="Arial"/>
                <a:sym typeface="Arial"/>
              </a:rPr>
            </a:br>
            <a:endParaRPr b="0" i="0" sz="1800" u="none" cap="none" strike="noStrike">
              <a:solidFill>
                <a:srgbClr val="222222"/>
              </a:solidFill>
              <a:highlight>
                <a:srgbClr val="FFFFFF"/>
              </a:highlight>
              <a:latin typeface="Arial"/>
              <a:ea typeface="Arial"/>
              <a:cs typeface="Arial"/>
              <a:sym typeface="Arial"/>
            </a:endParaRPr>
          </a:p>
          <a:p>
            <a:pPr indent="-342900" lvl="0" marL="457200" marR="0" rtl="0" algn="l">
              <a:lnSpc>
                <a:spcPct val="115000"/>
              </a:lnSpc>
              <a:spcBef>
                <a:spcPts val="0"/>
              </a:spcBef>
              <a:spcAft>
                <a:spcPts val="0"/>
              </a:spcAft>
              <a:buClr>
                <a:srgbClr val="222222"/>
              </a:buClr>
              <a:buSzPts val="1800"/>
              <a:buFont typeface="Arial"/>
              <a:buChar char="●"/>
            </a:pPr>
            <a:r>
              <a:rPr b="0" i="0" lang="en-US" sz="1800" u="none" cap="none" strike="noStrike">
                <a:solidFill>
                  <a:srgbClr val="222222"/>
                </a:solidFill>
                <a:highlight>
                  <a:srgbClr val="FFFFFF"/>
                </a:highlight>
                <a:latin typeface="Arial"/>
                <a:ea typeface="Arial"/>
                <a:cs typeface="Arial"/>
                <a:sym typeface="Arial"/>
              </a:rPr>
              <a:t>86% agreed it changed their sense of control over their course performance</a:t>
            </a:r>
            <a:br>
              <a:rPr b="0" i="0" lang="en-US" sz="1800" u="none" cap="none" strike="noStrike">
                <a:solidFill>
                  <a:srgbClr val="222222"/>
                </a:solidFill>
                <a:highlight>
                  <a:srgbClr val="FFFFFF"/>
                </a:highlight>
                <a:latin typeface="Arial"/>
                <a:ea typeface="Arial"/>
                <a:cs typeface="Arial"/>
                <a:sym typeface="Arial"/>
              </a:rPr>
            </a:br>
            <a:endParaRPr b="0" i="0" sz="1800" u="none" cap="none" strike="noStrike">
              <a:solidFill>
                <a:srgbClr val="222222"/>
              </a:solidFill>
              <a:highlight>
                <a:srgbClr val="FFFFFF"/>
              </a:highlight>
              <a:latin typeface="Arial"/>
              <a:ea typeface="Arial"/>
              <a:cs typeface="Arial"/>
              <a:sym typeface="Arial"/>
            </a:endParaRPr>
          </a:p>
          <a:p>
            <a:pPr indent="-342900" lvl="0" marL="457200" marR="0" rtl="0" algn="l">
              <a:lnSpc>
                <a:spcPct val="115000"/>
              </a:lnSpc>
              <a:spcBef>
                <a:spcPts val="0"/>
              </a:spcBef>
              <a:spcAft>
                <a:spcPts val="0"/>
              </a:spcAft>
              <a:buClr>
                <a:srgbClr val="222222"/>
              </a:buClr>
              <a:buSzPts val="1800"/>
              <a:buFont typeface="Arial"/>
              <a:buChar char="●"/>
            </a:pPr>
            <a:r>
              <a:rPr b="0" i="0" lang="en-US" sz="1800" u="none" cap="none" strike="noStrike">
                <a:solidFill>
                  <a:srgbClr val="222222"/>
                </a:solidFill>
                <a:highlight>
                  <a:srgbClr val="FFFFFF"/>
                </a:highlight>
                <a:latin typeface="Arial"/>
                <a:ea typeface="Arial"/>
                <a:cs typeface="Arial"/>
                <a:sym typeface="Arial"/>
              </a:rPr>
              <a:t>70% agreed it changed how much time and effort they put into the course </a:t>
            </a:r>
            <a:br>
              <a:rPr b="0" i="0" lang="en-US" sz="1800" u="none" cap="none" strike="noStrike">
                <a:solidFill>
                  <a:srgbClr val="222222"/>
                </a:solidFill>
                <a:highlight>
                  <a:srgbClr val="FFFFFF"/>
                </a:highlight>
                <a:latin typeface="Arial"/>
                <a:ea typeface="Arial"/>
                <a:cs typeface="Arial"/>
                <a:sym typeface="Arial"/>
              </a:rPr>
            </a:br>
            <a:endParaRPr b="0" i="0" sz="1800" u="none" cap="none" strike="noStrike">
              <a:solidFill>
                <a:srgbClr val="222222"/>
              </a:solidFill>
              <a:highlight>
                <a:srgbClr val="FFFFFF"/>
              </a:highlight>
              <a:latin typeface="Arial"/>
              <a:ea typeface="Arial"/>
              <a:cs typeface="Arial"/>
              <a:sym typeface="Arial"/>
            </a:endParaRPr>
          </a:p>
          <a:p>
            <a:pPr indent="-342900" lvl="0" marL="457200" marR="0" rtl="0" algn="l">
              <a:lnSpc>
                <a:spcPct val="115000"/>
              </a:lnSpc>
              <a:spcBef>
                <a:spcPts val="0"/>
              </a:spcBef>
              <a:spcAft>
                <a:spcPts val="0"/>
              </a:spcAft>
              <a:buClr>
                <a:srgbClr val="222222"/>
              </a:buClr>
              <a:buSzPts val="1800"/>
              <a:buFont typeface="Arial"/>
              <a:buChar char="●"/>
            </a:pPr>
            <a:r>
              <a:rPr b="0" i="0" lang="en-US" sz="1800" u="none" cap="none" strike="noStrike">
                <a:solidFill>
                  <a:srgbClr val="222222"/>
                </a:solidFill>
                <a:highlight>
                  <a:srgbClr val="FFFFFF"/>
                </a:highlight>
                <a:latin typeface="Arial"/>
                <a:ea typeface="Arial"/>
                <a:cs typeface="Arial"/>
                <a:sym typeface="Arial"/>
              </a:rPr>
              <a:t>75% agreed it changed their confidence that they understand the course material</a:t>
            </a:r>
            <a:br>
              <a:rPr b="0" i="0" lang="en-US" sz="1800" u="none" cap="none" strike="noStrike">
                <a:solidFill>
                  <a:srgbClr val="222222"/>
                </a:solidFill>
                <a:highlight>
                  <a:srgbClr val="FFFFFF"/>
                </a:highlight>
                <a:latin typeface="Arial"/>
                <a:ea typeface="Arial"/>
                <a:cs typeface="Arial"/>
                <a:sym typeface="Arial"/>
              </a:rPr>
            </a:br>
            <a:r>
              <a:rPr b="0" i="0" lang="en-US" sz="1800" u="none" cap="none" strike="noStrike">
                <a:solidFill>
                  <a:srgbClr val="222222"/>
                </a:solidFill>
                <a:highlight>
                  <a:srgbClr val="FFFFFF"/>
                </a:highlight>
                <a:latin typeface="Arial"/>
                <a:ea typeface="Arial"/>
                <a:cs typeface="Arial"/>
                <a:sym typeface="Arial"/>
              </a:rPr>
              <a:t> </a:t>
            </a:r>
            <a:endParaRPr b="0" i="0" sz="1800" u="none" cap="none" strike="noStrike">
              <a:solidFill>
                <a:srgbClr val="222222"/>
              </a:solidFill>
              <a:highlight>
                <a:srgbClr val="FFFFFF"/>
              </a:highlight>
              <a:latin typeface="Arial"/>
              <a:ea typeface="Arial"/>
              <a:cs typeface="Arial"/>
              <a:sym typeface="Arial"/>
            </a:endParaRPr>
          </a:p>
          <a:p>
            <a:pPr indent="-317500" lvl="0" marL="457200" marR="0" rtl="0" algn="l">
              <a:lnSpc>
                <a:spcPct val="115000"/>
              </a:lnSpc>
              <a:spcBef>
                <a:spcPts val="0"/>
              </a:spcBef>
              <a:spcAft>
                <a:spcPts val="0"/>
              </a:spcAft>
              <a:buClr>
                <a:srgbClr val="222222"/>
              </a:buClr>
              <a:buSzPts val="1400"/>
              <a:buFont typeface="Arial"/>
              <a:buChar char="●"/>
            </a:pPr>
            <a:r>
              <a:rPr b="0" i="0" lang="en-US" sz="1800" u="none" cap="none" strike="noStrike">
                <a:solidFill>
                  <a:srgbClr val="222222"/>
                </a:solidFill>
                <a:highlight>
                  <a:srgbClr val="FFFFFF"/>
                </a:highlight>
                <a:latin typeface="Arial"/>
                <a:ea typeface="Arial"/>
                <a:cs typeface="Arial"/>
                <a:sym typeface="Arial"/>
              </a:rPr>
              <a:t>84% agreed it improved their performance in the course</a:t>
            </a:r>
            <a:r>
              <a:rPr b="0" i="0" lang="en-US" sz="1400" u="none" cap="none" strike="noStrike">
                <a:solidFill>
                  <a:srgbClr val="222222"/>
                </a:solidFill>
                <a:highlight>
                  <a:srgbClr val="FFFFFF"/>
                </a:highlight>
                <a:latin typeface="Arial"/>
                <a:ea typeface="Arial"/>
                <a:cs typeface="Arial"/>
                <a:sym typeface="Arial"/>
              </a:rPr>
              <a:t> </a:t>
            </a:r>
            <a:endParaRPr b="0" i="0" sz="1400" u="none" cap="none" strike="noStrike">
              <a:solidFill>
                <a:srgbClr val="222222"/>
              </a:solidFill>
              <a:highlight>
                <a:srgbClr val="FFFFFF"/>
              </a:highlight>
              <a:latin typeface="Arial"/>
              <a:ea typeface="Arial"/>
              <a:cs typeface="Arial"/>
              <a:sym typeface="Arial"/>
            </a:endParaRPr>
          </a:p>
        </p:txBody>
      </p:sp>
      <p:sp>
        <p:nvSpPr>
          <p:cNvPr id="284" name="Google Shape;284;p32"/>
          <p:cNvSpPr txBox="1"/>
          <p:nvPr/>
        </p:nvSpPr>
        <p:spPr>
          <a:xfrm>
            <a:off x="1361113" y="6152151"/>
            <a:ext cx="10635900" cy="502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0" i="1" lang="en-US" sz="1200" u="none" cap="none" strike="noStrike">
                <a:solidFill>
                  <a:srgbClr val="000000"/>
                </a:solidFill>
                <a:latin typeface="Arial"/>
                <a:ea typeface="Arial"/>
                <a:cs typeface="Arial"/>
                <a:sym typeface="Arial"/>
              </a:rPr>
              <a:t>Haynes, Karabenick, Teasley. My Learning Analytics Post Survey Fall 2018 (n=178)</a:t>
            </a:r>
            <a:endParaRPr b="0" i="1" sz="1200" u="none" cap="none" strike="noStrike">
              <a:solidFill>
                <a:srgbClr val="000000"/>
              </a:solidFill>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8" name="Shape 288"/>
        <p:cNvGrpSpPr/>
        <p:nvPr/>
      </p:nvGrpSpPr>
      <p:grpSpPr>
        <a:xfrm>
          <a:off x="0" y="0"/>
          <a:ext cx="0" cy="0"/>
          <a:chOff x="0" y="0"/>
          <a:chExt cx="0" cy="0"/>
        </a:xfrm>
      </p:grpSpPr>
      <p:pic>
        <p:nvPicPr>
          <p:cNvPr id="289" name="Google Shape;289;p33"/>
          <p:cNvPicPr preferRelativeResize="0"/>
          <p:nvPr/>
        </p:nvPicPr>
        <p:blipFill>
          <a:blip r:embed="rId3">
            <a:alphaModFix/>
          </a:blip>
          <a:stretch>
            <a:fillRect/>
          </a:stretch>
        </p:blipFill>
        <p:spPr>
          <a:xfrm>
            <a:off x="0" y="-841151"/>
            <a:ext cx="12192000" cy="854029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3" name="Shape 293"/>
        <p:cNvGrpSpPr/>
        <p:nvPr/>
      </p:nvGrpSpPr>
      <p:grpSpPr>
        <a:xfrm>
          <a:off x="0" y="0"/>
          <a:ext cx="0" cy="0"/>
          <a:chOff x="0" y="0"/>
          <a:chExt cx="0" cy="0"/>
        </a:xfrm>
      </p:grpSpPr>
      <p:sp>
        <p:nvSpPr>
          <p:cNvPr id="294" name="Google Shape;294;p34"/>
          <p:cNvSpPr txBox="1"/>
          <p:nvPr>
            <p:ph type="title"/>
          </p:nvPr>
        </p:nvSpPr>
        <p:spPr>
          <a:xfrm>
            <a:off x="838200" y="1603375"/>
            <a:ext cx="10515600" cy="13257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lt1"/>
              </a:buClr>
              <a:buSzPts val="6000"/>
              <a:buFont typeface="Calibri"/>
              <a:buNone/>
            </a:pPr>
            <a:r>
              <a:rPr lang="en-US"/>
              <a:t>Questions?</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8" name="Shape 298"/>
        <p:cNvGrpSpPr/>
        <p:nvPr/>
      </p:nvGrpSpPr>
      <p:grpSpPr>
        <a:xfrm>
          <a:off x="0" y="0"/>
          <a:ext cx="0" cy="0"/>
          <a:chOff x="0" y="0"/>
          <a:chExt cx="0" cy="0"/>
        </a:xfrm>
      </p:grpSpPr>
      <p:sp>
        <p:nvSpPr>
          <p:cNvPr id="299" name="Google Shape;299;p35"/>
          <p:cNvSpPr txBox="1"/>
          <p:nvPr>
            <p:ph type="title"/>
          </p:nvPr>
        </p:nvSpPr>
        <p:spPr>
          <a:xfrm>
            <a:off x="807882" y="779539"/>
            <a:ext cx="8440500" cy="8574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rgbClr val="446CA9"/>
              </a:buClr>
              <a:buSzPts val="4410"/>
              <a:buFont typeface="Calibri"/>
              <a:buNone/>
            </a:pPr>
            <a:r>
              <a:rPr lang="en-US" sz="4410">
                <a:solidFill>
                  <a:srgbClr val="446CA9"/>
                </a:solidFill>
              </a:rPr>
              <a:t>Session Evaluations</a:t>
            </a:r>
            <a:br>
              <a:rPr lang="en-US" sz="2520"/>
            </a:br>
            <a:r>
              <a:rPr lang="en-US" sz="1979"/>
              <a:t>There are two ways to access the session and presenter evaluations:</a:t>
            </a:r>
            <a:endParaRPr sz="1800"/>
          </a:p>
        </p:txBody>
      </p:sp>
      <p:sp>
        <p:nvSpPr>
          <p:cNvPr id="300" name="Google Shape;300;p35"/>
          <p:cNvSpPr txBox="1"/>
          <p:nvPr/>
        </p:nvSpPr>
        <p:spPr>
          <a:xfrm>
            <a:off x="1000387" y="2350169"/>
            <a:ext cx="7547700" cy="31281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446CA9"/>
              </a:buClr>
              <a:buSzPts val="4000"/>
              <a:buFont typeface="Arial"/>
              <a:buNone/>
            </a:pPr>
            <a:r>
              <a:rPr b="0" i="0" lang="en-US" sz="4000" u="none" cap="none" strike="noStrike">
                <a:solidFill>
                  <a:srgbClr val="446CA9"/>
                </a:solidFill>
                <a:latin typeface="Calibri"/>
                <a:ea typeface="Calibri"/>
                <a:cs typeface="Calibri"/>
                <a:sym typeface="Calibri"/>
              </a:rPr>
              <a:t>1</a:t>
            </a:r>
            <a:endParaRPr b="0" i="0" sz="1400" u="none" cap="none" strike="noStrike">
              <a:solidFill>
                <a:srgbClr val="000000"/>
              </a:solidFill>
              <a:latin typeface="Arial"/>
              <a:ea typeface="Arial"/>
              <a:cs typeface="Arial"/>
              <a:sym typeface="Arial"/>
            </a:endParaRPr>
          </a:p>
          <a:p>
            <a:pPr indent="0" lvl="0" marL="0" marR="0" rtl="0" algn="l">
              <a:lnSpc>
                <a:spcPct val="90000"/>
              </a:lnSpc>
              <a:spcBef>
                <a:spcPts val="1000"/>
              </a:spcBef>
              <a:spcAft>
                <a:spcPts val="0"/>
              </a:spcAft>
              <a:buClr>
                <a:schemeClr val="dk1"/>
              </a:buClr>
              <a:buSzPts val="4000"/>
              <a:buFont typeface="Arial"/>
              <a:buNone/>
            </a:pPr>
            <a:r>
              <a:t/>
            </a:r>
            <a:endParaRPr b="0" i="0" sz="4000" u="none" cap="none" strike="noStrike">
              <a:solidFill>
                <a:srgbClr val="7F7F7F"/>
              </a:solidFill>
              <a:latin typeface="Calibri"/>
              <a:ea typeface="Calibri"/>
              <a:cs typeface="Calibri"/>
              <a:sym typeface="Calibri"/>
            </a:endParaRPr>
          </a:p>
          <a:p>
            <a:pPr indent="0" lvl="0" marL="0" marR="0" rtl="0" algn="l">
              <a:lnSpc>
                <a:spcPct val="90000"/>
              </a:lnSpc>
              <a:spcBef>
                <a:spcPts val="1000"/>
              </a:spcBef>
              <a:spcAft>
                <a:spcPts val="0"/>
              </a:spcAft>
              <a:buClr>
                <a:srgbClr val="446CA9"/>
              </a:buClr>
              <a:buSzPts val="4000"/>
              <a:buFont typeface="Arial"/>
              <a:buNone/>
            </a:pPr>
            <a:r>
              <a:rPr b="0" i="0" lang="en-US" sz="4000" u="none" cap="none" strike="noStrike">
                <a:solidFill>
                  <a:srgbClr val="446CA9"/>
                </a:solidFill>
                <a:latin typeface="Calibri"/>
                <a:ea typeface="Calibri"/>
                <a:cs typeface="Calibri"/>
                <a:sym typeface="Calibri"/>
              </a:rPr>
              <a:t>2</a:t>
            </a:r>
            <a:endParaRPr b="0" i="0" sz="1400" u="none" cap="none" strike="noStrike">
              <a:solidFill>
                <a:srgbClr val="000000"/>
              </a:solidFill>
              <a:latin typeface="Arial"/>
              <a:ea typeface="Arial"/>
              <a:cs typeface="Arial"/>
              <a:sym typeface="Arial"/>
            </a:endParaRPr>
          </a:p>
        </p:txBody>
      </p:sp>
      <p:sp>
        <p:nvSpPr>
          <p:cNvPr id="301" name="Google Shape;301;p35"/>
          <p:cNvSpPr txBox="1"/>
          <p:nvPr/>
        </p:nvSpPr>
        <p:spPr>
          <a:xfrm>
            <a:off x="1534491" y="3819782"/>
            <a:ext cx="2957400" cy="1569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chemeClr val="dk1"/>
                </a:solidFill>
                <a:latin typeface="Calibri"/>
                <a:ea typeface="Calibri"/>
                <a:cs typeface="Calibri"/>
                <a:sym typeface="Calibri"/>
              </a:rPr>
              <a:t>From the mobile app, click on the session you want from the schedule &gt; then scroll down or click on the associated resources &gt; and the </a:t>
            </a:r>
            <a:r>
              <a:rPr b="0" i="0" lang="en-US" sz="1600" u="none" cap="none" strike="noStrike">
                <a:solidFill>
                  <a:srgbClr val="446CA9"/>
                </a:solidFill>
                <a:latin typeface="Calibri"/>
                <a:ea typeface="Calibri"/>
                <a:cs typeface="Calibri"/>
                <a:sym typeface="Calibri"/>
              </a:rPr>
              <a:t>evaluation </a:t>
            </a:r>
            <a:r>
              <a:rPr b="0" i="0" lang="en-US" sz="1600" u="none" cap="none" strike="noStrike">
                <a:solidFill>
                  <a:schemeClr val="dk1"/>
                </a:solidFill>
                <a:latin typeface="Calibri"/>
                <a:ea typeface="Calibri"/>
                <a:cs typeface="Calibri"/>
                <a:sym typeface="Calibri"/>
              </a:rPr>
              <a:t>will pop up in the list</a:t>
            </a:r>
            <a:endParaRPr b="0" i="0" sz="1400" u="none" cap="none" strike="noStrike">
              <a:solidFill>
                <a:srgbClr val="000000"/>
              </a:solidFill>
              <a:latin typeface="Arial"/>
              <a:ea typeface="Arial"/>
              <a:cs typeface="Arial"/>
              <a:sym typeface="Arial"/>
            </a:endParaRPr>
          </a:p>
        </p:txBody>
      </p:sp>
      <p:sp>
        <p:nvSpPr>
          <p:cNvPr id="302" name="Google Shape;302;p35"/>
          <p:cNvSpPr txBox="1"/>
          <p:nvPr/>
        </p:nvSpPr>
        <p:spPr>
          <a:xfrm>
            <a:off x="1556793" y="2585930"/>
            <a:ext cx="2771700" cy="584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chemeClr val="dk1"/>
                </a:solidFill>
                <a:latin typeface="Calibri"/>
                <a:ea typeface="Calibri"/>
                <a:cs typeface="Calibri"/>
                <a:sym typeface="Calibri"/>
              </a:rPr>
              <a:t>In the online agenda, click on the “</a:t>
            </a:r>
            <a:r>
              <a:rPr b="0" i="0" lang="en-US" sz="1600" u="none" cap="none" strike="noStrike">
                <a:solidFill>
                  <a:srgbClr val="446CA9"/>
                </a:solidFill>
                <a:latin typeface="Calibri"/>
                <a:ea typeface="Calibri"/>
                <a:cs typeface="Calibri"/>
                <a:sym typeface="Calibri"/>
              </a:rPr>
              <a:t>Evaluate Session</a:t>
            </a:r>
            <a:r>
              <a:rPr b="0" i="0" lang="en-US" sz="1600" u="none" cap="none" strike="noStrike">
                <a:solidFill>
                  <a:schemeClr val="dk1"/>
                </a:solidFill>
                <a:latin typeface="Calibri"/>
                <a:ea typeface="Calibri"/>
                <a:cs typeface="Calibri"/>
                <a:sym typeface="Calibri"/>
              </a:rPr>
              <a:t>” link</a:t>
            </a:r>
            <a:endParaRPr b="0" i="0" sz="1400" u="none" cap="none" strike="noStrike">
              <a:solidFill>
                <a:srgbClr val="000000"/>
              </a:solidFill>
              <a:latin typeface="Arial"/>
              <a:ea typeface="Arial"/>
              <a:cs typeface="Arial"/>
              <a:sym typeface="Arial"/>
            </a:endParaRPr>
          </a:p>
        </p:txBody>
      </p:sp>
      <p:pic>
        <p:nvPicPr>
          <p:cNvPr id="303" name="Google Shape;303;p35"/>
          <p:cNvPicPr preferRelativeResize="0"/>
          <p:nvPr/>
        </p:nvPicPr>
        <p:blipFill rotWithShape="1">
          <a:blip r:embed="rId3">
            <a:alphaModFix/>
          </a:blip>
          <a:srcRect b="0" l="0" r="0" t="0"/>
          <a:stretch/>
        </p:blipFill>
        <p:spPr>
          <a:xfrm>
            <a:off x="5013158" y="1879398"/>
            <a:ext cx="5518485" cy="1417279"/>
          </a:xfrm>
          <a:prstGeom prst="rect">
            <a:avLst/>
          </a:prstGeom>
          <a:noFill/>
          <a:ln>
            <a:noFill/>
          </a:ln>
        </p:spPr>
      </p:pic>
      <p:pic>
        <p:nvPicPr>
          <p:cNvPr id="304" name="Google Shape;304;p35"/>
          <p:cNvPicPr preferRelativeResize="0"/>
          <p:nvPr/>
        </p:nvPicPr>
        <p:blipFill rotWithShape="1">
          <a:blip r:embed="rId4">
            <a:alphaModFix/>
          </a:blip>
          <a:srcRect b="0" l="0" r="0" t="0"/>
          <a:stretch/>
        </p:blipFill>
        <p:spPr>
          <a:xfrm>
            <a:off x="5013158" y="3462565"/>
            <a:ext cx="5519942" cy="2232382"/>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3" name="Shape 53"/>
        <p:cNvGrpSpPr/>
        <p:nvPr/>
      </p:nvGrpSpPr>
      <p:grpSpPr>
        <a:xfrm>
          <a:off x="0" y="0"/>
          <a:ext cx="0" cy="0"/>
          <a:chOff x="0" y="0"/>
          <a:chExt cx="0" cy="0"/>
        </a:xfrm>
      </p:grpSpPr>
      <p:sp>
        <p:nvSpPr>
          <p:cNvPr id="54" name="Google Shape;54;p11"/>
          <p:cNvSpPr txBox="1"/>
          <p:nvPr/>
        </p:nvSpPr>
        <p:spPr>
          <a:xfrm>
            <a:off x="278471" y="221326"/>
            <a:ext cx="2663100" cy="1569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3200"/>
              <a:buFont typeface="Arial"/>
              <a:buNone/>
            </a:pPr>
            <a:r>
              <a:rPr b="0" i="0" lang="en-US" sz="3200" u="none" cap="none" strike="noStrike">
                <a:solidFill>
                  <a:srgbClr val="000000"/>
                </a:solidFill>
                <a:latin typeface="Poppins Medium"/>
                <a:ea typeface="Poppins Medium"/>
                <a:cs typeface="Poppins Medium"/>
                <a:sym typeface="Poppins Medium"/>
              </a:rPr>
              <a:t>IMS and the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3200"/>
              <a:buFont typeface="Arial"/>
              <a:buNone/>
            </a:pPr>
            <a:r>
              <a:rPr b="0" i="0" lang="en-US" sz="3200" u="none" cap="none" strike="noStrike">
                <a:solidFill>
                  <a:srgbClr val="000000"/>
                </a:solidFill>
                <a:latin typeface="Poppins Medium"/>
                <a:ea typeface="Poppins Medium"/>
                <a:cs typeface="Poppins Medium"/>
                <a:sym typeface="Poppins Medium"/>
              </a:rPr>
              <a:t>Analytics Ecosystem</a:t>
            </a:r>
            <a:endParaRPr b="0" i="0" sz="1400" u="none" cap="none" strike="noStrike">
              <a:solidFill>
                <a:srgbClr val="000000"/>
              </a:solidFill>
              <a:latin typeface="Arial"/>
              <a:ea typeface="Arial"/>
              <a:cs typeface="Arial"/>
              <a:sym typeface="Arial"/>
            </a:endParaRPr>
          </a:p>
        </p:txBody>
      </p:sp>
      <p:pic>
        <p:nvPicPr>
          <p:cNvPr id="55" name="Google Shape;55;p11"/>
          <p:cNvPicPr preferRelativeResize="0"/>
          <p:nvPr/>
        </p:nvPicPr>
        <p:blipFill>
          <a:blip r:embed="rId3">
            <a:alphaModFix/>
          </a:blip>
          <a:stretch>
            <a:fillRect/>
          </a:stretch>
        </p:blipFill>
        <p:spPr>
          <a:xfrm>
            <a:off x="1456275" y="1047851"/>
            <a:ext cx="8864310" cy="476227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9" name="Shape 59"/>
        <p:cNvGrpSpPr/>
        <p:nvPr/>
      </p:nvGrpSpPr>
      <p:grpSpPr>
        <a:xfrm>
          <a:off x="0" y="0"/>
          <a:ext cx="0" cy="0"/>
          <a:chOff x="0" y="0"/>
          <a:chExt cx="0" cy="0"/>
        </a:xfrm>
      </p:grpSpPr>
      <p:sp>
        <p:nvSpPr>
          <p:cNvPr id="60" name="Google Shape;60;p12"/>
          <p:cNvSpPr txBox="1"/>
          <p:nvPr/>
        </p:nvSpPr>
        <p:spPr>
          <a:xfrm>
            <a:off x="278471" y="221326"/>
            <a:ext cx="2663100" cy="1569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3200"/>
              <a:buFont typeface="Arial"/>
              <a:buNone/>
            </a:pPr>
            <a:r>
              <a:rPr b="0" i="0" lang="en-US" sz="3200" u="none" cap="none" strike="noStrike">
                <a:solidFill>
                  <a:srgbClr val="000000"/>
                </a:solidFill>
                <a:latin typeface="Poppins Medium"/>
                <a:ea typeface="Poppins Medium"/>
                <a:cs typeface="Poppins Medium"/>
                <a:sym typeface="Poppins Medium"/>
              </a:rPr>
              <a:t>Integrated Analytics</a:t>
            </a:r>
            <a:endParaRPr b="0" i="0" sz="1400" u="none" cap="none" strike="noStrike">
              <a:solidFill>
                <a:srgbClr val="000000"/>
              </a:solidFill>
              <a:latin typeface="Arial"/>
              <a:ea typeface="Arial"/>
              <a:cs typeface="Arial"/>
              <a:sym typeface="Arial"/>
            </a:endParaRPr>
          </a:p>
        </p:txBody>
      </p:sp>
      <p:pic>
        <p:nvPicPr>
          <p:cNvPr id="61" name="Google Shape;61;p12"/>
          <p:cNvPicPr preferRelativeResize="0"/>
          <p:nvPr/>
        </p:nvPicPr>
        <p:blipFill>
          <a:blip r:embed="rId3">
            <a:alphaModFix/>
          </a:blip>
          <a:stretch>
            <a:fillRect/>
          </a:stretch>
        </p:blipFill>
        <p:spPr>
          <a:xfrm>
            <a:off x="1544621" y="0"/>
            <a:ext cx="8342590" cy="6553199"/>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5" name="Shape 65"/>
        <p:cNvGrpSpPr/>
        <p:nvPr/>
      </p:nvGrpSpPr>
      <p:grpSpPr>
        <a:xfrm>
          <a:off x="0" y="0"/>
          <a:ext cx="0" cy="0"/>
          <a:chOff x="0" y="0"/>
          <a:chExt cx="0" cy="0"/>
        </a:xfrm>
      </p:grpSpPr>
      <p:sp>
        <p:nvSpPr>
          <p:cNvPr id="66" name="Google Shape;66;p13"/>
          <p:cNvSpPr txBox="1"/>
          <p:nvPr>
            <p:ph type="title"/>
          </p:nvPr>
        </p:nvSpPr>
        <p:spPr>
          <a:xfrm>
            <a:off x="839788" y="365125"/>
            <a:ext cx="10515600" cy="1325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4400"/>
              <a:buNone/>
            </a:pPr>
            <a:r>
              <a:rPr lang="en-US"/>
              <a:t>Integrated Analytics Vision/Goals</a:t>
            </a:r>
            <a:endParaRPr/>
          </a:p>
        </p:txBody>
      </p:sp>
      <p:sp>
        <p:nvSpPr>
          <p:cNvPr id="67" name="Google Shape;67;p13"/>
          <p:cNvSpPr txBox="1"/>
          <p:nvPr>
            <p:ph idx="2" type="body"/>
          </p:nvPr>
        </p:nvSpPr>
        <p:spPr>
          <a:xfrm>
            <a:off x="668350" y="1440275"/>
            <a:ext cx="11283900" cy="4749300"/>
          </a:xfrm>
          <a:prstGeom prst="rect">
            <a:avLst/>
          </a:prstGeom>
          <a:noFill/>
          <a:ln>
            <a:noFill/>
          </a:ln>
        </p:spPr>
        <p:txBody>
          <a:bodyPr anchorCtr="0" anchor="t" bIns="45700" lIns="91425" spcFirstLastPara="1" rIns="91425" wrap="square" tIns="45700">
            <a:noAutofit/>
          </a:bodyPr>
          <a:lstStyle/>
          <a:p>
            <a:pPr indent="-342900" lvl="0" marL="457200" rtl="0" algn="l">
              <a:lnSpc>
                <a:spcPct val="120000"/>
              </a:lnSpc>
              <a:spcBef>
                <a:spcPts val="1000"/>
              </a:spcBef>
              <a:spcAft>
                <a:spcPts val="0"/>
              </a:spcAft>
              <a:buSzPts val="1800"/>
              <a:buChar char="•"/>
            </a:pPr>
            <a:r>
              <a:rPr lang="en-US" sz="2600"/>
              <a:t>Explore a common methodology and structure for the ingestion of learning data for the purposes of learning analytics</a:t>
            </a:r>
            <a:endParaRPr sz="2600"/>
          </a:p>
          <a:p>
            <a:pPr indent="-342900" lvl="1" marL="914400" rtl="0" algn="l">
              <a:lnSpc>
                <a:spcPct val="120000"/>
              </a:lnSpc>
              <a:spcBef>
                <a:spcPts val="0"/>
              </a:spcBef>
              <a:spcAft>
                <a:spcPts val="0"/>
              </a:spcAft>
              <a:buSzPts val="1800"/>
              <a:buChar char="•"/>
            </a:pPr>
            <a:r>
              <a:rPr lang="en-US" sz="2200"/>
              <a:t>Either standards based, or shareable code libraries, etc.</a:t>
            </a:r>
            <a:endParaRPr sz="2200"/>
          </a:p>
          <a:p>
            <a:pPr indent="-342900" lvl="1" marL="914400" rtl="0" algn="l">
              <a:lnSpc>
                <a:spcPct val="120000"/>
              </a:lnSpc>
              <a:spcBef>
                <a:spcPts val="0"/>
              </a:spcBef>
              <a:spcAft>
                <a:spcPts val="0"/>
              </a:spcAft>
              <a:buSzPts val="1800"/>
              <a:buChar char="•"/>
            </a:pPr>
            <a:r>
              <a:rPr lang="en-US" sz="2200"/>
              <a:t>Needs to support all relevant analytics streams (Caliper, xAPI, unstructured data, etc.)</a:t>
            </a:r>
            <a:endParaRPr sz="2200"/>
          </a:p>
          <a:p>
            <a:pPr indent="-342900" lvl="1" marL="914400" rtl="0" algn="l">
              <a:lnSpc>
                <a:spcPct val="120000"/>
              </a:lnSpc>
              <a:spcBef>
                <a:spcPts val="0"/>
              </a:spcBef>
              <a:spcAft>
                <a:spcPts val="0"/>
              </a:spcAft>
              <a:buSzPts val="1800"/>
              <a:buChar char="•"/>
            </a:pPr>
            <a:r>
              <a:rPr lang="en-US" sz="2200"/>
              <a:t>Support scalable infrastructures</a:t>
            </a:r>
            <a:endParaRPr sz="2200"/>
          </a:p>
          <a:p>
            <a:pPr indent="-342900" lvl="0" marL="457200" rtl="0" algn="l">
              <a:lnSpc>
                <a:spcPct val="120000"/>
              </a:lnSpc>
              <a:spcBef>
                <a:spcPts val="0"/>
              </a:spcBef>
              <a:spcAft>
                <a:spcPts val="0"/>
              </a:spcAft>
              <a:buSzPts val="1800"/>
              <a:buChar char="•"/>
            </a:pPr>
            <a:r>
              <a:rPr lang="en-US" sz="2600"/>
              <a:t>Explore delivery of a reference implementation including shareable artifacts (data model, queries, views)</a:t>
            </a:r>
            <a:endParaRPr sz="2600"/>
          </a:p>
          <a:p>
            <a:pPr indent="-342900" lvl="1" marL="914400" rtl="0" algn="l">
              <a:lnSpc>
                <a:spcPct val="120000"/>
              </a:lnSpc>
              <a:spcBef>
                <a:spcPts val="0"/>
              </a:spcBef>
              <a:spcAft>
                <a:spcPts val="0"/>
              </a:spcAft>
              <a:buSzPts val="1800"/>
              <a:buChar char="•"/>
            </a:pPr>
            <a:r>
              <a:rPr lang="en-US" sz="2200"/>
              <a:t>Definition of a unified/common data model (cf. Unizin Data Platform, CEDS, etc.)</a:t>
            </a:r>
            <a:endParaRPr sz="2200"/>
          </a:p>
          <a:p>
            <a:pPr indent="-342900" lvl="0" marL="457200" rtl="0" algn="l">
              <a:lnSpc>
                <a:spcPct val="120000"/>
              </a:lnSpc>
              <a:spcBef>
                <a:spcPts val="0"/>
              </a:spcBef>
              <a:spcAft>
                <a:spcPts val="0"/>
              </a:spcAft>
              <a:buSzPts val="1800"/>
              <a:buChar char="•"/>
            </a:pPr>
            <a:r>
              <a:rPr lang="en-US" sz="2600"/>
              <a:t>Articulate the value of learning analytics beyond IT/IR to staff/faculty &amp; students</a:t>
            </a:r>
            <a:endParaRPr sz="2600"/>
          </a:p>
          <a:p>
            <a:pPr indent="-342900" lvl="0" marL="457200" rtl="0" algn="l">
              <a:lnSpc>
                <a:spcPct val="90000"/>
              </a:lnSpc>
              <a:spcBef>
                <a:spcPts val="0"/>
              </a:spcBef>
              <a:spcAft>
                <a:spcPts val="0"/>
              </a:spcAft>
              <a:buSzPts val="1800"/>
              <a:buChar char="•"/>
            </a:pPr>
            <a:r>
              <a:t/>
            </a:r>
            <a:endParaRPr/>
          </a:p>
          <a:p>
            <a:pPr indent="0" lvl="0" marL="457200" rtl="0" algn="l">
              <a:lnSpc>
                <a:spcPct val="90000"/>
              </a:lnSpc>
              <a:spcBef>
                <a:spcPts val="1000"/>
              </a:spcBef>
              <a:spcAft>
                <a:spcPts val="0"/>
              </a:spcAft>
              <a:buSzPts val="1800"/>
              <a:buNone/>
            </a:pPr>
            <a:r>
              <a:t/>
            </a:r>
            <a:endParaRPr/>
          </a:p>
          <a:p>
            <a:pPr indent="0" lvl="0" marL="0" rtl="0" algn="l">
              <a:lnSpc>
                <a:spcPct val="90000"/>
              </a:lnSpc>
              <a:spcBef>
                <a:spcPts val="1000"/>
              </a:spcBef>
              <a:spcAft>
                <a:spcPts val="0"/>
              </a:spcAft>
              <a:buSzPts val="1800"/>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1" name="Shape 71"/>
        <p:cNvGrpSpPr/>
        <p:nvPr/>
      </p:nvGrpSpPr>
      <p:grpSpPr>
        <a:xfrm>
          <a:off x="0" y="0"/>
          <a:ext cx="0" cy="0"/>
          <a:chOff x="0" y="0"/>
          <a:chExt cx="0" cy="0"/>
        </a:xfrm>
      </p:grpSpPr>
      <p:sp>
        <p:nvSpPr>
          <p:cNvPr id="72" name="Google Shape;72;p14"/>
          <p:cNvSpPr txBox="1"/>
          <p:nvPr>
            <p:ph type="title"/>
          </p:nvPr>
        </p:nvSpPr>
        <p:spPr>
          <a:xfrm>
            <a:off x="838200" y="347663"/>
            <a:ext cx="10515600" cy="28527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rgbClr val="FBE4D4"/>
              </a:buClr>
              <a:buSzPts val="6000"/>
              <a:buFont typeface="Calibri"/>
              <a:buNone/>
            </a:pPr>
            <a:r>
              <a:rPr lang="en-US"/>
              <a:t>IMS and the Integrated Analytics Ecoystem</a:t>
            </a:r>
            <a:endParaRPr/>
          </a:p>
        </p:txBody>
      </p:sp>
      <p:sp>
        <p:nvSpPr>
          <p:cNvPr id="73" name="Google Shape;73;p14"/>
          <p:cNvSpPr txBox="1"/>
          <p:nvPr>
            <p:ph idx="1" type="body"/>
          </p:nvPr>
        </p:nvSpPr>
        <p:spPr>
          <a:xfrm>
            <a:off x="838200" y="3227388"/>
            <a:ext cx="10515600" cy="15003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1100"/>
              <a:buNone/>
            </a:pPr>
            <a:r>
              <a:rPr lang="en-US"/>
              <a:t>Jeff Rubenstein, VP Product Strategy</a:t>
            </a:r>
            <a:endParaRPr/>
          </a:p>
          <a:p>
            <a:pPr indent="0" lvl="0" marL="0" rtl="0" algn="l">
              <a:lnSpc>
                <a:spcPct val="90000"/>
              </a:lnSpc>
              <a:spcBef>
                <a:spcPts val="0"/>
              </a:spcBef>
              <a:spcAft>
                <a:spcPts val="0"/>
              </a:spcAft>
              <a:buClr>
                <a:schemeClr val="dk1"/>
              </a:buClr>
              <a:buSzPts val="1100"/>
              <a:buNone/>
            </a:pPr>
            <a:r>
              <a:rPr lang="en-US"/>
              <a:t>Kaltura, Inc.</a:t>
            </a:r>
            <a:endParaRPr/>
          </a:p>
          <a:p>
            <a:pPr indent="0" lvl="0" marL="0" rtl="0" algn="l">
              <a:lnSpc>
                <a:spcPct val="90000"/>
              </a:lnSpc>
              <a:spcBef>
                <a:spcPts val="0"/>
              </a:spcBef>
              <a:spcAft>
                <a:spcPts val="0"/>
              </a:spcAft>
              <a:buClr>
                <a:schemeClr val="dk1"/>
              </a:buClr>
              <a:buSzPts val="1100"/>
              <a:buNone/>
            </a:pPr>
            <a:r>
              <a:t/>
            </a:r>
            <a:endParaRPr/>
          </a:p>
          <a:p>
            <a:pPr indent="0" lvl="0" marL="0" rtl="0" algn="l">
              <a:lnSpc>
                <a:spcPct val="90000"/>
              </a:lnSpc>
              <a:spcBef>
                <a:spcPts val="0"/>
              </a:spcBef>
              <a:spcAft>
                <a:spcPts val="0"/>
              </a:spcAft>
              <a:buClr>
                <a:schemeClr val="dk1"/>
              </a:buClr>
              <a:buSzPts val="2400"/>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7" name="Shape 77"/>
        <p:cNvGrpSpPr/>
        <p:nvPr/>
      </p:nvGrpSpPr>
      <p:grpSpPr>
        <a:xfrm>
          <a:off x="0" y="0"/>
          <a:ext cx="0" cy="0"/>
          <a:chOff x="0" y="0"/>
          <a:chExt cx="0" cy="0"/>
        </a:xfrm>
      </p:grpSpPr>
      <p:sp>
        <p:nvSpPr>
          <p:cNvPr id="78" name="Google Shape;78;p15"/>
          <p:cNvSpPr txBox="1"/>
          <p:nvPr/>
        </p:nvSpPr>
        <p:spPr>
          <a:xfrm>
            <a:off x="959862" y="2114529"/>
            <a:ext cx="4970700" cy="1952100"/>
          </a:xfrm>
          <a:prstGeom prst="rect">
            <a:avLst/>
          </a:prstGeom>
          <a:noFill/>
          <a:ln>
            <a:noFill/>
          </a:ln>
        </p:spPr>
        <p:txBody>
          <a:bodyPr anchorCtr="0" anchor="t" bIns="137150" lIns="137150" spcFirstLastPara="1" rIns="137150" wrap="square" tIns="137150">
            <a:noAutofit/>
          </a:bodyPr>
          <a:lstStyle/>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rgbClr val="044378"/>
                </a:solidFill>
                <a:latin typeface="Calibri"/>
                <a:ea typeface="Calibri"/>
                <a:cs typeface="Calibri"/>
                <a:sym typeface="Calibri"/>
              </a:rPr>
              <a:t>Students</a:t>
            </a:r>
            <a:endParaRPr b="0" i="0" sz="2000" u="none" cap="none" strike="noStrike">
              <a:solidFill>
                <a:srgbClr val="044378"/>
              </a:solidFill>
              <a:latin typeface="Calibri"/>
              <a:ea typeface="Calibri"/>
              <a:cs typeface="Calibri"/>
              <a:sym typeface="Calibri"/>
            </a:endParaRPr>
          </a:p>
          <a:p>
            <a:pPr indent="-184149" lvl="1" marL="230186" marR="0" rtl="0" algn="l">
              <a:lnSpc>
                <a:spcPct val="100000"/>
              </a:lnSpc>
              <a:spcBef>
                <a:spcPts val="600"/>
              </a:spcBef>
              <a:spcAft>
                <a:spcPts val="0"/>
              </a:spcAft>
              <a:buClr>
                <a:srgbClr val="4776BD"/>
              </a:buClr>
              <a:buSzPts val="1400"/>
              <a:buFont typeface="Arial"/>
              <a:buChar char="•"/>
            </a:pPr>
            <a:r>
              <a:rPr b="0" i="0" lang="en-US" sz="1400" u="none" cap="none" strike="noStrike">
                <a:solidFill>
                  <a:srgbClr val="000000"/>
                </a:solidFill>
                <a:latin typeface="Calibri"/>
                <a:ea typeface="Calibri"/>
                <a:cs typeface="Calibri"/>
                <a:sym typeface="Calibri"/>
              </a:rPr>
              <a:t>Full view of activities, comparison in aggregate to peer groups,  self-reflection and better study choices</a:t>
            </a:r>
            <a:endParaRPr b="0" i="0" sz="1400" u="none" cap="none" strike="noStrike">
              <a:solidFill>
                <a:srgbClr val="000000"/>
              </a:solidFill>
              <a:latin typeface="Calibri"/>
              <a:ea typeface="Calibri"/>
              <a:cs typeface="Calibri"/>
              <a:sym typeface="Calibri"/>
            </a:endParaRPr>
          </a:p>
          <a:p>
            <a:pPr indent="-184149" lvl="1" marL="230186" marR="0" rtl="0" algn="l">
              <a:lnSpc>
                <a:spcPct val="100000"/>
              </a:lnSpc>
              <a:spcBef>
                <a:spcPts val="600"/>
              </a:spcBef>
              <a:spcAft>
                <a:spcPts val="0"/>
              </a:spcAft>
              <a:buClr>
                <a:srgbClr val="4776BD"/>
              </a:buClr>
              <a:buSzPts val="1400"/>
              <a:buFont typeface="Arial"/>
              <a:buChar char="•"/>
            </a:pPr>
            <a:r>
              <a:rPr b="0" i="0" lang="en-US" sz="1400" u="none" cap="none" strike="noStrike">
                <a:solidFill>
                  <a:srgbClr val="000000"/>
                </a:solidFill>
                <a:latin typeface="Calibri"/>
                <a:ea typeface="Calibri"/>
                <a:cs typeface="Calibri"/>
                <a:sym typeface="Calibri"/>
              </a:rPr>
              <a:t>Improved personalization of learning</a:t>
            </a:r>
            <a:endParaRPr b="0" i="0" sz="1400" u="none" cap="none" strike="noStrike">
              <a:solidFill>
                <a:srgbClr val="000000"/>
              </a:solidFill>
              <a:latin typeface="Calibri"/>
              <a:ea typeface="Calibri"/>
              <a:cs typeface="Calibri"/>
              <a:sym typeface="Calibri"/>
            </a:endParaRPr>
          </a:p>
        </p:txBody>
      </p:sp>
      <p:sp>
        <p:nvSpPr>
          <p:cNvPr id="79" name="Google Shape;79;p15"/>
          <p:cNvSpPr txBox="1"/>
          <p:nvPr/>
        </p:nvSpPr>
        <p:spPr>
          <a:xfrm>
            <a:off x="6261447" y="2114529"/>
            <a:ext cx="4970700" cy="1952100"/>
          </a:xfrm>
          <a:prstGeom prst="rect">
            <a:avLst/>
          </a:prstGeom>
          <a:noFill/>
          <a:ln>
            <a:noFill/>
          </a:ln>
        </p:spPr>
        <p:txBody>
          <a:bodyPr anchorCtr="0" anchor="t" bIns="137150" lIns="137150" spcFirstLastPara="1" rIns="137150" wrap="square" tIns="137150">
            <a:noAutofit/>
          </a:bodyPr>
          <a:lstStyle/>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rgbClr val="044378"/>
                </a:solidFill>
                <a:latin typeface="Calibri"/>
                <a:ea typeface="Calibri"/>
                <a:cs typeface="Calibri"/>
                <a:sym typeface="Calibri"/>
              </a:rPr>
              <a:t>Instructors / Counselors / etc</a:t>
            </a:r>
            <a:endParaRPr b="0" i="0" sz="2000" u="none" cap="none" strike="noStrike">
              <a:solidFill>
                <a:srgbClr val="044378"/>
              </a:solidFill>
              <a:latin typeface="Calibri"/>
              <a:ea typeface="Calibri"/>
              <a:cs typeface="Calibri"/>
              <a:sym typeface="Calibri"/>
            </a:endParaRPr>
          </a:p>
          <a:p>
            <a:pPr indent="-184149" lvl="1" marL="230186" marR="0" rtl="0" algn="l">
              <a:lnSpc>
                <a:spcPct val="100000"/>
              </a:lnSpc>
              <a:spcBef>
                <a:spcPts val="600"/>
              </a:spcBef>
              <a:spcAft>
                <a:spcPts val="0"/>
              </a:spcAft>
              <a:buClr>
                <a:srgbClr val="4776BD"/>
              </a:buClr>
              <a:buSzPts val="1400"/>
              <a:buFont typeface="Arial"/>
              <a:buChar char="•"/>
            </a:pPr>
            <a:r>
              <a:rPr b="0" i="0" lang="en-US" sz="1400" u="none" cap="none" strike="noStrike">
                <a:solidFill>
                  <a:srgbClr val="000000"/>
                </a:solidFill>
                <a:latin typeface="Calibri"/>
                <a:ea typeface="Calibri"/>
                <a:cs typeface="Calibri"/>
                <a:sym typeface="Calibri"/>
              </a:rPr>
              <a:t>360-degree view of student activity</a:t>
            </a:r>
            <a:endParaRPr b="0" i="0" sz="1400" u="none" cap="none" strike="noStrike">
              <a:solidFill>
                <a:srgbClr val="000000"/>
              </a:solidFill>
              <a:latin typeface="Calibri"/>
              <a:ea typeface="Calibri"/>
              <a:cs typeface="Calibri"/>
              <a:sym typeface="Calibri"/>
            </a:endParaRPr>
          </a:p>
          <a:p>
            <a:pPr indent="-184149" lvl="1" marL="230186" marR="0" rtl="0" algn="l">
              <a:lnSpc>
                <a:spcPct val="100000"/>
              </a:lnSpc>
              <a:spcBef>
                <a:spcPts val="600"/>
              </a:spcBef>
              <a:spcAft>
                <a:spcPts val="0"/>
              </a:spcAft>
              <a:buClr>
                <a:srgbClr val="4776BD"/>
              </a:buClr>
              <a:buSzPts val="1400"/>
              <a:buFont typeface="Arial"/>
              <a:buChar char="•"/>
            </a:pPr>
            <a:r>
              <a:rPr b="0" i="0" lang="en-US" sz="1400" u="none" cap="none" strike="noStrike">
                <a:solidFill>
                  <a:srgbClr val="000000"/>
                </a:solidFill>
                <a:latin typeface="Calibri"/>
                <a:ea typeface="Calibri"/>
                <a:cs typeface="Calibri"/>
                <a:sym typeface="Calibri"/>
              </a:rPr>
              <a:t>Content improvement</a:t>
            </a:r>
            <a:endParaRPr b="0" i="0" sz="1400" u="none" cap="none" strike="noStrike">
              <a:solidFill>
                <a:srgbClr val="000000"/>
              </a:solidFill>
              <a:latin typeface="Calibri"/>
              <a:ea typeface="Calibri"/>
              <a:cs typeface="Calibri"/>
              <a:sym typeface="Calibri"/>
            </a:endParaRPr>
          </a:p>
          <a:p>
            <a:pPr indent="-184149" lvl="1" marL="230186" marR="0" rtl="0" algn="l">
              <a:lnSpc>
                <a:spcPct val="100000"/>
              </a:lnSpc>
              <a:spcBef>
                <a:spcPts val="600"/>
              </a:spcBef>
              <a:spcAft>
                <a:spcPts val="0"/>
              </a:spcAft>
              <a:buClr>
                <a:srgbClr val="4776BD"/>
              </a:buClr>
              <a:buSzPts val="1400"/>
              <a:buFont typeface="Arial"/>
              <a:buChar char="•"/>
            </a:pPr>
            <a:r>
              <a:rPr b="0" i="0" lang="en-US" sz="1400" u="none" cap="none" strike="noStrike">
                <a:solidFill>
                  <a:srgbClr val="000000"/>
                </a:solidFill>
                <a:latin typeface="Calibri"/>
                <a:ea typeface="Calibri"/>
                <a:cs typeface="Calibri"/>
                <a:sym typeface="Calibri"/>
              </a:rPr>
              <a:t>Intervention and support</a:t>
            </a:r>
            <a:endParaRPr b="0" i="0" sz="1400" u="none" cap="none" strike="noStrike">
              <a:solidFill>
                <a:srgbClr val="000000"/>
              </a:solidFill>
              <a:latin typeface="Calibri"/>
              <a:ea typeface="Calibri"/>
              <a:cs typeface="Calibri"/>
              <a:sym typeface="Calibri"/>
            </a:endParaRPr>
          </a:p>
          <a:p>
            <a:pPr indent="-184149" lvl="1" marL="230186" marR="0" rtl="0" algn="l">
              <a:lnSpc>
                <a:spcPct val="100000"/>
              </a:lnSpc>
              <a:spcBef>
                <a:spcPts val="600"/>
              </a:spcBef>
              <a:spcAft>
                <a:spcPts val="0"/>
              </a:spcAft>
              <a:buClr>
                <a:srgbClr val="4776BD"/>
              </a:buClr>
              <a:buSzPts val="1400"/>
              <a:buFont typeface="Arial"/>
              <a:buChar char="•"/>
            </a:pPr>
            <a:r>
              <a:rPr b="0" i="0" lang="en-US" sz="1400" u="none" cap="none" strike="noStrike">
                <a:solidFill>
                  <a:srgbClr val="000000"/>
                </a:solidFill>
                <a:latin typeface="Calibri"/>
                <a:ea typeface="Calibri"/>
                <a:cs typeface="Calibri"/>
                <a:sym typeface="Calibri"/>
              </a:rPr>
              <a:t>Program and graduation counseling</a:t>
            </a:r>
            <a:endParaRPr b="0" i="0" sz="1400" u="none" cap="none" strike="noStrike">
              <a:solidFill>
                <a:srgbClr val="000000"/>
              </a:solidFill>
              <a:latin typeface="Calibri"/>
              <a:ea typeface="Calibri"/>
              <a:cs typeface="Calibri"/>
              <a:sym typeface="Calibri"/>
            </a:endParaRPr>
          </a:p>
        </p:txBody>
      </p:sp>
      <p:sp>
        <p:nvSpPr>
          <p:cNvPr id="80" name="Google Shape;80;p15"/>
          <p:cNvSpPr txBox="1"/>
          <p:nvPr/>
        </p:nvSpPr>
        <p:spPr>
          <a:xfrm>
            <a:off x="959862" y="4397425"/>
            <a:ext cx="4970700" cy="1952100"/>
          </a:xfrm>
          <a:prstGeom prst="rect">
            <a:avLst/>
          </a:prstGeom>
          <a:noFill/>
          <a:ln>
            <a:noFill/>
          </a:ln>
        </p:spPr>
        <p:txBody>
          <a:bodyPr anchorCtr="0" anchor="t" bIns="137150" lIns="137150" spcFirstLastPara="1" rIns="137150" wrap="square" tIns="137150">
            <a:noAutofit/>
          </a:bodyPr>
          <a:lstStyle/>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rgbClr val="044378"/>
                </a:solidFill>
                <a:latin typeface="Calibri"/>
                <a:ea typeface="Calibri"/>
                <a:cs typeface="Calibri"/>
                <a:sym typeface="Calibri"/>
              </a:rPr>
              <a:t>Administrators		</a:t>
            </a:r>
            <a:endParaRPr b="0" i="0" sz="2000" u="none" cap="none" strike="noStrike">
              <a:solidFill>
                <a:srgbClr val="044378"/>
              </a:solidFill>
              <a:latin typeface="Calibri"/>
              <a:ea typeface="Calibri"/>
              <a:cs typeface="Calibri"/>
              <a:sym typeface="Calibri"/>
            </a:endParaRPr>
          </a:p>
          <a:p>
            <a:pPr indent="-184149" lvl="1" marL="230186" marR="0" rtl="0" algn="l">
              <a:lnSpc>
                <a:spcPct val="100000"/>
              </a:lnSpc>
              <a:spcBef>
                <a:spcPts val="600"/>
              </a:spcBef>
              <a:spcAft>
                <a:spcPts val="0"/>
              </a:spcAft>
              <a:buClr>
                <a:srgbClr val="4776BD"/>
              </a:buClr>
              <a:buSzPts val="1400"/>
              <a:buFont typeface="Arial"/>
              <a:buChar char="•"/>
            </a:pPr>
            <a:r>
              <a:rPr b="0" i="0" lang="en-US" sz="1400" u="none" cap="none" strike="noStrike">
                <a:solidFill>
                  <a:srgbClr val="000000"/>
                </a:solidFill>
                <a:latin typeface="Calibri"/>
                <a:ea typeface="Calibri"/>
                <a:cs typeface="Calibri"/>
                <a:sym typeface="Calibri"/>
              </a:rPr>
              <a:t>Reducing attrition</a:t>
            </a:r>
            <a:endParaRPr b="0" i="0" sz="1400" u="none" cap="none" strike="noStrike">
              <a:solidFill>
                <a:srgbClr val="000000"/>
              </a:solidFill>
              <a:latin typeface="Calibri"/>
              <a:ea typeface="Calibri"/>
              <a:cs typeface="Calibri"/>
              <a:sym typeface="Calibri"/>
            </a:endParaRPr>
          </a:p>
          <a:p>
            <a:pPr indent="-184149" lvl="1" marL="230186" marR="0" rtl="0" algn="l">
              <a:lnSpc>
                <a:spcPct val="100000"/>
              </a:lnSpc>
              <a:spcBef>
                <a:spcPts val="600"/>
              </a:spcBef>
              <a:spcAft>
                <a:spcPts val="0"/>
              </a:spcAft>
              <a:buClr>
                <a:srgbClr val="4776BD"/>
              </a:buClr>
              <a:buSzPts val="1400"/>
              <a:buFont typeface="Arial"/>
              <a:buChar char="•"/>
            </a:pPr>
            <a:r>
              <a:rPr b="0" i="0" lang="en-US" sz="1400" u="none" cap="none" strike="noStrike">
                <a:solidFill>
                  <a:srgbClr val="000000"/>
                </a:solidFill>
                <a:latin typeface="Calibri"/>
                <a:ea typeface="Calibri"/>
                <a:cs typeface="Calibri"/>
                <a:sym typeface="Calibri"/>
              </a:rPr>
              <a:t>Improved resourcing of teaching + learning content and technologies; accreditation</a:t>
            </a:r>
            <a:endParaRPr b="0" i="0" sz="1400" u="none" cap="none" strike="noStrike">
              <a:solidFill>
                <a:srgbClr val="000000"/>
              </a:solidFill>
              <a:latin typeface="Calibri"/>
              <a:ea typeface="Calibri"/>
              <a:cs typeface="Calibri"/>
              <a:sym typeface="Calibri"/>
            </a:endParaRPr>
          </a:p>
          <a:p>
            <a:pPr indent="-184149" lvl="1" marL="230186" marR="0" rtl="0" algn="l">
              <a:lnSpc>
                <a:spcPct val="100000"/>
              </a:lnSpc>
              <a:spcBef>
                <a:spcPts val="600"/>
              </a:spcBef>
              <a:spcAft>
                <a:spcPts val="0"/>
              </a:spcAft>
              <a:buClr>
                <a:srgbClr val="4776BD"/>
              </a:buClr>
              <a:buSzPts val="1400"/>
              <a:buFont typeface="Arial"/>
              <a:buChar char="•"/>
            </a:pPr>
            <a:r>
              <a:rPr b="0" i="0" lang="en-US" sz="1400" u="none" cap="none" strike="noStrike">
                <a:solidFill>
                  <a:srgbClr val="000000"/>
                </a:solidFill>
                <a:latin typeface="Calibri"/>
                <a:ea typeface="Calibri"/>
                <a:cs typeface="Calibri"/>
                <a:sym typeface="Calibri"/>
              </a:rPr>
              <a:t>Improving overall student experience</a:t>
            </a:r>
            <a:endParaRPr b="0" i="0" sz="1400" u="none" cap="none" strike="noStrike">
              <a:solidFill>
                <a:srgbClr val="000000"/>
              </a:solidFill>
              <a:latin typeface="Calibri"/>
              <a:ea typeface="Calibri"/>
              <a:cs typeface="Calibri"/>
              <a:sym typeface="Calibri"/>
            </a:endParaRPr>
          </a:p>
        </p:txBody>
      </p:sp>
      <p:sp>
        <p:nvSpPr>
          <p:cNvPr id="81" name="Google Shape;81;p15"/>
          <p:cNvSpPr txBox="1"/>
          <p:nvPr/>
        </p:nvSpPr>
        <p:spPr>
          <a:xfrm>
            <a:off x="6261447" y="4397425"/>
            <a:ext cx="4970700" cy="1952100"/>
          </a:xfrm>
          <a:prstGeom prst="rect">
            <a:avLst/>
          </a:prstGeom>
          <a:noFill/>
          <a:ln>
            <a:noFill/>
          </a:ln>
        </p:spPr>
        <p:txBody>
          <a:bodyPr anchorCtr="0" anchor="t" bIns="137150" lIns="137150" spcFirstLastPara="1" rIns="137150" wrap="square" tIns="137150">
            <a:noAutofit/>
          </a:bodyPr>
          <a:lstStyle/>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rgbClr val="044378"/>
                </a:solidFill>
                <a:latin typeface="Calibri"/>
                <a:ea typeface="Calibri"/>
                <a:cs typeface="Calibri"/>
                <a:sym typeface="Calibri"/>
              </a:rPr>
              <a:t>Researchers</a:t>
            </a:r>
            <a:endParaRPr b="0" i="0" sz="2000" u="none" cap="none" strike="noStrike">
              <a:solidFill>
                <a:srgbClr val="044378"/>
              </a:solidFill>
              <a:latin typeface="Calibri"/>
              <a:ea typeface="Calibri"/>
              <a:cs typeface="Calibri"/>
              <a:sym typeface="Calibri"/>
            </a:endParaRPr>
          </a:p>
          <a:p>
            <a:pPr indent="-184149" lvl="1" marL="230186" marR="0" rtl="0" algn="l">
              <a:lnSpc>
                <a:spcPct val="100000"/>
              </a:lnSpc>
              <a:spcBef>
                <a:spcPts val="600"/>
              </a:spcBef>
              <a:spcAft>
                <a:spcPts val="0"/>
              </a:spcAft>
              <a:buClr>
                <a:srgbClr val="4776BD"/>
              </a:buClr>
              <a:buSzPts val="1400"/>
              <a:buFont typeface="Arial"/>
              <a:buChar char="•"/>
            </a:pPr>
            <a:r>
              <a:rPr b="0" i="0" lang="en-US" sz="1400" u="none" cap="none" strike="noStrike">
                <a:solidFill>
                  <a:srgbClr val="000000"/>
                </a:solidFill>
                <a:latin typeface="Calibri"/>
                <a:ea typeface="Calibri"/>
                <a:cs typeface="Calibri"/>
                <a:sym typeface="Calibri"/>
              </a:rPr>
              <a:t>Large-scale effectiveness studies on content, program, practices, technologies</a:t>
            </a:r>
            <a:endParaRPr b="0" i="0" sz="1400" u="none" cap="none" strike="noStrike">
              <a:solidFill>
                <a:srgbClr val="000000"/>
              </a:solidFill>
              <a:latin typeface="Calibri"/>
              <a:ea typeface="Calibri"/>
              <a:cs typeface="Calibri"/>
              <a:sym typeface="Calibri"/>
            </a:endParaRPr>
          </a:p>
        </p:txBody>
      </p:sp>
      <p:cxnSp>
        <p:nvCxnSpPr>
          <p:cNvPr id="82" name="Google Shape;82;p15"/>
          <p:cNvCxnSpPr/>
          <p:nvPr/>
        </p:nvCxnSpPr>
        <p:spPr>
          <a:xfrm>
            <a:off x="5923025" y="2175150"/>
            <a:ext cx="0" cy="3820500"/>
          </a:xfrm>
          <a:prstGeom prst="straightConnector1">
            <a:avLst/>
          </a:prstGeom>
          <a:noFill/>
          <a:ln cap="flat" cmpd="sng" w="9525">
            <a:solidFill>
              <a:schemeClr val="dk2"/>
            </a:solidFill>
            <a:prstDash val="solid"/>
            <a:round/>
            <a:headEnd len="sm" w="sm" type="none"/>
            <a:tailEnd len="sm" w="sm" type="none"/>
          </a:ln>
        </p:spPr>
      </p:cxnSp>
      <p:cxnSp>
        <p:nvCxnSpPr>
          <p:cNvPr id="83" name="Google Shape;83;p15"/>
          <p:cNvCxnSpPr/>
          <p:nvPr/>
        </p:nvCxnSpPr>
        <p:spPr>
          <a:xfrm>
            <a:off x="1127625" y="4085400"/>
            <a:ext cx="10062600" cy="0"/>
          </a:xfrm>
          <a:prstGeom prst="straightConnector1">
            <a:avLst/>
          </a:prstGeom>
          <a:noFill/>
          <a:ln cap="flat" cmpd="sng" w="9525">
            <a:solidFill>
              <a:schemeClr val="dk2"/>
            </a:solidFill>
            <a:prstDash val="solid"/>
            <a:round/>
            <a:headEnd len="sm" w="sm" type="none"/>
            <a:tailEnd len="sm" w="sm" type="none"/>
          </a:ln>
        </p:spPr>
      </p:cxnSp>
      <p:sp>
        <p:nvSpPr>
          <p:cNvPr id="84" name="Google Shape;84;p15"/>
          <p:cNvSpPr txBox="1"/>
          <p:nvPr>
            <p:ph type="title"/>
          </p:nvPr>
        </p:nvSpPr>
        <p:spPr>
          <a:xfrm>
            <a:off x="838200" y="730600"/>
            <a:ext cx="10515600" cy="9603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4400"/>
              <a:buNone/>
            </a:pPr>
            <a:r>
              <a:rPr lang="en-US"/>
              <a:t>Learning Analytics – The Vision  </a:t>
            </a:r>
            <a:endParaRPr/>
          </a:p>
          <a:p>
            <a:pPr indent="0" lvl="0" marL="0" rtl="0" algn="l">
              <a:lnSpc>
                <a:spcPct val="90000"/>
              </a:lnSpc>
              <a:spcBef>
                <a:spcPts val="0"/>
              </a:spcBef>
              <a:spcAft>
                <a:spcPts val="0"/>
              </a:spcAft>
              <a:buSzPts val="4400"/>
              <a:buNone/>
            </a:pPr>
            <a:r>
              <a:rPr lang="en-US"/>
              <a:t>(yes, there are details to work out…)</a:t>
            </a:r>
            <a:endParaRPr/>
          </a:p>
          <a:p>
            <a:pPr indent="0" lvl="0" marL="0" rtl="0" algn="l">
              <a:lnSpc>
                <a:spcPct val="90000"/>
              </a:lnSpc>
              <a:spcBef>
                <a:spcPts val="0"/>
              </a:spcBef>
              <a:spcAft>
                <a:spcPts val="0"/>
              </a:spcAft>
              <a:buSzPts val="4400"/>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8" name="Shape 88"/>
        <p:cNvGrpSpPr/>
        <p:nvPr/>
      </p:nvGrpSpPr>
      <p:grpSpPr>
        <a:xfrm>
          <a:off x="0" y="0"/>
          <a:ext cx="0" cy="0"/>
          <a:chOff x="0" y="0"/>
          <a:chExt cx="0" cy="0"/>
        </a:xfrm>
      </p:grpSpPr>
      <p:sp>
        <p:nvSpPr>
          <p:cNvPr id="89" name="Google Shape;89;p16"/>
          <p:cNvSpPr txBox="1"/>
          <p:nvPr>
            <p:ph type="title"/>
          </p:nvPr>
        </p:nvSpPr>
        <p:spPr>
          <a:xfrm>
            <a:off x="838200" y="365125"/>
            <a:ext cx="10515600" cy="1607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4400"/>
              <a:buNone/>
            </a:pPr>
            <a:r>
              <a:rPr lang="en-US"/>
              <a:t>Learning Analytics</a:t>
            </a:r>
            <a:endParaRPr/>
          </a:p>
          <a:p>
            <a:pPr indent="0" lvl="0" marL="0" rtl="0" algn="l">
              <a:lnSpc>
                <a:spcPct val="90000"/>
              </a:lnSpc>
              <a:spcBef>
                <a:spcPts val="0"/>
              </a:spcBef>
              <a:spcAft>
                <a:spcPts val="0"/>
              </a:spcAft>
              <a:buSzPts val="4400"/>
              <a:buNone/>
            </a:pPr>
            <a:r>
              <a:rPr lang="en-US"/>
              <a:t>The (biggest?) challenge</a:t>
            </a:r>
            <a:endParaRPr/>
          </a:p>
          <a:p>
            <a:pPr indent="0" lvl="0" marL="0" rtl="0" algn="l">
              <a:lnSpc>
                <a:spcPct val="90000"/>
              </a:lnSpc>
              <a:spcBef>
                <a:spcPts val="0"/>
              </a:spcBef>
              <a:spcAft>
                <a:spcPts val="0"/>
              </a:spcAft>
              <a:buSzPts val="4400"/>
              <a:buNone/>
            </a:pPr>
            <a:r>
              <a:t/>
            </a:r>
            <a:endParaRPr/>
          </a:p>
        </p:txBody>
      </p:sp>
      <p:grpSp>
        <p:nvGrpSpPr>
          <p:cNvPr id="90" name="Google Shape;90;p16"/>
          <p:cNvGrpSpPr/>
          <p:nvPr/>
        </p:nvGrpSpPr>
        <p:grpSpPr>
          <a:xfrm>
            <a:off x="1008767" y="2043434"/>
            <a:ext cx="4093397" cy="3384974"/>
            <a:chOff x="1281411" y="964535"/>
            <a:chExt cx="6339472" cy="4035977"/>
          </a:xfrm>
        </p:grpSpPr>
        <p:sp>
          <p:nvSpPr>
            <p:cNvPr id="91" name="Google Shape;91;p16"/>
            <p:cNvSpPr/>
            <p:nvPr/>
          </p:nvSpPr>
          <p:spPr>
            <a:xfrm>
              <a:off x="3753459" y="4004212"/>
              <a:ext cx="1618500" cy="996300"/>
            </a:xfrm>
            <a:prstGeom prst="rect">
              <a:avLst/>
            </a:prstGeom>
            <a:solidFill>
              <a:srgbClr val="044378"/>
            </a:solidFill>
            <a:ln cap="flat" cmpd="sng" w="12700">
              <a:solidFill>
                <a:srgbClr val="04437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100"/>
                <a:buFont typeface="Arial"/>
                <a:buNone/>
              </a:pPr>
              <a:r>
                <a:rPr b="1" i="0" lang="en-US" sz="2100" u="none" cap="none" strike="noStrike">
                  <a:solidFill>
                    <a:srgbClr val="FFFFFF"/>
                  </a:solidFill>
                  <a:latin typeface="Calibri"/>
                  <a:ea typeface="Calibri"/>
                  <a:cs typeface="Calibri"/>
                  <a:sym typeface="Calibri"/>
                </a:rPr>
                <a:t>SIS</a:t>
              </a:r>
              <a:endParaRPr b="0" i="0" sz="1400" u="none" cap="none" strike="noStrike">
                <a:solidFill>
                  <a:srgbClr val="000000"/>
                </a:solidFill>
                <a:latin typeface="Arial"/>
                <a:ea typeface="Arial"/>
                <a:cs typeface="Arial"/>
                <a:sym typeface="Arial"/>
              </a:endParaRPr>
            </a:p>
          </p:txBody>
        </p:sp>
        <p:sp>
          <p:nvSpPr>
            <p:cNvPr id="92" name="Google Shape;92;p16"/>
            <p:cNvSpPr/>
            <p:nvPr/>
          </p:nvSpPr>
          <p:spPr>
            <a:xfrm>
              <a:off x="3762680" y="2545562"/>
              <a:ext cx="1618500" cy="996300"/>
            </a:xfrm>
            <a:prstGeom prst="rect">
              <a:avLst/>
            </a:prstGeom>
            <a:solidFill>
              <a:srgbClr val="044378"/>
            </a:solidFill>
            <a:ln cap="flat" cmpd="sng" w="12700">
              <a:solidFill>
                <a:srgbClr val="04437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100"/>
                <a:buFont typeface="Arial"/>
                <a:buNone/>
              </a:pPr>
              <a:r>
                <a:rPr b="1" i="0" lang="en-US" sz="2100" u="none" cap="none" strike="noStrike">
                  <a:solidFill>
                    <a:srgbClr val="FFFFFF"/>
                  </a:solidFill>
                  <a:latin typeface="Calibri"/>
                  <a:ea typeface="Calibri"/>
                  <a:cs typeface="Calibri"/>
                  <a:sym typeface="Calibri"/>
                </a:rPr>
                <a:t>LMS</a:t>
              </a:r>
              <a:endParaRPr b="0" i="0" sz="1400" u="none" cap="none" strike="noStrike">
                <a:solidFill>
                  <a:srgbClr val="000000"/>
                </a:solidFill>
                <a:latin typeface="Arial"/>
                <a:ea typeface="Arial"/>
                <a:cs typeface="Arial"/>
                <a:sym typeface="Arial"/>
              </a:endParaRPr>
            </a:p>
          </p:txBody>
        </p:sp>
        <p:sp>
          <p:nvSpPr>
            <p:cNvPr id="93" name="Google Shape;93;p16"/>
            <p:cNvSpPr/>
            <p:nvPr/>
          </p:nvSpPr>
          <p:spPr>
            <a:xfrm>
              <a:off x="1281411" y="1432118"/>
              <a:ext cx="1618500" cy="996300"/>
            </a:xfrm>
            <a:prstGeom prst="rect">
              <a:avLst/>
            </a:prstGeom>
            <a:solidFill>
              <a:srgbClr val="044378"/>
            </a:solidFill>
            <a:ln cap="flat" cmpd="sng" w="12700">
              <a:solidFill>
                <a:srgbClr val="04437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100"/>
                <a:buFont typeface="Arial"/>
                <a:buNone/>
              </a:pPr>
              <a:r>
                <a:rPr b="1" i="0" lang="en-US" sz="2100" u="none" cap="none" strike="noStrike">
                  <a:solidFill>
                    <a:srgbClr val="FFFFFF"/>
                  </a:solidFill>
                  <a:latin typeface="Calibri"/>
                  <a:ea typeface="Calibri"/>
                  <a:cs typeface="Calibri"/>
                  <a:sym typeface="Calibri"/>
                </a:rPr>
                <a:t>TOOL 1</a:t>
              </a:r>
              <a:endParaRPr b="0" i="0" sz="1400" u="none" cap="none" strike="noStrike">
                <a:solidFill>
                  <a:srgbClr val="000000"/>
                </a:solidFill>
                <a:latin typeface="Arial"/>
                <a:ea typeface="Arial"/>
                <a:cs typeface="Arial"/>
                <a:sym typeface="Arial"/>
              </a:endParaRPr>
            </a:p>
          </p:txBody>
        </p:sp>
        <p:sp>
          <p:nvSpPr>
            <p:cNvPr id="94" name="Google Shape;94;p16"/>
            <p:cNvSpPr/>
            <p:nvPr/>
          </p:nvSpPr>
          <p:spPr>
            <a:xfrm>
              <a:off x="3715327" y="964535"/>
              <a:ext cx="1618500" cy="996300"/>
            </a:xfrm>
            <a:prstGeom prst="rect">
              <a:avLst/>
            </a:prstGeom>
            <a:solidFill>
              <a:srgbClr val="044378"/>
            </a:solidFill>
            <a:ln cap="flat" cmpd="sng" w="12700">
              <a:solidFill>
                <a:srgbClr val="04437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100"/>
                <a:buFont typeface="Arial"/>
                <a:buNone/>
              </a:pPr>
              <a:r>
                <a:rPr b="1" i="0" lang="en-US" sz="2100" u="none" cap="none" strike="noStrike">
                  <a:solidFill>
                    <a:srgbClr val="FFFFFF"/>
                  </a:solidFill>
                  <a:latin typeface="Calibri"/>
                  <a:ea typeface="Calibri"/>
                  <a:cs typeface="Calibri"/>
                  <a:sym typeface="Calibri"/>
                </a:rPr>
                <a:t>TOOL 2</a:t>
              </a:r>
              <a:endParaRPr b="0" i="0" sz="1400" u="none" cap="none" strike="noStrike">
                <a:solidFill>
                  <a:srgbClr val="000000"/>
                </a:solidFill>
                <a:latin typeface="Arial"/>
                <a:ea typeface="Arial"/>
                <a:cs typeface="Arial"/>
                <a:sym typeface="Arial"/>
              </a:endParaRPr>
            </a:p>
          </p:txBody>
        </p:sp>
        <p:sp>
          <p:nvSpPr>
            <p:cNvPr id="95" name="Google Shape;95;p16"/>
            <p:cNvSpPr/>
            <p:nvPr/>
          </p:nvSpPr>
          <p:spPr>
            <a:xfrm>
              <a:off x="6002383" y="1432118"/>
              <a:ext cx="1618500" cy="996300"/>
            </a:xfrm>
            <a:prstGeom prst="rect">
              <a:avLst/>
            </a:prstGeom>
            <a:solidFill>
              <a:srgbClr val="044378"/>
            </a:solidFill>
            <a:ln cap="flat" cmpd="sng" w="12700">
              <a:solidFill>
                <a:srgbClr val="04437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100"/>
                <a:buFont typeface="Arial"/>
                <a:buNone/>
              </a:pPr>
              <a:r>
                <a:rPr b="1" i="0" lang="en-US" sz="2100" u="none" cap="none" strike="noStrike">
                  <a:solidFill>
                    <a:srgbClr val="FFFFFF"/>
                  </a:solidFill>
                  <a:latin typeface="Calibri"/>
                  <a:ea typeface="Calibri"/>
                  <a:cs typeface="Calibri"/>
                  <a:sym typeface="Calibri"/>
                </a:rPr>
                <a:t>TOOL 3</a:t>
              </a:r>
              <a:endParaRPr b="0" i="0" sz="1400" u="none" cap="none" strike="noStrike">
                <a:solidFill>
                  <a:srgbClr val="000000"/>
                </a:solidFill>
                <a:latin typeface="Arial"/>
                <a:ea typeface="Arial"/>
                <a:cs typeface="Arial"/>
                <a:sym typeface="Arial"/>
              </a:endParaRPr>
            </a:p>
          </p:txBody>
        </p:sp>
        <p:cxnSp>
          <p:nvCxnSpPr>
            <p:cNvPr id="96" name="Google Shape;96;p16"/>
            <p:cNvCxnSpPr/>
            <p:nvPr/>
          </p:nvCxnSpPr>
          <p:spPr>
            <a:xfrm rot="10800000">
              <a:off x="4524647" y="1973400"/>
              <a:ext cx="0" cy="489900"/>
            </a:xfrm>
            <a:prstGeom prst="straightConnector1">
              <a:avLst/>
            </a:prstGeom>
            <a:noFill/>
            <a:ln cap="flat" cmpd="sng" w="63500">
              <a:solidFill>
                <a:srgbClr val="044378"/>
              </a:solidFill>
              <a:prstDash val="solid"/>
              <a:miter lim="800000"/>
              <a:headEnd len="sm" w="sm" type="none"/>
              <a:tailEnd len="med" w="med" type="triangle"/>
            </a:ln>
          </p:spPr>
        </p:cxnSp>
        <p:cxnSp>
          <p:nvCxnSpPr>
            <p:cNvPr id="97" name="Google Shape;97;p16"/>
            <p:cNvCxnSpPr/>
            <p:nvPr/>
          </p:nvCxnSpPr>
          <p:spPr>
            <a:xfrm rot="10800000">
              <a:off x="4562779" y="3514312"/>
              <a:ext cx="0" cy="489900"/>
            </a:xfrm>
            <a:prstGeom prst="straightConnector1">
              <a:avLst/>
            </a:prstGeom>
            <a:noFill/>
            <a:ln cap="flat" cmpd="sng" w="63500">
              <a:solidFill>
                <a:srgbClr val="044378"/>
              </a:solidFill>
              <a:prstDash val="solid"/>
              <a:miter lim="800000"/>
              <a:headEnd len="sm" w="sm" type="none"/>
              <a:tailEnd len="med" w="med" type="triangle"/>
            </a:ln>
          </p:spPr>
        </p:cxnSp>
        <p:cxnSp>
          <p:nvCxnSpPr>
            <p:cNvPr id="98" name="Google Shape;98;p16"/>
            <p:cNvCxnSpPr/>
            <p:nvPr/>
          </p:nvCxnSpPr>
          <p:spPr>
            <a:xfrm flipH="1" rot="10800000">
              <a:off x="5502547" y="2218291"/>
              <a:ext cx="398100" cy="429000"/>
            </a:xfrm>
            <a:prstGeom prst="straightConnector1">
              <a:avLst/>
            </a:prstGeom>
            <a:noFill/>
            <a:ln cap="flat" cmpd="sng" w="63500">
              <a:solidFill>
                <a:srgbClr val="044378"/>
              </a:solidFill>
              <a:prstDash val="solid"/>
              <a:miter lim="800000"/>
              <a:headEnd len="sm" w="sm" type="none"/>
              <a:tailEnd len="med" w="med" type="triangle"/>
            </a:ln>
          </p:spPr>
        </p:cxnSp>
        <p:cxnSp>
          <p:nvCxnSpPr>
            <p:cNvPr id="99" name="Google Shape;99;p16"/>
            <p:cNvCxnSpPr/>
            <p:nvPr/>
          </p:nvCxnSpPr>
          <p:spPr>
            <a:xfrm rot="10800000">
              <a:off x="3073346" y="2275830"/>
              <a:ext cx="511500" cy="381600"/>
            </a:xfrm>
            <a:prstGeom prst="straightConnector1">
              <a:avLst/>
            </a:prstGeom>
            <a:noFill/>
            <a:ln cap="flat" cmpd="sng" w="63500">
              <a:solidFill>
                <a:srgbClr val="044378"/>
              </a:solidFill>
              <a:prstDash val="solid"/>
              <a:miter lim="800000"/>
              <a:headEnd len="sm" w="sm" type="none"/>
              <a:tailEnd len="med" w="med" type="triangle"/>
            </a:ln>
          </p:spPr>
        </p:cxnSp>
      </p:grpSp>
      <p:grpSp>
        <p:nvGrpSpPr>
          <p:cNvPr id="100" name="Google Shape;100;p16"/>
          <p:cNvGrpSpPr/>
          <p:nvPr/>
        </p:nvGrpSpPr>
        <p:grpSpPr>
          <a:xfrm>
            <a:off x="7636969" y="1757714"/>
            <a:ext cx="2985079" cy="2263784"/>
            <a:chOff x="3930316" y="1205539"/>
            <a:chExt cx="4631620" cy="3695370"/>
          </a:xfrm>
        </p:grpSpPr>
        <p:pic>
          <p:nvPicPr>
            <p:cNvPr descr="analytic1.tiff" id="101" name="Google Shape;101;p16"/>
            <p:cNvPicPr preferRelativeResize="0"/>
            <p:nvPr/>
          </p:nvPicPr>
          <p:blipFill rotWithShape="1">
            <a:blip r:embed="rId3">
              <a:alphaModFix/>
            </a:blip>
            <a:srcRect b="12156" l="0" r="-199" t="0"/>
            <a:stretch/>
          </p:blipFill>
          <p:spPr>
            <a:xfrm>
              <a:off x="4144736" y="1409325"/>
              <a:ext cx="4257321" cy="2395035"/>
            </a:xfrm>
            <a:prstGeom prst="rect">
              <a:avLst/>
            </a:prstGeom>
            <a:noFill/>
            <a:ln>
              <a:noFill/>
            </a:ln>
          </p:spPr>
        </p:pic>
        <p:pic>
          <p:nvPicPr>
            <p:cNvPr id="102" name="Google Shape;102;p16"/>
            <p:cNvPicPr preferRelativeResize="0"/>
            <p:nvPr/>
          </p:nvPicPr>
          <p:blipFill rotWithShape="1">
            <a:blip r:embed="rId4">
              <a:alphaModFix/>
            </a:blip>
            <a:srcRect b="0" l="0" r="0" t="0"/>
            <a:stretch/>
          </p:blipFill>
          <p:spPr>
            <a:xfrm>
              <a:off x="3930316" y="1205539"/>
              <a:ext cx="4631620" cy="3695370"/>
            </a:xfrm>
            <a:prstGeom prst="rect">
              <a:avLst/>
            </a:prstGeom>
            <a:noFill/>
            <a:ln>
              <a:noFill/>
            </a:ln>
          </p:spPr>
        </p:pic>
      </p:grpSp>
      <p:pic>
        <p:nvPicPr>
          <p:cNvPr descr="analyticx2.tiff" id="103" name="Google Shape;103;p16"/>
          <p:cNvPicPr preferRelativeResize="0"/>
          <p:nvPr/>
        </p:nvPicPr>
        <p:blipFill rotWithShape="1">
          <a:blip r:embed="rId5">
            <a:alphaModFix/>
          </a:blip>
          <a:srcRect b="0" l="0" r="0" t="0"/>
          <a:stretch/>
        </p:blipFill>
        <p:spPr>
          <a:xfrm>
            <a:off x="7111720" y="4236630"/>
            <a:ext cx="4071515" cy="160404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7" name="Shape 107"/>
        <p:cNvGrpSpPr/>
        <p:nvPr/>
      </p:nvGrpSpPr>
      <p:grpSpPr>
        <a:xfrm>
          <a:off x="0" y="0"/>
          <a:ext cx="0" cy="0"/>
          <a:chOff x="0" y="0"/>
          <a:chExt cx="0" cy="0"/>
        </a:xfrm>
      </p:grpSpPr>
      <p:sp>
        <p:nvSpPr>
          <p:cNvPr id="108" name="Google Shape;108;p17"/>
          <p:cNvSpPr txBox="1"/>
          <p:nvPr>
            <p:ph type="title"/>
          </p:nvPr>
        </p:nvSpPr>
        <p:spPr>
          <a:xfrm>
            <a:off x="838200" y="365125"/>
            <a:ext cx="10515600" cy="1607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4400"/>
              <a:buNone/>
            </a:pPr>
            <a:r>
              <a:rPr lang="en-US"/>
              <a:t>Learning Analytics</a:t>
            </a:r>
            <a:endParaRPr/>
          </a:p>
          <a:p>
            <a:pPr indent="0" lvl="0" marL="0" rtl="0" algn="l">
              <a:lnSpc>
                <a:spcPct val="90000"/>
              </a:lnSpc>
              <a:spcBef>
                <a:spcPts val="0"/>
              </a:spcBef>
              <a:spcAft>
                <a:spcPts val="0"/>
              </a:spcAft>
              <a:buSzPts val="4400"/>
              <a:buNone/>
            </a:pPr>
            <a:r>
              <a:rPr lang="en-US"/>
              <a:t>The (biggest?) challenge</a:t>
            </a:r>
            <a:endParaRPr/>
          </a:p>
          <a:p>
            <a:pPr indent="0" lvl="0" marL="0" rtl="0" algn="l">
              <a:lnSpc>
                <a:spcPct val="90000"/>
              </a:lnSpc>
              <a:spcBef>
                <a:spcPts val="0"/>
              </a:spcBef>
              <a:spcAft>
                <a:spcPts val="0"/>
              </a:spcAft>
              <a:buSzPts val="4400"/>
              <a:buNone/>
            </a:pPr>
            <a:r>
              <a:t/>
            </a:r>
            <a:endParaRPr/>
          </a:p>
        </p:txBody>
      </p:sp>
      <p:grpSp>
        <p:nvGrpSpPr>
          <p:cNvPr id="109" name="Google Shape;109;p17"/>
          <p:cNvGrpSpPr/>
          <p:nvPr/>
        </p:nvGrpSpPr>
        <p:grpSpPr>
          <a:xfrm>
            <a:off x="1279764" y="2178523"/>
            <a:ext cx="4099736" cy="3390221"/>
            <a:chOff x="1281411" y="964535"/>
            <a:chExt cx="6339472" cy="4035977"/>
          </a:xfrm>
        </p:grpSpPr>
        <p:sp>
          <p:nvSpPr>
            <p:cNvPr id="110" name="Google Shape;110;p17"/>
            <p:cNvSpPr/>
            <p:nvPr/>
          </p:nvSpPr>
          <p:spPr>
            <a:xfrm>
              <a:off x="3753459" y="4004212"/>
              <a:ext cx="1618500" cy="996300"/>
            </a:xfrm>
            <a:prstGeom prst="rect">
              <a:avLst/>
            </a:prstGeom>
            <a:solidFill>
              <a:srgbClr val="044378"/>
            </a:solidFill>
            <a:ln cap="flat" cmpd="sng" w="12700">
              <a:solidFill>
                <a:srgbClr val="04437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100"/>
                <a:buFont typeface="Arial"/>
                <a:buNone/>
              </a:pPr>
              <a:r>
                <a:rPr b="1" i="0" lang="en-US" sz="2100" u="none" cap="none" strike="noStrike">
                  <a:solidFill>
                    <a:srgbClr val="FFFFFF"/>
                  </a:solidFill>
                  <a:latin typeface="Calibri"/>
                  <a:ea typeface="Calibri"/>
                  <a:cs typeface="Calibri"/>
                  <a:sym typeface="Calibri"/>
                </a:rPr>
                <a:t>SIS</a:t>
              </a:r>
              <a:endParaRPr b="0" i="0" sz="1400" u="none" cap="none" strike="noStrike">
                <a:solidFill>
                  <a:srgbClr val="000000"/>
                </a:solidFill>
                <a:latin typeface="Arial"/>
                <a:ea typeface="Arial"/>
                <a:cs typeface="Arial"/>
                <a:sym typeface="Arial"/>
              </a:endParaRPr>
            </a:p>
          </p:txBody>
        </p:sp>
        <p:sp>
          <p:nvSpPr>
            <p:cNvPr id="111" name="Google Shape;111;p17"/>
            <p:cNvSpPr/>
            <p:nvPr/>
          </p:nvSpPr>
          <p:spPr>
            <a:xfrm>
              <a:off x="3762680" y="2545562"/>
              <a:ext cx="1618500" cy="996300"/>
            </a:xfrm>
            <a:prstGeom prst="rect">
              <a:avLst/>
            </a:prstGeom>
            <a:solidFill>
              <a:srgbClr val="044378"/>
            </a:solidFill>
            <a:ln cap="flat" cmpd="sng" w="12700">
              <a:solidFill>
                <a:srgbClr val="04437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100"/>
                <a:buFont typeface="Arial"/>
                <a:buNone/>
              </a:pPr>
              <a:r>
                <a:rPr b="1" i="0" lang="en-US" sz="2100" u="none" cap="none" strike="noStrike">
                  <a:solidFill>
                    <a:srgbClr val="FFFFFF"/>
                  </a:solidFill>
                  <a:latin typeface="Calibri"/>
                  <a:ea typeface="Calibri"/>
                  <a:cs typeface="Calibri"/>
                  <a:sym typeface="Calibri"/>
                </a:rPr>
                <a:t>LMS</a:t>
              </a:r>
              <a:endParaRPr b="0" i="0" sz="1400" u="none" cap="none" strike="noStrike">
                <a:solidFill>
                  <a:srgbClr val="000000"/>
                </a:solidFill>
                <a:latin typeface="Arial"/>
                <a:ea typeface="Arial"/>
                <a:cs typeface="Arial"/>
                <a:sym typeface="Arial"/>
              </a:endParaRPr>
            </a:p>
          </p:txBody>
        </p:sp>
        <p:sp>
          <p:nvSpPr>
            <p:cNvPr id="112" name="Google Shape;112;p17"/>
            <p:cNvSpPr/>
            <p:nvPr/>
          </p:nvSpPr>
          <p:spPr>
            <a:xfrm>
              <a:off x="1281411" y="1432118"/>
              <a:ext cx="1618500" cy="996300"/>
            </a:xfrm>
            <a:prstGeom prst="rect">
              <a:avLst/>
            </a:prstGeom>
            <a:solidFill>
              <a:srgbClr val="044378"/>
            </a:solidFill>
            <a:ln cap="flat" cmpd="sng" w="12700">
              <a:solidFill>
                <a:srgbClr val="04437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100"/>
                <a:buFont typeface="Arial"/>
                <a:buNone/>
              </a:pPr>
              <a:r>
                <a:rPr b="1" i="0" lang="en-US" sz="2100" u="none" cap="none" strike="noStrike">
                  <a:solidFill>
                    <a:srgbClr val="FFFFFF"/>
                  </a:solidFill>
                  <a:latin typeface="Calibri"/>
                  <a:ea typeface="Calibri"/>
                  <a:cs typeface="Calibri"/>
                  <a:sym typeface="Calibri"/>
                </a:rPr>
                <a:t>TOOL 1</a:t>
              </a:r>
              <a:endParaRPr b="0" i="0" sz="1400" u="none" cap="none" strike="noStrike">
                <a:solidFill>
                  <a:srgbClr val="000000"/>
                </a:solidFill>
                <a:latin typeface="Arial"/>
                <a:ea typeface="Arial"/>
                <a:cs typeface="Arial"/>
                <a:sym typeface="Arial"/>
              </a:endParaRPr>
            </a:p>
          </p:txBody>
        </p:sp>
        <p:sp>
          <p:nvSpPr>
            <p:cNvPr id="113" name="Google Shape;113;p17"/>
            <p:cNvSpPr/>
            <p:nvPr/>
          </p:nvSpPr>
          <p:spPr>
            <a:xfrm>
              <a:off x="3715327" y="964535"/>
              <a:ext cx="1618500" cy="996300"/>
            </a:xfrm>
            <a:prstGeom prst="rect">
              <a:avLst/>
            </a:prstGeom>
            <a:solidFill>
              <a:srgbClr val="044378"/>
            </a:solidFill>
            <a:ln cap="flat" cmpd="sng" w="12700">
              <a:solidFill>
                <a:srgbClr val="04437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100"/>
                <a:buFont typeface="Arial"/>
                <a:buNone/>
              </a:pPr>
              <a:r>
                <a:rPr b="1" i="0" lang="en-US" sz="2100" u="none" cap="none" strike="noStrike">
                  <a:solidFill>
                    <a:srgbClr val="FFFFFF"/>
                  </a:solidFill>
                  <a:latin typeface="Calibri"/>
                  <a:ea typeface="Calibri"/>
                  <a:cs typeface="Calibri"/>
                  <a:sym typeface="Calibri"/>
                </a:rPr>
                <a:t>TOOL 2</a:t>
              </a:r>
              <a:endParaRPr b="0" i="0" sz="1400" u="none" cap="none" strike="noStrike">
                <a:solidFill>
                  <a:srgbClr val="000000"/>
                </a:solidFill>
                <a:latin typeface="Arial"/>
                <a:ea typeface="Arial"/>
                <a:cs typeface="Arial"/>
                <a:sym typeface="Arial"/>
              </a:endParaRPr>
            </a:p>
          </p:txBody>
        </p:sp>
        <p:sp>
          <p:nvSpPr>
            <p:cNvPr id="114" name="Google Shape;114;p17"/>
            <p:cNvSpPr/>
            <p:nvPr/>
          </p:nvSpPr>
          <p:spPr>
            <a:xfrm>
              <a:off x="6002383" y="1432118"/>
              <a:ext cx="1618500" cy="996300"/>
            </a:xfrm>
            <a:prstGeom prst="rect">
              <a:avLst/>
            </a:prstGeom>
            <a:solidFill>
              <a:srgbClr val="044378"/>
            </a:solidFill>
            <a:ln cap="flat" cmpd="sng" w="12700">
              <a:solidFill>
                <a:srgbClr val="04437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100"/>
                <a:buFont typeface="Arial"/>
                <a:buNone/>
              </a:pPr>
              <a:r>
                <a:rPr b="1" i="0" lang="en-US" sz="2100" u="none" cap="none" strike="noStrike">
                  <a:solidFill>
                    <a:srgbClr val="FFFFFF"/>
                  </a:solidFill>
                  <a:latin typeface="Calibri"/>
                  <a:ea typeface="Calibri"/>
                  <a:cs typeface="Calibri"/>
                  <a:sym typeface="Calibri"/>
                </a:rPr>
                <a:t>TOOL 3</a:t>
              </a:r>
              <a:endParaRPr b="0" i="0" sz="1400" u="none" cap="none" strike="noStrike">
                <a:solidFill>
                  <a:srgbClr val="000000"/>
                </a:solidFill>
                <a:latin typeface="Arial"/>
                <a:ea typeface="Arial"/>
                <a:cs typeface="Arial"/>
                <a:sym typeface="Arial"/>
              </a:endParaRPr>
            </a:p>
          </p:txBody>
        </p:sp>
        <p:cxnSp>
          <p:nvCxnSpPr>
            <p:cNvPr id="115" name="Google Shape;115;p17"/>
            <p:cNvCxnSpPr/>
            <p:nvPr/>
          </p:nvCxnSpPr>
          <p:spPr>
            <a:xfrm rot="10800000">
              <a:off x="4524647" y="1973400"/>
              <a:ext cx="0" cy="489900"/>
            </a:xfrm>
            <a:prstGeom prst="straightConnector1">
              <a:avLst/>
            </a:prstGeom>
            <a:noFill/>
            <a:ln cap="flat" cmpd="sng" w="63500">
              <a:solidFill>
                <a:srgbClr val="044378"/>
              </a:solidFill>
              <a:prstDash val="solid"/>
              <a:miter lim="800000"/>
              <a:headEnd len="sm" w="sm" type="none"/>
              <a:tailEnd len="med" w="med" type="triangle"/>
            </a:ln>
          </p:spPr>
        </p:cxnSp>
        <p:cxnSp>
          <p:nvCxnSpPr>
            <p:cNvPr id="116" name="Google Shape;116;p17"/>
            <p:cNvCxnSpPr/>
            <p:nvPr/>
          </p:nvCxnSpPr>
          <p:spPr>
            <a:xfrm rot="10800000">
              <a:off x="4562779" y="3514312"/>
              <a:ext cx="0" cy="489900"/>
            </a:xfrm>
            <a:prstGeom prst="straightConnector1">
              <a:avLst/>
            </a:prstGeom>
            <a:noFill/>
            <a:ln cap="flat" cmpd="sng" w="63500">
              <a:solidFill>
                <a:srgbClr val="044378"/>
              </a:solidFill>
              <a:prstDash val="solid"/>
              <a:miter lim="800000"/>
              <a:headEnd len="sm" w="sm" type="none"/>
              <a:tailEnd len="med" w="med" type="triangle"/>
            </a:ln>
          </p:spPr>
        </p:cxnSp>
        <p:cxnSp>
          <p:nvCxnSpPr>
            <p:cNvPr id="117" name="Google Shape;117;p17"/>
            <p:cNvCxnSpPr/>
            <p:nvPr/>
          </p:nvCxnSpPr>
          <p:spPr>
            <a:xfrm flipH="1" rot="10800000">
              <a:off x="5502547" y="2218291"/>
              <a:ext cx="398100" cy="429000"/>
            </a:xfrm>
            <a:prstGeom prst="straightConnector1">
              <a:avLst/>
            </a:prstGeom>
            <a:noFill/>
            <a:ln cap="flat" cmpd="sng" w="63500">
              <a:solidFill>
                <a:srgbClr val="044378"/>
              </a:solidFill>
              <a:prstDash val="solid"/>
              <a:miter lim="800000"/>
              <a:headEnd len="sm" w="sm" type="none"/>
              <a:tailEnd len="med" w="med" type="triangle"/>
            </a:ln>
          </p:spPr>
        </p:cxnSp>
        <p:cxnSp>
          <p:nvCxnSpPr>
            <p:cNvPr id="118" name="Google Shape;118;p17"/>
            <p:cNvCxnSpPr/>
            <p:nvPr/>
          </p:nvCxnSpPr>
          <p:spPr>
            <a:xfrm rot="10800000">
              <a:off x="3073346" y="2275830"/>
              <a:ext cx="511500" cy="381600"/>
            </a:xfrm>
            <a:prstGeom prst="straightConnector1">
              <a:avLst/>
            </a:prstGeom>
            <a:noFill/>
            <a:ln cap="flat" cmpd="sng" w="63500">
              <a:solidFill>
                <a:srgbClr val="044378"/>
              </a:solidFill>
              <a:prstDash val="solid"/>
              <a:miter lim="800000"/>
              <a:headEnd len="sm" w="sm" type="none"/>
              <a:tailEnd len="med" w="med" type="triangle"/>
            </a:ln>
          </p:spPr>
        </p:cxnSp>
      </p:grpSp>
      <p:sp>
        <p:nvSpPr>
          <p:cNvPr id="119" name="Google Shape;119;p17"/>
          <p:cNvSpPr/>
          <p:nvPr/>
        </p:nvSpPr>
        <p:spPr>
          <a:xfrm>
            <a:off x="8367312" y="3088233"/>
            <a:ext cx="1046700" cy="836700"/>
          </a:xfrm>
          <a:prstGeom prst="rect">
            <a:avLst/>
          </a:prstGeom>
          <a:solidFill>
            <a:srgbClr val="044378"/>
          </a:solidFill>
          <a:ln cap="flat" cmpd="sng" w="12700">
            <a:solidFill>
              <a:srgbClr val="04437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100"/>
              <a:buFont typeface="Arial"/>
              <a:buNone/>
            </a:pPr>
            <a:r>
              <a:rPr b="1" i="0" lang="en-US" sz="2100" u="none" cap="none" strike="noStrike">
                <a:solidFill>
                  <a:srgbClr val="FFFFFF"/>
                </a:solidFill>
                <a:latin typeface="Calibri"/>
                <a:ea typeface="Calibri"/>
                <a:cs typeface="Calibri"/>
                <a:sym typeface="Calibri"/>
              </a:rPr>
              <a:t>LRS</a:t>
            </a:r>
            <a:endParaRPr b="0" i="0" sz="1400" u="none" cap="none" strike="noStrike">
              <a:solidFill>
                <a:srgbClr val="000000"/>
              </a:solidFill>
              <a:latin typeface="Arial"/>
              <a:ea typeface="Arial"/>
              <a:cs typeface="Arial"/>
              <a:sym typeface="Arial"/>
            </a:endParaRPr>
          </a:p>
        </p:txBody>
      </p:sp>
      <p:cxnSp>
        <p:nvCxnSpPr>
          <p:cNvPr id="120" name="Google Shape;120;p17"/>
          <p:cNvCxnSpPr/>
          <p:nvPr/>
        </p:nvCxnSpPr>
        <p:spPr>
          <a:xfrm>
            <a:off x="5341923" y="3097688"/>
            <a:ext cx="2841900" cy="162900"/>
          </a:xfrm>
          <a:prstGeom prst="straightConnector1">
            <a:avLst/>
          </a:prstGeom>
          <a:noFill/>
          <a:ln cap="flat" cmpd="sng" w="63500">
            <a:solidFill>
              <a:srgbClr val="00B050"/>
            </a:solidFill>
            <a:prstDash val="solid"/>
            <a:miter lim="800000"/>
            <a:headEnd len="sm" w="sm" type="none"/>
            <a:tailEnd len="med" w="med" type="triangle"/>
          </a:ln>
        </p:spPr>
      </p:cxnSp>
      <p:cxnSp>
        <p:nvCxnSpPr>
          <p:cNvPr id="121" name="Google Shape;121;p17"/>
          <p:cNvCxnSpPr/>
          <p:nvPr/>
        </p:nvCxnSpPr>
        <p:spPr>
          <a:xfrm flipH="1" rot="10800000">
            <a:off x="4009081" y="3689906"/>
            <a:ext cx="4174800" cy="269400"/>
          </a:xfrm>
          <a:prstGeom prst="straightConnector1">
            <a:avLst/>
          </a:prstGeom>
          <a:noFill/>
          <a:ln cap="flat" cmpd="sng" w="63500">
            <a:solidFill>
              <a:srgbClr val="00B050"/>
            </a:solidFill>
            <a:prstDash val="solid"/>
            <a:miter lim="800000"/>
            <a:headEnd len="sm" w="sm" type="none"/>
            <a:tailEnd len="med" w="med" type="triangle"/>
          </a:ln>
        </p:spPr>
      </p:cxnSp>
      <p:cxnSp>
        <p:nvCxnSpPr>
          <p:cNvPr id="122" name="Google Shape;122;p17"/>
          <p:cNvCxnSpPr/>
          <p:nvPr/>
        </p:nvCxnSpPr>
        <p:spPr>
          <a:xfrm>
            <a:off x="3924732" y="2236244"/>
            <a:ext cx="4411800" cy="714300"/>
          </a:xfrm>
          <a:prstGeom prst="straightConnector1">
            <a:avLst/>
          </a:prstGeom>
          <a:noFill/>
          <a:ln cap="flat" cmpd="sng" w="63500">
            <a:solidFill>
              <a:srgbClr val="00B050"/>
            </a:solidFill>
            <a:prstDash val="solid"/>
            <a:miter lim="800000"/>
            <a:headEnd len="sm" w="sm" type="none"/>
            <a:tailEnd len="med" w="med" type="triangle"/>
          </a:ln>
        </p:spPr>
      </p:cxnSp>
      <p:sp>
        <p:nvSpPr>
          <p:cNvPr id="123" name="Google Shape;123;p17"/>
          <p:cNvSpPr txBox="1"/>
          <p:nvPr/>
        </p:nvSpPr>
        <p:spPr>
          <a:xfrm>
            <a:off x="9773135" y="1811164"/>
            <a:ext cx="1139100" cy="1139100"/>
          </a:xfrm>
          <a:prstGeom prst="rect">
            <a:avLst/>
          </a:prstGeom>
          <a:noFill/>
          <a:ln>
            <a:noFill/>
          </a:ln>
        </p:spPr>
        <p:txBody>
          <a:bodyPr anchorCtr="0" anchor="t" bIns="137150" lIns="137150" spcFirstLastPara="1" rIns="137150" wrap="square" tIns="137150">
            <a:noAutofit/>
          </a:bodyPr>
          <a:lstStyle/>
          <a:p>
            <a:pPr indent="0" lvl="0" marL="0" marR="0" rtl="0" algn="l">
              <a:lnSpc>
                <a:spcPct val="100000"/>
              </a:lnSpc>
              <a:spcBef>
                <a:spcPts val="0"/>
              </a:spcBef>
              <a:spcAft>
                <a:spcPts val="0"/>
              </a:spcAft>
              <a:buClr>
                <a:srgbClr val="000000"/>
              </a:buClr>
              <a:buSzPts val="1800"/>
              <a:buFont typeface="Calibri"/>
              <a:buNone/>
            </a:pPr>
            <a:r>
              <a:rPr b="0" i="0" lang="en-US" sz="1800" u="none" cap="none" strike="noStrike">
                <a:solidFill>
                  <a:srgbClr val="000000"/>
                </a:solidFill>
                <a:latin typeface="Calibri"/>
                <a:ea typeface="Calibri"/>
                <a:cs typeface="Calibri"/>
                <a:sym typeface="Calibri"/>
              </a:rPr>
              <a:t>All your data</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Calibri"/>
              <a:buNone/>
            </a:pPr>
            <a:r>
              <a:rPr b="0" i="0" lang="en-US" sz="1800" u="none" cap="none" strike="noStrike">
                <a:solidFill>
                  <a:srgbClr val="000000"/>
                </a:solidFill>
                <a:latin typeface="Calibri"/>
                <a:ea typeface="Calibri"/>
                <a:cs typeface="Calibri"/>
                <a:sym typeface="Calibri"/>
              </a:rPr>
              <a:t>are belong</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Calibri"/>
              <a:buNone/>
            </a:pPr>
            <a:r>
              <a:rPr b="0" i="0" lang="en-US" sz="1800" u="none" cap="none" strike="noStrike">
                <a:solidFill>
                  <a:srgbClr val="000000"/>
                </a:solidFill>
                <a:latin typeface="Calibri"/>
                <a:ea typeface="Calibri"/>
                <a:cs typeface="Calibri"/>
                <a:sym typeface="Calibri"/>
              </a:rPr>
              <a:t>to me!</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