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332" r:id="rId7"/>
    <p:sldId id="330" r:id="rId8"/>
    <p:sldId id="331" r:id="rId9"/>
    <p:sldId id="333" r:id="rId10"/>
    <p:sldId id="33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35" r:id="rId29"/>
    <p:sldId id="326" r:id="rId30"/>
    <p:sldId id="317" r:id="rId31"/>
    <p:sldId id="318" r:id="rId32"/>
    <p:sldId id="319" r:id="rId33"/>
    <p:sldId id="285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utive" pitchFamily="2" charset="0"/>
      <p:regular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jgSP5q7xpuvOtCQRzXnDXGJTpd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45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ASR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8-C14B-BFB7-B3E977948E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ASR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8-C14B-BFB7-B3E977948E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ASR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C8-C14B-BFB7-B3E977948E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ASR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C8-C14B-BFB7-B3E977948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783"/>
        <c:axId val="428015"/>
      </c:barChart>
      <c:catAx>
        <c:axId val="43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15"/>
        <c:crosses val="autoZero"/>
        <c:auto val="1"/>
        <c:lblAlgn val="ctr"/>
        <c:lblOffset val="100"/>
        <c:noMultiLvlLbl val="0"/>
      </c:catAx>
      <c:valAx>
        <c:axId val="42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Nick</a:t>
            </a:r>
            <a:endParaRPr dirty="0"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EA41-8E19-8E4E-B824-0BB00FEA36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Susan</a:t>
            </a:r>
            <a:endParaRPr dirty="0"/>
          </a:p>
        </p:txBody>
      </p:sp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Susan</a:t>
            </a:r>
            <a:endParaRPr dirty="0"/>
          </a:p>
        </p:txBody>
      </p:sp>
      <p:sp>
        <p:nvSpPr>
          <p:cNvPr id="121" name="Google Shape;1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Susan</a:t>
            </a:r>
            <a:endParaRPr dirty="0"/>
          </a:p>
        </p:txBody>
      </p:sp>
      <p:sp>
        <p:nvSpPr>
          <p:cNvPr id="127" name="Google Shape;1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Susan</a:t>
            </a:r>
            <a:endParaRPr dirty="0"/>
          </a:p>
        </p:txBody>
      </p:sp>
      <p:sp>
        <p:nvSpPr>
          <p:cNvPr id="134" name="Google Shape;1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Susan</a:t>
            </a:r>
            <a:endParaRPr dirty="0"/>
          </a:p>
        </p:txBody>
      </p:sp>
      <p:sp>
        <p:nvSpPr>
          <p:cNvPr id="146" name="Google Shape;1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158" name="Google Shape;1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164" name="Google Shape;1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Nick </a:t>
            </a:r>
            <a:endParaRPr dirty="0"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195" name="Google Shape;19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202" name="Google Shape;2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227" name="Google Shape;2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233" name="Google Shape;23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239" name="Google Shape;2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246" name="Google Shape;24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252" name="Google Shape;2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</a:t>
            </a:r>
            <a:endParaRPr dirty="0"/>
          </a:p>
        </p:txBody>
      </p:sp>
      <p:sp>
        <p:nvSpPr>
          <p:cNvPr id="259" name="Google Shape;25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0e193e56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Charlie/Josh</a:t>
            </a:r>
            <a:endParaRPr dirty="0"/>
          </a:p>
        </p:txBody>
      </p:sp>
      <p:sp>
        <p:nvSpPr>
          <p:cNvPr id="265" name="Google Shape;265;g60e193e56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5226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EA41-8E19-8E4E-B824-0BB00FEA36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Nick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HECVAT UPDATE 10 Minutes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Princeton 15 MIN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Demo 10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Questions 10</a:t>
            </a:r>
            <a:endParaRPr dirty="0"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EA41-8E19-8E4E-B824-0BB00FEA36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02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EA41-8E19-8E4E-B824-0BB00FEA36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0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EA41-8E19-8E4E-B824-0BB00FEA36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0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Nick</a:t>
            </a:r>
            <a:endParaRPr dirty="0"/>
          </a:p>
        </p:txBody>
      </p:sp>
      <p:sp>
        <p:nvSpPr>
          <p:cNvPr id="68" name="Google Shape;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Nick</a:t>
            </a:r>
            <a:endParaRPr dirty="0"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EA41-8E19-8E4E-B824-0BB00FEA36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5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EA41-8E19-8E4E-B824-0BB00FEA36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EA41-8E19-8E4E-B824-0BB00FEA36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2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EA41-8E19-8E4E-B824-0BB00FEA36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6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sz="3200" b="0">
                <a:solidFill>
                  <a:srgbClr val="EF762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sz="3200" b="0">
                <a:solidFill>
                  <a:srgbClr val="EF762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>
            <a:spLocks noGrp="1"/>
          </p:cNvSpPr>
          <p:nvPr>
            <p:ph type="pic" idx="2"/>
          </p:nvPr>
        </p:nvSpPr>
        <p:spPr>
          <a:xfrm>
            <a:off x="5180012" y="152638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860424" y="2428875"/>
            <a:ext cx="3932237" cy="397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sz="6000" b="1"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09625" y="6492875"/>
            <a:ext cx="1781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DEAF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3781425" y="64928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DEAF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  <a:defRPr b="1">
                <a:solidFill>
                  <a:srgbClr val="EF762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ts val="6000"/>
              <a:buFont typeface="Calibri"/>
              <a:buNone/>
              <a:defRPr sz="6000" b="1">
                <a:solidFill>
                  <a:srgbClr val="FBE4D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blog/topics/education/demonstrating-our-commitment-to-protecting-user-privacy-and-student-dat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ECVAT@REN-ISAC.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title"/>
          </p:nvPr>
        </p:nvSpPr>
        <p:spPr>
          <a:xfrm>
            <a:off x="973279" y="22159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5400"/>
            </a:pPr>
            <a:r>
              <a:rPr lang="en-US" sz="4860" dirty="0"/>
              <a:t>Shared Cloud Security Assessments Working Group Update 2019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Updates in the last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Engagement to Service Providers</a:t>
            </a:r>
          </a:p>
          <a:p>
            <a:pPr lvl="1"/>
            <a:r>
              <a:rPr lang="en-US" sz="3200" dirty="0">
                <a:hlinkClick r:id="rId3"/>
              </a:rPr>
              <a:t>HECVAT for GCP</a:t>
            </a:r>
            <a:r>
              <a:rPr lang="en-US" sz="3200" dirty="0"/>
              <a:t>, LastPass, and others</a:t>
            </a:r>
          </a:p>
          <a:p>
            <a:r>
              <a:rPr lang="en-US" sz="3600" dirty="0"/>
              <a:t>Engagement with 3</a:t>
            </a:r>
            <a:r>
              <a:rPr lang="en-US" sz="3600" baseline="30000" dirty="0"/>
              <a:t>rd</a:t>
            </a:r>
            <a:r>
              <a:rPr lang="en-US" sz="3600" dirty="0"/>
              <a:t> party risk service providers</a:t>
            </a:r>
          </a:p>
          <a:p>
            <a:r>
              <a:rPr lang="en-US" sz="3600" dirty="0"/>
              <a:t>Marketing and communications</a:t>
            </a:r>
          </a:p>
          <a:p>
            <a:r>
              <a:rPr lang="en-US" sz="3600" dirty="0"/>
              <a:t>IT Accessibility</a:t>
            </a:r>
          </a:p>
          <a:p>
            <a:r>
              <a:rPr lang="en-US" sz="3600" dirty="0"/>
              <a:t>Contracts</a:t>
            </a:r>
          </a:p>
          <a:p>
            <a:r>
              <a:rPr lang="en-US" sz="3600" dirty="0"/>
              <a:t>Naming! Still HECVAT. </a:t>
            </a:r>
          </a:p>
        </p:txBody>
      </p:sp>
    </p:spTree>
    <p:extLst>
      <p:ext uri="{BB962C8B-B14F-4D97-AF65-F5344CB8AC3E}">
        <p14:creationId xmlns:p14="http://schemas.microsoft.com/office/powerpoint/2010/main" val="340615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/>
              <a:t>HECVAT &amp; the CBI</a:t>
            </a:r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body" idx="2"/>
          </p:nvPr>
        </p:nvSpPr>
        <p:spPr>
          <a:xfrm>
            <a:off x="839788" y="1830962"/>
            <a:ext cx="588196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CBI = Cloud Broker Index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HECVAT Phase 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Convenience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Single source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Balance accessibility with privacy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/>
              <a:t>The Cloud Broker Index (CBI)</a:t>
            </a:r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C5E1D0-A173-41B7-B6BB-A5EB210814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44061"/>
              </a:buClr>
              <a:buSzPts val="2000"/>
              <a:buFont typeface="Arial"/>
              <a:buNone/>
            </a:pPr>
            <a:r>
              <a:rPr lang="en-US" b="1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Public: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i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Hosted and linked on REN-ISAC web site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800100" lvl="1"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Vendor sends completed assessment to </a:t>
            </a:r>
            <a:r>
              <a:rPr lang="en-US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HECVAT@REN-ISAC.net</a:t>
            </a: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244061"/>
              </a:buClr>
              <a:buSzPts val="2000"/>
              <a:buFont typeface="Arial"/>
              <a:buNone/>
            </a:pPr>
            <a:endParaRPr lang="en-US" b="1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244061"/>
              </a:buClr>
              <a:buSzPts val="2000"/>
              <a:buFont typeface="Arial"/>
              <a:buNone/>
            </a:pPr>
            <a:r>
              <a:rPr lang="en-US" b="1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Public2: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i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Vendor hosts, REN-ISAC links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800100" lvl="1"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Vendor sends the link to completed questionnaire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244061"/>
              </a:buClr>
              <a:buSzPts val="2000"/>
              <a:buFont typeface="Arial"/>
              <a:buNone/>
            </a:pPr>
            <a:endParaRPr lang="en-US" b="1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244061"/>
              </a:buClr>
              <a:buSzPts val="2000"/>
              <a:buFont typeface="Arial"/>
              <a:buNone/>
            </a:pPr>
            <a:r>
              <a:rPr lang="en-US" b="1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Semi-public:  </a:t>
            </a:r>
            <a:r>
              <a:rPr lang="en-US" i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Vendor hosts, REN-ISAC links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800100" lvl="1"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Vendor hosts behind paywall, sends the link and information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244061"/>
              </a:buClr>
              <a:buSzPts val="2000"/>
              <a:buFont typeface="Arial"/>
              <a:buNone/>
            </a:pPr>
            <a:endParaRPr lang="en-US" b="1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244061"/>
              </a:buClr>
              <a:buSzPts val="2000"/>
              <a:buFont typeface="Arial"/>
              <a:buNone/>
            </a:pPr>
            <a:r>
              <a:rPr lang="en-US" b="1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Private:  </a:t>
            </a:r>
            <a:r>
              <a:rPr lang="en-US" i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Vendor controls, REN-ISAC links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800100" lvl="1"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Vendor keep private, send instructions on how people can request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dirty="0"/>
              <a:t>Service Providers Using HECVAT</a:t>
            </a:r>
            <a:endParaRPr dirty="0"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1"/>
          </p:nvPr>
        </p:nvSpPr>
        <p:spPr>
          <a:xfrm>
            <a:off x="1280651" y="1881876"/>
            <a:ext cx="43335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20 Service Providers with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27 HECVATS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5194D-7D91-4F26-877A-A5ABE8EE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525" y="1433285"/>
            <a:ext cx="2212217" cy="52485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/>
              <a:t>Service Providers Incorporating HECVAT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CB94D-8C03-4EB0-B6D9-D8880CE86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85" y="2097007"/>
            <a:ext cx="8653864" cy="4388307"/>
          </a:xfrm>
          <a:prstGeom prst="rect">
            <a:avLst/>
          </a:prstGeom>
        </p:spPr>
      </p:pic>
      <p:sp>
        <p:nvSpPr>
          <p:cNvPr id="7" name="Google Shape;130;p12">
            <a:extLst>
              <a:ext uri="{FF2B5EF4-FFF2-40B4-BE49-F238E27FC236}">
                <a16:creationId xmlns:a16="http://schemas.microsoft.com/office/drawing/2014/main" id="{5C0F57EA-33B2-47B9-AB63-582C98DB1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6185" y="1631356"/>
            <a:ext cx="43335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tx1"/>
                </a:solidFill>
              </a:rPr>
              <a:t>8 Service Providers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/>
              <a:t>Vendor Partner Value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2"/>
          </p:nvPr>
        </p:nvSpPr>
        <p:spPr>
          <a:xfrm>
            <a:off x="839788" y="1830962"/>
            <a:ext cx="588196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Shows engagement in the procurement conversation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Reduce redundant use or staff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Increase quality of assessments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Differentiation in the marketplace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Being seen as engaged with the community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Getting contacts at potential customers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715" y="2000847"/>
            <a:ext cx="3906688" cy="308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191248" y="2215934"/>
            <a:ext cx="121501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br>
              <a:rPr lang="en-US" sz="4860"/>
            </a:br>
            <a:r>
              <a:rPr lang="en-US" sz="4860"/>
              <a:t>Self Assessment</a:t>
            </a:r>
            <a:br>
              <a:rPr lang="en-US" sz="4860" b="0"/>
            </a:br>
            <a:r>
              <a:rPr lang="en-US" sz="4860" b="0"/>
              <a:t>Princeton University</a:t>
            </a:r>
            <a:br>
              <a:rPr lang="en-US" sz="4860" b="0"/>
            </a:br>
            <a:br>
              <a:rPr lang="en-US" sz="4860"/>
            </a:br>
            <a:br>
              <a:rPr lang="en-US" sz="4860"/>
            </a:br>
            <a:endParaRPr sz="486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8515" y="905562"/>
            <a:ext cx="7394970" cy="5527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/>
        </p:nvSpPr>
        <p:spPr>
          <a:xfrm>
            <a:off x="4610300" y="2788425"/>
            <a:ext cx="281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HECVAT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Vendor Review</a:t>
            </a:r>
            <a:endParaRPr/>
          </a:p>
        </p:txBody>
      </p:sp>
      <p:grpSp>
        <p:nvGrpSpPr>
          <p:cNvPr id="167" name="Google Shape;167;p31"/>
          <p:cNvGrpSpPr/>
          <p:nvPr/>
        </p:nvGrpSpPr>
        <p:grpSpPr>
          <a:xfrm>
            <a:off x="3544821" y="1386879"/>
            <a:ext cx="5102357" cy="5102357"/>
            <a:chOff x="1018428" y="3637"/>
            <a:chExt cx="5102357" cy="5102357"/>
          </a:xfrm>
        </p:grpSpPr>
        <p:sp>
          <p:nvSpPr>
            <p:cNvPr id="168" name="Google Shape;168;p31"/>
            <p:cNvSpPr/>
            <p:nvPr/>
          </p:nvSpPr>
          <p:spPr>
            <a:xfrm>
              <a:off x="2898562" y="1883772"/>
              <a:ext cx="1342200" cy="1342200"/>
            </a:xfrm>
            <a:prstGeom prst="ellipse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1"/>
            <p:cNvSpPr txBox="1"/>
            <p:nvPr/>
          </p:nvSpPr>
          <p:spPr>
            <a:xfrm>
              <a:off x="3029006" y="2080371"/>
              <a:ext cx="1081200" cy="94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HECVAT</a:t>
              </a:r>
              <a:endParaRPr sz="1800"/>
            </a:p>
          </p:txBody>
        </p:sp>
        <p:sp>
          <p:nvSpPr>
            <p:cNvPr id="170" name="Google Shape;170;p31"/>
            <p:cNvSpPr/>
            <p:nvPr/>
          </p:nvSpPr>
          <p:spPr>
            <a:xfrm rot="-5400000">
              <a:off x="3427024" y="1394664"/>
              <a:ext cx="285164" cy="4563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1"/>
            <p:cNvSpPr txBox="1"/>
            <p:nvPr/>
          </p:nvSpPr>
          <p:spPr>
            <a:xfrm rot="-5400000">
              <a:off x="3469799" y="1528701"/>
              <a:ext cx="199615" cy="273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2898562" y="3637"/>
              <a:ext cx="1342088" cy="1342088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1"/>
            <p:cNvSpPr txBox="1"/>
            <p:nvPr/>
          </p:nvSpPr>
          <p:spPr>
            <a:xfrm>
              <a:off x="3095106" y="200181"/>
              <a:ext cx="949000" cy="9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/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4359021" y="2326661"/>
              <a:ext cx="285164" cy="4563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1"/>
            <p:cNvSpPr txBox="1"/>
            <p:nvPr/>
          </p:nvSpPr>
          <p:spPr>
            <a:xfrm>
              <a:off x="4359021" y="2417923"/>
              <a:ext cx="199615" cy="273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4778697" y="1883772"/>
              <a:ext cx="1342088" cy="1342088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1"/>
            <p:cNvSpPr txBox="1"/>
            <p:nvPr/>
          </p:nvSpPr>
          <p:spPr>
            <a:xfrm>
              <a:off x="4975241" y="2080316"/>
              <a:ext cx="949000" cy="9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/>
            </a:p>
          </p:txBody>
        </p:sp>
        <p:sp>
          <p:nvSpPr>
            <p:cNvPr id="178" name="Google Shape;178;p31"/>
            <p:cNvSpPr/>
            <p:nvPr/>
          </p:nvSpPr>
          <p:spPr>
            <a:xfrm rot="5400000">
              <a:off x="3427024" y="3258658"/>
              <a:ext cx="285164" cy="4563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1"/>
            <p:cNvSpPr txBox="1"/>
            <p:nvPr/>
          </p:nvSpPr>
          <p:spPr>
            <a:xfrm rot="5400000">
              <a:off x="3469799" y="3307146"/>
              <a:ext cx="199615" cy="273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2898562" y="3763906"/>
              <a:ext cx="1342088" cy="1342088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1"/>
            <p:cNvSpPr txBox="1"/>
            <p:nvPr/>
          </p:nvSpPr>
          <p:spPr>
            <a:xfrm>
              <a:off x="3095106" y="3960450"/>
              <a:ext cx="949000" cy="9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Analysis</a:t>
              </a:r>
              <a:endParaRPr/>
            </a:p>
          </p:txBody>
        </p:sp>
        <p:sp>
          <p:nvSpPr>
            <p:cNvPr id="182" name="Google Shape;182;p31"/>
            <p:cNvSpPr/>
            <p:nvPr/>
          </p:nvSpPr>
          <p:spPr>
            <a:xfrm rot="10800000">
              <a:off x="2495028" y="2326661"/>
              <a:ext cx="285164" cy="4563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1"/>
            <p:cNvSpPr txBox="1"/>
            <p:nvPr/>
          </p:nvSpPr>
          <p:spPr>
            <a:xfrm>
              <a:off x="2580577" y="2417923"/>
              <a:ext cx="199615" cy="273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1018428" y="1883772"/>
              <a:ext cx="1342088" cy="1342088"/>
            </a:xfrm>
            <a:prstGeom prst="ellipse">
              <a:avLst/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1"/>
            <p:cNvSpPr txBox="1"/>
            <p:nvPr/>
          </p:nvSpPr>
          <p:spPr>
            <a:xfrm>
              <a:off x="1214972" y="2080316"/>
              <a:ext cx="949000" cy="9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Partners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9933" y="1341548"/>
            <a:ext cx="3704771" cy="276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Architecture &amp; Security Review (ASR)</a:t>
            </a:r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8796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To identify risks and ensure compatibility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with network &amp; security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/>
              <a:t>Presenters</a:t>
            </a: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1388533" y="1784581"/>
            <a:ext cx="9329783" cy="3863953"/>
            <a:chOff x="1388533" y="1784581"/>
            <a:chExt cx="9329783" cy="3863953"/>
          </a:xfrm>
        </p:grpSpPr>
        <p:grpSp>
          <p:nvGrpSpPr>
            <p:cNvPr id="49" name="Google Shape;49;p2"/>
            <p:cNvGrpSpPr/>
            <p:nvPr/>
          </p:nvGrpSpPr>
          <p:grpSpPr>
            <a:xfrm>
              <a:off x="1507470" y="1784581"/>
              <a:ext cx="9177059" cy="2169622"/>
              <a:chOff x="331788" y="2343381"/>
              <a:chExt cx="9177059" cy="2169622"/>
            </a:xfrm>
          </p:grpSpPr>
          <p:pic>
            <p:nvPicPr>
              <p:cNvPr id="50" name="Google Shape;50;p2"/>
              <p:cNvPicPr preferRelativeResize="0"/>
              <p:nvPr/>
            </p:nvPicPr>
            <p:blipFill rotWithShape="1">
              <a:blip r:embed="rId3">
                <a:alphaModFix/>
              </a:blip>
              <a:srcRect l="20382" r="14155" b="10229"/>
              <a:stretch/>
            </p:blipFill>
            <p:spPr>
              <a:xfrm>
                <a:off x="6045326" y="2343381"/>
                <a:ext cx="1693307" cy="21696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31788" y="2343381"/>
                <a:ext cx="1627719" cy="21696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52;p2"/>
              <p:cNvPicPr preferRelativeResize="0"/>
              <p:nvPr/>
            </p:nvPicPr>
            <p:blipFill rotWithShape="1">
              <a:blip r:embed="rId5">
                <a:alphaModFix/>
              </a:blip>
              <a:srcRect l="-1" r="3872" b="14076"/>
              <a:stretch/>
            </p:blipFill>
            <p:spPr>
              <a:xfrm>
                <a:off x="2181950" y="2343381"/>
                <a:ext cx="1627719" cy="21696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53;p2"/>
              <p:cNvPicPr preferRelativeResize="0"/>
              <p:nvPr/>
            </p:nvPicPr>
            <p:blipFill rotWithShape="1">
              <a:blip r:embed="rId6">
                <a:alphaModFix/>
              </a:blip>
              <a:srcRect l="11985" t="5163" r="14001" b="5228"/>
              <a:stretch/>
            </p:blipFill>
            <p:spPr>
              <a:xfrm>
                <a:off x="4032112" y="2344189"/>
                <a:ext cx="1790771" cy="21680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2"/>
              <p:cNvPicPr preferRelativeResize="0"/>
              <p:nvPr/>
            </p:nvPicPr>
            <p:blipFill rotWithShape="1">
              <a:blip r:embed="rId7">
                <a:alphaModFix/>
              </a:blip>
              <a:srcRect r="4912" b="11513"/>
              <a:stretch/>
            </p:blipFill>
            <p:spPr>
              <a:xfrm>
                <a:off x="7961076" y="2344189"/>
                <a:ext cx="1547771" cy="21680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5" name="Google Shape;55;p2"/>
            <p:cNvSpPr/>
            <p:nvPr/>
          </p:nvSpPr>
          <p:spPr>
            <a:xfrm>
              <a:off x="1388533" y="4048096"/>
              <a:ext cx="1746656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Josh Callahan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Information Security Officer and CTO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Humboldt State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298163" y="4048096"/>
              <a:ext cx="1746656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Susan Coleman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Peer Assessment Program Mgr./Lead Security Analyst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REN-ISAC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147733" y="4048096"/>
              <a:ext cx="1673032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Charlie Escue, CISSP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Extended Information Security Manager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Indiana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059316" y="4048095"/>
              <a:ext cx="16590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Nick Lewis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Program Manager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Internet2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110518" y="4048096"/>
              <a:ext cx="1659063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Daphne Ireland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Senior Security Analyst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Princeton University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7000"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ASR Team Members</a:t>
            </a: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898075" y="1408224"/>
            <a:ext cx="10395900" cy="4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Office of Information Technology</a:t>
            </a:r>
            <a:endParaRPr sz="300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06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Chair: Information Security Office</a:t>
            </a:r>
            <a:endParaRPr sz="2800"/>
          </a:p>
          <a:p>
            <a:pPr marL="45720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 </a:t>
            </a:r>
            <a:endParaRPr sz="2800"/>
          </a:p>
          <a:p>
            <a:pPr marL="45720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9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Cloud Services Architecture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Database Administration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Enterprise Servers &amp; Storage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Identity &amp; Access Management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Package Adaptation &amp; Customization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Research Computing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Service Management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Software Architecture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Support &amp; Operations Center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Vendor Contracts</a:t>
            </a:r>
            <a:endParaRPr sz="2600"/>
          </a:p>
          <a:p>
            <a:pPr marL="914400" lvl="1" indent="-444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Office of Audit &amp; Compliance</a:t>
            </a:r>
            <a:endParaRPr sz="2600"/>
          </a:p>
          <a:p>
            <a:pPr marL="457200" lvl="0" indent="-279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590"/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8976" y="1880195"/>
            <a:ext cx="4134452" cy="3042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82187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ASR Process</a:t>
            </a:r>
            <a:endParaRPr/>
          </a:p>
        </p:txBody>
      </p:sp>
      <p:grpSp>
        <p:nvGrpSpPr>
          <p:cNvPr id="205" name="Google Shape;205;p33"/>
          <p:cNvGrpSpPr/>
          <p:nvPr/>
        </p:nvGrpSpPr>
        <p:grpSpPr>
          <a:xfrm>
            <a:off x="489856" y="452437"/>
            <a:ext cx="11462657" cy="6508649"/>
            <a:chOff x="0" y="-228600"/>
            <a:chExt cx="11462657" cy="6508649"/>
          </a:xfrm>
        </p:grpSpPr>
        <p:sp>
          <p:nvSpPr>
            <p:cNvPr id="206" name="Google Shape;206;p33"/>
            <p:cNvSpPr/>
            <p:nvPr/>
          </p:nvSpPr>
          <p:spPr>
            <a:xfrm>
              <a:off x="0" y="1838324"/>
              <a:ext cx="11462657" cy="245109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2833" y="0"/>
              <a:ext cx="1649715" cy="245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 txBox="1"/>
            <p:nvPr/>
          </p:nvSpPr>
          <p:spPr>
            <a:xfrm>
              <a:off x="155233" y="-228600"/>
              <a:ext cx="1649700" cy="24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b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Pre-Contract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RFP Process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OGC &amp; OIT gateway</a:t>
              </a: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521303" y="2757487"/>
              <a:ext cx="612774" cy="612774"/>
            </a:xfrm>
            <a:prstGeom prst="ellipse">
              <a:avLst/>
            </a:prstGeom>
            <a:solidFill>
              <a:srgbClr val="D66E2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735035" y="3676649"/>
              <a:ext cx="1649715" cy="245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 txBox="1"/>
            <p:nvPr/>
          </p:nvSpPr>
          <p:spPr>
            <a:xfrm>
              <a:off x="1963635" y="3829049"/>
              <a:ext cx="1649700" cy="24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Intake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Cloud or On-prem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ASR: Regular, Lite, or None</a:t>
              </a: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2253505" y="2757487"/>
              <a:ext cx="612774" cy="612774"/>
            </a:xfrm>
            <a:prstGeom prst="ellipse">
              <a:avLst/>
            </a:prstGeom>
            <a:solidFill>
              <a:srgbClr val="DC7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3467236" y="0"/>
              <a:ext cx="1649715" cy="245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 txBox="1"/>
            <p:nvPr/>
          </p:nvSpPr>
          <p:spPr>
            <a:xfrm>
              <a:off x="3695844" y="-12"/>
              <a:ext cx="1649700" cy="24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b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Business Owner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contact for vendor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HECVAT completion</a:t>
              </a: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3985707" y="2757487"/>
              <a:ext cx="612774" cy="612774"/>
            </a:xfrm>
            <a:prstGeom prst="ellipse">
              <a:avLst/>
            </a:prstGeom>
            <a:solidFill>
              <a:srgbClr val="E2855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5199438" y="3676649"/>
              <a:ext cx="1649715" cy="245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 txBox="1"/>
            <p:nvPr/>
          </p:nvSpPr>
          <p:spPr>
            <a:xfrm>
              <a:off x="5275638" y="3829049"/>
              <a:ext cx="1649700" cy="24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ASR Meeting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weekly standing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vendor 2nd half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HECVAT order</a:t>
              </a: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5717909" y="2757487"/>
              <a:ext cx="612774" cy="612774"/>
            </a:xfrm>
            <a:prstGeom prst="ellipse">
              <a:avLst/>
            </a:prstGeom>
            <a:solidFill>
              <a:srgbClr val="E8936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931640" y="0"/>
              <a:ext cx="1649715" cy="245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 txBox="1"/>
            <p:nvPr/>
          </p:nvSpPr>
          <p:spPr>
            <a:xfrm>
              <a:off x="7084040" y="-228600"/>
              <a:ext cx="1649700" cy="24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b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Implementation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recommendations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Change Management</a:t>
              </a: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7450110" y="2757487"/>
              <a:ext cx="612774" cy="612774"/>
            </a:xfrm>
            <a:prstGeom prst="ellipse">
              <a:avLst/>
            </a:prstGeom>
            <a:solidFill>
              <a:srgbClr val="EDA08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663841" y="3676649"/>
              <a:ext cx="1649715" cy="245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 txBox="1"/>
            <p:nvPr/>
          </p:nvSpPr>
          <p:spPr>
            <a:xfrm>
              <a:off x="8816241" y="3752849"/>
              <a:ext cx="1649700" cy="24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Continuous Review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HECVAT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 2</a:t>
              </a: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9182312" y="2757487"/>
              <a:ext cx="612774" cy="612774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ASR Review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6764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000000"/>
                </a:solidFill>
              </a:rPr>
              <a:t>Special focus on these HECVAT sections:</a:t>
            </a:r>
            <a:endParaRPr sz="3000"/>
          </a:p>
          <a:p>
            <a:pPr marL="3429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Data classification</a:t>
            </a:r>
            <a:endParaRPr/>
          </a:p>
          <a:p>
            <a:pPr marL="8001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800">
                <a:solidFill>
                  <a:srgbClr val="000000"/>
                </a:solidFill>
              </a:rPr>
              <a:t>Restricted, Confidential, Unrestricted within Princeton, Public</a:t>
            </a:r>
            <a:endParaRPr sz="2800"/>
          </a:p>
          <a:p>
            <a:pPr marL="3429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Authentication</a:t>
            </a:r>
            <a:endParaRPr/>
          </a:p>
          <a:p>
            <a:pPr marL="3429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Encryption</a:t>
            </a:r>
            <a:endParaRPr/>
          </a:p>
          <a:p>
            <a:pPr marL="3429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Fourth parties</a:t>
            </a:r>
            <a:endParaRPr/>
          </a:p>
          <a:p>
            <a:pPr marL="3429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Accessibility readiness</a:t>
            </a:r>
            <a:endParaRPr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838200" y="381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ASR Review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6764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000000"/>
                </a:solidFill>
              </a:rPr>
              <a:t>Additional discussion:</a:t>
            </a:r>
            <a:endParaRPr sz="3000"/>
          </a:p>
          <a:p>
            <a:pPr marL="3429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Duplicative services</a:t>
            </a:r>
            <a:endParaRPr/>
          </a:p>
          <a:p>
            <a:pPr marL="3429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Recommendations for implementation</a:t>
            </a:r>
            <a:endParaRPr/>
          </a:p>
          <a:p>
            <a:pPr marL="3429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Escalate occasionally to senior management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ASR Partners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6096000" y="1825625"/>
            <a:ext cx="56218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Central IT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learns about and comments on campus projects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Campus departments </a:t>
            </a:r>
            <a:r>
              <a:rPr lang="en-US">
                <a:solidFill>
                  <a:srgbClr val="000000"/>
                </a:solidFill>
              </a:rPr>
              <a:t>listen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learn </a:t>
            </a:r>
            <a:r>
              <a:rPr lang="en-US">
                <a:solidFill>
                  <a:srgbClr val="000000"/>
                </a:solidFill>
              </a:rPr>
              <a:t>from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technical discussion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Vendors highlight strengths and discover</a:t>
            </a:r>
            <a:r>
              <a:rPr lang="en-US">
                <a:solidFill>
                  <a:srgbClr val="000000"/>
                </a:solidFill>
              </a:rPr>
              <a:t> product enhancement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opportunities</a:t>
            </a:r>
            <a:endParaRPr/>
          </a:p>
        </p:txBody>
      </p:sp>
      <p:pic>
        <p:nvPicPr>
          <p:cNvPr id="243" name="Google Shape;24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1" y="1972582"/>
            <a:ext cx="4749728" cy="317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ASR Adoption</a:t>
            </a:r>
            <a:endParaRPr/>
          </a:p>
        </p:txBody>
      </p:sp>
      <p:graphicFrame>
        <p:nvGraphicFramePr>
          <p:cNvPr id="249" name="Google Shape;249;p37"/>
          <p:cNvGraphicFramePr/>
          <p:nvPr/>
        </p:nvGraphicFramePr>
        <p:xfrm>
          <a:off x="2534557" y="1439333"/>
          <a:ext cx="712288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ASR Future State</a:t>
            </a:r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7263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 On-Premises HECVAT</a:t>
            </a: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Enhance Accessibility review</a:t>
            </a: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Request ASR via ServiceNow ticket</a:t>
            </a: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Store risk scores in ServiceNow</a:t>
            </a:r>
            <a:endParaRPr/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Plan continuous periodic review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56" name="Google Shape;25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7385" y="1690688"/>
            <a:ext cx="3405415" cy="34054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5999" r="-15998"/>
            </a:stretch>
          </a:blipFill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Benefits of the HECVAT</a:t>
            </a:r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body" idx="1"/>
          </p:nvPr>
        </p:nvSpPr>
        <p:spPr>
          <a:xfrm>
            <a:off x="838199" y="1437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Identifies data security risks in a standard format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Provides opportunity for quantitative risk analysis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Engages vendor in dialog about security features</a:t>
            </a:r>
            <a:endParaRPr sz="2400"/>
          </a:p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Surfaces recommendations for implementation</a:t>
            </a:r>
            <a:endParaRPr sz="2400"/>
          </a:p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Highlights terms for contract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Provides opportunity for Accessibility review</a:t>
            </a:r>
            <a:endParaRPr sz="2400"/>
          </a:p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Incentivizes business owner to understand security for the application or service</a:t>
            </a:r>
            <a:endParaRPr sz="2400"/>
          </a:p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e193e56a_1_0"/>
          <p:cNvSpPr txBox="1">
            <a:spLocks noGrp="1"/>
          </p:cNvSpPr>
          <p:nvPr>
            <p:ph type="title"/>
          </p:nvPr>
        </p:nvSpPr>
        <p:spPr>
          <a:xfrm>
            <a:off x="191248" y="2215934"/>
            <a:ext cx="1215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br>
              <a:rPr lang="en-US" sz="5400"/>
            </a:br>
            <a:r>
              <a:rPr lang="en-US" sz="5400"/>
              <a:t>Demonstration</a:t>
            </a:r>
            <a:br>
              <a:rPr lang="en-US" sz="5400" b="0"/>
            </a:br>
            <a:br>
              <a:rPr lang="en-US" sz="5400" b="0"/>
            </a:br>
            <a:br>
              <a:rPr lang="en-US" sz="5400"/>
            </a:br>
            <a:br>
              <a:rPr lang="en-US" sz="5400"/>
            </a:b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4027848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/>
              <a:t>Call to Community and Future Direction</a:t>
            </a:r>
          </a:p>
        </p:txBody>
      </p:sp>
    </p:spTree>
    <p:extLst>
      <p:ext uri="{BB962C8B-B14F-4D97-AF65-F5344CB8AC3E}">
        <p14:creationId xmlns:p14="http://schemas.microsoft.com/office/powerpoint/2010/main" val="239170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6036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HECVAT Update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	</a:t>
            </a:r>
            <a:r>
              <a:rPr lang="en-US" sz="2400"/>
              <a:t>Phase 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		Cloud Broker Index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		Subgroups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Case Study: Princeton University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HECVAT Assessment – Automation &amp; Demonstration</a:t>
            </a:r>
            <a:endParaRPr/>
          </a:p>
          <a:p>
            <a:pPr marL="9144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Questions &amp; Discussion</a:t>
            </a: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to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Commit to HECVAT</a:t>
            </a:r>
          </a:p>
          <a:p>
            <a:endParaRPr lang="en-US" sz="3600" dirty="0"/>
          </a:p>
          <a:p>
            <a:r>
              <a:rPr lang="en-US" sz="3600" dirty="0"/>
              <a:t>Allow referencing</a:t>
            </a:r>
          </a:p>
          <a:p>
            <a:endParaRPr lang="en-US" sz="3600" dirty="0"/>
          </a:p>
          <a:p>
            <a:r>
              <a:rPr lang="en-US" sz="3600" dirty="0"/>
              <a:t>Educate Vendors</a:t>
            </a:r>
          </a:p>
          <a:p>
            <a:endParaRPr lang="en-US" sz="3600" dirty="0"/>
          </a:p>
          <a:p>
            <a:r>
              <a:rPr lang="en-US" sz="3600" dirty="0"/>
              <a:t>Give feedback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BF21688B-3DD6-564B-A2C6-0B2B58AF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425" y="1889759"/>
            <a:ext cx="2952752" cy="2952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4582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Direction – Phase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Brainstorm on ideas for the next phase</a:t>
            </a:r>
          </a:p>
          <a:p>
            <a:endParaRPr lang="en-US" sz="3600" dirty="0"/>
          </a:p>
          <a:p>
            <a:r>
              <a:rPr lang="en-US" sz="3600" dirty="0"/>
              <a:t>Engage with existing working group members and new members to develop workplan.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Ongoing operations</a:t>
            </a:r>
          </a:p>
          <a:p>
            <a:endParaRPr lang="en-US" sz="3600" dirty="0"/>
          </a:p>
          <a:p>
            <a:r>
              <a:rPr lang="en-US" sz="3600" dirty="0"/>
              <a:t>We want your input!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149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618021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10"/>
              <a:buFont typeface="Calibri"/>
              <a:buNone/>
            </a:pPr>
            <a:r>
              <a:rPr lang="en-US" sz="3968">
                <a:solidFill>
                  <a:srgbClr val="446CA9"/>
                </a:solidFill>
              </a:rPr>
              <a:t>Session Evaluations</a:t>
            </a:r>
            <a:br>
              <a:rPr lang="en-US" sz="2268"/>
            </a:br>
            <a:r>
              <a:rPr lang="en-US" sz="1781"/>
              <a:t>There are two ways to access the session and presenter evaluations:</a:t>
            </a:r>
            <a:endParaRPr sz="1620"/>
          </a:p>
        </p:txBody>
      </p:sp>
      <p:sp>
        <p:nvSpPr>
          <p:cNvPr id="273" name="Google Shape;273;p19"/>
          <p:cNvSpPr txBox="1"/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6CA9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mobile app, click on the session you want from the schedule &gt; then scroll down or click on the associated resources &gt; and the </a:t>
            </a:r>
            <a:r>
              <a:rPr lang="en-US" sz="1600" b="0" i="0" u="none" strike="noStrike" cap="non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evaluation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pop up in the 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online agenda, click on the “</a:t>
            </a:r>
            <a:r>
              <a:rPr lang="en-US" sz="1600" b="0" i="0" u="none" strike="noStrike" cap="non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Evaluate Session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link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158" y="1879398"/>
            <a:ext cx="5518484" cy="141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3158" y="3462565"/>
            <a:ext cx="5519942" cy="223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91248" y="2215934"/>
            <a:ext cx="121501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br>
              <a:rPr lang="en-US" sz="4860"/>
            </a:br>
            <a:r>
              <a:rPr lang="en-US" sz="4860"/>
              <a:t>HECVAT Update</a:t>
            </a:r>
            <a:br>
              <a:rPr lang="en-US" sz="4860" b="0"/>
            </a:br>
            <a:br>
              <a:rPr lang="en-US" sz="4860"/>
            </a:br>
            <a:br>
              <a:rPr lang="en-US" sz="4860"/>
            </a:br>
            <a:endParaRPr sz="486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dirty="0"/>
              <a:t>HECVAT Background</a:t>
            </a:r>
            <a:endParaRPr dirty="0"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838200" y="210696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History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Unique Collaboration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Ongoing Project </a:t>
            </a:r>
            <a:endParaRPr/>
          </a:p>
        </p:txBody>
      </p:sp>
      <p:grpSp>
        <p:nvGrpSpPr>
          <p:cNvPr id="77" name="Google Shape;77;p4"/>
          <p:cNvGrpSpPr/>
          <p:nvPr/>
        </p:nvGrpSpPr>
        <p:grpSpPr>
          <a:xfrm>
            <a:off x="7804879" y="2106966"/>
            <a:ext cx="2592470" cy="3000968"/>
            <a:chOff x="7804879" y="1646788"/>
            <a:chExt cx="2592470" cy="3000968"/>
          </a:xfrm>
        </p:grpSpPr>
        <p:pic>
          <p:nvPicPr>
            <p:cNvPr id="78" name="Google Shape;7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29647" y="1646788"/>
              <a:ext cx="2342934" cy="5228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50272" y="2447012"/>
              <a:ext cx="1701685" cy="1268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 descr="A close up of a sig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879" y="3992929"/>
              <a:ext cx="2592470" cy="6548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HECVAT Core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Jon Allen, Baylor University </a:t>
            </a:r>
          </a:p>
          <a:p>
            <a:pPr marL="0" indent="0">
              <a:buNone/>
            </a:pPr>
            <a:r>
              <a:rPr lang="en-US" sz="3600" dirty="0"/>
              <a:t>Josh Callahan, Humboldt State University</a:t>
            </a:r>
          </a:p>
          <a:p>
            <a:pPr marL="0" indent="0">
              <a:buNone/>
            </a:pPr>
            <a:r>
              <a:rPr lang="en-US" sz="3600" dirty="0"/>
              <a:t>Charles </a:t>
            </a:r>
            <a:r>
              <a:rPr lang="en-US" sz="3600" dirty="0" err="1"/>
              <a:t>Escue</a:t>
            </a:r>
            <a:r>
              <a:rPr lang="en-US" sz="3600" dirty="0"/>
              <a:t>, Indiana University</a:t>
            </a:r>
          </a:p>
          <a:p>
            <a:pPr marL="0" indent="0">
              <a:buNone/>
            </a:pPr>
            <a:r>
              <a:rPr lang="en-US" sz="3600" dirty="0"/>
              <a:t>Staff Liaisons from EDUCAUSE, Internet2, and REN-ISAC</a:t>
            </a:r>
          </a:p>
          <a:p>
            <a:pPr marL="0" indent="0">
              <a:buNone/>
            </a:pPr>
            <a:r>
              <a:rPr lang="en-US" sz="3600" dirty="0"/>
              <a:t>Valerie Vogel, Brian Kelly, Nick Lewis, Susan Coleman</a:t>
            </a:r>
          </a:p>
        </p:txBody>
      </p:sp>
    </p:spTree>
    <p:extLst>
      <p:ext uri="{BB962C8B-B14F-4D97-AF65-F5344CB8AC3E}">
        <p14:creationId xmlns:p14="http://schemas.microsoft.com/office/powerpoint/2010/main" val="415179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FBAE-FC30-2F4C-944C-266F7D00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7622"/>
                </a:solidFill>
              </a:rPr>
              <a:t>Phase 4 Volunteers – Many Thanks!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613B0-E906-4B49-A7E1-945F8D1926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Jon Allen, Baylor University (working group chair)</a:t>
            </a:r>
          </a:p>
          <a:p>
            <a:r>
              <a:rPr lang="en-US" dirty="0"/>
              <a:t>Matthew Buss, Internet2</a:t>
            </a:r>
          </a:p>
          <a:p>
            <a:r>
              <a:rPr lang="en-US" dirty="0"/>
              <a:t>Josh Callahan, Humboldt State University</a:t>
            </a:r>
          </a:p>
          <a:p>
            <a:r>
              <a:rPr lang="en-US" dirty="0"/>
              <a:t>Andrea Childress, University of Nebraska</a:t>
            </a:r>
          </a:p>
          <a:p>
            <a:r>
              <a:rPr lang="en-US" dirty="0"/>
              <a:t>Tom </a:t>
            </a:r>
            <a:r>
              <a:rPr lang="en-US" dirty="0" err="1"/>
              <a:t>Coffy</a:t>
            </a:r>
            <a:r>
              <a:rPr lang="en-US" dirty="0"/>
              <a:t>, University of Tennessee</a:t>
            </a:r>
          </a:p>
          <a:p>
            <a:r>
              <a:rPr lang="en-US" dirty="0"/>
              <a:t>Susan Cullen, CSU Office of the Chancellor </a:t>
            </a:r>
          </a:p>
          <a:p>
            <a:r>
              <a:rPr lang="en-US" dirty="0"/>
              <a:t>Michael Cyr, University of Maine System</a:t>
            </a:r>
          </a:p>
          <a:p>
            <a:r>
              <a:rPr lang="en-US" dirty="0"/>
              <a:t>Debra Dandridge, Texas A&amp;M University</a:t>
            </a:r>
          </a:p>
          <a:p>
            <a:r>
              <a:rPr lang="en-US" dirty="0"/>
              <a:t>Niranjan </a:t>
            </a:r>
            <a:r>
              <a:rPr lang="en-US" dirty="0" err="1"/>
              <a:t>Davray</a:t>
            </a:r>
            <a:r>
              <a:rPr lang="en-US" dirty="0"/>
              <a:t>, Colgate University</a:t>
            </a:r>
          </a:p>
          <a:p>
            <a:r>
              <a:rPr lang="en-US" dirty="0"/>
              <a:t>Charles </a:t>
            </a:r>
            <a:r>
              <a:rPr lang="en-US" dirty="0" err="1"/>
              <a:t>Escue</a:t>
            </a:r>
            <a:r>
              <a:rPr lang="en-US" dirty="0"/>
              <a:t>, Indiana University</a:t>
            </a:r>
          </a:p>
          <a:p>
            <a:r>
              <a:rPr lang="en-US" dirty="0"/>
              <a:t>Carl Flynn, Baylor University </a:t>
            </a:r>
          </a:p>
          <a:p>
            <a:r>
              <a:rPr lang="en-US" dirty="0"/>
              <a:t>Ruth </a:t>
            </a:r>
            <a:r>
              <a:rPr lang="en-US" dirty="0" err="1"/>
              <a:t>Ginzberg</a:t>
            </a:r>
            <a:r>
              <a:rPr lang="en-US" dirty="0"/>
              <a:t>, University of Wisconsin System</a:t>
            </a:r>
          </a:p>
          <a:p>
            <a:r>
              <a:rPr lang="en-US" dirty="0"/>
              <a:t>Sean Hagan, Yavapai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4EE3-5816-0348-8A40-8488E0EC1B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Daphne Ireland, Princeton</a:t>
            </a:r>
          </a:p>
          <a:p>
            <a:r>
              <a:rPr lang="en-US" dirty="0"/>
              <a:t>Amy </a:t>
            </a:r>
            <a:r>
              <a:rPr lang="en-US" dirty="0" err="1"/>
              <a:t>Kobezak</a:t>
            </a:r>
            <a:r>
              <a:rPr lang="en-US" dirty="0"/>
              <a:t>, Virginia Tech</a:t>
            </a:r>
          </a:p>
          <a:p>
            <a:r>
              <a:rPr lang="en-US" dirty="0"/>
              <a:t>Sue McGlashan, University of Toronto</a:t>
            </a:r>
          </a:p>
          <a:p>
            <a:r>
              <a:rPr lang="en-US" dirty="0"/>
              <a:t>Hector Molina, East Carolina University</a:t>
            </a:r>
          </a:p>
          <a:p>
            <a:r>
              <a:rPr lang="en-US" dirty="0"/>
              <a:t>Mark Nichols, Virginia Tech </a:t>
            </a:r>
          </a:p>
          <a:p>
            <a:r>
              <a:rPr lang="en-US" dirty="0"/>
              <a:t>Laura </a:t>
            </a:r>
            <a:r>
              <a:rPr lang="en-US" dirty="0" err="1"/>
              <a:t>Raderman</a:t>
            </a:r>
            <a:r>
              <a:rPr lang="en-US" dirty="0"/>
              <a:t>, Carnegie Mellon University</a:t>
            </a:r>
          </a:p>
          <a:p>
            <a:r>
              <a:rPr lang="en-US" dirty="0"/>
              <a:t>Kyle </a:t>
            </a:r>
            <a:r>
              <a:rPr lang="en-US" dirty="0" err="1"/>
              <a:t>Shachmut</a:t>
            </a:r>
            <a:r>
              <a:rPr lang="en-US" dirty="0"/>
              <a:t>, Harvard University</a:t>
            </a:r>
          </a:p>
          <a:p>
            <a:r>
              <a:rPr lang="en-US" dirty="0"/>
              <a:t>Bob Smith, Longwood University</a:t>
            </a:r>
          </a:p>
          <a:p>
            <a:r>
              <a:rPr lang="en-US" dirty="0"/>
              <a:t>Kyle Smith, Georgia Tech</a:t>
            </a:r>
          </a:p>
          <a:p>
            <a:r>
              <a:rPr lang="en-US" dirty="0"/>
              <a:t>Christian </a:t>
            </a:r>
            <a:r>
              <a:rPr lang="en-US" dirty="0" err="1"/>
              <a:t>Vinten</a:t>
            </a:r>
            <a:r>
              <a:rPr lang="en-US" dirty="0"/>
              <a:t>-Johansen, Penn State University</a:t>
            </a:r>
          </a:p>
          <a:p>
            <a:r>
              <a:rPr lang="en-US" dirty="0"/>
              <a:t>Valerie Vogel and Brian Kelly, EDUCAUSE</a:t>
            </a:r>
          </a:p>
          <a:p>
            <a:r>
              <a:rPr lang="en-US" dirty="0"/>
              <a:t>Nick Lewis, Internet2</a:t>
            </a:r>
          </a:p>
          <a:p>
            <a:r>
              <a:rPr lang="en-US" dirty="0"/>
              <a:t>Susan Coleman, REN-ISAC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3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FBAE-FC30-2F4C-944C-266F7D00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7622"/>
                </a:solidFill>
              </a:rPr>
              <a:t>Campuses Using the HECVAT</a:t>
            </a:r>
            <a:endParaRPr lang="en-US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F8C60C8-D7F1-2848-B1F2-BAA0AA036C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6362" y="1825625"/>
          <a:ext cx="10019278" cy="4491359"/>
        </p:xfrm>
        <a:graphic>
          <a:graphicData uri="http://schemas.openxmlformats.org/drawingml/2006/table">
            <a:tbl>
              <a:tblPr/>
              <a:tblGrid>
                <a:gridCol w="2969821">
                  <a:extLst>
                    <a:ext uri="{9D8B030D-6E8A-4147-A177-3AD203B41FA5}">
                      <a16:colId xmlns:a16="http://schemas.microsoft.com/office/drawing/2014/main" val="883987199"/>
                    </a:ext>
                  </a:extLst>
                </a:gridCol>
                <a:gridCol w="2548677">
                  <a:extLst>
                    <a:ext uri="{9D8B030D-6E8A-4147-A177-3AD203B41FA5}">
                      <a16:colId xmlns:a16="http://schemas.microsoft.com/office/drawing/2014/main" val="375359607"/>
                    </a:ext>
                  </a:extLst>
                </a:gridCol>
                <a:gridCol w="2343868">
                  <a:extLst>
                    <a:ext uri="{9D8B030D-6E8A-4147-A177-3AD203B41FA5}">
                      <a16:colId xmlns:a16="http://schemas.microsoft.com/office/drawing/2014/main" val="3049427924"/>
                    </a:ext>
                  </a:extLst>
                </a:gridCol>
                <a:gridCol w="2156912">
                  <a:extLst>
                    <a:ext uri="{9D8B030D-6E8A-4147-A177-3AD203B41FA5}">
                      <a16:colId xmlns:a16="http://schemas.microsoft.com/office/drawing/2014/main" val="3707455593"/>
                    </a:ext>
                  </a:extLst>
                </a:gridCol>
              </a:tblGrid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Drexel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Morgan State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Delaware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82076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Appalachian State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Duquesne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Arizona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Denver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950287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Institute of Chicago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Carolina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Oakland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Idaho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941912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Bates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Ferris State University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 Northern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Maine System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988248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Baylor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Foothill-De Anza Community College District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 State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 Baltimore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744015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Berry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Franklin &amp; Marshall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Massachusetts Amherst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565732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 Institute of Technology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Pepperdine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Oregon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668515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Bowling Green State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Hillsborough Community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Princeton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Portland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320094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Radford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Rhode Island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324060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 Baptist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 Wesleyan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Richmond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55451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 State University, all Campuses and System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Institute for Advanced Study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Rutgers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Tennessee, Knoxville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790460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Carnegie Mellon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Carroll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Houston State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Texas at Austin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637752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Carthage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 State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Alberta Institute of Technology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 Tech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013496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Champlain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LeTourneau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Springfield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Texas A&amp;M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263017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Clarkson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Linfield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Stony Brook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423337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Columbus State Community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Longwood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Suffolk County Community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Carolina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271169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Cornell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Susquehanna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Michigan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110146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Davidson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Marylhurst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 State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 &amp; Mary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971534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Miami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Troy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099457"/>
                  </a:ext>
                </a:extLst>
              </a:tr>
              <a:tr h="20373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DeSales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Montclair State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Truman State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Yavapai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476391"/>
                  </a:ext>
                </a:extLst>
              </a:tr>
              <a:tr h="27662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Drake University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 College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5" marR="8475" marT="8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California, Davis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9" marR="81359" marT="40679" marB="40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601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0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4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On-Prem version of HECVAT!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Triage tool inclusion with HECVAT!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Other updates to the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56457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1023</Words>
  <Application>Microsoft Macintosh PowerPoint</Application>
  <PresentationFormat>Widescreen</PresentationFormat>
  <Paragraphs>369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Cutive</vt:lpstr>
      <vt:lpstr>Calibri</vt:lpstr>
      <vt:lpstr>Arial</vt:lpstr>
      <vt:lpstr>Verdana</vt:lpstr>
      <vt:lpstr>Office Theme</vt:lpstr>
      <vt:lpstr>Shared Cloud Security Assessments Working Group Update 2019</vt:lpstr>
      <vt:lpstr>Presenters</vt:lpstr>
      <vt:lpstr>Agenda</vt:lpstr>
      <vt:lpstr> HECVAT Update   </vt:lpstr>
      <vt:lpstr>HECVAT Background</vt:lpstr>
      <vt:lpstr>HECVAT Core Team</vt:lpstr>
      <vt:lpstr>Phase 4 Volunteers – Many Thanks!</vt:lpstr>
      <vt:lpstr>Campuses Using the HECVAT</vt:lpstr>
      <vt:lpstr>Phase 4 Deliverables</vt:lpstr>
      <vt:lpstr>Updates in the last year</vt:lpstr>
      <vt:lpstr>HECVAT &amp; the CBI</vt:lpstr>
      <vt:lpstr>The Cloud Broker Index (CBI)</vt:lpstr>
      <vt:lpstr>Service Providers Using HECVAT</vt:lpstr>
      <vt:lpstr>Service Providers Incorporating HECVAT</vt:lpstr>
      <vt:lpstr>Vendor Partner Value</vt:lpstr>
      <vt:lpstr> Self Assessment Princeton University   </vt:lpstr>
      <vt:lpstr>PowerPoint Presentation</vt:lpstr>
      <vt:lpstr>Vendor Review</vt:lpstr>
      <vt:lpstr>Architecture &amp; Security Review (ASR)</vt:lpstr>
      <vt:lpstr>ASR Team Members</vt:lpstr>
      <vt:lpstr>ASR Process</vt:lpstr>
      <vt:lpstr>ASR Review</vt:lpstr>
      <vt:lpstr>ASR Review</vt:lpstr>
      <vt:lpstr>ASR Partners</vt:lpstr>
      <vt:lpstr>ASR Adoption</vt:lpstr>
      <vt:lpstr>ASR Future State</vt:lpstr>
      <vt:lpstr>Benefits of the HECVAT</vt:lpstr>
      <vt:lpstr> Demonstration    </vt:lpstr>
      <vt:lpstr>Call to Community and Future Direction</vt:lpstr>
      <vt:lpstr>Call to Community</vt:lpstr>
      <vt:lpstr>Future Direction – Phase 5</vt:lpstr>
      <vt:lpstr>Feedback and Discussion</vt:lpstr>
      <vt:lpstr>Session Evaluations There are two ways to access the session and presenter evaluations: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Assessments: Leveraging Self and Peer-Oriented Offerings</dc:title>
  <dc:creator>James Berg</dc:creator>
  <cp:lastModifiedBy>Nick Lewis</cp:lastModifiedBy>
  <cp:revision>9</cp:revision>
  <dcterms:created xsi:type="dcterms:W3CDTF">2019-03-25T21:23:33Z</dcterms:created>
  <dcterms:modified xsi:type="dcterms:W3CDTF">2019-10-08T14:00:38Z</dcterms:modified>
</cp:coreProperties>
</file>