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5" r:id="rId1"/>
  </p:sldMasterIdLst>
  <p:notesMasterIdLst>
    <p:notesMasterId r:id="rId24"/>
  </p:notesMasterIdLst>
  <p:sldIdLst>
    <p:sldId id="257" r:id="rId2"/>
    <p:sldId id="258" r:id="rId3"/>
    <p:sldId id="259" r:id="rId4"/>
    <p:sldId id="260" r:id="rId5"/>
    <p:sldId id="256"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Lst>
  <p:sldSz cx="12192000" cy="6858000"/>
  <p:notesSz cx="6858000" cy="9144000"/>
  <p:embeddedFontLst>
    <p:embeddedFont>
      <p:font typeface="Calibri" panose="020F0502020204030204" pitchFamily="34" charset="0"/>
      <p:regular r:id="rId25"/>
      <p:bold r:id="rId26"/>
      <p:italic r:id="rId27"/>
      <p:boldItalic r:id="rId28"/>
    </p:embeddedFont>
    <p:embeddedFont>
      <p:font typeface="Georgia" panose="02040502050405020303" pitchFamily="18" charset="0"/>
      <p:regular r:id="rId29"/>
      <p:bold r:id="rId30"/>
      <p:italic r:id="rId31"/>
      <p:boldItalic r:id="rId32"/>
    </p:embeddedFont>
    <p:embeddedFont>
      <p:font typeface="Lato" panose="020F0502020204030203" pitchFamily="34" charset="77"/>
      <p:regular r:id="rId33"/>
      <p:bold r:id="rId34"/>
      <p:italic r:id="rId35"/>
      <p:boldItalic r:id="rId36"/>
    </p:embeddedFont>
    <p:embeddedFont>
      <p:font typeface="Lato Black" panose="020F0802020204030203" pitchFamily="34" charset="77"/>
      <p:bold r:id="rId37"/>
      <p:italic r:id="rId38"/>
      <p:boldItalic r:id="rId39"/>
    </p:embeddedFont>
    <p:embeddedFont>
      <p:font typeface="Lato Light" panose="020F0502020204030203" pitchFamily="34" charset="77"/>
      <p:regular r:id="rId40"/>
      <p:bold r:id="rId41"/>
      <p:italic r:id="rId42"/>
      <p:boldItalic r:id="rId43"/>
    </p:embeddedFont>
    <p:embeddedFont>
      <p:font typeface="Roboto" panose="02000000000000000000" pitchFamily="2" charset="0"/>
      <p:regular r:id="rId44"/>
      <p:bold r:id="rId45"/>
      <p:italic r:id="rId46"/>
      <p:boldItalic r:id="rId4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01D3A85-A89E-4CD7-B75C-7B7616042919}">
  <a:tblStyle styleId="{301D3A85-A89E-4CD7-B75C-7B7616042919}"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90"/>
  </p:normalViewPr>
  <p:slideViewPr>
    <p:cSldViewPr snapToGrid="0" snapToObjects="1">
      <p:cViewPr varScale="1">
        <p:scale>
          <a:sx n="99" d="100"/>
          <a:sy n="99" d="100"/>
        </p:scale>
        <p:origin x="520"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2.fntdata"/><Relationship Id="rId39" Type="http://schemas.openxmlformats.org/officeDocument/2006/relationships/font" Target="fonts/font15.fntdata"/><Relationship Id="rId21" Type="http://schemas.openxmlformats.org/officeDocument/2006/relationships/slide" Target="slides/slide20.xml"/><Relationship Id="rId34" Type="http://schemas.openxmlformats.org/officeDocument/2006/relationships/font" Target="fonts/font10.fntdata"/><Relationship Id="rId42" Type="http://schemas.openxmlformats.org/officeDocument/2006/relationships/font" Target="fonts/font18.fntdata"/><Relationship Id="rId47" Type="http://schemas.openxmlformats.org/officeDocument/2006/relationships/font" Target="fonts/font23.fntdata"/><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font" Target="fonts/font5.fntdata"/><Relationship Id="rId11" Type="http://schemas.openxmlformats.org/officeDocument/2006/relationships/slide" Target="slides/slide10.xml"/><Relationship Id="rId24" Type="http://schemas.openxmlformats.org/officeDocument/2006/relationships/notesMaster" Target="notesMasters/notesMaster1.xml"/><Relationship Id="rId32" Type="http://schemas.openxmlformats.org/officeDocument/2006/relationships/font" Target="fonts/font8.fntdata"/><Relationship Id="rId37" Type="http://schemas.openxmlformats.org/officeDocument/2006/relationships/font" Target="fonts/font13.fntdata"/><Relationship Id="rId40" Type="http://schemas.openxmlformats.org/officeDocument/2006/relationships/font" Target="fonts/font16.fntdata"/><Relationship Id="rId45" Type="http://schemas.openxmlformats.org/officeDocument/2006/relationships/font" Target="fonts/font21.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4.fntdata"/><Relationship Id="rId36" Type="http://schemas.openxmlformats.org/officeDocument/2006/relationships/font" Target="fonts/font12.fntdata"/><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7.fntdata"/><Relationship Id="rId44" Type="http://schemas.openxmlformats.org/officeDocument/2006/relationships/font" Target="fonts/font20.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3.fntdata"/><Relationship Id="rId30" Type="http://schemas.openxmlformats.org/officeDocument/2006/relationships/font" Target="fonts/font6.fntdata"/><Relationship Id="rId35" Type="http://schemas.openxmlformats.org/officeDocument/2006/relationships/font" Target="fonts/font11.fntdata"/><Relationship Id="rId43" Type="http://schemas.openxmlformats.org/officeDocument/2006/relationships/font" Target="fonts/font19.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1.fntdata"/><Relationship Id="rId33" Type="http://schemas.openxmlformats.org/officeDocument/2006/relationships/font" Target="fonts/font9.fntdata"/><Relationship Id="rId38" Type="http://schemas.openxmlformats.org/officeDocument/2006/relationships/font" Target="fonts/font14.fntdata"/><Relationship Id="rId46" Type="http://schemas.openxmlformats.org/officeDocument/2006/relationships/font" Target="fonts/font22.fntdata"/><Relationship Id="rId20" Type="http://schemas.openxmlformats.org/officeDocument/2006/relationships/slide" Target="slides/slide19.xml"/><Relationship Id="rId41" Type="http://schemas.openxmlformats.org/officeDocument/2006/relationships/font" Target="fonts/font17.fntdata"/><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twitter.com/intent/tweet?url=http%3A%2F%2Fwww.forbes.com%2Fsites%2Fjeannecroteau%2F2019%2F04%2F04%2Fimposter-syndrome-why-its-harder-today-than-ever%2F&amp;text=Have%20you%20wrestled%20with%20feeling%20like%20you%20don%E2%80%99t%20belong%3F"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all.sli.do/event/jvy0jcmi?section=efcefb49-717e-4085-baf5-fc8ee07de69e&amp;info_modal_version=default&amp;open_info_modal=true"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library.educause.edu/resources/2019/7/diversity-in-higher-education-information-technology-from-todays-workforce-to-tomorrows-leaders"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
        <p:cNvGrpSpPr/>
        <p:nvPr/>
      </p:nvGrpSpPr>
      <p:grpSpPr>
        <a:xfrm>
          <a:off x="0" y="0"/>
          <a:ext cx="0" cy="0"/>
          <a:chOff x="0" y="0"/>
          <a:chExt cx="0" cy="0"/>
        </a:xfrm>
      </p:grpSpPr>
      <p:sp>
        <p:nvSpPr>
          <p:cNvPr id="48" name="Google Shape;48;g62065dd521_5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Note about change in title from Minorities to Marginalized groups: Since that language is more inclusive. </a:t>
            </a:r>
            <a:r>
              <a:rPr lang="en-US">
                <a:solidFill>
                  <a:srgbClr val="444444"/>
                </a:solidFill>
                <a:highlight>
                  <a:srgbClr val="FFFFFF"/>
                </a:highlight>
              </a:rPr>
              <a:t>We're all here to learn and share what we've learned, and the important thing is to keep improving and bringing awareness to help spread change.</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Comment about Marginalized groups welcome and related similar tactics but we will likely default to talking about women.</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White men are important too.</a:t>
            </a:r>
            <a:endParaRPr>
              <a:solidFill>
                <a:schemeClr val="dk1"/>
              </a:solidFill>
            </a:endParaRPr>
          </a:p>
          <a:p>
            <a:pPr marL="0" lvl="0" indent="0" algn="l" rtl="0">
              <a:spcBef>
                <a:spcPts val="0"/>
              </a:spcBef>
              <a:spcAft>
                <a:spcPts val="0"/>
              </a:spcAft>
              <a:buNone/>
            </a:pPr>
            <a:endParaRPr/>
          </a:p>
        </p:txBody>
      </p:sp>
      <p:sp>
        <p:nvSpPr>
          <p:cNvPr id="49" name="Google Shape;49;g62065dd521_5_4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6206c6b5bd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Sowmya will present </a:t>
            </a:r>
            <a:endParaRPr/>
          </a:p>
        </p:txBody>
      </p:sp>
      <p:sp>
        <p:nvSpPr>
          <p:cNvPr id="115" name="Google Shape;115;g6206c6b5bd_0_2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g61dab0dd06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Impostor Syndrome is real and if you think your have experienced it your not alone.  According to research published in the Journal of Behavioral Science it’s estimated that 70% of U.S. population has experienced Impostor Syndrome.  </a:t>
            </a:r>
            <a:r>
              <a:rPr lang="en-US" sz="1350">
                <a:solidFill>
                  <a:srgbClr val="333333"/>
                </a:solidFill>
                <a:highlight>
                  <a:srgbClr val="FCFCFC"/>
                </a:highlight>
                <a:latin typeface="Georgia"/>
                <a:ea typeface="Georgia"/>
                <a:cs typeface="Georgia"/>
                <a:sym typeface="Georgia"/>
              </a:rPr>
              <a:t>Have you ever felt like a complete fraud and that everyone was going to find out that you didn’t deserve your accomplishments? </a:t>
            </a:r>
            <a:r>
              <a:rPr lang="en-US" sz="1350">
                <a:solidFill>
                  <a:schemeClr val="dk1"/>
                </a:solidFill>
                <a:highlight>
                  <a:srgbClr val="FCFCFC"/>
                </a:highlight>
                <a:uFill>
                  <a:noFill/>
                </a:uFill>
                <a:latin typeface="Georgia"/>
                <a:ea typeface="Georgia"/>
                <a:cs typeface="Georgia"/>
                <a:sym typeface="Georgia"/>
                <a:hlinkClick r:id="rId3"/>
              </a:rPr>
              <a:t>Have you wrestled with feeling like you don’t belong?</a:t>
            </a:r>
            <a:endParaRPr>
              <a:solidFill>
                <a:schemeClr val="dk1"/>
              </a:solidFill>
            </a:endParaRPr>
          </a:p>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slide for categories??  This could be another audience engagment or if hurting to time, Sara could just talk about it.  But would be nice to see participants raise their hands for the categories.</a:t>
            </a:r>
            <a:endParaRPr>
              <a:solidFill>
                <a:schemeClr val="dk1"/>
              </a:solidFill>
            </a:endParaRPr>
          </a:p>
          <a:p>
            <a:pPr marL="0" lvl="0" indent="0" algn="l" rtl="0">
              <a:spcBef>
                <a:spcPts val="0"/>
              </a:spcBef>
              <a:spcAft>
                <a:spcPts val="0"/>
              </a:spcAft>
              <a:buNone/>
            </a:pPr>
            <a:endParaRPr/>
          </a:p>
        </p:txBody>
      </p:sp>
      <p:sp>
        <p:nvSpPr>
          <p:cNvPr id="122" name="Google Shape;122;g61dab0dd06_0_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Google Shape;130;g62391ad7e3_7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 name="Google Shape;131;g62391ad7e3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62391ad7e3_7_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1" name="Google Shape;141;g62391ad7e3_7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6206c6b5bd_0_1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6206c6b5bd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Give people an opportunity to speak, publicly praise others, help offer opportunities.  Call out bad behavior even if not directed at you.  Women stop being a barrier to other women or bullying. Become a mentor at your institution or another.  Have open dialog.  It’s not always intentional, sometimes it’s situational.  Questions, comments, thoughts?  Final thought prep the next generation….. transition to pipeline. So how do we start to do that? How do we as women, as allies, do that?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61dab0dd0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Sarah M - Here’s what we did at UD in order to assist with this issue….</a:t>
            </a:r>
            <a:endParaRPr/>
          </a:p>
        </p:txBody>
      </p:sp>
      <p:sp>
        <p:nvSpPr>
          <p:cNvPr id="156" name="Google Shape;156;g61dab0dd06_0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Jamie </a:t>
            </a:r>
            <a:endParaRPr/>
          </a:p>
          <a:p>
            <a:pPr marL="0" lvl="0" indent="0" algn="l" rtl="0">
              <a:spcBef>
                <a:spcPts val="0"/>
              </a:spcBef>
              <a:spcAft>
                <a:spcPts val="0"/>
              </a:spcAft>
              <a:buNone/>
            </a:pPr>
            <a:endParaRPr/>
          </a:p>
          <a:p>
            <a:pPr marL="0" lvl="0" indent="0" algn="l" rtl="0">
              <a:spcBef>
                <a:spcPts val="0"/>
              </a:spcBef>
              <a:spcAft>
                <a:spcPts val="0"/>
              </a:spcAft>
              <a:buNone/>
            </a:pPr>
            <a:r>
              <a:rPr lang="en-US"/>
              <a:t>buy- in from leadership- this is where our support system comes into play, we have a great support system at U of DE and here we have our very own……..(insert who is in the audience) Get buy in by showing that there is need and that there is a passion for your initiative. </a:t>
            </a:r>
            <a:endParaRPr/>
          </a:p>
          <a:p>
            <a:pPr marL="0" lvl="0" indent="0" algn="l" rtl="0">
              <a:spcBef>
                <a:spcPts val="0"/>
              </a:spcBef>
              <a:spcAft>
                <a:spcPts val="0"/>
              </a:spcAft>
              <a:buNone/>
            </a:pPr>
            <a:endParaRPr/>
          </a:p>
          <a:p>
            <a:pPr marL="0" lvl="0" indent="0" algn="l" rtl="0">
              <a:spcBef>
                <a:spcPts val="0"/>
              </a:spcBef>
              <a:spcAft>
                <a:spcPts val="0"/>
              </a:spcAft>
              <a:buNone/>
            </a:pPr>
            <a:r>
              <a:rPr lang="en-US"/>
              <a:t>Engage a diverse audience- Does not just have to be in “technology”, make it diverse, women, men, young, experienced,seasoned….. really anyone...be open</a:t>
            </a:r>
            <a:endParaRPr/>
          </a:p>
          <a:p>
            <a:pPr marL="0" lvl="0" indent="0" algn="l" rtl="0">
              <a:spcBef>
                <a:spcPts val="0"/>
              </a:spcBef>
              <a:spcAft>
                <a:spcPts val="0"/>
              </a:spcAft>
              <a:buNone/>
            </a:pPr>
            <a:r>
              <a:rPr lang="en-US"/>
              <a:t>but you need a diversity</a:t>
            </a:r>
            <a:endParaRPr/>
          </a:p>
          <a:p>
            <a:pPr marL="0" lvl="0" indent="0" algn="l" rtl="0">
              <a:spcBef>
                <a:spcPts val="0"/>
              </a:spcBef>
              <a:spcAft>
                <a:spcPts val="0"/>
              </a:spcAft>
              <a:buNone/>
            </a:pPr>
            <a:endParaRPr/>
          </a:p>
          <a:p>
            <a:pPr marL="0" lvl="0" indent="0" algn="l" rtl="0">
              <a:spcBef>
                <a:spcPts val="0"/>
              </a:spcBef>
              <a:spcAft>
                <a:spcPts val="0"/>
              </a:spcAft>
              <a:buNone/>
            </a:pPr>
            <a:r>
              <a:rPr lang="en-US"/>
              <a:t>Building a community- I think back to what Steven Johnson said as the keynote speaker on Tuesday morning, he said don’t go it alone.  Don’t do it by yourself.</a:t>
            </a:r>
            <a:endParaRPr/>
          </a:p>
          <a:p>
            <a:pPr marL="0" lvl="0" indent="0" algn="l" rtl="0">
              <a:spcBef>
                <a:spcPts val="0"/>
              </a:spcBef>
              <a:spcAft>
                <a:spcPts val="0"/>
              </a:spcAft>
              <a:buNone/>
            </a:pPr>
            <a:endParaRPr/>
          </a:p>
          <a:p>
            <a:pPr marL="0" lvl="0" indent="0" algn="l" rtl="0">
              <a:spcBef>
                <a:spcPts val="0"/>
              </a:spcBef>
              <a:spcAft>
                <a:spcPts val="0"/>
              </a:spcAft>
              <a:buNone/>
            </a:pPr>
            <a:r>
              <a:rPr lang="en-US"/>
              <a:t>Internal &amp; external outreach- internally within our Universty- DEI groups on campus…office of equity and inclusion, college of engineering’s DEI groups and then we did some outreach externally by becoming involved our local high school and doing tech workshops with juniors over a several weeks..  We reached out and became a part of an annual event called Digi Girlz. By doing this, it always builds your community and it engages a diverse audience as well. </a:t>
            </a:r>
            <a:endParaRPr/>
          </a:p>
          <a:p>
            <a:pPr marL="0" lvl="0" indent="0" algn="l" rtl="0">
              <a:spcBef>
                <a:spcPts val="0"/>
              </a:spcBef>
              <a:spcAft>
                <a:spcPts val="0"/>
              </a:spcAft>
              <a:buNone/>
            </a:pPr>
            <a:endParaRPr/>
          </a:p>
          <a:p>
            <a:pPr marL="0" lvl="0" indent="0" algn="l" rtl="0">
              <a:spcBef>
                <a:spcPts val="0"/>
              </a:spcBef>
              <a:spcAft>
                <a:spcPts val="0"/>
              </a:spcAft>
              <a:buNone/>
            </a:pPr>
            <a:r>
              <a:rPr lang="en-US"/>
              <a:t>By doing all of the above, you start to create that pipeline that is going to fuel and support  start up of your group of your organization.</a:t>
            </a:r>
            <a:endParaRPr/>
          </a:p>
          <a:p>
            <a:pPr marL="0" lvl="0" indent="0" algn="l" rtl="0">
              <a:spcBef>
                <a:spcPts val="0"/>
              </a:spcBef>
              <a:spcAft>
                <a:spcPts val="0"/>
              </a:spcAft>
              <a:buNone/>
            </a:pPr>
            <a:endParaRPr/>
          </a:p>
          <a:p>
            <a:pPr marL="0" lvl="0" indent="0" algn="l" rtl="0">
              <a:spcBef>
                <a:spcPts val="0"/>
              </a:spcBef>
              <a:spcAft>
                <a:spcPts val="0"/>
              </a:spcAft>
              <a:buNone/>
            </a:pPr>
            <a:r>
              <a:rPr lang="en-US"/>
              <a:t>Before we get into what some of our challenges were, let me ask you in this room….is there something not up there that has worked for you? or is there something up there that has also worked for you?</a:t>
            </a:r>
            <a:endParaRPr/>
          </a:p>
          <a:p>
            <a:pPr marL="0" lvl="0" indent="0" algn="l" rtl="0">
              <a:spcBef>
                <a:spcPts val="0"/>
              </a:spcBef>
              <a:spcAft>
                <a:spcPts val="0"/>
              </a:spcAft>
              <a:buNone/>
            </a:pPr>
            <a:endParaRPr/>
          </a:p>
          <a:p>
            <a:pPr marL="0" lvl="0" indent="0" algn="l" rtl="0">
              <a:spcBef>
                <a:spcPts val="0"/>
              </a:spcBef>
              <a:spcAft>
                <a:spcPts val="0"/>
              </a:spcAft>
              <a:buNone/>
            </a:pPr>
            <a:r>
              <a:rPr lang="en-US"/>
              <a:t>I’m going to hand it over to Sowyma &amp; Sarah who are going to talk a little bit about some of the challenges in getting our WIT group started.</a:t>
            </a:r>
            <a:endParaRPr/>
          </a:p>
          <a:p>
            <a:pPr marL="0" lvl="0" indent="0" algn="l" rtl="0">
              <a:spcBef>
                <a:spcPts val="0"/>
              </a:spcBef>
              <a:spcAft>
                <a:spcPts val="0"/>
              </a:spcAft>
              <a:buNone/>
            </a:pPr>
            <a:endParaRPr/>
          </a:p>
          <a:p>
            <a:pPr marL="0" lvl="0" indent="0" algn="l" rtl="0">
              <a:spcBef>
                <a:spcPts val="0"/>
              </a:spcBef>
              <a:spcAft>
                <a:spcPts val="0"/>
              </a:spcAft>
              <a:buNone/>
            </a:pPr>
            <a:endParaRPr/>
          </a:p>
          <a:p>
            <a:pPr marL="0" lvl="0" indent="0" algn="l" rtl="0">
              <a:spcBef>
                <a:spcPts val="0"/>
              </a:spcBef>
              <a:spcAft>
                <a:spcPts val="0"/>
              </a:spcAft>
              <a:buNone/>
            </a:pPr>
            <a:endParaRPr/>
          </a:p>
        </p:txBody>
      </p:sp>
      <p:sp>
        <p:nvSpPr>
          <p:cNvPr id="162" name="Google Shape;162;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61dab0dd06_0_4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Sowmya &amp; Sarah</a:t>
            </a:r>
            <a:endParaRPr/>
          </a:p>
        </p:txBody>
      </p:sp>
      <p:sp>
        <p:nvSpPr>
          <p:cNvPr id="171" name="Google Shape;171;g61dab0dd06_0_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62065dd521_4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Sarah M Business Model Canvas = Organization Planning Canvas</a:t>
            </a:r>
            <a:endParaRPr/>
          </a:p>
        </p:txBody>
      </p:sp>
      <p:sp>
        <p:nvSpPr>
          <p:cNvPr id="180" name="Google Shape;180;g62065dd521_4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62065dd521_5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Jamie, Sarah, Sowmya</a:t>
            </a:r>
            <a:endParaRPr/>
          </a:p>
          <a:p>
            <a:pPr marL="0" lvl="0" indent="0" algn="l" rtl="0">
              <a:spcBef>
                <a:spcPts val="0"/>
              </a:spcBef>
              <a:spcAft>
                <a:spcPts val="0"/>
              </a:spcAft>
              <a:buNone/>
            </a:pPr>
            <a:endParaRPr/>
          </a:p>
          <a:p>
            <a:pPr marL="0" lvl="0" indent="0" algn="l" rtl="0">
              <a:spcBef>
                <a:spcPts val="0"/>
              </a:spcBef>
              <a:spcAft>
                <a:spcPts val="0"/>
              </a:spcAft>
              <a:buNone/>
            </a:pPr>
            <a:r>
              <a:rPr lang="en-US"/>
              <a:t>We need to put in another picture or rearrange the ones we have.</a:t>
            </a:r>
            <a:endParaRPr/>
          </a:p>
        </p:txBody>
      </p:sp>
      <p:sp>
        <p:nvSpPr>
          <p:cNvPr id="190" name="Google Shape;190;g62065dd521_5_1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
        <p:cNvGrpSpPr/>
        <p:nvPr/>
      </p:nvGrpSpPr>
      <p:grpSpPr>
        <a:xfrm>
          <a:off x="0" y="0"/>
          <a:ext cx="0" cy="0"/>
          <a:chOff x="0" y="0"/>
          <a:chExt cx="0" cy="0"/>
        </a:xfrm>
      </p:grpSpPr>
      <p:sp>
        <p:nvSpPr>
          <p:cNvPr id="54" name="Google Shape;54;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 name="Google Shape;5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62065dd521_4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01" name="Google Shape;201;g62065dd521_4_1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62065dd521_5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62065dd521_5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
        <p:cNvGrpSpPr/>
        <p:nvPr/>
      </p:nvGrpSpPr>
      <p:grpSpPr>
        <a:xfrm>
          <a:off x="0" y="0"/>
          <a:ext cx="0" cy="0"/>
          <a:chOff x="0" y="0"/>
          <a:chExt cx="0" cy="0"/>
        </a:xfrm>
      </p:grpSpPr>
      <p:sp>
        <p:nvSpPr>
          <p:cNvPr id="215" name="Google Shape;215;p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6" name="Google Shape;216;p8: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
        <p:cNvGrpSpPr/>
        <p:nvPr/>
      </p:nvGrpSpPr>
      <p:grpSpPr>
        <a:xfrm>
          <a:off x="0" y="0"/>
          <a:ext cx="0" cy="0"/>
          <a:chOff x="0" y="0"/>
          <a:chExt cx="0" cy="0"/>
        </a:xfrm>
      </p:grpSpPr>
      <p:sp>
        <p:nvSpPr>
          <p:cNvPr id="60" name="Google Shape;6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Jamie to transition into each of our introductions</a:t>
            </a:r>
            <a:endParaRPr/>
          </a:p>
        </p:txBody>
      </p:sp>
      <p:sp>
        <p:nvSpPr>
          <p:cNvPr id="61" name="Google Shape;6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61dab0dd0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u="sng">
                <a:solidFill>
                  <a:schemeClr val="dk1"/>
                </a:solidFill>
              </a:rPr>
              <a:t>1st  audience engagement- Business card exchange  (30 seconds)</a:t>
            </a:r>
            <a:endParaRPr u="sng"/>
          </a:p>
          <a:p>
            <a:pPr marL="0" lvl="0" indent="0" algn="l" rtl="0">
              <a:spcBef>
                <a:spcPts val="0"/>
              </a:spcBef>
              <a:spcAft>
                <a:spcPts val="0"/>
              </a:spcAft>
              <a:buNone/>
            </a:pPr>
            <a:r>
              <a:rPr lang="en-US"/>
              <a:t>Stand up and if you have a business card, take it out, hand it to your neighbor. If you do not have a business card with you, you can create your own (show post-its).</a:t>
            </a:r>
            <a:endParaRPr/>
          </a:p>
          <a:p>
            <a:pPr marL="0" lvl="0" indent="0" algn="l" rtl="0">
              <a:spcBef>
                <a:spcPts val="0"/>
              </a:spcBef>
              <a:spcAft>
                <a:spcPts val="0"/>
              </a:spcAft>
              <a:buNone/>
            </a:pPr>
            <a:r>
              <a:rPr lang="en-US"/>
              <a:t>If you get nothing else from this you will leave will a contact of someone you can connect with.</a:t>
            </a:r>
            <a:endParaRPr/>
          </a:p>
        </p:txBody>
      </p:sp>
      <p:sp>
        <p:nvSpPr>
          <p:cNvPr id="75" name="Google Shape;75;g61dab0dd06_0_2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
        <p:cNvGrpSpPr/>
        <p:nvPr/>
      </p:nvGrpSpPr>
      <p:grpSpPr>
        <a:xfrm>
          <a:off x="0" y="0"/>
          <a:ext cx="0" cy="0"/>
          <a:chOff x="0" y="0"/>
          <a:chExt cx="0" cy="0"/>
        </a:xfrm>
      </p:grpSpPr>
      <p:sp>
        <p:nvSpPr>
          <p:cNvPr id="39" name="Google Shape;3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Welcome people to our presentation.  Make them aware of the poll. </a:t>
            </a:r>
            <a:endParaRPr/>
          </a:p>
          <a:p>
            <a:pPr marL="0" lvl="0" indent="0" algn="l" rtl="0">
              <a:spcBef>
                <a:spcPts val="0"/>
              </a:spcBef>
              <a:spcAft>
                <a:spcPts val="0"/>
              </a:spcAft>
              <a:buNone/>
            </a:pPr>
            <a:endParaRPr/>
          </a:p>
          <a:p>
            <a:pPr marL="0" lvl="0" indent="0" algn="l" rtl="0">
              <a:spcBef>
                <a:spcPts val="0"/>
              </a:spcBef>
              <a:spcAft>
                <a:spcPts val="0"/>
              </a:spcAft>
              <a:buNone/>
            </a:pPr>
            <a:r>
              <a:rPr lang="en-US"/>
              <a:t>  </a:t>
            </a:r>
            <a:endParaRPr/>
          </a:p>
        </p:txBody>
      </p:sp>
      <p:sp>
        <p:nvSpPr>
          <p:cNvPr id="40" name="Google Shape;40;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8"/>
        <p:cNvGrpSpPr/>
        <p:nvPr/>
      </p:nvGrpSpPr>
      <p:grpSpPr>
        <a:xfrm>
          <a:off x="0" y="0"/>
          <a:ext cx="0" cy="0"/>
          <a:chOff x="0" y="0"/>
          <a:chExt cx="0" cy="0"/>
        </a:xfrm>
      </p:grpSpPr>
      <p:sp>
        <p:nvSpPr>
          <p:cNvPr id="79" name="Google Shape;79;g61dab0dd06_0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Jamie to talk about poll results.  Ask a few questions about the results. Talk about the ones that stand out.  Maybe make reference to our t-shirts that we are wearing and why.  So it would appear that most of us in this room may have run into one or more of these situations.  Did you do anything about it?  Did speak up? Did you quietly let it go?  So what can we do about it?  Sara is going to talk about how to support yourself and others...how can we by an ally not only to ourselves but to others as well…..Transition into Sara L’s slides</a:t>
            </a:r>
            <a:endParaRPr/>
          </a:p>
          <a:p>
            <a:pPr marL="0" lvl="0" indent="0" algn="l" rtl="0">
              <a:spcBef>
                <a:spcPts val="0"/>
              </a:spcBef>
              <a:spcAft>
                <a:spcPts val="0"/>
              </a:spcAft>
              <a:buNone/>
            </a:pPr>
            <a:endParaRPr/>
          </a:p>
          <a:p>
            <a:pPr marL="0" lvl="0" indent="0" algn="l" rtl="0">
              <a:spcBef>
                <a:spcPts val="0"/>
              </a:spcBef>
              <a:spcAft>
                <a:spcPts val="0"/>
              </a:spcAft>
              <a:buNone/>
            </a:pPr>
            <a:r>
              <a:rPr lang="en-US"/>
              <a:t>Poll Results: </a:t>
            </a:r>
            <a:r>
              <a:rPr lang="en-US" u="sng">
                <a:solidFill>
                  <a:schemeClr val="hlink"/>
                </a:solidFill>
                <a:hlinkClick r:id="rId3"/>
              </a:rPr>
              <a:t>https://wall.sli.do/event/jvy0jcmi?section=efcefb49-717e-4085-baf5-fc8ee07de69e&amp;info_modal_version=default&amp;open_info_modal=true</a:t>
            </a:r>
            <a:r>
              <a:rPr lang="en-US"/>
              <a:t> </a:t>
            </a:r>
            <a:endParaRPr/>
          </a:p>
          <a:p>
            <a:pPr marL="0" lvl="0" indent="0" algn="l" rtl="0">
              <a:spcBef>
                <a:spcPts val="0"/>
              </a:spcBef>
              <a:spcAft>
                <a:spcPts val="0"/>
              </a:spcAft>
              <a:buNone/>
            </a:pPr>
            <a:endParaRPr/>
          </a:p>
          <a:p>
            <a:pPr marL="0" lvl="0" indent="0" algn="l" rtl="0">
              <a:spcBef>
                <a:spcPts val="0"/>
              </a:spcBef>
              <a:spcAft>
                <a:spcPts val="0"/>
              </a:spcAft>
              <a:buNone/>
            </a:pPr>
            <a:r>
              <a:rPr lang="en-US" u="sng">
                <a:solidFill>
                  <a:schemeClr val="hlink"/>
                </a:solidFill>
                <a:hlinkClick r:id="rId4"/>
              </a:rPr>
              <a:t>https://library.educause.edu/resources/2019/7/diversity-in-higher-education-information-technology-from-todays-workforce-to-tomorrows-leaders</a:t>
            </a:r>
            <a:endParaRPr/>
          </a:p>
          <a:p>
            <a:pPr marL="0" lvl="0" indent="0" algn="l" rtl="0">
              <a:spcBef>
                <a:spcPts val="0"/>
              </a:spcBef>
              <a:spcAft>
                <a:spcPts val="0"/>
              </a:spcAft>
              <a:buClr>
                <a:schemeClr val="dk1"/>
              </a:buClr>
              <a:buSzPts val="1100"/>
              <a:buFont typeface="Arial"/>
              <a:buNone/>
            </a:pPr>
            <a:r>
              <a:rPr lang="en-US"/>
              <a:t>81% white male</a:t>
            </a:r>
            <a:endParaRPr/>
          </a:p>
        </p:txBody>
      </p:sp>
      <p:sp>
        <p:nvSpPr>
          <p:cNvPr id="80" name="Google Shape;80;g61dab0dd06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Tell my story….. why I wanted to present.</a:t>
            </a:r>
            <a:endParaRPr/>
          </a:p>
        </p:txBody>
      </p:sp>
      <p:sp>
        <p:nvSpPr>
          <p:cNvPr id="86" name="Google Shape;86;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61dab0dd06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solidFill>
                  <a:schemeClr val="dk1"/>
                </a:solidFill>
              </a:rPr>
              <a:t>Google Search ( IT Girl, IT Women, IT Guy, technology professional</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Race, Gender, Age, Appearance  Ask for others????? Smart, neard, data guy, DBA?</a:t>
            </a:r>
            <a:endParaRPr>
              <a:solidFill>
                <a:schemeClr val="dk1"/>
              </a:solidFill>
            </a:endParaRPr>
          </a:p>
          <a:p>
            <a:pPr marL="0" lvl="0" indent="0" algn="l" rtl="0">
              <a:spcBef>
                <a:spcPts val="0"/>
              </a:spcBef>
              <a:spcAft>
                <a:spcPts val="0"/>
              </a:spcAft>
              <a:buClr>
                <a:schemeClr val="dk1"/>
              </a:buClr>
              <a:buSzPts val="1100"/>
              <a:buFont typeface="Arial"/>
              <a:buNone/>
            </a:pPr>
            <a:r>
              <a:rPr lang="en-US">
                <a:solidFill>
                  <a:schemeClr val="dk1"/>
                </a:solidFill>
              </a:rPr>
              <a:t>So what does this have to do with supporting yourself and others?  Elephant in the room.  We have to stop falling victim to the stereotypes we are fighting against.  Look around the room this is what </a:t>
            </a:r>
            <a:endParaRPr>
              <a:solidFill>
                <a:schemeClr val="dk1"/>
              </a:solidFill>
            </a:endParaRPr>
          </a:p>
          <a:p>
            <a:pPr marL="0" lvl="0" indent="0" algn="l" rtl="0">
              <a:spcBef>
                <a:spcPts val="0"/>
              </a:spcBef>
              <a:spcAft>
                <a:spcPts val="0"/>
              </a:spcAft>
              <a:buNone/>
            </a:pPr>
            <a:endParaRPr/>
          </a:p>
        </p:txBody>
      </p:sp>
      <p:sp>
        <p:nvSpPr>
          <p:cNvPr id="92" name="Google Shape;92;g61dab0dd06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61e64d60a6_2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Sarah M</a:t>
            </a:r>
            <a:endParaRPr/>
          </a:p>
          <a:p>
            <a:pPr marL="0" lvl="0" indent="0" algn="l" rtl="0">
              <a:spcBef>
                <a:spcPts val="0"/>
              </a:spcBef>
              <a:spcAft>
                <a:spcPts val="0"/>
              </a:spcAft>
              <a:buNone/>
            </a:pPr>
            <a:endParaRPr/>
          </a:p>
        </p:txBody>
      </p:sp>
      <p:sp>
        <p:nvSpPr>
          <p:cNvPr id="102" name="Google Shape;102;g61e64d60a6_2_7: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2"/>
          <p:cNvSpPr txBox="1">
            <a:spLocks noGrp="1"/>
          </p:cNvSpPr>
          <p:nvPr>
            <p:ph type="ctrTitle"/>
          </p:nvPr>
        </p:nvSpPr>
        <p:spPr>
          <a:xfrm>
            <a:off x="619125" y="455613"/>
            <a:ext cx="9144000" cy="2387600"/>
          </a:xfrm>
          <a:prstGeom prst="rect">
            <a:avLst/>
          </a:prstGeom>
          <a:noFill/>
          <a:ln>
            <a:noFill/>
          </a:ln>
        </p:spPr>
        <p:txBody>
          <a:bodyPr spcFirstLastPara="1" wrap="square" lIns="91425" tIns="45700" rIns="91425" bIns="45700" anchor="b" anchorCtr="0">
            <a:noAutofit/>
          </a:bodyPr>
          <a:lstStyle>
            <a:lvl1pPr lvl="0" algn="ctr">
              <a:lnSpc>
                <a:spcPct val="90000"/>
              </a:lnSpc>
              <a:spcBef>
                <a:spcPts val="0"/>
              </a:spcBef>
              <a:spcAft>
                <a:spcPts val="0"/>
              </a:spcAft>
              <a:buClr>
                <a:srgbClr val="F2F2F2"/>
              </a:buClr>
              <a:buSzPts val="6000"/>
              <a:buFont typeface="Calibri"/>
              <a:buNone/>
              <a:defRPr sz="6000" b="1">
                <a:solidFill>
                  <a:srgbClr val="F2F2F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2"/>
          <p:cNvSpPr txBox="1">
            <a:spLocks noGrp="1"/>
          </p:cNvSpPr>
          <p:nvPr>
            <p:ph type="subTitle" idx="1"/>
          </p:nvPr>
        </p:nvSpPr>
        <p:spPr>
          <a:xfrm>
            <a:off x="619125" y="2935288"/>
            <a:ext cx="9144000" cy="1655762"/>
          </a:xfrm>
          <a:prstGeom prst="rect">
            <a:avLst/>
          </a:prstGeom>
          <a:noFill/>
          <a:ln>
            <a:noFill/>
          </a:ln>
        </p:spPr>
        <p:txBody>
          <a:bodyPr spcFirstLastPara="1" wrap="square" lIns="91425" tIns="45700" rIns="91425" bIns="45700" anchor="t" anchorCtr="0">
            <a:noAutofit/>
          </a:bodyPr>
          <a:lstStyle>
            <a:lvl1pPr lvl="0" algn="ctr">
              <a:lnSpc>
                <a:spcPct val="90000"/>
              </a:lnSpc>
              <a:spcBef>
                <a:spcPts val="1000"/>
              </a:spcBef>
              <a:spcAft>
                <a:spcPts val="0"/>
              </a:spcAft>
              <a:buClr>
                <a:srgbClr val="F2F2F2"/>
              </a:buClr>
              <a:buSzPts val="2400"/>
              <a:buNone/>
              <a:defRPr sz="2400">
                <a:solidFill>
                  <a:srgbClr val="F2F2F2"/>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4" name="Google Shape;14;p2"/>
          <p:cNvSpPr txBox="1">
            <a:spLocks noGrp="1"/>
          </p:cNvSpPr>
          <p:nvPr>
            <p:ph type="dt" idx="10"/>
          </p:nvPr>
        </p:nvSpPr>
        <p:spPr>
          <a:xfrm>
            <a:off x="809625" y="6492875"/>
            <a:ext cx="1781176"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DDEAF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 name="Google Shape;15;p2"/>
          <p:cNvSpPr txBox="1">
            <a:spLocks noGrp="1"/>
          </p:cNvSpPr>
          <p:nvPr>
            <p:ph type="ftr" idx="11"/>
          </p:nvPr>
        </p:nvSpPr>
        <p:spPr>
          <a:xfrm>
            <a:off x="3781425" y="6492874"/>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solidFill>
                  <a:srgbClr val="DDEAF6"/>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bg>
      <p:bgPr>
        <a:blipFill>
          <a:blip r:embed="rId2">
            <a:alphaModFix/>
          </a:blip>
          <a:stretch>
            <a:fillRect/>
          </a:stretch>
        </a:blipFill>
        <a:effectLst/>
      </p:bgPr>
    </p:bg>
    <p:spTree>
      <p:nvGrpSpPr>
        <p:cNvPr id="1" name="Shape 16"/>
        <p:cNvGrpSpPr/>
        <p:nvPr/>
      </p:nvGrpSpPr>
      <p:grpSpPr>
        <a:xfrm>
          <a:off x="0" y="0"/>
          <a:ext cx="0" cy="0"/>
          <a:chOff x="0" y="0"/>
          <a:chExt cx="0" cy="0"/>
        </a:xfrm>
      </p:grpSpPr>
      <p:sp>
        <p:nvSpPr>
          <p:cNvPr id="17" name="Google Shape;17;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F7622"/>
              </a:buClr>
              <a:buSzPts val="4400"/>
              <a:buFont typeface="Calibri"/>
              <a:buNone/>
              <a:defRPr b="1">
                <a:solidFill>
                  <a:srgbClr val="EF762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 name="Google Shape;18;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blipFill>
          <a:blip r:embed="rId2">
            <a:alphaModFix/>
          </a:blip>
          <a:stretch>
            <a:fillRect/>
          </a:stretch>
        </a:blipFill>
        <a:effectLst/>
      </p:bgPr>
    </p:bg>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838200" y="347663"/>
            <a:ext cx="10515600" cy="285273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FBE4D4"/>
              </a:buClr>
              <a:buSzPts val="6000"/>
              <a:buFont typeface="Calibri"/>
              <a:buNone/>
              <a:defRPr sz="6000" b="1">
                <a:solidFill>
                  <a:srgbClr val="FBE4D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838200" y="3227388"/>
            <a:ext cx="10515600" cy="1500187"/>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2400"/>
              <a:buNone/>
              <a:defRPr sz="2400">
                <a:solidFill>
                  <a:schemeClr val="dk1"/>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23" name="Google Shape;23;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446CA9"/>
              </a:buClr>
              <a:buSzPts val="4400"/>
              <a:buFont typeface="Calibri"/>
              <a:buNone/>
              <a:defRPr b="1">
                <a:solidFill>
                  <a:srgbClr val="446C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 name="Google Shape;24;p5"/>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5" name="Google Shape;25;p5"/>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446CA9"/>
              </a:buClr>
              <a:buSzPts val="4400"/>
              <a:buFont typeface="Calibri"/>
              <a:buNone/>
              <a:defRPr b="1">
                <a:solidFill>
                  <a:srgbClr val="446CA9"/>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 name="Google Shape;28;p6"/>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F7622"/>
              </a:buClr>
              <a:buSzPts val="3200"/>
              <a:buNone/>
              <a:defRPr sz="3200" b="0">
                <a:solidFill>
                  <a:srgbClr val="EF762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29" name="Google Shape;29;p6"/>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0" name="Google Shape;30;p6"/>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Autofit/>
          </a:bodyPr>
          <a:lstStyle>
            <a:lvl1pPr marL="457200" lvl="0" indent="-228600" algn="l">
              <a:lnSpc>
                <a:spcPct val="90000"/>
              </a:lnSpc>
              <a:spcBef>
                <a:spcPts val="1000"/>
              </a:spcBef>
              <a:spcAft>
                <a:spcPts val="0"/>
              </a:spcAft>
              <a:buClr>
                <a:srgbClr val="EF7622"/>
              </a:buClr>
              <a:buSzPts val="3200"/>
              <a:buNone/>
              <a:defRPr sz="3200" b="0">
                <a:solidFill>
                  <a:srgbClr val="EF7622"/>
                </a:solidFill>
              </a:defRPr>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6"/>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bg>
      <p:bgPr>
        <a:blipFill>
          <a:blip r:embed="rId2">
            <a:alphaModFix/>
          </a:blip>
          <a:stretch>
            <a:fillRect/>
          </a:stretch>
        </a:blipFill>
        <a:effectLst/>
      </p:bgPr>
    </p:bg>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838200" y="1603375"/>
            <a:ext cx="105156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lt1"/>
              </a:buClr>
              <a:buSzPts val="6000"/>
              <a:buFont typeface="Calibri"/>
              <a:buNone/>
              <a:defRPr sz="60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8"/>
          <p:cNvSpPr txBox="1">
            <a:spLocks noGrp="1"/>
          </p:cNvSpPr>
          <p:nvPr>
            <p:ph type="title"/>
          </p:nvPr>
        </p:nvSpPr>
        <p:spPr>
          <a:xfrm>
            <a:off x="839787" y="726281"/>
            <a:ext cx="3932237"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dk1"/>
              </a:buClr>
              <a:buSzPts val="4400"/>
              <a:buFont typeface="Calibri"/>
              <a:buNone/>
              <a:defRPr sz="44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8"/>
          <p:cNvSpPr>
            <a:spLocks noGrp="1"/>
          </p:cNvSpPr>
          <p:nvPr>
            <p:ph type="pic" idx="2"/>
          </p:nvPr>
        </p:nvSpPr>
        <p:spPr>
          <a:xfrm>
            <a:off x="5180012" y="1526381"/>
            <a:ext cx="6172200" cy="4873625"/>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37" name="Google Shape;37;p8"/>
          <p:cNvSpPr txBox="1">
            <a:spLocks noGrp="1"/>
          </p:cNvSpPr>
          <p:nvPr>
            <p:ph type="body" idx="1"/>
          </p:nvPr>
        </p:nvSpPr>
        <p:spPr>
          <a:xfrm>
            <a:off x="860424" y="2428875"/>
            <a:ext cx="3932237" cy="3971131"/>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hyperlink" Target="http://chaoslife.findchaos.com/Feminine-Wiles"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hyperlink" Target="https://www.pexels.com/photo/adult-art-conceptual-dark-278312/?utm_content=attributionCopyText&amp;utm_medium=referral&amp;utm_source=pexels" TargetMode="External"/><Relationship Id="rId4" Type="http://schemas.openxmlformats.org/officeDocument/2006/relationships/hyperlink" Target="https://www.pexels.com/@pixabay?utm_content=attributionCopyText&amp;utm_medium=referral&amp;utm_source=pexel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hyperlink" Target="https://www.pexels.com/photo/person-looking-searching-clean-2371/?utm_content=attributionCopyText&amp;utm_medium=referral&amp;utm_source=pexel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hyperlink" Target="https://www.pexels.com/photo/person-looking-searching-clean-2371/?utm_content=attributionCopyText&amp;utm_medium=referral&amp;utm_source=pexels" TargetMode="External"/><Relationship Id="rId4" Type="http://schemas.openxmlformats.org/officeDocument/2006/relationships/hyperlink" Target="https://www.pexels.com/@gratisography?utm_content=attributionCopyText&amp;utm_medium=referral&amp;utm_source=pexels"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hyperlink" Target="https://www.pexels.com/photo/columns-in-body-of-water-1882014/?utm_content=attributionCopyText&amp;utm_medium=referral&amp;utm_source=pexels" TargetMode="External"/><Relationship Id="rId5" Type="http://schemas.openxmlformats.org/officeDocument/2006/relationships/hyperlink" Target="https://www.pexels.com/@brunomoretti?utm_content=attributionCopyText&amp;utm_medium=referral&amp;utm_source=pexels" TargetMode="External"/><Relationship Id="rId4" Type="http://schemas.openxmlformats.org/officeDocument/2006/relationships/hyperlink" Target="http://www.udel.edu/006498"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33.jpg"/><Relationship Id="rId3" Type="http://schemas.openxmlformats.org/officeDocument/2006/relationships/image" Target="../media/image28.png"/><Relationship Id="rId7" Type="http://schemas.openxmlformats.org/officeDocument/2006/relationships/image" Target="../media/image32.jpg"/><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image" Target="../media/image31.jpg"/><Relationship Id="rId5" Type="http://schemas.openxmlformats.org/officeDocument/2006/relationships/image" Target="../media/image30.jpg"/><Relationship Id="rId4" Type="http://schemas.openxmlformats.org/officeDocument/2006/relationships/image" Target="../media/image29.jp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s://implicit.harvard.edu/implicit/" TargetMode="External"/><Relationship Id="rId3" Type="http://schemas.openxmlformats.org/officeDocument/2006/relationships/hyperlink" Target="https://www.educause.edu/community/diversity-in-it-community-group" TargetMode="External"/><Relationship Id="rId7" Type="http://schemas.openxmlformats.org/officeDocument/2006/relationships/hyperlink" Target="https://maleallies.com/bingo-card" TargetMode="External"/><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www.udel.edu/006498" TargetMode="External"/><Relationship Id="rId5" Type="http://schemas.openxmlformats.org/officeDocument/2006/relationships/hyperlink" Target="https://events.educause.edu/educause-institute" TargetMode="External"/><Relationship Id="rId4" Type="http://schemas.openxmlformats.org/officeDocument/2006/relationships/hyperlink" Target="https://www.educause.edu/community/women-in-it-community-group"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s://thesocietypages.org/socimages/2013/12/27/gendered-and-the-body-language-of-power/" TargetMode="Externa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hyperlink" Target="https://www.youngwomeninenergy.com/imposter-syndrome/" TargetMode="External"/><Relationship Id="rId5" Type="http://schemas.openxmlformats.org/officeDocument/2006/relationships/hyperlink" Target="https://www.tonyareiman.net/body-language-and-gender-differences-in-communication-.html" TargetMode="External"/><Relationship Id="rId4" Type="http://schemas.openxmlformats.org/officeDocument/2006/relationships/hyperlink" Target="https://gender.stanford.edu/news-publications/gender-news/women-leaders-body-language-matters"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sli.do" TargetMode="External"/><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hyperlink" Target="https://www.pexels.com/photo/woman-sitting-on-brown-bench-2344778/?utm_content=attributionCopyText&amp;utm_medium=referral&amp;utm_source=pexels" TargetMode="External"/><Relationship Id="rId5" Type="http://schemas.openxmlformats.org/officeDocument/2006/relationships/hyperlink" Target="https://www.pexels.com/@osman-alyaz-930580?utm_content=attributionCopyText&amp;utm_medium=referral&amp;utm_source=pexels" TargetMode="External"/><Relationship Id="rId4" Type="http://schemas.openxmlformats.org/officeDocument/2006/relationships/hyperlink" Target="https://code.org/files/2018_state_of_cs.pdf"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0"/>
        <p:cNvGrpSpPr/>
        <p:nvPr/>
      </p:nvGrpSpPr>
      <p:grpSpPr>
        <a:xfrm>
          <a:off x="0" y="0"/>
          <a:ext cx="0" cy="0"/>
          <a:chOff x="0" y="0"/>
          <a:chExt cx="0" cy="0"/>
        </a:xfrm>
      </p:grpSpPr>
      <p:sp>
        <p:nvSpPr>
          <p:cNvPr id="51" name="Google Shape;51;p10"/>
          <p:cNvSpPr txBox="1">
            <a:spLocks noGrp="1"/>
          </p:cNvSpPr>
          <p:nvPr>
            <p:ph type="ctrTitle" idx="4294967295"/>
          </p:nvPr>
        </p:nvSpPr>
        <p:spPr>
          <a:xfrm>
            <a:off x="391975" y="455625"/>
            <a:ext cx="11435100" cy="23877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rgbClr val="F2F2F2"/>
              </a:buClr>
              <a:buSzPts val="6000"/>
              <a:buFont typeface="Calibri"/>
              <a:buNone/>
            </a:pPr>
            <a:r>
              <a:rPr lang="en-US" sz="7200" b="1">
                <a:solidFill>
                  <a:srgbClr val="FFFFFF"/>
                </a:solidFill>
              </a:rPr>
              <a:t>Women &amp; Marginalized Groups in Technology</a:t>
            </a:r>
            <a:endParaRPr sz="7200" b="1">
              <a:solidFill>
                <a:srgbClr val="FFFFFF"/>
              </a:solidFill>
            </a:endParaRPr>
          </a:p>
        </p:txBody>
      </p:sp>
      <p:sp>
        <p:nvSpPr>
          <p:cNvPr id="52" name="Google Shape;52;p10"/>
          <p:cNvSpPr txBox="1">
            <a:spLocks noGrp="1"/>
          </p:cNvSpPr>
          <p:nvPr>
            <p:ph type="subTitle" idx="4294967295"/>
          </p:nvPr>
        </p:nvSpPr>
        <p:spPr>
          <a:xfrm>
            <a:off x="-75" y="2935300"/>
            <a:ext cx="12192000" cy="1655700"/>
          </a:xfrm>
          <a:prstGeom prst="rect">
            <a:avLst/>
          </a:prstGeom>
          <a:noFill/>
          <a:ln>
            <a:noFill/>
          </a:ln>
        </p:spPr>
        <p:txBody>
          <a:bodyPr spcFirstLastPara="1" wrap="square" lIns="91425" tIns="45700" rIns="91425" bIns="45700" anchor="t" anchorCtr="0">
            <a:noAutofit/>
          </a:bodyPr>
          <a:lstStyle/>
          <a:p>
            <a:pPr marL="0" lvl="0" indent="0" algn="ctr" rtl="0">
              <a:lnSpc>
                <a:spcPct val="90000"/>
              </a:lnSpc>
              <a:spcBef>
                <a:spcPts val="0"/>
              </a:spcBef>
              <a:spcAft>
                <a:spcPts val="0"/>
              </a:spcAft>
              <a:buClr>
                <a:srgbClr val="F2F2F2"/>
              </a:buClr>
              <a:buSzPts val="2400"/>
              <a:buNone/>
            </a:pPr>
            <a:r>
              <a:rPr lang="en-US" sz="4800">
                <a:solidFill>
                  <a:srgbClr val="FFFFFF"/>
                </a:solidFill>
              </a:rPr>
              <a:t>The good the bad and the ugly.</a:t>
            </a:r>
            <a:endParaRPr sz="480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18"/>
          <p:cNvSpPr txBox="1">
            <a:spLocks noGrp="1"/>
          </p:cNvSpPr>
          <p:nvPr>
            <p:ph type="title"/>
          </p:nvPr>
        </p:nvSpPr>
        <p:spPr>
          <a:xfrm>
            <a:off x="7645225" y="170625"/>
            <a:ext cx="3708600" cy="40443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6000"/>
              <a:buFont typeface="Calibri"/>
              <a:buNone/>
            </a:pPr>
            <a:r>
              <a:rPr lang="en-US"/>
              <a:t>Gender norms &amp; body language</a:t>
            </a:r>
            <a:endParaRPr/>
          </a:p>
        </p:txBody>
      </p:sp>
      <p:pic>
        <p:nvPicPr>
          <p:cNvPr id="118" name="Google Shape;118;p18"/>
          <p:cNvPicPr preferRelativeResize="0"/>
          <p:nvPr/>
        </p:nvPicPr>
        <p:blipFill>
          <a:blip r:embed="rId3">
            <a:alphaModFix/>
          </a:blip>
          <a:stretch>
            <a:fillRect/>
          </a:stretch>
        </p:blipFill>
        <p:spPr>
          <a:xfrm>
            <a:off x="0" y="0"/>
            <a:ext cx="6861551" cy="6857999"/>
          </a:xfrm>
          <a:prstGeom prst="rect">
            <a:avLst/>
          </a:prstGeom>
          <a:noFill/>
          <a:ln>
            <a:noFill/>
          </a:ln>
        </p:spPr>
      </p:pic>
      <p:sp>
        <p:nvSpPr>
          <p:cNvPr id="119" name="Google Shape;119;p18"/>
          <p:cNvSpPr txBox="1"/>
          <p:nvPr/>
        </p:nvSpPr>
        <p:spPr>
          <a:xfrm>
            <a:off x="5496725" y="6430025"/>
            <a:ext cx="3000000" cy="38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a:solidFill>
                  <a:srgbClr val="1A1A1A"/>
                </a:solidFill>
                <a:highlight>
                  <a:srgbClr val="E8E8E8"/>
                </a:highlight>
                <a:latin typeface="Roboto"/>
                <a:ea typeface="Roboto"/>
                <a:cs typeface="Roboto"/>
                <a:sym typeface="Roboto"/>
              </a:rPr>
              <a:t>Photo from </a:t>
            </a:r>
            <a:r>
              <a:rPr lang="en-US" sz="1200" u="sng">
                <a:solidFill>
                  <a:schemeClr val="hlink"/>
                </a:solidFill>
                <a:highlight>
                  <a:srgbClr val="E8E8E8"/>
                </a:highlight>
                <a:latin typeface="Roboto"/>
                <a:ea typeface="Roboto"/>
                <a:cs typeface="Roboto"/>
                <a:sym typeface="Roboto"/>
                <a:hlinkClick r:id="rId4"/>
              </a:rPr>
              <a:t>Chaos Life</a:t>
            </a:r>
            <a:r>
              <a:rPr lang="en-US" sz="1200">
                <a:solidFill>
                  <a:srgbClr val="1A1A1A"/>
                </a:solidFill>
                <a:highlight>
                  <a:srgbClr val="E8E8E8"/>
                </a:highlight>
                <a:latin typeface="Roboto"/>
                <a:ea typeface="Roboto"/>
                <a:cs typeface="Roboto"/>
                <a:sym typeface="Roboto"/>
              </a:rPr>
              <a:t>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pic>
        <p:nvPicPr>
          <p:cNvPr id="124" name="Google Shape;124;p19"/>
          <p:cNvPicPr preferRelativeResize="0"/>
          <p:nvPr/>
        </p:nvPicPr>
        <p:blipFill>
          <a:blip r:embed="rId3">
            <a:alphaModFix/>
          </a:blip>
          <a:stretch>
            <a:fillRect/>
          </a:stretch>
        </p:blipFill>
        <p:spPr>
          <a:xfrm>
            <a:off x="-77162" y="-617325"/>
            <a:ext cx="12346324" cy="7475324"/>
          </a:xfrm>
          <a:prstGeom prst="rect">
            <a:avLst/>
          </a:prstGeom>
          <a:noFill/>
          <a:ln>
            <a:noFill/>
          </a:ln>
        </p:spPr>
      </p:pic>
      <p:sp>
        <p:nvSpPr>
          <p:cNvPr id="125" name="Google Shape;125;p19"/>
          <p:cNvSpPr/>
          <p:nvPr/>
        </p:nvSpPr>
        <p:spPr>
          <a:xfrm>
            <a:off x="8847650" y="1667038"/>
            <a:ext cx="3421500" cy="2906700"/>
          </a:xfrm>
          <a:prstGeom prst="rect">
            <a:avLst/>
          </a:prstGeom>
          <a:solidFill>
            <a:srgbClr val="446CA9">
              <a:alpha val="9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19"/>
          <p:cNvSpPr txBox="1">
            <a:spLocks noGrp="1"/>
          </p:cNvSpPr>
          <p:nvPr>
            <p:ph type="title"/>
          </p:nvPr>
        </p:nvSpPr>
        <p:spPr>
          <a:xfrm>
            <a:off x="9241250" y="1666938"/>
            <a:ext cx="2687700" cy="2906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3000" b="0">
                <a:solidFill>
                  <a:srgbClr val="FFFFFF"/>
                </a:solidFill>
              </a:rPr>
              <a:t>It’s not who you are that holds you back, it’s who you think you aren’t.</a:t>
            </a:r>
            <a:endParaRPr b="0">
              <a:solidFill>
                <a:srgbClr val="FFFFFF"/>
              </a:solidFill>
            </a:endParaRPr>
          </a:p>
        </p:txBody>
      </p:sp>
      <p:sp>
        <p:nvSpPr>
          <p:cNvPr id="127" name="Google Shape;127;p19"/>
          <p:cNvSpPr/>
          <p:nvPr/>
        </p:nvSpPr>
        <p:spPr>
          <a:xfrm>
            <a:off x="-77150" y="5227450"/>
            <a:ext cx="7645500" cy="1258500"/>
          </a:xfrm>
          <a:prstGeom prst="rect">
            <a:avLst/>
          </a:prstGeom>
          <a:solidFill>
            <a:srgbClr val="FFFFFF">
              <a:alpha val="92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19"/>
          <p:cNvSpPr txBox="1"/>
          <p:nvPr/>
        </p:nvSpPr>
        <p:spPr>
          <a:xfrm>
            <a:off x="392175" y="5227450"/>
            <a:ext cx="7071300" cy="12585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6000" b="1">
                <a:solidFill>
                  <a:srgbClr val="446CA9"/>
                </a:solidFill>
                <a:latin typeface="Calibri"/>
                <a:ea typeface="Calibri"/>
                <a:cs typeface="Calibri"/>
                <a:sym typeface="Calibri"/>
              </a:rPr>
              <a:t>Impostor Syndrome</a:t>
            </a:r>
            <a:endParaRPr sz="6000" b="1">
              <a:solidFill>
                <a:srgbClr val="446CA9"/>
              </a:solidFill>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Google Shape;133;p20"/>
          <p:cNvPicPr preferRelativeResize="0"/>
          <p:nvPr/>
        </p:nvPicPr>
        <p:blipFill>
          <a:blip r:embed="rId3">
            <a:alphaModFix/>
          </a:blip>
          <a:stretch>
            <a:fillRect/>
          </a:stretch>
        </p:blipFill>
        <p:spPr>
          <a:xfrm>
            <a:off x="-726350" y="-1571925"/>
            <a:ext cx="12918345" cy="8556323"/>
          </a:xfrm>
          <a:prstGeom prst="rect">
            <a:avLst/>
          </a:prstGeom>
          <a:noFill/>
          <a:ln>
            <a:noFill/>
          </a:ln>
        </p:spPr>
      </p:pic>
      <p:sp>
        <p:nvSpPr>
          <p:cNvPr id="134" name="Google Shape;134;p20"/>
          <p:cNvSpPr/>
          <p:nvPr/>
        </p:nvSpPr>
        <p:spPr>
          <a:xfrm>
            <a:off x="0" y="4940300"/>
            <a:ext cx="5911200" cy="1731900"/>
          </a:xfrm>
          <a:prstGeom prst="rect">
            <a:avLst/>
          </a:prstGeom>
          <a:solidFill>
            <a:srgbClr val="FFFFFF">
              <a:alpha val="92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0"/>
          <p:cNvSpPr/>
          <p:nvPr/>
        </p:nvSpPr>
        <p:spPr>
          <a:xfrm>
            <a:off x="6280800" y="6"/>
            <a:ext cx="5911200" cy="6858000"/>
          </a:xfrm>
          <a:prstGeom prst="rect">
            <a:avLst/>
          </a:prstGeom>
          <a:solidFill>
            <a:srgbClr val="0097A7">
              <a:alpha val="8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0"/>
          <p:cNvSpPr txBox="1">
            <a:spLocks noGrp="1"/>
          </p:cNvSpPr>
          <p:nvPr>
            <p:ph type="title"/>
          </p:nvPr>
        </p:nvSpPr>
        <p:spPr>
          <a:xfrm>
            <a:off x="646200" y="5143400"/>
            <a:ext cx="4857600" cy="1325700"/>
          </a:xfrm>
          <a:prstGeom prst="rect">
            <a:avLst/>
          </a:prstGeom>
        </p:spPr>
        <p:txBody>
          <a:bodyPr spcFirstLastPara="1" wrap="square" lIns="91425" tIns="45700" rIns="91425" bIns="45700" anchor="ctr" anchorCtr="0">
            <a:noAutofit/>
          </a:bodyPr>
          <a:lstStyle/>
          <a:p>
            <a:pPr marL="0" lvl="0" indent="0" algn="l" rtl="0">
              <a:spcBef>
                <a:spcPts val="0"/>
              </a:spcBef>
              <a:spcAft>
                <a:spcPts val="0"/>
              </a:spcAft>
              <a:buNone/>
            </a:pPr>
            <a:r>
              <a:rPr lang="en-US" sz="4400">
                <a:solidFill>
                  <a:srgbClr val="0097A7"/>
                </a:solidFill>
              </a:rPr>
              <a:t>Five Types of Impostor Syndrome</a:t>
            </a:r>
            <a:endParaRPr sz="4400">
              <a:solidFill>
                <a:srgbClr val="0097A7"/>
              </a:solidFill>
            </a:endParaRPr>
          </a:p>
        </p:txBody>
      </p:sp>
      <p:sp>
        <p:nvSpPr>
          <p:cNvPr id="137" name="Google Shape;137;p20"/>
          <p:cNvSpPr txBox="1"/>
          <p:nvPr/>
        </p:nvSpPr>
        <p:spPr>
          <a:xfrm>
            <a:off x="6460650" y="0"/>
            <a:ext cx="5551500" cy="6858000"/>
          </a:xfrm>
          <a:prstGeom prst="rect">
            <a:avLst/>
          </a:prstGeom>
          <a:noFill/>
          <a:ln>
            <a:noFill/>
          </a:ln>
        </p:spPr>
        <p:txBody>
          <a:bodyPr spcFirstLastPara="1" wrap="square" lIns="91425" tIns="91425" rIns="91425" bIns="91425" anchor="ctr" anchorCtr="0">
            <a:noAutofit/>
          </a:bodyPr>
          <a:lstStyle/>
          <a:p>
            <a:pPr marL="457200" lvl="0" indent="-393700" algn="l" rtl="0">
              <a:spcBef>
                <a:spcPts val="0"/>
              </a:spcBef>
              <a:spcAft>
                <a:spcPts val="0"/>
              </a:spcAft>
              <a:buClr>
                <a:srgbClr val="FFFFFF"/>
              </a:buClr>
              <a:buSzPts val="2600"/>
              <a:buFont typeface="Calibri"/>
              <a:buAutoNum type="arabicPeriod"/>
            </a:pPr>
            <a:r>
              <a:rPr lang="en-US" sz="2600" b="1" u="sng">
                <a:solidFill>
                  <a:srgbClr val="FFFFFF"/>
                </a:solidFill>
                <a:latin typeface="Calibri"/>
                <a:ea typeface="Calibri"/>
                <a:cs typeface="Calibri"/>
                <a:sym typeface="Calibri"/>
              </a:rPr>
              <a:t>Perfectionist</a:t>
            </a:r>
            <a:r>
              <a:rPr lang="en-US" sz="2600">
                <a:solidFill>
                  <a:srgbClr val="FFFFFF"/>
                </a:solidFill>
                <a:latin typeface="Calibri"/>
                <a:ea typeface="Calibri"/>
                <a:cs typeface="Calibri"/>
                <a:sym typeface="Calibri"/>
              </a:rPr>
              <a:t> - set excessively high goals, if they want something done right, they have to do it themselves </a:t>
            </a:r>
            <a:endParaRPr sz="2600">
              <a:solidFill>
                <a:srgbClr val="FFFFFF"/>
              </a:solidFill>
              <a:latin typeface="Calibri"/>
              <a:ea typeface="Calibri"/>
              <a:cs typeface="Calibri"/>
              <a:sym typeface="Calibri"/>
            </a:endParaRPr>
          </a:p>
          <a:p>
            <a:pPr marL="457200" lvl="0" indent="-393700" algn="l" rtl="0">
              <a:spcBef>
                <a:spcPts val="1000"/>
              </a:spcBef>
              <a:spcAft>
                <a:spcPts val="0"/>
              </a:spcAft>
              <a:buClr>
                <a:srgbClr val="FFFFFF"/>
              </a:buClr>
              <a:buSzPts val="2600"/>
              <a:buFont typeface="Calibri"/>
              <a:buAutoNum type="arabicPeriod"/>
            </a:pPr>
            <a:r>
              <a:rPr lang="en-US" sz="2600" b="1" u="sng">
                <a:solidFill>
                  <a:srgbClr val="FFFFFF"/>
                </a:solidFill>
                <a:latin typeface="Calibri"/>
                <a:ea typeface="Calibri"/>
                <a:cs typeface="Calibri"/>
                <a:sym typeface="Calibri"/>
              </a:rPr>
              <a:t>Superwoman/man</a:t>
            </a:r>
            <a:r>
              <a:rPr lang="en-US" sz="2600">
                <a:solidFill>
                  <a:srgbClr val="FFFFFF"/>
                </a:solidFill>
                <a:latin typeface="Calibri"/>
                <a:ea typeface="Calibri"/>
                <a:cs typeface="Calibri"/>
                <a:sym typeface="Calibri"/>
              </a:rPr>
              <a:t> - stays at the office late, even after work is completed, gets stressed when you’re not working.</a:t>
            </a:r>
            <a:endParaRPr sz="2600">
              <a:solidFill>
                <a:srgbClr val="FFFFFF"/>
              </a:solidFill>
              <a:latin typeface="Calibri"/>
              <a:ea typeface="Calibri"/>
              <a:cs typeface="Calibri"/>
              <a:sym typeface="Calibri"/>
            </a:endParaRPr>
          </a:p>
          <a:p>
            <a:pPr marL="457200" lvl="0" indent="-393700" algn="l" rtl="0">
              <a:spcBef>
                <a:spcPts val="1000"/>
              </a:spcBef>
              <a:spcAft>
                <a:spcPts val="0"/>
              </a:spcAft>
              <a:buClr>
                <a:srgbClr val="FFFFFF"/>
              </a:buClr>
              <a:buSzPts val="2600"/>
              <a:buFont typeface="Calibri"/>
              <a:buAutoNum type="arabicPeriod"/>
            </a:pPr>
            <a:r>
              <a:rPr lang="en-US" sz="2600" b="1" u="sng">
                <a:solidFill>
                  <a:srgbClr val="FFFFFF"/>
                </a:solidFill>
                <a:latin typeface="Calibri"/>
                <a:ea typeface="Calibri"/>
                <a:cs typeface="Calibri"/>
                <a:sym typeface="Calibri"/>
              </a:rPr>
              <a:t>Natural Genius</a:t>
            </a:r>
            <a:r>
              <a:rPr lang="en-US" sz="2600">
                <a:solidFill>
                  <a:srgbClr val="FFFFFF"/>
                </a:solidFill>
                <a:latin typeface="Calibri"/>
                <a:ea typeface="Calibri"/>
                <a:cs typeface="Calibri"/>
                <a:sym typeface="Calibri"/>
              </a:rPr>
              <a:t> - used to everything being easy, dislike the idea of having a mentor. Often avoids challenges.</a:t>
            </a:r>
            <a:endParaRPr sz="2600">
              <a:solidFill>
                <a:srgbClr val="FFFFFF"/>
              </a:solidFill>
              <a:latin typeface="Calibri"/>
              <a:ea typeface="Calibri"/>
              <a:cs typeface="Calibri"/>
              <a:sym typeface="Calibri"/>
            </a:endParaRPr>
          </a:p>
          <a:p>
            <a:pPr marL="457200" lvl="0" indent="-393700" algn="l" rtl="0">
              <a:spcBef>
                <a:spcPts val="1000"/>
              </a:spcBef>
              <a:spcAft>
                <a:spcPts val="0"/>
              </a:spcAft>
              <a:buClr>
                <a:srgbClr val="FFFFFF"/>
              </a:buClr>
              <a:buSzPts val="2600"/>
              <a:buFont typeface="Calibri"/>
              <a:buAutoNum type="arabicPeriod"/>
            </a:pPr>
            <a:r>
              <a:rPr lang="en-US" sz="2600" b="1" u="sng">
                <a:solidFill>
                  <a:srgbClr val="FFFFFF"/>
                </a:solidFill>
                <a:latin typeface="Calibri"/>
                <a:ea typeface="Calibri"/>
                <a:cs typeface="Calibri"/>
                <a:sym typeface="Calibri"/>
              </a:rPr>
              <a:t>Soloist</a:t>
            </a:r>
            <a:r>
              <a:rPr lang="en-US" sz="2600">
                <a:solidFill>
                  <a:srgbClr val="FFFFFF"/>
                </a:solidFill>
                <a:latin typeface="Calibri"/>
                <a:ea typeface="Calibri"/>
                <a:cs typeface="Calibri"/>
                <a:sym typeface="Calibri"/>
              </a:rPr>
              <a:t> -  Does not need help, ever.</a:t>
            </a:r>
            <a:endParaRPr sz="2600">
              <a:solidFill>
                <a:srgbClr val="FFFFFF"/>
              </a:solidFill>
              <a:latin typeface="Calibri"/>
              <a:ea typeface="Calibri"/>
              <a:cs typeface="Calibri"/>
              <a:sym typeface="Calibri"/>
            </a:endParaRPr>
          </a:p>
          <a:p>
            <a:pPr marL="457200" lvl="0" indent="-393700" algn="l" rtl="0">
              <a:spcBef>
                <a:spcPts val="1000"/>
              </a:spcBef>
              <a:spcAft>
                <a:spcPts val="1000"/>
              </a:spcAft>
              <a:buClr>
                <a:srgbClr val="FFFFFF"/>
              </a:buClr>
              <a:buSzPts val="2600"/>
              <a:buFont typeface="Calibri"/>
              <a:buAutoNum type="arabicPeriod"/>
            </a:pPr>
            <a:r>
              <a:rPr lang="en-US" sz="2600" b="1" u="sng">
                <a:solidFill>
                  <a:srgbClr val="FFFFFF"/>
                </a:solidFill>
                <a:latin typeface="Calibri"/>
                <a:ea typeface="Calibri"/>
                <a:cs typeface="Calibri"/>
                <a:sym typeface="Calibri"/>
              </a:rPr>
              <a:t>Expert</a:t>
            </a:r>
            <a:r>
              <a:rPr lang="en-US" sz="2600">
                <a:solidFill>
                  <a:srgbClr val="FFFFFF"/>
                </a:solidFill>
                <a:latin typeface="Calibri"/>
                <a:ea typeface="Calibri"/>
                <a:cs typeface="Calibri"/>
                <a:sym typeface="Calibri"/>
              </a:rPr>
              <a:t> - Can never know enough, fear being unknowledgeable.</a:t>
            </a:r>
            <a:endParaRPr sz="2600">
              <a:solidFill>
                <a:srgbClr val="FFFFFF"/>
              </a:solidFill>
              <a:latin typeface="Calibri"/>
              <a:ea typeface="Calibri"/>
              <a:cs typeface="Calibri"/>
              <a:sym typeface="Calibri"/>
            </a:endParaRPr>
          </a:p>
        </p:txBody>
      </p:sp>
      <p:sp>
        <p:nvSpPr>
          <p:cNvPr id="138" name="Google Shape;138;p20"/>
          <p:cNvSpPr txBox="1"/>
          <p:nvPr/>
        </p:nvSpPr>
        <p:spPr>
          <a:xfrm>
            <a:off x="0" y="0"/>
            <a:ext cx="3000000" cy="345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1200">
                <a:solidFill>
                  <a:srgbClr val="1A1A1A"/>
                </a:solidFill>
                <a:highlight>
                  <a:srgbClr val="E8E8E8"/>
                </a:highlight>
                <a:latin typeface="Roboto"/>
                <a:ea typeface="Roboto"/>
                <a:cs typeface="Roboto"/>
                <a:sym typeface="Roboto"/>
              </a:rPr>
              <a:t>Photo by </a:t>
            </a:r>
            <a:r>
              <a:rPr lang="en-US" sz="1200">
                <a:solidFill>
                  <a:schemeClr val="hlink"/>
                </a:solidFill>
                <a:highlight>
                  <a:srgbClr val="E8E8E8"/>
                </a:highlight>
                <a:uFill>
                  <a:noFill/>
                </a:uFill>
                <a:latin typeface="Roboto"/>
                <a:ea typeface="Roboto"/>
                <a:cs typeface="Roboto"/>
                <a:sym typeface="Roboto"/>
                <a:hlinkClick r:id="rId4"/>
              </a:rPr>
              <a:t>Pixabay </a:t>
            </a:r>
            <a:r>
              <a:rPr lang="en-US" sz="1200">
                <a:solidFill>
                  <a:srgbClr val="1A1A1A"/>
                </a:solidFill>
                <a:highlight>
                  <a:srgbClr val="E8E8E8"/>
                </a:highlight>
                <a:latin typeface="Roboto"/>
                <a:ea typeface="Roboto"/>
                <a:cs typeface="Roboto"/>
                <a:sym typeface="Roboto"/>
              </a:rPr>
              <a:t>from </a:t>
            </a:r>
            <a:r>
              <a:rPr lang="en-US" sz="1200">
                <a:solidFill>
                  <a:schemeClr val="hlink"/>
                </a:solidFill>
                <a:highlight>
                  <a:srgbClr val="E8E8E8"/>
                </a:highlight>
                <a:uFill>
                  <a:noFill/>
                </a:uFill>
                <a:latin typeface="Roboto"/>
                <a:ea typeface="Roboto"/>
                <a:cs typeface="Roboto"/>
                <a:sym typeface="Roboto"/>
                <a:hlinkClick r:id="rId5"/>
              </a:rPr>
              <a:t>Pexels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1"/>
          <p:cNvSpPr txBox="1"/>
          <p:nvPr/>
        </p:nvSpPr>
        <p:spPr>
          <a:xfrm>
            <a:off x="1737700" y="2838700"/>
            <a:ext cx="7640700" cy="8913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Calibri"/>
              <a:ea typeface="Calibri"/>
              <a:cs typeface="Calibri"/>
              <a:sym typeface="Calibri"/>
            </a:endParaRPr>
          </a:p>
        </p:txBody>
      </p:sp>
      <p:pic>
        <p:nvPicPr>
          <p:cNvPr id="144" name="Google Shape;144;p21"/>
          <p:cNvPicPr preferRelativeResize="0"/>
          <p:nvPr/>
        </p:nvPicPr>
        <p:blipFill rotWithShape="1">
          <a:blip r:embed="rId3">
            <a:alphaModFix/>
          </a:blip>
          <a:srcRect r="13028"/>
          <a:stretch/>
        </p:blipFill>
        <p:spPr>
          <a:xfrm>
            <a:off x="-145925" y="-1152600"/>
            <a:ext cx="12337923" cy="9163209"/>
          </a:xfrm>
          <a:prstGeom prst="rect">
            <a:avLst/>
          </a:prstGeom>
          <a:noFill/>
          <a:ln>
            <a:noFill/>
          </a:ln>
        </p:spPr>
      </p:pic>
      <p:sp>
        <p:nvSpPr>
          <p:cNvPr id="145" name="Google Shape;145;p21"/>
          <p:cNvSpPr/>
          <p:nvPr/>
        </p:nvSpPr>
        <p:spPr>
          <a:xfrm>
            <a:off x="-145925" y="0"/>
            <a:ext cx="5911200" cy="7010700"/>
          </a:xfrm>
          <a:prstGeom prst="rect">
            <a:avLst/>
          </a:prstGeom>
          <a:solidFill>
            <a:srgbClr val="EF7622">
              <a:alpha val="9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1"/>
          <p:cNvSpPr txBox="1">
            <a:spLocks noGrp="1"/>
          </p:cNvSpPr>
          <p:nvPr>
            <p:ph type="title"/>
          </p:nvPr>
        </p:nvSpPr>
        <p:spPr>
          <a:xfrm>
            <a:off x="218875" y="456413"/>
            <a:ext cx="5181600" cy="1181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sz="4400">
                <a:solidFill>
                  <a:srgbClr val="FFFFFF"/>
                </a:solidFill>
              </a:rPr>
              <a:t>Overcoming Imposter Syndrome</a:t>
            </a:r>
            <a:endParaRPr sz="4400">
              <a:solidFill>
                <a:srgbClr val="FFFFFF"/>
              </a:solidFill>
            </a:endParaRPr>
          </a:p>
        </p:txBody>
      </p:sp>
      <p:sp>
        <p:nvSpPr>
          <p:cNvPr id="147" name="Google Shape;147;p21"/>
          <p:cNvSpPr txBox="1">
            <a:spLocks noGrp="1"/>
          </p:cNvSpPr>
          <p:nvPr>
            <p:ph type="body" idx="4294967295"/>
          </p:nvPr>
        </p:nvSpPr>
        <p:spPr>
          <a:xfrm>
            <a:off x="218875" y="2089473"/>
            <a:ext cx="5181600" cy="3502500"/>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0"/>
              </a:spcBef>
              <a:spcAft>
                <a:spcPts val="0"/>
              </a:spcAft>
              <a:buClr>
                <a:srgbClr val="FFFFFF"/>
              </a:buClr>
              <a:buSzPts val="3000"/>
              <a:buChar char="•"/>
            </a:pPr>
            <a:r>
              <a:rPr lang="en-US" sz="3000">
                <a:solidFill>
                  <a:srgbClr val="FFFFFF"/>
                </a:solidFill>
              </a:rPr>
              <a:t>Remember what you do well.</a:t>
            </a:r>
            <a:endParaRPr sz="300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a:solidFill>
                  <a:srgbClr val="FFFFFF"/>
                </a:solidFill>
              </a:rPr>
              <a:t>Focus on adding value.</a:t>
            </a:r>
            <a:endParaRPr sz="300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a:solidFill>
                  <a:srgbClr val="FFFFFF"/>
                </a:solidFill>
              </a:rPr>
              <a:t>Realize that no one is perfect.</a:t>
            </a:r>
            <a:endParaRPr sz="300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a:solidFill>
                  <a:srgbClr val="FFFFFF"/>
                </a:solidFill>
              </a:rPr>
              <a:t>Call it by it’s name: l have “Impostor Syndrome”</a:t>
            </a:r>
            <a:endParaRPr sz="3000">
              <a:solidFill>
                <a:srgbClr val="FFFFFF"/>
              </a:solidFill>
            </a:endParaRPr>
          </a:p>
          <a:p>
            <a:pPr marL="457200" lvl="0" indent="-419100" algn="l" rtl="0">
              <a:lnSpc>
                <a:spcPct val="90000"/>
              </a:lnSpc>
              <a:spcBef>
                <a:spcPts val="1000"/>
              </a:spcBef>
              <a:spcAft>
                <a:spcPts val="1000"/>
              </a:spcAft>
              <a:buClr>
                <a:srgbClr val="FFFFFF"/>
              </a:buClr>
              <a:buSzPts val="3000"/>
              <a:buChar char="•"/>
            </a:pPr>
            <a:r>
              <a:rPr lang="en-US" sz="3000">
                <a:solidFill>
                  <a:srgbClr val="FFFFFF"/>
                </a:solidFill>
              </a:rPr>
              <a:t>Realize that nobody knows what they’re doing all of the time.</a:t>
            </a:r>
            <a:endParaRPr sz="3000">
              <a:solidFill>
                <a:srgbClr val="FFFFFF"/>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pic>
        <p:nvPicPr>
          <p:cNvPr id="152" name="Google Shape;152;p22"/>
          <p:cNvPicPr preferRelativeResize="0"/>
          <p:nvPr/>
        </p:nvPicPr>
        <p:blipFill rotWithShape="1">
          <a:blip r:embed="rId3">
            <a:alphaModFix/>
          </a:blip>
          <a:srcRect b="10297"/>
          <a:stretch/>
        </p:blipFill>
        <p:spPr>
          <a:xfrm>
            <a:off x="-48075" y="-659650"/>
            <a:ext cx="12288151" cy="6200550"/>
          </a:xfrm>
          <a:prstGeom prst="rect">
            <a:avLst/>
          </a:prstGeom>
          <a:noFill/>
          <a:ln>
            <a:noFill/>
          </a:ln>
        </p:spPr>
      </p:pic>
      <p:sp>
        <p:nvSpPr>
          <p:cNvPr id="153" name="Google Shape;153;p22"/>
          <p:cNvSpPr txBox="1">
            <a:spLocks noGrp="1"/>
          </p:cNvSpPr>
          <p:nvPr>
            <p:ph type="title"/>
          </p:nvPr>
        </p:nvSpPr>
        <p:spPr>
          <a:xfrm>
            <a:off x="-48000" y="5540900"/>
            <a:ext cx="12288000" cy="1325700"/>
          </a:xfrm>
          <a:prstGeom prst="rect">
            <a:avLst/>
          </a:prstGeom>
          <a:solidFill>
            <a:srgbClr val="446CA9"/>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46CA9"/>
              </a:buClr>
              <a:buSzPts val="4400"/>
              <a:buFont typeface="Calibri"/>
              <a:buNone/>
            </a:pPr>
            <a:r>
              <a:rPr lang="en-US">
                <a:solidFill>
                  <a:srgbClr val="FFFFFF"/>
                </a:solidFill>
              </a:rPr>
              <a:t>#EDUChangeMakers</a:t>
            </a:r>
            <a:endParaRPr>
              <a:solidFill>
                <a:srgbClr val="FFFFFF"/>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3"/>
          <p:cNvSpPr txBox="1">
            <a:spLocks noGrp="1"/>
          </p:cNvSpPr>
          <p:nvPr>
            <p:ph type="title"/>
          </p:nvPr>
        </p:nvSpPr>
        <p:spPr>
          <a:xfrm>
            <a:off x="838200" y="347663"/>
            <a:ext cx="10515600" cy="285270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BE4D4"/>
              </a:buClr>
              <a:buSzPts val="6000"/>
              <a:buFont typeface="Calibri"/>
              <a:buNone/>
            </a:pPr>
            <a:r>
              <a:rPr lang="en-US">
                <a:solidFill>
                  <a:srgbClr val="FFFFFF"/>
                </a:solidFill>
              </a:rPr>
              <a:t>Starting an initiative</a:t>
            </a:r>
            <a:endParaRPr>
              <a:solidFill>
                <a:srgbClr val="FFFFFF"/>
              </a:solidFill>
            </a:endParaRPr>
          </a:p>
        </p:txBody>
      </p:sp>
      <p:sp>
        <p:nvSpPr>
          <p:cNvPr id="159" name="Google Shape;159;p23"/>
          <p:cNvSpPr txBox="1">
            <a:spLocks noGrp="1"/>
          </p:cNvSpPr>
          <p:nvPr>
            <p:ph type="body" idx="1"/>
          </p:nvPr>
        </p:nvSpPr>
        <p:spPr>
          <a:xfrm>
            <a:off x="838200" y="3227388"/>
            <a:ext cx="10515600" cy="150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solidFill>
                  <a:srgbClr val="FFFFFF"/>
                </a:solidFill>
              </a:rPr>
              <a:t>How to start a diversity group at your institution and bring others into the fold.</a:t>
            </a:r>
            <a:endParaRPr>
              <a:solidFill>
                <a:srgbClr val="FFFFFF"/>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4" name="Google Shape;164;p24"/>
          <p:cNvPicPr preferRelativeResize="0"/>
          <p:nvPr/>
        </p:nvPicPr>
        <p:blipFill>
          <a:blip r:embed="rId3">
            <a:alphaModFix/>
          </a:blip>
          <a:stretch>
            <a:fillRect/>
          </a:stretch>
        </p:blipFill>
        <p:spPr>
          <a:xfrm>
            <a:off x="0" y="-1243575"/>
            <a:ext cx="12595628" cy="8237526"/>
          </a:xfrm>
          <a:prstGeom prst="rect">
            <a:avLst/>
          </a:prstGeom>
          <a:noFill/>
          <a:ln>
            <a:noFill/>
          </a:ln>
        </p:spPr>
      </p:pic>
      <p:sp>
        <p:nvSpPr>
          <p:cNvPr id="165" name="Google Shape;165;p24"/>
          <p:cNvSpPr/>
          <p:nvPr/>
        </p:nvSpPr>
        <p:spPr>
          <a:xfrm>
            <a:off x="0" y="580738"/>
            <a:ext cx="5911200" cy="4588800"/>
          </a:xfrm>
          <a:prstGeom prst="rect">
            <a:avLst/>
          </a:prstGeom>
          <a:solidFill>
            <a:srgbClr val="446CA9">
              <a:alpha val="9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4"/>
          <p:cNvSpPr txBox="1">
            <a:spLocks noGrp="1"/>
          </p:cNvSpPr>
          <p:nvPr>
            <p:ph type="body" idx="1"/>
          </p:nvPr>
        </p:nvSpPr>
        <p:spPr>
          <a:xfrm>
            <a:off x="364800" y="2060620"/>
            <a:ext cx="5181600" cy="2774242"/>
          </a:xfrm>
          <a:prstGeom prst="rect">
            <a:avLst/>
          </a:prstGeom>
          <a:noFill/>
          <a:ln>
            <a:noFill/>
          </a:ln>
        </p:spPr>
        <p:txBody>
          <a:bodyPr spcFirstLastPara="1" wrap="square" lIns="91425" tIns="45700" rIns="91425" bIns="45700" anchor="t" anchorCtr="0">
            <a:noAutofit/>
          </a:bodyPr>
          <a:lstStyle/>
          <a:p>
            <a:pPr marL="457200" lvl="0" indent="-419100" algn="l" rtl="0">
              <a:spcBef>
                <a:spcPts val="0"/>
              </a:spcBef>
              <a:spcAft>
                <a:spcPts val="0"/>
              </a:spcAft>
              <a:buClr>
                <a:srgbClr val="FFFFFF"/>
              </a:buClr>
              <a:buSzPts val="3000"/>
              <a:buChar char="•"/>
            </a:pPr>
            <a:r>
              <a:rPr lang="en-US" sz="3000" dirty="0">
                <a:solidFill>
                  <a:srgbClr val="FFFFFF"/>
                </a:solidFill>
              </a:rPr>
              <a:t>Get buy-in from leadership</a:t>
            </a:r>
            <a:endParaRPr sz="3000" dirty="0">
              <a:solidFill>
                <a:srgbClr val="FFFFFF"/>
              </a:solidFill>
            </a:endParaRPr>
          </a:p>
          <a:p>
            <a:pPr marL="457200" lvl="0" indent="-419100" algn="l" rtl="0">
              <a:spcBef>
                <a:spcPts val="1000"/>
              </a:spcBef>
              <a:spcAft>
                <a:spcPts val="0"/>
              </a:spcAft>
              <a:buClr>
                <a:srgbClr val="FFFFFF"/>
              </a:buClr>
              <a:buSzPts val="3000"/>
              <a:buChar char="•"/>
            </a:pPr>
            <a:r>
              <a:rPr lang="en-US" sz="3000" dirty="0">
                <a:solidFill>
                  <a:srgbClr val="FFFFFF"/>
                </a:solidFill>
              </a:rPr>
              <a:t>Engage a diverse audience</a:t>
            </a:r>
            <a:endParaRPr sz="3000" dirty="0">
              <a:solidFill>
                <a:srgbClr val="FFFFFF"/>
              </a:solidFill>
            </a:endParaRPr>
          </a:p>
          <a:p>
            <a:pPr marL="457200" lvl="0" indent="-419100" algn="l" rtl="0">
              <a:spcBef>
                <a:spcPts val="1000"/>
              </a:spcBef>
              <a:spcAft>
                <a:spcPts val="0"/>
              </a:spcAft>
              <a:buClr>
                <a:srgbClr val="FFFFFF"/>
              </a:buClr>
              <a:buSzPts val="3000"/>
              <a:buChar char="•"/>
            </a:pPr>
            <a:r>
              <a:rPr lang="en-US" sz="3000" dirty="0">
                <a:solidFill>
                  <a:srgbClr val="FFFFFF"/>
                </a:solidFill>
              </a:rPr>
              <a:t>Build a community</a:t>
            </a:r>
            <a:endParaRPr sz="3000" dirty="0">
              <a:solidFill>
                <a:srgbClr val="FFFFFF"/>
              </a:solidFill>
            </a:endParaRPr>
          </a:p>
          <a:p>
            <a:pPr marL="457200" lvl="0" indent="-419100" algn="l" rtl="0">
              <a:spcBef>
                <a:spcPts val="1000"/>
              </a:spcBef>
              <a:spcAft>
                <a:spcPts val="0"/>
              </a:spcAft>
              <a:buClr>
                <a:srgbClr val="FFFFFF"/>
              </a:buClr>
              <a:buSzPts val="3000"/>
              <a:buChar char="•"/>
            </a:pPr>
            <a:r>
              <a:rPr lang="en-US" sz="3000" dirty="0">
                <a:solidFill>
                  <a:srgbClr val="FFFFFF"/>
                </a:solidFill>
              </a:rPr>
              <a:t>Internal &amp; external outreach</a:t>
            </a:r>
            <a:endParaRPr sz="3000" dirty="0">
              <a:solidFill>
                <a:srgbClr val="FFFFFF"/>
              </a:solidFill>
            </a:endParaRPr>
          </a:p>
          <a:p>
            <a:pPr marL="457200" lvl="0" indent="-419100" algn="l" rtl="0">
              <a:spcBef>
                <a:spcPts val="1000"/>
              </a:spcBef>
              <a:spcAft>
                <a:spcPts val="1000"/>
              </a:spcAft>
              <a:buClr>
                <a:srgbClr val="FFFFFF"/>
              </a:buClr>
              <a:buSzPts val="3000"/>
              <a:buChar char="•"/>
            </a:pPr>
            <a:r>
              <a:rPr lang="en-US" sz="3000" dirty="0">
                <a:solidFill>
                  <a:srgbClr val="FFFFFF"/>
                </a:solidFill>
              </a:rPr>
              <a:t>Create a pipeline</a:t>
            </a:r>
            <a:endParaRPr sz="3000" dirty="0">
              <a:solidFill>
                <a:srgbClr val="FFFFFF"/>
              </a:solidFill>
            </a:endParaRPr>
          </a:p>
        </p:txBody>
      </p:sp>
      <p:sp>
        <p:nvSpPr>
          <p:cNvPr id="167" name="Google Shape;167;p24"/>
          <p:cNvSpPr txBox="1">
            <a:spLocks noGrp="1"/>
          </p:cNvSpPr>
          <p:nvPr>
            <p:ph type="title"/>
          </p:nvPr>
        </p:nvSpPr>
        <p:spPr>
          <a:xfrm>
            <a:off x="364800" y="740637"/>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dirty="0">
                <a:solidFill>
                  <a:srgbClr val="FFFFFF"/>
                </a:solidFill>
              </a:rPr>
              <a:t>What works</a:t>
            </a:r>
            <a:endParaRPr dirty="0">
              <a:solidFill>
                <a:srgbClr val="FFFFFF"/>
              </a:solidFill>
            </a:endParaRPr>
          </a:p>
        </p:txBody>
      </p:sp>
      <p:sp>
        <p:nvSpPr>
          <p:cNvPr id="168" name="Google Shape;168;p24"/>
          <p:cNvSpPr txBox="1"/>
          <p:nvPr/>
        </p:nvSpPr>
        <p:spPr>
          <a:xfrm>
            <a:off x="9039600" y="6472200"/>
            <a:ext cx="3000000" cy="38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a:solidFill>
                  <a:srgbClr val="1A1A1A"/>
                </a:solidFill>
                <a:highlight>
                  <a:srgbClr val="E8E8E8"/>
                </a:highlight>
                <a:latin typeface="Roboto"/>
                <a:ea typeface="Roboto"/>
                <a:cs typeface="Roboto"/>
                <a:sym typeface="Roboto"/>
              </a:rPr>
              <a:t>Photo from </a:t>
            </a:r>
            <a:r>
              <a:rPr lang="en-US" sz="1200">
                <a:solidFill>
                  <a:schemeClr val="hlink"/>
                </a:solidFill>
                <a:highlight>
                  <a:srgbClr val="E8E8E8"/>
                </a:highlight>
                <a:uFill>
                  <a:noFill/>
                </a:uFill>
                <a:latin typeface="Roboto"/>
                <a:ea typeface="Roboto"/>
                <a:cs typeface="Roboto"/>
                <a:sym typeface="Roboto"/>
                <a:hlinkClick r:id="rId4"/>
              </a:rPr>
              <a:t>Pexels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pic>
        <p:nvPicPr>
          <p:cNvPr id="173" name="Google Shape;173;p25"/>
          <p:cNvPicPr preferRelativeResize="0"/>
          <p:nvPr/>
        </p:nvPicPr>
        <p:blipFill rotWithShape="1">
          <a:blip r:embed="rId3">
            <a:alphaModFix/>
          </a:blip>
          <a:srcRect t="951" b="951"/>
          <a:stretch/>
        </p:blipFill>
        <p:spPr>
          <a:xfrm flipH="1">
            <a:off x="-626650" y="-557775"/>
            <a:ext cx="12818650" cy="8383372"/>
          </a:xfrm>
          <a:prstGeom prst="rect">
            <a:avLst/>
          </a:prstGeom>
          <a:noFill/>
          <a:ln>
            <a:noFill/>
          </a:ln>
        </p:spPr>
      </p:pic>
      <p:sp>
        <p:nvSpPr>
          <p:cNvPr id="174" name="Google Shape;174;p25"/>
          <p:cNvSpPr/>
          <p:nvPr/>
        </p:nvSpPr>
        <p:spPr>
          <a:xfrm>
            <a:off x="6280800" y="772951"/>
            <a:ext cx="5911200" cy="5312100"/>
          </a:xfrm>
          <a:prstGeom prst="rect">
            <a:avLst/>
          </a:prstGeom>
          <a:solidFill>
            <a:srgbClr val="EF7622">
              <a:alpha val="9330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5"/>
          <p:cNvSpPr txBox="1">
            <a:spLocks noGrp="1"/>
          </p:cNvSpPr>
          <p:nvPr>
            <p:ph type="title"/>
          </p:nvPr>
        </p:nvSpPr>
        <p:spPr>
          <a:xfrm>
            <a:off x="6645600" y="1082623"/>
            <a:ext cx="5181600" cy="1181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dirty="0">
                <a:solidFill>
                  <a:srgbClr val="FFFFFF"/>
                </a:solidFill>
              </a:rPr>
              <a:t>What’s challenging</a:t>
            </a:r>
            <a:endParaRPr dirty="0">
              <a:solidFill>
                <a:srgbClr val="FFFFFF"/>
              </a:solidFill>
            </a:endParaRPr>
          </a:p>
        </p:txBody>
      </p:sp>
      <p:sp>
        <p:nvSpPr>
          <p:cNvPr id="176" name="Google Shape;176;p25"/>
          <p:cNvSpPr txBox="1">
            <a:spLocks noGrp="1"/>
          </p:cNvSpPr>
          <p:nvPr>
            <p:ph type="body" idx="2"/>
          </p:nvPr>
        </p:nvSpPr>
        <p:spPr>
          <a:xfrm>
            <a:off x="6645600" y="2341787"/>
            <a:ext cx="5181600" cy="3250186"/>
          </a:xfrm>
          <a:prstGeom prst="rect">
            <a:avLst/>
          </a:prstGeom>
          <a:noFill/>
          <a:ln>
            <a:noFill/>
          </a:ln>
        </p:spPr>
        <p:txBody>
          <a:bodyPr spcFirstLastPara="1" wrap="square" lIns="91425" tIns="45700" rIns="91425" bIns="45700" anchor="t" anchorCtr="0">
            <a:noAutofit/>
          </a:bodyPr>
          <a:lstStyle/>
          <a:p>
            <a:pPr marL="457200" lvl="0" indent="-419100" algn="l" rtl="0">
              <a:lnSpc>
                <a:spcPct val="90000"/>
              </a:lnSpc>
              <a:spcBef>
                <a:spcPts val="0"/>
              </a:spcBef>
              <a:spcAft>
                <a:spcPts val="0"/>
              </a:spcAft>
              <a:buClr>
                <a:srgbClr val="FFFFFF"/>
              </a:buClr>
              <a:buSzPts val="3000"/>
              <a:buChar char="•"/>
            </a:pPr>
            <a:r>
              <a:rPr lang="en-US" sz="3000" dirty="0">
                <a:solidFill>
                  <a:srgbClr val="FFFFFF"/>
                </a:solidFill>
              </a:rPr>
              <a:t>Funding</a:t>
            </a:r>
            <a:endParaRPr sz="3000" dirty="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dirty="0">
                <a:solidFill>
                  <a:srgbClr val="FFFFFF"/>
                </a:solidFill>
              </a:rPr>
              <a:t>Work balance</a:t>
            </a:r>
            <a:endParaRPr sz="3000" dirty="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dirty="0">
                <a:solidFill>
                  <a:srgbClr val="FFFFFF"/>
                </a:solidFill>
              </a:rPr>
              <a:t>Volunteers</a:t>
            </a:r>
            <a:endParaRPr sz="3000" dirty="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dirty="0">
                <a:solidFill>
                  <a:srgbClr val="FFFFFF"/>
                </a:solidFill>
              </a:rPr>
              <a:t>Awareness</a:t>
            </a:r>
            <a:endParaRPr sz="3000" dirty="0">
              <a:solidFill>
                <a:srgbClr val="FFFFFF"/>
              </a:solidFill>
            </a:endParaRPr>
          </a:p>
          <a:p>
            <a:pPr marL="457200" lvl="0" indent="-419100" algn="l" rtl="0">
              <a:lnSpc>
                <a:spcPct val="90000"/>
              </a:lnSpc>
              <a:spcBef>
                <a:spcPts val="1000"/>
              </a:spcBef>
              <a:spcAft>
                <a:spcPts val="0"/>
              </a:spcAft>
              <a:buClr>
                <a:srgbClr val="FFFFFF"/>
              </a:buClr>
              <a:buSzPts val="3000"/>
              <a:buChar char="•"/>
            </a:pPr>
            <a:r>
              <a:rPr lang="en-US" sz="3000" dirty="0">
                <a:solidFill>
                  <a:srgbClr val="FFFFFF"/>
                </a:solidFill>
              </a:rPr>
              <a:t>Inconsistent communication</a:t>
            </a:r>
            <a:endParaRPr sz="3000" dirty="0">
              <a:solidFill>
                <a:srgbClr val="FFFFFF"/>
              </a:solidFill>
            </a:endParaRPr>
          </a:p>
          <a:p>
            <a:pPr marL="457200" lvl="0" indent="-419100" algn="l" rtl="0">
              <a:lnSpc>
                <a:spcPct val="90000"/>
              </a:lnSpc>
              <a:spcBef>
                <a:spcPts val="1000"/>
              </a:spcBef>
              <a:spcAft>
                <a:spcPts val="1000"/>
              </a:spcAft>
              <a:buClr>
                <a:srgbClr val="FFFFFF"/>
              </a:buClr>
              <a:buSzPts val="3000"/>
              <a:buChar char="•"/>
            </a:pPr>
            <a:r>
              <a:rPr lang="en-US" sz="3000" dirty="0">
                <a:solidFill>
                  <a:srgbClr val="FFFFFF"/>
                </a:solidFill>
              </a:rPr>
              <a:t>Pleasing everyone</a:t>
            </a:r>
            <a:endParaRPr sz="3000" dirty="0">
              <a:solidFill>
                <a:srgbClr val="FFFFFF"/>
              </a:solidFill>
            </a:endParaRPr>
          </a:p>
        </p:txBody>
      </p:sp>
      <p:sp>
        <p:nvSpPr>
          <p:cNvPr id="177" name="Google Shape;177;p25"/>
          <p:cNvSpPr txBox="1"/>
          <p:nvPr/>
        </p:nvSpPr>
        <p:spPr>
          <a:xfrm>
            <a:off x="9039600" y="6472200"/>
            <a:ext cx="3000000" cy="385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a:solidFill>
                  <a:srgbClr val="1A1A1A"/>
                </a:solidFill>
                <a:highlight>
                  <a:srgbClr val="E8E8E8"/>
                </a:highlight>
                <a:latin typeface="Roboto"/>
                <a:ea typeface="Roboto"/>
                <a:cs typeface="Roboto"/>
                <a:sym typeface="Roboto"/>
              </a:rPr>
              <a:t>Photo by </a:t>
            </a:r>
            <a:r>
              <a:rPr lang="en-US" sz="1200">
                <a:solidFill>
                  <a:schemeClr val="hlink"/>
                </a:solidFill>
                <a:highlight>
                  <a:srgbClr val="E8E8E8"/>
                </a:highlight>
                <a:uFill>
                  <a:noFill/>
                </a:uFill>
                <a:latin typeface="Roboto"/>
                <a:ea typeface="Roboto"/>
                <a:cs typeface="Roboto"/>
                <a:sym typeface="Roboto"/>
                <a:hlinkClick r:id="rId4"/>
              </a:rPr>
              <a:t>Gratisography </a:t>
            </a:r>
            <a:r>
              <a:rPr lang="en-US" sz="1200">
                <a:solidFill>
                  <a:srgbClr val="1A1A1A"/>
                </a:solidFill>
                <a:highlight>
                  <a:srgbClr val="E8E8E8"/>
                </a:highlight>
                <a:latin typeface="Roboto"/>
                <a:ea typeface="Roboto"/>
                <a:cs typeface="Roboto"/>
                <a:sym typeface="Roboto"/>
              </a:rPr>
              <a:t>from </a:t>
            </a:r>
            <a:r>
              <a:rPr lang="en-US" sz="1200">
                <a:solidFill>
                  <a:schemeClr val="hlink"/>
                </a:solidFill>
                <a:highlight>
                  <a:srgbClr val="E8E8E8"/>
                </a:highlight>
                <a:uFill>
                  <a:noFill/>
                </a:uFill>
                <a:latin typeface="Roboto"/>
                <a:ea typeface="Roboto"/>
                <a:cs typeface="Roboto"/>
                <a:sym typeface="Roboto"/>
                <a:hlinkClick r:id="rId5"/>
              </a:rPr>
              <a:t>Pexels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pic>
        <p:nvPicPr>
          <p:cNvPr id="182" name="Google Shape;182;p26"/>
          <p:cNvPicPr preferRelativeResize="0"/>
          <p:nvPr/>
        </p:nvPicPr>
        <p:blipFill>
          <a:blip r:embed="rId3">
            <a:alphaModFix/>
          </a:blip>
          <a:stretch>
            <a:fillRect/>
          </a:stretch>
        </p:blipFill>
        <p:spPr>
          <a:xfrm>
            <a:off x="0" y="-109057"/>
            <a:ext cx="12191994" cy="8128757"/>
          </a:xfrm>
          <a:prstGeom prst="rect">
            <a:avLst/>
          </a:prstGeom>
          <a:noFill/>
          <a:ln>
            <a:noFill/>
          </a:ln>
        </p:spPr>
      </p:pic>
      <p:sp>
        <p:nvSpPr>
          <p:cNvPr id="183" name="Google Shape;183;p26"/>
          <p:cNvSpPr/>
          <p:nvPr/>
        </p:nvSpPr>
        <p:spPr>
          <a:xfrm>
            <a:off x="-16200" y="484100"/>
            <a:ext cx="5265000" cy="5787000"/>
          </a:xfrm>
          <a:prstGeom prst="rect">
            <a:avLst/>
          </a:prstGeom>
          <a:solidFill>
            <a:srgbClr val="FFFFFF">
              <a:alpha val="92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6"/>
          <p:cNvSpPr txBox="1"/>
          <p:nvPr/>
        </p:nvSpPr>
        <p:spPr>
          <a:xfrm>
            <a:off x="364800" y="1587025"/>
            <a:ext cx="4422300" cy="3000000"/>
          </a:xfrm>
          <a:prstGeom prst="rect">
            <a:avLst/>
          </a:prstGeom>
          <a:noFill/>
          <a:ln>
            <a:noFill/>
          </a:ln>
        </p:spPr>
        <p:txBody>
          <a:bodyPr spcFirstLastPara="1" wrap="square" lIns="91425" tIns="91425" rIns="91425" bIns="91425" anchor="t" anchorCtr="0">
            <a:noAutofit/>
          </a:bodyPr>
          <a:lstStyle/>
          <a:p>
            <a:pPr marL="457200" lvl="0" indent="-406400" algn="l" rtl="0">
              <a:lnSpc>
                <a:spcPct val="90000"/>
              </a:lnSpc>
              <a:spcBef>
                <a:spcPts val="0"/>
              </a:spcBef>
              <a:spcAft>
                <a:spcPts val="0"/>
              </a:spcAft>
              <a:buClr>
                <a:schemeClr val="dk1"/>
              </a:buClr>
              <a:buSzPts val="2800"/>
              <a:buAutoNum type="arabicPeriod"/>
            </a:pPr>
            <a:r>
              <a:rPr lang="en-US" sz="2800">
                <a:solidFill>
                  <a:schemeClr val="dk1"/>
                </a:solidFill>
                <a:latin typeface="Calibri"/>
                <a:ea typeface="Calibri"/>
                <a:cs typeface="Calibri"/>
                <a:sym typeface="Calibri"/>
              </a:rPr>
              <a:t>Survey interest</a:t>
            </a:r>
            <a:endParaRPr sz="2800">
              <a:solidFill>
                <a:schemeClr val="dk1"/>
              </a:solidFill>
              <a:latin typeface="Calibri"/>
              <a:ea typeface="Calibri"/>
              <a:cs typeface="Calibri"/>
              <a:sym typeface="Calibri"/>
            </a:endParaRPr>
          </a:p>
          <a:p>
            <a:pPr marL="457200" lvl="0" indent="-406400" algn="l" rtl="0">
              <a:lnSpc>
                <a:spcPct val="90000"/>
              </a:lnSpc>
              <a:spcBef>
                <a:spcPts val="1000"/>
              </a:spcBef>
              <a:spcAft>
                <a:spcPts val="0"/>
              </a:spcAft>
              <a:buClr>
                <a:schemeClr val="dk1"/>
              </a:buClr>
              <a:buSzPts val="2800"/>
              <a:buAutoNum type="arabicPeriod"/>
            </a:pPr>
            <a:r>
              <a:rPr lang="en-US" sz="2800">
                <a:solidFill>
                  <a:schemeClr val="dk1"/>
                </a:solidFill>
                <a:latin typeface="Calibri"/>
                <a:ea typeface="Calibri"/>
                <a:cs typeface="Calibri"/>
                <a:sym typeface="Calibri"/>
              </a:rPr>
              <a:t>Form a core team</a:t>
            </a:r>
            <a:endParaRPr sz="2800">
              <a:solidFill>
                <a:schemeClr val="dk1"/>
              </a:solidFill>
              <a:latin typeface="Calibri"/>
              <a:ea typeface="Calibri"/>
              <a:cs typeface="Calibri"/>
              <a:sym typeface="Calibri"/>
            </a:endParaRPr>
          </a:p>
          <a:p>
            <a:pPr marL="457200" lvl="0" indent="-406400" algn="l" rtl="0">
              <a:lnSpc>
                <a:spcPct val="90000"/>
              </a:lnSpc>
              <a:spcBef>
                <a:spcPts val="1000"/>
              </a:spcBef>
              <a:spcAft>
                <a:spcPts val="0"/>
              </a:spcAft>
              <a:buClr>
                <a:schemeClr val="dk1"/>
              </a:buClr>
              <a:buSzPts val="2800"/>
              <a:buAutoNum type="arabicPeriod"/>
            </a:pPr>
            <a:r>
              <a:rPr lang="en-US" sz="2800">
                <a:solidFill>
                  <a:schemeClr val="dk1"/>
                </a:solidFill>
                <a:latin typeface="Calibri"/>
                <a:ea typeface="Calibri"/>
                <a:cs typeface="Calibri"/>
                <a:sym typeface="Calibri"/>
              </a:rPr>
              <a:t>Define mission &amp; goals</a:t>
            </a:r>
            <a:endParaRPr sz="2800">
              <a:solidFill>
                <a:schemeClr val="dk1"/>
              </a:solidFill>
              <a:latin typeface="Calibri"/>
              <a:ea typeface="Calibri"/>
              <a:cs typeface="Calibri"/>
              <a:sym typeface="Calibri"/>
            </a:endParaRPr>
          </a:p>
          <a:p>
            <a:pPr marL="457200" lvl="0" indent="-406400" algn="l" rtl="0">
              <a:lnSpc>
                <a:spcPct val="90000"/>
              </a:lnSpc>
              <a:spcBef>
                <a:spcPts val="1000"/>
              </a:spcBef>
              <a:spcAft>
                <a:spcPts val="0"/>
              </a:spcAft>
              <a:buClr>
                <a:srgbClr val="FFFFFF"/>
              </a:buClr>
              <a:buSzPts val="2800"/>
              <a:buAutoNum type="arabicPeriod"/>
            </a:pPr>
            <a:r>
              <a:rPr lang="en-US" sz="2800" b="1">
                <a:solidFill>
                  <a:srgbClr val="FFFFFF"/>
                </a:solidFill>
                <a:highlight>
                  <a:srgbClr val="0097A7"/>
                </a:highlight>
                <a:latin typeface="Calibri"/>
                <a:ea typeface="Calibri"/>
                <a:cs typeface="Calibri"/>
                <a:sym typeface="Calibri"/>
              </a:rPr>
              <a:t>Dive into action!</a:t>
            </a:r>
            <a:endParaRPr sz="2800">
              <a:solidFill>
                <a:schemeClr val="dk1"/>
              </a:solidFill>
              <a:latin typeface="Calibri"/>
              <a:ea typeface="Calibri"/>
              <a:cs typeface="Calibri"/>
              <a:sym typeface="Calibri"/>
            </a:endParaRPr>
          </a:p>
          <a:p>
            <a:pPr marL="914400" lvl="1" indent="-406400" algn="l"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Networking</a:t>
            </a:r>
            <a:endParaRPr sz="2800">
              <a:solidFill>
                <a:schemeClr val="dk1"/>
              </a:solidFill>
              <a:latin typeface="Calibri"/>
              <a:ea typeface="Calibri"/>
              <a:cs typeface="Calibri"/>
              <a:sym typeface="Calibri"/>
            </a:endParaRPr>
          </a:p>
          <a:p>
            <a:pPr marL="914400" lvl="1" indent="-406400" algn="l"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Workshop</a:t>
            </a:r>
            <a:endParaRPr sz="2800">
              <a:solidFill>
                <a:schemeClr val="dk1"/>
              </a:solidFill>
              <a:latin typeface="Calibri"/>
              <a:ea typeface="Calibri"/>
              <a:cs typeface="Calibri"/>
              <a:sym typeface="Calibri"/>
            </a:endParaRPr>
          </a:p>
          <a:p>
            <a:pPr marL="914400" lvl="1" indent="-406400" algn="l" rtl="0">
              <a:lnSpc>
                <a:spcPct val="90000"/>
              </a:lnSpc>
              <a:spcBef>
                <a:spcPts val="1000"/>
              </a:spcBef>
              <a:spcAft>
                <a:spcPts val="0"/>
              </a:spcAft>
              <a:buClr>
                <a:schemeClr val="dk1"/>
              </a:buClr>
              <a:buSzPts val="2800"/>
              <a:buFont typeface="Calibri"/>
              <a:buChar char="○"/>
            </a:pPr>
            <a:r>
              <a:rPr lang="en-US" sz="2800">
                <a:solidFill>
                  <a:schemeClr val="dk1"/>
                </a:solidFill>
                <a:latin typeface="Calibri"/>
                <a:ea typeface="Calibri"/>
                <a:cs typeface="Calibri"/>
                <a:sym typeface="Calibri"/>
              </a:rPr>
              <a:t>Outreach</a:t>
            </a:r>
            <a:endParaRPr sz="2800">
              <a:solidFill>
                <a:schemeClr val="dk1"/>
              </a:solidFill>
              <a:latin typeface="Calibri"/>
              <a:ea typeface="Calibri"/>
              <a:cs typeface="Calibri"/>
              <a:sym typeface="Calibri"/>
            </a:endParaRPr>
          </a:p>
          <a:p>
            <a:pPr marL="457200" marR="0" lvl="0" indent="-406400" algn="l" rtl="0">
              <a:lnSpc>
                <a:spcPct val="90000"/>
              </a:lnSpc>
              <a:spcBef>
                <a:spcPts val="1000"/>
              </a:spcBef>
              <a:spcAft>
                <a:spcPts val="1000"/>
              </a:spcAft>
              <a:buClr>
                <a:schemeClr val="dk1"/>
              </a:buClr>
              <a:buSzPts val="2800"/>
              <a:buFont typeface="Arial"/>
              <a:buAutoNum type="arabicPeriod"/>
            </a:pPr>
            <a:r>
              <a:rPr lang="en-US" sz="2800"/>
              <a:t>Keep pulling people in</a:t>
            </a:r>
            <a:endParaRPr sz="2800"/>
          </a:p>
        </p:txBody>
      </p:sp>
      <p:sp>
        <p:nvSpPr>
          <p:cNvPr id="185" name="Google Shape;185;p26"/>
          <p:cNvSpPr txBox="1">
            <a:spLocks noGrp="1"/>
          </p:cNvSpPr>
          <p:nvPr>
            <p:ph type="title"/>
          </p:nvPr>
        </p:nvSpPr>
        <p:spPr>
          <a:xfrm>
            <a:off x="364800" y="640525"/>
            <a:ext cx="4900200" cy="946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a:solidFill>
                  <a:srgbClr val="0097A7"/>
                </a:solidFill>
              </a:rPr>
              <a:t>Getting started</a:t>
            </a:r>
            <a:endParaRPr>
              <a:solidFill>
                <a:srgbClr val="0097A7"/>
              </a:solidFill>
            </a:endParaRPr>
          </a:p>
        </p:txBody>
      </p:sp>
      <p:sp>
        <p:nvSpPr>
          <p:cNvPr id="186" name="Google Shape;186;p26"/>
          <p:cNvSpPr txBox="1"/>
          <p:nvPr/>
        </p:nvSpPr>
        <p:spPr>
          <a:xfrm>
            <a:off x="6706275" y="2821400"/>
            <a:ext cx="5485800" cy="1112400"/>
          </a:xfrm>
          <a:prstGeom prst="rect">
            <a:avLst/>
          </a:prstGeom>
          <a:solidFill>
            <a:srgbClr val="EF7622">
              <a:alpha val="93300"/>
            </a:srgbClr>
          </a:solid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3000" b="1" dirty="0">
                <a:solidFill>
                  <a:srgbClr val="FFFFFF"/>
                </a:solidFill>
                <a:latin typeface="Calibri"/>
                <a:ea typeface="Calibri"/>
                <a:cs typeface="Calibri"/>
                <a:sym typeface="Calibri"/>
              </a:rPr>
              <a:t>Planning Canvas</a:t>
            </a:r>
            <a:endParaRPr sz="3000" b="1" dirty="0">
              <a:solidFill>
                <a:srgbClr val="FFFFFF"/>
              </a:solidFill>
              <a:latin typeface="Calibri"/>
              <a:ea typeface="Calibri"/>
              <a:cs typeface="Calibri"/>
              <a:sym typeface="Calibri"/>
            </a:endParaRPr>
          </a:p>
          <a:p>
            <a:pPr marL="0" lvl="0" indent="0" algn="ctr" rtl="0">
              <a:lnSpc>
                <a:spcPct val="90000"/>
              </a:lnSpc>
              <a:spcBef>
                <a:spcPts val="0"/>
              </a:spcBef>
              <a:spcAft>
                <a:spcPts val="0"/>
              </a:spcAft>
              <a:buNone/>
            </a:pPr>
            <a:r>
              <a:rPr lang="en-US" sz="3000" u="sng" dirty="0">
                <a:solidFill>
                  <a:schemeClr val="bg1"/>
                </a:solidFill>
                <a:latin typeface="Calibri"/>
                <a:ea typeface="Calibri"/>
                <a:cs typeface="Calibri"/>
                <a:sym typeface="Calibri"/>
                <a:hlinkClick r:id="rId4">
                  <a:extLst>
                    <a:ext uri="{A12FA001-AC4F-418D-AE19-62706E023703}">
                      <ahyp:hlinkClr xmlns:ahyp="http://schemas.microsoft.com/office/drawing/2018/hyperlinkcolor" val="tx"/>
                    </a:ext>
                  </a:extLst>
                </a:hlinkClick>
              </a:rPr>
              <a:t>www.udel.edu/006498</a:t>
            </a:r>
            <a:endParaRPr sz="3000" dirty="0">
              <a:solidFill>
                <a:schemeClr val="bg1"/>
              </a:solidFill>
              <a:latin typeface="Calibri"/>
              <a:ea typeface="Calibri"/>
              <a:cs typeface="Calibri"/>
              <a:sym typeface="Calibri"/>
            </a:endParaRPr>
          </a:p>
        </p:txBody>
      </p:sp>
      <p:sp>
        <p:nvSpPr>
          <p:cNvPr id="187" name="Google Shape;187;p26"/>
          <p:cNvSpPr txBox="1"/>
          <p:nvPr/>
        </p:nvSpPr>
        <p:spPr>
          <a:xfrm>
            <a:off x="9237425" y="6559200"/>
            <a:ext cx="2858700" cy="2988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a:solidFill>
                  <a:srgbClr val="1A1A1A"/>
                </a:solidFill>
                <a:highlight>
                  <a:srgbClr val="E8E8E8"/>
                </a:highlight>
                <a:latin typeface="Roboto"/>
                <a:ea typeface="Roboto"/>
                <a:cs typeface="Roboto"/>
                <a:sym typeface="Roboto"/>
              </a:rPr>
              <a:t>Photo by </a:t>
            </a:r>
            <a:r>
              <a:rPr lang="en-US" sz="1200">
                <a:solidFill>
                  <a:schemeClr val="hlink"/>
                </a:solidFill>
                <a:highlight>
                  <a:srgbClr val="E8E8E8"/>
                </a:highlight>
                <a:uFill>
                  <a:noFill/>
                </a:uFill>
                <a:latin typeface="Roboto"/>
                <a:ea typeface="Roboto"/>
                <a:cs typeface="Roboto"/>
                <a:sym typeface="Roboto"/>
                <a:hlinkClick r:id="rId5"/>
              </a:rPr>
              <a:t>Bruno Moretti </a:t>
            </a:r>
            <a:r>
              <a:rPr lang="en-US" sz="1200">
                <a:solidFill>
                  <a:srgbClr val="1A1A1A"/>
                </a:solidFill>
                <a:highlight>
                  <a:srgbClr val="E8E8E8"/>
                </a:highlight>
                <a:latin typeface="Roboto"/>
                <a:ea typeface="Roboto"/>
                <a:cs typeface="Roboto"/>
                <a:sym typeface="Roboto"/>
              </a:rPr>
              <a:t>from </a:t>
            </a:r>
            <a:r>
              <a:rPr lang="en-US" sz="1200">
                <a:solidFill>
                  <a:schemeClr val="hlink"/>
                </a:solidFill>
                <a:highlight>
                  <a:srgbClr val="E8E8E8"/>
                </a:highlight>
                <a:uFill>
                  <a:noFill/>
                </a:uFill>
                <a:latin typeface="Roboto"/>
                <a:ea typeface="Roboto"/>
                <a:cs typeface="Roboto"/>
                <a:sym typeface="Roboto"/>
                <a:hlinkClick r:id="rId6"/>
              </a:rPr>
              <a:t>Pexels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pic>
        <p:nvPicPr>
          <p:cNvPr id="192" name="Google Shape;192;p27"/>
          <p:cNvPicPr preferRelativeResize="0"/>
          <p:nvPr/>
        </p:nvPicPr>
        <p:blipFill rotWithShape="1">
          <a:blip r:embed="rId3">
            <a:alphaModFix/>
          </a:blip>
          <a:srcRect l="10498" t="10498"/>
          <a:stretch/>
        </p:blipFill>
        <p:spPr>
          <a:xfrm>
            <a:off x="4006925" y="-210400"/>
            <a:ext cx="3184175" cy="3973661"/>
          </a:xfrm>
          <a:prstGeom prst="rect">
            <a:avLst/>
          </a:prstGeom>
          <a:noFill/>
          <a:ln>
            <a:noFill/>
          </a:ln>
        </p:spPr>
      </p:pic>
      <p:pic>
        <p:nvPicPr>
          <p:cNvPr id="193" name="Google Shape;193;p27"/>
          <p:cNvPicPr preferRelativeResize="0"/>
          <p:nvPr/>
        </p:nvPicPr>
        <p:blipFill rotWithShape="1">
          <a:blip r:embed="rId4">
            <a:alphaModFix/>
          </a:blip>
          <a:srcRect b="27808"/>
          <a:stretch/>
        </p:blipFill>
        <p:spPr>
          <a:xfrm>
            <a:off x="7564150" y="3610775"/>
            <a:ext cx="6019796" cy="3259252"/>
          </a:xfrm>
          <a:prstGeom prst="rect">
            <a:avLst/>
          </a:prstGeom>
          <a:noFill/>
          <a:ln>
            <a:noFill/>
          </a:ln>
        </p:spPr>
      </p:pic>
      <p:pic>
        <p:nvPicPr>
          <p:cNvPr id="194" name="Google Shape;194;p27"/>
          <p:cNvPicPr preferRelativeResize="0"/>
          <p:nvPr/>
        </p:nvPicPr>
        <p:blipFill rotWithShape="1">
          <a:blip r:embed="rId5">
            <a:alphaModFix/>
          </a:blip>
          <a:srcRect l="5777" t="23248" r="24366"/>
          <a:stretch/>
        </p:blipFill>
        <p:spPr>
          <a:xfrm>
            <a:off x="0" y="0"/>
            <a:ext cx="4311720" cy="3552852"/>
          </a:xfrm>
          <a:prstGeom prst="rect">
            <a:avLst/>
          </a:prstGeom>
          <a:noFill/>
          <a:ln>
            <a:noFill/>
          </a:ln>
        </p:spPr>
      </p:pic>
      <p:pic>
        <p:nvPicPr>
          <p:cNvPr id="195" name="Google Shape;195;p27"/>
          <p:cNvPicPr preferRelativeResize="0"/>
          <p:nvPr/>
        </p:nvPicPr>
        <p:blipFill rotWithShape="1">
          <a:blip r:embed="rId6">
            <a:alphaModFix/>
          </a:blip>
          <a:srcRect l="27040" t="5326" r="5628" b="6185"/>
          <a:stretch/>
        </p:blipFill>
        <p:spPr>
          <a:xfrm>
            <a:off x="0" y="3092775"/>
            <a:ext cx="4311731" cy="3777252"/>
          </a:xfrm>
          <a:prstGeom prst="rect">
            <a:avLst/>
          </a:prstGeom>
          <a:noFill/>
          <a:ln>
            <a:noFill/>
          </a:ln>
        </p:spPr>
      </p:pic>
      <p:pic>
        <p:nvPicPr>
          <p:cNvPr id="196" name="Google Shape;196;p27"/>
          <p:cNvPicPr preferRelativeResize="0"/>
          <p:nvPr/>
        </p:nvPicPr>
        <p:blipFill rotWithShape="1">
          <a:blip r:embed="rId7">
            <a:alphaModFix/>
          </a:blip>
          <a:srcRect r="5988" b="16338"/>
          <a:stretch/>
        </p:blipFill>
        <p:spPr>
          <a:xfrm>
            <a:off x="6532450" y="-112200"/>
            <a:ext cx="5659547" cy="3777248"/>
          </a:xfrm>
          <a:prstGeom prst="rect">
            <a:avLst/>
          </a:prstGeom>
          <a:noFill/>
          <a:ln>
            <a:noFill/>
          </a:ln>
        </p:spPr>
      </p:pic>
      <p:pic>
        <p:nvPicPr>
          <p:cNvPr id="197" name="Google Shape;197;p27"/>
          <p:cNvPicPr preferRelativeResize="0"/>
          <p:nvPr/>
        </p:nvPicPr>
        <p:blipFill rotWithShape="1">
          <a:blip r:embed="rId8">
            <a:alphaModFix/>
          </a:blip>
          <a:srcRect l="22698" t="14177" r="17710" b="16087"/>
          <a:stretch/>
        </p:blipFill>
        <p:spPr>
          <a:xfrm>
            <a:off x="4235525" y="3305150"/>
            <a:ext cx="4047977" cy="3552852"/>
          </a:xfrm>
          <a:prstGeom prst="rect">
            <a:avLst/>
          </a:prstGeom>
          <a:noFill/>
          <a:ln>
            <a:noFill/>
          </a:ln>
        </p:spPr>
      </p:pic>
      <p:sp>
        <p:nvSpPr>
          <p:cNvPr id="198" name="Google Shape;198;p27"/>
          <p:cNvSpPr txBox="1">
            <a:spLocks noGrp="1"/>
          </p:cNvSpPr>
          <p:nvPr>
            <p:ph type="title"/>
          </p:nvPr>
        </p:nvSpPr>
        <p:spPr>
          <a:xfrm>
            <a:off x="3578400" y="2766150"/>
            <a:ext cx="5035200" cy="1325700"/>
          </a:xfrm>
          <a:prstGeom prst="rect">
            <a:avLst/>
          </a:prstGeom>
          <a:solidFill>
            <a:srgbClr val="0097A7">
              <a:alpha val="83240"/>
            </a:srgbClr>
          </a:solid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46CA9"/>
              </a:buClr>
              <a:buSzPts val="4400"/>
              <a:buFont typeface="Calibri"/>
              <a:buNone/>
            </a:pPr>
            <a:r>
              <a:rPr lang="en-US">
                <a:solidFill>
                  <a:srgbClr val="FFFFFF"/>
                </a:solidFill>
              </a:rPr>
              <a:t>#EDUChangeMakers</a:t>
            </a:r>
            <a:endParaRPr>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6"/>
        <p:cNvGrpSpPr/>
        <p:nvPr/>
      </p:nvGrpSpPr>
      <p:grpSpPr>
        <a:xfrm>
          <a:off x="0" y="0"/>
          <a:ext cx="0" cy="0"/>
          <a:chOff x="0" y="0"/>
          <a:chExt cx="0" cy="0"/>
        </a:xfrm>
      </p:grpSpPr>
      <p:sp>
        <p:nvSpPr>
          <p:cNvPr id="57" name="Google Shape;57;p11"/>
          <p:cNvSpPr txBox="1">
            <a:spLocks noGrp="1"/>
          </p:cNvSpPr>
          <p:nvPr>
            <p:ph type="title"/>
          </p:nvPr>
        </p:nvSpPr>
        <p:spPr>
          <a:xfrm>
            <a:off x="909650" y="3079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EF7622"/>
              </a:buClr>
              <a:buSzPts val="4400"/>
              <a:buFont typeface="Calibri"/>
              <a:buNone/>
            </a:pPr>
            <a:r>
              <a:rPr lang="en-US"/>
              <a:t>Agenda</a:t>
            </a:r>
            <a:endParaRPr/>
          </a:p>
        </p:txBody>
      </p:sp>
      <p:sp>
        <p:nvSpPr>
          <p:cNvPr id="58" name="Google Shape;58;p11"/>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457200" lvl="0" indent="-406400" algn="l" rtl="0">
              <a:lnSpc>
                <a:spcPct val="90000"/>
              </a:lnSpc>
              <a:spcBef>
                <a:spcPts val="0"/>
              </a:spcBef>
              <a:spcAft>
                <a:spcPts val="0"/>
              </a:spcAft>
              <a:buSzPts val="2800"/>
              <a:buAutoNum type="arabicPeriod"/>
            </a:pPr>
            <a:r>
              <a:rPr lang="en-US"/>
              <a:t>Introductions</a:t>
            </a:r>
            <a:endParaRPr/>
          </a:p>
          <a:p>
            <a:pPr marL="457200" lvl="0" indent="-406400" algn="l" rtl="0">
              <a:lnSpc>
                <a:spcPct val="90000"/>
              </a:lnSpc>
              <a:spcBef>
                <a:spcPts val="1000"/>
              </a:spcBef>
              <a:spcAft>
                <a:spcPts val="0"/>
              </a:spcAft>
              <a:buSzPts val="2800"/>
              <a:buAutoNum type="arabicPeriod"/>
            </a:pPr>
            <a:r>
              <a:rPr lang="en-US"/>
              <a:t>Poll results</a:t>
            </a:r>
            <a:endParaRPr/>
          </a:p>
          <a:p>
            <a:pPr marL="457200" lvl="0" indent="-406400" algn="l" rtl="0">
              <a:lnSpc>
                <a:spcPct val="90000"/>
              </a:lnSpc>
              <a:spcBef>
                <a:spcPts val="1000"/>
              </a:spcBef>
              <a:spcAft>
                <a:spcPts val="0"/>
              </a:spcAft>
              <a:buSzPts val="2800"/>
              <a:buAutoNum type="arabicPeriod"/>
            </a:pPr>
            <a:r>
              <a:rPr lang="en-US"/>
              <a:t>Supporting yourself and others</a:t>
            </a:r>
            <a:endParaRPr/>
          </a:p>
          <a:p>
            <a:pPr marL="457200" lvl="0" indent="-406400" algn="l" rtl="0">
              <a:lnSpc>
                <a:spcPct val="90000"/>
              </a:lnSpc>
              <a:spcBef>
                <a:spcPts val="1000"/>
              </a:spcBef>
              <a:spcAft>
                <a:spcPts val="0"/>
              </a:spcAft>
              <a:buSzPts val="2800"/>
              <a:buAutoNum type="arabicPeriod"/>
            </a:pPr>
            <a:r>
              <a:rPr lang="en-US"/>
              <a:t>Starting an initiative</a:t>
            </a:r>
            <a:endParaRPr/>
          </a:p>
          <a:p>
            <a:pPr marL="457200" lvl="0" indent="-406400" algn="l" rtl="0">
              <a:lnSpc>
                <a:spcPct val="90000"/>
              </a:lnSpc>
              <a:spcBef>
                <a:spcPts val="1000"/>
              </a:spcBef>
              <a:spcAft>
                <a:spcPts val="1000"/>
              </a:spcAft>
              <a:buSzPts val="2800"/>
              <a:buAutoNum type="arabicPeriod"/>
            </a:pPr>
            <a:r>
              <a:rPr lang="en-US"/>
              <a:t>Wrap-up</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28"/>
          <p:cNvSpPr txBox="1">
            <a:spLocks noGrp="1"/>
          </p:cNvSpPr>
          <p:nvPr>
            <p:ph type="title"/>
          </p:nvPr>
        </p:nvSpPr>
        <p:spPr>
          <a:xfrm>
            <a:off x="839788"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a:t>Resources</a:t>
            </a:r>
            <a:endParaRPr/>
          </a:p>
        </p:txBody>
      </p:sp>
      <p:sp>
        <p:nvSpPr>
          <p:cNvPr id="204" name="Google Shape;204;p28"/>
          <p:cNvSpPr txBox="1">
            <a:spLocks noGrp="1"/>
          </p:cNvSpPr>
          <p:nvPr>
            <p:ph type="body" idx="1"/>
          </p:nvPr>
        </p:nvSpPr>
        <p:spPr>
          <a:xfrm>
            <a:off x="839788" y="1681163"/>
            <a:ext cx="5157900" cy="8238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Clr>
                <a:srgbClr val="EF7622"/>
              </a:buClr>
              <a:buSzPts val="3200"/>
              <a:buNone/>
            </a:pPr>
            <a:r>
              <a:rPr lang="en-US"/>
              <a:t>EDUCAUSE</a:t>
            </a:r>
            <a:endParaRPr/>
          </a:p>
        </p:txBody>
      </p:sp>
      <p:sp>
        <p:nvSpPr>
          <p:cNvPr id="205" name="Google Shape;205;p28"/>
          <p:cNvSpPr txBox="1">
            <a:spLocks noGrp="1"/>
          </p:cNvSpPr>
          <p:nvPr>
            <p:ph type="body" idx="2"/>
          </p:nvPr>
        </p:nvSpPr>
        <p:spPr>
          <a:xfrm>
            <a:off x="839788" y="2505075"/>
            <a:ext cx="5157900" cy="36846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Char char="•"/>
            </a:pPr>
            <a:r>
              <a:rPr lang="en-US" sz="2400" u="sng">
                <a:solidFill>
                  <a:schemeClr val="hlink"/>
                </a:solidFill>
                <a:hlinkClick r:id="rId3"/>
              </a:rPr>
              <a:t>Diversity in IT Community Group</a:t>
            </a:r>
            <a:endParaRPr sz="2400"/>
          </a:p>
          <a:p>
            <a:pPr marL="457200" lvl="0" indent="-381000" algn="l" rtl="0">
              <a:lnSpc>
                <a:spcPct val="90000"/>
              </a:lnSpc>
              <a:spcBef>
                <a:spcPts val="1000"/>
              </a:spcBef>
              <a:spcAft>
                <a:spcPts val="0"/>
              </a:spcAft>
              <a:buSzPts val="2400"/>
              <a:buChar char="•"/>
            </a:pPr>
            <a:r>
              <a:rPr lang="en-US" sz="2400" u="sng">
                <a:solidFill>
                  <a:schemeClr val="hlink"/>
                </a:solidFill>
                <a:hlinkClick r:id="rId4"/>
              </a:rPr>
              <a:t>Women in IT Community Group</a:t>
            </a:r>
            <a:endParaRPr sz="2400"/>
          </a:p>
          <a:p>
            <a:pPr marL="457200" lvl="0" indent="-381000" algn="l" rtl="0">
              <a:lnSpc>
                <a:spcPct val="90000"/>
              </a:lnSpc>
              <a:spcBef>
                <a:spcPts val="1000"/>
              </a:spcBef>
              <a:spcAft>
                <a:spcPts val="1000"/>
              </a:spcAft>
              <a:buSzPts val="2400"/>
              <a:buChar char="•"/>
            </a:pPr>
            <a:r>
              <a:rPr lang="en-US" sz="2400" u="sng">
                <a:solidFill>
                  <a:schemeClr val="hlink"/>
                </a:solidFill>
                <a:hlinkClick r:id="rId5"/>
              </a:rPr>
              <a:t>EDUCAUSE Institutes</a:t>
            </a:r>
            <a:endParaRPr sz="2400"/>
          </a:p>
        </p:txBody>
      </p:sp>
      <p:sp>
        <p:nvSpPr>
          <p:cNvPr id="206" name="Google Shape;206;p28"/>
          <p:cNvSpPr txBox="1">
            <a:spLocks noGrp="1"/>
          </p:cNvSpPr>
          <p:nvPr>
            <p:ph type="body" idx="3"/>
          </p:nvPr>
        </p:nvSpPr>
        <p:spPr>
          <a:xfrm>
            <a:off x="6172200" y="1681163"/>
            <a:ext cx="5183100" cy="823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Other tools</a:t>
            </a:r>
            <a:endParaRPr/>
          </a:p>
        </p:txBody>
      </p:sp>
      <p:sp>
        <p:nvSpPr>
          <p:cNvPr id="207" name="Google Shape;207;p28"/>
          <p:cNvSpPr txBox="1">
            <a:spLocks noGrp="1"/>
          </p:cNvSpPr>
          <p:nvPr>
            <p:ph type="body" idx="4"/>
          </p:nvPr>
        </p:nvSpPr>
        <p:spPr>
          <a:xfrm>
            <a:off x="6172200" y="2505075"/>
            <a:ext cx="5183100" cy="3684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Clr>
                <a:srgbClr val="EF7622"/>
              </a:buClr>
              <a:buSzPts val="3200"/>
              <a:buFont typeface="Arial"/>
              <a:buNone/>
            </a:pPr>
            <a:r>
              <a:rPr lang="en-US" sz="2400" b="1">
                <a:solidFill>
                  <a:srgbClr val="0097A7"/>
                </a:solidFill>
              </a:rPr>
              <a:t>Organization Planning Canvas</a:t>
            </a:r>
            <a:endParaRPr sz="2400" b="1">
              <a:solidFill>
                <a:srgbClr val="0097A7"/>
              </a:solidFill>
            </a:endParaRPr>
          </a:p>
          <a:p>
            <a:pPr marL="0" lvl="0" indent="0" algn="l" rtl="0">
              <a:spcBef>
                <a:spcPts val="0"/>
              </a:spcBef>
              <a:spcAft>
                <a:spcPts val="0"/>
              </a:spcAft>
              <a:buClr>
                <a:srgbClr val="EF7622"/>
              </a:buClr>
              <a:buSzPts val="3200"/>
              <a:buFont typeface="Arial"/>
              <a:buNone/>
            </a:pPr>
            <a:r>
              <a:rPr lang="en-US" sz="2400" u="sng">
                <a:solidFill>
                  <a:schemeClr val="hlink"/>
                </a:solidFill>
                <a:hlinkClick r:id="rId6"/>
              </a:rPr>
              <a:t>http://www.udel.edu/006498</a:t>
            </a:r>
            <a:endParaRPr sz="2400">
              <a:solidFill>
                <a:srgbClr val="EF7622"/>
              </a:solidFill>
            </a:endParaRPr>
          </a:p>
          <a:p>
            <a:pPr marL="0" lvl="0" indent="0" algn="l" rtl="0">
              <a:spcBef>
                <a:spcPts val="0"/>
              </a:spcBef>
              <a:spcAft>
                <a:spcPts val="0"/>
              </a:spcAft>
              <a:buClr>
                <a:srgbClr val="EF7622"/>
              </a:buClr>
              <a:buSzPts val="3200"/>
              <a:buFont typeface="Arial"/>
              <a:buNone/>
            </a:pPr>
            <a:endParaRPr sz="2400">
              <a:solidFill>
                <a:srgbClr val="EF7622"/>
              </a:solidFill>
            </a:endParaRPr>
          </a:p>
          <a:p>
            <a:pPr marL="0" lvl="0" indent="0" algn="l" rtl="0">
              <a:spcBef>
                <a:spcPts val="0"/>
              </a:spcBef>
              <a:spcAft>
                <a:spcPts val="0"/>
              </a:spcAft>
              <a:buClr>
                <a:srgbClr val="EF7622"/>
              </a:buClr>
              <a:buSzPts val="3200"/>
              <a:buFont typeface="Arial"/>
              <a:buNone/>
            </a:pPr>
            <a:r>
              <a:rPr lang="en-US" sz="2400" b="1">
                <a:solidFill>
                  <a:srgbClr val="0097A7"/>
                </a:solidFill>
              </a:rPr>
              <a:t>Ally Bingo</a:t>
            </a:r>
            <a:endParaRPr sz="2400" b="1">
              <a:solidFill>
                <a:srgbClr val="0097A7"/>
              </a:solidFill>
            </a:endParaRPr>
          </a:p>
          <a:p>
            <a:pPr marL="0" lvl="0" indent="0" algn="l" rtl="0">
              <a:spcBef>
                <a:spcPts val="0"/>
              </a:spcBef>
              <a:spcAft>
                <a:spcPts val="0"/>
              </a:spcAft>
              <a:buNone/>
            </a:pPr>
            <a:r>
              <a:rPr lang="en-US" sz="2400" u="sng">
                <a:solidFill>
                  <a:schemeClr val="hlink"/>
                </a:solidFill>
                <a:hlinkClick r:id="rId7"/>
              </a:rPr>
              <a:t>https://maleallies.com/bingo-card</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b="1">
                <a:solidFill>
                  <a:srgbClr val="0097A7"/>
                </a:solidFill>
              </a:rPr>
              <a:t>Project Implicit - Harvard University</a:t>
            </a:r>
            <a:endParaRPr sz="2400" b="1">
              <a:solidFill>
                <a:srgbClr val="0097A7"/>
              </a:solidFill>
            </a:endParaRPr>
          </a:p>
          <a:p>
            <a:pPr marL="0" lvl="0" indent="0" algn="l" rtl="0">
              <a:spcBef>
                <a:spcPts val="0"/>
              </a:spcBef>
              <a:spcAft>
                <a:spcPts val="0"/>
              </a:spcAft>
              <a:buNone/>
            </a:pPr>
            <a:r>
              <a:rPr lang="en-US" sz="2400" u="sng">
                <a:solidFill>
                  <a:schemeClr val="hlink"/>
                </a:solidFill>
                <a:hlinkClick r:id="rId8"/>
              </a:rPr>
              <a:t>https://implicit.harvard.edu/implicit/</a:t>
            </a:r>
            <a:r>
              <a:rPr lang="en-US" sz="2400"/>
              <a:t> </a:t>
            </a:r>
            <a:endParaRPr sz="2400"/>
          </a:p>
          <a:p>
            <a:pPr marL="0" lvl="0" indent="0" algn="l" rtl="0">
              <a:spcBef>
                <a:spcPts val="0"/>
              </a:spcBef>
              <a:spcAft>
                <a:spcPts val="0"/>
              </a:spcAft>
              <a:buNone/>
            </a:pPr>
            <a:endParaRPr sz="2400"/>
          </a:p>
          <a:p>
            <a:pPr marL="0" lvl="0" indent="0" algn="l" rtl="0">
              <a:spcBef>
                <a:spcPts val="0"/>
              </a:spcBef>
              <a:spcAft>
                <a:spcPts val="0"/>
              </a:spcAft>
              <a:buNone/>
            </a:pPr>
            <a:r>
              <a:rPr lang="en-US" sz="2400" b="1">
                <a:solidFill>
                  <a:srgbClr val="0097A7"/>
                </a:solidFill>
              </a:rPr>
              <a:t>ChickTech</a:t>
            </a:r>
            <a:endParaRPr sz="2400" b="1">
              <a:solidFill>
                <a:srgbClr val="0097A7"/>
              </a:solidFill>
            </a:endParaRPr>
          </a:p>
          <a:p>
            <a:pPr marL="0" lvl="0" indent="0" algn="l" rtl="0">
              <a:spcBef>
                <a:spcPts val="0"/>
              </a:spcBef>
              <a:spcAft>
                <a:spcPts val="0"/>
              </a:spcAft>
              <a:buClr>
                <a:schemeClr val="dk1"/>
              </a:buClr>
              <a:buSzPts val="1100"/>
              <a:buFont typeface="Arial"/>
              <a:buNone/>
            </a:pPr>
            <a:r>
              <a:rPr lang="en-US" sz="2400" u="sng">
                <a:solidFill>
                  <a:schemeClr val="hlink"/>
                </a:solidFill>
                <a:hlinkClick r:id="rId8"/>
              </a:rPr>
              <a:t>https://chicktech.org</a:t>
            </a:r>
            <a:endParaRPr sz="2400" b="1">
              <a:solidFill>
                <a:srgbClr val="0097A7"/>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2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a:t>References</a:t>
            </a:r>
            <a:endParaRPr/>
          </a:p>
        </p:txBody>
      </p:sp>
      <p:sp>
        <p:nvSpPr>
          <p:cNvPr id="213" name="Google Shape;213;p29"/>
          <p:cNvSpPr txBox="1">
            <a:spLocks noGrp="1"/>
          </p:cNvSpPr>
          <p:nvPr>
            <p:ph type="body" idx="1"/>
          </p:nvPr>
        </p:nvSpPr>
        <p:spPr>
          <a:xfrm>
            <a:off x="838200" y="1825625"/>
            <a:ext cx="10515600" cy="4380000"/>
          </a:xfrm>
          <a:prstGeom prst="rect">
            <a:avLst/>
          </a:prstGeom>
          <a:noFill/>
          <a:ln>
            <a:noFill/>
          </a:ln>
        </p:spPr>
        <p:txBody>
          <a:bodyPr spcFirstLastPara="1" wrap="square" lIns="91425" tIns="45700" rIns="91425" bIns="45700" anchor="t" anchorCtr="0">
            <a:noAutofit/>
          </a:bodyPr>
          <a:lstStyle/>
          <a:p>
            <a:pPr marL="457200" lvl="0" indent="-381000" algn="l" rtl="0">
              <a:lnSpc>
                <a:spcPct val="90000"/>
              </a:lnSpc>
              <a:spcBef>
                <a:spcPts val="0"/>
              </a:spcBef>
              <a:spcAft>
                <a:spcPts val="0"/>
              </a:spcAft>
              <a:buSzPts val="2400"/>
              <a:buAutoNum type="arabicPeriod"/>
            </a:pPr>
            <a:r>
              <a:rPr lang="en-US" sz="2400">
                <a:latin typeface="Arial"/>
                <a:ea typeface="Arial"/>
                <a:cs typeface="Arial"/>
                <a:sym typeface="Arial"/>
              </a:rPr>
              <a:t>Code.org (2018) State of Computer Science Education Policy and Implementation.</a:t>
            </a:r>
            <a:endParaRPr sz="2400">
              <a:latin typeface="Arial"/>
              <a:ea typeface="Arial"/>
              <a:cs typeface="Arial"/>
              <a:sym typeface="Arial"/>
            </a:endParaRPr>
          </a:p>
          <a:p>
            <a:pPr marL="457200" lvl="0" indent="-381000" algn="l" rtl="0">
              <a:lnSpc>
                <a:spcPct val="90000"/>
              </a:lnSpc>
              <a:spcBef>
                <a:spcPts val="1000"/>
              </a:spcBef>
              <a:spcAft>
                <a:spcPts val="0"/>
              </a:spcAft>
              <a:buSzPts val="2400"/>
              <a:buAutoNum type="arabicPeriod"/>
            </a:pPr>
            <a:r>
              <a:rPr lang="en-US" sz="2400" u="sng">
                <a:solidFill>
                  <a:schemeClr val="hlink"/>
                </a:solidFill>
                <a:latin typeface="Arial"/>
                <a:ea typeface="Arial"/>
                <a:cs typeface="Arial"/>
                <a:sym typeface="Arial"/>
                <a:hlinkClick r:id="rId3"/>
              </a:rPr>
              <a:t>Gender and the Body Language of Power</a:t>
            </a:r>
            <a:endParaRPr sz="2400">
              <a:latin typeface="Arial"/>
              <a:ea typeface="Arial"/>
              <a:cs typeface="Arial"/>
              <a:sym typeface="Arial"/>
            </a:endParaRPr>
          </a:p>
          <a:p>
            <a:pPr marL="457200" lvl="0" indent="-381000" algn="l" rtl="0">
              <a:lnSpc>
                <a:spcPct val="90000"/>
              </a:lnSpc>
              <a:spcBef>
                <a:spcPts val="1000"/>
              </a:spcBef>
              <a:spcAft>
                <a:spcPts val="0"/>
              </a:spcAft>
              <a:buSzPts val="2400"/>
              <a:buAutoNum type="arabicPeriod"/>
            </a:pPr>
            <a:r>
              <a:rPr lang="en-US" sz="2400" u="sng">
                <a:solidFill>
                  <a:schemeClr val="hlink"/>
                </a:solidFill>
                <a:latin typeface="Arial"/>
                <a:ea typeface="Arial"/>
                <a:cs typeface="Arial"/>
                <a:sym typeface="Arial"/>
                <a:hlinkClick r:id="rId4"/>
              </a:rPr>
              <a:t>For women leaders, body language matters</a:t>
            </a:r>
            <a:endParaRPr sz="2400">
              <a:latin typeface="Arial"/>
              <a:ea typeface="Arial"/>
              <a:cs typeface="Arial"/>
              <a:sym typeface="Arial"/>
            </a:endParaRPr>
          </a:p>
          <a:p>
            <a:pPr marL="457200" lvl="0" indent="-381000" algn="l" rtl="0">
              <a:lnSpc>
                <a:spcPct val="90000"/>
              </a:lnSpc>
              <a:spcBef>
                <a:spcPts val="1000"/>
              </a:spcBef>
              <a:spcAft>
                <a:spcPts val="0"/>
              </a:spcAft>
              <a:buSzPts val="2400"/>
              <a:buAutoNum type="arabicPeriod"/>
            </a:pPr>
            <a:r>
              <a:rPr lang="en-US" sz="2400" u="sng">
                <a:solidFill>
                  <a:schemeClr val="hlink"/>
                </a:solidFill>
                <a:latin typeface="Arial"/>
                <a:ea typeface="Arial"/>
                <a:cs typeface="Arial"/>
                <a:sym typeface="Arial"/>
                <a:hlinkClick r:id="rId5"/>
              </a:rPr>
              <a:t>Body Language and Gender Differences in Communication</a:t>
            </a:r>
            <a:endParaRPr sz="2400">
              <a:latin typeface="Arial"/>
              <a:ea typeface="Arial"/>
              <a:cs typeface="Arial"/>
              <a:sym typeface="Arial"/>
            </a:endParaRPr>
          </a:p>
          <a:p>
            <a:pPr marL="457200" lvl="0" indent="-381000" algn="l" rtl="0">
              <a:lnSpc>
                <a:spcPct val="90000"/>
              </a:lnSpc>
              <a:spcBef>
                <a:spcPts val="1000"/>
              </a:spcBef>
              <a:spcAft>
                <a:spcPts val="1000"/>
              </a:spcAft>
              <a:buSzPts val="2400"/>
              <a:buAutoNum type="arabicPeriod"/>
            </a:pPr>
            <a:r>
              <a:rPr lang="en-US" sz="2400">
                <a:latin typeface="Arial"/>
                <a:ea typeface="Arial"/>
                <a:cs typeface="Arial"/>
                <a:sym typeface="Arial"/>
              </a:rPr>
              <a:t>Face it, You’re a Fraud: Dealing with Imposter Syndrome. (2016). Young Women in Energy. </a:t>
            </a:r>
            <a:r>
              <a:rPr lang="en-US" sz="2400" u="sng">
                <a:solidFill>
                  <a:schemeClr val="hlink"/>
                </a:solidFill>
                <a:latin typeface="Arial"/>
                <a:ea typeface="Arial"/>
                <a:cs typeface="Arial"/>
                <a:sym typeface="Arial"/>
                <a:hlinkClick r:id="rId6"/>
              </a:rPr>
              <a:t>https://www.youngwomeninenergy.com/imposter-syndrome/</a:t>
            </a:r>
            <a:endParaRPr sz="2400">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30"/>
          <p:cNvSpPr txBox="1">
            <a:spLocks noGrp="1"/>
          </p:cNvSpPr>
          <p:nvPr>
            <p:ph type="title"/>
          </p:nvPr>
        </p:nvSpPr>
        <p:spPr>
          <a:xfrm>
            <a:off x="807882" y="779539"/>
            <a:ext cx="8440392" cy="857250"/>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446CA9"/>
              </a:buClr>
              <a:buSzPts val="4410"/>
              <a:buFont typeface="Calibri"/>
              <a:buNone/>
            </a:pPr>
            <a:r>
              <a:rPr lang="en-US" sz="4410">
                <a:solidFill>
                  <a:srgbClr val="446CA9"/>
                </a:solidFill>
              </a:rPr>
              <a:t>Session Evaluations</a:t>
            </a:r>
            <a:br>
              <a:rPr lang="en-US" sz="2520"/>
            </a:br>
            <a:r>
              <a:rPr lang="en-US" sz="1979"/>
              <a:t>There are two ways to access the session and presenter evaluations:</a:t>
            </a:r>
            <a:endParaRPr sz="1800"/>
          </a:p>
        </p:txBody>
      </p:sp>
      <p:sp>
        <p:nvSpPr>
          <p:cNvPr id="219" name="Google Shape;219;p30"/>
          <p:cNvSpPr txBox="1"/>
          <p:nvPr/>
        </p:nvSpPr>
        <p:spPr>
          <a:xfrm>
            <a:off x="1000387" y="2350169"/>
            <a:ext cx="7547810" cy="312821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446CA9"/>
              </a:buClr>
              <a:buSzPts val="4000"/>
              <a:buFont typeface="Arial"/>
              <a:buNone/>
            </a:pPr>
            <a:r>
              <a:rPr lang="en-US" sz="4000" b="0" i="0" u="none" strike="noStrike" cap="none">
                <a:solidFill>
                  <a:srgbClr val="446CA9"/>
                </a:solidFill>
                <a:latin typeface="Calibri"/>
                <a:ea typeface="Calibri"/>
                <a:cs typeface="Calibri"/>
                <a:sym typeface="Calibri"/>
              </a:rPr>
              <a:t>1</a:t>
            </a:r>
            <a:endParaRPr/>
          </a:p>
          <a:p>
            <a:pPr marL="0" marR="0" lvl="0" indent="0" algn="l" rtl="0">
              <a:lnSpc>
                <a:spcPct val="90000"/>
              </a:lnSpc>
              <a:spcBef>
                <a:spcPts val="1000"/>
              </a:spcBef>
              <a:spcAft>
                <a:spcPts val="0"/>
              </a:spcAft>
              <a:buClr>
                <a:schemeClr val="dk1"/>
              </a:buClr>
              <a:buSzPts val="4000"/>
              <a:buFont typeface="Arial"/>
              <a:buNone/>
            </a:pPr>
            <a:endParaRPr sz="4000" b="0" i="0" u="none" strike="noStrike" cap="none">
              <a:solidFill>
                <a:srgbClr val="7F7F7F"/>
              </a:solidFill>
              <a:latin typeface="Calibri"/>
              <a:ea typeface="Calibri"/>
              <a:cs typeface="Calibri"/>
              <a:sym typeface="Calibri"/>
            </a:endParaRPr>
          </a:p>
          <a:p>
            <a:pPr marL="0" marR="0" lvl="0" indent="0" algn="l" rtl="0">
              <a:lnSpc>
                <a:spcPct val="90000"/>
              </a:lnSpc>
              <a:spcBef>
                <a:spcPts val="1000"/>
              </a:spcBef>
              <a:spcAft>
                <a:spcPts val="0"/>
              </a:spcAft>
              <a:buClr>
                <a:srgbClr val="446CA9"/>
              </a:buClr>
              <a:buSzPts val="4000"/>
              <a:buFont typeface="Arial"/>
              <a:buNone/>
            </a:pPr>
            <a:r>
              <a:rPr lang="en-US" sz="4000" b="0" i="0" u="none" strike="noStrike" cap="none">
                <a:solidFill>
                  <a:srgbClr val="446CA9"/>
                </a:solidFill>
                <a:latin typeface="Calibri"/>
                <a:ea typeface="Calibri"/>
                <a:cs typeface="Calibri"/>
                <a:sym typeface="Calibri"/>
              </a:rPr>
              <a:t>2</a:t>
            </a:r>
            <a:endParaRPr/>
          </a:p>
        </p:txBody>
      </p:sp>
      <p:sp>
        <p:nvSpPr>
          <p:cNvPr id="220" name="Google Shape;220;p30"/>
          <p:cNvSpPr txBox="1"/>
          <p:nvPr/>
        </p:nvSpPr>
        <p:spPr>
          <a:xfrm>
            <a:off x="1534491" y="3819782"/>
            <a:ext cx="2957298" cy="156966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b="0" i="0" u="none" strike="noStrike" cap="none">
                <a:solidFill>
                  <a:schemeClr val="dk1"/>
                </a:solidFill>
                <a:latin typeface="Calibri"/>
                <a:ea typeface="Calibri"/>
                <a:cs typeface="Calibri"/>
                <a:sym typeface="Calibri"/>
              </a:rPr>
              <a:t>From the mobile app, click on the session you want from the schedule &gt; then scroll down or click on the associated resources &gt; and the </a:t>
            </a:r>
            <a:r>
              <a:rPr lang="en-US" sz="1600" b="0" i="0" u="none" strike="noStrike" cap="none">
                <a:solidFill>
                  <a:srgbClr val="446CA9"/>
                </a:solidFill>
                <a:latin typeface="Calibri"/>
                <a:ea typeface="Calibri"/>
                <a:cs typeface="Calibri"/>
                <a:sym typeface="Calibri"/>
              </a:rPr>
              <a:t>evaluation </a:t>
            </a:r>
            <a:r>
              <a:rPr lang="en-US" sz="1600" b="0" i="0" u="none" strike="noStrike" cap="none">
                <a:solidFill>
                  <a:schemeClr val="dk1"/>
                </a:solidFill>
                <a:latin typeface="Calibri"/>
                <a:ea typeface="Calibri"/>
                <a:cs typeface="Calibri"/>
                <a:sym typeface="Calibri"/>
              </a:rPr>
              <a:t>will pop up in the list</a:t>
            </a:r>
            <a:endParaRPr/>
          </a:p>
        </p:txBody>
      </p:sp>
      <p:sp>
        <p:nvSpPr>
          <p:cNvPr id="221" name="Google Shape;221;p30"/>
          <p:cNvSpPr txBox="1"/>
          <p:nvPr/>
        </p:nvSpPr>
        <p:spPr>
          <a:xfrm>
            <a:off x="1556793" y="2585930"/>
            <a:ext cx="2771747" cy="584775"/>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en-US" sz="1600">
                <a:solidFill>
                  <a:schemeClr val="dk1"/>
                </a:solidFill>
                <a:latin typeface="Calibri"/>
                <a:ea typeface="Calibri"/>
                <a:cs typeface="Calibri"/>
                <a:sym typeface="Calibri"/>
              </a:rPr>
              <a:t>In the online agenda, click on the “</a:t>
            </a:r>
            <a:r>
              <a:rPr lang="en-US" sz="1600">
                <a:solidFill>
                  <a:srgbClr val="446CA9"/>
                </a:solidFill>
                <a:latin typeface="Calibri"/>
                <a:ea typeface="Calibri"/>
                <a:cs typeface="Calibri"/>
                <a:sym typeface="Calibri"/>
              </a:rPr>
              <a:t>Evaluate Session</a:t>
            </a:r>
            <a:r>
              <a:rPr lang="en-US" sz="1600">
                <a:solidFill>
                  <a:schemeClr val="dk1"/>
                </a:solidFill>
                <a:latin typeface="Calibri"/>
                <a:ea typeface="Calibri"/>
                <a:cs typeface="Calibri"/>
                <a:sym typeface="Calibri"/>
              </a:rPr>
              <a:t>” link</a:t>
            </a:r>
            <a:endParaRPr/>
          </a:p>
        </p:txBody>
      </p:sp>
      <p:pic>
        <p:nvPicPr>
          <p:cNvPr id="222" name="Google Shape;222;p30"/>
          <p:cNvPicPr preferRelativeResize="0"/>
          <p:nvPr/>
        </p:nvPicPr>
        <p:blipFill rotWithShape="1">
          <a:blip r:embed="rId3">
            <a:alphaModFix/>
          </a:blip>
          <a:srcRect/>
          <a:stretch/>
        </p:blipFill>
        <p:spPr>
          <a:xfrm>
            <a:off x="5013158" y="1879398"/>
            <a:ext cx="5518484" cy="1417279"/>
          </a:xfrm>
          <a:prstGeom prst="rect">
            <a:avLst/>
          </a:prstGeom>
          <a:noFill/>
          <a:ln>
            <a:noFill/>
          </a:ln>
        </p:spPr>
      </p:pic>
      <p:pic>
        <p:nvPicPr>
          <p:cNvPr id="223" name="Google Shape;223;p30"/>
          <p:cNvPicPr preferRelativeResize="0"/>
          <p:nvPr/>
        </p:nvPicPr>
        <p:blipFill rotWithShape="1">
          <a:blip r:embed="rId4">
            <a:alphaModFix/>
          </a:blip>
          <a:srcRect/>
          <a:stretch/>
        </p:blipFill>
        <p:spPr>
          <a:xfrm>
            <a:off x="5013158" y="3462565"/>
            <a:ext cx="5519942" cy="2232382"/>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2"/>
        <p:cNvGrpSpPr/>
        <p:nvPr/>
      </p:nvGrpSpPr>
      <p:grpSpPr>
        <a:xfrm>
          <a:off x="0" y="0"/>
          <a:ext cx="0" cy="0"/>
          <a:chOff x="0" y="0"/>
          <a:chExt cx="0" cy="0"/>
        </a:xfrm>
      </p:grpSpPr>
      <p:sp>
        <p:nvSpPr>
          <p:cNvPr id="63" name="Google Shape;63;p12"/>
          <p:cNvSpPr txBox="1">
            <a:spLocks noGrp="1"/>
          </p:cNvSpPr>
          <p:nvPr>
            <p:ph type="title"/>
          </p:nvPr>
        </p:nvSpPr>
        <p:spPr>
          <a:xfrm>
            <a:off x="838200" y="365125"/>
            <a:ext cx="10515600" cy="988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446CA9"/>
              </a:buClr>
              <a:buSzPts val="4400"/>
              <a:buFont typeface="Calibri"/>
              <a:buNone/>
            </a:pPr>
            <a:r>
              <a:rPr lang="en-US"/>
              <a:t>Introductions</a:t>
            </a:r>
            <a:endParaRPr/>
          </a:p>
        </p:txBody>
      </p:sp>
      <p:sp>
        <p:nvSpPr>
          <p:cNvPr id="64" name="Google Shape;64;p12"/>
          <p:cNvSpPr txBox="1">
            <a:spLocks noGrp="1"/>
          </p:cNvSpPr>
          <p:nvPr>
            <p:ph type="body" idx="2"/>
          </p:nvPr>
        </p:nvSpPr>
        <p:spPr>
          <a:xfrm>
            <a:off x="2907500" y="1353625"/>
            <a:ext cx="3458700" cy="2175000"/>
          </a:xfrm>
          <a:prstGeom prst="rect">
            <a:avLst/>
          </a:prstGeom>
          <a:noFill/>
          <a:ln>
            <a:noFill/>
          </a:ln>
        </p:spPr>
        <p:txBody>
          <a:bodyPr spcFirstLastPara="1" wrap="square" lIns="91425" tIns="45700" rIns="91425" bIns="45700" anchor="ctr" anchorCtr="0">
            <a:noAutofit/>
          </a:bodyPr>
          <a:lstStyle/>
          <a:p>
            <a:pPr marL="228600" lvl="0" indent="-50800" algn="l" rtl="0">
              <a:lnSpc>
                <a:spcPct val="90000"/>
              </a:lnSpc>
              <a:spcBef>
                <a:spcPts val="0"/>
              </a:spcBef>
              <a:spcAft>
                <a:spcPts val="0"/>
              </a:spcAft>
              <a:buClr>
                <a:schemeClr val="dk1"/>
              </a:buClr>
              <a:buSzPts val="2800"/>
              <a:buNone/>
            </a:pPr>
            <a:r>
              <a:rPr lang="en-US"/>
              <a:t>Sara Laird</a:t>
            </a:r>
            <a:endParaRPr/>
          </a:p>
          <a:p>
            <a:pPr marL="228600" lvl="0" indent="-50800" algn="l" rtl="0">
              <a:lnSpc>
                <a:spcPct val="90000"/>
              </a:lnSpc>
              <a:spcBef>
                <a:spcPts val="0"/>
              </a:spcBef>
              <a:spcAft>
                <a:spcPts val="0"/>
              </a:spcAft>
              <a:buClr>
                <a:schemeClr val="dk1"/>
              </a:buClr>
              <a:buSzPts val="2800"/>
              <a:buNone/>
            </a:pPr>
            <a:r>
              <a:rPr lang="en-US" sz="2000"/>
              <a:t>Mount St. Mary’s University</a:t>
            </a:r>
            <a:endParaRPr sz="2000"/>
          </a:p>
          <a:p>
            <a:pPr marL="228600" lvl="0" indent="-50800" algn="l" rtl="0">
              <a:lnSpc>
                <a:spcPct val="90000"/>
              </a:lnSpc>
              <a:spcBef>
                <a:spcPts val="0"/>
              </a:spcBef>
              <a:spcAft>
                <a:spcPts val="0"/>
              </a:spcAft>
              <a:buClr>
                <a:schemeClr val="dk1"/>
              </a:buClr>
              <a:buSzPts val="2800"/>
              <a:buNone/>
            </a:pPr>
            <a:r>
              <a:rPr lang="en-US" sz="2000"/>
              <a:t>laird@msmary.edu</a:t>
            </a:r>
            <a:endParaRPr sz="2000"/>
          </a:p>
        </p:txBody>
      </p:sp>
      <p:pic>
        <p:nvPicPr>
          <p:cNvPr id="65" name="Google Shape;65;p12"/>
          <p:cNvPicPr preferRelativeResize="0"/>
          <p:nvPr/>
        </p:nvPicPr>
        <p:blipFill rotWithShape="1">
          <a:blip r:embed="rId3">
            <a:alphaModFix/>
          </a:blip>
          <a:srcRect t="14699" b="6355"/>
          <a:stretch/>
        </p:blipFill>
        <p:spPr>
          <a:xfrm>
            <a:off x="838188" y="1353625"/>
            <a:ext cx="2069300" cy="2175050"/>
          </a:xfrm>
          <a:prstGeom prst="rect">
            <a:avLst/>
          </a:prstGeom>
          <a:noFill/>
          <a:ln>
            <a:noFill/>
          </a:ln>
        </p:spPr>
      </p:pic>
      <p:sp>
        <p:nvSpPr>
          <p:cNvPr id="66" name="Google Shape;66;p12"/>
          <p:cNvSpPr txBox="1">
            <a:spLocks noGrp="1"/>
          </p:cNvSpPr>
          <p:nvPr>
            <p:ph type="body" idx="2"/>
          </p:nvPr>
        </p:nvSpPr>
        <p:spPr>
          <a:xfrm>
            <a:off x="2907500" y="3691750"/>
            <a:ext cx="3705900" cy="2175000"/>
          </a:xfrm>
          <a:prstGeom prst="rect">
            <a:avLst/>
          </a:prstGeom>
          <a:noFill/>
          <a:ln>
            <a:noFill/>
          </a:ln>
        </p:spPr>
        <p:txBody>
          <a:bodyPr spcFirstLastPara="1" wrap="square" lIns="91425" tIns="45700" rIns="91425" bIns="45700" anchor="ctr" anchorCtr="0">
            <a:noAutofit/>
          </a:bodyPr>
          <a:lstStyle/>
          <a:p>
            <a:pPr marL="228600" lvl="0" indent="-50800" algn="l" rtl="0">
              <a:lnSpc>
                <a:spcPct val="90000"/>
              </a:lnSpc>
              <a:spcBef>
                <a:spcPts val="0"/>
              </a:spcBef>
              <a:spcAft>
                <a:spcPts val="0"/>
              </a:spcAft>
              <a:buClr>
                <a:schemeClr val="dk1"/>
              </a:buClr>
              <a:buSzPts val="2800"/>
              <a:buNone/>
            </a:pPr>
            <a:r>
              <a:rPr lang="en-US"/>
              <a:t>Sowmya Shankar</a:t>
            </a:r>
            <a:endParaRPr/>
          </a:p>
          <a:p>
            <a:pPr marL="228600" lvl="0" indent="-50800" algn="l" rtl="0">
              <a:lnSpc>
                <a:spcPct val="90000"/>
              </a:lnSpc>
              <a:spcBef>
                <a:spcPts val="0"/>
              </a:spcBef>
              <a:spcAft>
                <a:spcPts val="0"/>
              </a:spcAft>
              <a:buClr>
                <a:schemeClr val="dk1"/>
              </a:buClr>
              <a:buSzPts val="2800"/>
              <a:buNone/>
            </a:pPr>
            <a:r>
              <a:rPr lang="en-US" sz="2000"/>
              <a:t>University of Delaware</a:t>
            </a:r>
            <a:endParaRPr sz="2000"/>
          </a:p>
          <a:p>
            <a:pPr marL="228600" lvl="0" indent="-50800" algn="l" rtl="0">
              <a:lnSpc>
                <a:spcPct val="90000"/>
              </a:lnSpc>
              <a:spcBef>
                <a:spcPts val="0"/>
              </a:spcBef>
              <a:spcAft>
                <a:spcPts val="0"/>
              </a:spcAft>
              <a:buClr>
                <a:schemeClr val="dk1"/>
              </a:buClr>
              <a:buSzPts val="2800"/>
              <a:buNone/>
            </a:pPr>
            <a:r>
              <a:rPr lang="en-US" sz="2000"/>
              <a:t>vsowmya@udel.edu</a:t>
            </a:r>
            <a:endParaRPr sz="2000"/>
          </a:p>
        </p:txBody>
      </p:sp>
      <p:sp>
        <p:nvSpPr>
          <p:cNvPr id="67" name="Google Shape;67;p12"/>
          <p:cNvSpPr txBox="1">
            <a:spLocks noGrp="1"/>
          </p:cNvSpPr>
          <p:nvPr>
            <p:ph type="body" idx="2"/>
          </p:nvPr>
        </p:nvSpPr>
        <p:spPr>
          <a:xfrm>
            <a:off x="6366325" y="1353625"/>
            <a:ext cx="3154500" cy="2175000"/>
          </a:xfrm>
          <a:prstGeom prst="rect">
            <a:avLst/>
          </a:prstGeom>
          <a:noFill/>
          <a:ln>
            <a:noFill/>
          </a:ln>
        </p:spPr>
        <p:txBody>
          <a:bodyPr spcFirstLastPara="1" wrap="square" lIns="91425" tIns="45700" rIns="91425" bIns="45700" anchor="ctr" anchorCtr="0">
            <a:noAutofit/>
          </a:bodyPr>
          <a:lstStyle/>
          <a:p>
            <a:pPr marL="228600" lvl="0" indent="-50800" algn="r" rtl="0">
              <a:lnSpc>
                <a:spcPct val="90000"/>
              </a:lnSpc>
              <a:spcBef>
                <a:spcPts val="0"/>
              </a:spcBef>
              <a:spcAft>
                <a:spcPts val="0"/>
              </a:spcAft>
              <a:buClr>
                <a:schemeClr val="dk1"/>
              </a:buClr>
              <a:buSzPts val="2800"/>
              <a:buNone/>
            </a:pPr>
            <a:r>
              <a:rPr lang="en-US"/>
              <a:t>Jamie Summerfield</a:t>
            </a:r>
            <a:endParaRPr/>
          </a:p>
          <a:p>
            <a:pPr marL="228600" lvl="0" indent="-50800" algn="r" rtl="0">
              <a:lnSpc>
                <a:spcPct val="90000"/>
              </a:lnSpc>
              <a:spcBef>
                <a:spcPts val="0"/>
              </a:spcBef>
              <a:spcAft>
                <a:spcPts val="0"/>
              </a:spcAft>
              <a:buClr>
                <a:schemeClr val="dk1"/>
              </a:buClr>
              <a:buSzPts val="2800"/>
              <a:buNone/>
            </a:pPr>
            <a:r>
              <a:rPr lang="en-US" sz="2000"/>
              <a:t>University of Delaware</a:t>
            </a:r>
            <a:endParaRPr sz="2000"/>
          </a:p>
          <a:p>
            <a:pPr marL="228600" lvl="0" indent="-50800" algn="r" rtl="0">
              <a:lnSpc>
                <a:spcPct val="90000"/>
              </a:lnSpc>
              <a:spcBef>
                <a:spcPts val="0"/>
              </a:spcBef>
              <a:spcAft>
                <a:spcPts val="0"/>
              </a:spcAft>
              <a:buClr>
                <a:schemeClr val="dk1"/>
              </a:buClr>
              <a:buSzPts val="2800"/>
              <a:buNone/>
            </a:pPr>
            <a:r>
              <a:rPr lang="en-US" sz="2000"/>
              <a:t>jmsummer@udel.edu</a:t>
            </a:r>
            <a:endParaRPr sz="2000"/>
          </a:p>
        </p:txBody>
      </p:sp>
      <p:sp>
        <p:nvSpPr>
          <p:cNvPr id="68" name="Google Shape;68;p12"/>
          <p:cNvSpPr txBox="1">
            <a:spLocks noGrp="1"/>
          </p:cNvSpPr>
          <p:nvPr>
            <p:ph type="body" idx="2"/>
          </p:nvPr>
        </p:nvSpPr>
        <p:spPr>
          <a:xfrm>
            <a:off x="6366200" y="3691750"/>
            <a:ext cx="3154500" cy="2175000"/>
          </a:xfrm>
          <a:prstGeom prst="rect">
            <a:avLst/>
          </a:prstGeom>
          <a:noFill/>
          <a:ln>
            <a:noFill/>
          </a:ln>
        </p:spPr>
        <p:txBody>
          <a:bodyPr spcFirstLastPara="1" wrap="square" lIns="91425" tIns="45700" rIns="91425" bIns="45700" anchor="ctr" anchorCtr="0">
            <a:noAutofit/>
          </a:bodyPr>
          <a:lstStyle/>
          <a:p>
            <a:pPr marL="228600" lvl="0" indent="-50800" algn="r" rtl="0">
              <a:lnSpc>
                <a:spcPct val="90000"/>
              </a:lnSpc>
              <a:spcBef>
                <a:spcPts val="0"/>
              </a:spcBef>
              <a:spcAft>
                <a:spcPts val="0"/>
              </a:spcAft>
              <a:buClr>
                <a:schemeClr val="dk1"/>
              </a:buClr>
              <a:buSzPts val="2800"/>
              <a:buNone/>
            </a:pPr>
            <a:r>
              <a:rPr lang="en-US"/>
              <a:t>Sarah Meadows</a:t>
            </a:r>
            <a:endParaRPr/>
          </a:p>
          <a:p>
            <a:pPr marL="228600" lvl="0" indent="-50800" algn="r" rtl="0">
              <a:lnSpc>
                <a:spcPct val="90000"/>
              </a:lnSpc>
              <a:spcBef>
                <a:spcPts val="0"/>
              </a:spcBef>
              <a:spcAft>
                <a:spcPts val="0"/>
              </a:spcAft>
              <a:buClr>
                <a:schemeClr val="dk1"/>
              </a:buClr>
              <a:buSzPts val="2800"/>
              <a:buNone/>
            </a:pPr>
            <a:r>
              <a:rPr lang="en-US" sz="2000"/>
              <a:t>University of Delaware</a:t>
            </a:r>
            <a:endParaRPr sz="2000"/>
          </a:p>
          <a:p>
            <a:pPr marL="228600" lvl="0" indent="-50800" algn="r" rtl="0">
              <a:lnSpc>
                <a:spcPct val="90000"/>
              </a:lnSpc>
              <a:spcBef>
                <a:spcPts val="0"/>
              </a:spcBef>
              <a:spcAft>
                <a:spcPts val="0"/>
              </a:spcAft>
              <a:buClr>
                <a:schemeClr val="dk1"/>
              </a:buClr>
              <a:buSzPts val="2800"/>
              <a:buNone/>
            </a:pPr>
            <a:r>
              <a:rPr lang="en-US" sz="2000"/>
              <a:t>sarahem@udel.edu</a:t>
            </a:r>
            <a:endParaRPr sz="2000"/>
          </a:p>
        </p:txBody>
      </p:sp>
      <p:pic>
        <p:nvPicPr>
          <p:cNvPr id="69" name="Google Shape;69;p12"/>
          <p:cNvPicPr preferRelativeResize="0"/>
          <p:nvPr/>
        </p:nvPicPr>
        <p:blipFill>
          <a:blip r:embed="rId4">
            <a:alphaModFix/>
          </a:blip>
          <a:stretch>
            <a:fillRect/>
          </a:stretch>
        </p:blipFill>
        <p:spPr>
          <a:xfrm>
            <a:off x="9673224" y="3744586"/>
            <a:ext cx="2069299" cy="2069320"/>
          </a:xfrm>
          <a:prstGeom prst="rect">
            <a:avLst/>
          </a:prstGeom>
          <a:noFill/>
          <a:ln>
            <a:noFill/>
          </a:ln>
        </p:spPr>
      </p:pic>
      <p:pic>
        <p:nvPicPr>
          <p:cNvPr id="70" name="Google Shape;70;p12"/>
          <p:cNvPicPr preferRelativeResize="0"/>
          <p:nvPr/>
        </p:nvPicPr>
        <p:blipFill>
          <a:blip r:embed="rId5">
            <a:alphaModFix/>
          </a:blip>
          <a:stretch>
            <a:fillRect/>
          </a:stretch>
        </p:blipFill>
        <p:spPr>
          <a:xfrm>
            <a:off x="838200" y="3945800"/>
            <a:ext cx="2069300" cy="2069300"/>
          </a:xfrm>
          <a:prstGeom prst="rect">
            <a:avLst/>
          </a:prstGeom>
          <a:noFill/>
          <a:ln>
            <a:noFill/>
          </a:ln>
        </p:spPr>
      </p:pic>
      <p:pic>
        <p:nvPicPr>
          <p:cNvPr id="71" name="Google Shape;71;p12"/>
          <p:cNvPicPr preferRelativeResize="0"/>
          <p:nvPr/>
        </p:nvPicPr>
        <p:blipFill>
          <a:blip r:embed="rId6">
            <a:alphaModFix/>
          </a:blip>
          <a:stretch>
            <a:fillRect/>
          </a:stretch>
        </p:blipFill>
        <p:spPr>
          <a:xfrm>
            <a:off x="798575" y="3949450"/>
            <a:ext cx="2108924" cy="2065650"/>
          </a:xfrm>
          <a:prstGeom prst="rect">
            <a:avLst/>
          </a:prstGeom>
          <a:noFill/>
          <a:ln>
            <a:noFill/>
          </a:ln>
        </p:spPr>
      </p:pic>
      <p:pic>
        <p:nvPicPr>
          <p:cNvPr id="72" name="Google Shape;72;p12"/>
          <p:cNvPicPr preferRelativeResize="0"/>
          <p:nvPr/>
        </p:nvPicPr>
        <p:blipFill rotWithShape="1">
          <a:blip r:embed="rId7">
            <a:alphaModFix/>
          </a:blip>
          <a:srcRect l="8847" r="8855" b="-5296"/>
          <a:stretch/>
        </p:blipFill>
        <p:spPr>
          <a:xfrm>
            <a:off x="9673225" y="1408325"/>
            <a:ext cx="2194649" cy="2175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3"/>
          <p:cNvSpPr txBox="1">
            <a:spLocks noGrp="1"/>
          </p:cNvSpPr>
          <p:nvPr>
            <p:ph type="title"/>
          </p:nvPr>
        </p:nvSpPr>
        <p:spPr>
          <a:xfrm>
            <a:off x="838200" y="1603375"/>
            <a:ext cx="105156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lt1"/>
              </a:buClr>
              <a:buSzPts val="6000"/>
              <a:buFont typeface="Calibri"/>
              <a:buNone/>
            </a:pPr>
            <a:r>
              <a:rPr lang="en-US"/>
              <a:t>Make a connection</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1"/>
        <p:cNvGrpSpPr/>
        <p:nvPr/>
      </p:nvGrpSpPr>
      <p:grpSpPr>
        <a:xfrm>
          <a:off x="0" y="0"/>
          <a:ext cx="0" cy="0"/>
          <a:chOff x="0" y="0"/>
          <a:chExt cx="0" cy="0"/>
        </a:xfrm>
      </p:grpSpPr>
      <p:sp>
        <p:nvSpPr>
          <p:cNvPr id="42" name="Google Shape;42;p9"/>
          <p:cNvSpPr/>
          <p:nvPr/>
        </p:nvSpPr>
        <p:spPr>
          <a:xfrm>
            <a:off x="0" y="3526425"/>
            <a:ext cx="7343400" cy="2407500"/>
          </a:xfrm>
          <a:prstGeom prst="rect">
            <a:avLst/>
          </a:prstGeom>
          <a:solidFill>
            <a:srgbClr val="FFFFFF">
              <a:alpha val="804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9"/>
          <p:cNvSpPr/>
          <p:nvPr/>
        </p:nvSpPr>
        <p:spPr>
          <a:xfrm>
            <a:off x="0" y="1495163"/>
            <a:ext cx="12192000" cy="1542000"/>
          </a:xfrm>
          <a:prstGeom prst="rect">
            <a:avLst/>
          </a:prstGeom>
          <a:solidFill>
            <a:srgbClr val="B208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9"/>
          <p:cNvSpPr txBox="1">
            <a:spLocks noGrp="1"/>
          </p:cNvSpPr>
          <p:nvPr>
            <p:ph type="title" idx="4294967295"/>
          </p:nvPr>
        </p:nvSpPr>
        <p:spPr>
          <a:xfrm>
            <a:off x="838200" y="160337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lt1"/>
              </a:buClr>
              <a:buSzPts val="6000"/>
              <a:buFont typeface="Calibri"/>
              <a:buNone/>
            </a:pPr>
            <a:r>
              <a:rPr lang="en-US" sz="4800">
                <a:solidFill>
                  <a:srgbClr val="FFFFFF"/>
                </a:solidFill>
                <a:latin typeface="Lato"/>
                <a:ea typeface="Lato"/>
                <a:cs typeface="Lato"/>
                <a:sym typeface="Lato"/>
              </a:rPr>
              <a:t>What have you experienced or witnessed in your tech career?</a:t>
            </a:r>
            <a:endParaRPr sz="4800">
              <a:solidFill>
                <a:srgbClr val="FFFFFF"/>
              </a:solidFill>
              <a:latin typeface="Lato"/>
              <a:ea typeface="Lato"/>
              <a:cs typeface="Lato"/>
              <a:sym typeface="Lato"/>
            </a:endParaRPr>
          </a:p>
        </p:txBody>
      </p:sp>
      <p:sp>
        <p:nvSpPr>
          <p:cNvPr id="45" name="Google Shape;45;p9"/>
          <p:cNvSpPr txBox="1">
            <a:spLocks noGrp="1"/>
          </p:cNvSpPr>
          <p:nvPr>
            <p:ph type="body" idx="4294967295"/>
          </p:nvPr>
        </p:nvSpPr>
        <p:spPr>
          <a:xfrm>
            <a:off x="838200" y="3526500"/>
            <a:ext cx="6505200" cy="24075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None/>
            </a:pPr>
            <a:r>
              <a:rPr lang="en-US" sz="6000">
                <a:solidFill>
                  <a:srgbClr val="B20838"/>
                </a:solidFill>
                <a:latin typeface="Lato Black"/>
                <a:ea typeface="Lato Black"/>
                <a:cs typeface="Lato Black"/>
                <a:sym typeface="Lato Black"/>
              </a:rPr>
              <a:t>URL:</a:t>
            </a:r>
            <a:r>
              <a:rPr lang="en-US" sz="6000">
                <a:solidFill>
                  <a:srgbClr val="B20838"/>
                </a:solidFill>
                <a:latin typeface="Lato Light"/>
                <a:ea typeface="Lato Light"/>
                <a:cs typeface="Lato Light"/>
                <a:sym typeface="Lato Light"/>
              </a:rPr>
              <a:t> </a:t>
            </a:r>
            <a:r>
              <a:rPr lang="en-US" sz="7200">
                <a:solidFill>
                  <a:srgbClr val="B20838"/>
                </a:solidFill>
                <a:uFill>
                  <a:noFill/>
                </a:uFill>
                <a:latin typeface="Lato Light"/>
                <a:ea typeface="Lato Light"/>
                <a:cs typeface="Lato Light"/>
                <a:sym typeface="Lato Light"/>
                <a:hlinkClick r:id="rId3"/>
              </a:rPr>
              <a:t>sli.do</a:t>
            </a:r>
            <a:r>
              <a:rPr lang="en-US" sz="6000">
                <a:solidFill>
                  <a:srgbClr val="B20838"/>
                </a:solidFill>
                <a:latin typeface="Lato Light"/>
                <a:ea typeface="Lato Light"/>
                <a:cs typeface="Lato Light"/>
                <a:sym typeface="Lato Light"/>
              </a:rPr>
              <a:t> </a:t>
            </a:r>
            <a:endParaRPr sz="6000">
              <a:solidFill>
                <a:srgbClr val="B20838"/>
              </a:solidFill>
              <a:latin typeface="Lato Light"/>
              <a:ea typeface="Lato Light"/>
              <a:cs typeface="Lato Light"/>
              <a:sym typeface="Lato Light"/>
            </a:endParaRPr>
          </a:p>
          <a:p>
            <a:pPr marL="0" lvl="0" indent="0" algn="l" rtl="0">
              <a:lnSpc>
                <a:spcPct val="90000"/>
              </a:lnSpc>
              <a:spcBef>
                <a:spcPts val="0"/>
              </a:spcBef>
              <a:spcAft>
                <a:spcPts val="0"/>
              </a:spcAft>
              <a:buNone/>
            </a:pPr>
            <a:r>
              <a:rPr lang="en-US" sz="6000">
                <a:solidFill>
                  <a:srgbClr val="B20838"/>
                </a:solidFill>
                <a:latin typeface="Lato Black"/>
                <a:ea typeface="Lato Black"/>
                <a:cs typeface="Lato Black"/>
                <a:sym typeface="Lato Black"/>
              </a:rPr>
              <a:t>Code:</a:t>
            </a:r>
            <a:r>
              <a:rPr lang="en-US" sz="6000">
                <a:solidFill>
                  <a:srgbClr val="B20838"/>
                </a:solidFill>
                <a:latin typeface="Lato Light"/>
                <a:ea typeface="Lato Light"/>
                <a:cs typeface="Lato Light"/>
                <a:sym typeface="Lato Light"/>
              </a:rPr>
              <a:t> EDU2019</a:t>
            </a:r>
            <a:endParaRPr sz="6000">
              <a:solidFill>
                <a:srgbClr val="B20838"/>
              </a:solidFill>
              <a:latin typeface="Lato Light"/>
              <a:ea typeface="Lato Light"/>
              <a:cs typeface="Lato Light"/>
              <a:sym typeface="Lato Light"/>
            </a:endParaRPr>
          </a:p>
        </p:txBody>
      </p:sp>
      <p:sp>
        <p:nvSpPr>
          <p:cNvPr id="46" name="Google Shape;46;p9"/>
          <p:cNvSpPr txBox="1"/>
          <p:nvPr/>
        </p:nvSpPr>
        <p:spPr>
          <a:xfrm>
            <a:off x="0" y="152400"/>
            <a:ext cx="12192000" cy="1083000"/>
          </a:xfrm>
          <a:prstGeom prst="rect">
            <a:avLst/>
          </a:prstGeom>
          <a:noFill/>
          <a:ln>
            <a:noFill/>
          </a:ln>
        </p:spPr>
        <p:txBody>
          <a:bodyPr spcFirstLastPara="1" wrap="square" lIns="91425" tIns="91425" rIns="91425" bIns="91425" anchor="ctr" anchorCtr="0">
            <a:noAutofit/>
          </a:bodyPr>
          <a:lstStyle/>
          <a:p>
            <a:pPr marL="0" lvl="0" indent="0" algn="ctr" rtl="0">
              <a:lnSpc>
                <a:spcPct val="90000"/>
              </a:lnSpc>
              <a:spcBef>
                <a:spcPts val="0"/>
              </a:spcBef>
              <a:spcAft>
                <a:spcPts val="0"/>
              </a:spcAft>
              <a:buNone/>
            </a:pPr>
            <a:r>
              <a:rPr lang="en-US" sz="6000" b="1">
                <a:solidFill>
                  <a:schemeClr val="lt1"/>
                </a:solidFill>
                <a:latin typeface="Calibri"/>
                <a:ea typeface="Calibri"/>
                <a:cs typeface="Calibri"/>
                <a:sym typeface="Calibri"/>
              </a:rPr>
              <a:t>Complete the poll:</a:t>
            </a:r>
            <a:endParaRPr sz="600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4"/>
          <p:cNvSpPr txBox="1">
            <a:spLocks noGrp="1"/>
          </p:cNvSpPr>
          <p:nvPr>
            <p:ph type="title"/>
          </p:nvPr>
        </p:nvSpPr>
        <p:spPr>
          <a:xfrm>
            <a:off x="838200" y="365125"/>
            <a:ext cx="1093631" cy="3653084"/>
          </a:xfrm>
          <a:prstGeom prst="rect">
            <a:avLst/>
          </a:prstGeom>
          <a:noFill/>
          <a:ln>
            <a:noFill/>
          </a:ln>
        </p:spPr>
        <p:txBody>
          <a:bodyPr spcFirstLastPara="1" vert="vert270" wrap="square" lIns="91425" tIns="45700" rIns="91425" bIns="45700" anchor="ctr" anchorCtr="0">
            <a:noAutofit/>
          </a:bodyPr>
          <a:lstStyle/>
          <a:p>
            <a:pPr marL="0" lvl="0" indent="0" algn="l" rtl="0">
              <a:lnSpc>
                <a:spcPct val="90000"/>
              </a:lnSpc>
              <a:spcBef>
                <a:spcPts val="0"/>
              </a:spcBef>
              <a:spcAft>
                <a:spcPts val="0"/>
              </a:spcAft>
              <a:buClr>
                <a:srgbClr val="EF7622"/>
              </a:buClr>
              <a:buSzPts val="4400"/>
              <a:buFont typeface="Calibri"/>
              <a:buNone/>
            </a:pPr>
            <a:r>
              <a:rPr lang="en-US" sz="6000" dirty="0"/>
              <a:t>Poll results</a:t>
            </a:r>
            <a:endParaRPr sz="6000" dirty="0"/>
          </a:p>
        </p:txBody>
      </p:sp>
      <p:pic>
        <p:nvPicPr>
          <p:cNvPr id="3" name="Picture 2">
            <a:extLst>
              <a:ext uri="{FF2B5EF4-FFF2-40B4-BE49-F238E27FC236}">
                <a16:creationId xmlns:a16="http://schemas.microsoft.com/office/drawing/2014/main" id="{954A3297-3B35-C743-B0D2-B1FB1046F867}"/>
              </a:ext>
            </a:extLst>
          </p:cNvPr>
          <p:cNvPicPr>
            <a:picLocks noChangeAspect="1"/>
          </p:cNvPicPr>
          <p:nvPr/>
        </p:nvPicPr>
        <p:blipFill>
          <a:blip r:embed="rId3"/>
          <a:stretch>
            <a:fillRect/>
          </a:stretch>
        </p:blipFill>
        <p:spPr>
          <a:xfrm>
            <a:off x="1931831" y="0"/>
            <a:ext cx="10260169"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15"/>
          <p:cNvSpPr txBox="1">
            <a:spLocks noGrp="1"/>
          </p:cNvSpPr>
          <p:nvPr>
            <p:ph type="title"/>
          </p:nvPr>
        </p:nvSpPr>
        <p:spPr>
          <a:xfrm>
            <a:off x="838200" y="347663"/>
            <a:ext cx="10515600" cy="2852737"/>
          </a:xfrm>
          <a:prstGeom prst="rect">
            <a:avLst/>
          </a:prstGeom>
          <a:noFill/>
          <a:ln>
            <a:noFill/>
          </a:ln>
        </p:spPr>
        <p:txBody>
          <a:bodyPr spcFirstLastPara="1" wrap="square" lIns="91425" tIns="45700" rIns="91425" bIns="45700" anchor="b" anchorCtr="0">
            <a:noAutofit/>
          </a:bodyPr>
          <a:lstStyle/>
          <a:p>
            <a:pPr marL="0" lvl="0" indent="0" algn="l" rtl="0">
              <a:lnSpc>
                <a:spcPct val="90000"/>
              </a:lnSpc>
              <a:spcBef>
                <a:spcPts val="0"/>
              </a:spcBef>
              <a:spcAft>
                <a:spcPts val="0"/>
              </a:spcAft>
              <a:buClr>
                <a:srgbClr val="FBE4D4"/>
              </a:buClr>
              <a:buSzPts val="6000"/>
              <a:buFont typeface="Calibri"/>
              <a:buNone/>
            </a:pPr>
            <a:r>
              <a:rPr lang="en-US">
                <a:solidFill>
                  <a:srgbClr val="FFFFFF"/>
                </a:solidFill>
              </a:rPr>
              <a:t>Supporting yourself and others</a:t>
            </a:r>
            <a:endParaRPr>
              <a:solidFill>
                <a:srgbClr val="FFFFFF"/>
              </a:solidFill>
            </a:endParaRPr>
          </a:p>
        </p:txBody>
      </p:sp>
      <p:sp>
        <p:nvSpPr>
          <p:cNvPr id="89" name="Google Shape;89;p15"/>
          <p:cNvSpPr txBox="1">
            <a:spLocks noGrp="1"/>
          </p:cNvSpPr>
          <p:nvPr>
            <p:ph type="body" idx="1"/>
          </p:nvPr>
        </p:nvSpPr>
        <p:spPr>
          <a:xfrm>
            <a:off x="838200" y="3227388"/>
            <a:ext cx="10515600" cy="1500300"/>
          </a:xfrm>
          <a:prstGeom prst="rect">
            <a:avLst/>
          </a:prstGeom>
          <a:noFill/>
          <a:ln>
            <a:noFill/>
          </a:ln>
        </p:spPr>
        <p:txBody>
          <a:bodyPr spcFirstLastPara="1" wrap="square" lIns="91425" tIns="45700" rIns="91425" bIns="45700" anchor="t" anchorCtr="0">
            <a:noAutofit/>
          </a:bodyPr>
          <a:lstStyle/>
          <a:p>
            <a:pPr marL="0" lvl="0" indent="0" algn="l" rtl="0">
              <a:lnSpc>
                <a:spcPct val="90000"/>
              </a:lnSpc>
              <a:spcBef>
                <a:spcPts val="0"/>
              </a:spcBef>
              <a:spcAft>
                <a:spcPts val="0"/>
              </a:spcAft>
              <a:buNone/>
            </a:pPr>
            <a:r>
              <a:rPr lang="en-US">
                <a:solidFill>
                  <a:srgbClr val="FFFFFF"/>
                </a:solidFill>
              </a:rPr>
              <a:t>Everyone has the power to make a difference.</a:t>
            </a:r>
            <a:endParaRPr>
              <a:solidFill>
                <a:srgbClr val="FFFFFF"/>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446CA9"/>
              </a:buClr>
              <a:buSzPts val="4400"/>
              <a:buFont typeface="Calibri"/>
              <a:buNone/>
            </a:pPr>
            <a:r>
              <a:rPr lang="en-US" sz="6000"/>
              <a:t>Stereotypes</a:t>
            </a:r>
            <a:endParaRPr sz="6000"/>
          </a:p>
        </p:txBody>
      </p:sp>
      <p:pic>
        <p:nvPicPr>
          <p:cNvPr id="95" name="Google Shape;95;p16"/>
          <p:cNvPicPr preferRelativeResize="0"/>
          <p:nvPr/>
        </p:nvPicPr>
        <p:blipFill>
          <a:blip r:embed="rId3">
            <a:alphaModFix/>
          </a:blip>
          <a:stretch>
            <a:fillRect/>
          </a:stretch>
        </p:blipFill>
        <p:spPr>
          <a:xfrm>
            <a:off x="2117800" y="1690825"/>
            <a:ext cx="7956400" cy="4023175"/>
          </a:xfrm>
          <a:prstGeom prst="rect">
            <a:avLst/>
          </a:prstGeom>
          <a:noFill/>
          <a:ln w="28575" cap="flat" cmpd="sng">
            <a:solidFill>
              <a:schemeClr val="accent5"/>
            </a:solidFill>
            <a:prstDash val="solid"/>
            <a:round/>
            <a:headEnd type="none" w="sm" len="sm"/>
            <a:tailEnd type="none" w="sm" len="sm"/>
          </a:ln>
        </p:spPr>
      </p:pic>
      <p:pic>
        <p:nvPicPr>
          <p:cNvPr id="96" name="Google Shape;96;p16"/>
          <p:cNvPicPr preferRelativeResize="0"/>
          <p:nvPr/>
        </p:nvPicPr>
        <p:blipFill>
          <a:blip r:embed="rId4">
            <a:alphaModFix/>
          </a:blip>
          <a:stretch>
            <a:fillRect/>
          </a:stretch>
        </p:blipFill>
        <p:spPr>
          <a:xfrm>
            <a:off x="141074" y="1626325"/>
            <a:ext cx="2195392" cy="1644425"/>
          </a:xfrm>
          <a:prstGeom prst="rect">
            <a:avLst/>
          </a:prstGeom>
          <a:noFill/>
          <a:ln w="28575" cap="flat" cmpd="sng">
            <a:solidFill>
              <a:schemeClr val="accent5"/>
            </a:solidFill>
            <a:prstDash val="solid"/>
            <a:round/>
            <a:headEnd type="none" w="sm" len="sm"/>
            <a:tailEnd type="none" w="sm" len="sm"/>
          </a:ln>
        </p:spPr>
      </p:pic>
      <p:pic>
        <p:nvPicPr>
          <p:cNvPr id="97" name="Google Shape;97;p16"/>
          <p:cNvPicPr preferRelativeResize="0"/>
          <p:nvPr/>
        </p:nvPicPr>
        <p:blipFill>
          <a:blip r:embed="rId5">
            <a:alphaModFix/>
          </a:blip>
          <a:stretch>
            <a:fillRect/>
          </a:stretch>
        </p:blipFill>
        <p:spPr>
          <a:xfrm>
            <a:off x="141075" y="3540873"/>
            <a:ext cx="2285600" cy="1524475"/>
          </a:xfrm>
          <a:prstGeom prst="rect">
            <a:avLst/>
          </a:prstGeom>
          <a:noFill/>
          <a:ln w="28575" cap="flat" cmpd="sng">
            <a:solidFill>
              <a:schemeClr val="accent5"/>
            </a:solidFill>
            <a:prstDash val="solid"/>
            <a:round/>
            <a:headEnd type="none" w="sm" len="sm"/>
            <a:tailEnd type="none" w="sm" len="sm"/>
          </a:ln>
        </p:spPr>
      </p:pic>
      <p:pic>
        <p:nvPicPr>
          <p:cNvPr id="98" name="Google Shape;98;p16"/>
          <p:cNvPicPr preferRelativeResize="0"/>
          <p:nvPr/>
        </p:nvPicPr>
        <p:blipFill>
          <a:blip r:embed="rId6">
            <a:alphaModFix/>
          </a:blip>
          <a:stretch>
            <a:fillRect/>
          </a:stretch>
        </p:blipFill>
        <p:spPr>
          <a:xfrm>
            <a:off x="9568000" y="1626325"/>
            <a:ext cx="2477476" cy="1644425"/>
          </a:xfrm>
          <a:prstGeom prst="rect">
            <a:avLst/>
          </a:prstGeom>
          <a:noFill/>
          <a:ln w="28575" cap="flat" cmpd="sng">
            <a:solidFill>
              <a:schemeClr val="accent5"/>
            </a:solidFill>
            <a:prstDash val="solid"/>
            <a:round/>
            <a:headEnd type="none" w="sm" len="sm"/>
            <a:tailEnd type="none" w="sm" len="sm"/>
          </a:ln>
        </p:spPr>
      </p:pic>
      <p:pic>
        <p:nvPicPr>
          <p:cNvPr id="99" name="Google Shape;99;p16"/>
          <p:cNvPicPr preferRelativeResize="0"/>
          <p:nvPr/>
        </p:nvPicPr>
        <p:blipFill>
          <a:blip r:embed="rId7">
            <a:alphaModFix/>
          </a:blip>
          <a:stretch>
            <a:fillRect/>
          </a:stretch>
        </p:blipFill>
        <p:spPr>
          <a:xfrm>
            <a:off x="9568000" y="3705950"/>
            <a:ext cx="2477475" cy="1359400"/>
          </a:xfrm>
          <a:prstGeom prst="rect">
            <a:avLst/>
          </a:prstGeom>
          <a:noFill/>
          <a:ln w="28575" cap="flat" cmpd="sng">
            <a:solidFill>
              <a:schemeClr val="accent5"/>
            </a:solidFill>
            <a:prstDash val="solid"/>
            <a:round/>
            <a:headEnd type="none" w="sm" len="sm"/>
            <a:tailEnd type="none" w="sm" len="sm"/>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17"/>
          <p:cNvPicPr preferRelativeResize="0"/>
          <p:nvPr/>
        </p:nvPicPr>
        <p:blipFill rotWithShape="1">
          <a:blip r:embed="rId3">
            <a:alphaModFix/>
          </a:blip>
          <a:srcRect t="951" b="951"/>
          <a:stretch/>
        </p:blipFill>
        <p:spPr>
          <a:xfrm>
            <a:off x="0" y="-557780"/>
            <a:ext cx="12191996" cy="7973557"/>
          </a:xfrm>
          <a:prstGeom prst="rect">
            <a:avLst/>
          </a:prstGeom>
          <a:noFill/>
          <a:ln>
            <a:noFill/>
          </a:ln>
        </p:spPr>
      </p:pic>
      <p:sp>
        <p:nvSpPr>
          <p:cNvPr id="105" name="Google Shape;105;p17"/>
          <p:cNvSpPr/>
          <p:nvPr/>
        </p:nvSpPr>
        <p:spPr>
          <a:xfrm>
            <a:off x="0" y="-557850"/>
            <a:ext cx="4841400" cy="7973700"/>
          </a:xfrm>
          <a:prstGeom prst="rect">
            <a:avLst/>
          </a:prstGeom>
          <a:solidFill>
            <a:srgbClr val="FFFFFF">
              <a:alpha val="92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7"/>
          <p:cNvSpPr txBox="1">
            <a:spLocks noGrp="1"/>
          </p:cNvSpPr>
          <p:nvPr>
            <p:ph type="title"/>
          </p:nvPr>
        </p:nvSpPr>
        <p:spPr>
          <a:xfrm>
            <a:off x="6339050" y="4939800"/>
            <a:ext cx="5374500" cy="1518300"/>
          </a:xfrm>
          <a:prstGeom prst="rect">
            <a:avLst/>
          </a:prstGeom>
          <a:noFill/>
          <a:ln>
            <a:noFill/>
          </a:ln>
          <a:effectLst>
            <a:outerShdw dist="47625" dir="5400000" algn="bl" rotWithShape="0">
              <a:srgbClr val="000000"/>
            </a:outerShdw>
          </a:effectLst>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dk1"/>
              </a:buClr>
              <a:buSzPts val="1100"/>
              <a:buFont typeface="Arial"/>
              <a:buNone/>
            </a:pPr>
            <a:r>
              <a:rPr lang="en-US" sz="6000">
                <a:solidFill>
                  <a:srgbClr val="FFFFFF"/>
                </a:solidFill>
              </a:rPr>
              <a:t>Public School Curriculums</a:t>
            </a:r>
            <a:endParaRPr sz="6000">
              <a:solidFill>
                <a:srgbClr val="FFFFFF"/>
              </a:solidFill>
            </a:endParaRPr>
          </a:p>
        </p:txBody>
      </p:sp>
      <p:graphicFrame>
        <p:nvGraphicFramePr>
          <p:cNvPr id="107" name="Google Shape;107;p17"/>
          <p:cNvGraphicFramePr/>
          <p:nvPr/>
        </p:nvGraphicFramePr>
        <p:xfrm>
          <a:off x="266400" y="1025013"/>
          <a:ext cx="4308600" cy="4815570"/>
        </p:xfrm>
        <a:graphic>
          <a:graphicData uri="http://schemas.openxmlformats.org/drawingml/2006/table">
            <a:tbl>
              <a:tblPr>
                <a:noFill/>
                <a:tableStyleId>{301D3A85-A89E-4CD7-B75C-7B7616042919}</a:tableStyleId>
              </a:tblPr>
              <a:tblGrid>
                <a:gridCol w="2846700">
                  <a:extLst>
                    <a:ext uri="{9D8B030D-6E8A-4147-A177-3AD203B41FA5}">
                      <a16:colId xmlns:a16="http://schemas.microsoft.com/office/drawing/2014/main" val="20000"/>
                    </a:ext>
                  </a:extLst>
                </a:gridCol>
                <a:gridCol w="1461900">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2400" b="1">
                          <a:solidFill>
                            <a:srgbClr val="446CA9"/>
                          </a:solidFill>
                        </a:rPr>
                        <a:t>Graduation Requirements</a:t>
                      </a:r>
                      <a:endParaRPr sz="2400" b="1">
                        <a:solidFill>
                          <a:srgbClr val="446CA9"/>
                        </a:solidFill>
                      </a:endParaRPr>
                    </a:p>
                  </a:txBody>
                  <a:tcPr marL="91425" marR="91425" marT="91425" marB="91425" anchor="ctr">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l" rtl="0">
                        <a:spcBef>
                          <a:spcPts val="0"/>
                        </a:spcBef>
                        <a:spcAft>
                          <a:spcPts val="0"/>
                        </a:spcAft>
                        <a:buNone/>
                      </a:pPr>
                      <a:r>
                        <a:rPr lang="en-US" sz="2400" b="1">
                          <a:solidFill>
                            <a:srgbClr val="446CA9"/>
                          </a:solidFill>
                        </a:rPr>
                        <a:t>Credits</a:t>
                      </a:r>
                      <a:endParaRPr sz="2400" b="1">
                        <a:solidFill>
                          <a:srgbClr val="446CA9"/>
                        </a:solidFill>
                      </a:endParaRPr>
                    </a:p>
                  </a:txBody>
                  <a:tcPr marL="91425" marR="91425" marT="91425" marB="91425" anchor="ctr">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sz="2000">
                          <a:solidFill>
                            <a:srgbClr val="446CA9"/>
                          </a:solidFill>
                        </a:rPr>
                        <a:t>English</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4</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sz="2000">
                          <a:solidFill>
                            <a:srgbClr val="446CA9"/>
                          </a:solidFill>
                        </a:rPr>
                        <a:t>Math</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4</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sz="2000">
                          <a:solidFill>
                            <a:srgbClr val="446CA9"/>
                          </a:solidFill>
                        </a:rPr>
                        <a:t>Science</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3</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sz="2000">
                          <a:solidFill>
                            <a:srgbClr val="446CA9"/>
                          </a:solidFill>
                        </a:rPr>
                        <a:t>Social Studies</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3</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sz="2000">
                          <a:solidFill>
                            <a:srgbClr val="446CA9"/>
                          </a:solidFill>
                        </a:rPr>
                        <a:t>Phys Ed / Health</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2</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sz="2000">
                          <a:solidFill>
                            <a:srgbClr val="446CA9"/>
                          </a:solidFill>
                        </a:rPr>
                        <a:t>Language</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2</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sz="2000">
                          <a:solidFill>
                            <a:srgbClr val="446CA9"/>
                          </a:solidFill>
                        </a:rPr>
                        <a:t>Career Pathway</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3</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B7B7B7"/>
                      </a:solidFill>
                      <a:prstDash val="solid"/>
                      <a:round/>
                      <a:headEnd type="none" w="sm" len="sm"/>
                      <a:tailEnd type="none" w="sm" len="sm"/>
                    </a:lnB>
                  </a:tcPr>
                </a:tc>
                <a:extLst>
                  <a:ext uri="{0D108BD9-81ED-4DB2-BD59-A6C34878D82A}">
                    <a16:rowId xmlns:a16="http://schemas.microsoft.com/office/drawing/2014/main" val="10007"/>
                  </a:ext>
                </a:extLst>
              </a:tr>
              <a:tr h="381000">
                <a:tc>
                  <a:txBody>
                    <a:bodyPr/>
                    <a:lstStyle/>
                    <a:p>
                      <a:pPr marL="0" lvl="0" indent="0" algn="l" rtl="0">
                        <a:spcBef>
                          <a:spcPts val="0"/>
                        </a:spcBef>
                        <a:spcAft>
                          <a:spcPts val="0"/>
                        </a:spcAft>
                        <a:buNone/>
                      </a:pPr>
                      <a:r>
                        <a:rPr lang="en-US" sz="2000">
                          <a:solidFill>
                            <a:srgbClr val="446CA9"/>
                          </a:solidFill>
                        </a:rPr>
                        <a:t>Electives</a:t>
                      </a:r>
                      <a:endParaRPr sz="2000">
                        <a:solidFill>
                          <a:srgbClr val="446CA9"/>
                        </a:solidFill>
                      </a:endParaRPr>
                    </a:p>
                  </a:txBody>
                  <a:tcPr marL="91425" marR="91425" marT="91425" marB="91425">
                    <a:lnL w="9525" cap="flat" cmpd="sng">
                      <a:solidFill>
                        <a:srgbClr val="9E9E9E">
                          <a:alpha val="0"/>
                        </a:srgbClr>
                      </a:solidFill>
                      <a:prstDash val="solid"/>
                      <a:round/>
                      <a:headEnd type="none" w="sm" len="sm"/>
                      <a:tailEnd type="none" w="sm" len="sm"/>
                    </a:lnL>
                    <a:lnR w="9525" cap="flat" cmpd="sng">
                      <a:solidFill>
                        <a:srgbClr val="B7B7B7"/>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lvl="0" indent="0" algn="ctr" rtl="0">
                        <a:spcBef>
                          <a:spcPts val="0"/>
                        </a:spcBef>
                        <a:spcAft>
                          <a:spcPts val="0"/>
                        </a:spcAft>
                        <a:buNone/>
                      </a:pPr>
                      <a:r>
                        <a:rPr lang="en-US" sz="2000">
                          <a:solidFill>
                            <a:srgbClr val="446CA9"/>
                          </a:solidFill>
                        </a:rPr>
                        <a:t>4</a:t>
                      </a:r>
                      <a:endParaRPr sz="2000">
                        <a:solidFill>
                          <a:srgbClr val="446CA9"/>
                        </a:solidFill>
                      </a:endParaRPr>
                    </a:p>
                  </a:txBody>
                  <a:tcPr marL="91425" marR="91425" marT="91425" marB="91425">
                    <a:lnL w="9525" cap="flat" cmpd="sng">
                      <a:solidFill>
                        <a:srgbClr val="B7B7B7"/>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B7B7B7"/>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extLst>
                  <a:ext uri="{0D108BD9-81ED-4DB2-BD59-A6C34878D82A}">
                    <a16:rowId xmlns:a16="http://schemas.microsoft.com/office/drawing/2014/main" val="10008"/>
                  </a:ext>
                </a:extLst>
              </a:tr>
            </a:tbl>
          </a:graphicData>
        </a:graphic>
      </p:graphicFrame>
      <p:sp>
        <p:nvSpPr>
          <p:cNvPr id="108" name="Google Shape;108;p17"/>
          <p:cNvSpPr/>
          <p:nvPr/>
        </p:nvSpPr>
        <p:spPr>
          <a:xfrm>
            <a:off x="6339050" y="166225"/>
            <a:ext cx="5374500" cy="1693500"/>
          </a:xfrm>
          <a:prstGeom prst="rect">
            <a:avLst/>
          </a:prstGeom>
          <a:solidFill>
            <a:srgbClr val="0097A7">
              <a:alpha val="832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7"/>
          <p:cNvSpPr txBox="1"/>
          <p:nvPr/>
        </p:nvSpPr>
        <p:spPr>
          <a:xfrm>
            <a:off x="6501550" y="444163"/>
            <a:ext cx="2151000" cy="11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7200" b="1">
                <a:solidFill>
                  <a:srgbClr val="FFFFFF"/>
                </a:solidFill>
              </a:rPr>
              <a:t>35%</a:t>
            </a:r>
            <a:endParaRPr b="1">
              <a:solidFill>
                <a:srgbClr val="FFFFFF"/>
              </a:solidFill>
            </a:endParaRPr>
          </a:p>
        </p:txBody>
      </p:sp>
      <p:sp>
        <p:nvSpPr>
          <p:cNvPr id="110" name="Google Shape;110;p17"/>
          <p:cNvSpPr txBox="1"/>
          <p:nvPr/>
        </p:nvSpPr>
        <p:spPr>
          <a:xfrm>
            <a:off x="8551050" y="444238"/>
            <a:ext cx="3000000" cy="1137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800">
                <a:solidFill>
                  <a:srgbClr val="FFFFFF"/>
                </a:solidFill>
              </a:rPr>
              <a:t>percent of high schools in the US teach computer</a:t>
            </a:r>
            <a:endParaRPr sz="1800">
              <a:solidFill>
                <a:srgbClr val="FFFFFF"/>
              </a:solidFill>
            </a:endParaRPr>
          </a:p>
          <a:p>
            <a:pPr marL="0" lvl="0" indent="0" algn="l" rtl="0">
              <a:spcBef>
                <a:spcPts val="0"/>
              </a:spcBef>
              <a:spcAft>
                <a:spcPts val="0"/>
              </a:spcAft>
              <a:buNone/>
            </a:pPr>
            <a:r>
              <a:rPr lang="en-US" sz="1800">
                <a:solidFill>
                  <a:srgbClr val="FFFFFF"/>
                </a:solidFill>
              </a:rPr>
              <a:t>Science. (code.org)</a:t>
            </a:r>
            <a:endParaRPr sz="1800">
              <a:solidFill>
                <a:srgbClr val="FFFFFF"/>
              </a:solidFill>
            </a:endParaRPr>
          </a:p>
        </p:txBody>
      </p:sp>
      <p:sp>
        <p:nvSpPr>
          <p:cNvPr id="111" name="Google Shape;111;p17"/>
          <p:cNvSpPr txBox="1"/>
          <p:nvPr/>
        </p:nvSpPr>
        <p:spPr>
          <a:xfrm>
            <a:off x="266400" y="6090300"/>
            <a:ext cx="4308600" cy="7677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US" sz="1000">
                <a:solidFill>
                  <a:srgbClr val="446CA9"/>
                </a:solidFill>
              </a:rPr>
              <a:t>Code.org (2018) </a:t>
            </a:r>
            <a:r>
              <a:rPr lang="en-US" sz="1000" u="sng">
                <a:solidFill>
                  <a:srgbClr val="446CA9"/>
                </a:solidFill>
                <a:hlinkClick r:id="rId4"/>
              </a:rPr>
              <a:t>State of Computer Science Education Policy and Implementation.</a:t>
            </a:r>
            <a:endParaRPr sz="1000">
              <a:solidFill>
                <a:srgbClr val="446CA9"/>
              </a:solidFill>
            </a:endParaRPr>
          </a:p>
        </p:txBody>
      </p:sp>
      <p:sp>
        <p:nvSpPr>
          <p:cNvPr id="112" name="Google Shape;112;p17"/>
          <p:cNvSpPr txBox="1"/>
          <p:nvPr/>
        </p:nvSpPr>
        <p:spPr>
          <a:xfrm>
            <a:off x="9047825" y="6404400"/>
            <a:ext cx="3000000" cy="453600"/>
          </a:xfrm>
          <a:prstGeom prst="rect">
            <a:avLst/>
          </a:prstGeom>
          <a:noFill/>
          <a:ln>
            <a:noFill/>
          </a:ln>
        </p:spPr>
        <p:txBody>
          <a:bodyPr spcFirstLastPara="1" wrap="square" lIns="91425" tIns="91425" rIns="91425" bIns="91425" anchor="ctr" anchorCtr="0">
            <a:noAutofit/>
          </a:bodyPr>
          <a:lstStyle/>
          <a:p>
            <a:pPr marL="0" lvl="0" indent="0" algn="r" rtl="0">
              <a:spcBef>
                <a:spcPts val="0"/>
              </a:spcBef>
              <a:spcAft>
                <a:spcPts val="0"/>
              </a:spcAft>
              <a:buNone/>
            </a:pPr>
            <a:r>
              <a:rPr lang="en-US" sz="1200">
                <a:solidFill>
                  <a:srgbClr val="1A1A1A"/>
                </a:solidFill>
                <a:highlight>
                  <a:srgbClr val="E8E8E8"/>
                </a:highlight>
                <a:latin typeface="Roboto"/>
                <a:ea typeface="Roboto"/>
                <a:cs typeface="Roboto"/>
                <a:sym typeface="Roboto"/>
              </a:rPr>
              <a:t>Photo by </a:t>
            </a:r>
            <a:r>
              <a:rPr lang="en-US" sz="1200">
                <a:solidFill>
                  <a:schemeClr val="hlink"/>
                </a:solidFill>
                <a:highlight>
                  <a:srgbClr val="E8E8E8"/>
                </a:highlight>
                <a:uFill>
                  <a:noFill/>
                </a:uFill>
                <a:latin typeface="Roboto"/>
                <a:ea typeface="Roboto"/>
                <a:cs typeface="Roboto"/>
                <a:sym typeface="Roboto"/>
                <a:hlinkClick r:id="rId5"/>
              </a:rPr>
              <a:t>osman alyaz </a:t>
            </a:r>
            <a:r>
              <a:rPr lang="en-US" sz="1200">
                <a:solidFill>
                  <a:srgbClr val="1A1A1A"/>
                </a:solidFill>
                <a:highlight>
                  <a:srgbClr val="E8E8E8"/>
                </a:highlight>
                <a:latin typeface="Roboto"/>
                <a:ea typeface="Roboto"/>
                <a:cs typeface="Roboto"/>
                <a:sym typeface="Roboto"/>
              </a:rPr>
              <a:t>from </a:t>
            </a:r>
            <a:r>
              <a:rPr lang="en-US" sz="1200">
                <a:solidFill>
                  <a:schemeClr val="hlink"/>
                </a:solidFill>
                <a:highlight>
                  <a:srgbClr val="E8E8E8"/>
                </a:highlight>
                <a:uFill>
                  <a:noFill/>
                </a:uFill>
                <a:latin typeface="Roboto"/>
                <a:ea typeface="Roboto"/>
                <a:cs typeface="Roboto"/>
                <a:sym typeface="Roboto"/>
                <a:hlinkClick r:id="rId6"/>
              </a:rPr>
              <a:t>Pexels</a:t>
            </a:r>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1623</Words>
  <Application>Microsoft Macintosh PowerPoint</Application>
  <PresentationFormat>Widescreen</PresentationFormat>
  <Paragraphs>180</Paragraphs>
  <Slides>22</Slides>
  <Notes>22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Roboto</vt:lpstr>
      <vt:lpstr>Lato</vt:lpstr>
      <vt:lpstr>Georgia</vt:lpstr>
      <vt:lpstr>Lato Light</vt:lpstr>
      <vt:lpstr>Calibri</vt:lpstr>
      <vt:lpstr>Lato Black</vt:lpstr>
      <vt:lpstr>Office Theme</vt:lpstr>
      <vt:lpstr>Women &amp; Marginalized Groups in Technology</vt:lpstr>
      <vt:lpstr>Agenda</vt:lpstr>
      <vt:lpstr>Introductions</vt:lpstr>
      <vt:lpstr>Make a connection</vt:lpstr>
      <vt:lpstr>What have you experienced or witnessed in your tech career?</vt:lpstr>
      <vt:lpstr>Poll results</vt:lpstr>
      <vt:lpstr>Supporting yourself and others</vt:lpstr>
      <vt:lpstr>Stereotypes</vt:lpstr>
      <vt:lpstr>Public School Curriculums</vt:lpstr>
      <vt:lpstr>Gender norms &amp; body language</vt:lpstr>
      <vt:lpstr>It’s not who you are that holds you back, it’s who you think you aren’t.</vt:lpstr>
      <vt:lpstr>Five Types of Impostor Syndrome</vt:lpstr>
      <vt:lpstr>Overcoming Imposter Syndrome</vt:lpstr>
      <vt:lpstr>#EDUChangeMakers</vt:lpstr>
      <vt:lpstr>Starting an initiative</vt:lpstr>
      <vt:lpstr>What works</vt:lpstr>
      <vt:lpstr>What’s challenging</vt:lpstr>
      <vt:lpstr>Getting started</vt:lpstr>
      <vt:lpstr>#EDUChangeMakers</vt:lpstr>
      <vt:lpstr>Resources</vt:lpstr>
      <vt:lpstr>References</vt:lpstr>
      <vt:lpstr>Session Evaluations There are two ways to access the session and presenter evaluations: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have you experienced or witnessed in your tech career?</dc:title>
  <cp:lastModifiedBy>Microsoft Office User</cp:lastModifiedBy>
  <cp:revision>5</cp:revision>
  <dcterms:modified xsi:type="dcterms:W3CDTF">2019-10-17T15:12:45Z</dcterms:modified>
</cp:coreProperties>
</file>