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1" r:id="rId2"/>
    <p:sldId id="266" r:id="rId3"/>
    <p:sldId id="258" r:id="rId4"/>
    <p:sldId id="267" r:id="rId5"/>
    <p:sldId id="298" r:id="rId6"/>
    <p:sldId id="270" r:id="rId7"/>
    <p:sldId id="299" r:id="rId8"/>
    <p:sldId id="273" r:id="rId9"/>
    <p:sldId id="274" r:id="rId10"/>
    <p:sldId id="275" r:id="rId11"/>
    <p:sldId id="276" r:id="rId12"/>
    <p:sldId id="300" r:id="rId13"/>
    <p:sldId id="301" r:id="rId14"/>
    <p:sldId id="302" r:id="rId15"/>
    <p:sldId id="280" r:id="rId16"/>
    <p:sldId id="260" r:id="rId17"/>
    <p:sldId id="304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306" r:id="rId28"/>
    <p:sldId id="259" r:id="rId29"/>
    <p:sldId id="308" r:id="rId30"/>
    <p:sldId id="309" r:id="rId31"/>
    <p:sldId id="310" r:id="rId32"/>
    <p:sldId id="305" r:id="rId33"/>
    <p:sldId id="292" r:id="rId34"/>
    <p:sldId id="311" r:id="rId35"/>
    <p:sldId id="263" r:id="rId36"/>
    <p:sldId id="264" r:id="rId37"/>
    <p:sldId id="26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CA9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8" autoAdjust="0"/>
    <p:restoredTop sz="94660"/>
  </p:normalViewPr>
  <p:slideViewPr>
    <p:cSldViewPr snapToGrid="0">
      <p:cViewPr varScale="1">
        <p:scale>
          <a:sx n="204" d="100"/>
          <a:sy n="204" d="100"/>
        </p:scale>
        <p:origin x="208" y="6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eg"/><Relationship Id="rId4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e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FB972-FF7A-4472-92F1-76CD639A8824}" type="doc">
      <dgm:prSet loTypeId="urn:microsoft.com/office/officeart/2005/8/layout/pList1" loCatId="picture" qsTypeId="urn:microsoft.com/office/officeart/2005/8/quickstyle/simple1" qsCatId="simple" csTypeId="urn:microsoft.com/office/officeart/2005/8/colors/colorful5" csCatId="colorful" phldr="1"/>
      <dgm:spPr/>
    </dgm:pt>
    <dgm:pt modelId="{2A79C96D-CE69-4C3C-9CE2-0CB607782000}">
      <dgm:prSet phldrT="[Text]" custT="1"/>
      <dgm:spPr/>
      <dgm:t>
        <a:bodyPr/>
        <a:lstStyle/>
        <a:p>
          <a:r>
            <a:rPr lang="en-US" sz="3200" dirty="0"/>
            <a:t>Inclusive</a:t>
          </a:r>
          <a:endParaRPr lang="en-US" sz="2000" dirty="0"/>
        </a:p>
      </dgm:t>
    </dgm:pt>
    <dgm:pt modelId="{602C89F5-2808-4146-81C8-F542E08A0215}" type="parTrans" cxnId="{11AE0078-FC2E-4379-9E07-00E570CB75F8}">
      <dgm:prSet/>
      <dgm:spPr/>
      <dgm:t>
        <a:bodyPr/>
        <a:lstStyle/>
        <a:p>
          <a:endParaRPr lang="en-US"/>
        </a:p>
      </dgm:t>
    </dgm:pt>
    <dgm:pt modelId="{93C44478-0E42-41D0-B2DC-681CFE226FCF}" type="sibTrans" cxnId="{11AE0078-FC2E-4379-9E07-00E570CB75F8}">
      <dgm:prSet/>
      <dgm:spPr/>
      <dgm:t>
        <a:bodyPr/>
        <a:lstStyle/>
        <a:p>
          <a:endParaRPr lang="en-US"/>
        </a:p>
      </dgm:t>
    </dgm:pt>
    <dgm:pt modelId="{42A5A7F5-7D3A-4791-A22B-0EA074B53650}">
      <dgm:prSet phldrT="[Text]" custT="1"/>
      <dgm:spPr/>
      <dgm:t>
        <a:bodyPr/>
        <a:lstStyle/>
        <a:p>
          <a:r>
            <a:rPr lang="en-US" sz="3200" dirty="0"/>
            <a:t>Creative</a:t>
          </a:r>
          <a:endParaRPr lang="en-US" sz="1900" dirty="0"/>
        </a:p>
      </dgm:t>
    </dgm:pt>
    <dgm:pt modelId="{04AF6CA8-4595-4F53-B3B5-31796D95AB50}" type="parTrans" cxnId="{A878F49E-0559-4929-BB59-CF3D6C948A8A}">
      <dgm:prSet/>
      <dgm:spPr/>
      <dgm:t>
        <a:bodyPr/>
        <a:lstStyle/>
        <a:p>
          <a:endParaRPr lang="en-US"/>
        </a:p>
      </dgm:t>
    </dgm:pt>
    <dgm:pt modelId="{FA3AD12B-ADE8-4C76-8C47-ECACAE6A82F0}" type="sibTrans" cxnId="{A878F49E-0559-4929-BB59-CF3D6C948A8A}">
      <dgm:prSet/>
      <dgm:spPr/>
      <dgm:t>
        <a:bodyPr/>
        <a:lstStyle/>
        <a:p>
          <a:endParaRPr lang="en-US"/>
        </a:p>
      </dgm:t>
    </dgm:pt>
    <dgm:pt modelId="{A07CDB7E-03A4-4A37-90FB-5C7F68DCEBC5}">
      <dgm:prSet phldrT="[Text]" custT="1"/>
      <dgm:spPr/>
      <dgm:t>
        <a:bodyPr/>
        <a:lstStyle/>
        <a:p>
          <a:r>
            <a:rPr lang="en-US" sz="3200" dirty="0"/>
            <a:t>Expressive</a:t>
          </a:r>
        </a:p>
      </dgm:t>
    </dgm:pt>
    <dgm:pt modelId="{389C0A43-B32E-4496-98FD-6FF50D70A2C2}" type="parTrans" cxnId="{495B2DBB-2D3D-4CA4-8D91-266F95899BAE}">
      <dgm:prSet/>
      <dgm:spPr/>
      <dgm:t>
        <a:bodyPr/>
        <a:lstStyle/>
        <a:p>
          <a:endParaRPr lang="en-US"/>
        </a:p>
      </dgm:t>
    </dgm:pt>
    <dgm:pt modelId="{F522FFD3-12CF-4583-9A15-3575442DA3B3}" type="sibTrans" cxnId="{495B2DBB-2D3D-4CA4-8D91-266F95899BAE}">
      <dgm:prSet/>
      <dgm:spPr/>
      <dgm:t>
        <a:bodyPr/>
        <a:lstStyle/>
        <a:p>
          <a:endParaRPr lang="en-US"/>
        </a:p>
      </dgm:t>
    </dgm:pt>
    <dgm:pt modelId="{7E174FAB-7B39-431D-AF46-3E87C5F33534}">
      <dgm:prSet phldrT="[Text]" custT="1"/>
      <dgm:spPr/>
      <dgm:t>
        <a:bodyPr/>
        <a:lstStyle/>
        <a:p>
          <a:r>
            <a:rPr lang="en-US" sz="3200" dirty="0"/>
            <a:t>Transparent</a:t>
          </a:r>
        </a:p>
      </dgm:t>
    </dgm:pt>
    <dgm:pt modelId="{C3A5642B-80F9-4CD7-A58A-B950D08C197E}" type="parTrans" cxnId="{4ACAC7B8-99EA-49F1-B036-B6053C72A3C6}">
      <dgm:prSet/>
      <dgm:spPr/>
      <dgm:t>
        <a:bodyPr/>
        <a:lstStyle/>
        <a:p>
          <a:endParaRPr lang="en-US"/>
        </a:p>
      </dgm:t>
    </dgm:pt>
    <dgm:pt modelId="{164B5F1D-B1E8-40D5-AD75-DD934919D75A}" type="sibTrans" cxnId="{4ACAC7B8-99EA-49F1-B036-B6053C72A3C6}">
      <dgm:prSet/>
      <dgm:spPr/>
      <dgm:t>
        <a:bodyPr/>
        <a:lstStyle/>
        <a:p>
          <a:endParaRPr lang="en-US"/>
        </a:p>
      </dgm:t>
    </dgm:pt>
    <dgm:pt modelId="{66CE7E19-FD38-4154-9461-834928CA63F8}">
      <dgm:prSet phldrT="[Text]" custT="1"/>
      <dgm:spPr/>
      <dgm:t>
        <a:bodyPr/>
        <a:lstStyle/>
        <a:p>
          <a:r>
            <a:rPr lang="en-US" sz="2400" dirty="0"/>
            <a:t>Involves everyone in discussion</a:t>
          </a:r>
        </a:p>
      </dgm:t>
    </dgm:pt>
    <dgm:pt modelId="{A65C38E8-DF6C-4979-BED4-C4F66280489E}" type="sibTrans" cxnId="{006299FF-AC32-4B9F-AAF8-0FFDACB3E594}">
      <dgm:prSet/>
      <dgm:spPr/>
      <dgm:t>
        <a:bodyPr/>
        <a:lstStyle/>
        <a:p>
          <a:endParaRPr lang="en-US"/>
        </a:p>
      </dgm:t>
    </dgm:pt>
    <dgm:pt modelId="{8CEC175F-61B1-44FF-9CB9-248ECC1C6001}" type="parTrans" cxnId="{006299FF-AC32-4B9F-AAF8-0FFDACB3E594}">
      <dgm:prSet/>
      <dgm:spPr/>
      <dgm:t>
        <a:bodyPr/>
        <a:lstStyle/>
        <a:p>
          <a:endParaRPr lang="en-US"/>
        </a:p>
      </dgm:t>
    </dgm:pt>
    <dgm:pt modelId="{7100B58A-DE1C-4082-A2AE-A6231F8FF523}">
      <dgm:prSet phldrT="[Text]" custT="1"/>
      <dgm:spPr/>
      <dgm:t>
        <a:bodyPr/>
        <a:lstStyle/>
        <a:p>
          <a:r>
            <a:rPr lang="en-US" sz="2400" dirty="0"/>
            <a:t>Makes you think differently</a:t>
          </a:r>
        </a:p>
      </dgm:t>
    </dgm:pt>
    <dgm:pt modelId="{6B2E0EE9-9C52-4119-98F2-D2E24C5F76DC}" type="parTrans" cxnId="{2623318C-1998-4284-9457-6612DC22CE11}">
      <dgm:prSet/>
      <dgm:spPr/>
      <dgm:t>
        <a:bodyPr/>
        <a:lstStyle/>
        <a:p>
          <a:endParaRPr lang="en-US"/>
        </a:p>
      </dgm:t>
    </dgm:pt>
    <dgm:pt modelId="{AB85B1B0-F21C-488A-8B0C-E77BDFCF331A}" type="sibTrans" cxnId="{2623318C-1998-4284-9457-6612DC22CE11}">
      <dgm:prSet/>
      <dgm:spPr/>
      <dgm:t>
        <a:bodyPr/>
        <a:lstStyle/>
        <a:p>
          <a:endParaRPr lang="en-US"/>
        </a:p>
      </dgm:t>
    </dgm:pt>
    <dgm:pt modelId="{378DD297-BDA5-4E92-9694-5990BDB7087F}">
      <dgm:prSet phldrT="[Text]" custT="1"/>
      <dgm:spPr/>
      <dgm:t>
        <a:bodyPr/>
        <a:lstStyle/>
        <a:p>
          <a:r>
            <a:rPr lang="en-US" sz="2400" dirty="0"/>
            <a:t>Helps to articulate ideas</a:t>
          </a:r>
        </a:p>
      </dgm:t>
    </dgm:pt>
    <dgm:pt modelId="{462EFB70-385F-43E6-B9D0-65139BDDB387}" type="parTrans" cxnId="{057EBBF4-7919-444A-B5ED-4E115552EC72}">
      <dgm:prSet/>
      <dgm:spPr/>
      <dgm:t>
        <a:bodyPr/>
        <a:lstStyle/>
        <a:p>
          <a:endParaRPr lang="en-US"/>
        </a:p>
      </dgm:t>
    </dgm:pt>
    <dgm:pt modelId="{AA476386-BBD6-4F43-B2DF-749893F06287}" type="sibTrans" cxnId="{057EBBF4-7919-444A-B5ED-4E115552EC72}">
      <dgm:prSet/>
      <dgm:spPr/>
      <dgm:t>
        <a:bodyPr/>
        <a:lstStyle/>
        <a:p>
          <a:endParaRPr lang="en-US"/>
        </a:p>
      </dgm:t>
    </dgm:pt>
    <dgm:pt modelId="{0661DB32-8215-417A-B251-07215AEE15A7}">
      <dgm:prSet phldrT="[Text]" custT="1"/>
      <dgm:spPr/>
      <dgm:t>
        <a:bodyPr/>
        <a:lstStyle/>
        <a:p>
          <a:r>
            <a:rPr lang="en-US" sz="2400" dirty="0"/>
            <a:t>Clearly understood process</a:t>
          </a:r>
        </a:p>
      </dgm:t>
    </dgm:pt>
    <dgm:pt modelId="{2000A9C9-8131-466B-B7C8-FBA29E7D3D3B}" type="parTrans" cxnId="{4E1ACD75-572D-418C-9782-D3AA7B7B020A}">
      <dgm:prSet/>
      <dgm:spPr/>
      <dgm:t>
        <a:bodyPr/>
        <a:lstStyle/>
        <a:p>
          <a:endParaRPr lang="en-US"/>
        </a:p>
      </dgm:t>
    </dgm:pt>
    <dgm:pt modelId="{A71AE9B8-6E5A-465C-9E42-911EE5C5B0B5}" type="sibTrans" cxnId="{4E1ACD75-572D-418C-9782-D3AA7B7B020A}">
      <dgm:prSet/>
      <dgm:spPr/>
      <dgm:t>
        <a:bodyPr/>
        <a:lstStyle/>
        <a:p>
          <a:endParaRPr lang="en-US"/>
        </a:p>
      </dgm:t>
    </dgm:pt>
    <dgm:pt modelId="{FA71FA79-F4BE-409C-A2F9-7C8789605E47}" type="pres">
      <dgm:prSet presAssocID="{35FFB972-FF7A-4472-92F1-76CD639A8824}" presName="Name0" presStyleCnt="0">
        <dgm:presLayoutVars>
          <dgm:dir/>
          <dgm:resizeHandles val="exact"/>
        </dgm:presLayoutVars>
      </dgm:prSet>
      <dgm:spPr/>
    </dgm:pt>
    <dgm:pt modelId="{58120E66-DBA9-46A3-B1F6-2D7700164FA0}" type="pres">
      <dgm:prSet presAssocID="{2A79C96D-CE69-4C3C-9CE2-0CB607782000}" presName="compNode" presStyleCnt="0"/>
      <dgm:spPr/>
    </dgm:pt>
    <dgm:pt modelId="{3D48FC36-1C1D-4750-9AA3-BFC3F49EFB36}" type="pres">
      <dgm:prSet presAssocID="{2A79C96D-CE69-4C3C-9CE2-0CB607782000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4F615992-3B74-4E11-857A-47942C4D8759}" type="pres">
      <dgm:prSet presAssocID="{2A79C96D-CE69-4C3C-9CE2-0CB607782000}" presName="textRect" presStyleLbl="revTx" presStyleIdx="0" presStyleCnt="4">
        <dgm:presLayoutVars>
          <dgm:bulletEnabled val="1"/>
        </dgm:presLayoutVars>
      </dgm:prSet>
      <dgm:spPr/>
    </dgm:pt>
    <dgm:pt modelId="{7AE7167F-9576-45B4-A7E4-11CFFDD751DE}" type="pres">
      <dgm:prSet presAssocID="{93C44478-0E42-41D0-B2DC-681CFE226FCF}" presName="sibTrans" presStyleLbl="sibTrans2D1" presStyleIdx="0" presStyleCnt="0"/>
      <dgm:spPr/>
    </dgm:pt>
    <dgm:pt modelId="{027DBBAA-2A95-479B-8005-EA846445A505}" type="pres">
      <dgm:prSet presAssocID="{42A5A7F5-7D3A-4791-A22B-0EA074B53650}" presName="compNode" presStyleCnt="0"/>
      <dgm:spPr/>
    </dgm:pt>
    <dgm:pt modelId="{9C06B5A2-BE1C-431B-B85D-F3C24522D6B0}" type="pres">
      <dgm:prSet presAssocID="{42A5A7F5-7D3A-4791-A22B-0EA074B53650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0D0EE49B-26AE-4023-BA41-CD1AE610C1C8}" type="pres">
      <dgm:prSet presAssocID="{42A5A7F5-7D3A-4791-A22B-0EA074B53650}" presName="textRect" presStyleLbl="revTx" presStyleIdx="1" presStyleCnt="4">
        <dgm:presLayoutVars>
          <dgm:bulletEnabled val="1"/>
        </dgm:presLayoutVars>
      </dgm:prSet>
      <dgm:spPr/>
    </dgm:pt>
    <dgm:pt modelId="{6AF0E280-0E65-473B-BB3D-15869D36F5BD}" type="pres">
      <dgm:prSet presAssocID="{FA3AD12B-ADE8-4C76-8C47-ECACAE6A82F0}" presName="sibTrans" presStyleLbl="sibTrans2D1" presStyleIdx="0" presStyleCnt="0"/>
      <dgm:spPr/>
    </dgm:pt>
    <dgm:pt modelId="{891ADAA9-C296-4DBE-A5F8-AE740AA3FCBD}" type="pres">
      <dgm:prSet presAssocID="{A07CDB7E-03A4-4A37-90FB-5C7F68DCEBC5}" presName="compNode" presStyleCnt="0"/>
      <dgm:spPr/>
    </dgm:pt>
    <dgm:pt modelId="{8214CCFB-D620-43D1-837F-F6A382257F5F}" type="pres">
      <dgm:prSet presAssocID="{A07CDB7E-03A4-4A37-90FB-5C7F68DCEBC5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EC70D115-8DDB-49AC-A1EA-A12DDED48D79}" type="pres">
      <dgm:prSet presAssocID="{A07CDB7E-03A4-4A37-90FB-5C7F68DCEBC5}" presName="textRect" presStyleLbl="revTx" presStyleIdx="2" presStyleCnt="4">
        <dgm:presLayoutVars>
          <dgm:bulletEnabled val="1"/>
        </dgm:presLayoutVars>
      </dgm:prSet>
      <dgm:spPr/>
    </dgm:pt>
    <dgm:pt modelId="{69852B52-F897-44CD-B7B5-8C7447C26BFB}" type="pres">
      <dgm:prSet presAssocID="{F522FFD3-12CF-4583-9A15-3575442DA3B3}" presName="sibTrans" presStyleLbl="sibTrans2D1" presStyleIdx="0" presStyleCnt="0"/>
      <dgm:spPr/>
    </dgm:pt>
    <dgm:pt modelId="{DC5FE4D7-24BB-4863-B39B-1A942B4020E3}" type="pres">
      <dgm:prSet presAssocID="{7E174FAB-7B39-431D-AF46-3E87C5F33534}" presName="compNode" presStyleCnt="0"/>
      <dgm:spPr/>
    </dgm:pt>
    <dgm:pt modelId="{71DBEE0B-E9A2-4E1E-8EDA-0AA56EB8825D}" type="pres">
      <dgm:prSet presAssocID="{7E174FAB-7B39-431D-AF46-3E87C5F33534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3226E805-EEEB-4BCF-A8AA-579C48DF22CB}" type="pres">
      <dgm:prSet presAssocID="{7E174FAB-7B39-431D-AF46-3E87C5F33534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3EF32E1C-7A3C-45F1-BC50-FA51989FB92C}" type="presOf" srcId="{35FFB972-FF7A-4472-92F1-76CD639A8824}" destId="{FA71FA79-F4BE-409C-A2F9-7C8789605E47}" srcOrd="0" destOrd="0" presId="urn:microsoft.com/office/officeart/2005/8/layout/pList1"/>
    <dgm:cxn modelId="{0B238723-04F1-478A-91D6-391571F8C892}" type="presOf" srcId="{7100B58A-DE1C-4082-A2AE-A6231F8FF523}" destId="{0D0EE49B-26AE-4023-BA41-CD1AE610C1C8}" srcOrd="0" destOrd="1" presId="urn:microsoft.com/office/officeart/2005/8/layout/pList1"/>
    <dgm:cxn modelId="{9C85732E-063F-45D1-B2EC-77083B321087}" type="presOf" srcId="{378DD297-BDA5-4E92-9694-5990BDB7087F}" destId="{EC70D115-8DDB-49AC-A1EA-A12DDED48D79}" srcOrd="0" destOrd="1" presId="urn:microsoft.com/office/officeart/2005/8/layout/pList1"/>
    <dgm:cxn modelId="{E75A4A31-3F38-4157-9E4D-10BEB62191EC}" type="presOf" srcId="{93C44478-0E42-41D0-B2DC-681CFE226FCF}" destId="{7AE7167F-9576-45B4-A7E4-11CFFDD751DE}" srcOrd="0" destOrd="0" presId="urn:microsoft.com/office/officeart/2005/8/layout/pList1"/>
    <dgm:cxn modelId="{7209C85D-C473-431D-B33D-A682C82F0E99}" type="presOf" srcId="{F522FFD3-12CF-4583-9A15-3575442DA3B3}" destId="{69852B52-F897-44CD-B7B5-8C7447C26BFB}" srcOrd="0" destOrd="0" presId="urn:microsoft.com/office/officeart/2005/8/layout/pList1"/>
    <dgm:cxn modelId="{6A313C65-ED33-4AED-B79E-32EC7316B613}" type="presOf" srcId="{7E174FAB-7B39-431D-AF46-3E87C5F33534}" destId="{3226E805-EEEB-4BCF-A8AA-579C48DF22CB}" srcOrd="0" destOrd="0" presId="urn:microsoft.com/office/officeart/2005/8/layout/pList1"/>
    <dgm:cxn modelId="{C1E91E6D-6494-4A82-BFC9-A8C8C269499A}" type="presOf" srcId="{2A79C96D-CE69-4C3C-9CE2-0CB607782000}" destId="{4F615992-3B74-4E11-857A-47942C4D8759}" srcOrd="0" destOrd="0" presId="urn:microsoft.com/office/officeart/2005/8/layout/pList1"/>
    <dgm:cxn modelId="{4E1ACD75-572D-418C-9782-D3AA7B7B020A}" srcId="{7E174FAB-7B39-431D-AF46-3E87C5F33534}" destId="{0661DB32-8215-417A-B251-07215AEE15A7}" srcOrd="0" destOrd="0" parTransId="{2000A9C9-8131-466B-B7C8-FBA29E7D3D3B}" sibTransId="{A71AE9B8-6E5A-465C-9E42-911EE5C5B0B5}"/>
    <dgm:cxn modelId="{11AE0078-FC2E-4379-9E07-00E570CB75F8}" srcId="{35FFB972-FF7A-4472-92F1-76CD639A8824}" destId="{2A79C96D-CE69-4C3C-9CE2-0CB607782000}" srcOrd="0" destOrd="0" parTransId="{602C89F5-2808-4146-81C8-F542E08A0215}" sibTransId="{93C44478-0E42-41D0-B2DC-681CFE226FCF}"/>
    <dgm:cxn modelId="{2623318C-1998-4284-9457-6612DC22CE11}" srcId="{42A5A7F5-7D3A-4791-A22B-0EA074B53650}" destId="{7100B58A-DE1C-4082-A2AE-A6231F8FF523}" srcOrd="0" destOrd="0" parTransId="{6B2E0EE9-9C52-4119-98F2-D2E24C5F76DC}" sibTransId="{AB85B1B0-F21C-488A-8B0C-E77BDFCF331A}"/>
    <dgm:cxn modelId="{A878F49E-0559-4929-BB59-CF3D6C948A8A}" srcId="{35FFB972-FF7A-4472-92F1-76CD639A8824}" destId="{42A5A7F5-7D3A-4791-A22B-0EA074B53650}" srcOrd="1" destOrd="0" parTransId="{04AF6CA8-4595-4F53-B3B5-31796D95AB50}" sibTransId="{FA3AD12B-ADE8-4C76-8C47-ECACAE6A82F0}"/>
    <dgm:cxn modelId="{32B0C5B5-3B5E-4BFA-A0CE-4770A5DB6E02}" type="presOf" srcId="{0661DB32-8215-417A-B251-07215AEE15A7}" destId="{3226E805-EEEB-4BCF-A8AA-579C48DF22CB}" srcOrd="0" destOrd="1" presId="urn:microsoft.com/office/officeart/2005/8/layout/pList1"/>
    <dgm:cxn modelId="{4ACAC7B8-99EA-49F1-B036-B6053C72A3C6}" srcId="{35FFB972-FF7A-4472-92F1-76CD639A8824}" destId="{7E174FAB-7B39-431D-AF46-3E87C5F33534}" srcOrd="3" destOrd="0" parTransId="{C3A5642B-80F9-4CD7-A58A-B950D08C197E}" sibTransId="{164B5F1D-B1E8-40D5-AD75-DD934919D75A}"/>
    <dgm:cxn modelId="{495B2DBB-2D3D-4CA4-8D91-266F95899BAE}" srcId="{35FFB972-FF7A-4472-92F1-76CD639A8824}" destId="{A07CDB7E-03A4-4A37-90FB-5C7F68DCEBC5}" srcOrd="2" destOrd="0" parTransId="{389C0A43-B32E-4496-98FD-6FF50D70A2C2}" sibTransId="{F522FFD3-12CF-4583-9A15-3575442DA3B3}"/>
    <dgm:cxn modelId="{A97381C0-CC56-4DBD-A3F1-E84A109C3693}" type="presOf" srcId="{66CE7E19-FD38-4154-9461-834928CA63F8}" destId="{4F615992-3B74-4E11-857A-47942C4D8759}" srcOrd="0" destOrd="1" presId="urn:microsoft.com/office/officeart/2005/8/layout/pList1"/>
    <dgm:cxn modelId="{9452CFC3-0EB8-4029-8599-3BD63DDD83F1}" type="presOf" srcId="{A07CDB7E-03A4-4A37-90FB-5C7F68DCEBC5}" destId="{EC70D115-8DDB-49AC-A1EA-A12DDED48D79}" srcOrd="0" destOrd="0" presId="urn:microsoft.com/office/officeart/2005/8/layout/pList1"/>
    <dgm:cxn modelId="{057EBBF4-7919-444A-B5ED-4E115552EC72}" srcId="{A07CDB7E-03A4-4A37-90FB-5C7F68DCEBC5}" destId="{378DD297-BDA5-4E92-9694-5990BDB7087F}" srcOrd="0" destOrd="0" parTransId="{462EFB70-385F-43E6-B9D0-65139BDDB387}" sibTransId="{AA476386-BBD6-4F43-B2DF-749893F06287}"/>
    <dgm:cxn modelId="{1091D2F5-42D3-4347-92C7-0A7C3097F829}" type="presOf" srcId="{FA3AD12B-ADE8-4C76-8C47-ECACAE6A82F0}" destId="{6AF0E280-0E65-473B-BB3D-15869D36F5BD}" srcOrd="0" destOrd="0" presId="urn:microsoft.com/office/officeart/2005/8/layout/pList1"/>
    <dgm:cxn modelId="{006299FF-AC32-4B9F-AAF8-0FFDACB3E594}" srcId="{2A79C96D-CE69-4C3C-9CE2-0CB607782000}" destId="{66CE7E19-FD38-4154-9461-834928CA63F8}" srcOrd="0" destOrd="0" parTransId="{8CEC175F-61B1-44FF-9CB9-248ECC1C6001}" sibTransId="{A65C38E8-DF6C-4979-BED4-C4F66280489E}"/>
    <dgm:cxn modelId="{29ECD8FF-A907-463A-A52C-E9FFA65BD63F}" type="presOf" srcId="{42A5A7F5-7D3A-4791-A22B-0EA074B53650}" destId="{0D0EE49B-26AE-4023-BA41-CD1AE610C1C8}" srcOrd="0" destOrd="0" presId="urn:microsoft.com/office/officeart/2005/8/layout/pList1"/>
    <dgm:cxn modelId="{7614F8D0-6828-4BF5-96DB-EDF6204A7ACE}" type="presParOf" srcId="{FA71FA79-F4BE-409C-A2F9-7C8789605E47}" destId="{58120E66-DBA9-46A3-B1F6-2D7700164FA0}" srcOrd="0" destOrd="0" presId="urn:microsoft.com/office/officeart/2005/8/layout/pList1"/>
    <dgm:cxn modelId="{4A6B6484-5A59-431F-BC71-7F82596ACF0B}" type="presParOf" srcId="{58120E66-DBA9-46A3-B1F6-2D7700164FA0}" destId="{3D48FC36-1C1D-4750-9AA3-BFC3F49EFB36}" srcOrd="0" destOrd="0" presId="urn:microsoft.com/office/officeart/2005/8/layout/pList1"/>
    <dgm:cxn modelId="{80A517CF-1A8D-4CCC-9A67-AAFE8AF72567}" type="presParOf" srcId="{58120E66-DBA9-46A3-B1F6-2D7700164FA0}" destId="{4F615992-3B74-4E11-857A-47942C4D8759}" srcOrd="1" destOrd="0" presId="urn:microsoft.com/office/officeart/2005/8/layout/pList1"/>
    <dgm:cxn modelId="{E72E6364-D89B-4C34-A09D-987286071543}" type="presParOf" srcId="{FA71FA79-F4BE-409C-A2F9-7C8789605E47}" destId="{7AE7167F-9576-45B4-A7E4-11CFFDD751DE}" srcOrd="1" destOrd="0" presId="urn:microsoft.com/office/officeart/2005/8/layout/pList1"/>
    <dgm:cxn modelId="{BAAF977D-86AB-4BA9-9364-1E455632398F}" type="presParOf" srcId="{FA71FA79-F4BE-409C-A2F9-7C8789605E47}" destId="{027DBBAA-2A95-479B-8005-EA846445A505}" srcOrd="2" destOrd="0" presId="urn:microsoft.com/office/officeart/2005/8/layout/pList1"/>
    <dgm:cxn modelId="{56E27AC6-8824-4C7E-A3C7-0104D1AD531B}" type="presParOf" srcId="{027DBBAA-2A95-479B-8005-EA846445A505}" destId="{9C06B5A2-BE1C-431B-B85D-F3C24522D6B0}" srcOrd="0" destOrd="0" presId="urn:microsoft.com/office/officeart/2005/8/layout/pList1"/>
    <dgm:cxn modelId="{08DDB481-A319-4964-BE77-05C5A3E190A1}" type="presParOf" srcId="{027DBBAA-2A95-479B-8005-EA846445A505}" destId="{0D0EE49B-26AE-4023-BA41-CD1AE610C1C8}" srcOrd="1" destOrd="0" presId="urn:microsoft.com/office/officeart/2005/8/layout/pList1"/>
    <dgm:cxn modelId="{41BE6D8C-4C16-4091-AECD-22539A0E1CE2}" type="presParOf" srcId="{FA71FA79-F4BE-409C-A2F9-7C8789605E47}" destId="{6AF0E280-0E65-473B-BB3D-15869D36F5BD}" srcOrd="3" destOrd="0" presId="urn:microsoft.com/office/officeart/2005/8/layout/pList1"/>
    <dgm:cxn modelId="{DD8DFD85-8300-489D-B97A-9ED135B659FB}" type="presParOf" srcId="{FA71FA79-F4BE-409C-A2F9-7C8789605E47}" destId="{891ADAA9-C296-4DBE-A5F8-AE740AA3FCBD}" srcOrd="4" destOrd="0" presId="urn:microsoft.com/office/officeart/2005/8/layout/pList1"/>
    <dgm:cxn modelId="{D78BEB5D-FE25-427D-A123-2EDEF4F5B53A}" type="presParOf" srcId="{891ADAA9-C296-4DBE-A5F8-AE740AA3FCBD}" destId="{8214CCFB-D620-43D1-837F-F6A382257F5F}" srcOrd="0" destOrd="0" presId="urn:microsoft.com/office/officeart/2005/8/layout/pList1"/>
    <dgm:cxn modelId="{65516A78-7097-4773-9AE9-7E36C991BBEA}" type="presParOf" srcId="{891ADAA9-C296-4DBE-A5F8-AE740AA3FCBD}" destId="{EC70D115-8DDB-49AC-A1EA-A12DDED48D79}" srcOrd="1" destOrd="0" presId="urn:microsoft.com/office/officeart/2005/8/layout/pList1"/>
    <dgm:cxn modelId="{30A5F30F-F3A7-487D-82D5-02CBD0B1D01B}" type="presParOf" srcId="{FA71FA79-F4BE-409C-A2F9-7C8789605E47}" destId="{69852B52-F897-44CD-B7B5-8C7447C26BFB}" srcOrd="5" destOrd="0" presId="urn:microsoft.com/office/officeart/2005/8/layout/pList1"/>
    <dgm:cxn modelId="{C4B91927-5A62-40B3-9626-4E5825814B21}" type="presParOf" srcId="{FA71FA79-F4BE-409C-A2F9-7C8789605E47}" destId="{DC5FE4D7-24BB-4863-B39B-1A942B4020E3}" srcOrd="6" destOrd="0" presId="urn:microsoft.com/office/officeart/2005/8/layout/pList1"/>
    <dgm:cxn modelId="{19B5F79D-D609-43FA-B5E8-E96A9130CE44}" type="presParOf" srcId="{DC5FE4D7-24BB-4863-B39B-1A942B4020E3}" destId="{71DBEE0B-E9A2-4E1E-8EDA-0AA56EB8825D}" srcOrd="0" destOrd="0" presId="urn:microsoft.com/office/officeart/2005/8/layout/pList1"/>
    <dgm:cxn modelId="{BAD80C85-DE34-4C9F-9AF0-F3EAF9BE2F7F}" type="presParOf" srcId="{DC5FE4D7-24BB-4863-B39B-1A942B4020E3}" destId="{3226E805-EEEB-4BCF-A8AA-579C48DF22C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8FC36-1C1D-4750-9AA3-BFC3F49EFB36}">
      <dsp:nvSpPr>
        <dsp:cNvPr id="0" name=""/>
        <dsp:cNvSpPr/>
      </dsp:nvSpPr>
      <dsp:spPr>
        <a:xfrm>
          <a:off x="5133" y="1110347"/>
          <a:ext cx="2443028" cy="1683246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15992-3B74-4E11-857A-47942C4D8759}">
      <dsp:nvSpPr>
        <dsp:cNvPr id="0" name=""/>
        <dsp:cNvSpPr/>
      </dsp:nvSpPr>
      <dsp:spPr>
        <a:xfrm>
          <a:off x="5133" y="2793594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Inclusive</a:t>
          </a: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Involves everyone in discussion</a:t>
          </a:r>
        </a:p>
      </dsp:txBody>
      <dsp:txXfrm>
        <a:off x="5133" y="2793594"/>
        <a:ext cx="2443028" cy="906363"/>
      </dsp:txXfrm>
    </dsp:sp>
    <dsp:sp modelId="{9C06B5A2-BE1C-431B-B85D-F3C24522D6B0}">
      <dsp:nvSpPr>
        <dsp:cNvPr id="0" name=""/>
        <dsp:cNvSpPr/>
      </dsp:nvSpPr>
      <dsp:spPr>
        <a:xfrm>
          <a:off x="2692568" y="1110347"/>
          <a:ext cx="2443028" cy="1683246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EE49B-26AE-4023-BA41-CD1AE610C1C8}">
      <dsp:nvSpPr>
        <dsp:cNvPr id="0" name=""/>
        <dsp:cNvSpPr/>
      </dsp:nvSpPr>
      <dsp:spPr>
        <a:xfrm>
          <a:off x="2692568" y="2793594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Creative</a:t>
          </a:r>
          <a:endParaRPr lang="en-US" sz="19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Makes you think differently</a:t>
          </a:r>
        </a:p>
      </dsp:txBody>
      <dsp:txXfrm>
        <a:off x="2692568" y="2793594"/>
        <a:ext cx="2443028" cy="906363"/>
      </dsp:txXfrm>
    </dsp:sp>
    <dsp:sp modelId="{8214CCFB-D620-43D1-837F-F6A382257F5F}">
      <dsp:nvSpPr>
        <dsp:cNvPr id="0" name=""/>
        <dsp:cNvSpPr/>
      </dsp:nvSpPr>
      <dsp:spPr>
        <a:xfrm>
          <a:off x="5380002" y="1110347"/>
          <a:ext cx="2443028" cy="168324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0D115-8DDB-49AC-A1EA-A12DDED48D79}">
      <dsp:nvSpPr>
        <dsp:cNvPr id="0" name=""/>
        <dsp:cNvSpPr/>
      </dsp:nvSpPr>
      <dsp:spPr>
        <a:xfrm>
          <a:off x="5380002" y="2793594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Expressive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Helps to articulate ideas</a:t>
          </a:r>
        </a:p>
      </dsp:txBody>
      <dsp:txXfrm>
        <a:off x="5380002" y="2793594"/>
        <a:ext cx="2443028" cy="906363"/>
      </dsp:txXfrm>
    </dsp:sp>
    <dsp:sp modelId="{71DBEE0B-E9A2-4E1E-8EDA-0AA56EB8825D}">
      <dsp:nvSpPr>
        <dsp:cNvPr id="0" name=""/>
        <dsp:cNvSpPr/>
      </dsp:nvSpPr>
      <dsp:spPr>
        <a:xfrm>
          <a:off x="8067437" y="1110347"/>
          <a:ext cx="2443028" cy="1683246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6E805-EEEB-4BCF-A8AA-579C48DF22CB}">
      <dsp:nvSpPr>
        <dsp:cNvPr id="0" name=""/>
        <dsp:cNvSpPr/>
      </dsp:nvSpPr>
      <dsp:spPr>
        <a:xfrm>
          <a:off x="8067437" y="2793594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Transparent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Clearly understood process</a:t>
          </a:r>
        </a:p>
      </dsp:txBody>
      <dsp:txXfrm>
        <a:off x="8067437" y="2793594"/>
        <a:ext cx="2443028" cy="906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D7ACC-0244-8440-A704-51F8424A70DB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95AE3-2127-1E4B-BEBE-0B3ED352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0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146a206a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146a206a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1)UW sets up the context for Culture change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- Crisis or driving need, how do direct the organization into an identified “new” state.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sets the vision (often controversial - which direction/who’s involved)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 scope?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the team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Roles/Responsibilities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2a) Edinburgh highlights one technique “Visual Explorer”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2b) UW adds other examples.. Liberating Structures, Design Thinking,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 UW shares approaches for developing/identifying skills in others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3108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30677ef37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630677ef3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039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30677ef37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630677ef3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141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30677ef37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630677ef3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571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30677ef37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630677ef3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4695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30677ef37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630677ef3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74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4c9c97533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64c9c9753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283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35ab655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35ab655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687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35ab655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35ab655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515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35ab655d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35ab655d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527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fed5dbb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fed5dbb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02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4c9c97533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4c9c97533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414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fed5dbb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fed5dbb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04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1892ff2a4_4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61892ff2a4_4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25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4c9c97533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1489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200"/>
              <a:buFont typeface="Noto Sans Symbols"/>
              <a:buChar char="▪"/>
            </a:pPr>
            <a:r>
              <a:rPr lang="en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What are Forces Driving Education Change Today?</a:t>
            </a:r>
            <a:endParaRPr sz="1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1" indent="-1489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200"/>
              <a:buFont typeface="Noto Sans Symbols"/>
              <a:buChar char="▪"/>
            </a:pPr>
            <a:r>
              <a:rPr lang="en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Technology (</a:t>
            </a:r>
            <a:r>
              <a:rPr lang="en">
                <a:solidFill>
                  <a:schemeClr val="dk1"/>
                </a:solidFill>
              </a:rPr>
              <a:t>Duderstadt, J. (2000). </a:t>
            </a:r>
            <a:r>
              <a:rPr lang="en" i="1">
                <a:solidFill>
                  <a:schemeClr val="dk1"/>
                </a:solidFill>
              </a:rPr>
              <a:t>A university for the 21</a:t>
            </a:r>
            <a:r>
              <a:rPr lang="en" sz="700" i="1">
                <a:solidFill>
                  <a:schemeClr val="dk1"/>
                </a:solidFill>
              </a:rPr>
              <a:t>st </a:t>
            </a:r>
            <a:r>
              <a:rPr lang="en" i="1">
                <a:solidFill>
                  <a:schemeClr val="dk1"/>
                </a:solidFill>
              </a:rPr>
              <a:t>century. </a:t>
            </a:r>
            <a:r>
              <a:rPr lang="en">
                <a:solidFill>
                  <a:schemeClr val="dk1"/>
                </a:solidFill>
              </a:rPr>
              <a:t>Ann Arbor, MI: University of Michigan Press.</a:t>
            </a:r>
            <a:r>
              <a:rPr lang="en" sz="102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sz="1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1" indent="-14897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200"/>
              <a:buFont typeface="Noto Sans Symbols"/>
              <a:buChar char="▪"/>
            </a:pPr>
            <a:r>
              <a:rPr lang="en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Changing Financial Environments </a:t>
            </a:r>
            <a:r>
              <a:rPr lang="en">
                <a:solidFill>
                  <a:schemeClr val="dk1"/>
                </a:solidFill>
              </a:rPr>
              <a:t>Goethals, G.R., &amp; Frantz, C. M. (1998). Thinking seriously about paying for college.</a:t>
            </a:r>
            <a:endParaRPr>
              <a:solidFill>
                <a:schemeClr val="dk1"/>
              </a:solidFill>
            </a:endParaRPr>
          </a:p>
          <a:p>
            <a:pPr marL="457200" lvl="1" indent="-161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200"/>
              <a:buFont typeface="Noto Sans Symbols"/>
              <a:buChar char="▪"/>
            </a:pPr>
            <a:r>
              <a:rPr lang="en" i="1">
                <a:solidFill>
                  <a:schemeClr val="dk1"/>
                </a:solidFill>
              </a:rPr>
              <a:t>AAHE Bulletin</a:t>
            </a:r>
            <a:r>
              <a:rPr lang="en">
                <a:solidFill>
                  <a:schemeClr val="dk1"/>
                </a:solidFill>
              </a:rPr>
              <a:t>, 51(2), 3-7.</a:t>
            </a:r>
            <a:r>
              <a:rPr lang="en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sz="1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3" name="Google Shape;183;g64c9c9753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99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1892ff2a4_4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obstacles to change in higher education today? </a:t>
            </a:r>
            <a:endParaRPr/>
          </a:p>
        </p:txBody>
      </p:sp>
      <p:sp>
        <p:nvSpPr>
          <p:cNvPr id="200" name="Google Shape;200;g61892ff2a4_4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23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892ff2a4_4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61892ff2a4_4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82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1892ff2a4_4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61892ff2a4_4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810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892ff2a4_4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Ron</a:t>
            </a:r>
            <a:r>
              <a:rPr lang="en"/>
              <a:t>: These are just from all of our many conversations as a group!</a:t>
            </a:r>
            <a:endParaRPr/>
          </a:p>
        </p:txBody>
      </p:sp>
      <p:sp>
        <p:nvSpPr>
          <p:cNvPr id="218" name="Google Shape;218;g61892ff2a4_4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027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4c9c97533_2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64c9c97533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13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893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399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hyperlink" Target="https://blogs.ed.ac.uk/isintern/2018/08/07/eddie-barnes-uncovering-the-past/" TargetMode="Externa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hian.Davies@ed.ac.uk" TargetMode="External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laire.bundy@wisc.edu" TargetMode="External"/><Relationship Id="rId4" Type="http://schemas.openxmlformats.org/officeDocument/2006/relationships/hyperlink" Target="mailto:ron.cramer@wisc.edu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B138-1A3E-45F6-9C2A-6AAB440F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7" y="2330205"/>
            <a:ext cx="1087315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 Shared Vision for Change:</a:t>
            </a:r>
            <a:br>
              <a:rPr lang="en-US" dirty="0"/>
            </a:br>
            <a:r>
              <a:rPr lang="en-US" sz="5300" b="0" dirty="0"/>
              <a:t>Strategies, Approaches, and Techniques</a:t>
            </a:r>
          </a:p>
        </p:txBody>
      </p:sp>
    </p:spTree>
    <p:extLst>
      <p:ext uri="{BB962C8B-B14F-4D97-AF65-F5344CB8AC3E}">
        <p14:creationId xmlns:p14="http://schemas.microsoft.com/office/powerpoint/2010/main" val="150134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914400" y="484632"/>
            <a:ext cx="103632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SzPts val="4200"/>
            </a:pPr>
            <a:r>
              <a:rPr lang="en" sz="4800" dirty="0"/>
              <a:t>RESISTANCE, FEAR, &amp; VULNERABILITY</a:t>
            </a:r>
            <a:endParaRPr sz="4800" dirty="0"/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1"/>
          </p:nvPr>
        </p:nvSpPr>
        <p:spPr>
          <a:xfrm>
            <a:off x="914400" y="1239544"/>
            <a:ext cx="10363200" cy="43789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43834" indent="-243834" algn="ctr">
              <a:lnSpc>
                <a:spcPct val="80000"/>
              </a:lnSpc>
              <a:spcBef>
                <a:spcPts val="0"/>
              </a:spcBef>
              <a:buSzPts val="3060"/>
              <a:buNone/>
            </a:pPr>
            <a:endParaRPr sz="4800" dirty="0"/>
          </a:p>
          <a:p>
            <a:pPr marL="243834" indent="-243834">
              <a:lnSpc>
                <a:spcPct val="80000"/>
              </a:lnSpc>
              <a:spcBef>
                <a:spcPts val="1600"/>
              </a:spcBef>
              <a:buSzPts val="1700"/>
              <a:buFont typeface="Arial"/>
              <a:buChar char="•"/>
            </a:pPr>
            <a:r>
              <a:rPr lang="en" dirty="0"/>
              <a:t>Transformation is about changing institutional cultures. </a:t>
            </a:r>
            <a:endParaRPr dirty="0"/>
          </a:p>
          <a:p>
            <a:pPr marL="243834" indent="-243834">
              <a:lnSpc>
                <a:spcPct val="80000"/>
              </a:lnSpc>
              <a:spcBef>
                <a:spcPts val="1600"/>
              </a:spcBef>
              <a:buSzPts val="1700"/>
              <a:buFont typeface="Arial"/>
              <a:buChar char="•"/>
            </a:pPr>
            <a:r>
              <a:rPr lang="en" dirty="0"/>
              <a:t>Culture consists of shared assumptions, values, beliefs ideologies, meanings, perceptions and feelings that individuals share and help shape the institution.</a:t>
            </a:r>
            <a:endParaRPr dirty="0"/>
          </a:p>
          <a:p>
            <a:pPr marL="243834" indent="-243834">
              <a:lnSpc>
                <a:spcPct val="80000"/>
              </a:lnSpc>
              <a:spcBef>
                <a:spcPts val="1600"/>
              </a:spcBef>
              <a:buSzPts val="1700"/>
              <a:buFont typeface="Arial"/>
              <a:buChar char="•"/>
            </a:pPr>
            <a:r>
              <a:rPr lang="en" dirty="0"/>
              <a:t>Adjusting and responding to emerging cultural challenges confronting faculty and the organization requires understanding change and culture.</a:t>
            </a:r>
            <a:endParaRPr dirty="0"/>
          </a:p>
          <a:p>
            <a:pPr marL="243834" indent="-243834">
              <a:lnSpc>
                <a:spcPct val="80000"/>
              </a:lnSpc>
              <a:spcBef>
                <a:spcPts val="1600"/>
              </a:spcBef>
              <a:buSzPts val="1615"/>
              <a:buNone/>
            </a:pPr>
            <a:r>
              <a:rPr lang="en" sz="2533" dirty="0"/>
              <a:t>	</a:t>
            </a:r>
            <a:r>
              <a:rPr lang="en" sz="1467" dirty="0">
                <a:latin typeface="Arial"/>
                <a:ea typeface="Arial"/>
                <a:cs typeface="Arial"/>
                <a:sym typeface="Arial"/>
              </a:rPr>
              <a:t>Eckel, P., &amp; </a:t>
            </a:r>
            <a:r>
              <a:rPr lang="en" sz="1467" dirty="0" err="1">
                <a:latin typeface="Arial"/>
                <a:ea typeface="Arial"/>
                <a:cs typeface="Arial"/>
                <a:sym typeface="Arial"/>
              </a:rPr>
              <a:t>Kezar</a:t>
            </a:r>
            <a:r>
              <a:rPr lang="en" sz="1467" dirty="0">
                <a:latin typeface="Arial"/>
                <a:ea typeface="Arial"/>
                <a:cs typeface="Arial"/>
                <a:sym typeface="Arial"/>
              </a:rPr>
              <a:t>, A. (2003).</a:t>
            </a:r>
            <a:endParaRPr sz="1467" dirty="0"/>
          </a:p>
          <a:p>
            <a:pPr marL="243834" indent="-99903">
              <a:spcBef>
                <a:spcPts val="1600"/>
              </a:spcBef>
              <a:buSzPts val="17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310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914400" y="484632"/>
            <a:ext cx="103632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SzPts val="4200"/>
            </a:pPr>
            <a:r>
              <a:rPr lang="en" sz="4800" i="1" dirty="0"/>
              <a:t>INFLUENCING</a:t>
            </a:r>
            <a:r>
              <a:rPr lang="en" sz="4800" dirty="0"/>
              <a:t> PRINCIPLES</a:t>
            </a:r>
            <a:endParaRPr sz="4800" dirty="0"/>
          </a:p>
        </p:txBody>
      </p:sp>
      <p:sp>
        <p:nvSpPr>
          <p:cNvPr id="221" name="Google Shape;221;p37"/>
          <p:cNvSpPr txBox="1">
            <a:spLocks noGrp="1"/>
          </p:cNvSpPr>
          <p:nvPr>
            <p:ph type="body" idx="1"/>
          </p:nvPr>
        </p:nvSpPr>
        <p:spPr>
          <a:xfrm>
            <a:off x="914400" y="2112531"/>
            <a:ext cx="10363200" cy="30631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43834" indent="-243834">
              <a:lnSpc>
                <a:spcPct val="70000"/>
              </a:lnSpc>
              <a:spcBef>
                <a:spcPts val="0"/>
              </a:spcBef>
              <a:buSzPts val="2142"/>
              <a:buChar char="▪"/>
            </a:pPr>
            <a:r>
              <a:rPr lang="en" sz="3360" dirty="0"/>
              <a:t>Empathy</a:t>
            </a:r>
            <a:endParaRPr dirty="0"/>
          </a:p>
          <a:p>
            <a:pPr marL="243834" indent="-243834">
              <a:lnSpc>
                <a:spcPct val="70000"/>
              </a:lnSpc>
              <a:spcBef>
                <a:spcPts val="1600"/>
              </a:spcBef>
              <a:buSzPts val="2142"/>
              <a:buChar char="▪"/>
            </a:pPr>
            <a:r>
              <a:rPr lang="en" sz="3360" dirty="0"/>
              <a:t>Building Trust</a:t>
            </a:r>
            <a:endParaRPr dirty="0"/>
          </a:p>
          <a:p>
            <a:pPr marL="243834" indent="-243834">
              <a:lnSpc>
                <a:spcPct val="70000"/>
              </a:lnSpc>
              <a:spcBef>
                <a:spcPts val="1600"/>
              </a:spcBef>
              <a:buSzPts val="2142"/>
              <a:buChar char="▪"/>
            </a:pPr>
            <a:r>
              <a:rPr lang="en" sz="3360" dirty="0"/>
              <a:t>Collaboration is not just about the technology </a:t>
            </a:r>
            <a:endParaRPr dirty="0"/>
          </a:p>
          <a:p>
            <a:pPr marL="243834" indent="-243834">
              <a:lnSpc>
                <a:spcPct val="70000"/>
              </a:lnSpc>
              <a:spcBef>
                <a:spcPts val="1600"/>
              </a:spcBef>
              <a:buSzPts val="2142"/>
              <a:buChar char="▪"/>
            </a:pPr>
            <a:r>
              <a:rPr lang="en" sz="3360" dirty="0"/>
              <a:t>Shared problem-solving and outcomes</a:t>
            </a:r>
            <a:endParaRPr dirty="0"/>
          </a:p>
          <a:p>
            <a:pPr marL="243834" indent="-243834">
              <a:lnSpc>
                <a:spcPct val="70000"/>
              </a:lnSpc>
              <a:spcBef>
                <a:spcPts val="1600"/>
              </a:spcBef>
              <a:buSzPts val="2142"/>
              <a:buChar char="▪"/>
            </a:pPr>
            <a:r>
              <a:rPr lang="en" sz="3360" dirty="0"/>
              <a:t>Transformation (lasting change)</a:t>
            </a:r>
            <a:endParaRPr dirty="0"/>
          </a:p>
          <a:p>
            <a:pPr marL="243834" indent="-243834">
              <a:lnSpc>
                <a:spcPct val="70000"/>
              </a:lnSpc>
              <a:spcBef>
                <a:spcPts val="1600"/>
              </a:spcBef>
              <a:buSzPts val="2142"/>
              <a:buChar char="▪"/>
            </a:pPr>
            <a:r>
              <a:rPr lang="en" sz="3360" dirty="0"/>
              <a:t>Reframing Change: A new orientation</a:t>
            </a:r>
            <a:endParaRPr dirty="0"/>
          </a:p>
          <a:p>
            <a:pPr marL="365751" lvl="1" indent="0">
              <a:lnSpc>
                <a:spcPct val="70000"/>
              </a:lnSpc>
              <a:spcBef>
                <a:spcPts val="533"/>
              </a:spcBef>
              <a:buSzPts val="893"/>
              <a:buNone/>
            </a:pPr>
            <a:endParaRPr lang="en" sz="1867" dirty="0"/>
          </a:p>
          <a:p>
            <a:pPr marL="365751" lvl="1" indent="0">
              <a:lnSpc>
                <a:spcPct val="70000"/>
              </a:lnSpc>
              <a:spcBef>
                <a:spcPts val="533"/>
              </a:spcBef>
              <a:buSzPts val="893"/>
              <a:buNone/>
            </a:pPr>
            <a:r>
              <a:rPr lang="en" sz="1800" dirty="0"/>
              <a:t>(</a:t>
            </a:r>
            <a:r>
              <a:rPr lang="en" sz="1800" dirty="0" err="1"/>
              <a:t>DoIT</a:t>
            </a:r>
            <a:r>
              <a:rPr lang="en" sz="1800" dirty="0"/>
              <a:t> AT SLTC, 2018)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77111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30">
            <a:extLst>
              <a:ext uri="{FF2B5EF4-FFF2-40B4-BE49-F238E27FC236}">
                <a16:creationId xmlns:a16="http://schemas.microsoft.com/office/drawing/2014/main" id="{4BAE1B70-9D34-734B-B77C-7F9E72FD457E}"/>
              </a:ext>
            </a:extLst>
          </p:cNvPr>
          <p:cNvSpPr txBox="1">
            <a:spLocks/>
          </p:cNvSpPr>
          <p:nvPr/>
        </p:nvSpPr>
        <p:spPr>
          <a:xfrm>
            <a:off x="719527" y="2624400"/>
            <a:ext cx="103632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4200"/>
            </a:pPr>
            <a:r>
              <a:rPr lang="en-US" dirty="0"/>
              <a:t>How do we facilitate change?</a:t>
            </a:r>
          </a:p>
          <a:p>
            <a:pPr algn="ctr">
              <a:spcBef>
                <a:spcPts val="0"/>
              </a:spcBef>
              <a:buSzPts val="4200"/>
            </a:pPr>
            <a:endParaRPr lang="en-US" dirty="0"/>
          </a:p>
          <a:p>
            <a:pPr algn="ctr">
              <a:spcBef>
                <a:spcPts val="0"/>
              </a:spcBef>
              <a:buSzPts val="4200"/>
            </a:pPr>
            <a:r>
              <a:rPr lang="en-US" dirty="0"/>
              <a:t>Using images to develop a shared vision for change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7989" y="6322424"/>
            <a:ext cx="547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Images © The University of Edinburgh</a:t>
            </a:r>
          </a:p>
        </p:txBody>
      </p:sp>
    </p:spTree>
    <p:extLst>
      <p:ext uri="{BB962C8B-B14F-4D97-AF65-F5344CB8AC3E}">
        <p14:creationId xmlns:p14="http://schemas.microsoft.com/office/powerpoint/2010/main" val="179683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31;p39">
            <a:extLst>
              <a:ext uri="{FF2B5EF4-FFF2-40B4-BE49-F238E27FC236}">
                <a16:creationId xmlns:a16="http://schemas.microsoft.com/office/drawing/2014/main" id="{5C1D92A9-D775-184F-9433-C54E8E4879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buSzPts val="4200"/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FORCES DRIVING CHANGE</a:t>
            </a:r>
          </a:p>
        </p:txBody>
      </p:sp>
      <p:pic>
        <p:nvPicPr>
          <p:cNvPr id="6" name="Google Shape;232;p39">
            <a:extLst>
              <a:ext uri="{FF2B5EF4-FFF2-40B4-BE49-F238E27FC236}">
                <a16:creationId xmlns:a16="http://schemas.microsoft.com/office/drawing/2014/main" id="{47A23800-C253-CF44-AB21-A88B366CDD1B}"/>
              </a:ext>
            </a:extLst>
          </p:cNvPr>
          <p:cNvPicPr preferRelativeResize="0"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1410005"/>
            <a:ext cx="7188199" cy="403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739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5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31;p39">
            <a:extLst>
              <a:ext uri="{FF2B5EF4-FFF2-40B4-BE49-F238E27FC236}">
                <a16:creationId xmlns:a16="http://schemas.microsoft.com/office/drawing/2014/main" id="{5C1D92A9-D775-184F-9433-C54E8E4879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buSzPts val="4200"/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OBSTACLES TO CHANGE</a:t>
            </a:r>
          </a:p>
        </p:txBody>
      </p:sp>
      <p:pic>
        <p:nvPicPr>
          <p:cNvPr id="7" name="Google Shape;238;p40">
            <a:extLst>
              <a:ext uri="{FF2B5EF4-FFF2-40B4-BE49-F238E27FC236}">
                <a16:creationId xmlns:a16="http://schemas.microsoft.com/office/drawing/2014/main" id="{EEDA769D-23D3-0346-BDDC-C6F925917C1A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2358" y="961812"/>
            <a:ext cx="6920683" cy="4930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37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12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12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C6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509667" y="2074363"/>
            <a:ext cx="3057992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buSzPts val="4200"/>
            </a:pP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COLLABORATION</a:t>
            </a:r>
          </a:p>
        </p:txBody>
      </p:sp>
      <p:pic>
        <p:nvPicPr>
          <p:cNvPr id="244" name="Google Shape;244;p41"/>
          <p:cNvPicPr preferRelativeResize="0"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74345" y="961812"/>
            <a:ext cx="6916708" cy="4930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07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49;p42">
            <a:extLst>
              <a:ext uri="{FF2B5EF4-FFF2-40B4-BE49-F238E27FC236}">
                <a16:creationId xmlns:a16="http://schemas.microsoft.com/office/drawing/2014/main" id="{ED3D8C23-B8AE-DE4A-BBF0-68C6A1DA81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389" y="807149"/>
            <a:ext cx="4726978" cy="1600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>
                <a:solidFill>
                  <a:srgbClr val="446CA9"/>
                </a:solidFill>
              </a:rPr>
              <a:t>VISUAL METAPHOR CARDS</a:t>
            </a:r>
            <a:endParaRPr dirty="0">
              <a:solidFill>
                <a:srgbClr val="446CA9"/>
              </a:solidFill>
            </a:endParaRPr>
          </a:p>
        </p:txBody>
      </p:sp>
      <p:sp>
        <p:nvSpPr>
          <p:cNvPr id="10" name="Google Shape;250;p42">
            <a:extLst>
              <a:ext uri="{FF2B5EF4-FFF2-40B4-BE49-F238E27FC236}">
                <a16:creationId xmlns:a16="http://schemas.microsoft.com/office/drawing/2014/main" id="{C32265A1-4801-9640-9852-08721D55D954}"/>
              </a:ext>
            </a:extLst>
          </p:cNvPr>
          <p:cNvSpPr txBox="1">
            <a:spLocks/>
          </p:cNvSpPr>
          <p:nvPr/>
        </p:nvSpPr>
        <p:spPr>
          <a:xfrm>
            <a:off x="631768" y="2509743"/>
            <a:ext cx="4610600" cy="3971131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507987">
              <a:spcBef>
                <a:spcPts val="1600"/>
              </a:spcBef>
              <a:buSzPts val="2400"/>
              <a:buFont typeface="Arial" panose="020B0604020202020204" pitchFamily="34" charset="0"/>
              <a:buChar char="▪"/>
            </a:pPr>
            <a:r>
              <a:rPr lang="en-US" sz="3200" dirty="0"/>
              <a:t>A collection of cards with different images</a:t>
            </a:r>
          </a:p>
          <a:p>
            <a:pPr marL="609585" indent="0">
              <a:spcBef>
                <a:spcPts val="1600"/>
              </a:spcBef>
              <a:buFont typeface="Arial" panose="020B0604020202020204" pitchFamily="34" charset="0"/>
              <a:buNone/>
            </a:pPr>
            <a:endParaRPr lang="en-US" sz="800" dirty="0"/>
          </a:p>
          <a:p>
            <a:pPr marL="609585" indent="-507987">
              <a:spcBef>
                <a:spcPts val="1600"/>
              </a:spcBef>
              <a:buSzPts val="2400"/>
              <a:buFont typeface="Arial" panose="020B0604020202020204" pitchFamily="34" charset="0"/>
              <a:buChar char="▪"/>
            </a:pPr>
            <a:r>
              <a:rPr lang="en-US" sz="3200" dirty="0"/>
              <a:t>Used to stimulate discussion</a:t>
            </a:r>
          </a:p>
        </p:txBody>
      </p:sp>
      <p:pic>
        <p:nvPicPr>
          <p:cNvPr id="11" name="Google Shape;251;p42">
            <a:extLst>
              <a:ext uri="{FF2B5EF4-FFF2-40B4-BE49-F238E27FC236}">
                <a16:creationId xmlns:a16="http://schemas.microsoft.com/office/drawing/2014/main" id="{A7B0D853-8AC3-8749-9DFC-55BEC957C68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158175" y="1462881"/>
            <a:ext cx="5243701" cy="39322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02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6;p43">
            <a:extLst>
              <a:ext uri="{FF2B5EF4-FFF2-40B4-BE49-F238E27FC236}">
                <a16:creationId xmlns:a16="http://schemas.microsoft.com/office/drawing/2014/main" id="{653A6EDB-6E7E-8E41-8D6C-0A16A239E7AC}"/>
              </a:ext>
            </a:extLst>
          </p:cNvPr>
          <p:cNvSpPr txBox="1">
            <a:spLocks/>
          </p:cNvSpPr>
          <p:nvPr/>
        </p:nvSpPr>
        <p:spPr>
          <a:xfrm>
            <a:off x="914400" y="349722"/>
            <a:ext cx="103632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46C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4200"/>
            </a:pPr>
            <a:r>
              <a:rPr lang="en-US" dirty="0"/>
              <a:t>WHY USE THE CARDS?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924779"/>
              </p:ext>
            </p:extLst>
          </p:nvPr>
        </p:nvGraphicFramePr>
        <p:xfrm>
          <a:off x="914400" y="1019291"/>
          <a:ext cx="10515600" cy="481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39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SzPts val="4200"/>
            </a:pPr>
            <a:r>
              <a:rPr lang="en" dirty="0"/>
              <a:t>STEP 1: CHOOSE IMAGE</a:t>
            </a:r>
            <a:endParaRPr dirty="0"/>
          </a:p>
        </p:txBody>
      </p:sp>
      <p:sp>
        <p:nvSpPr>
          <p:cNvPr id="263" name="Google Shape;263;p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SzPts val="1700"/>
              <a:buNone/>
            </a:pP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12BB13-EAF3-D746-969A-7E3460EA4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852716"/>
            <a:ext cx="5157787" cy="36845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dirty="0"/>
              <a:t>Ask everyone to select a picture they think symbolizes the vision they would most like to be part of creating.</a:t>
            </a:r>
            <a:br>
              <a:rPr lang="en-GB" sz="3200" dirty="0"/>
            </a:br>
            <a:endParaRPr lang="en-US" sz="3200" dirty="0"/>
          </a:p>
        </p:txBody>
      </p:sp>
      <p:pic>
        <p:nvPicPr>
          <p:cNvPr id="264" name="Google Shape;2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9753" y="1852716"/>
            <a:ext cx="4423293" cy="41883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68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SzPts val="4200"/>
            </a:pPr>
            <a:r>
              <a:rPr lang="en" dirty="0"/>
              <a:t>STEP 2: IN PAIRS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C932FD-5351-A341-B39C-C8F0DD1B3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541" y="1681163"/>
            <a:ext cx="5708641" cy="45085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dirty="0"/>
              <a:t>Ask the pairs to discuss why they have chosen their pictures and how these reflect their vision.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dirty="0"/>
              <a:t>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dirty="0"/>
              <a:t>Ask them to agree which picture they think best describes their shared understanding.</a:t>
            </a:r>
          </a:p>
          <a:p>
            <a:endParaRPr lang="en-US" dirty="0"/>
          </a:p>
        </p:txBody>
      </p:sp>
      <p:pic>
        <p:nvPicPr>
          <p:cNvPr id="271" name="Google Shape;27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912" y="1681163"/>
            <a:ext cx="3579124" cy="47721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28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65655">
              <a:buSzPts val="1900"/>
            </a:pPr>
            <a:r>
              <a:rPr lang="en" sz="2533"/>
              <a:t>Culture Change in the Organization</a:t>
            </a:r>
            <a:endParaRPr sz="2533"/>
          </a:p>
          <a:p>
            <a:pPr lvl="1" indent="-465655">
              <a:spcBef>
                <a:spcPts val="0"/>
              </a:spcBef>
              <a:buSzPts val="1900"/>
            </a:pPr>
            <a:r>
              <a:rPr lang="en" sz="2533"/>
              <a:t>Why change?</a:t>
            </a:r>
            <a:endParaRPr sz="2533"/>
          </a:p>
          <a:p>
            <a:pPr lvl="1" indent="-465655">
              <a:spcBef>
                <a:spcPts val="0"/>
              </a:spcBef>
              <a:buSzPts val="1900"/>
            </a:pPr>
            <a:r>
              <a:rPr lang="en" sz="2533"/>
              <a:t>Who do we need/want to be in the future?</a:t>
            </a:r>
            <a:endParaRPr sz="2533"/>
          </a:p>
          <a:p>
            <a:pPr lvl="1" indent="-465655">
              <a:spcBef>
                <a:spcPts val="0"/>
              </a:spcBef>
              <a:buSzPts val="1900"/>
            </a:pPr>
            <a:r>
              <a:rPr lang="en" sz="2533"/>
              <a:t>What is the vision? </a:t>
            </a:r>
            <a:endParaRPr sz="2533"/>
          </a:p>
          <a:p>
            <a:pPr indent="-465655">
              <a:buSzPts val="1900"/>
            </a:pPr>
            <a:r>
              <a:rPr lang="en" sz="2533"/>
              <a:t>Tools and Techniques to Facilitate Change </a:t>
            </a:r>
            <a:endParaRPr sz="2533"/>
          </a:p>
          <a:p>
            <a:pPr lvl="1" indent="-465655">
              <a:spcBef>
                <a:spcPts val="0"/>
              </a:spcBef>
              <a:buSzPts val="1900"/>
            </a:pPr>
            <a:r>
              <a:rPr lang="en" sz="2533"/>
              <a:t>Design Thinking </a:t>
            </a:r>
            <a:endParaRPr sz="2533"/>
          </a:p>
          <a:p>
            <a:pPr lvl="1" indent="-465655">
              <a:spcBef>
                <a:spcPts val="0"/>
              </a:spcBef>
              <a:buSzPts val="1900"/>
            </a:pPr>
            <a:r>
              <a:rPr lang="en" sz="2533"/>
              <a:t>Liberating Structures</a:t>
            </a:r>
            <a:endParaRPr sz="2533"/>
          </a:p>
          <a:p>
            <a:pPr lvl="1" indent="-465655">
              <a:spcBef>
                <a:spcPts val="0"/>
              </a:spcBef>
              <a:buSzPts val="1900"/>
            </a:pPr>
            <a:r>
              <a:rPr lang="en" sz="2533"/>
              <a:t>UK Visual Explorer Activity</a:t>
            </a:r>
            <a:endParaRPr sz="2533"/>
          </a:p>
          <a:p>
            <a:pPr indent="-465655">
              <a:buSzPts val="1900"/>
            </a:pPr>
            <a:r>
              <a:rPr lang="en" sz="2533"/>
              <a:t>Developing/Identifying the Skills in Others</a:t>
            </a:r>
            <a:endParaRPr sz="2533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91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SzPts val="4200"/>
            </a:pPr>
            <a:r>
              <a:rPr lang="en" dirty="0"/>
              <a:t>STEP 3: IN SMALL GROUPS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BECCC6-91A2-D743-A416-24FB77877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586706"/>
            <a:ext cx="5157787" cy="419895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/>
              <a:t>Repeat the same process, this time in groups of 4 or 6.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/>
              <a:t>Following discussion, ask the groups to agree which picture they think best describes their shared understanding.</a:t>
            </a:r>
          </a:p>
          <a:p>
            <a:endParaRPr lang="en-US" dirty="0"/>
          </a:p>
        </p:txBody>
      </p:sp>
      <p:pic>
        <p:nvPicPr>
          <p:cNvPr id="278" name="Google Shape;2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5327" y="1586706"/>
            <a:ext cx="3637768" cy="48503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504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SzPts val="4200"/>
            </a:pPr>
            <a:r>
              <a:rPr lang="en" dirty="0"/>
              <a:t>STEP 4: WITH EVERYONE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FE4929-C939-C846-B101-8AB3AFCE8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366" y="1652900"/>
            <a:ext cx="5157787" cy="368458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dirty="0"/>
              <a:t>Come together as a group.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dirty="0"/>
              <a:t>Following discussion, ask the group to agree which picture they think best represents the consensus view.</a:t>
            </a:r>
          </a:p>
          <a:p>
            <a:endParaRPr lang="en-US" dirty="0"/>
          </a:p>
        </p:txBody>
      </p:sp>
      <p:pic>
        <p:nvPicPr>
          <p:cNvPr id="285" name="Google Shape;28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036" y="1846450"/>
            <a:ext cx="4831597" cy="38123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455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SzPts val="4200"/>
            </a:pPr>
            <a:r>
              <a:rPr lang="en" dirty="0"/>
              <a:t>HANDY TIPS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B36AA4-5CAD-7041-8B8F-AE16958CD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865" y="1586705"/>
            <a:ext cx="5655997" cy="4559261"/>
          </a:xfrm>
        </p:spPr>
        <p:txBody>
          <a:bodyPr>
            <a:normAutofit/>
          </a:bodyPr>
          <a:lstStyle/>
          <a:p>
            <a:pPr marL="243834" indent="-303099">
              <a:spcBef>
                <a:spcPts val="0"/>
              </a:spcBef>
              <a:buSzPts val="2400"/>
              <a:buChar char="▪"/>
            </a:pPr>
            <a:r>
              <a:rPr lang="en-US" sz="3000" dirty="0"/>
              <a:t>Make it easy to view and select cards</a:t>
            </a:r>
          </a:p>
          <a:p>
            <a:pPr marL="243834" indent="0">
              <a:spcBef>
                <a:spcPts val="0"/>
              </a:spcBef>
              <a:buNone/>
            </a:pPr>
            <a:r>
              <a:rPr lang="en-US" sz="3000" dirty="0"/>
              <a:t>	</a:t>
            </a:r>
          </a:p>
          <a:p>
            <a:pPr marL="243834" indent="-303099">
              <a:spcBef>
                <a:spcPts val="0"/>
              </a:spcBef>
              <a:buSzPts val="2400"/>
              <a:buChar char="▪"/>
            </a:pPr>
            <a:r>
              <a:rPr lang="en-US" sz="3000" dirty="0"/>
              <a:t>Choose multiple cards if there are multiple elements, e.g. staff and students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/>
          </a:p>
          <a:p>
            <a:pPr marL="243834" indent="-317492">
              <a:spcBef>
                <a:spcPts val="0"/>
              </a:spcBef>
              <a:buSzPts val="2400"/>
              <a:buChar char="▪"/>
            </a:pPr>
            <a:r>
              <a:rPr lang="en-US" sz="3000" dirty="0"/>
              <a:t>Useful for all types of discussion</a:t>
            </a:r>
          </a:p>
          <a:p>
            <a:pPr marL="243834" indent="0">
              <a:spcBef>
                <a:spcPts val="0"/>
              </a:spcBef>
              <a:buNone/>
            </a:pPr>
            <a:endParaRPr lang="en-US" sz="3000" dirty="0"/>
          </a:p>
          <a:p>
            <a:pPr marL="243834" indent="-317492">
              <a:spcBef>
                <a:spcPts val="0"/>
              </a:spcBef>
              <a:buSzPts val="2400"/>
              <a:buChar char="▪"/>
            </a:pPr>
            <a:r>
              <a:rPr lang="en-US" sz="3000" dirty="0"/>
              <a:t>Provide pre-reading if required </a:t>
            </a:r>
          </a:p>
          <a:p>
            <a:endParaRPr lang="en-US" dirty="0"/>
          </a:p>
        </p:txBody>
      </p:sp>
      <p:pic>
        <p:nvPicPr>
          <p:cNvPr id="292" name="Google Shape;29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145" y="1781713"/>
            <a:ext cx="4775876" cy="34050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22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SzPts val="4200"/>
            </a:pPr>
            <a:r>
              <a:rPr lang="en" dirty="0"/>
              <a:t>WHY NOT MAKE YOUR OWN?</a:t>
            </a:r>
            <a:endParaRPr dirty="0"/>
          </a:p>
        </p:txBody>
      </p:sp>
      <p:pic>
        <p:nvPicPr>
          <p:cNvPr id="298" name="Google Shape;29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075" y="1683668"/>
            <a:ext cx="2332600" cy="328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4685" y="1686883"/>
            <a:ext cx="2332600" cy="327461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9"/>
          <p:cNvSpPr txBox="1"/>
          <p:nvPr/>
        </p:nvSpPr>
        <p:spPr>
          <a:xfrm>
            <a:off x="2179171" y="5997447"/>
            <a:ext cx="8510000" cy="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hlinkClick r:id="rId5"/>
              </a:rPr>
              <a:t>https://blogs.ed.ac.uk/isintern/2018/08/07/eddie-barnes-uncovering-the-past/</a:t>
            </a:r>
            <a:endParaRPr lang="en" sz="2000" dirty="0"/>
          </a:p>
          <a:p>
            <a:endParaRPr sz="2000" dirty="0"/>
          </a:p>
        </p:txBody>
      </p:sp>
      <p:pic>
        <p:nvPicPr>
          <p:cNvPr id="301" name="Google Shape;301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9384" y="1686867"/>
            <a:ext cx="2332600" cy="327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8729" y="1688334"/>
            <a:ext cx="2332600" cy="327169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9"/>
          <p:cNvSpPr txBox="1"/>
          <p:nvPr/>
        </p:nvSpPr>
        <p:spPr>
          <a:xfrm>
            <a:off x="3634167" y="4936033"/>
            <a:ext cx="2332400" cy="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rgbClr val="444444"/>
                </a:solidFill>
                <a:highlight>
                  <a:srgbClr val="FFFFFF"/>
                </a:highlight>
                <a:latin typeface="Rockwell"/>
                <a:ea typeface="Rockwell"/>
                <a:cs typeface="Rockwell"/>
                <a:sym typeface="Rockwell"/>
              </a:rPr>
              <a:t>Romeo and Juliet, published in 1599 </a:t>
            </a:r>
            <a:endParaRPr sz="1600" dirty="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4" name="Google Shape;304;p49"/>
          <p:cNvSpPr txBox="1"/>
          <p:nvPr/>
        </p:nvSpPr>
        <p:spPr>
          <a:xfrm>
            <a:off x="1208817" y="4936033"/>
            <a:ext cx="2332400" cy="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rgbClr val="444444"/>
                </a:solidFill>
                <a:highlight>
                  <a:srgbClr val="FFFFFF"/>
                </a:highlight>
                <a:latin typeface="Rockwell"/>
                <a:ea typeface="Rockwell"/>
                <a:cs typeface="Rockwell"/>
                <a:sym typeface="Rockwell"/>
              </a:rPr>
              <a:t>Old College, completed in 1827</a:t>
            </a:r>
            <a:endParaRPr sz="1600" dirty="0">
              <a:solidFill>
                <a:srgbClr val="444444"/>
              </a:solidFill>
              <a:highlight>
                <a:srgbClr val="FFFFFF"/>
              </a:highlight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5" name="Google Shape;305;p49"/>
          <p:cNvSpPr txBox="1"/>
          <p:nvPr/>
        </p:nvSpPr>
        <p:spPr>
          <a:xfrm>
            <a:off x="6059500" y="4936033"/>
            <a:ext cx="2332400" cy="9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>
                <a:solidFill>
                  <a:srgbClr val="444444"/>
                </a:solidFill>
                <a:highlight>
                  <a:srgbClr val="FFFFFF"/>
                </a:highlight>
                <a:latin typeface="Rockwell"/>
                <a:ea typeface="Rockwell"/>
                <a:cs typeface="Rockwell"/>
                <a:sym typeface="Rockwell"/>
              </a:rPr>
              <a:t>Noreen and Kenneth Murray, developers of Hepatitis B vaccine</a:t>
            </a:r>
            <a:r>
              <a:rPr lang="en" sz="1600">
                <a:solidFill>
                  <a:srgbClr val="44444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6" name="Google Shape;306;p49"/>
          <p:cNvSpPr txBox="1"/>
          <p:nvPr/>
        </p:nvSpPr>
        <p:spPr>
          <a:xfrm>
            <a:off x="8484700" y="4936033"/>
            <a:ext cx="2332400" cy="9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>
                <a:solidFill>
                  <a:srgbClr val="444444"/>
                </a:solidFill>
                <a:highlight>
                  <a:srgbClr val="FFFFFF"/>
                </a:highlight>
                <a:latin typeface="Rockwell"/>
                <a:ea typeface="Rockwell"/>
                <a:cs typeface="Rockwell"/>
                <a:sym typeface="Rockwell"/>
              </a:rPr>
              <a:t>Letter from George Washington, sent in 1778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80" y="6055636"/>
            <a:ext cx="530388" cy="5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0"/>
          <p:cNvSpPr txBox="1"/>
          <p:nvPr/>
        </p:nvSpPr>
        <p:spPr>
          <a:xfrm>
            <a:off x="449833" y="277300"/>
            <a:ext cx="3002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DESIGN THINKING</a:t>
            </a:r>
            <a:endParaRPr sz="2400"/>
          </a:p>
        </p:txBody>
      </p:sp>
      <p:pic>
        <p:nvPicPr>
          <p:cNvPr id="313" name="Google Shape;31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7745" y="203201"/>
            <a:ext cx="4301056" cy="32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7733" y="3521668"/>
            <a:ext cx="4301056" cy="32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600" y="1481434"/>
            <a:ext cx="7281347" cy="3986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191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/>
        </p:nvSpPr>
        <p:spPr>
          <a:xfrm>
            <a:off x="449833" y="277300"/>
            <a:ext cx="45996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LIBERATING STRUCTURES</a:t>
            </a:r>
            <a:endParaRPr sz="2400"/>
          </a:p>
        </p:txBody>
      </p:sp>
      <p:sp>
        <p:nvSpPr>
          <p:cNvPr id="321" name="Google Shape;321;p51"/>
          <p:cNvSpPr txBox="1"/>
          <p:nvPr/>
        </p:nvSpPr>
        <p:spPr>
          <a:xfrm>
            <a:off x="850467" y="6157067"/>
            <a:ext cx="5274000" cy="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www.liberatingstructures.com</a:t>
            </a:r>
            <a:endParaRPr sz="2400"/>
          </a:p>
        </p:txBody>
      </p:sp>
      <p:pic>
        <p:nvPicPr>
          <p:cNvPr id="322" name="Google Shape;3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31" y="1026967"/>
            <a:ext cx="3986968" cy="500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2101" y="113151"/>
            <a:ext cx="5661132" cy="6415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335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>
            <a:spLocks noGrp="1"/>
          </p:cNvSpPr>
          <p:nvPr>
            <p:ph type="title"/>
          </p:nvPr>
        </p:nvSpPr>
        <p:spPr>
          <a:xfrm>
            <a:off x="415600" y="4201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1-2-4-All</a:t>
            </a:r>
            <a:endParaRPr/>
          </a:p>
        </p:txBody>
      </p:sp>
      <p:graphicFrame>
        <p:nvGraphicFramePr>
          <p:cNvPr id="329" name="Google Shape;329;p52"/>
          <p:cNvGraphicFramePr/>
          <p:nvPr/>
        </p:nvGraphicFramePr>
        <p:xfrm>
          <a:off x="542633" y="1287700"/>
          <a:ext cx="9652000" cy="439099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0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</a:rPr>
                        <a:t>Silent self-reflection by individuals on a shared challenge, framed as a question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1 min.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33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</a:rPr>
                        <a:t>Generate ideas in pairs, building on ideas from self-reflection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2 min.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</a:rPr>
                        <a:t>Share and develop ideas from your pair in foursomes (notice similarities and differences).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4 min.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09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</a:rPr>
                        <a:t>Ask, “What is one idea that stood out in your conversation?” Each group shares one important idea with all (repeat cycle as needed).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5 min.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841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B138-1A3E-45F6-9C2A-6AAB440F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2506051"/>
            <a:ext cx="108731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do we identify or develop people who can help manage change?</a:t>
            </a:r>
            <a:endParaRPr lang="en-US" sz="5300" b="0" dirty="0"/>
          </a:p>
        </p:txBody>
      </p:sp>
    </p:spTree>
    <p:extLst>
      <p:ext uri="{BB962C8B-B14F-4D97-AF65-F5344CB8AC3E}">
        <p14:creationId xmlns:p14="http://schemas.microsoft.com/office/powerpoint/2010/main" val="4072334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5;p53">
            <a:extLst>
              <a:ext uri="{FF2B5EF4-FFF2-40B4-BE49-F238E27FC236}">
                <a16:creationId xmlns:a16="http://schemas.microsoft.com/office/drawing/2014/main" id="{8125D66E-DCA2-7740-8FC9-2534F6846829}"/>
              </a:ext>
            </a:extLst>
          </p:cNvPr>
          <p:cNvSpPr txBox="1"/>
          <p:nvPr/>
        </p:nvSpPr>
        <p:spPr>
          <a:xfrm>
            <a:off x="582446" y="609010"/>
            <a:ext cx="11988400" cy="61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400" b="1" dirty="0">
                <a:solidFill>
                  <a:srgbClr val="EF7622"/>
                </a:solidFill>
                <a:latin typeface="+mj-lt"/>
                <a:ea typeface="+mj-ea"/>
                <a:cs typeface="+mj-cs"/>
              </a:rPr>
              <a:t>Identifying Skills in Others </a:t>
            </a:r>
            <a:br>
              <a:rPr lang="en" sz="4400" b="1" dirty="0">
                <a:solidFill>
                  <a:srgbClr val="EF7622"/>
                </a:solidFill>
                <a:latin typeface="+mj-lt"/>
                <a:ea typeface="+mj-ea"/>
                <a:cs typeface="+mj-cs"/>
              </a:rPr>
            </a:b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609585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 sz="3360" b="1" dirty="0">
                <a:sym typeface="Cambria"/>
              </a:rPr>
              <a:t>Emotional Intelligence</a:t>
            </a:r>
            <a:endParaRPr sz="3360" b="1" dirty="0">
              <a:sym typeface="Cambria"/>
            </a:endParaRP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" sz="3360" dirty="0">
                <a:sym typeface="Cambria"/>
              </a:rPr>
              <a:t>Awareness (cultural ethnography)</a:t>
            </a:r>
            <a:endParaRPr sz="3360" dirty="0">
              <a:sym typeface="Cambria"/>
            </a:endParaRP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" sz="3360" dirty="0">
                <a:sym typeface="Cambria"/>
              </a:rPr>
              <a:t>Experience + reflection</a:t>
            </a:r>
            <a:endParaRPr sz="3360" dirty="0">
              <a:sym typeface="Cambria"/>
            </a:endParaRP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" sz="3360" dirty="0">
                <a:sym typeface="Cambria"/>
              </a:rPr>
              <a:t>Global mindset</a:t>
            </a:r>
            <a:endParaRPr sz="3360" dirty="0">
              <a:sym typeface="Cambria"/>
            </a:endParaRP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" sz="3360" dirty="0">
                <a:sym typeface="Cambria"/>
              </a:rPr>
              <a:t>Ability to seek guidance</a:t>
            </a:r>
            <a:endParaRPr sz="3360" dirty="0">
              <a:sym typeface="Cambria"/>
            </a:endParaRP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" sz="3360" dirty="0">
                <a:sym typeface="Cambria"/>
              </a:rPr>
              <a:t>Identify professional development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-US" sz="3360" dirty="0">
                <a:sym typeface="Cambria"/>
              </a:rPr>
              <a:t>Delayed gratification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endParaRPr sz="3360" dirty="0">
              <a:sym typeface="Cambria"/>
            </a:endParaRPr>
          </a:p>
          <a:p>
            <a:pPr>
              <a:lnSpc>
                <a:spcPct val="115000"/>
              </a:lnSpc>
            </a:pPr>
            <a:endParaRPr sz="2400" dirty="0">
              <a:solidFill>
                <a:schemeClr val="dk1"/>
              </a:solidFill>
            </a:endParaRPr>
          </a:p>
          <a:p>
            <a:pPr marL="609585">
              <a:lnSpc>
                <a:spcPct val="115000"/>
              </a:lnSpc>
              <a:spcAft>
                <a:spcPts val="2133"/>
              </a:spcAft>
            </a:pPr>
            <a:endParaRPr sz="2533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64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5;p53">
            <a:extLst>
              <a:ext uri="{FF2B5EF4-FFF2-40B4-BE49-F238E27FC236}">
                <a16:creationId xmlns:a16="http://schemas.microsoft.com/office/drawing/2014/main" id="{8125D66E-DCA2-7740-8FC9-2534F6846829}"/>
              </a:ext>
            </a:extLst>
          </p:cNvPr>
          <p:cNvSpPr txBox="1"/>
          <p:nvPr/>
        </p:nvSpPr>
        <p:spPr>
          <a:xfrm>
            <a:off x="582446" y="609010"/>
            <a:ext cx="11316477" cy="61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400" b="1" dirty="0">
                <a:solidFill>
                  <a:srgbClr val="EF7622"/>
                </a:solidFill>
                <a:latin typeface="+mj-lt"/>
                <a:ea typeface="+mj-ea"/>
                <a:cs typeface="+mj-cs"/>
              </a:rPr>
              <a:t>Identifying Skills in Others </a:t>
            </a:r>
            <a:br>
              <a:rPr lang="en" sz="4400" b="1" dirty="0">
                <a:solidFill>
                  <a:srgbClr val="EF7622"/>
                </a:solidFill>
                <a:latin typeface="+mj-lt"/>
                <a:ea typeface="+mj-ea"/>
                <a:cs typeface="+mj-cs"/>
              </a:rPr>
            </a:b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609585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-US" sz="3360" b="1" dirty="0">
                <a:sym typeface="Cambria"/>
              </a:rPr>
              <a:t>Design Approach 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-US" sz="3360" dirty="0">
                <a:sym typeface="Cambria"/>
              </a:rPr>
              <a:t>Authentic learning and assessment 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-US" sz="3360" dirty="0">
                <a:sym typeface="Cambria"/>
              </a:rPr>
              <a:t>Evaluation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-US" sz="3360" dirty="0">
                <a:sym typeface="Cambria"/>
              </a:rPr>
              <a:t>Data informed and research-based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-US" sz="3360" dirty="0">
                <a:sym typeface="Cambria"/>
              </a:rPr>
              <a:t>21st century learning to enable quality teaching and learning through evidence-based faculty development and curricular planning  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endParaRPr sz="3360" dirty="0">
              <a:sym typeface="Cambria"/>
            </a:endParaRPr>
          </a:p>
          <a:p>
            <a:pPr>
              <a:lnSpc>
                <a:spcPct val="115000"/>
              </a:lnSpc>
            </a:pPr>
            <a:endParaRPr sz="2400" dirty="0">
              <a:solidFill>
                <a:schemeClr val="dk1"/>
              </a:solidFill>
            </a:endParaRPr>
          </a:p>
          <a:p>
            <a:pPr marL="609585">
              <a:lnSpc>
                <a:spcPct val="115000"/>
              </a:lnSpc>
              <a:spcAft>
                <a:spcPts val="2133"/>
              </a:spcAft>
            </a:pPr>
            <a:endParaRPr sz="2533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7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483" y="1391963"/>
            <a:ext cx="1941548" cy="25195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D625E8-CE6F-D84C-A274-25FE6AF24B64}"/>
              </a:ext>
            </a:extLst>
          </p:cNvPr>
          <p:cNvSpPr txBox="1"/>
          <p:nvPr/>
        </p:nvSpPr>
        <p:spPr>
          <a:xfrm>
            <a:off x="4283132" y="4141246"/>
            <a:ext cx="36257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Rhian Davies</a:t>
            </a:r>
          </a:p>
          <a:p>
            <a:pPr algn="ctr"/>
            <a:r>
              <a:rPr lang="en-US" sz="2400" dirty="0"/>
              <a:t>Head</a:t>
            </a:r>
          </a:p>
          <a:p>
            <a:pPr algn="ctr"/>
            <a:r>
              <a:rPr lang="en-US" sz="2400" dirty="0"/>
              <a:t>Project Management Office</a:t>
            </a:r>
          </a:p>
          <a:p>
            <a:pPr algn="ctr"/>
            <a:r>
              <a:rPr lang="en-US" sz="2400" dirty="0"/>
              <a:t>University of Edinburgh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AD398-CEF7-A74A-91A5-C5CF986B4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769" y="1391963"/>
            <a:ext cx="2046391" cy="2519567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A8586E-39C7-2F4F-BE31-BD42546E944D}"/>
              </a:ext>
            </a:extLst>
          </p:cNvPr>
          <p:cNvSpPr txBox="1"/>
          <p:nvPr/>
        </p:nvSpPr>
        <p:spPr>
          <a:xfrm>
            <a:off x="0" y="4141246"/>
            <a:ext cx="42839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Ron Cramer</a:t>
            </a:r>
          </a:p>
          <a:p>
            <a:pPr algn="ctr"/>
            <a:r>
              <a:rPr lang="en-US" sz="2400" dirty="0"/>
              <a:t>Learning Technology Consultant</a:t>
            </a:r>
          </a:p>
          <a:p>
            <a:pPr algn="ctr"/>
            <a:r>
              <a:rPr lang="en-US" sz="2400" dirty="0" err="1"/>
              <a:t>DoIT</a:t>
            </a:r>
            <a:r>
              <a:rPr lang="en-US" sz="2400" dirty="0"/>
              <a:t>-Academic Technology</a:t>
            </a:r>
          </a:p>
          <a:p>
            <a:pPr algn="ctr"/>
            <a:r>
              <a:rPr lang="en-US" sz="2400" dirty="0"/>
              <a:t>University of Wisconsin-Madison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D7519-977A-D243-9EC9-4D866BA032B0}"/>
              </a:ext>
            </a:extLst>
          </p:cNvPr>
          <p:cNvSpPr txBox="1"/>
          <p:nvPr/>
        </p:nvSpPr>
        <p:spPr>
          <a:xfrm>
            <a:off x="7908070" y="4119631"/>
            <a:ext cx="42839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Blaire Bundy</a:t>
            </a:r>
          </a:p>
          <a:p>
            <a:pPr algn="ctr"/>
            <a:r>
              <a:rPr lang="en-US" sz="2400" dirty="0"/>
              <a:t>Service Lead for Consulting</a:t>
            </a:r>
          </a:p>
          <a:p>
            <a:pPr algn="ctr"/>
            <a:r>
              <a:rPr lang="en-US" sz="2400" dirty="0" err="1"/>
              <a:t>DoIT</a:t>
            </a:r>
            <a:r>
              <a:rPr lang="en-US" sz="2400" dirty="0"/>
              <a:t>-Academic Technology</a:t>
            </a:r>
          </a:p>
          <a:p>
            <a:pPr algn="ctr"/>
            <a:r>
              <a:rPr lang="en-US" sz="2400" dirty="0"/>
              <a:t>University of Wisconsin-Madison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86E45E-9DC9-164D-94EF-B4B2951572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369" y="1391964"/>
            <a:ext cx="2046391" cy="2540000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465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5;p53">
            <a:extLst>
              <a:ext uri="{FF2B5EF4-FFF2-40B4-BE49-F238E27FC236}">
                <a16:creationId xmlns:a16="http://schemas.microsoft.com/office/drawing/2014/main" id="{8125D66E-DCA2-7740-8FC9-2534F6846829}"/>
              </a:ext>
            </a:extLst>
          </p:cNvPr>
          <p:cNvSpPr txBox="1"/>
          <p:nvPr/>
        </p:nvSpPr>
        <p:spPr>
          <a:xfrm>
            <a:off x="582446" y="609010"/>
            <a:ext cx="10917892" cy="61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400" b="1" dirty="0">
                <a:solidFill>
                  <a:srgbClr val="EF7622"/>
                </a:solidFill>
                <a:latin typeface="+mj-lt"/>
                <a:ea typeface="+mj-ea"/>
                <a:cs typeface="+mj-cs"/>
              </a:rPr>
              <a:t>Identifying Skills in Others </a:t>
            </a:r>
            <a:br>
              <a:rPr lang="en" sz="4400" b="1" dirty="0">
                <a:solidFill>
                  <a:srgbClr val="EF7622"/>
                </a:solidFill>
                <a:latin typeface="+mj-lt"/>
                <a:ea typeface="+mj-ea"/>
                <a:cs typeface="+mj-cs"/>
              </a:rPr>
            </a:b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609585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-US" sz="3360" b="1" dirty="0">
                <a:sym typeface="Cambria"/>
              </a:rPr>
              <a:t>Facilitation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-US" sz="3360" dirty="0">
                <a:sym typeface="Cambria"/>
              </a:rPr>
              <a:t>Hold the tension of uncertainty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-US" sz="3360" dirty="0">
                <a:sym typeface="Cambria"/>
              </a:rPr>
              <a:t>Patience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-US" sz="3360" dirty="0">
                <a:sym typeface="Cambria"/>
              </a:rPr>
              <a:t>Recognize opportunities to add value across the organization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-US" sz="3360" dirty="0">
                <a:sym typeface="Cambria"/>
              </a:rPr>
              <a:t>Effective listening, engagement and reporting out to a range of stakeholders</a:t>
            </a:r>
            <a:endParaRPr lang="en-US" sz="3360" b="1" dirty="0">
              <a:sym typeface="Cambria"/>
            </a:endParaRP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endParaRPr sz="3360" dirty="0">
              <a:sym typeface="Cambria"/>
            </a:endParaRPr>
          </a:p>
          <a:p>
            <a:pPr>
              <a:lnSpc>
                <a:spcPct val="115000"/>
              </a:lnSpc>
            </a:pPr>
            <a:endParaRPr sz="2400" dirty="0">
              <a:solidFill>
                <a:schemeClr val="dk1"/>
              </a:solidFill>
            </a:endParaRPr>
          </a:p>
          <a:p>
            <a:pPr marL="609585">
              <a:lnSpc>
                <a:spcPct val="115000"/>
              </a:lnSpc>
              <a:spcAft>
                <a:spcPts val="2133"/>
              </a:spcAft>
            </a:pPr>
            <a:endParaRPr sz="2533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56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5;p53">
            <a:extLst>
              <a:ext uri="{FF2B5EF4-FFF2-40B4-BE49-F238E27FC236}">
                <a16:creationId xmlns:a16="http://schemas.microsoft.com/office/drawing/2014/main" id="{8125D66E-DCA2-7740-8FC9-2534F6846829}"/>
              </a:ext>
            </a:extLst>
          </p:cNvPr>
          <p:cNvSpPr txBox="1"/>
          <p:nvPr/>
        </p:nvSpPr>
        <p:spPr>
          <a:xfrm>
            <a:off x="582446" y="609010"/>
            <a:ext cx="10917892" cy="61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400" b="1" dirty="0">
                <a:solidFill>
                  <a:srgbClr val="EF7622"/>
                </a:solidFill>
                <a:latin typeface="+mj-lt"/>
                <a:ea typeface="+mj-ea"/>
                <a:cs typeface="+mj-cs"/>
              </a:rPr>
              <a:t>Identifying Skills in Others </a:t>
            </a:r>
            <a:br>
              <a:rPr lang="en" sz="4400" b="1" dirty="0">
                <a:solidFill>
                  <a:srgbClr val="EF7622"/>
                </a:solidFill>
                <a:latin typeface="+mj-lt"/>
                <a:ea typeface="+mj-ea"/>
                <a:cs typeface="+mj-cs"/>
              </a:rPr>
            </a:b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609585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-US" sz="3360" b="1" dirty="0">
                <a:sym typeface="Cambria"/>
              </a:rPr>
              <a:t>Change Management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-US" sz="3360" dirty="0">
                <a:sym typeface="Cambria"/>
              </a:rPr>
              <a:t>Flexibility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-US" sz="3360" dirty="0">
                <a:sym typeface="Cambria"/>
              </a:rPr>
              <a:t>Navigating uncertainty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-US" sz="3360" dirty="0">
                <a:sym typeface="Cambria"/>
              </a:rPr>
              <a:t>Fostering listening, trust, empathy, and capacity building</a:t>
            </a:r>
          </a:p>
          <a:p>
            <a:pPr marL="1219170" lvl="1" indent="-457189">
              <a:lnSpc>
                <a:spcPct val="115000"/>
              </a:lnSpc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-US" sz="3360" dirty="0">
                <a:sym typeface="Cambria"/>
              </a:rPr>
              <a:t>Willingness / eagerness to share expertise  </a:t>
            </a:r>
          </a:p>
          <a:p>
            <a:pPr marL="761981" lvl="1">
              <a:lnSpc>
                <a:spcPct val="115000"/>
              </a:lnSpc>
              <a:buClr>
                <a:schemeClr val="dk1"/>
              </a:buClr>
              <a:buSzPts val="1800"/>
            </a:pPr>
            <a:endParaRPr sz="3360" dirty="0">
              <a:sym typeface="Cambria"/>
            </a:endParaRPr>
          </a:p>
          <a:p>
            <a:pPr>
              <a:lnSpc>
                <a:spcPct val="115000"/>
              </a:lnSpc>
            </a:pPr>
            <a:endParaRPr sz="2400" dirty="0">
              <a:solidFill>
                <a:schemeClr val="dk1"/>
              </a:solidFill>
            </a:endParaRPr>
          </a:p>
          <a:p>
            <a:pPr marL="609585">
              <a:lnSpc>
                <a:spcPct val="115000"/>
              </a:lnSpc>
              <a:spcAft>
                <a:spcPts val="2133"/>
              </a:spcAft>
            </a:pPr>
            <a:endParaRPr sz="2533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27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 txBox="1"/>
          <p:nvPr/>
        </p:nvSpPr>
        <p:spPr>
          <a:xfrm>
            <a:off x="101800" y="417200"/>
            <a:ext cx="11988400" cy="6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90000"/>
              </a:lnSpc>
              <a:buSzPts val="4200"/>
            </a:pPr>
            <a:r>
              <a:rPr lang="en" sz="4400" b="1" dirty="0">
                <a:solidFill>
                  <a:srgbClr val="EF7622"/>
                </a:solidFill>
                <a:latin typeface="+mj-lt"/>
                <a:ea typeface="+mj-ea"/>
                <a:cs typeface="+mj-cs"/>
              </a:rPr>
              <a:t>Developing Skills in Others</a:t>
            </a:r>
            <a:endParaRPr sz="4400" b="1" dirty="0">
              <a:solidFill>
                <a:srgbClr val="EF7622"/>
              </a:solidFill>
              <a:latin typeface="+mj-lt"/>
              <a:ea typeface="+mj-ea"/>
              <a:cs typeface="+mj-cs"/>
            </a:endParaRPr>
          </a:p>
          <a:p>
            <a:pPr marL="1219170">
              <a:lnSpc>
                <a:spcPct val="115000"/>
              </a:lnSpc>
            </a:pPr>
            <a:r>
              <a:rPr lang="en" sz="1667" dirty="0">
                <a:solidFill>
                  <a:schemeClr val="dk1"/>
                </a:solidFill>
              </a:rPr>
              <a:t> </a:t>
            </a:r>
            <a:endParaRPr sz="1667" dirty="0">
              <a:solidFill>
                <a:schemeClr val="dk1"/>
              </a:solidFill>
            </a:endParaRPr>
          </a:p>
          <a:p>
            <a:pPr marL="243834" indent="-243834">
              <a:lnSpc>
                <a:spcPts val="4032"/>
              </a:lnSpc>
              <a:buClr>
                <a:schemeClr val="dk2"/>
              </a:buClr>
              <a:buSzPts val="2142"/>
              <a:buFont typeface="Arial" panose="020B0604020202020204" pitchFamily="34" charset="0"/>
              <a:buChar char="▪"/>
            </a:pPr>
            <a:r>
              <a:rPr lang="en" sz="3360" dirty="0"/>
              <a:t>Capacity to build trust, relationships, partnerships with the skill to model collaborative practices and foster capacity in others to further implementation of at-scale organizational change management strategies</a:t>
            </a:r>
            <a:endParaRPr sz="3360" dirty="0"/>
          </a:p>
          <a:p>
            <a:pPr marL="1219170">
              <a:lnSpc>
                <a:spcPts val="4032"/>
              </a:lnSpc>
            </a:pPr>
            <a:endParaRPr sz="1667" dirty="0">
              <a:solidFill>
                <a:schemeClr val="dk1"/>
              </a:solidFill>
            </a:endParaRPr>
          </a:p>
          <a:p>
            <a:pPr marL="243834" indent="-243834">
              <a:lnSpc>
                <a:spcPts val="4032"/>
              </a:lnSpc>
              <a:buClr>
                <a:schemeClr val="dk2"/>
              </a:buClr>
              <a:buSzPts val="2142"/>
              <a:buFont typeface="Arial" panose="020B0604020202020204" pitchFamily="34" charset="0"/>
              <a:buChar char="▪"/>
            </a:pPr>
            <a:r>
              <a:rPr lang="en" sz="3360" dirty="0"/>
              <a:t>Ability to communicate effectively between people with differing areas of expertise, to align pedagogical, structural, and technical objectives related to systems, processes, or human capital resources</a:t>
            </a:r>
            <a:endParaRPr sz="3360" dirty="0"/>
          </a:p>
          <a:p>
            <a:pPr marL="609585">
              <a:lnSpc>
                <a:spcPct val="115000"/>
              </a:lnSpc>
              <a:spcAft>
                <a:spcPts val="2133"/>
              </a:spcAft>
            </a:pPr>
            <a:endParaRPr sz="2533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1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 txBox="1"/>
          <p:nvPr/>
        </p:nvSpPr>
        <p:spPr>
          <a:xfrm>
            <a:off x="101800" y="455070"/>
            <a:ext cx="11988400" cy="6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90000"/>
              </a:lnSpc>
              <a:buSzPts val="4200"/>
            </a:pPr>
            <a:r>
              <a:rPr lang="en" sz="4400" b="1" dirty="0">
                <a:solidFill>
                  <a:srgbClr val="EF7622"/>
                </a:solidFill>
                <a:latin typeface="+mj-lt"/>
                <a:ea typeface="+mj-ea"/>
                <a:cs typeface="+mj-cs"/>
              </a:rPr>
              <a:t>Developing Skills in Others</a:t>
            </a:r>
            <a:br>
              <a:rPr lang="en" sz="4400" b="1" dirty="0">
                <a:solidFill>
                  <a:srgbClr val="EF7622"/>
                </a:solidFill>
                <a:latin typeface="+mj-lt"/>
                <a:ea typeface="+mj-ea"/>
                <a:cs typeface="+mj-cs"/>
              </a:rPr>
            </a:br>
            <a:endParaRPr sz="4400" b="1" dirty="0">
              <a:solidFill>
                <a:srgbClr val="EF7622"/>
              </a:solidFill>
              <a:latin typeface="+mj-lt"/>
              <a:ea typeface="+mj-ea"/>
              <a:cs typeface="+mj-cs"/>
            </a:endParaRPr>
          </a:p>
          <a:p>
            <a:pPr marL="243834" indent="-243834">
              <a:lnSpc>
                <a:spcPts val="4032"/>
              </a:lnSpc>
              <a:buClr>
                <a:schemeClr val="dk2"/>
              </a:buClr>
              <a:buSzPts val="2142"/>
              <a:buFont typeface="Arial" panose="020B0604020202020204" pitchFamily="34" charset="0"/>
              <a:buChar char="▪"/>
            </a:pPr>
            <a:r>
              <a:rPr lang="en" sz="3360" dirty="0"/>
              <a:t>Expert skills and methods for strategically facilitating the implementation of educational initiatives that promote effective teaching and learning practices for online, blended, and classroom instruction</a:t>
            </a:r>
            <a:endParaRPr sz="3360" dirty="0"/>
          </a:p>
          <a:p>
            <a:pPr marL="1219170">
              <a:lnSpc>
                <a:spcPts val="4032"/>
              </a:lnSpc>
            </a:pPr>
            <a:endParaRPr sz="1667" dirty="0">
              <a:solidFill>
                <a:schemeClr val="dk1"/>
              </a:solidFill>
            </a:endParaRPr>
          </a:p>
          <a:p>
            <a:pPr marL="243834" indent="-243834">
              <a:lnSpc>
                <a:spcPts val="4032"/>
              </a:lnSpc>
              <a:buClr>
                <a:schemeClr val="dk2"/>
              </a:buClr>
              <a:buSzPts val="2142"/>
              <a:buFont typeface="Arial" panose="020B0604020202020204" pitchFamily="34" charset="0"/>
              <a:buChar char="▪"/>
            </a:pPr>
            <a:r>
              <a:rPr lang="en" sz="3360" dirty="0"/>
              <a:t>High degree of Emotional Intelligence and awareness of self and of others with an ability to manage personal emotions and the emotions of others, both individually and in groups</a:t>
            </a:r>
            <a:endParaRPr sz="3360" dirty="0"/>
          </a:p>
          <a:p>
            <a:pPr marL="1219170">
              <a:lnSpc>
                <a:spcPct val="115000"/>
              </a:lnSpc>
            </a:pPr>
            <a:r>
              <a:rPr lang="en" sz="1667" dirty="0">
                <a:solidFill>
                  <a:schemeClr val="dk1"/>
                </a:solidFill>
              </a:rPr>
              <a:t> </a:t>
            </a:r>
            <a:endParaRPr sz="1667" dirty="0">
              <a:solidFill>
                <a:schemeClr val="dk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95FB34-DDEF-2340-87D5-A9783C5B853F}"/>
              </a:ext>
            </a:extLst>
          </p:cNvPr>
          <p:cNvSpPr/>
          <p:nvPr/>
        </p:nvSpPr>
        <p:spPr>
          <a:xfrm>
            <a:off x="6965248" y="5910130"/>
            <a:ext cx="2457724" cy="298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51" lvl="1" indent="0">
              <a:lnSpc>
                <a:spcPct val="70000"/>
              </a:lnSpc>
              <a:spcBef>
                <a:spcPts val="533"/>
              </a:spcBef>
              <a:buSzPts val="893"/>
              <a:buNone/>
            </a:pPr>
            <a:r>
              <a:rPr lang="en-US" dirty="0"/>
              <a:t>(</a:t>
            </a:r>
            <a:r>
              <a:rPr lang="en-US" dirty="0" err="1"/>
              <a:t>DoIT</a:t>
            </a:r>
            <a:r>
              <a:rPr lang="en-US" dirty="0"/>
              <a:t> AT SLTC, 2019)</a:t>
            </a:r>
          </a:p>
        </p:txBody>
      </p:sp>
    </p:spTree>
    <p:extLst>
      <p:ext uri="{BB962C8B-B14F-4D97-AF65-F5344CB8AC3E}">
        <p14:creationId xmlns:p14="http://schemas.microsoft.com/office/powerpoint/2010/main" val="11574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B138-1A3E-45F6-9C2A-6AAB440F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2506051"/>
            <a:ext cx="1087315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YOU!</a:t>
            </a:r>
            <a:endParaRPr lang="en-US" sz="5300" b="0" dirty="0"/>
          </a:p>
        </p:txBody>
      </p:sp>
    </p:spTree>
    <p:extLst>
      <p:ext uri="{BB962C8B-B14F-4D97-AF65-F5344CB8AC3E}">
        <p14:creationId xmlns:p14="http://schemas.microsoft.com/office/powerpoint/2010/main" val="2546559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Information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719376"/>
            <a:ext cx="8424529" cy="3177841"/>
          </a:xfrm>
        </p:spPr>
        <p:txBody>
          <a:bodyPr/>
          <a:lstStyle/>
          <a:p>
            <a:r>
              <a:rPr lang="en-US" sz="2800" dirty="0"/>
              <a:t>Rhian Davies – </a:t>
            </a:r>
            <a:r>
              <a:rPr lang="en-US" sz="2800" dirty="0">
                <a:hlinkClick r:id="rId3"/>
              </a:rPr>
              <a:t>rhian.davies@ed.ac.uk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Ron Cramer – </a:t>
            </a:r>
            <a:r>
              <a:rPr lang="en-US" sz="2800" dirty="0">
                <a:hlinkClick r:id="rId4"/>
              </a:rPr>
              <a:t>ron.cramer@wisc.edu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Blaire Bundy – </a:t>
            </a:r>
            <a:r>
              <a:rPr lang="en-US" sz="2800" dirty="0">
                <a:hlinkClick r:id="rId5"/>
              </a:rPr>
              <a:t>blaire.bundy@wisc.edu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C345C5-697A-694D-B0B7-D5932C28C5C5}"/>
              </a:ext>
            </a:extLst>
          </p:cNvPr>
          <p:cNvSpPr/>
          <p:nvPr/>
        </p:nvSpPr>
        <p:spPr>
          <a:xfrm>
            <a:off x="949568" y="1035612"/>
            <a:ext cx="8264769" cy="500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34" indent="-243834">
              <a:spcBef>
                <a:spcPts val="1600"/>
              </a:spcBef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Citations</a:t>
            </a:r>
          </a:p>
          <a:p>
            <a:pPr>
              <a:spcBef>
                <a:spcPts val="1600"/>
              </a:spcBef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Brophy, M. (2006).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A grounded theory of leadership practices that contribute to the development and implementation of successful academic programs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 Doctoral Dissertation. University of Wisconsin-Madison.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Duderstadt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J. (2000).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A university for the 21st century.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Ann Arbor, MI: University of Michigan Press.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Eckel, P., &amp;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Kezar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A. (2003).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Taking the reins: Institutional transformation in higher education.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Westport, CT: American Council on Education and Praeger Publishers.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Diamond, J. (2005).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Collapse: How societies choose to fail or succeed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 New York: Viking Penguin.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Walvoord, B.E. &amp; Casey, A. K. (2001).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Academic departments: How they work, how they change.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San Francisco: Jossey-Bass.</a:t>
            </a:r>
            <a:r>
              <a:rPr lang="en-US" dirty="0"/>
              <a:t> 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1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914400" y="1851213"/>
            <a:ext cx="10363200" cy="29296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43834" indent="0">
              <a:spcBef>
                <a:spcPts val="0"/>
              </a:spcBef>
              <a:buNone/>
            </a:pPr>
            <a:r>
              <a:rPr lang="en" sz="3200" i="1" dirty="0"/>
              <a:t>As the pace of discovery of new knowledge accelerates, we are entering a period in which the capacity to nourish and manage change will be one of the most important abilities of all. </a:t>
            </a:r>
            <a:endParaRPr sz="3200" i="1" dirty="0"/>
          </a:p>
          <a:p>
            <a:pPr marL="243834" indent="0">
              <a:spcBef>
                <a:spcPts val="0"/>
              </a:spcBef>
              <a:buNone/>
            </a:pPr>
            <a:endParaRPr i="1" dirty="0"/>
          </a:p>
          <a:p>
            <a:pPr marL="243834" indent="0" algn="r">
              <a:spcBef>
                <a:spcPts val="0"/>
              </a:spcBef>
              <a:buNone/>
            </a:pPr>
            <a:r>
              <a:rPr lang="en" i="1" dirty="0"/>
              <a:t> -- James </a:t>
            </a:r>
            <a:r>
              <a:rPr lang="en" i="1" dirty="0" err="1"/>
              <a:t>Duderstadt</a:t>
            </a:r>
            <a:endParaRPr i="1" dirty="0"/>
          </a:p>
          <a:p>
            <a:pPr marL="243834" indent="0" algn="r">
              <a:spcBef>
                <a:spcPts val="0"/>
              </a:spcBef>
              <a:buNone/>
            </a:pPr>
            <a:r>
              <a:rPr lang="en" i="1" dirty="0"/>
              <a:t>A University for the 21st Century (2000)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29289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0;p30">
            <a:extLst>
              <a:ext uri="{FF2B5EF4-FFF2-40B4-BE49-F238E27FC236}">
                <a16:creationId xmlns:a16="http://schemas.microsoft.com/office/drawing/2014/main" id="{2B5014AF-F641-9B40-AA1A-62E4C5B22985}"/>
              </a:ext>
            </a:extLst>
          </p:cNvPr>
          <p:cNvSpPr txBox="1">
            <a:spLocks/>
          </p:cNvSpPr>
          <p:nvPr/>
        </p:nvSpPr>
        <p:spPr>
          <a:xfrm>
            <a:off x="674557" y="2331683"/>
            <a:ext cx="103632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4200"/>
            </a:pPr>
            <a:r>
              <a:rPr lang="en-US" i="1" dirty="0"/>
              <a:t>All Play:</a:t>
            </a:r>
          </a:p>
          <a:p>
            <a:pPr algn="ctr">
              <a:spcBef>
                <a:spcPts val="0"/>
              </a:spcBef>
              <a:buSzPts val="4200"/>
            </a:pPr>
            <a:r>
              <a:rPr lang="en-US" dirty="0"/>
              <a:t>What are the most prominent forces driving change in higher education today?</a:t>
            </a:r>
          </a:p>
        </p:txBody>
      </p:sp>
    </p:spTree>
    <p:extLst>
      <p:ext uri="{BB962C8B-B14F-4D97-AF65-F5344CB8AC3E}">
        <p14:creationId xmlns:p14="http://schemas.microsoft.com/office/powerpoint/2010/main" val="405359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914400" y="484633"/>
            <a:ext cx="10363200" cy="142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SzPts val="4200"/>
            </a:pPr>
            <a:r>
              <a:rPr lang="en" sz="4800" dirty="0"/>
              <a:t>FORCES DRIVING CHANGE IN HIGHER EDUCATION</a:t>
            </a:r>
            <a:endParaRPr sz="4800" dirty="0"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914400" y="2053200"/>
            <a:ext cx="10363200" cy="492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609585" lvl="1" indent="-300220">
              <a:lnSpc>
                <a:spcPct val="80000"/>
              </a:lnSpc>
              <a:spcBef>
                <a:spcPts val="800"/>
              </a:spcBef>
              <a:buSzPts val="2400"/>
              <a:buChar char="▪"/>
            </a:pPr>
            <a:r>
              <a:rPr lang="en" sz="3200" dirty="0"/>
              <a:t>Financial Constraints/Revenue Pressures</a:t>
            </a:r>
            <a:endParaRPr sz="3200" i="1" dirty="0">
              <a:latin typeface="Arial"/>
              <a:ea typeface="Arial"/>
              <a:cs typeface="Arial"/>
              <a:sym typeface="Arial"/>
            </a:endParaRPr>
          </a:p>
          <a:p>
            <a:pPr marL="609585" lvl="1" indent="-300220">
              <a:lnSpc>
                <a:spcPct val="80000"/>
              </a:lnSpc>
              <a:spcBef>
                <a:spcPts val="800"/>
              </a:spcBef>
              <a:buSzPts val="2400"/>
              <a:buChar char="▪"/>
            </a:pPr>
            <a:r>
              <a:rPr lang="en" sz="3200" dirty="0"/>
              <a:t>Student Expectations and Engagement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609585" lvl="1" indent="-300220">
              <a:lnSpc>
                <a:spcPct val="80000"/>
              </a:lnSpc>
              <a:spcBef>
                <a:spcPts val="800"/>
              </a:spcBef>
              <a:buSzPts val="2400"/>
              <a:buChar char="▪"/>
            </a:pPr>
            <a:r>
              <a:rPr lang="en" sz="3200" dirty="0"/>
              <a:t>Responding to Shifts in Learner Demographics</a:t>
            </a:r>
            <a:endParaRPr sz="3200" dirty="0"/>
          </a:p>
          <a:p>
            <a:pPr marL="609585" lvl="1" indent="-300220">
              <a:lnSpc>
                <a:spcPct val="80000"/>
              </a:lnSpc>
              <a:spcBef>
                <a:spcPts val="800"/>
              </a:spcBef>
              <a:buSzPts val="2400"/>
              <a:buChar char="▪"/>
            </a:pPr>
            <a:r>
              <a:rPr lang="en" sz="3200" dirty="0"/>
              <a:t>Technology Trends and Advancements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609585" lvl="1" indent="-300220">
              <a:lnSpc>
                <a:spcPct val="80000"/>
              </a:lnSpc>
              <a:spcBef>
                <a:spcPts val="800"/>
              </a:spcBef>
              <a:buSzPts val="2400"/>
              <a:buChar char="▪"/>
            </a:pPr>
            <a:r>
              <a:rPr lang="en" sz="3200" dirty="0"/>
              <a:t>Competitive Educational Models (New Markets)</a:t>
            </a:r>
            <a:endParaRPr sz="3200" dirty="0"/>
          </a:p>
          <a:p>
            <a:pPr marL="609585" lvl="1" indent="-300220">
              <a:lnSpc>
                <a:spcPct val="80000"/>
              </a:lnSpc>
              <a:spcBef>
                <a:spcPts val="800"/>
              </a:spcBef>
              <a:buSzPts val="2400"/>
              <a:buChar char="▪"/>
            </a:pPr>
            <a:r>
              <a:rPr lang="en" sz="3200" dirty="0"/>
              <a:t>Growing urbanization </a:t>
            </a:r>
            <a:endParaRPr sz="3200" dirty="0"/>
          </a:p>
          <a:p>
            <a:pPr marL="609585" lvl="1" indent="-300220">
              <a:lnSpc>
                <a:spcPct val="80000"/>
              </a:lnSpc>
              <a:spcBef>
                <a:spcPts val="800"/>
              </a:spcBef>
              <a:buSzPts val="2400"/>
              <a:buChar char="▪"/>
            </a:pPr>
            <a:r>
              <a:rPr lang="en" sz="3200" dirty="0"/>
              <a:t>Turnover in University Leadership</a:t>
            </a:r>
            <a:endParaRPr sz="3200" i="1" dirty="0">
              <a:latin typeface="Arial"/>
              <a:ea typeface="Arial"/>
              <a:cs typeface="Arial"/>
              <a:sym typeface="Arial"/>
            </a:endParaRPr>
          </a:p>
          <a:p>
            <a:pPr marL="609585" lvl="1" indent="-300220">
              <a:lnSpc>
                <a:spcPct val="80000"/>
              </a:lnSpc>
              <a:spcBef>
                <a:spcPts val="800"/>
              </a:spcBef>
              <a:buSzPts val="2400"/>
              <a:buChar char="▪"/>
            </a:pPr>
            <a:r>
              <a:rPr lang="en-US" sz="3200" dirty="0"/>
              <a:t>New Directions in Academic Disciplines</a:t>
            </a:r>
            <a:endParaRPr sz="3200" dirty="0"/>
          </a:p>
          <a:p>
            <a:pPr marL="243834" indent="-121493">
              <a:lnSpc>
                <a:spcPct val="80000"/>
              </a:lnSpc>
              <a:spcBef>
                <a:spcPts val="1867"/>
              </a:spcBef>
              <a:buSzPts val="1445"/>
              <a:buNone/>
            </a:pPr>
            <a:endParaRPr sz="2267" dirty="0"/>
          </a:p>
        </p:txBody>
      </p:sp>
    </p:spTree>
    <p:extLst>
      <p:ext uri="{BB962C8B-B14F-4D97-AF65-F5344CB8AC3E}">
        <p14:creationId xmlns:p14="http://schemas.microsoft.com/office/powerpoint/2010/main" val="314295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0;p30">
            <a:extLst>
              <a:ext uri="{FF2B5EF4-FFF2-40B4-BE49-F238E27FC236}">
                <a16:creationId xmlns:a16="http://schemas.microsoft.com/office/drawing/2014/main" id="{2B5014AF-F641-9B40-AA1A-62E4C5B22985}"/>
              </a:ext>
            </a:extLst>
          </p:cNvPr>
          <p:cNvSpPr txBox="1">
            <a:spLocks/>
          </p:cNvSpPr>
          <p:nvPr/>
        </p:nvSpPr>
        <p:spPr>
          <a:xfrm>
            <a:off x="674557" y="2331683"/>
            <a:ext cx="103632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4200"/>
            </a:pPr>
            <a:r>
              <a:rPr lang="en-US" i="1" dirty="0"/>
              <a:t>All Play:</a:t>
            </a:r>
          </a:p>
          <a:p>
            <a:pPr algn="ctr">
              <a:spcBef>
                <a:spcPts val="0"/>
              </a:spcBef>
              <a:buSzPts val="4200"/>
            </a:pPr>
            <a:r>
              <a:rPr lang="en-US" dirty="0"/>
              <a:t>What are the obstacles to institutional change in higher education?</a:t>
            </a:r>
          </a:p>
        </p:txBody>
      </p:sp>
    </p:spTree>
    <p:extLst>
      <p:ext uri="{BB962C8B-B14F-4D97-AF65-F5344CB8AC3E}">
        <p14:creationId xmlns:p14="http://schemas.microsoft.com/office/powerpoint/2010/main" val="102143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914400" y="484632"/>
            <a:ext cx="103632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SzPts val="4400"/>
            </a:pPr>
            <a:r>
              <a:rPr lang="en" sz="4800" dirty="0"/>
              <a:t>OBSTACLES TO CHANGE IN HIGHER EDUCATION</a:t>
            </a:r>
            <a:endParaRPr sz="4800" dirty="0"/>
          </a:p>
        </p:txBody>
      </p:sp>
      <p:sp>
        <p:nvSpPr>
          <p:cNvPr id="203" name="Google Shape;203;p34"/>
          <p:cNvSpPr txBox="1">
            <a:spLocks noGrp="1"/>
          </p:cNvSpPr>
          <p:nvPr>
            <p:ph type="body" idx="1"/>
          </p:nvPr>
        </p:nvSpPr>
        <p:spPr>
          <a:xfrm>
            <a:off x="914400" y="2361460"/>
            <a:ext cx="10363200" cy="28142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43834" indent="-243834">
              <a:spcBef>
                <a:spcPts val="0"/>
              </a:spcBef>
              <a:buSzPts val="1700"/>
              <a:buChar char="▪"/>
            </a:pPr>
            <a:r>
              <a:rPr lang="en" dirty="0"/>
              <a:t>Cultural Resistance, fear, vulnerability </a:t>
            </a:r>
            <a:r>
              <a:rPr lang="en" sz="1467" dirty="0">
                <a:latin typeface="Arial"/>
                <a:ea typeface="Arial"/>
                <a:cs typeface="Arial"/>
                <a:sym typeface="Arial"/>
              </a:rPr>
              <a:t>Eckel, P., &amp; Kezar, A. (2003). </a:t>
            </a:r>
            <a:br>
              <a:rPr lang="en" sz="1467" dirty="0">
                <a:latin typeface="Arial"/>
                <a:ea typeface="Arial"/>
                <a:cs typeface="Arial"/>
                <a:sym typeface="Arial"/>
              </a:rPr>
            </a:br>
            <a:endParaRPr sz="1467" i="1" dirty="0">
              <a:latin typeface="Arial"/>
              <a:ea typeface="Arial"/>
              <a:cs typeface="Arial"/>
              <a:sym typeface="Arial"/>
            </a:endParaRPr>
          </a:p>
          <a:p>
            <a:pPr marL="243834" indent="-243834">
              <a:spcBef>
                <a:spcPts val="0"/>
              </a:spcBef>
              <a:buSzPts val="1700"/>
              <a:buChar char="▪"/>
            </a:pPr>
            <a:r>
              <a:rPr lang="en" dirty="0"/>
              <a:t>Operational Policies (accumulation of additional missions w/o refining) </a:t>
            </a:r>
            <a:r>
              <a:rPr lang="en" sz="1467" dirty="0">
                <a:latin typeface="Arial"/>
                <a:ea typeface="Arial"/>
                <a:cs typeface="Arial"/>
                <a:sym typeface="Arial"/>
              </a:rPr>
              <a:t>Duderstadt, J. (2000). </a:t>
            </a:r>
            <a:endParaRPr sz="1400" dirty="0"/>
          </a:p>
          <a:p>
            <a:pPr marL="243834" indent="-243834">
              <a:spcBef>
                <a:spcPts val="1600"/>
              </a:spcBef>
              <a:buSzPts val="1700"/>
              <a:buChar char="▪"/>
            </a:pPr>
            <a:r>
              <a:rPr lang="en" dirty="0"/>
              <a:t>Political Opposition </a:t>
            </a:r>
            <a:r>
              <a:rPr lang="en" sz="1467" dirty="0">
                <a:latin typeface="Arial"/>
                <a:ea typeface="Arial"/>
                <a:cs typeface="Arial"/>
                <a:sym typeface="Arial"/>
              </a:rPr>
              <a:t>Walvoord, B.E. &amp; Casey, A. K. (2001). </a:t>
            </a:r>
            <a:endParaRPr sz="1467" i="1" dirty="0">
              <a:latin typeface="Arial"/>
              <a:ea typeface="Arial"/>
              <a:cs typeface="Arial"/>
              <a:sym typeface="Arial"/>
            </a:endParaRPr>
          </a:p>
          <a:p>
            <a:pPr marL="243834" indent="-243834">
              <a:spcBef>
                <a:spcPts val="1600"/>
              </a:spcBef>
              <a:buSzPts val="1700"/>
              <a:buChar char="▪"/>
            </a:pPr>
            <a:r>
              <a:rPr lang="en" dirty="0"/>
              <a:t>Governance (geared toward preservation rather than the future) </a:t>
            </a:r>
            <a:r>
              <a:rPr lang="en" sz="1467" dirty="0">
                <a:latin typeface="Arial"/>
                <a:ea typeface="Arial"/>
                <a:cs typeface="Arial"/>
                <a:sym typeface="Arial"/>
              </a:rPr>
              <a:t>Eckel, P., &amp; Kezar, A. (2003). </a:t>
            </a:r>
            <a:endParaRPr sz="1400" dirty="0"/>
          </a:p>
          <a:p>
            <a:pPr marL="0" indent="0">
              <a:spcBef>
                <a:spcPts val="1600"/>
              </a:spcBef>
              <a:buSzPts val="17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754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xfrm>
            <a:off x="914400" y="484632"/>
            <a:ext cx="103632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SzPts val="4200"/>
            </a:pPr>
            <a:r>
              <a:rPr lang="en"/>
              <a:t>OBSTACLES TO CHANGE IN HIGHER EDUCATION</a:t>
            </a:r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914400" y="2121408"/>
            <a:ext cx="10363200" cy="32939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43834" indent="-243834">
              <a:spcBef>
                <a:spcPts val="0"/>
              </a:spcBef>
              <a:buSzPts val="1700"/>
              <a:buChar char="▪"/>
            </a:pPr>
            <a:r>
              <a:rPr lang="en" dirty="0"/>
              <a:t>Debate surrounding institutional identity and mission</a:t>
            </a:r>
            <a:endParaRPr dirty="0"/>
          </a:p>
          <a:p>
            <a:pPr marL="243834" indent="-243834">
              <a:spcBef>
                <a:spcPts val="1600"/>
              </a:spcBef>
              <a:buSzPts val="1700"/>
              <a:buChar char="▪"/>
            </a:pPr>
            <a:r>
              <a:rPr lang="en" dirty="0"/>
              <a:t>Administrative turnover</a:t>
            </a:r>
            <a:endParaRPr dirty="0"/>
          </a:p>
          <a:p>
            <a:pPr marL="243834" indent="-243834">
              <a:spcBef>
                <a:spcPts val="1600"/>
              </a:spcBef>
              <a:buSzPts val="1700"/>
              <a:buChar char="▪"/>
            </a:pPr>
            <a:r>
              <a:rPr lang="en" dirty="0"/>
              <a:t>Salary and equity concerns</a:t>
            </a:r>
            <a:endParaRPr dirty="0"/>
          </a:p>
          <a:p>
            <a:pPr marL="243834" indent="-243834">
              <a:spcBef>
                <a:spcPts val="1600"/>
              </a:spcBef>
              <a:buSzPts val="1700"/>
              <a:buChar char="▪"/>
            </a:pPr>
            <a:r>
              <a:rPr lang="en" dirty="0"/>
              <a:t>Campus politics</a:t>
            </a:r>
            <a:endParaRPr dirty="0"/>
          </a:p>
          <a:p>
            <a:pPr marL="243834" indent="-243834">
              <a:spcBef>
                <a:spcPts val="1600"/>
              </a:spcBef>
              <a:buSzPts val="1700"/>
              <a:buChar char="▪"/>
            </a:pPr>
            <a:r>
              <a:rPr lang="en" dirty="0"/>
              <a:t>Working across departments and disciplines</a:t>
            </a:r>
            <a:endParaRPr dirty="0"/>
          </a:p>
          <a:p>
            <a:pPr marL="243834" indent="-243834">
              <a:spcBef>
                <a:spcPts val="1600"/>
              </a:spcBef>
              <a:buSzPts val="1700"/>
              <a:buChar char="▪"/>
            </a:pPr>
            <a:r>
              <a:rPr lang="en" dirty="0"/>
              <a:t>Resource Environment </a:t>
            </a:r>
            <a:endParaRPr dirty="0"/>
          </a:p>
          <a:p>
            <a:pPr marL="243834" indent="-243834">
              <a:spcBef>
                <a:spcPts val="1600"/>
              </a:spcBef>
              <a:buSzPts val="893"/>
              <a:buNone/>
            </a:pPr>
            <a:r>
              <a:rPr lang="en" sz="1400" dirty="0"/>
              <a:t>	</a:t>
            </a:r>
            <a:r>
              <a:rPr lang="en" sz="1467" dirty="0">
                <a:latin typeface="Arial"/>
                <a:ea typeface="Arial"/>
                <a:cs typeface="Arial"/>
                <a:sym typeface="Arial"/>
              </a:rPr>
              <a:t>Brophy, M. (2006).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851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1150</Words>
  <Application>Microsoft Macintosh PowerPoint</Application>
  <PresentationFormat>Widescreen</PresentationFormat>
  <Paragraphs>204</Paragraphs>
  <Slides>37</Slides>
  <Notes>20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Noto Sans Symbols</vt:lpstr>
      <vt:lpstr>Rockwell</vt:lpstr>
      <vt:lpstr>Office Theme</vt:lpstr>
      <vt:lpstr>A Shared Vision for Change: Strategies, Approaches, and Techniques</vt:lpstr>
      <vt:lpstr>PowerPoint Presentation</vt:lpstr>
      <vt:lpstr>PowerPoint Presentation</vt:lpstr>
      <vt:lpstr>PowerPoint Presentation</vt:lpstr>
      <vt:lpstr>PowerPoint Presentation</vt:lpstr>
      <vt:lpstr>FORCES DRIVING CHANGE IN HIGHER EDUCATION</vt:lpstr>
      <vt:lpstr>PowerPoint Presentation</vt:lpstr>
      <vt:lpstr>OBSTACLES TO CHANGE IN HIGHER EDUCATION</vt:lpstr>
      <vt:lpstr>OBSTACLES TO CHANGE IN HIGHER EDUCATION</vt:lpstr>
      <vt:lpstr>RESISTANCE, FEAR, &amp; VULNERABILITY</vt:lpstr>
      <vt:lpstr>INFLUENCING PRINCIPLES</vt:lpstr>
      <vt:lpstr>PowerPoint Presentation</vt:lpstr>
      <vt:lpstr>FORCES DRIVING CHANGE</vt:lpstr>
      <vt:lpstr>OBSTACLES TO CHANGE</vt:lpstr>
      <vt:lpstr>COLLABORATION</vt:lpstr>
      <vt:lpstr>VISUAL METAPHOR CARDS</vt:lpstr>
      <vt:lpstr>PowerPoint Presentation</vt:lpstr>
      <vt:lpstr>STEP 1: CHOOSE IMAGE</vt:lpstr>
      <vt:lpstr>STEP 2: IN PAIRS</vt:lpstr>
      <vt:lpstr>STEP 3: IN SMALL GROUPS</vt:lpstr>
      <vt:lpstr>STEP 4: WITH EVERYONE</vt:lpstr>
      <vt:lpstr>HANDY TIPS</vt:lpstr>
      <vt:lpstr>WHY NOT MAKE YOUR OWN?</vt:lpstr>
      <vt:lpstr>PowerPoint Presentation</vt:lpstr>
      <vt:lpstr>PowerPoint Presentation</vt:lpstr>
      <vt:lpstr>1-2-4-All</vt:lpstr>
      <vt:lpstr>How do we identify or develop people who can help manage change?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Session Evaluations There are two ways to access the session and presenter evaluations:</vt:lpstr>
      <vt:lpstr>Contact Information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Shared Vision for Change: Strategies, Approaches, and Techniques</dc:title>
  <dc:creator>Ron Cramer</dc:creator>
  <cp:lastModifiedBy>Christopher Blaire Bundy</cp:lastModifiedBy>
  <cp:revision>19</cp:revision>
  <dcterms:created xsi:type="dcterms:W3CDTF">2019-10-10T14:39:18Z</dcterms:created>
  <dcterms:modified xsi:type="dcterms:W3CDTF">2019-10-10T20:47:19Z</dcterms:modified>
</cp:coreProperties>
</file>