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Lato" panose="020F0502020204030203" pitchFamily="34"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CADDE9-7712-4379-8B02-E6380FB2DC81}">
  <a:tblStyle styleId="{DDCADDE9-7712-4379-8B02-E6380FB2DC8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p:cViewPr varScale="1">
        <p:scale>
          <a:sx n="136" d="100"/>
          <a:sy n="136"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19e34f22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g6219e34f22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Tom</a:t>
            </a:r>
            <a:endParaRPr sz="1200" b="0" i="0" u="none" strike="noStrike" cap="none">
              <a:solidFill>
                <a:schemeClr val="dk1"/>
              </a:solidFill>
              <a:latin typeface="Calibri"/>
              <a:ea typeface="Calibri"/>
              <a:cs typeface="Calibri"/>
              <a:sym typeface="Calibri"/>
            </a:endParaRPr>
          </a:p>
        </p:txBody>
      </p:sp>
      <p:sp>
        <p:nvSpPr>
          <p:cNvPr id="125" name="Google Shape;125;g6219e34f22_0_31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Building &amp; Scaling Analytic Capacity</a:t>
            </a:r>
            <a:endParaRPr/>
          </a:p>
        </p:txBody>
      </p:sp>
      <p:sp>
        <p:nvSpPr>
          <p:cNvPr id="126" name="Google Shape;126;g6219e34f22_0_31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1/30/2012</a:t>
            </a:r>
            <a:endParaRPr/>
          </a:p>
        </p:txBody>
      </p:sp>
      <p:sp>
        <p:nvSpPr>
          <p:cNvPr id="127" name="Google Shape;127;g6219e34f22_0_31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Purdue University &amp; Gardner Institute</a:t>
            </a:r>
            <a:endParaRPr/>
          </a:p>
        </p:txBody>
      </p:sp>
      <p:sp>
        <p:nvSpPr>
          <p:cNvPr id="128" name="Google Shape;128;g6219e34f22_0_3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219e34f22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219e34f2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219e34f22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219e34f2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219e34f22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219e34f22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505566c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505566c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505566c5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505566c5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219e34f22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219e34f2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i="1">
                <a:solidFill>
                  <a:srgbClr val="2E2E2E"/>
                </a:solidFill>
                <a:highlight>
                  <a:srgbClr val="FFFFFF"/>
                </a:highlight>
                <a:latin typeface="Lato"/>
                <a:ea typeface="Lato"/>
                <a:cs typeface="Lato"/>
                <a:sym typeface="Lato"/>
              </a:rPr>
              <a:t>John</a:t>
            </a:r>
            <a:endParaRPr sz="1350" i="1">
              <a:solidFill>
                <a:srgbClr val="2E2E2E"/>
              </a:solidFill>
              <a:highlight>
                <a:srgbClr val="FFFFFF"/>
              </a:highlight>
              <a:latin typeface="Lato"/>
              <a:ea typeface="Lato"/>
              <a:cs typeface="Lato"/>
              <a:sym typeface="Lato"/>
            </a:endParaRPr>
          </a:p>
          <a:p>
            <a:pPr marL="0" lvl="0" indent="0" algn="l" rtl="0">
              <a:spcBef>
                <a:spcPts val="0"/>
              </a:spcBef>
              <a:spcAft>
                <a:spcPts val="0"/>
              </a:spcAft>
              <a:buNone/>
            </a:pPr>
            <a:endParaRPr sz="1350" i="1">
              <a:solidFill>
                <a:srgbClr val="2E2E2E"/>
              </a:solidFill>
              <a:highlight>
                <a:srgbClr val="FFFFFF"/>
              </a:highlight>
              <a:latin typeface="Lato"/>
              <a:ea typeface="Lato"/>
              <a:cs typeface="Lato"/>
              <a:sym typeface="Lato"/>
            </a:endParaRPr>
          </a:p>
          <a:p>
            <a:pPr marL="0" lvl="0" indent="0" algn="l" rtl="0">
              <a:spcBef>
                <a:spcPts val="0"/>
              </a:spcBef>
              <a:spcAft>
                <a:spcPts val="0"/>
              </a:spcAft>
              <a:buNone/>
            </a:pPr>
            <a:r>
              <a:rPr lang="en" sz="1350" i="1">
                <a:solidFill>
                  <a:srgbClr val="2E2E2E"/>
                </a:solidFill>
                <a:highlight>
                  <a:srgbClr val="FFFFFF"/>
                </a:highlight>
                <a:latin typeface="Lato"/>
                <a:ea typeface="Lato"/>
                <a:cs typeface="Lato"/>
                <a:sym typeface="Lato"/>
              </a:rPr>
              <a:t>If</a:t>
            </a:r>
            <a:r>
              <a:rPr lang="en" sz="1350">
                <a:solidFill>
                  <a:srgbClr val="2E2E2E"/>
                </a:solidFill>
                <a:highlight>
                  <a:srgbClr val="FFFFFF"/>
                </a:highlight>
                <a:latin typeface="Lato"/>
                <a:ea typeface="Lato"/>
                <a:cs typeface="Lato"/>
                <a:sym typeface="Lato"/>
              </a:rPr>
              <a:t> this evolution of belief and practice occurs among teachers, Robertson identified telltale signs of the transformation. First, as faculty move from one stage to the next, they bring the benefits and biases of the previous stage. Second, they typically change their beliefs and practices only when confronted by the limitations of a current stage, which is brought about by "teaching failures." Finally, their desire for certainty, stability, and confidence either keeps faculty frozen in a status quo framework or drives their evolution into the next stage in an effort to avoid a paralyzing and stagnant neutral zone consisting of "a familiar teaching routine that they have deemed inappropriate and with nothing to replace 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219e34f22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219e34f22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f3274e71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f3274e71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219e34f22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219e34f2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219e34f22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219e34f22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219e34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6219e34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John</a:t>
            </a:r>
            <a:endParaRPr/>
          </a:p>
        </p:txBody>
      </p:sp>
      <p:sp>
        <p:nvSpPr>
          <p:cNvPr id="82" name="Google Shape;82;g6219e34f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219e34f2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219e34f2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19e34f22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19e34f22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fe862598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fe862598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Tom</a:t>
            </a:r>
          </a:p>
          <a:p>
            <a:pPr marL="0" lvl="0" indent="0" algn="l" rtl="0">
              <a:spcBef>
                <a:spcPts val="0"/>
              </a:spcBef>
              <a:spcAft>
                <a:spcPts val="0"/>
              </a:spcAft>
              <a:buNone/>
            </a:pPr>
            <a:r>
              <a:rPr lang="en" dirty="0"/>
              <a:t>Holistic  3x</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Key point: UMBC’s Holistic &amp; Evaluative courses (39%) are 3x Blackboard’s (12%)</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219e34f22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219e34f22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Tom</a:t>
            </a:r>
            <a:endParaRPr/>
          </a:p>
          <a:p>
            <a:pPr marL="0" lvl="0" indent="0" algn="l" rtl="0">
              <a:spcBef>
                <a:spcPts val="0"/>
              </a:spcBef>
              <a:spcAft>
                <a:spcPts val="0"/>
              </a:spcAft>
              <a:buNone/>
            </a:pPr>
            <a:endParaRPr/>
          </a:p>
          <a:p>
            <a:pPr marL="0" lvl="0" indent="0" algn="l" rtl="0">
              <a:spcBef>
                <a:spcPts val="0"/>
              </a:spcBef>
              <a:spcAft>
                <a:spcPts val="0"/>
              </a:spcAft>
              <a:buNone/>
            </a:pPr>
            <a:r>
              <a:rPr lang="en"/>
              <a:t>Key points: This represents 3 terms (FA17, SP18 &amp; FA18). Caution: Don’t get sucked into the weeds.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224bcf6b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224bcf6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de title + content, gray">
  <p:cSld name="Side title + content, gray">
    <p:spTree>
      <p:nvGrpSpPr>
        <p:cNvPr id="1" name="Shape 53"/>
        <p:cNvGrpSpPr/>
        <p:nvPr/>
      </p:nvGrpSpPr>
      <p:grpSpPr>
        <a:xfrm>
          <a:off x="0" y="0"/>
          <a:ext cx="0" cy="0"/>
          <a:chOff x="0" y="0"/>
          <a:chExt cx="0" cy="0"/>
        </a:xfrm>
      </p:grpSpPr>
      <p:sp>
        <p:nvSpPr>
          <p:cNvPr id="54" name="Google Shape;54;p13"/>
          <p:cNvSpPr/>
          <p:nvPr/>
        </p:nvSpPr>
        <p:spPr>
          <a:xfrm>
            <a:off x="3187701" y="0"/>
            <a:ext cx="5956200" cy="5143500"/>
          </a:xfrm>
          <a:prstGeom prst="rect">
            <a:avLst/>
          </a:prstGeom>
          <a:solidFill>
            <a:schemeClr val="dk1"/>
          </a:solidFill>
          <a:ln>
            <a:noFill/>
          </a:ln>
        </p:spPr>
        <p:txBody>
          <a:bodyPr spcFirstLastPara="1" wrap="square" lIns="310875" tIns="685800" rIns="274300" bIns="274300" anchor="t" anchorCtr="0">
            <a:noAutofit/>
          </a:bodyPr>
          <a:lstStyle/>
          <a:p>
            <a:pPr marL="0" marR="0" lvl="0" indent="0" algn="l" rtl="0">
              <a:lnSpc>
                <a:spcPct val="166666"/>
              </a:lnSpc>
              <a:spcBef>
                <a:spcPts val="0"/>
              </a:spcBef>
              <a:spcAft>
                <a:spcPts val="0"/>
              </a:spcAft>
              <a:buNone/>
            </a:pPr>
            <a:endParaRPr sz="1800" i="1">
              <a:solidFill>
                <a:srgbClr val="000000"/>
              </a:solidFill>
              <a:latin typeface="Calibri"/>
              <a:ea typeface="Calibri"/>
              <a:cs typeface="Calibri"/>
              <a:sym typeface="Calibri"/>
            </a:endParaRPr>
          </a:p>
        </p:txBody>
      </p:sp>
      <p:sp>
        <p:nvSpPr>
          <p:cNvPr id="55" name="Google Shape;55;p13"/>
          <p:cNvSpPr txBox="1">
            <a:spLocks noGrp="1"/>
          </p:cNvSpPr>
          <p:nvPr>
            <p:ph type="title"/>
          </p:nvPr>
        </p:nvSpPr>
        <p:spPr>
          <a:xfrm>
            <a:off x="312493" y="489634"/>
            <a:ext cx="2561400" cy="1920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2200"/>
              <a:buFont typeface="Georgia"/>
              <a:buNone/>
              <a:defRPr sz="2200" b="0" i="0" u="none" strike="noStrike" cap="none">
                <a:solidFill>
                  <a:schemeClr val="dk1"/>
                </a:solidFill>
                <a:latin typeface="Georgia"/>
                <a:ea typeface="Georgia"/>
                <a:cs typeface="Georgia"/>
                <a:sym typeface="Georgi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6" name="Google Shape;56;p13"/>
          <p:cNvSpPr txBox="1">
            <a:spLocks noGrp="1"/>
          </p:cNvSpPr>
          <p:nvPr>
            <p:ph type="body" idx="1"/>
          </p:nvPr>
        </p:nvSpPr>
        <p:spPr>
          <a:xfrm>
            <a:off x="3509963" y="477442"/>
            <a:ext cx="5321400" cy="41898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12615" y="213305"/>
            <a:ext cx="8518800" cy="5781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2200"/>
              <a:buFont typeface="Georgia"/>
              <a:buNone/>
              <a:defRPr sz="2200" b="0" i="0" u="none" strike="noStrike" cap="none">
                <a:solidFill>
                  <a:schemeClr val="dk1"/>
                </a:solidFill>
                <a:latin typeface="Georgia"/>
                <a:ea typeface="Georgia"/>
                <a:cs typeface="Georgia"/>
                <a:sym typeface="Georgi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9" name="Google Shape;59;p14"/>
          <p:cNvSpPr txBox="1">
            <a:spLocks noGrp="1"/>
          </p:cNvSpPr>
          <p:nvPr>
            <p:ph type="body" idx="1"/>
          </p:nvPr>
        </p:nvSpPr>
        <p:spPr>
          <a:xfrm>
            <a:off x="311151" y="1158478"/>
            <a:ext cx="8520300" cy="35088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5">
            <a:alphaModFix/>
          </a:blip>
          <a:stretch>
            <a:fillRect/>
          </a:stretch>
        </p:blipFill>
        <p:spPr>
          <a:xfrm>
            <a:off x="8159445" y="4144200"/>
            <a:ext cx="984551" cy="999300"/>
          </a:xfrm>
          <a:prstGeom prst="rect">
            <a:avLst/>
          </a:prstGeom>
          <a:noFill/>
          <a:ln>
            <a:noFill/>
          </a:ln>
        </p:spPr>
      </p:pic>
      <p:sp>
        <p:nvSpPr>
          <p:cNvPr id="7" name="Google Shape;7;p1"/>
          <p:cNvSpPr txBox="1">
            <a:spLocks noGrp="1"/>
          </p:cNvSpPr>
          <p:nvPr>
            <p:ph type="title"/>
          </p:nvPr>
        </p:nvSpPr>
        <p:spPr>
          <a:xfrm>
            <a:off x="311700" y="649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22245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6">
            <a:alphaModFix/>
          </a:blip>
          <a:stretch>
            <a:fillRect/>
          </a:stretch>
        </p:blipFill>
        <p:spPr>
          <a:xfrm>
            <a:off x="0" y="0"/>
            <a:ext cx="9144000" cy="571500"/>
          </a:xfrm>
          <a:prstGeom prst="rect">
            <a:avLst/>
          </a:prstGeom>
          <a:noFill/>
          <a:ln>
            <a:noFill/>
          </a:ln>
        </p:spPr>
      </p:pic>
      <p:pic>
        <p:nvPicPr>
          <p:cNvPr id="11" name="Google Shape;11;p1"/>
          <p:cNvPicPr preferRelativeResize="0"/>
          <p:nvPr/>
        </p:nvPicPr>
        <p:blipFill>
          <a:blip r:embed="rId17">
            <a:alphaModFix/>
          </a:blip>
          <a:stretch>
            <a:fillRect/>
          </a:stretch>
        </p:blipFill>
        <p:spPr>
          <a:xfrm>
            <a:off x="388600" y="65336"/>
            <a:ext cx="1913424" cy="440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it.umbc.edu/itnm/?id=83448"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tinyurl.com/umbcfacsencpc" TargetMode="External"/><Relationship Id="rId5" Type="http://schemas.openxmlformats.org/officeDocument/2006/relationships/hyperlink" Target="https://doit.umbc.edu/news/?id=85977" TargetMode="External"/><Relationship Id="rId4" Type="http://schemas.openxmlformats.org/officeDocument/2006/relationships/hyperlink" Target="https://doit.umbc.edu/itnm/?id=8440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exprd-ssrs1.rex.aws.umbc.edu/Reports/report/Analytics%20for%20Learn%20Reports/Learn%20Course%20Use%20By%20Colleg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23/A:102298290704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doit.umbc.edu/news/?id=80996"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www.blackboard.com/images/21/Bb_Patterns_LMS_Course_Design_r5_tcm21-42998.pd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311700" y="922625"/>
            <a:ext cx="8520600" cy="128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Course Design as Learning Analytics Variable – and Intervention</a:t>
            </a:r>
            <a:endParaRPr sz="3600" dirty="0"/>
          </a:p>
        </p:txBody>
      </p:sp>
      <p:sp>
        <p:nvSpPr>
          <p:cNvPr id="65" name="Google Shape;65;p15"/>
          <p:cNvSpPr txBox="1">
            <a:spLocks noGrp="1"/>
          </p:cNvSpPr>
          <p:nvPr>
            <p:ph type="subTitle" idx="1"/>
          </p:nvPr>
        </p:nvSpPr>
        <p:spPr>
          <a:xfrm>
            <a:off x="311700" y="25717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rPr>
              <a:t>John Fritz &amp; Tom Penniston</a:t>
            </a:r>
            <a:endParaRPr sz="2400">
              <a:solidFill>
                <a:srgbClr val="000000"/>
              </a:solidFill>
            </a:endParaRPr>
          </a:p>
          <a:p>
            <a:pPr marL="0" lvl="0" indent="0" algn="ctr" rtl="0">
              <a:spcBef>
                <a:spcPts val="0"/>
              </a:spcBef>
              <a:spcAft>
                <a:spcPts val="0"/>
              </a:spcAft>
              <a:buNone/>
            </a:pPr>
            <a:r>
              <a:rPr lang="en" sz="2400">
                <a:solidFill>
                  <a:srgbClr val="000000"/>
                </a:solidFill>
              </a:rPr>
              <a:t>University of Maryland, Baltimore County (UMBC)</a:t>
            </a:r>
            <a:endParaRPr sz="2400">
              <a:solidFill>
                <a:srgbClr val="000000"/>
              </a:solidFill>
            </a:endParaRPr>
          </a:p>
          <a:p>
            <a:pPr marL="0" lvl="0" indent="0" algn="ctr" rtl="0">
              <a:spcBef>
                <a:spcPts val="0"/>
              </a:spcBef>
              <a:spcAft>
                <a:spcPts val="0"/>
              </a:spcAft>
              <a:buNone/>
            </a:pPr>
            <a:endParaRPr sz="2400">
              <a:solidFill>
                <a:srgbClr val="000000"/>
              </a:solidFill>
            </a:endParaRPr>
          </a:p>
          <a:p>
            <a:pPr marL="0" lvl="0" indent="0" algn="ctr" rtl="0">
              <a:spcBef>
                <a:spcPts val="0"/>
              </a:spcBef>
              <a:spcAft>
                <a:spcPts val="0"/>
              </a:spcAft>
              <a:buClr>
                <a:schemeClr val="dk1"/>
              </a:buClr>
              <a:buSzPts val="1100"/>
              <a:buFont typeface="Arial"/>
              <a:buNone/>
            </a:pPr>
            <a:endParaRPr sz="2400">
              <a:solidFill>
                <a:srgbClr val="000000"/>
              </a:solidFill>
            </a:endParaRPr>
          </a:p>
          <a:p>
            <a:pPr marL="0" lvl="0" indent="0" algn="ctr" rtl="0">
              <a:spcBef>
                <a:spcPts val="0"/>
              </a:spcBef>
              <a:spcAft>
                <a:spcPts val="0"/>
              </a:spcAft>
              <a:buClr>
                <a:schemeClr val="dk1"/>
              </a:buClr>
              <a:buSzPts val="1100"/>
              <a:buFont typeface="Arial"/>
              <a:buNone/>
            </a:pPr>
            <a:r>
              <a:rPr lang="en" sz="1800">
                <a:solidFill>
                  <a:srgbClr val="000000"/>
                </a:solidFill>
              </a:rPr>
              <a:t>Educause Lightning Round</a:t>
            </a:r>
            <a:endParaRPr sz="1800">
              <a:solidFill>
                <a:srgbClr val="000000"/>
              </a:solidFill>
            </a:endParaRPr>
          </a:p>
          <a:p>
            <a:pPr marL="0" lvl="0" indent="0" algn="ctr" rtl="0">
              <a:spcBef>
                <a:spcPts val="0"/>
              </a:spcBef>
              <a:spcAft>
                <a:spcPts val="0"/>
              </a:spcAft>
              <a:buClr>
                <a:schemeClr val="dk1"/>
              </a:buClr>
              <a:buSzPts val="1100"/>
              <a:buFont typeface="Arial"/>
              <a:buNone/>
            </a:pPr>
            <a:r>
              <a:rPr lang="en" sz="1800">
                <a:solidFill>
                  <a:srgbClr val="000000"/>
                </a:solidFill>
              </a:rPr>
              <a:t>Oct. 15, 2019</a:t>
            </a:r>
            <a:endParaRPr sz="1800">
              <a:solidFill>
                <a:srgbClr val="000000"/>
              </a:solidFill>
            </a:endParaRPr>
          </a:p>
          <a:p>
            <a:pPr marL="0" lvl="0" indent="0" algn="ctr" rtl="0">
              <a:spcBef>
                <a:spcPts val="0"/>
              </a:spcBef>
              <a:spcAft>
                <a:spcPts val="0"/>
              </a:spcAft>
              <a:buNone/>
            </a:pP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56390" y="841005"/>
            <a:ext cx="8518800" cy="578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b="0" i="0" u="none" strike="noStrike" cap="none">
                <a:solidFill>
                  <a:srgbClr val="000000"/>
                </a:solidFill>
                <a:latin typeface="Calibri"/>
                <a:ea typeface="Calibri"/>
                <a:cs typeface="Calibri"/>
                <a:sym typeface="Calibri"/>
              </a:rPr>
              <a:t>Redefining Student Success</a:t>
            </a:r>
            <a:endParaRPr>
              <a:solidFill>
                <a:srgbClr val="000000"/>
              </a:solidFill>
            </a:endParaRPr>
          </a:p>
        </p:txBody>
      </p:sp>
      <p:sp>
        <p:nvSpPr>
          <p:cNvPr id="131" name="Google Shape;131;p24"/>
          <p:cNvSpPr txBox="1">
            <a:spLocks noGrp="1"/>
          </p:cNvSpPr>
          <p:nvPr>
            <p:ph type="body" idx="1"/>
          </p:nvPr>
        </p:nvSpPr>
        <p:spPr>
          <a:xfrm>
            <a:off x="311876" y="1505128"/>
            <a:ext cx="8520300" cy="350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“Student success is not only passing a course, but also passing the next one that requires it.”</a:t>
            </a:r>
            <a:endParaRPr/>
          </a:p>
          <a:p>
            <a:pPr marL="0" marR="0" lvl="0" indent="0" algn="l" rtl="0">
              <a:spcBef>
                <a:spcPts val="640"/>
              </a:spcBef>
              <a:spcAft>
                <a:spcPts val="0"/>
              </a:spcAft>
              <a:buClr>
                <a:schemeClr val="dk1"/>
              </a:buClr>
              <a:buSzPts val="3200"/>
              <a:buFont typeface="Arial"/>
              <a:buNone/>
            </a:pPr>
            <a:endParaRPr sz="3200" b="0" i="0" u="none" strike="noStrike" cap="none">
              <a:solidFill>
                <a:srgbClr val="000000"/>
              </a:solidFill>
              <a:latin typeface="Calibri"/>
              <a:ea typeface="Calibri"/>
              <a:cs typeface="Calibri"/>
              <a:sym typeface="Calibri"/>
            </a:endParaRPr>
          </a:p>
          <a:p>
            <a:pPr marL="342900" marR="0" lvl="0" indent="-342900" algn="l" rtl="0">
              <a:spcBef>
                <a:spcPts val="640"/>
              </a:spcBef>
              <a:spcAft>
                <a:spcPts val="0"/>
              </a:spcAft>
              <a:buClr>
                <a:srgbClr val="000000"/>
              </a:buClr>
              <a:buSzPts val="3200"/>
              <a:buFont typeface="Arial"/>
              <a:buChar char="-"/>
            </a:pPr>
            <a:r>
              <a:rPr lang="en" sz="3200" b="0" i="1" u="none" strike="noStrike" cap="none">
                <a:solidFill>
                  <a:srgbClr val="000000"/>
                </a:solidFill>
                <a:latin typeface="Calibri"/>
                <a:ea typeface="Calibri"/>
                <a:cs typeface="Calibri"/>
                <a:sym typeface="Calibri"/>
              </a:rPr>
              <a:t>Freeman A. Hrabowski, III</a:t>
            </a:r>
            <a:br>
              <a:rPr lang="en" sz="3200" b="0" i="1" u="none" strike="noStrike" cap="none">
                <a:solidFill>
                  <a:srgbClr val="000000"/>
                </a:solidFill>
                <a:latin typeface="Calibri"/>
                <a:ea typeface="Calibri"/>
                <a:cs typeface="Calibri"/>
                <a:sym typeface="Calibri"/>
              </a:rPr>
            </a:br>
            <a:r>
              <a:rPr lang="en" sz="3200" b="0" i="1" u="none" strike="noStrike" cap="none">
                <a:solidFill>
                  <a:srgbClr val="000000"/>
                </a:solidFill>
                <a:latin typeface="Calibri"/>
                <a:ea typeface="Calibri"/>
                <a:cs typeface="Calibri"/>
                <a:sym typeface="Calibri"/>
              </a:rPr>
              <a:t>President, UMBC</a:t>
            </a:r>
            <a:endParaRPr>
              <a:solidFill>
                <a:srgbClr val="000000"/>
              </a:solidFill>
            </a:endParaRPr>
          </a:p>
        </p:txBody>
      </p:sp>
      <p:pic>
        <p:nvPicPr>
          <p:cNvPr id="132" name="Google Shape;132;p24" descr="hrabowski_sm3.jpg"/>
          <p:cNvPicPr preferRelativeResize="0"/>
          <p:nvPr/>
        </p:nvPicPr>
        <p:blipFill rotWithShape="1">
          <a:blip r:embed="rId3">
            <a:alphaModFix/>
          </a:blip>
          <a:srcRect/>
          <a:stretch/>
        </p:blipFill>
        <p:spPr>
          <a:xfrm>
            <a:off x="5778500" y="2715816"/>
            <a:ext cx="1351360" cy="1694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1651163" y="518350"/>
            <a:ext cx="5841675" cy="4625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729450" y="1318650"/>
            <a:ext cx="5899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Testimonial</a:t>
            </a:r>
            <a:endParaRPr/>
          </a:p>
        </p:txBody>
      </p:sp>
      <p:sp>
        <p:nvSpPr>
          <p:cNvPr id="143" name="Google Shape;143;p26"/>
          <p:cNvSpPr txBox="1">
            <a:spLocks noGrp="1"/>
          </p:cNvSpPr>
          <p:nvPr>
            <p:ph type="body" idx="1"/>
          </p:nvPr>
        </p:nvSpPr>
        <p:spPr>
          <a:xfrm>
            <a:off x="729450" y="2078875"/>
            <a:ext cx="6230700" cy="2261100"/>
          </a:xfrm>
          <a:prstGeom prst="rect">
            <a:avLst/>
          </a:prstGeom>
        </p:spPr>
        <p:txBody>
          <a:bodyPr spcFirstLastPara="1" wrap="square" lIns="91425" tIns="91425" rIns="91425" bIns="91425" anchor="t" anchorCtr="0">
            <a:noAutofit/>
          </a:bodyPr>
          <a:lstStyle/>
          <a:p>
            <a:pPr marL="0" lvl="0" indent="0" algn="l" rtl="0">
              <a:lnSpc>
                <a:spcPct val="85000"/>
              </a:lnSpc>
              <a:spcBef>
                <a:spcPts val="0"/>
              </a:spcBef>
              <a:spcAft>
                <a:spcPts val="0"/>
              </a:spcAft>
              <a:buClr>
                <a:schemeClr val="dk1"/>
              </a:buClr>
              <a:buSzPts val="2590"/>
              <a:buFont typeface="Arial"/>
              <a:buNone/>
            </a:pPr>
            <a:r>
              <a:rPr lang="en" sz="2400" b="1">
                <a:solidFill>
                  <a:srgbClr val="000000"/>
                </a:solidFill>
                <a:latin typeface="Times New Roman"/>
                <a:ea typeface="Times New Roman"/>
                <a:cs typeface="Times New Roman"/>
                <a:sym typeface="Times New Roman"/>
              </a:rPr>
              <a:t>“</a:t>
            </a:r>
            <a:r>
              <a:rPr lang="en" sz="2400" b="1">
                <a:solidFill>
                  <a:srgbClr val="000000"/>
                </a:solidFill>
                <a:latin typeface="Calibri"/>
                <a:ea typeface="Calibri"/>
                <a:cs typeface="Calibri"/>
                <a:sym typeface="Calibri"/>
              </a:rPr>
              <a:t>We are really excited about this report - it has helped justify changing our pre-requisites and we have also been able to look at teaching strategies which proved most effective for the success of students in a follow up course.</a:t>
            </a:r>
            <a:r>
              <a:rPr lang="en" sz="2400" b="1">
                <a:solidFill>
                  <a:srgbClr val="000000"/>
                </a:solidFill>
                <a:latin typeface="Times New Roman"/>
                <a:ea typeface="Times New Roman"/>
                <a:cs typeface="Times New Roman"/>
                <a:sym typeface="Times New Roman"/>
              </a:rPr>
              <a:t>”  </a:t>
            </a:r>
            <a:endParaRPr sz="2400" b="1">
              <a:solidFill>
                <a:srgbClr val="000000"/>
              </a:solidFill>
              <a:latin typeface="Times New Roman"/>
              <a:ea typeface="Times New Roman"/>
              <a:cs typeface="Times New Roman"/>
              <a:sym typeface="Times New Roman"/>
            </a:endParaRPr>
          </a:p>
          <a:p>
            <a:pPr marL="0" lvl="0" indent="0" algn="l" rtl="0">
              <a:lnSpc>
                <a:spcPct val="85000"/>
              </a:lnSpc>
              <a:spcBef>
                <a:spcPts val="518"/>
              </a:spcBef>
              <a:spcAft>
                <a:spcPts val="0"/>
              </a:spcAft>
              <a:buClr>
                <a:schemeClr val="dk1"/>
              </a:buClr>
              <a:buSzPts val="2590"/>
              <a:buFont typeface="Arial"/>
              <a:buNone/>
            </a:pPr>
            <a:r>
              <a:rPr lang="en" sz="2400" i="1">
                <a:solidFill>
                  <a:srgbClr val="000000"/>
                </a:solidFill>
                <a:latin typeface="Times New Roman"/>
                <a:ea typeface="Times New Roman"/>
                <a:cs typeface="Times New Roman"/>
                <a:sym typeface="Times New Roman"/>
              </a:rPr>
              <a:t>Taryn Bayles, Prof. of the Practice, Chem. Engineering</a:t>
            </a:r>
            <a:endParaRPr sz="2400">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pic>
        <p:nvPicPr>
          <p:cNvPr id="144" name="Google Shape;144;p26" descr="bayles.jpg"/>
          <p:cNvPicPr preferRelativeResize="0">
            <a:picLocks noGrp="1"/>
          </p:cNvPicPr>
          <p:nvPr>
            <p:ph type="body" idx="1"/>
          </p:nvPr>
        </p:nvPicPr>
        <p:blipFill rotWithShape="1">
          <a:blip r:embed="rId3">
            <a:alphaModFix/>
          </a:blip>
          <a:srcRect/>
          <a:stretch/>
        </p:blipFill>
        <p:spPr>
          <a:xfrm>
            <a:off x="7134300" y="509250"/>
            <a:ext cx="1924200" cy="237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Phased Rollout</a:t>
            </a:r>
            <a:endParaRPr/>
          </a:p>
        </p:txBody>
      </p:sp>
      <p:sp>
        <p:nvSpPr>
          <p:cNvPr id="150" name="Google Shape;150;p27"/>
          <p:cNvSpPr txBox="1">
            <a:spLocks noGrp="1"/>
          </p:cNvSpPr>
          <p:nvPr>
            <p:ph type="body" idx="1"/>
          </p:nvPr>
        </p:nvSpPr>
        <p:spPr>
          <a:xfrm>
            <a:off x="311700" y="1389600"/>
            <a:ext cx="35235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G</a:t>
            </a:r>
            <a:r>
              <a:rPr lang="en" sz="1400">
                <a:solidFill>
                  <a:srgbClr val="000000"/>
                </a:solidFill>
              </a:rPr>
              <a:t>etting the word out:</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FacSen: 4/5/19</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UPDs: 4/16-17/19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IT Steering: 4/19/19 </a:t>
            </a:r>
            <a:endParaRPr sz="1400">
              <a:solidFill>
                <a:srgbClr val="000000"/>
              </a:solidFill>
            </a:endParaRPr>
          </a:p>
          <a:p>
            <a:pPr marL="457200" lvl="0" indent="-317500" algn="l" rtl="0">
              <a:spcBef>
                <a:spcPts val="0"/>
              </a:spcBef>
              <a:spcAft>
                <a:spcPts val="0"/>
              </a:spcAft>
              <a:buClr>
                <a:srgbClr val="000000"/>
              </a:buClr>
              <a:buSzPts val="1400"/>
              <a:buChar char="●"/>
            </a:pPr>
            <a:r>
              <a:rPr lang="en" sz="1400" u="sng">
                <a:solidFill>
                  <a:schemeClr val="hlink"/>
                </a:solidFill>
                <a:hlinkClick r:id="rId4"/>
              </a:rPr>
              <a:t>UMBC Bb Update: 5/9/19</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USG Program Dirs.: 5/16/19</a:t>
            </a:r>
            <a:endParaRPr sz="1400">
              <a:solidFill>
                <a:srgbClr val="000000"/>
              </a:solidFill>
            </a:endParaRPr>
          </a:p>
          <a:p>
            <a:pPr marL="457200" lvl="0" indent="-317500" algn="l" rtl="0">
              <a:spcBef>
                <a:spcPts val="0"/>
              </a:spcBef>
              <a:spcAft>
                <a:spcPts val="0"/>
              </a:spcAft>
              <a:buClr>
                <a:srgbClr val="000000"/>
              </a:buClr>
              <a:buSzPts val="1400"/>
              <a:buChar char="●"/>
            </a:pPr>
            <a:r>
              <a:rPr lang="en" sz="1400" u="sng">
                <a:solidFill>
                  <a:schemeClr val="hlink"/>
                </a:solidFill>
                <a:hlinkClick r:id="rId5"/>
              </a:rPr>
              <a:t>FA19 Inst. Tech Update: 8/20/19</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FacSen: 9/10/19</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GPDs: 9/11/19</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Discussed at AY18-19 FacSen CPC Mtgs.</a:t>
            </a:r>
            <a:endParaRPr sz="1400">
              <a:solidFill>
                <a:srgbClr val="000000"/>
              </a:solidFill>
            </a:endParaRPr>
          </a:p>
          <a:p>
            <a:pPr marL="0" lvl="0" indent="0" algn="l" rtl="0">
              <a:spcBef>
                <a:spcPts val="0"/>
              </a:spcBef>
              <a:spcAft>
                <a:spcPts val="0"/>
              </a:spcAft>
              <a:buNone/>
            </a:pPr>
            <a:r>
              <a:rPr lang="en" sz="1400" u="sng">
                <a:solidFill>
                  <a:schemeClr val="hlink"/>
                </a:solidFill>
                <a:hlinkClick r:id="rId6"/>
              </a:rPr>
              <a:t>tinyurl.com/umbcfacsencpc</a:t>
            </a:r>
            <a:endParaRPr sz="1400">
              <a:solidFill>
                <a:srgbClr val="000000"/>
              </a:solidFill>
            </a:endParaRPr>
          </a:p>
          <a:p>
            <a:pPr marL="0" lvl="0" indent="0" algn="l" rtl="0">
              <a:spcBef>
                <a:spcPts val="0"/>
              </a:spcBef>
              <a:spcAft>
                <a:spcPts val="1600"/>
              </a:spcAft>
              <a:buNone/>
            </a:pPr>
            <a:endParaRPr>
              <a:solidFill>
                <a:srgbClr val="000000"/>
              </a:solidFill>
            </a:endParaRPr>
          </a:p>
        </p:txBody>
      </p:sp>
      <p:pic>
        <p:nvPicPr>
          <p:cNvPr id="151" name="Google Shape;151;p27">
            <a:hlinkClick r:id="rId3"/>
          </p:cNvPr>
          <p:cNvPicPr preferRelativeResize="0"/>
          <p:nvPr/>
        </p:nvPicPr>
        <p:blipFill>
          <a:blip r:embed="rId7">
            <a:alphaModFix/>
          </a:blip>
          <a:stretch>
            <a:fillRect/>
          </a:stretch>
        </p:blipFill>
        <p:spPr>
          <a:xfrm>
            <a:off x="3888125" y="0"/>
            <a:ext cx="4446916" cy="5143500"/>
          </a:xfrm>
          <a:prstGeom prst="rect">
            <a:avLst/>
          </a:prstGeom>
          <a:noFill/>
          <a:ln>
            <a:noFill/>
          </a:ln>
        </p:spPr>
      </p:pic>
      <p:sp>
        <p:nvSpPr>
          <p:cNvPr id="152" name="Google Shape;152;p27"/>
          <p:cNvSpPr/>
          <p:nvPr/>
        </p:nvSpPr>
        <p:spPr>
          <a:xfrm>
            <a:off x="6877550" y="4169400"/>
            <a:ext cx="759000" cy="3996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a:effectLst>
            <a:outerShdw blurRad="57150" dist="19050" dir="5400000" algn="bl" rotWithShape="0">
              <a:srgbClr val="0000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txBox="1"/>
          <p:nvPr/>
        </p:nvSpPr>
        <p:spPr>
          <a:xfrm>
            <a:off x="3922150" y="903875"/>
            <a:ext cx="4266600" cy="213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https://doit.umbc.edu/itnm/?id=83448</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a:hlinkClick r:id="rId3"/>
          </p:cNvPr>
          <p:cNvPicPr preferRelativeResize="0"/>
          <p:nvPr/>
        </p:nvPicPr>
        <p:blipFill rotWithShape="1">
          <a:blip r:embed="rId4">
            <a:alphaModFix/>
          </a:blip>
          <a:srcRect t="12549"/>
          <a:stretch/>
        </p:blipFill>
        <p:spPr>
          <a:xfrm>
            <a:off x="746500" y="1492300"/>
            <a:ext cx="7651000" cy="3538498"/>
          </a:xfrm>
          <a:prstGeom prst="rect">
            <a:avLst/>
          </a:prstGeom>
          <a:noFill/>
          <a:ln>
            <a:noFill/>
          </a:ln>
        </p:spPr>
      </p:pic>
      <p:sp>
        <p:nvSpPr>
          <p:cNvPr id="159" name="Google Shape;159;p28"/>
          <p:cNvSpPr txBox="1">
            <a:spLocks noGrp="1"/>
          </p:cNvSpPr>
          <p:nvPr>
            <p:ph type="title"/>
          </p:nvPr>
        </p:nvSpPr>
        <p:spPr>
          <a:xfrm>
            <a:off x="311700" y="688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Bb Use Always Highest in CNMS Courses</a:t>
            </a:r>
            <a:endParaRPr/>
          </a:p>
        </p:txBody>
      </p:sp>
      <p:sp>
        <p:nvSpPr>
          <p:cNvPr id="160" name="Google Shape;160;p28"/>
          <p:cNvSpPr/>
          <p:nvPr/>
        </p:nvSpPr>
        <p:spPr>
          <a:xfrm>
            <a:off x="358600" y="2764500"/>
            <a:ext cx="387900" cy="255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5258900" y="2444650"/>
            <a:ext cx="2699700" cy="575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648950"/>
            <a:ext cx="3316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is CNMS Student Bb Use So High?</a:t>
            </a:r>
            <a:endParaRPr/>
          </a:p>
        </p:txBody>
      </p:sp>
      <p:sp>
        <p:nvSpPr>
          <p:cNvPr id="167" name="Google Shape;167;p29"/>
          <p:cNvSpPr txBox="1">
            <a:spLocks noGrp="1"/>
          </p:cNvSpPr>
          <p:nvPr>
            <p:ph type="body" idx="1"/>
          </p:nvPr>
        </p:nvSpPr>
        <p:spPr>
          <a:xfrm>
            <a:off x="311700" y="1389600"/>
            <a:ext cx="3207000" cy="3690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The tree map shows all courses in each college (box size = number of students/course, SP19)</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Greener box mean more actions/student per course.</a:t>
            </a:r>
            <a:endParaRPr sz="1400" b="1">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CNMS has relatively more green boxes</a:t>
            </a:r>
            <a:r>
              <a:rPr lang="en" sz="1400">
                <a:solidFill>
                  <a:srgbClr val="000000"/>
                </a:solidFill>
              </a:rPr>
              <a:t> due to CHEM, BIOL, PHYS </a:t>
            </a:r>
            <a:r>
              <a:rPr lang="en" sz="1400" b="1">
                <a:solidFill>
                  <a:srgbClr val="000000"/>
                </a:solidFill>
              </a:rPr>
              <a:t>that use quizzes/assessments.</a:t>
            </a:r>
            <a:endParaRPr sz="1400" b="1">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Other colleges have relatively fewer green courses as well as other courses that “weigh down” avg. number of actions/student.</a:t>
            </a:r>
            <a:endParaRPr sz="1400">
              <a:solidFill>
                <a:srgbClr val="000000"/>
              </a:solidFill>
            </a:endParaRPr>
          </a:p>
        </p:txBody>
      </p:sp>
      <p:pic>
        <p:nvPicPr>
          <p:cNvPr id="168" name="Google Shape;168;p29"/>
          <p:cNvPicPr preferRelativeResize="0"/>
          <p:nvPr/>
        </p:nvPicPr>
        <p:blipFill>
          <a:blip r:embed="rId3">
            <a:alphaModFix/>
          </a:blip>
          <a:stretch>
            <a:fillRect/>
          </a:stretch>
        </p:blipFill>
        <p:spPr>
          <a:xfrm>
            <a:off x="3628100" y="648950"/>
            <a:ext cx="5307975" cy="4026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727650" y="579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faculty beliefs about their teaching evolve</a:t>
            </a:r>
            <a:endParaRPr/>
          </a:p>
        </p:txBody>
      </p:sp>
      <p:sp>
        <p:nvSpPr>
          <p:cNvPr id="174" name="Google Shape;174;p30"/>
          <p:cNvSpPr txBox="1">
            <a:spLocks noGrp="1"/>
          </p:cNvSpPr>
          <p:nvPr>
            <p:ph type="body" idx="1"/>
          </p:nvPr>
        </p:nvSpPr>
        <p:spPr>
          <a:xfrm>
            <a:off x="727650" y="1384125"/>
            <a:ext cx="7688700" cy="3384900"/>
          </a:xfrm>
          <a:prstGeom prst="rect">
            <a:avLst/>
          </a:prstGeom>
        </p:spPr>
        <p:txBody>
          <a:bodyPr spcFirstLastPara="1" wrap="square" lIns="91425" tIns="91425" rIns="91425" bIns="91425" anchor="t" anchorCtr="0">
            <a:noAutofit/>
          </a:bodyPr>
          <a:lstStyle/>
          <a:p>
            <a:pPr marL="457200" lvl="0" indent="-342900" algn="l" rtl="0">
              <a:lnSpc>
                <a:spcPct val="145000"/>
              </a:lnSpc>
              <a:spcBef>
                <a:spcPts val="0"/>
              </a:spcBef>
              <a:spcAft>
                <a:spcPts val="0"/>
              </a:spcAft>
              <a:buClr>
                <a:srgbClr val="000000"/>
              </a:buClr>
              <a:buSzPts val="1800"/>
              <a:buAutoNum type="arabicPeriod"/>
            </a:pPr>
            <a:r>
              <a:rPr lang="en" sz="1800" b="1">
                <a:solidFill>
                  <a:srgbClr val="000000"/>
                </a:solidFill>
              </a:rPr>
              <a:t>Egocentrism</a:t>
            </a:r>
            <a:r>
              <a:rPr lang="en" sz="1800">
                <a:solidFill>
                  <a:srgbClr val="000000"/>
                </a:solidFill>
              </a:rPr>
              <a:t> — focusing mainly on their role as teachers</a:t>
            </a:r>
            <a:endParaRPr sz="1800">
              <a:solidFill>
                <a:srgbClr val="000000"/>
              </a:solidFill>
            </a:endParaRPr>
          </a:p>
          <a:p>
            <a:pPr marL="457200" lvl="0" indent="-342900" algn="l" rtl="0">
              <a:lnSpc>
                <a:spcPct val="145000"/>
              </a:lnSpc>
              <a:spcBef>
                <a:spcPts val="0"/>
              </a:spcBef>
              <a:spcAft>
                <a:spcPts val="0"/>
              </a:spcAft>
              <a:buClr>
                <a:srgbClr val="000000"/>
              </a:buClr>
              <a:buSzPts val="1800"/>
              <a:buAutoNum type="arabicPeriod"/>
            </a:pPr>
            <a:r>
              <a:rPr lang="en" sz="1800" b="1">
                <a:solidFill>
                  <a:srgbClr val="000000"/>
                </a:solidFill>
              </a:rPr>
              <a:t>Aliocentrism</a:t>
            </a:r>
            <a:r>
              <a:rPr lang="en" sz="1800">
                <a:solidFill>
                  <a:srgbClr val="000000"/>
                </a:solidFill>
              </a:rPr>
              <a:t> — focusing mainly on the role of learners</a:t>
            </a:r>
            <a:endParaRPr sz="1800">
              <a:solidFill>
                <a:srgbClr val="000000"/>
              </a:solidFill>
            </a:endParaRPr>
          </a:p>
          <a:p>
            <a:pPr marL="457200" lvl="0" indent="-342900" algn="l" rtl="0">
              <a:lnSpc>
                <a:spcPct val="145000"/>
              </a:lnSpc>
              <a:spcBef>
                <a:spcPts val="0"/>
              </a:spcBef>
              <a:spcAft>
                <a:spcPts val="0"/>
              </a:spcAft>
              <a:buClr>
                <a:srgbClr val="000000"/>
              </a:buClr>
              <a:buSzPts val="1800"/>
              <a:buAutoNum type="arabicPeriod"/>
            </a:pPr>
            <a:r>
              <a:rPr lang="en" sz="1800" b="1">
                <a:solidFill>
                  <a:srgbClr val="000000"/>
                </a:solidFill>
              </a:rPr>
              <a:t>Systemocentrism</a:t>
            </a:r>
            <a:r>
              <a:rPr lang="en" sz="1800">
                <a:solidFill>
                  <a:srgbClr val="000000"/>
                </a:solidFill>
              </a:rPr>
              <a:t> — focusing on the shared role of teachers and learners in a community</a:t>
            </a:r>
            <a:endParaRPr sz="1800">
              <a:solidFill>
                <a:srgbClr val="000000"/>
              </a:solidFill>
            </a:endParaRPr>
          </a:p>
          <a:p>
            <a:pPr marL="279400" lvl="0" indent="-279400" algn="l" rtl="0">
              <a:lnSpc>
                <a:spcPct val="100000"/>
              </a:lnSpc>
              <a:spcBef>
                <a:spcPts val="2300"/>
              </a:spcBef>
              <a:spcAft>
                <a:spcPts val="0"/>
              </a:spcAft>
              <a:buNone/>
            </a:pPr>
            <a:r>
              <a:rPr lang="en" sz="1400" b="1">
                <a:solidFill>
                  <a:srgbClr val="000000"/>
                </a:solidFill>
                <a:latin typeface="Arial"/>
                <a:ea typeface="Arial"/>
                <a:cs typeface="Arial"/>
                <a:sym typeface="Arial"/>
              </a:rPr>
              <a:t>Robertson, D. L. (1999). Professors’ perspectives on their teaching: A new construct and developmental model. </a:t>
            </a:r>
            <a:r>
              <a:rPr lang="en" sz="1400" b="1" i="1">
                <a:solidFill>
                  <a:srgbClr val="000000"/>
                </a:solidFill>
                <a:latin typeface="Arial"/>
                <a:ea typeface="Arial"/>
                <a:cs typeface="Arial"/>
                <a:sym typeface="Arial"/>
              </a:rPr>
              <a:t>Innovative Higher Education</a:t>
            </a:r>
            <a:r>
              <a:rPr lang="en" sz="1400" b="1">
                <a:solidFill>
                  <a:srgbClr val="000000"/>
                </a:solidFill>
                <a:latin typeface="Arial"/>
                <a:ea typeface="Arial"/>
                <a:cs typeface="Arial"/>
                <a:sym typeface="Arial"/>
              </a:rPr>
              <a:t>, </a:t>
            </a:r>
            <a:r>
              <a:rPr lang="en" sz="1400" b="1" i="1">
                <a:solidFill>
                  <a:srgbClr val="000000"/>
                </a:solidFill>
                <a:latin typeface="Arial"/>
                <a:ea typeface="Arial"/>
                <a:cs typeface="Arial"/>
                <a:sym typeface="Arial"/>
              </a:rPr>
              <a:t>23</a:t>
            </a:r>
            <a:r>
              <a:rPr lang="en" sz="1400" b="1">
                <a:solidFill>
                  <a:srgbClr val="000000"/>
                </a:solidFill>
                <a:latin typeface="Arial"/>
                <a:ea typeface="Arial"/>
                <a:cs typeface="Arial"/>
                <a:sym typeface="Arial"/>
              </a:rPr>
              <a:t>(4), 271–294.</a:t>
            </a:r>
            <a:r>
              <a:rPr lang="en" sz="1400" b="1">
                <a:solidFill>
                  <a:srgbClr val="000000"/>
                </a:solidFill>
                <a:uFill>
                  <a:noFill/>
                </a:uFill>
                <a:latin typeface="Arial"/>
                <a:ea typeface="Arial"/>
                <a:cs typeface="Arial"/>
                <a:sym typeface="Arial"/>
                <a:hlinkClick r:id="rId3"/>
              </a:rPr>
              <a:t> </a:t>
            </a:r>
            <a:r>
              <a:rPr lang="en" sz="1400" b="1" u="sng">
                <a:solidFill>
                  <a:schemeClr val="accent5"/>
                </a:solidFill>
                <a:latin typeface="Arial"/>
                <a:ea typeface="Arial"/>
                <a:cs typeface="Arial"/>
                <a:sym typeface="Arial"/>
                <a:hlinkClick r:id="rId3"/>
              </a:rPr>
              <a:t>https://doi.org/10.1023/A:1022982907040</a:t>
            </a:r>
            <a:endParaRPr sz="1400">
              <a:solidFill>
                <a:srgbClr val="000000"/>
              </a:solidFill>
            </a:endParaRPr>
          </a:p>
          <a:p>
            <a:pPr marL="0" lvl="0" indent="0" algn="l" rtl="0">
              <a:lnSpc>
                <a:spcPct val="145000"/>
              </a:lnSpc>
              <a:spcBef>
                <a:spcPts val="0"/>
              </a:spcBef>
              <a:spcAft>
                <a:spcPts val="0"/>
              </a:spcAft>
              <a:buNone/>
            </a:pPr>
            <a:endParaRPr sz="1400">
              <a:solidFill>
                <a:srgbClr val="000000"/>
              </a:solidFill>
            </a:endParaRPr>
          </a:p>
          <a:p>
            <a:pPr marL="0" lvl="0" indent="0" algn="l" rtl="0">
              <a:spcBef>
                <a:spcPts val="23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730000" y="466400"/>
            <a:ext cx="3360600" cy="74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Conclusions</a:t>
            </a:r>
            <a:endParaRPr/>
          </a:p>
        </p:txBody>
      </p:sp>
      <p:sp>
        <p:nvSpPr>
          <p:cNvPr id="180" name="Google Shape;180;p31"/>
          <p:cNvSpPr txBox="1">
            <a:spLocks noGrp="1"/>
          </p:cNvSpPr>
          <p:nvPr>
            <p:ph type="body" idx="1"/>
          </p:nvPr>
        </p:nvSpPr>
        <p:spPr>
          <a:xfrm>
            <a:off x="320850" y="1429100"/>
            <a:ext cx="4313100" cy="2402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A good farmer </a:t>
            </a:r>
            <a:r>
              <a:rPr lang="en" sz="2000" u="sng">
                <a:solidFill>
                  <a:srgbClr val="000000"/>
                </a:solidFill>
              </a:rPr>
              <a:t>first </a:t>
            </a:r>
            <a:r>
              <a:rPr lang="en" sz="2000">
                <a:solidFill>
                  <a:srgbClr val="000000"/>
                </a:solidFill>
              </a:rPr>
              <a:t>salts the horse’s oats.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Nobody learns from a position of comfort -- including faculty?</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Course design can be the most scalable form of institutional intervention (e.g., afflict the comfortable and comfort the afflicted). </a:t>
            </a:r>
            <a:endParaRPr sz="2200">
              <a:solidFill>
                <a:srgbClr val="000000"/>
              </a:solidFill>
            </a:endParaRPr>
          </a:p>
        </p:txBody>
      </p:sp>
      <p:pic>
        <p:nvPicPr>
          <p:cNvPr id="181" name="Google Shape;181;p31"/>
          <p:cNvPicPr preferRelativeResize="0"/>
          <p:nvPr/>
        </p:nvPicPr>
        <p:blipFill>
          <a:blip r:embed="rId3">
            <a:alphaModFix/>
          </a:blip>
          <a:stretch>
            <a:fillRect/>
          </a:stretch>
        </p:blipFill>
        <p:spPr>
          <a:xfrm>
            <a:off x="4895950" y="748650"/>
            <a:ext cx="3903775" cy="3646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Issue -- And Opportunity?</a:t>
            </a:r>
            <a:endParaRPr/>
          </a:p>
        </p:txBody>
      </p:sp>
      <p:sp>
        <p:nvSpPr>
          <p:cNvPr id="71" name="Google Shape;71;p16"/>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We think we know that . . .</a:t>
            </a:r>
            <a:endParaRPr b="1">
              <a:solidFill>
                <a:srgbClr val="000000"/>
              </a:solidFill>
            </a:endParaRPr>
          </a:p>
          <a:p>
            <a:pPr marL="914400" lvl="1" indent="-342900" algn="l" rtl="0">
              <a:spcBef>
                <a:spcPts val="1600"/>
              </a:spcBef>
              <a:spcAft>
                <a:spcPts val="0"/>
              </a:spcAft>
              <a:buClr>
                <a:srgbClr val="000000"/>
              </a:buClr>
              <a:buSzPts val="1800"/>
              <a:buAutoNum type="alphaLcPeriod"/>
            </a:pPr>
            <a:r>
              <a:rPr lang="en" sz="1800">
                <a:solidFill>
                  <a:srgbClr val="000000"/>
                </a:solidFill>
              </a:rPr>
              <a:t>LMS course design is related to higher student LMS usage.</a:t>
            </a:r>
            <a:endParaRPr sz="1800">
              <a:solidFill>
                <a:srgbClr val="000000"/>
              </a:solidFill>
            </a:endParaRPr>
          </a:p>
          <a:p>
            <a:pPr marL="914400" lvl="1" indent="-342900" algn="l" rtl="0">
              <a:spcBef>
                <a:spcPts val="0"/>
              </a:spcBef>
              <a:spcAft>
                <a:spcPts val="0"/>
              </a:spcAft>
              <a:buClr>
                <a:srgbClr val="000000"/>
              </a:buClr>
              <a:buSzPts val="1800"/>
              <a:buAutoNum type="alphaLcPeriod"/>
            </a:pPr>
            <a:r>
              <a:rPr lang="en" sz="1800">
                <a:solidFill>
                  <a:srgbClr val="000000"/>
                </a:solidFill>
              </a:rPr>
              <a:t>Higher student LMS usage is related to better student outcomes.</a:t>
            </a:r>
            <a:endParaRPr sz="1800">
              <a:solidFill>
                <a:srgbClr val="000000"/>
              </a:solidFill>
            </a:endParaRPr>
          </a:p>
          <a:p>
            <a:pPr marL="0" lvl="0" indent="0" algn="l" rtl="0">
              <a:spcBef>
                <a:spcPts val="1600"/>
              </a:spcBef>
              <a:spcAft>
                <a:spcPts val="0"/>
              </a:spcAft>
              <a:buNone/>
            </a:pPr>
            <a:r>
              <a:rPr lang="en" b="1">
                <a:solidFill>
                  <a:srgbClr val="000000"/>
                </a:solidFill>
              </a:rPr>
              <a:t>However, we cannot yet establish that . . .</a:t>
            </a:r>
            <a:endParaRPr b="1">
              <a:solidFill>
                <a:srgbClr val="000000"/>
              </a:solidFill>
            </a:endParaRPr>
          </a:p>
          <a:p>
            <a:pPr marL="914400" lvl="1" indent="-342900" algn="l" rtl="0">
              <a:spcBef>
                <a:spcPts val="1600"/>
              </a:spcBef>
              <a:spcAft>
                <a:spcPts val="0"/>
              </a:spcAft>
              <a:buClr>
                <a:srgbClr val="000000"/>
              </a:buClr>
              <a:buSzPts val="1800"/>
              <a:buAutoNum type="alphaLcPeriod"/>
            </a:pPr>
            <a:r>
              <a:rPr lang="en" sz="1800">
                <a:solidFill>
                  <a:srgbClr val="000000"/>
                </a:solidFill>
              </a:rPr>
              <a:t>LMS course design is related to better student outcomes (i.e., an “intervention”).</a:t>
            </a:r>
            <a:endParaRPr sz="2200" b="1">
              <a:solidFill>
                <a:srgbClr val="000000"/>
              </a:solidFill>
            </a:endParaRPr>
          </a:p>
          <a:p>
            <a:pPr marL="0" lvl="0" indent="0" algn="ctr" rtl="0">
              <a:spcBef>
                <a:spcPts val="1600"/>
              </a:spcBef>
              <a:spcAft>
                <a:spcPts val="0"/>
              </a:spcAft>
              <a:buNone/>
            </a:pPr>
            <a:r>
              <a:rPr lang="en" sz="2200" b="1">
                <a:solidFill>
                  <a:srgbClr val="000000"/>
                </a:solidFill>
              </a:rPr>
              <a:t>Does faculty use of the LMS not matter to student success?</a:t>
            </a:r>
            <a:endParaRPr sz="2200" b="1">
              <a:solidFill>
                <a:srgbClr val="000000"/>
              </a:solidFill>
            </a:endParaRPr>
          </a:p>
          <a:p>
            <a:pPr marL="457200" lvl="0" indent="0" algn="ctr" rtl="0">
              <a:spcBef>
                <a:spcPts val="1600"/>
              </a:spcBef>
              <a:spcAft>
                <a:spcPts val="1600"/>
              </a:spcAft>
              <a:buNone/>
            </a:pPr>
            <a:endParaRPr sz="2400"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789000"/>
            <a:ext cx="2893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Faculty Use an LMS</a:t>
            </a:r>
            <a:endParaRPr/>
          </a:p>
        </p:txBody>
      </p:sp>
      <p:sp>
        <p:nvSpPr>
          <p:cNvPr id="77" name="Google Shape;77;p17"/>
          <p:cNvSpPr txBox="1">
            <a:spLocks noGrp="1"/>
          </p:cNvSpPr>
          <p:nvPr>
            <p:ph type="body" idx="1"/>
          </p:nvPr>
        </p:nvSpPr>
        <p:spPr>
          <a:xfrm>
            <a:off x="311700" y="1820400"/>
            <a:ext cx="2808000" cy="3179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800">
                <a:solidFill>
                  <a:schemeClr val="dk1"/>
                </a:solidFill>
              </a:rPr>
              <a:t>Literature &amp; Practice</a:t>
            </a:r>
            <a:br>
              <a:rPr lang="en"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a:p>
            <a:pPr marL="457200" lvl="0" indent="-331470" algn="l" rtl="0">
              <a:lnSpc>
                <a:spcPct val="90000"/>
              </a:lnSpc>
              <a:spcBef>
                <a:spcPts val="0"/>
              </a:spcBef>
              <a:spcAft>
                <a:spcPts val="0"/>
              </a:spcAft>
              <a:buClr>
                <a:schemeClr val="dk1"/>
              </a:buClr>
              <a:buSzPts val="1620"/>
              <a:buFont typeface="Georgia"/>
              <a:buChar char="●"/>
            </a:pPr>
            <a:r>
              <a:rPr lang="en" sz="1620" i="1">
                <a:solidFill>
                  <a:schemeClr val="dk1"/>
                </a:solidFill>
                <a:latin typeface="Georgia"/>
                <a:ea typeface="Georgia"/>
                <a:cs typeface="Georgia"/>
                <a:sym typeface="Georgia"/>
              </a:rPr>
              <a:t>J. Campbell, 2007</a:t>
            </a:r>
            <a:endParaRPr sz="1620" i="1">
              <a:solidFill>
                <a:schemeClr val="dk1"/>
              </a:solidFill>
              <a:latin typeface="Georgia"/>
              <a:ea typeface="Georgia"/>
              <a:cs typeface="Georgia"/>
              <a:sym typeface="Georgia"/>
            </a:endParaRPr>
          </a:p>
          <a:p>
            <a:pPr marL="457200" lvl="0" indent="-331470" algn="l" rtl="0">
              <a:lnSpc>
                <a:spcPct val="90000"/>
              </a:lnSpc>
              <a:spcBef>
                <a:spcPts val="0"/>
              </a:spcBef>
              <a:spcAft>
                <a:spcPts val="0"/>
              </a:spcAft>
              <a:buClr>
                <a:schemeClr val="dk1"/>
              </a:buClr>
              <a:buSzPts val="1620"/>
              <a:buFont typeface="Georgia"/>
              <a:buChar char="●"/>
            </a:pPr>
            <a:r>
              <a:rPr lang="en" sz="1620" i="1">
                <a:solidFill>
                  <a:schemeClr val="dk1"/>
                </a:solidFill>
                <a:latin typeface="Georgia"/>
                <a:ea typeface="Georgia"/>
                <a:cs typeface="Georgia"/>
                <a:sym typeface="Georgia"/>
              </a:rPr>
              <a:t>Dawson et al., 2008</a:t>
            </a:r>
            <a:endParaRPr sz="1620" i="1">
              <a:solidFill>
                <a:schemeClr val="dk1"/>
              </a:solidFill>
              <a:latin typeface="Georgia"/>
              <a:ea typeface="Georgia"/>
              <a:cs typeface="Georgia"/>
              <a:sym typeface="Georgia"/>
            </a:endParaRPr>
          </a:p>
          <a:p>
            <a:pPr marL="457200" lvl="0" indent="-331470" algn="l" rtl="0">
              <a:lnSpc>
                <a:spcPct val="90000"/>
              </a:lnSpc>
              <a:spcBef>
                <a:spcPts val="0"/>
              </a:spcBef>
              <a:spcAft>
                <a:spcPts val="0"/>
              </a:spcAft>
              <a:buClr>
                <a:schemeClr val="dk1"/>
              </a:buClr>
              <a:buSzPts val="1620"/>
              <a:buFont typeface="Georgia"/>
              <a:buChar char="●"/>
            </a:pPr>
            <a:r>
              <a:rPr lang="en" sz="1620" i="1">
                <a:solidFill>
                  <a:schemeClr val="dk1"/>
                </a:solidFill>
                <a:latin typeface="Georgia"/>
                <a:ea typeface="Georgia"/>
                <a:cs typeface="Georgia"/>
                <a:sym typeface="Georgia"/>
              </a:rPr>
              <a:t>Macfadyen &amp; Dawson, 2012</a:t>
            </a:r>
            <a:endParaRPr sz="1620" i="1">
              <a:solidFill>
                <a:schemeClr val="dk1"/>
              </a:solidFill>
              <a:latin typeface="Georgia"/>
              <a:ea typeface="Georgia"/>
              <a:cs typeface="Georgia"/>
              <a:sym typeface="Georgia"/>
            </a:endParaRPr>
          </a:p>
          <a:p>
            <a:pPr marL="457200" lvl="0" indent="-331470" algn="l" rtl="0">
              <a:lnSpc>
                <a:spcPct val="90000"/>
              </a:lnSpc>
              <a:spcBef>
                <a:spcPts val="0"/>
              </a:spcBef>
              <a:spcAft>
                <a:spcPts val="0"/>
              </a:spcAft>
              <a:buClr>
                <a:schemeClr val="dk1"/>
              </a:buClr>
              <a:buSzPts val="1620"/>
              <a:buFont typeface="Georgia"/>
              <a:buChar char="●"/>
            </a:pPr>
            <a:r>
              <a:rPr lang="en" sz="1620" i="1">
                <a:solidFill>
                  <a:schemeClr val="dk1"/>
                </a:solidFill>
                <a:latin typeface="Georgia"/>
                <a:ea typeface="Georgia"/>
                <a:cs typeface="Georgia"/>
                <a:sym typeface="Georgia"/>
              </a:rPr>
              <a:t>Whitmer, 2012</a:t>
            </a:r>
            <a:endParaRPr sz="1620" i="1">
              <a:solidFill>
                <a:schemeClr val="dk1"/>
              </a:solidFill>
              <a:latin typeface="Georgia"/>
              <a:ea typeface="Georgia"/>
              <a:cs typeface="Georgia"/>
              <a:sym typeface="Georgia"/>
            </a:endParaRPr>
          </a:p>
          <a:p>
            <a:pPr marL="457200" lvl="0" indent="-331470" algn="l" rtl="0">
              <a:lnSpc>
                <a:spcPct val="90000"/>
              </a:lnSpc>
              <a:spcBef>
                <a:spcPts val="0"/>
              </a:spcBef>
              <a:spcAft>
                <a:spcPts val="0"/>
              </a:spcAft>
              <a:buClr>
                <a:schemeClr val="dk1"/>
              </a:buClr>
              <a:buSzPts val="1620"/>
              <a:buFont typeface="Georgia"/>
              <a:buChar char="●"/>
            </a:pPr>
            <a:r>
              <a:rPr lang="en" sz="1620" i="1">
                <a:solidFill>
                  <a:schemeClr val="dk1"/>
                </a:solidFill>
                <a:latin typeface="Georgia"/>
                <a:ea typeface="Georgia"/>
                <a:cs typeface="Georgia"/>
                <a:sym typeface="Georgia"/>
              </a:rPr>
              <a:t>Fritz, 2013</a:t>
            </a:r>
            <a:endParaRPr sz="1620" i="1">
              <a:solidFill>
                <a:schemeClr val="dk1"/>
              </a:solidFill>
              <a:latin typeface="Georgia"/>
              <a:ea typeface="Georgia"/>
              <a:cs typeface="Georgia"/>
              <a:sym typeface="Georgia"/>
            </a:endParaRPr>
          </a:p>
          <a:p>
            <a:pPr marL="457200" lvl="0" indent="-331470" algn="l" rtl="0">
              <a:lnSpc>
                <a:spcPct val="90000"/>
              </a:lnSpc>
              <a:spcBef>
                <a:spcPts val="0"/>
              </a:spcBef>
              <a:spcAft>
                <a:spcPts val="0"/>
              </a:spcAft>
              <a:buClr>
                <a:schemeClr val="dk1"/>
              </a:buClr>
              <a:buSzPts val="1620"/>
              <a:buFont typeface="Georgia"/>
              <a:buChar char="●"/>
            </a:pPr>
            <a:r>
              <a:rPr lang="en" sz="1620" i="1">
                <a:solidFill>
                  <a:schemeClr val="dk1"/>
                </a:solidFill>
                <a:latin typeface="Georgia"/>
                <a:ea typeface="Georgia"/>
                <a:cs typeface="Georgia"/>
                <a:sym typeface="Georgia"/>
              </a:rPr>
              <a:t>Fritz &amp; Whitmer, 2017  </a:t>
            </a:r>
            <a:endParaRPr sz="1620" i="1">
              <a:solidFill>
                <a:schemeClr val="dk1"/>
              </a:solidFill>
              <a:latin typeface="Calibri"/>
              <a:ea typeface="Calibri"/>
              <a:cs typeface="Calibri"/>
              <a:sym typeface="Calibri"/>
            </a:endParaRPr>
          </a:p>
          <a:p>
            <a:pPr marL="0" lvl="0" indent="0" algn="l" rtl="0">
              <a:spcBef>
                <a:spcPts val="0"/>
              </a:spcBef>
              <a:spcAft>
                <a:spcPts val="1600"/>
              </a:spcAft>
              <a:buNone/>
            </a:pPr>
            <a:endParaRPr/>
          </a:p>
        </p:txBody>
      </p:sp>
      <p:sp>
        <p:nvSpPr>
          <p:cNvPr id="78" name="Google Shape;78;p17"/>
          <p:cNvSpPr txBox="1">
            <a:spLocks noGrp="1"/>
          </p:cNvSpPr>
          <p:nvPr>
            <p:ph type="body" idx="1"/>
          </p:nvPr>
        </p:nvSpPr>
        <p:spPr>
          <a:xfrm>
            <a:off x="3274226" y="740517"/>
            <a:ext cx="5778600" cy="4189800"/>
          </a:xfrm>
          <a:prstGeom prst="rect">
            <a:avLst/>
          </a:prstGeom>
          <a:noFill/>
          <a:ln>
            <a:noFill/>
          </a:ln>
        </p:spPr>
        <p:txBody>
          <a:bodyPr spcFirstLastPara="1" wrap="square" lIns="0" tIns="0" rIns="0" bIns="0" anchor="t" anchorCtr="0">
            <a:noAutofit/>
          </a:bodyPr>
          <a:lstStyle/>
          <a:p>
            <a:pPr marL="457200" marR="0" lvl="0" indent="-355600" algn="l" rtl="0">
              <a:spcBef>
                <a:spcPts val="0"/>
              </a:spcBef>
              <a:spcAft>
                <a:spcPts val="0"/>
              </a:spcAft>
              <a:buClr>
                <a:srgbClr val="000000"/>
              </a:buClr>
              <a:buSzPts val="2000"/>
              <a:buFont typeface="Calibri"/>
              <a:buAutoNum type="arabicPeriod"/>
            </a:pPr>
            <a:r>
              <a:rPr lang="en" sz="2000" b="1" i="0" u="none" strike="noStrike" cap="none">
                <a:solidFill>
                  <a:srgbClr val="000000"/>
                </a:solidFill>
                <a:latin typeface="Calibri"/>
                <a:ea typeface="Calibri"/>
                <a:cs typeface="Calibri"/>
                <a:sym typeface="Calibri"/>
              </a:rPr>
              <a:t>User &amp; Document Management  </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Auto course creation and enrollment</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Password-protected class &amp; group space </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a:solidFill>
                  <a:srgbClr val="000000"/>
                </a:solidFill>
              </a:rPr>
              <a:t>A</a:t>
            </a:r>
            <a:r>
              <a:rPr lang="en" sz="1600" b="0" i="0" u="none" strike="noStrike" cap="none">
                <a:solidFill>
                  <a:srgbClr val="000000"/>
                </a:solidFill>
                <a:latin typeface="Calibri"/>
                <a:ea typeface="Calibri"/>
                <a:cs typeface="Calibri"/>
                <a:sym typeface="Calibri"/>
              </a:rPr>
              <a:t>ttach or Copy/Paste Documents, perhaps with expiration dates.</a:t>
            </a:r>
            <a:endParaRPr sz="1600" b="0" i="0" u="none" strike="noStrike" cap="none">
              <a:solidFill>
                <a:srgbClr val="000000"/>
              </a:solidFill>
              <a:latin typeface="Calibri"/>
              <a:ea typeface="Calibri"/>
              <a:cs typeface="Calibri"/>
              <a:sym typeface="Calibri"/>
            </a:endParaRPr>
          </a:p>
          <a:p>
            <a:pPr marL="914400" marR="0" lvl="0" indent="0" algn="l" rtl="0">
              <a:spcBef>
                <a:spcPts val="0"/>
              </a:spcBef>
              <a:spcAft>
                <a:spcPts val="0"/>
              </a:spcAft>
              <a:buNone/>
            </a:pPr>
            <a:endParaRPr sz="1600">
              <a:solidFill>
                <a:srgbClr val="000000"/>
              </a:solidFill>
              <a:latin typeface="Calibri"/>
              <a:ea typeface="Calibri"/>
              <a:cs typeface="Calibri"/>
              <a:sym typeface="Calibri"/>
            </a:endParaRPr>
          </a:p>
          <a:p>
            <a:pPr marL="457200" marR="0" lvl="0" indent="-355600" algn="l" rtl="0">
              <a:spcBef>
                <a:spcPts val="0"/>
              </a:spcBef>
              <a:spcAft>
                <a:spcPts val="0"/>
              </a:spcAft>
              <a:buClr>
                <a:srgbClr val="000000"/>
              </a:buClr>
              <a:buSzPts val="2000"/>
              <a:buFont typeface="Calibri"/>
              <a:buAutoNum type="arabicPeriod"/>
            </a:pPr>
            <a:r>
              <a:rPr lang="en" sz="2000" b="1" i="0" u="none" strike="noStrike" cap="none">
                <a:solidFill>
                  <a:srgbClr val="000000"/>
                </a:solidFill>
                <a:latin typeface="Calibri"/>
                <a:ea typeface="Calibri"/>
                <a:cs typeface="Calibri"/>
                <a:sym typeface="Calibri"/>
              </a:rPr>
              <a:t>Interactive Tools</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Announcements</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Email, Messages</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Discussion &amp; Chat</a:t>
            </a:r>
            <a:br>
              <a:rPr lang="en" sz="1600" b="0" i="0" u="none" strike="noStrike" cap="none">
                <a:solidFill>
                  <a:srgbClr val="000000"/>
                </a:solidFill>
                <a:latin typeface="Calibri"/>
                <a:ea typeface="Calibri"/>
                <a:cs typeface="Calibri"/>
                <a:sym typeface="Calibri"/>
              </a:rPr>
            </a:br>
            <a:endParaRPr sz="16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chemeClr val="lt1"/>
              </a:buClr>
              <a:buSzPts val="2000"/>
              <a:buFont typeface="Arial"/>
              <a:buNone/>
            </a:pPr>
            <a:r>
              <a:rPr lang="en" sz="2000" b="1" i="0" u="none" strike="noStrike" cap="none">
                <a:solidFill>
                  <a:srgbClr val="000000"/>
                </a:solidFill>
                <a:latin typeface="Calibri"/>
                <a:ea typeface="Calibri"/>
                <a:cs typeface="Calibri"/>
                <a:sym typeface="Calibri"/>
              </a:rPr>
              <a:t>3. Assessments</a:t>
            </a:r>
            <a:endParaRPr>
              <a:solidFill>
                <a:srgbClr val="000000"/>
              </a:solidFill>
            </a:endParaRPr>
          </a:p>
          <a:p>
            <a:pPr marL="457200" marR="0" lvl="0" indent="-330200" algn="l" rtl="0">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Electronic assignment delivery &amp; collection</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Quizzing, surveys, online grade center.</a:t>
            </a:r>
            <a:endParaRPr>
              <a:solidFill>
                <a:srgbClr val="000000"/>
              </a:solidFill>
            </a:endParaRPr>
          </a:p>
          <a:p>
            <a:pPr marL="457200" marR="0" lvl="0" indent="-330200" algn="l" rtl="0">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Adaptive release of content based on prior action or grades.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3">
            <a:alphaModFix/>
          </a:blip>
          <a:srcRect/>
          <a:stretch/>
        </p:blipFill>
        <p:spPr>
          <a:xfrm>
            <a:off x="945725" y="1401671"/>
            <a:ext cx="7252544" cy="3747675"/>
          </a:xfrm>
          <a:prstGeom prst="rect">
            <a:avLst/>
          </a:prstGeom>
          <a:noFill/>
          <a:ln>
            <a:noFill/>
          </a:ln>
        </p:spPr>
      </p:pic>
      <p:sp>
        <p:nvSpPr>
          <p:cNvPr id="85" name="Google Shape;85;p18"/>
          <p:cNvSpPr txBox="1"/>
          <p:nvPr/>
        </p:nvSpPr>
        <p:spPr>
          <a:xfrm>
            <a:off x="869525" y="1411746"/>
            <a:ext cx="5483700" cy="348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FF"/>
              </a:buClr>
              <a:buSzPts val="1200"/>
              <a:buFont typeface="Lato"/>
              <a:buNone/>
            </a:pPr>
            <a:r>
              <a:rPr lang="en" sz="1200" b="0" i="0" u="sng" strike="noStrike" cap="none">
                <a:solidFill>
                  <a:srgbClr val="0000FF"/>
                </a:solidFill>
                <a:latin typeface="Lato"/>
                <a:ea typeface="Lato"/>
                <a:cs typeface="Lato"/>
                <a:sym typeface="Lato"/>
              </a:rPr>
              <a:t>blog.blackboard.com/combining-data-to-improve-student-success-predictions</a:t>
            </a:r>
            <a:endParaRPr sz="1200" b="0" i="0" u="sng" strike="noStrike" cap="none">
              <a:solidFill>
                <a:srgbClr val="0000FF"/>
              </a:solidFill>
              <a:latin typeface="Lato"/>
              <a:ea typeface="Lato"/>
              <a:cs typeface="Lato"/>
              <a:sym typeface="Lato"/>
            </a:endParaRPr>
          </a:p>
        </p:txBody>
      </p:sp>
      <p:sp>
        <p:nvSpPr>
          <p:cNvPr id="86" name="Google Shape;86;p18"/>
          <p:cNvSpPr/>
          <p:nvPr/>
        </p:nvSpPr>
        <p:spPr>
          <a:xfrm>
            <a:off x="1069750" y="4930600"/>
            <a:ext cx="1272300" cy="213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8"/>
          <p:cNvSpPr txBox="1">
            <a:spLocks noGrp="1"/>
          </p:cNvSpPr>
          <p:nvPr>
            <p:ph type="title"/>
          </p:nvPr>
        </p:nvSpPr>
        <p:spPr>
          <a:xfrm>
            <a:off x="727800" y="5390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July 28, 2018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30900" y="659350"/>
            <a:ext cx="8482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 Key Finding: Student Tool Use &amp; Final Grade Varies by Class</a:t>
            </a:r>
            <a:endParaRPr sz="2200"/>
          </a:p>
        </p:txBody>
      </p:sp>
      <p:pic>
        <p:nvPicPr>
          <p:cNvPr id="93" name="Google Shape;93;p19"/>
          <p:cNvPicPr preferRelativeResize="0"/>
          <p:nvPr/>
        </p:nvPicPr>
        <p:blipFill>
          <a:blip r:embed="rId3">
            <a:alphaModFix/>
          </a:blip>
          <a:stretch>
            <a:fillRect/>
          </a:stretch>
        </p:blipFill>
        <p:spPr>
          <a:xfrm>
            <a:off x="5102317" y="1250825"/>
            <a:ext cx="3754081" cy="3816475"/>
          </a:xfrm>
          <a:prstGeom prst="rect">
            <a:avLst/>
          </a:prstGeom>
          <a:noFill/>
          <a:ln>
            <a:noFill/>
          </a:ln>
        </p:spPr>
      </p:pic>
      <p:pic>
        <p:nvPicPr>
          <p:cNvPr id="94" name="Google Shape;94;p19"/>
          <p:cNvPicPr preferRelativeResize="0"/>
          <p:nvPr/>
        </p:nvPicPr>
        <p:blipFill>
          <a:blip r:embed="rId4">
            <a:alphaModFix/>
          </a:blip>
          <a:stretch>
            <a:fillRect/>
          </a:stretch>
        </p:blipFill>
        <p:spPr>
          <a:xfrm>
            <a:off x="457200" y="1250825"/>
            <a:ext cx="3764408" cy="3816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UMBC Adaptive Release Usage (2015)</a:t>
            </a:r>
            <a:endParaRPr/>
          </a:p>
        </p:txBody>
      </p:sp>
      <p:pic>
        <p:nvPicPr>
          <p:cNvPr id="100" name="Google Shape;100;p20"/>
          <p:cNvPicPr preferRelativeResize="0"/>
          <p:nvPr/>
        </p:nvPicPr>
        <p:blipFill>
          <a:blip r:embed="rId3">
            <a:alphaModFix/>
          </a:blip>
          <a:stretch>
            <a:fillRect/>
          </a:stretch>
        </p:blipFill>
        <p:spPr>
          <a:xfrm>
            <a:off x="475038" y="1609925"/>
            <a:ext cx="8193934" cy="2984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1">
            <a:hlinkClick r:id="rId3"/>
          </p:cNvPr>
          <p:cNvPicPr preferRelativeResize="0"/>
          <p:nvPr/>
        </p:nvPicPr>
        <p:blipFill>
          <a:blip r:embed="rId4">
            <a:alphaModFix/>
          </a:blip>
          <a:stretch>
            <a:fillRect/>
          </a:stretch>
        </p:blipFill>
        <p:spPr>
          <a:xfrm>
            <a:off x="4223550" y="189538"/>
            <a:ext cx="4309172" cy="4764425"/>
          </a:xfrm>
          <a:prstGeom prst="rect">
            <a:avLst/>
          </a:prstGeom>
          <a:noFill/>
          <a:ln>
            <a:noFill/>
          </a:ln>
        </p:spPr>
      </p:pic>
      <p:sp>
        <p:nvSpPr>
          <p:cNvPr id="106" name="Google Shape;106;p21"/>
          <p:cNvSpPr txBox="1">
            <a:spLocks noGrp="1"/>
          </p:cNvSpPr>
          <p:nvPr>
            <p:ph type="title"/>
          </p:nvPr>
        </p:nvSpPr>
        <p:spPr>
          <a:xfrm>
            <a:off x="311700" y="555600"/>
            <a:ext cx="3327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Bb Course Archetypes</a:t>
            </a:r>
            <a:endParaRPr/>
          </a:p>
        </p:txBody>
      </p:sp>
      <p:sp>
        <p:nvSpPr>
          <p:cNvPr id="107" name="Google Shape;107;p21"/>
          <p:cNvSpPr txBox="1"/>
          <p:nvPr/>
        </p:nvSpPr>
        <p:spPr>
          <a:xfrm>
            <a:off x="4262463" y="1076100"/>
            <a:ext cx="4524300" cy="235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https://doit.umbc.edu/news/?id=80996</a:t>
            </a:r>
            <a:endParaRPr/>
          </a:p>
        </p:txBody>
      </p:sp>
      <p:sp>
        <p:nvSpPr>
          <p:cNvPr id="108" name="Google Shape;108;p21"/>
          <p:cNvSpPr txBox="1">
            <a:spLocks noGrp="1"/>
          </p:cNvSpPr>
          <p:nvPr>
            <p:ph type="body" idx="1"/>
          </p:nvPr>
        </p:nvSpPr>
        <p:spPr>
          <a:xfrm>
            <a:off x="180475" y="3335525"/>
            <a:ext cx="3841800" cy="142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100">
              <a:solidFill>
                <a:srgbClr val="000000"/>
              </a:solidFill>
              <a:latin typeface="Arial"/>
              <a:ea typeface="Arial"/>
              <a:cs typeface="Arial"/>
              <a:sym typeface="Arial"/>
            </a:endParaRPr>
          </a:p>
          <a:p>
            <a:pPr marL="279400" lvl="0" indent="-279400" algn="l" rtl="0">
              <a:lnSpc>
                <a:spcPct val="100000"/>
              </a:lnSpc>
              <a:spcBef>
                <a:spcPts val="0"/>
              </a:spcBef>
              <a:spcAft>
                <a:spcPts val="0"/>
              </a:spcAft>
              <a:buNone/>
            </a:pPr>
            <a:r>
              <a:rPr lang="en" sz="1100" b="1">
                <a:solidFill>
                  <a:srgbClr val="000000"/>
                </a:solidFill>
                <a:latin typeface="Arial"/>
                <a:ea typeface="Arial"/>
                <a:cs typeface="Arial"/>
                <a:sym typeface="Arial"/>
              </a:rPr>
              <a:t>Whitmer, J., Nunez, N., Harfield, T., &amp; Forteza, D. (2016). </a:t>
            </a:r>
            <a:r>
              <a:rPr lang="en" sz="1100" b="1" i="1">
                <a:solidFill>
                  <a:srgbClr val="000000"/>
                </a:solidFill>
                <a:latin typeface="Arial"/>
                <a:ea typeface="Arial"/>
                <a:cs typeface="Arial"/>
                <a:sym typeface="Arial"/>
              </a:rPr>
              <a:t>Patterns in Blackboard Learn tool use: Five Course Design Archetypes</a:t>
            </a:r>
            <a:r>
              <a:rPr lang="en" sz="1100" b="1">
                <a:solidFill>
                  <a:srgbClr val="000000"/>
                </a:solidFill>
                <a:latin typeface="Arial"/>
                <a:ea typeface="Arial"/>
                <a:cs typeface="Arial"/>
                <a:sym typeface="Arial"/>
              </a:rPr>
              <a:t> [Blackboard Blog]. Retrieved from</a:t>
            </a:r>
            <a:r>
              <a:rPr lang="en" sz="1100" b="1">
                <a:solidFill>
                  <a:srgbClr val="000000"/>
                </a:solidFill>
                <a:uFill>
                  <a:noFill/>
                </a:uFill>
                <a:latin typeface="Arial"/>
                <a:ea typeface="Arial"/>
                <a:cs typeface="Arial"/>
                <a:sym typeface="Arial"/>
                <a:hlinkClick r:id="rId5"/>
              </a:rPr>
              <a:t> </a:t>
            </a:r>
            <a:r>
              <a:rPr lang="en" sz="1100" b="1" u="sng">
                <a:solidFill>
                  <a:schemeClr val="accent5"/>
                </a:solidFill>
                <a:latin typeface="Arial"/>
                <a:ea typeface="Arial"/>
                <a:cs typeface="Arial"/>
                <a:sym typeface="Arial"/>
                <a:hlinkClick r:id="rId5"/>
              </a:rPr>
              <a:t>https://www.blackboard.com/images/21/Bb_Patterns_LMS_Course_Design_r5_tcm21-42998.pdf</a:t>
            </a:r>
            <a:endParaRPr b="1"/>
          </a:p>
        </p:txBody>
      </p:sp>
      <p:pic>
        <p:nvPicPr>
          <p:cNvPr id="109" name="Google Shape;109;p21"/>
          <p:cNvPicPr preferRelativeResize="0"/>
          <p:nvPr/>
        </p:nvPicPr>
        <p:blipFill rotWithShape="1">
          <a:blip r:embed="rId6">
            <a:alphaModFix/>
          </a:blip>
          <a:srcRect t="11660"/>
          <a:stretch/>
        </p:blipFill>
        <p:spPr>
          <a:xfrm>
            <a:off x="180475" y="1423725"/>
            <a:ext cx="3709825" cy="181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idx="4294967295"/>
          </p:nvPr>
        </p:nvSpPr>
        <p:spPr>
          <a:xfrm>
            <a:off x="311700" y="649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Mean DFW Rates (Course #) by Course Archetype</a:t>
            </a:r>
            <a:endParaRPr/>
          </a:p>
        </p:txBody>
      </p:sp>
      <p:graphicFrame>
        <p:nvGraphicFramePr>
          <p:cNvPr id="115" name="Google Shape;115;p22"/>
          <p:cNvGraphicFramePr/>
          <p:nvPr/>
        </p:nvGraphicFramePr>
        <p:xfrm>
          <a:off x="933375" y="1364625"/>
          <a:ext cx="6552425" cy="3396025"/>
        </p:xfrm>
        <a:graphic>
          <a:graphicData uri="http://schemas.openxmlformats.org/drawingml/2006/table">
            <a:tbl>
              <a:tblPr>
                <a:noFill/>
                <a:tableStyleId>{DDCADDE9-7712-4379-8B02-E6380FB2DC81}</a:tableStyleId>
              </a:tblPr>
              <a:tblGrid>
                <a:gridCol w="1433325">
                  <a:extLst>
                    <a:ext uri="{9D8B030D-6E8A-4147-A177-3AD203B41FA5}">
                      <a16:colId xmlns:a16="http://schemas.microsoft.com/office/drawing/2014/main" val="20000"/>
                    </a:ext>
                  </a:extLst>
                </a:gridCol>
                <a:gridCol w="1239400">
                  <a:extLst>
                    <a:ext uri="{9D8B030D-6E8A-4147-A177-3AD203B41FA5}">
                      <a16:colId xmlns:a16="http://schemas.microsoft.com/office/drawing/2014/main" val="20001"/>
                    </a:ext>
                  </a:extLst>
                </a:gridCol>
                <a:gridCol w="1271700">
                  <a:extLst>
                    <a:ext uri="{9D8B030D-6E8A-4147-A177-3AD203B41FA5}">
                      <a16:colId xmlns:a16="http://schemas.microsoft.com/office/drawing/2014/main" val="20002"/>
                    </a:ext>
                  </a:extLst>
                </a:gridCol>
                <a:gridCol w="1304000">
                  <a:extLst>
                    <a:ext uri="{9D8B030D-6E8A-4147-A177-3AD203B41FA5}">
                      <a16:colId xmlns:a16="http://schemas.microsoft.com/office/drawing/2014/main" val="20003"/>
                    </a:ext>
                  </a:extLst>
                </a:gridCol>
                <a:gridCol w="1304000">
                  <a:extLst>
                    <a:ext uri="{9D8B030D-6E8A-4147-A177-3AD203B41FA5}">
                      <a16:colId xmlns:a16="http://schemas.microsoft.com/office/drawing/2014/main" val="20004"/>
                    </a:ext>
                  </a:extLst>
                </a:gridCol>
              </a:tblGrid>
              <a:tr h="626450">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Archetype</a:t>
                      </a:r>
                      <a:endParaRPr sz="1200" b="1">
                        <a:latin typeface="Times New Roman"/>
                        <a:ea typeface="Times New Roman"/>
                        <a:cs typeface="Times New Roman"/>
                        <a:sym typeface="Times New Roman"/>
                      </a:endParaRPr>
                    </a:p>
                  </a:txBody>
                  <a:tcPr marL="63500" marR="63500" marT="63500" marB="63500">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All Courses</a:t>
                      </a:r>
                      <a:endParaRPr sz="1200" b="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Upper</a:t>
                      </a:r>
                      <a:endParaRPr sz="1200" b="1">
                        <a:latin typeface="Times New Roman"/>
                        <a:ea typeface="Times New Roman"/>
                        <a:cs typeface="Times New Roman"/>
                        <a:sym typeface="Times New Roman"/>
                      </a:endParaRPr>
                    </a:p>
                    <a:p>
                      <a:pPr marL="0" lvl="0" indent="0" algn="ctr" rtl="0">
                        <a:spcBef>
                          <a:spcPts val="0"/>
                        </a:spcBef>
                        <a:spcAft>
                          <a:spcPts val="0"/>
                        </a:spcAft>
                        <a:buNone/>
                      </a:pPr>
                      <a:r>
                        <a:rPr lang="en" sz="1200" b="1">
                          <a:latin typeface="Times New Roman"/>
                          <a:ea typeface="Times New Roman"/>
                          <a:cs typeface="Times New Roman"/>
                          <a:sym typeface="Times New Roman"/>
                        </a:rPr>
                        <a:t>Divisional</a:t>
                      </a:r>
                      <a:endParaRPr sz="1200" b="1">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&gt;Median</a:t>
                      </a:r>
                      <a:endParaRPr sz="1200" b="1">
                        <a:latin typeface="Times New Roman"/>
                        <a:ea typeface="Times New Roman"/>
                        <a:cs typeface="Times New Roman"/>
                        <a:sym typeface="Times New Roman"/>
                      </a:endParaRPr>
                    </a:p>
                    <a:p>
                      <a:pPr marL="0" lvl="0" indent="0" algn="ctr" rtl="0">
                        <a:spcBef>
                          <a:spcPts val="0"/>
                        </a:spcBef>
                        <a:spcAft>
                          <a:spcPts val="0"/>
                        </a:spcAft>
                        <a:buNone/>
                      </a:pPr>
                      <a:r>
                        <a:rPr lang="en" sz="1200" b="1">
                          <a:latin typeface="Times New Roman"/>
                          <a:ea typeface="Times New Roman"/>
                          <a:cs typeface="Times New Roman"/>
                          <a:sym typeface="Times New Roman"/>
                        </a:rPr>
                        <a:t>Enrollment</a:t>
                      </a:r>
                      <a:endParaRPr sz="1200" b="1">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&gt;90% Enrollment</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6264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Supplemental</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11.01 (852)</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9.48 (522)</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11.85 (425)</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15.17 (60)</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428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Complementary</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11.15 (1,004)</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8.76 (607)</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11.56 (534)</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15.51 (107)</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428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Social</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9.26 (147)</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6.73 (110)</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8.62 (12)</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428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Evaluative</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8.93 (508)</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7.89 (329)</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9.66 (238)</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12.77 (38)</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r h="428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Holistic</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12.83 (645)</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8.84 (348)</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14.10 (374)</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17.50 (119)</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5"/>
                  </a:ext>
                </a:extLst>
              </a:tr>
              <a:tr h="428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Unknown</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7.7 (167)</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9.88 (83)</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7.11 (66)</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12.76 (4)</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and Original Archetype Distribution</a:t>
            </a:r>
            <a:endParaRPr/>
          </a:p>
        </p:txBody>
      </p:sp>
      <p:pic>
        <p:nvPicPr>
          <p:cNvPr id="121" name="Google Shape;121;p23"/>
          <p:cNvPicPr preferRelativeResize="0"/>
          <p:nvPr/>
        </p:nvPicPr>
        <p:blipFill>
          <a:blip r:embed="rId3">
            <a:alphaModFix/>
          </a:blip>
          <a:stretch>
            <a:fillRect/>
          </a:stretch>
        </p:blipFill>
        <p:spPr>
          <a:xfrm>
            <a:off x="2015850" y="1384350"/>
            <a:ext cx="5310656" cy="3616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Macintosh PowerPoint</Application>
  <PresentationFormat>On-screen Show (16:9)</PresentationFormat>
  <Paragraphs>148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Lato</vt:lpstr>
      <vt:lpstr>Georgia</vt:lpstr>
      <vt:lpstr>Times New Roman</vt:lpstr>
      <vt:lpstr>Calibri</vt:lpstr>
      <vt:lpstr>Simple Light</vt:lpstr>
      <vt:lpstr>Course Design as Learning Analytics Variable – and Intervention</vt:lpstr>
      <vt:lpstr>An Issue -- And Opportunity?</vt:lpstr>
      <vt:lpstr>How Faculty Use an LMS</vt:lpstr>
      <vt:lpstr>July 28, 2018</vt:lpstr>
      <vt:lpstr>A Key Finding: Student Tool Use &amp; Final Grade Varies by Class</vt:lpstr>
      <vt:lpstr>UMBC Adaptive Release Usage (2015)</vt:lpstr>
      <vt:lpstr>Bb Course Archetypes</vt:lpstr>
      <vt:lpstr>Mean DFW Rates (Course #) by Course Archetype</vt:lpstr>
      <vt:lpstr>Current and Original Archetype Distribution</vt:lpstr>
      <vt:lpstr>Redefining Student Success</vt:lpstr>
      <vt:lpstr>PowerPoint Presentation</vt:lpstr>
      <vt:lpstr>Testimonial</vt:lpstr>
      <vt:lpstr>Phased Rollout</vt:lpstr>
      <vt:lpstr>Student Bb Use Always Highest in CNMS Courses</vt:lpstr>
      <vt:lpstr>Why is CNMS Student Bb Use So High?</vt:lpstr>
      <vt:lpstr>How faculty beliefs about their teaching evolve</vt:lpstr>
      <vt:lpstr>Conclusions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Design as Learning Analytics Variable – and Intervention</dc:title>
  <cp:lastModifiedBy>Tom Penniston</cp:lastModifiedBy>
  <cp:revision>1</cp:revision>
  <dcterms:modified xsi:type="dcterms:W3CDTF">2019-10-15T13:07:02Z</dcterms:modified>
</cp:coreProperties>
</file>