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9" r:id="rId3"/>
    <p:sldId id="294" r:id="rId4"/>
    <p:sldId id="285" r:id="rId5"/>
    <p:sldId id="296" r:id="rId6"/>
    <p:sldId id="297" r:id="rId7"/>
    <p:sldId id="295" r:id="rId8"/>
    <p:sldId id="283" r:id="rId9"/>
    <p:sldId id="292" r:id="rId10"/>
    <p:sldId id="287" r:id="rId11"/>
    <p:sldId id="258" r:id="rId12"/>
    <p:sldId id="291" r:id="rId13"/>
    <p:sldId id="293" r:id="rId14"/>
    <p:sldId id="260" r:id="rId15"/>
    <p:sldId id="267" r:id="rId16"/>
    <p:sldId id="286" r:id="rId17"/>
    <p:sldId id="288" r:id="rId18"/>
    <p:sldId id="257" r:id="rId19"/>
    <p:sldId id="266" r:id="rId20"/>
    <p:sldId id="259" r:id="rId21"/>
    <p:sldId id="261" r:id="rId22"/>
    <p:sldId id="262" r:id="rId23"/>
    <p:sldId id="263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99"/>
    <a:srgbClr val="446CA9"/>
    <a:srgbClr val="EF7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97440" autoAdjust="0"/>
  </p:normalViewPr>
  <p:slideViewPr>
    <p:cSldViewPr snapToGrid="0">
      <p:cViewPr varScale="1">
        <p:scale>
          <a:sx n="97" d="100"/>
          <a:sy n="97" d="100"/>
        </p:scale>
        <p:origin x="78" y="7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Predictive Model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Accuracy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B8-439C-AB79-E620D85427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Current Standing (EoS)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Accuracy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B8-439C-AB79-E620D85427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047376"/>
        <c:axId val="316088576"/>
      </c:barChart>
      <c:catAx>
        <c:axId val="31904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088576"/>
        <c:crosses val="autoZero"/>
        <c:auto val="1"/>
        <c:lblAlgn val="ctr"/>
        <c:lblOffset val="100"/>
        <c:noMultiLvlLbl val="0"/>
      </c:catAx>
      <c:valAx>
        <c:axId val="3160885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904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A8F44-C37F-444B-A743-3841F8E3F16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963D1A-FD98-4266-82A8-80BD8255D0D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Training/Testing Data</a:t>
          </a:r>
        </a:p>
      </dgm:t>
    </dgm:pt>
    <dgm:pt modelId="{DD39737B-49BF-4EFD-BC9D-D78D8EF48828}" type="parTrans" cxnId="{A0A75BD8-1843-419E-AD6C-7DB2DC3D7CF2}">
      <dgm:prSet/>
      <dgm:spPr/>
      <dgm:t>
        <a:bodyPr/>
        <a:lstStyle/>
        <a:p>
          <a:endParaRPr lang="en-US"/>
        </a:p>
      </dgm:t>
    </dgm:pt>
    <dgm:pt modelId="{014B9EFA-56CE-4BB8-935B-8EF592CEBD0D}" type="sibTrans" cxnId="{A0A75BD8-1843-419E-AD6C-7DB2DC3D7CF2}">
      <dgm:prSet/>
      <dgm:spPr/>
      <dgm:t>
        <a:bodyPr/>
        <a:lstStyle/>
        <a:p>
          <a:endParaRPr lang="en-US"/>
        </a:p>
      </dgm:t>
    </dgm:pt>
    <dgm:pt modelId="{2BCA6A82-605D-4BFF-AAAD-50EA758EFF0A}">
      <dgm:prSet phldrT="[Text]"/>
      <dgm:spPr/>
      <dgm:t>
        <a:bodyPr/>
        <a:lstStyle/>
        <a:p>
          <a:r>
            <a:rPr lang="en-US" dirty="0"/>
            <a:t>Canvas</a:t>
          </a:r>
        </a:p>
      </dgm:t>
    </dgm:pt>
    <dgm:pt modelId="{0877D2E0-C45E-4B71-8FB7-962602820722}" type="parTrans" cxnId="{1C9776BF-0EE0-4986-B527-8FFBEF442A53}">
      <dgm:prSet/>
      <dgm:spPr/>
      <dgm:t>
        <a:bodyPr/>
        <a:lstStyle/>
        <a:p>
          <a:endParaRPr lang="en-US"/>
        </a:p>
      </dgm:t>
    </dgm:pt>
    <dgm:pt modelId="{1B8ED385-F9D5-4F67-A908-B5C87449A2E2}" type="sibTrans" cxnId="{1C9776BF-0EE0-4986-B527-8FFBEF442A53}">
      <dgm:prSet/>
      <dgm:spPr/>
      <dgm:t>
        <a:bodyPr/>
        <a:lstStyle/>
        <a:p>
          <a:endParaRPr lang="en-US"/>
        </a:p>
      </dgm:t>
    </dgm:pt>
    <dgm:pt modelId="{D98FE917-177F-47DA-9FF0-5270BD036133}">
      <dgm:prSet phldrT="[Text]"/>
      <dgm:spPr/>
      <dgm:t>
        <a:bodyPr/>
        <a:lstStyle/>
        <a:p>
          <a:r>
            <a:rPr lang="en-US" dirty="0" err="1"/>
            <a:t>EoS</a:t>
          </a:r>
          <a:endParaRPr lang="en-US" dirty="0"/>
        </a:p>
      </dgm:t>
    </dgm:pt>
    <dgm:pt modelId="{6E6F9399-0DA2-4898-B594-47708C2C9BB2}" type="parTrans" cxnId="{BD47FA48-4E82-4D9D-8FE2-34E78EF335CB}">
      <dgm:prSet/>
      <dgm:spPr/>
      <dgm:t>
        <a:bodyPr/>
        <a:lstStyle/>
        <a:p>
          <a:endParaRPr lang="en-US"/>
        </a:p>
      </dgm:t>
    </dgm:pt>
    <dgm:pt modelId="{2AFEE354-A4B3-44A1-A9CB-4892178D88DE}" type="sibTrans" cxnId="{BD47FA48-4E82-4D9D-8FE2-34E78EF335CB}">
      <dgm:prSet/>
      <dgm:spPr/>
      <dgm:t>
        <a:bodyPr/>
        <a:lstStyle/>
        <a:p>
          <a:endParaRPr lang="en-US"/>
        </a:p>
      </dgm:t>
    </dgm:pt>
    <dgm:pt modelId="{86B84E9D-E41D-468F-A732-6D6AB94E5B48}">
      <dgm:prSet phldrT="[Text]"/>
      <dgm:spPr/>
      <dgm:t>
        <a:bodyPr/>
        <a:lstStyle/>
        <a:p>
          <a:r>
            <a:rPr lang="en-US" dirty="0"/>
            <a:t>SIS</a:t>
          </a:r>
        </a:p>
      </dgm:t>
    </dgm:pt>
    <dgm:pt modelId="{4A7BE783-A2CA-4A8B-83EA-0B26A941A68B}" type="parTrans" cxnId="{CC8D76B3-1874-447C-83E7-678A9759A83A}">
      <dgm:prSet/>
      <dgm:spPr/>
      <dgm:t>
        <a:bodyPr/>
        <a:lstStyle/>
        <a:p>
          <a:endParaRPr lang="en-US"/>
        </a:p>
      </dgm:t>
    </dgm:pt>
    <dgm:pt modelId="{481592A8-CD6D-469B-BAAB-56B418C811C5}" type="sibTrans" cxnId="{CC8D76B3-1874-447C-83E7-678A9759A83A}">
      <dgm:prSet/>
      <dgm:spPr/>
      <dgm:t>
        <a:bodyPr/>
        <a:lstStyle/>
        <a:p>
          <a:endParaRPr lang="en-US"/>
        </a:p>
      </dgm:t>
    </dgm:pt>
    <dgm:pt modelId="{9597E0EE-C30D-4712-82C8-3E7F9D0CB700}" type="pres">
      <dgm:prSet presAssocID="{FFAA8F44-C37F-444B-A743-3841F8E3F1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8C3AB48-6F1D-4689-8D1D-832594193760}" type="pres">
      <dgm:prSet presAssocID="{AF963D1A-FD98-4266-82A8-80BD8255D0D2}" presName="hierRoot1" presStyleCnt="0">
        <dgm:presLayoutVars>
          <dgm:hierBranch val="init"/>
        </dgm:presLayoutVars>
      </dgm:prSet>
      <dgm:spPr/>
    </dgm:pt>
    <dgm:pt modelId="{6A5E901C-DAF1-4E64-887A-6A43E4201F1F}" type="pres">
      <dgm:prSet presAssocID="{AF963D1A-FD98-4266-82A8-80BD8255D0D2}" presName="rootComposite1" presStyleCnt="0"/>
      <dgm:spPr/>
    </dgm:pt>
    <dgm:pt modelId="{42DDE57C-858A-49BF-B5B3-3556317531C3}" type="pres">
      <dgm:prSet presAssocID="{AF963D1A-FD98-4266-82A8-80BD8255D0D2}" presName="rootText1" presStyleLbl="node0" presStyleIdx="0" presStyleCnt="1" custScaleX="144755" custLinFactNeighborX="0" custLinFactNeighborY="-593">
        <dgm:presLayoutVars>
          <dgm:chPref val="3"/>
        </dgm:presLayoutVars>
      </dgm:prSet>
      <dgm:spPr/>
    </dgm:pt>
    <dgm:pt modelId="{D402AB34-4E83-4955-839A-8B37BC1DDAA8}" type="pres">
      <dgm:prSet presAssocID="{AF963D1A-FD98-4266-82A8-80BD8255D0D2}" presName="rootConnector1" presStyleLbl="node1" presStyleIdx="0" presStyleCnt="0"/>
      <dgm:spPr/>
    </dgm:pt>
    <dgm:pt modelId="{7FF8332C-6F13-4A6E-84EF-001EC6CF457F}" type="pres">
      <dgm:prSet presAssocID="{AF963D1A-FD98-4266-82A8-80BD8255D0D2}" presName="hierChild2" presStyleCnt="0"/>
      <dgm:spPr/>
    </dgm:pt>
    <dgm:pt modelId="{D15DEFDB-B9CA-4493-A4E9-8FE71D615141}" type="pres">
      <dgm:prSet presAssocID="{0877D2E0-C45E-4B71-8FB7-962602820722}" presName="Name37" presStyleLbl="parChTrans1D2" presStyleIdx="0" presStyleCnt="3"/>
      <dgm:spPr/>
    </dgm:pt>
    <dgm:pt modelId="{6DB0831B-71A3-4C11-B0AB-854BCDBB01FB}" type="pres">
      <dgm:prSet presAssocID="{2BCA6A82-605D-4BFF-AAAD-50EA758EFF0A}" presName="hierRoot2" presStyleCnt="0">
        <dgm:presLayoutVars>
          <dgm:hierBranch val="init"/>
        </dgm:presLayoutVars>
      </dgm:prSet>
      <dgm:spPr/>
    </dgm:pt>
    <dgm:pt modelId="{7B76E9F1-35AC-4A2F-BE44-DE6D9D7B52E0}" type="pres">
      <dgm:prSet presAssocID="{2BCA6A82-605D-4BFF-AAAD-50EA758EFF0A}" presName="rootComposite" presStyleCnt="0"/>
      <dgm:spPr/>
    </dgm:pt>
    <dgm:pt modelId="{10568D10-B1F2-4AA6-A305-F384852F3E6E}" type="pres">
      <dgm:prSet presAssocID="{2BCA6A82-605D-4BFF-AAAD-50EA758EFF0A}" presName="rootText" presStyleLbl="node2" presStyleIdx="0" presStyleCnt="3">
        <dgm:presLayoutVars>
          <dgm:chPref val="3"/>
        </dgm:presLayoutVars>
      </dgm:prSet>
      <dgm:spPr/>
    </dgm:pt>
    <dgm:pt modelId="{59C627F5-FA31-47E1-BCCD-19CD8263D36C}" type="pres">
      <dgm:prSet presAssocID="{2BCA6A82-605D-4BFF-AAAD-50EA758EFF0A}" presName="rootConnector" presStyleLbl="node2" presStyleIdx="0" presStyleCnt="3"/>
      <dgm:spPr/>
    </dgm:pt>
    <dgm:pt modelId="{88C55F28-5635-4FF8-BDC4-A636B3319366}" type="pres">
      <dgm:prSet presAssocID="{2BCA6A82-605D-4BFF-AAAD-50EA758EFF0A}" presName="hierChild4" presStyleCnt="0"/>
      <dgm:spPr/>
    </dgm:pt>
    <dgm:pt modelId="{E075007E-8EEA-4F36-9547-10E9992EC024}" type="pres">
      <dgm:prSet presAssocID="{2BCA6A82-605D-4BFF-AAAD-50EA758EFF0A}" presName="hierChild5" presStyleCnt="0"/>
      <dgm:spPr/>
    </dgm:pt>
    <dgm:pt modelId="{AAF1493E-414D-4D18-803A-7ADE9124AD0A}" type="pres">
      <dgm:prSet presAssocID="{6E6F9399-0DA2-4898-B594-47708C2C9BB2}" presName="Name37" presStyleLbl="parChTrans1D2" presStyleIdx="1" presStyleCnt="3"/>
      <dgm:spPr/>
    </dgm:pt>
    <dgm:pt modelId="{C64A4D09-F84B-456A-B672-9FE46AB779C7}" type="pres">
      <dgm:prSet presAssocID="{D98FE917-177F-47DA-9FF0-5270BD036133}" presName="hierRoot2" presStyleCnt="0">
        <dgm:presLayoutVars>
          <dgm:hierBranch val="init"/>
        </dgm:presLayoutVars>
      </dgm:prSet>
      <dgm:spPr/>
    </dgm:pt>
    <dgm:pt modelId="{097B27F4-E0C2-4AA9-8623-3143D901893C}" type="pres">
      <dgm:prSet presAssocID="{D98FE917-177F-47DA-9FF0-5270BD036133}" presName="rootComposite" presStyleCnt="0"/>
      <dgm:spPr/>
    </dgm:pt>
    <dgm:pt modelId="{E460CBD1-F75B-4BCC-B60A-E230FE1CBCB2}" type="pres">
      <dgm:prSet presAssocID="{D98FE917-177F-47DA-9FF0-5270BD036133}" presName="rootText" presStyleLbl="node2" presStyleIdx="1" presStyleCnt="3">
        <dgm:presLayoutVars>
          <dgm:chPref val="3"/>
        </dgm:presLayoutVars>
      </dgm:prSet>
      <dgm:spPr/>
    </dgm:pt>
    <dgm:pt modelId="{024290DF-5900-427B-9D71-9EF86459A7C9}" type="pres">
      <dgm:prSet presAssocID="{D98FE917-177F-47DA-9FF0-5270BD036133}" presName="rootConnector" presStyleLbl="node2" presStyleIdx="1" presStyleCnt="3"/>
      <dgm:spPr/>
    </dgm:pt>
    <dgm:pt modelId="{2702D2DE-5FE9-46D4-BD19-44F751305003}" type="pres">
      <dgm:prSet presAssocID="{D98FE917-177F-47DA-9FF0-5270BD036133}" presName="hierChild4" presStyleCnt="0"/>
      <dgm:spPr/>
    </dgm:pt>
    <dgm:pt modelId="{8D7FAB18-D8D9-42D8-B362-471642A51E62}" type="pres">
      <dgm:prSet presAssocID="{D98FE917-177F-47DA-9FF0-5270BD036133}" presName="hierChild5" presStyleCnt="0"/>
      <dgm:spPr/>
    </dgm:pt>
    <dgm:pt modelId="{41702257-5669-434F-A67D-55E90E6BDA9B}" type="pres">
      <dgm:prSet presAssocID="{4A7BE783-A2CA-4A8B-83EA-0B26A941A68B}" presName="Name37" presStyleLbl="parChTrans1D2" presStyleIdx="2" presStyleCnt="3"/>
      <dgm:spPr/>
    </dgm:pt>
    <dgm:pt modelId="{38B6990E-6BD3-474D-882F-DDA3C5DEBB5A}" type="pres">
      <dgm:prSet presAssocID="{86B84E9D-E41D-468F-A732-6D6AB94E5B48}" presName="hierRoot2" presStyleCnt="0">
        <dgm:presLayoutVars>
          <dgm:hierBranch val="init"/>
        </dgm:presLayoutVars>
      </dgm:prSet>
      <dgm:spPr/>
    </dgm:pt>
    <dgm:pt modelId="{C00A7DCB-F177-4A77-B22A-BA96D32EA0B8}" type="pres">
      <dgm:prSet presAssocID="{86B84E9D-E41D-468F-A732-6D6AB94E5B48}" presName="rootComposite" presStyleCnt="0"/>
      <dgm:spPr/>
    </dgm:pt>
    <dgm:pt modelId="{04498A03-6C26-42B2-A274-97B2EFD4E74B}" type="pres">
      <dgm:prSet presAssocID="{86B84E9D-E41D-468F-A732-6D6AB94E5B48}" presName="rootText" presStyleLbl="node2" presStyleIdx="2" presStyleCnt="3">
        <dgm:presLayoutVars>
          <dgm:chPref val="3"/>
        </dgm:presLayoutVars>
      </dgm:prSet>
      <dgm:spPr/>
    </dgm:pt>
    <dgm:pt modelId="{8DBCEB4E-D914-4FC8-9259-EF6BD311C7C7}" type="pres">
      <dgm:prSet presAssocID="{86B84E9D-E41D-468F-A732-6D6AB94E5B48}" presName="rootConnector" presStyleLbl="node2" presStyleIdx="2" presStyleCnt="3"/>
      <dgm:spPr/>
    </dgm:pt>
    <dgm:pt modelId="{878998C5-E9DE-40B5-A956-BEA6E7353854}" type="pres">
      <dgm:prSet presAssocID="{86B84E9D-E41D-468F-A732-6D6AB94E5B48}" presName="hierChild4" presStyleCnt="0"/>
      <dgm:spPr/>
    </dgm:pt>
    <dgm:pt modelId="{EB13F594-A26C-451C-A89D-C41389703F47}" type="pres">
      <dgm:prSet presAssocID="{86B84E9D-E41D-468F-A732-6D6AB94E5B48}" presName="hierChild5" presStyleCnt="0"/>
      <dgm:spPr/>
    </dgm:pt>
    <dgm:pt modelId="{40B2D623-B816-4722-89B9-B3EB8242D3AC}" type="pres">
      <dgm:prSet presAssocID="{AF963D1A-FD98-4266-82A8-80BD8255D0D2}" presName="hierChild3" presStyleCnt="0"/>
      <dgm:spPr/>
    </dgm:pt>
  </dgm:ptLst>
  <dgm:cxnLst>
    <dgm:cxn modelId="{75B2F231-550D-4CCF-B5CA-AD85AD946A1C}" type="presOf" srcId="{D98FE917-177F-47DA-9FF0-5270BD036133}" destId="{024290DF-5900-427B-9D71-9EF86459A7C9}" srcOrd="1" destOrd="0" presId="urn:microsoft.com/office/officeart/2005/8/layout/orgChart1"/>
    <dgm:cxn modelId="{BD47FA48-4E82-4D9D-8FE2-34E78EF335CB}" srcId="{AF963D1A-FD98-4266-82A8-80BD8255D0D2}" destId="{D98FE917-177F-47DA-9FF0-5270BD036133}" srcOrd="1" destOrd="0" parTransId="{6E6F9399-0DA2-4898-B594-47708C2C9BB2}" sibTransId="{2AFEE354-A4B3-44A1-A9CB-4892178D88DE}"/>
    <dgm:cxn modelId="{39B41373-1571-4337-8CE9-1C6ECD53C042}" type="presOf" srcId="{D98FE917-177F-47DA-9FF0-5270BD036133}" destId="{E460CBD1-F75B-4BCC-B60A-E230FE1CBCB2}" srcOrd="0" destOrd="0" presId="urn:microsoft.com/office/officeart/2005/8/layout/orgChart1"/>
    <dgm:cxn modelId="{30234979-409C-474D-A797-D5D40CABA440}" type="presOf" srcId="{2BCA6A82-605D-4BFF-AAAD-50EA758EFF0A}" destId="{59C627F5-FA31-47E1-BCCD-19CD8263D36C}" srcOrd="1" destOrd="0" presId="urn:microsoft.com/office/officeart/2005/8/layout/orgChart1"/>
    <dgm:cxn modelId="{5F7B1D80-A7F2-4006-BFF9-0AD78479F2B5}" type="presOf" srcId="{AF963D1A-FD98-4266-82A8-80BD8255D0D2}" destId="{42DDE57C-858A-49BF-B5B3-3556317531C3}" srcOrd="0" destOrd="0" presId="urn:microsoft.com/office/officeart/2005/8/layout/orgChart1"/>
    <dgm:cxn modelId="{1C7BEE80-BE08-4CA9-9E7D-FCEB73CDD6AA}" type="presOf" srcId="{AF963D1A-FD98-4266-82A8-80BD8255D0D2}" destId="{D402AB34-4E83-4955-839A-8B37BC1DDAA8}" srcOrd="1" destOrd="0" presId="urn:microsoft.com/office/officeart/2005/8/layout/orgChart1"/>
    <dgm:cxn modelId="{2D6BF2AF-2E7E-4A0F-A37D-661DB35F1BE6}" type="presOf" srcId="{4A7BE783-A2CA-4A8B-83EA-0B26A941A68B}" destId="{41702257-5669-434F-A67D-55E90E6BDA9B}" srcOrd="0" destOrd="0" presId="urn:microsoft.com/office/officeart/2005/8/layout/orgChart1"/>
    <dgm:cxn modelId="{CC8D76B3-1874-447C-83E7-678A9759A83A}" srcId="{AF963D1A-FD98-4266-82A8-80BD8255D0D2}" destId="{86B84E9D-E41D-468F-A732-6D6AB94E5B48}" srcOrd="2" destOrd="0" parTransId="{4A7BE783-A2CA-4A8B-83EA-0B26A941A68B}" sibTransId="{481592A8-CD6D-469B-BAAB-56B418C811C5}"/>
    <dgm:cxn modelId="{1C9776BF-0EE0-4986-B527-8FFBEF442A53}" srcId="{AF963D1A-FD98-4266-82A8-80BD8255D0D2}" destId="{2BCA6A82-605D-4BFF-AAAD-50EA758EFF0A}" srcOrd="0" destOrd="0" parTransId="{0877D2E0-C45E-4B71-8FB7-962602820722}" sibTransId="{1B8ED385-F9D5-4F67-A908-B5C87449A2E2}"/>
    <dgm:cxn modelId="{DEB9E4C7-7E7D-4856-9D5A-593A8233F133}" type="presOf" srcId="{FFAA8F44-C37F-444B-A743-3841F8E3F16F}" destId="{9597E0EE-C30D-4712-82C8-3E7F9D0CB700}" srcOrd="0" destOrd="0" presId="urn:microsoft.com/office/officeart/2005/8/layout/orgChart1"/>
    <dgm:cxn modelId="{AD0A78CA-DF58-4F76-A9AE-F6D372F5DDF2}" type="presOf" srcId="{0877D2E0-C45E-4B71-8FB7-962602820722}" destId="{D15DEFDB-B9CA-4493-A4E9-8FE71D615141}" srcOrd="0" destOrd="0" presId="urn:microsoft.com/office/officeart/2005/8/layout/orgChart1"/>
    <dgm:cxn modelId="{754435CF-F090-40EF-A57F-E7775EEDEE20}" type="presOf" srcId="{86B84E9D-E41D-468F-A732-6D6AB94E5B48}" destId="{8DBCEB4E-D914-4FC8-9259-EF6BD311C7C7}" srcOrd="1" destOrd="0" presId="urn:microsoft.com/office/officeart/2005/8/layout/orgChart1"/>
    <dgm:cxn modelId="{A384DFCF-22CA-4039-BDFD-1755C99C10CA}" type="presOf" srcId="{86B84E9D-E41D-468F-A732-6D6AB94E5B48}" destId="{04498A03-6C26-42B2-A274-97B2EFD4E74B}" srcOrd="0" destOrd="0" presId="urn:microsoft.com/office/officeart/2005/8/layout/orgChart1"/>
    <dgm:cxn modelId="{838EA7D0-CFFA-434F-A620-452679483DE4}" type="presOf" srcId="{6E6F9399-0DA2-4898-B594-47708C2C9BB2}" destId="{AAF1493E-414D-4D18-803A-7ADE9124AD0A}" srcOrd="0" destOrd="0" presId="urn:microsoft.com/office/officeart/2005/8/layout/orgChart1"/>
    <dgm:cxn modelId="{A0A75BD8-1843-419E-AD6C-7DB2DC3D7CF2}" srcId="{FFAA8F44-C37F-444B-A743-3841F8E3F16F}" destId="{AF963D1A-FD98-4266-82A8-80BD8255D0D2}" srcOrd="0" destOrd="0" parTransId="{DD39737B-49BF-4EFD-BC9D-D78D8EF48828}" sibTransId="{014B9EFA-56CE-4BB8-935B-8EF592CEBD0D}"/>
    <dgm:cxn modelId="{AEE6BEE0-E818-4FE1-900B-1567217C1425}" type="presOf" srcId="{2BCA6A82-605D-4BFF-AAAD-50EA758EFF0A}" destId="{10568D10-B1F2-4AA6-A305-F384852F3E6E}" srcOrd="0" destOrd="0" presId="urn:microsoft.com/office/officeart/2005/8/layout/orgChart1"/>
    <dgm:cxn modelId="{47672E99-399B-44A4-8EB3-9028D45CB26A}" type="presParOf" srcId="{9597E0EE-C30D-4712-82C8-3E7F9D0CB700}" destId="{58C3AB48-6F1D-4689-8D1D-832594193760}" srcOrd="0" destOrd="0" presId="urn:microsoft.com/office/officeart/2005/8/layout/orgChart1"/>
    <dgm:cxn modelId="{909603C9-55D4-48F8-9258-490F02F3A8B7}" type="presParOf" srcId="{58C3AB48-6F1D-4689-8D1D-832594193760}" destId="{6A5E901C-DAF1-4E64-887A-6A43E4201F1F}" srcOrd="0" destOrd="0" presId="urn:microsoft.com/office/officeart/2005/8/layout/orgChart1"/>
    <dgm:cxn modelId="{DA490E4B-3BBA-407D-A36C-30657C9FD3E1}" type="presParOf" srcId="{6A5E901C-DAF1-4E64-887A-6A43E4201F1F}" destId="{42DDE57C-858A-49BF-B5B3-3556317531C3}" srcOrd="0" destOrd="0" presId="urn:microsoft.com/office/officeart/2005/8/layout/orgChart1"/>
    <dgm:cxn modelId="{C49302C9-C8B7-4907-9EAF-714DD016BEEE}" type="presParOf" srcId="{6A5E901C-DAF1-4E64-887A-6A43E4201F1F}" destId="{D402AB34-4E83-4955-839A-8B37BC1DDAA8}" srcOrd="1" destOrd="0" presId="urn:microsoft.com/office/officeart/2005/8/layout/orgChart1"/>
    <dgm:cxn modelId="{A56B4F93-0F1C-4DCE-8BBC-D58DD1DFC6F7}" type="presParOf" srcId="{58C3AB48-6F1D-4689-8D1D-832594193760}" destId="{7FF8332C-6F13-4A6E-84EF-001EC6CF457F}" srcOrd="1" destOrd="0" presId="urn:microsoft.com/office/officeart/2005/8/layout/orgChart1"/>
    <dgm:cxn modelId="{292725D3-7C12-40DF-9DD8-C9C06D63A59D}" type="presParOf" srcId="{7FF8332C-6F13-4A6E-84EF-001EC6CF457F}" destId="{D15DEFDB-B9CA-4493-A4E9-8FE71D615141}" srcOrd="0" destOrd="0" presId="urn:microsoft.com/office/officeart/2005/8/layout/orgChart1"/>
    <dgm:cxn modelId="{3932C3BA-30DC-4A05-88F2-5F85159B5AB8}" type="presParOf" srcId="{7FF8332C-6F13-4A6E-84EF-001EC6CF457F}" destId="{6DB0831B-71A3-4C11-B0AB-854BCDBB01FB}" srcOrd="1" destOrd="0" presId="urn:microsoft.com/office/officeart/2005/8/layout/orgChart1"/>
    <dgm:cxn modelId="{348A9093-1801-4AD5-BD54-995CFD787E72}" type="presParOf" srcId="{6DB0831B-71A3-4C11-B0AB-854BCDBB01FB}" destId="{7B76E9F1-35AC-4A2F-BE44-DE6D9D7B52E0}" srcOrd="0" destOrd="0" presId="urn:microsoft.com/office/officeart/2005/8/layout/orgChart1"/>
    <dgm:cxn modelId="{1ED7EA87-956F-4104-80E0-01F6484B333B}" type="presParOf" srcId="{7B76E9F1-35AC-4A2F-BE44-DE6D9D7B52E0}" destId="{10568D10-B1F2-4AA6-A305-F384852F3E6E}" srcOrd="0" destOrd="0" presId="urn:microsoft.com/office/officeart/2005/8/layout/orgChart1"/>
    <dgm:cxn modelId="{F46F80DE-B51C-4E71-B70A-F46E0EF8A484}" type="presParOf" srcId="{7B76E9F1-35AC-4A2F-BE44-DE6D9D7B52E0}" destId="{59C627F5-FA31-47E1-BCCD-19CD8263D36C}" srcOrd="1" destOrd="0" presId="urn:microsoft.com/office/officeart/2005/8/layout/orgChart1"/>
    <dgm:cxn modelId="{D657B5E2-FC65-4D3D-A65B-0C0E3404CE56}" type="presParOf" srcId="{6DB0831B-71A3-4C11-B0AB-854BCDBB01FB}" destId="{88C55F28-5635-4FF8-BDC4-A636B3319366}" srcOrd="1" destOrd="0" presId="urn:microsoft.com/office/officeart/2005/8/layout/orgChart1"/>
    <dgm:cxn modelId="{8FB52601-36FE-4379-AFBE-0AAFDC84CB02}" type="presParOf" srcId="{6DB0831B-71A3-4C11-B0AB-854BCDBB01FB}" destId="{E075007E-8EEA-4F36-9547-10E9992EC024}" srcOrd="2" destOrd="0" presId="urn:microsoft.com/office/officeart/2005/8/layout/orgChart1"/>
    <dgm:cxn modelId="{9CF19D4F-F7AC-4F87-9896-C8E6414A7083}" type="presParOf" srcId="{7FF8332C-6F13-4A6E-84EF-001EC6CF457F}" destId="{AAF1493E-414D-4D18-803A-7ADE9124AD0A}" srcOrd="2" destOrd="0" presId="urn:microsoft.com/office/officeart/2005/8/layout/orgChart1"/>
    <dgm:cxn modelId="{779E6B2E-B7DB-4B5A-8F72-65D8166813DE}" type="presParOf" srcId="{7FF8332C-6F13-4A6E-84EF-001EC6CF457F}" destId="{C64A4D09-F84B-456A-B672-9FE46AB779C7}" srcOrd="3" destOrd="0" presId="urn:microsoft.com/office/officeart/2005/8/layout/orgChart1"/>
    <dgm:cxn modelId="{44A755AD-EDE4-4F99-8761-6560856E2094}" type="presParOf" srcId="{C64A4D09-F84B-456A-B672-9FE46AB779C7}" destId="{097B27F4-E0C2-4AA9-8623-3143D901893C}" srcOrd="0" destOrd="0" presId="urn:microsoft.com/office/officeart/2005/8/layout/orgChart1"/>
    <dgm:cxn modelId="{203549BF-A2FA-4732-89D0-DB49EF390CE7}" type="presParOf" srcId="{097B27F4-E0C2-4AA9-8623-3143D901893C}" destId="{E460CBD1-F75B-4BCC-B60A-E230FE1CBCB2}" srcOrd="0" destOrd="0" presId="urn:microsoft.com/office/officeart/2005/8/layout/orgChart1"/>
    <dgm:cxn modelId="{6E5185FA-D8BA-45B4-8D4D-F342609453DF}" type="presParOf" srcId="{097B27F4-E0C2-4AA9-8623-3143D901893C}" destId="{024290DF-5900-427B-9D71-9EF86459A7C9}" srcOrd="1" destOrd="0" presId="urn:microsoft.com/office/officeart/2005/8/layout/orgChart1"/>
    <dgm:cxn modelId="{3D3599A3-178E-46D4-A769-430529035440}" type="presParOf" srcId="{C64A4D09-F84B-456A-B672-9FE46AB779C7}" destId="{2702D2DE-5FE9-46D4-BD19-44F751305003}" srcOrd="1" destOrd="0" presId="urn:microsoft.com/office/officeart/2005/8/layout/orgChart1"/>
    <dgm:cxn modelId="{41A818B6-9B7F-46EC-9333-07E660D9FD47}" type="presParOf" srcId="{C64A4D09-F84B-456A-B672-9FE46AB779C7}" destId="{8D7FAB18-D8D9-42D8-B362-471642A51E62}" srcOrd="2" destOrd="0" presId="urn:microsoft.com/office/officeart/2005/8/layout/orgChart1"/>
    <dgm:cxn modelId="{7DCE03CD-C85D-4B02-931B-7D7F8757B868}" type="presParOf" srcId="{7FF8332C-6F13-4A6E-84EF-001EC6CF457F}" destId="{41702257-5669-434F-A67D-55E90E6BDA9B}" srcOrd="4" destOrd="0" presId="urn:microsoft.com/office/officeart/2005/8/layout/orgChart1"/>
    <dgm:cxn modelId="{8A3632F4-CB84-4F5B-A92B-50E01778ABF2}" type="presParOf" srcId="{7FF8332C-6F13-4A6E-84EF-001EC6CF457F}" destId="{38B6990E-6BD3-474D-882F-DDA3C5DEBB5A}" srcOrd="5" destOrd="0" presId="urn:microsoft.com/office/officeart/2005/8/layout/orgChart1"/>
    <dgm:cxn modelId="{DD156DF7-5680-45CD-B195-14E2E5F5CCD9}" type="presParOf" srcId="{38B6990E-6BD3-474D-882F-DDA3C5DEBB5A}" destId="{C00A7DCB-F177-4A77-B22A-BA96D32EA0B8}" srcOrd="0" destOrd="0" presId="urn:microsoft.com/office/officeart/2005/8/layout/orgChart1"/>
    <dgm:cxn modelId="{67D2165F-C5D4-49B8-8E70-6CF444227F0B}" type="presParOf" srcId="{C00A7DCB-F177-4A77-B22A-BA96D32EA0B8}" destId="{04498A03-6C26-42B2-A274-97B2EFD4E74B}" srcOrd="0" destOrd="0" presId="urn:microsoft.com/office/officeart/2005/8/layout/orgChart1"/>
    <dgm:cxn modelId="{4586C6E8-FF8B-46A3-B832-93744012E20D}" type="presParOf" srcId="{C00A7DCB-F177-4A77-B22A-BA96D32EA0B8}" destId="{8DBCEB4E-D914-4FC8-9259-EF6BD311C7C7}" srcOrd="1" destOrd="0" presId="urn:microsoft.com/office/officeart/2005/8/layout/orgChart1"/>
    <dgm:cxn modelId="{71D01F77-1319-4A34-8EBA-D46D838EB6F0}" type="presParOf" srcId="{38B6990E-6BD3-474D-882F-DDA3C5DEBB5A}" destId="{878998C5-E9DE-40B5-A956-BEA6E7353854}" srcOrd="1" destOrd="0" presId="urn:microsoft.com/office/officeart/2005/8/layout/orgChart1"/>
    <dgm:cxn modelId="{B56EC56B-9E9A-4BA7-98F3-33B1A3917DA3}" type="presParOf" srcId="{38B6990E-6BD3-474D-882F-DDA3C5DEBB5A}" destId="{EB13F594-A26C-451C-A89D-C41389703F47}" srcOrd="2" destOrd="0" presId="urn:microsoft.com/office/officeart/2005/8/layout/orgChart1"/>
    <dgm:cxn modelId="{7550646D-0718-4364-ACE4-73CE9DBF40F7}" type="presParOf" srcId="{58C3AB48-6F1D-4689-8D1D-832594193760}" destId="{40B2D623-B816-4722-89B9-B3EB8242D3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02257-5669-434F-A67D-55E90E6BDA9B}">
      <dsp:nvSpPr>
        <dsp:cNvPr id="0" name=""/>
        <dsp:cNvSpPr/>
      </dsp:nvSpPr>
      <dsp:spPr>
        <a:xfrm>
          <a:off x="2435708" y="1608900"/>
          <a:ext cx="1723281" cy="3033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763"/>
              </a:lnTo>
              <a:lnTo>
                <a:pt x="1723281" y="153763"/>
              </a:lnTo>
              <a:lnTo>
                <a:pt x="1723281" y="3033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F1493E-414D-4D18-803A-7ADE9124AD0A}">
      <dsp:nvSpPr>
        <dsp:cNvPr id="0" name=""/>
        <dsp:cNvSpPr/>
      </dsp:nvSpPr>
      <dsp:spPr>
        <a:xfrm>
          <a:off x="2389988" y="1608900"/>
          <a:ext cx="91440" cy="303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33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DEFDB-B9CA-4493-A4E9-8FE71D615141}">
      <dsp:nvSpPr>
        <dsp:cNvPr id="0" name=""/>
        <dsp:cNvSpPr/>
      </dsp:nvSpPr>
      <dsp:spPr>
        <a:xfrm>
          <a:off x="712426" y="1608900"/>
          <a:ext cx="1723281" cy="303304"/>
        </a:xfrm>
        <a:custGeom>
          <a:avLst/>
          <a:gdLst/>
          <a:ahLst/>
          <a:cxnLst/>
          <a:rect l="0" t="0" r="0" b="0"/>
          <a:pathLst>
            <a:path>
              <a:moveTo>
                <a:pt x="1723281" y="0"/>
              </a:moveTo>
              <a:lnTo>
                <a:pt x="1723281" y="153763"/>
              </a:lnTo>
              <a:lnTo>
                <a:pt x="0" y="153763"/>
              </a:lnTo>
              <a:lnTo>
                <a:pt x="0" y="3033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DE57C-858A-49BF-B5B3-3556317531C3}">
      <dsp:nvSpPr>
        <dsp:cNvPr id="0" name=""/>
        <dsp:cNvSpPr/>
      </dsp:nvSpPr>
      <dsp:spPr>
        <a:xfrm>
          <a:off x="1404908" y="896800"/>
          <a:ext cx="2061600" cy="71209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Training/Testing Data</a:t>
          </a:r>
        </a:p>
      </dsp:txBody>
      <dsp:txXfrm>
        <a:off x="1404908" y="896800"/>
        <a:ext cx="2061600" cy="712099"/>
      </dsp:txXfrm>
    </dsp:sp>
    <dsp:sp modelId="{10568D10-B1F2-4AA6-A305-F384852F3E6E}">
      <dsp:nvSpPr>
        <dsp:cNvPr id="0" name=""/>
        <dsp:cNvSpPr/>
      </dsp:nvSpPr>
      <dsp:spPr>
        <a:xfrm>
          <a:off x="327" y="1912205"/>
          <a:ext cx="1424199" cy="712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Canvas</a:t>
          </a:r>
        </a:p>
      </dsp:txBody>
      <dsp:txXfrm>
        <a:off x="327" y="1912205"/>
        <a:ext cx="1424199" cy="712099"/>
      </dsp:txXfrm>
    </dsp:sp>
    <dsp:sp modelId="{E460CBD1-F75B-4BCC-B60A-E230FE1CBCB2}">
      <dsp:nvSpPr>
        <dsp:cNvPr id="0" name=""/>
        <dsp:cNvSpPr/>
      </dsp:nvSpPr>
      <dsp:spPr>
        <a:xfrm>
          <a:off x="1723608" y="1912205"/>
          <a:ext cx="1424199" cy="712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EoS</a:t>
          </a:r>
          <a:endParaRPr lang="en-US" sz="2400" kern="1200" dirty="0"/>
        </a:p>
      </dsp:txBody>
      <dsp:txXfrm>
        <a:off x="1723608" y="1912205"/>
        <a:ext cx="1424199" cy="712099"/>
      </dsp:txXfrm>
    </dsp:sp>
    <dsp:sp modelId="{04498A03-6C26-42B2-A274-97B2EFD4E74B}">
      <dsp:nvSpPr>
        <dsp:cNvPr id="0" name=""/>
        <dsp:cNvSpPr/>
      </dsp:nvSpPr>
      <dsp:spPr>
        <a:xfrm>
          <a:off x="3446890" y="1912205"/>
          <a:ext cx="1424199" cy="712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SIS</a:t>
          </a:r>
        </a:p>
      </dsp:txBody>
      <dsp:txXfrm>
        <a:off x="3446890" y="1912205"/>
        <a:ext cx="1424199" cy="712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70E22-816B-4D89-91BD-08A31F4E53ED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BD565-CEB5-4A8B-86A9-65E0B3E2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0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492875"/>
            <a:ext cx="1781176" cy="365125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39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1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6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92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15F1-A912-4928-87F0-1BCD1B1A6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Predictive Models for Students: Ethical and Practical Considerations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E0EE9-0655-42A9-8455-EF00DEF1F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Anna Smith, Jane Russell, Nick Seedorff</a:t>
            </a:r>
          </a:p>
        </p:txBody>
      </p:sp>
    </p:spTree>
    <p:extLst>
      <p:ext uri="{BB962C8B-B14F-4D97-AF65-F5344CB8AC3E}">
        <p14:creationId xmlns:p14="http://schemas.microsoft.com/office/powerpoint/2010/main" val="342622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2130-0464-457B-BFFB-32A84F7B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26AD7-11CA-4E80-A57F-2AE403089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3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7269-866E-4662-A61E-4FD6EB4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22BF-4527-43AC-BABB-CC87E7FB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4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7202-AC3B-41EC-99C3-DC6D3801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95522-4A53-4270-A20A-D7C7E0ACB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Gives students estimated grades based on their current standing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2D428F8-9C50-448C-A27B-9105458C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476" y="2511399"/>
            <a:ext cx="4591574" cy="3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FF418-96F4-4A17-9733-5238569F3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Course 1: Correct Letter Grades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5DF4A38-2CC3-48B6-B499-C9B18CC3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567" y="2606997"/>
            <a:ext cx="5455917" cy="363727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72BC8FA-718C-43F2-BF0A-1590D60C2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288" y="2606997"/>
            <a:ext cx="5455917" cy="36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7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“Prediction” Frameworks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Predictive Models (ML)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Gradient boosted machines (</a:t>
            </a:r>
            <a:r>
              <a:rPr lang="en-US" dirty="0" err="1"/>
              <a:t>XGBoost</a:t>
            </a:r>
            <a:r>
              <a:rPr lang="en-US" dirty="0"/>
              <a:t>) to predict scores for a new semester</a:t>
            </a:r>
          </a:p>
          <a:p>
            <a:r>
              <a:rPr lang="en-US" dirty="0"/>
              <a:t>Created four models with different subsets of features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553A-798D-49B7-8EC3-286978DAC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Elements of Success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B04BA-2E82-47BE-80FE-0D71500B3A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Uses current standing in the course and the grade distribution to estimate grades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69DA8E-FC77-45F3-8CF4-D99B2CAC8AF1}"/>
              </a:ext>
            </a:extLst>
          </p:cNvPr>
          <p:cNvGrpSpPr/>
          <p:nvPr/>
        </p:nvGrpSpPr>
        <p:grpSpPr>
          <a:xfrm>
            <a:off x="5995039" y="3892071"/>
            <a:ext cx="5537509" cy="885408"/>
            <a:chOff x="3185261" y="2133399"/>
            <a:chExt cx="5537509" cy="114506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16B585A-D156-438F-A054-64B7F1D5C9AC}"/>
                </a:ext>
              </a:extLst>
            </p:cNvPr>
            <p:cNvSpPr/>
            <p:nvPr/>
          </p:nvSpPr>
          <p:spPr>
            <a:xfrm>
              <a:off x="3185261" y="2212472"/>
              <a:ext cx="1925631" cy="98691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Performance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E3392E65-6F90-42E0-89D2-37699519DE62}"/>
                </a:ext>
              </a:extLst>
            </p:cNvPr>
            <p:cNvSpPr/>
            <p:nvPr/>
          </p:nvSpPr>
          <p:spPr>
            <a:xfrm>
              <a:off x="5239173" y="2133399"/>
              <a:ext cx="1713654" cy="114506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Grade </a:t>
              </a:r>
              <a:r>
                <a:rPr lang="en-US" sz="2400" dirty="0" err="1"/>
                <a:t>Dist</a:t>
              </a:r>
              <a:endParaRPr lang="en-US" sz="2400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1DA4A93-4FBB-4FF4-800C-BA62C0B486C7}"/>
                </a:ext>
              </a:extLst>
            </p:cNvPr>
            <p:cNvSpPr/>
            <p:nvPr/>
          </p:nvSpPr>
          <p:spPr>
            <a:xfrm>
              <a:off x="7081108" y="2212473"/>
              <a:ext cx="1641662" cy="98691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Current Standing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02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info</a:t>
            </a:r>
          </a:p>
          <a:p>
            <a:r>
              <a:rPr lang="en-US" dirty="0"/>
              <a:t>Objectives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Ethical and Practical Considerations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89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Course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First year seminar</a:t>
            </a:r>
          </a:p>
          <a:p>
            <a:r>
              <a:rPr lang="en-US" dirty="0"/>
              <a:t>Training Data: N &gt; 500</a:t>
            </a:r>
          </a:p>
          <a:p>
            <a:r>
              <a:rPr lang="en-US" dirty="0"/>
              <a:t>Testing Data: N &gt; 200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553A-798D-49B7-8EC3-286978DAC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Course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B04BA-2E82-47BE-80FE-0D71500B3A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Second year seminar</a:t>
            </a:r>
          </a:p>
          <a:p>
            <a:r>
              <a:rPr lang="en-US" dirty="0"/>
              <a:t>Training Data: N &gt; 250</a:t>
            </a:r>
          </a:p>
          <a:p>
            <a:r>
              <a:rPr lang="en-US" dirty="0"/>
              <a:t>Testing Data: N &gt; 200</a:t>
            </a:r>
          </a:p>
        </p:txBody>
      </p:sp>
    </p:spTree>
    <p:extLst>
      <p:ext uri="{BB962C8B-B14F-4D97-AF65-F5344CB8AC3E}">
        <p14:creationId xmlns:p14="http://schemas.microsoft.com/office/powerpoint/2010/main" val="13058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F7622"/>
                </a:solidFill>
              </a:rPr>
              <a:t>Feature Sets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48DA0F9-D45B-4E9A-9C5A-B24A5C931103}"/>
              </a:ext>
            </a:extLst>
          </p:cNvPr>
          <p:cNvSpPr txBox="1">
            <a:spLocks/>
          </p:cNvSpPr>
          <p:nvPr/>
        </p:nvSpPr>
        <p:spPr>
          <a:xfrm>
            <a:off x="203867" y="2472402"/>
            <a:ext cx="2963779" cy="227464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Simple</a:t>
            </a:r>
            <a:endParaRPr lang="en-US" b="1" dirty="0"/>
          </a:p>
          <a:p>
            <a:r>
              <a:rPr lang="en-US" dirty="0"/>
              <a:t>Within course data</a:t>
            </a:r>
          </a:p>
          <a:p>
            <a:r>
              <a:rPr lang="en-US" dirty="0"/>
              <a:t>Current percent</a:t>
            </a:r>
          </a:p>
          <a:p>
            <a:r>
              <a:rPr lang="en-US" dirty="0"/>
              <a:t>exam scores </a:t>
            </a:r>
          </a:p>
          <a:p>
            <a:r>
              <a:rPr lang="en-US" dirty="0"/>
              <a:t>Webpage usage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C48CD5-9641-4721-9152-D32A98F6F626}"/>
              </a:ext>
            </a:extLst>
          </p:cNvPr>
          <p:cNvSpPr txBox="1">
            <a:spLocks/>
          </p:cNvSpPr>
          <p:nvPr/>
        </p:nvSpPr>
        <p:spPr>
          <a:xfrm>
            <a:off x="4561439" y="4144879"/>
            <a:ext cx="2963779" cy="2274645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Prior</a:t>
            </a:r>
          </a:p>
          <a:p>
            <a:r>
              <a:rPr lang="en-US" dirty="0"/>
              <a:t>HS GPA/Rank</a:t>
            </a:r>
          </a:p>
          <a:p>
            <a:r>
              <a:rPr lang="en-US" dirty="0" err="1"/>
              <a:t>UIowa</a:t>
            </a:r>
            <a:r>
              <a:rPr lang="en-US" dirty="0"/>
              <a:t> GPA </a:t>
            </a:r>
          </a:p>
          <a:p>
            <a:r>
              <a:rPr lang="en-US" dirty="0"/>
              <a:t>ACT </a:t>
            </a:r>
          </a:p>
          <a:p>
            <a:r>
              <a:rPr lang="en-US" dirty="0"/>
              <a:t>ACT </a:t>
            </a:r>
            <a:r>
              <a:rPr lang="en-US" dirty="0" err="1"/>
              <a:t>subscores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EC82CD1-62F5-4069-9ADA-CCF8FE70AF29}"/>
              </a:ext>
            </a:extLst>
          </p:cNvPr>
          <p:cNvSpPr txBox="1">
            <a:spLocks/>
          </p:cNvSpPr>
          <p:nvPr/>
        </p:nvSpPr>
        <p:spPr>
          <a:xfrm>
            <a:off x="8919074" y="2473564"/>
            <a:ext cx="3069059" cy="227464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Full</a:t>
            </a:r>
            <a:endParaRPr lang="en-US" b="1" dirty="0"/>
          </a:p>
          <a:p>
            <a:r>
              <a:rPr lang="en-US" dirty="0"/>
              <a:t>Simple + </a:t>
            </a:r>
          </a:p>
          <a:p>
            <a:r>
              <a:rPr lang="en-US" dirty="0"/>
              <a:t>Demo + </a:t>
            </a:r>
          </a:p>
          <a:p>
            <a:r>
              <a:rPr lang="en-US" dirty="0"/>
              <a:t>Prior</a:t>
            </a:r>
          </a:p>
          <a:p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23AF86-30D1-4AA1-8C58-BDFCD39F20ED}"/>
              </a:ext>
            </a:extLst>
          </p:cNvPr>
          <p:cNvSpPr txBox="1">
            <a:spLocks/>
          </p:cNvSpPr>
          <p:nvPr/>
        </p:nvSpPr>
        <p:spPr>
          <a:xfrm>
            <a:off x="4561440" y="781375"/>
            <a:ext cx="2963779" cy="22746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Demo</a:t>
            </a:r>
            <a:endParaRPr lang="en-US" b="1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Gender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Ethnicity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Parents' education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State of residence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84F6C0D-A411-492A-BB0A-FF77310412BB}"/>
              </a:ext>
            </a:extLst>
          </p:cNvPr>
          <p:cNvSpPr/>
          <p:nvPr/>
        </p:nvSpPr>
        <p:spPr>
          <a:xfrm rot="1366606">
            <a:off x="3192206" y="4680638"/>
            <a:ext cx="1371954" cy="60216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28CA125-2FB4-4A7A-A3E1-2D5E85647A86}"/>
              </a:ext>
            </a:extLst>
          </p:cNvPr>
          <p:cNvSpPr/>
          <p:nvPr/>
        </p:nvSpPr>
        <p:spPr>
          <a:xfrm rot="1441901">
            <a:off x="7566370" y="1933727"/>
            <a:ext cx="1371954" cy="60216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8A93E69-0D6E-45B9-8910-BADB0650263D}"/>
              </a:ext>
            </a:extLst>
          </p:cNvPr>
          <p:cNvSpPr/>
          <p:nvPr/>
        </p:nvSpPr>
        <p:spPr>
          <a:xfrm rot="20377005">
            <a:off x="3175737" y="1914622"/>
            <a:ext cx="1371954" cy="60216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309D3DA-DB7E-4E9C-A43B-17CA36AFDFAC}"/>
              </a:ext>
            </a:extLst>
          </p:cNvPr>
          <p:cNvSpPr/>
          <p:nvPr/>
        </p:nvSpPr>
        <p:spPr>
          <a:xfrm rot="20326155">
            <a:off x="7565689" y="4704195"/>
            <a:ext cx="1371954" cy="60216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7" grpId="0" animBg="1"/>
      <p:bldP spid="3" grpId="0" animBg="1"/>
      <p:bldP spid="17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Prediction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9717"/>
            <a:ext cx="10515600" cy="88540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Train a regression model (</a:t>
            </a:r>
            <a:r>
              <a:rPr lang="en-US" dirty="0" err="1"/>
              <a:t>XGBoost</a:t>
            </a:r>
            <a:r>
              <a:rPr lang="en-US" dirty="0"/>
              <a:t>) using historic data (Fall 2018)</a:t>
            </a:r>
          </a:p>
          <a:p>
            <a:pPr lvl="1"/>
            <a:r>
              <a:rPr lang="en-US" dirty="0"/>
              <a:t>Outcome is percent in the course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64DE22-8B5B-47C4-9AE4-E87C59E08492}"/>
              </a:ext>
            </a:extLst>
          </p:cNvPr>
          <p:cNvSpPr txBox="1">
            <a:spLocks/>
          </p:cNvSpPr>
          <p:nvPr/>
        </p:nvSpPr>
        <p:spPr>
          <a:xfrm>
            <a:off x="838200" y="3162435"/>
            <a:ext cx="10515600" cy="4545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2.   Apply model to new data (Spring 2019) to get percentages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EEC10F-49A3-4D9C-A090-1394162A0552}"/>
              </a:ext>
            </a:extLst>
          </p:cNvPr>
          <p:cNvGrpSpPr/>
          <p:nvPr/>
        </p:nvGrpSpPr>
        <p:grpSpPr>
          <a:xfrm>
            <a:off x="3469230" y="2246078"/>
            <a:ext cx="5253540" cy="885409"/>
            <a:chOff x="3469230" y="2133399"/>
            <a:chExt cx="5253540" cy="114506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567F968-D480-4881-8B63-D50E9510B0CF}"/>
                </a:ext>
              </a:extLst>
            </p:cNvPr>
            <p:cNvSpPr/>
            <p:nvPr/>
          </p:nvSpPr>
          <p:spPr>
            <a:xfrm>
              <a:off x="3469230" y="2212472"/>
              <a:ext cx="1641662" cy="98691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Fall 2018</a:t>
              </a:r>
            </a:p>
            <a:p>
              <a:pPr algn="ctr"/>
              <a:r>
                <a:rPr lang="en-US" sz="2400" dirty="0"/>
                <a:t> Data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DE6EFCF1-C2B8-4FB5-B278-CFAFD7EA0D4D}"/>
                </a:ext>
              </a:extLst>
            </p:cNvPr>
            <p:cNvSpPr/>
            <p:nvPr/>
          </p:nvSpPr>
          <p:spPr>
            <a:xfrm>
              <a:off x="5239173" y="2133399"/>
              <a:ext cx="1713654" cy="114506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Algorithm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5F1AA2C-A397-4CE6-A7A1-C7DC1DC779B1}"/>
                </a:ext>
              </a:extLst>
            </p:cNvPr>
            <p:cNvSpPr/>
            <p:nvPr/>
          </p:nvSpPr>
          <p:spPr>
            <a:xfrm>
              <a:off x="7081108" y="2212473"/>
              <a:ext cx="1641662" cy="98691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Trained Model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F7438E-7273-44D2-9634-4096C56AB88C}"/>
              </a:ext>
            </a:extLst>
          </p:cNvPr>
          <p:cNvGrpSpPr/>
          <p:nvPr/>
        </p:nvGrpSpPr>
        <p:grpSpPr>
          <a:xfrm>
            <a:off x="577485" y="4740906"/>
            <a:ext cx="4474095" cy="891755"/>
            <a:chOff x="577485" y="4740906"/>
            <a:chExt cx="4474095" cy="89175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4AC436-D92B-4D3F-B46E-08BE386DFF74}"/>
                </a:ext>
              </a:extLst>
            </p:cNvPr>
            <p:cNvSpPr/>
            <p:nvPr/>
          </p:nvSpPr>
          <p:spPr>
            <a:xfrm>
              <a:off x="577485" y="4792619"/>
              <a:ext cx="1443967" cy="76859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Spring 19</a:t>
              </a:r>
            </a:p>
            <a:p>
              <a:pPr algn="ctr"/>
              <a:r>
                <a:rPr lang="en-US" sz="2400" dirty="0"/>
                <a:t> Data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D0625715-6521-4C79-BDF6-74C6D34605C3}"/>
                </a:ext>
              </a:extLst>
            </p:cNvPr>
            <p:cNvSpPr/>
            <p:nvPr/>
          </p:nvSpPr>
          <p:spPr>
            <a:xfrm>
              <a:off x="2146871" y="4740906"/>
              <a:ext cx="1335322" cy="891755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Model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2C1B3FD-A69E-4F22-8282-8A937AB5AC27}"/>
                </a:ext>
              </a:extLst>
            </p:cNvPr>
            <p:cNvSpPr/>
            <p:nvPr/>
          </p:nvSpPr>
          <p:spPr>
            <a:xfrm>
              <a:off x="3607613" y="4802488"/>
              <a:ext cx="1443967" cy="76859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Predicted Percent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8EF031-141D-4E7F-8C2A-7C0777C0218A}"/>
              </a:ext>
            </a:extLst>
          </p:cNvPr>
          <p:cNvGrpSpPr/>
          <p:nvPr/>
        </p:nvGrpSpPr>
        <p:grpSpPr>
          <a:xfrm>
            <a:off x="5176999" y="4731037"/>
            <a:ext cx="6437516" cy="891755"/>
            <a:chOff x="5176999" y="4731037"/>
            <a:chExt cx="6437516" cy="891755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C563C74C-BDDA-44D4-8A35-422DBA2208D3}"/>
                </a:ext>
              </a:extLst>
            </p:cNvPr>
            <p:cNvSpPr/>
            <p:nvPr/>
          </p:nvSpPr>
          <p:spPr>
            <a:xfrm>
              <a:off x="5176999" y="4731037"/>
              <a:ext cx="1194489" cy="891755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Rank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19E08FF-0829-4967-ADDB-1342E6BC69D4}"/>
                </a:ext>
              </a:extLst>
            </p:cNvPr>
            <p:cNvSpPr/>
            <p:nvPr/>
          </p:nvSpPr>
          <p:spPr>
            <a:xfrm>
              <a:off x="6496908" y="4787806"/>
              <a:ext cx="1443967" cy="76859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Predicted Ranks</a:t>
              </a: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CADB21A3-E48A-4440-99D1-00D66E3DFAA8}"/>
                </a:ext>
              </a:extLst>
            </p:cNvPr>
            <p:cNvSpPr/>
            <p:nvPr/>
          </p:nvSpPr>
          <p:spPr>
            <a:xfrm>
              <a:off x="8066294" y="4802487"/>
              <a:ext cx="1978835" cy="768591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Distribution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CDDCDAE-0AE0-4276-A688-1CCA836B47CB}"/>
                </a:ext>
              </a:extLst>
            </p:cNvPr>
            <p:cNvSpPr/>
            <p:nvPr/>
          </p:nvSpPr>
          <p:spPr>
            <a:xfrm>
              <a:off x="10170548" y="4796295"/>
              <a:ext cx="1443967" cy="76859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Predicted Grades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4B04ABA-51C4-4478-A5DE-0919DFDB34FE}"/>
              </a:ext>
            </a:extLst>
          </p:cNvPr>
          <p:cNvSpPr txBox="1">
            <a:spLocks/>
          </p:cNvSpPr>
          <p:nvPr/>
        </p:nvSpPr>
        <p:spPr>
          <a:xfrm>
            <a:off x="838200" y="3620954"/>
            <a:ext cx="10515600" cy="1126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3.   Rank students based off predicted points </a:t>
            </a:r>
          </a:p>
          <a:p>
            <a:pPr marL="0" indent="0">
              <a:buNone/>
            </a:pPr>
            <a:r>
              <a:rPr lang="en-US" dirty="0"/>
              <a:t>4.   Apply scores to the specified grade distribution</a:t>
            </a:r>
          </a:p>
        </p:txBody>
      </p:sp>
    </p:spTree>
    <p:extLst>
      <p:ext uri="{BB962C8B-B14F-4D97-AF65-F5344CB8AC3E}">
        <p14:creationId xmlns:p14="http://schemas.microsoft.com/office/powerpoint/2010/main" val="11884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F7622"/>
                </a:solidFill>
              </a:rPr>
              <a:t>Feature Sets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48DA0F9-D45B-4E9A-9C5A-B24A5C931103}"/>
              </a:ext>
            </a:extLst>
          </p:cNvPr>
          <p:cNvSpPr txBox="1">
            <a:spLocks/>
          </p:cNvSpPr>
          <p:nvPr/>
        </p:nvSpPr>
        <p:spPr>
          <a:xfrm>
            <a:off x="938213" y="1619072"/>
            <a:ext cx="5157787" cy="243280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Simple</a:t>
            </a:r>
            <a:endParaRPr lang="en-US" b="1" dirty="0"/>
          </a:p>
          <a:p>
            <a:r>
              <a:rPr lang="en-US" dirty="0"/>
              <a:t>Within course data</a:t>
            </a:r>
          </a:p>
          <a:p>
            <a:r>
              <a:rPr lang="en-US" dirty="0"/>
              <a:t>Current total, exam scores, gradebook and </a:t>
            </a:r>
            <a:r>
              <a:rPr lang="en-US" dirty="0" err="1"/>
              <a:t>EoS</a:t>
            </a:r>
            <a:r>
              <a:rPr lang="en-US" dirty="0"/>
              <a:t> usage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C48CD5-9641-4721-9152-D32A98F6F626}"/>
              </a:ext>
            </a:extLst>
          </p:cNvPr>
          <p:cNvSpPr txBox="1">
            <a:spLocks/>
          </p:cNvSpPr>
          <p:nvPr/>
        </p:nvSpPr>
        <p:spPr>
          <a:xfrm>
            <a:off x="938213" y="4051675"/>
            <a:ext cx="5157787" cy="243280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Prior Learning (Prior)</a:t>
            </a:r>
            <a:endParaRPr lang="en-US" b="1" dirty="0"/>
          </a:p>
          <a:p>
            <a:r>
              <a:rPr lang="en-US" dirty="0"/>
              <a:t>Simple + prior learning variables</a:t>
            </a:r>
          </a:p>
          <a:p>
            <a:r>
              <a:rPr lang="en-US" dirty="0"/>
              <a:t>HS GPA, HS Class Rank, </a:t>
            </a:r>
            <a:r>
              <a:rPr lang="en-US" dirty="0" err="1"/>
              <a:t>UIowa</a:t>
            </a:r>
            <a:r>
              <a:rPr lang="en-US" dirty="0"/>
              <a:t> GPA, ACT, ACT </a:t>
            </a:r>
            <a:r>
              <a:rPr lang="en-US" dirty="0" err="1"/>
              <a:t>subscores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EC82CD1-62F5-4069-9ADA-CCF8FE70AF29}"/>
              </a:ext>
            </a:extLst>
          </p:cNvPr>
          <p:cNvSpPr txBox="1">
            <a:spLocks/>
          </p:cNvSpPr>
          <p:nvPr/>
        </p:nvSpPr>
        <p:spPr>
          <a:xfrm>
            <a:off x="6096000" y="4051879"/>
            <a:ext cx="5157787" cy="243280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Full</a:t>
            </a:r>
            <a:endParaRPr lang="en-US" b="1" dirty="0"/>
          </a:p>
          <a:p>
            <a:r>
              <a:rPr lang="en-US" dirty="0"/>
              <a:t>Simple + demographic + prior learning variables</a:t>
            </a:r>
          </a:p>
          <a:p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23AF86-30D1-4AA1-8C58-BDFCD39F20ED}"/>
              </a:ext>
            </a:extLst>
          </p:cNvPr>
          <p:cNvSpPr txBox="1">
            <a:spLocks/>
          </p:cNvSpPr>
          <p:nvPr/>
        </p:nvSpPr>
        <p:spPr>
          <a:xfrm>
            <a:off x="6095999" y="1619072"/>
            <a:ext cx="5157787" cy="24328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</a:rPr>
              <a:t>Demographics (Demo)</a:t>
            </a:r>
            <a:endParaRPr lang="en-US" b="1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Simple features + Demographics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Gender, ethnicity, parents' education, state of residence</a:t>
            </a:r>
          </a:p>
        </p:txBody>
      </p:sp>
    </p:spTree>
    <p:extLst>
      <p:ext uri="{BB962C8B-B14F-4D97-AF65-F5344CB8AC3E}">
        <p14:creationId xmlns:p14="http://schemas.microsoft.com/office/powerpoint/2010/main" val="15960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7202-AC3B-41EC-99C3-DC6D3801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Models in Educational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95522-4A53-4270-A20A-D7C7E0ACB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focus on identifying at-risk students </a:t>
            </a:r>
          </a:p>
          <a:p>
            <a:pPr lvl="1"/>
            <a:r>
              <a:rPr lang="en-US" dirty="0"/>
              <a:t>Poor performance (Chui et al., 2018; Hu et al., 2014; </a:t>
            </a:r>
            <a:r>
              <a:rPr lang="en-US" dirty="0" err="1"/>
              <a:t>Lakkaraju</a:t>
            </a:r>
            <a:r>
              <a:rPr lang="en-US" dirty="0"/>
              <a:t> et al., 2015)</a:t>
            </a:r>
          </a:p>
          <a:p>
            <a:pPr lvl="1"/>
            <a:r>
              <a:rPr lang="en-US" dirty="0"/>
              <a:t>Drop out (Duarte et al., 2014)</a:t>
            </a:r>
          </a:p>
          <a:p>
            <a:r>
              <a:rPr lang="en-US" dirty="0"/>
              <a:t>Audience of instructors and advisors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7D8875-80B8-4123-B3A1-179D46322998}"/>
              </a:ext>
            </a:extLst>
          </p:cNvPr>
          <p:cNvGrpSpPr/>
          <p:nvPr/>
        </p:nvGrpSpPr>
        <p:grpSpPr>
          <a:xfrm>
            <a:off x="2904116" y="4001294"/>
            <a:ext cx="5269337" cy="1661279"/>
            <a:chOff x="218702" y="3086486"/>
            <a:chExt cx="5269337" cy="16612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07C765-7722-4E74-8EFB-0D7F4E8BFB25}"/>
                </a:ext>
              </a:extLst>
            </p:cNvPr>
            <p:cNvGrpSpPr/>
            <p:nvPr/>
          </p:nvGrpSpPr>
          <p:grpSpPr>
            <a:xfrm>
              <a:off x="218702" y="3086486"/>
              <a:ext cx="5269337" cy="1295106"/>
              <a:chOff x="5947734" y="838283"/>
              <a:chExt cx="5269337" cy="129510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2F541C5-C45F-4F9E-94BB-B6B957FAB8AA}"/>
                  </a:ext>
                </a:extLst>
              </p:cNvPr>
              <p:cNvGrpSpPr/>
              <p:nvPr/>
            </p:nvGrpSpPr>
            <p:grpSpPr>
              <a:xfrm>
                <a:off x="5947734" y="838283"/>
                <a:ext cx="5269337" cy="1295106"/>
                <a:chOff x="3186366" y="1603551"/>
                <a:chExt cx="5269337" cy="1674915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FEDA2F6-2C2D-4A37-B1E1-0AC6F863B35C}"/>
                    </a:ext>
                  </a:extLst>
                </p:cNvPr>
                <p:cNvSpPr/>
                <p:nvPr/>
              </p:nvSpPr>
              <p:spPr>
                <a:xfrm>
                  <a:off x="3186366" y="1603551"/>
                  <a:ext cx="2004355" cy="493462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Demographics</a:t>
                  </a:r>
                </a:p>
              </p:txBody>
            </p:sp>
            <p:sp>
              <p:nvSpPr>
                <p:cNvPr id="20" name="Arrow: Right 19">
                  <a:extLst>
                    <a:ext uri="{FF2B5EF4-FFF2-40B4-BE49-F238E27FC236}">
                      <a16:creationId xmlns:a16="http://schemas.microsoft.com/office/drawing/2014/main" id="{C4EC23DB-8223-43F9-9631-111E34C5C4E7}"/>
                    </a:ext>
                  </a:extLst>
                </p:cNvPr>
                <p:cNvSpPr/>
                <p:nvPr/>
              </p:nvSpPr>
              <p:spPr>
                <a:xfrm>
                  <a:off x="5239173" y="2133399"/>
                  <a:ext cx="1641662" cy="1145067"/>
                </a:xfrm>
                <a:prstGeom prst="rightArrow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Black-Box</a:t>
                  </a: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83CE12D-8A67-4CB7-9EC3-856A2466272A}"/>
                    </a:ext>
                  </a:extLst>
                </p:cNvPr>
                <p:cNvSpPr/>
                <p:nvPr/>
              </p:nvSpPr>
              <p:spPr>
                <a:xfrm>
                  <a:off x="6929287" y="2184332"/>
                  <a:ext cx="1526416" cy="986916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Pass/Fail,</a:t>
                  </a:r>
                </a:p>
                <a:p>
                  <a:pPr algn="ctr"/>
                  <a:r>
                    <a:rPr lang="en-US" sz="2400" dirty="0"/>
                    <a:t>Retention</a:t>
                  </a:r>
                </a:p>
              </p:txBody>
            </p:sp>
          </p:grp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43FC037-DA01-4CBE-8C0E-CFCA976BFAC7}"/>
                  </a:ext>
                </a:extLst>
              </p:cNvPr>
              <p:cNvSpPr/>
              <p:nvPr/>
            </p:nvSpPr>
            <p:spPr>
              <a:xfrm>
                <a:off x="5947734" y="1266998"/>
                <a:ext cx="2004355" cy="38156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LMS Activity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FA048DD-30E9-4FD2-B18D-3DC42C313D6C}"/>
                  </a:ext>
                </a:extLst>
              </p:cNvPr>
              <p:cNvSpPr/>
              <p:nvPr/>
            </p:nvSpPr>
            <p:spPr>
              <a:xfrm>
                <a:off x="5947734" y="1690685"/>
                <a:ext cx="2004355" cy="38156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Performance</a:t>
                </a:r>
              </a:p>
            </p:txBody>
          </p:sp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5C1B56C-43D3-4A41-A24B-F08C697D1D94}"/>
                </a:ext>
              </a:extLst>
            </p:cNvPr>
            <p:cNvSpPr/>
            <p:nvPr/>
          </p:nvSpPr>
          <p:spPr>
            <a:xfrm>
              <a:off x="218702" y="4366202"/>
              <a:ext cx="2004355" cy="381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Prior 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56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C3F8-E322-4073-BD35-BD9F517A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D1109-439E-443F-BC9F-0F52C81FF4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CFA6-5D07-49EC-990C-2219379379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64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B138-1A3E-45F6-9C2A-6AAB440F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42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A8B6D-B2BE-4B1B-BC09-DE9755D8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292FA-1531-41EE-90C6-91154A8923C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32F26-C510-40FE-BE20-E602A5E2C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1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3572A-5D97-4C60-AF84-B037BA4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446CA9"/>
                </a:solidFill>
              </a:rPr>
              <a:t>Session Evaluations</a:t>
            </a:r>
            <a:br>
              <a:rPr lang="en-US" sz="2800" dirty="0"/>
            </a:br>
            <a:r>
              <a:rPr lang="en-US" sz="2200" dirty="0"/>
              <a:t>There are two ways to access the session and presenter evaluations: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91365-6C53-48AF-BE7B-1DA5CEB68C5A}"/>
              </a:ext>
            </a:extLst>
          </p:cNvPr>
          <p:cNvSpPr txBox="1"/>
          <p:nvPr/>
        </p:nvSpPr>
        <p:spPr>
          <a:xfrm>
            <a:off x="1534491" y="3819782"/>
            <a:ext cx="2957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the mobile app, click on the session you want from the schedule &gt; then scroll down or click on the associated resources &gt; and the </a:t>
            </a:r>
            <a:r>
              <a:rPr lang="en-US" sz="1600" dirty="0">
                <a:solidFill>
                  <a:srgbClr val="446CA9"/>
                </a:solidFill>
              </a:rPr>
              <a:t>evaluation </a:t>
            </a:r>
            <a:r>
              <a:rPr lang="en-US" sz="1600" dirty="0"/>
              <a:t>will pop up in the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61638-B65C-4C26-A662-6F5DAE2846BE}"/>
              </a:ext>
            </a:extLst>
          </p:cNvPr>
          <p:cNvSpPr txBox="1"/>
          <p:nvPr/>
        </p:nvSpPr>
        <p:spPr>
          <a:xfrm>
            <a:off x="1556793" y="2585930"/>
            <a:ext cx="277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the online agenda, click on the “</a:t>
            </a:r>
            <a:r>
              <a:rPr lang="en-US" sz="1600" dirty="0">
                <a:solidFill>
                  <a:srgbClr val="446CA9"/>
                </a:solidFill>
              </a:rPr>
              <a:t>Evaluate Session</a:t>
            </a:r>
            <a:r>
              <a:rPr lang="en-US" sz="1600" dirty="0"/>
              <a:t>”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FFA51A-01BE-4644-9E4E-BA945895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58" y="1879398"/>
            <a:ext cx="5518484" cy="141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43409-459F-4B50-B554-E9347D57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58" y="3462565"/>
            <a:ext cx="5519942" cy="2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11AD9-3FAE-4C30-9924-7763A4C4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8424529" cy="1600200"/>
          </a:xfrm>
        </p:spPr>
        <p:txBody>
          <a:bodyPr/>
          <a:lstStyle/>
          <a:p>
            <a:r>
              <a:rPr lang="en-US" dirty="0">
                <a:solidFill>
                  <a:srgbClr val="446CA9"/>
                </a:solidFill>
              </a:rPr>
              <a:t>Contact Information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8EE60F3-6297-4CF1-8A00-FC6F94263BD9}"/>
              </a:ext>
            </a:extLst>
          </p:cNvPr>
          <p:cNvSpPr txBox="1">
            <a:spLocks/>
          </p:cNvSpPr>
          <p:nvPr/>
        </p:nvSpPr>
        <p:spPr>
          <a:xfrm>
            <a:off x="1303420" y="5943464"/>
            <a:ext cx="9316454" cy="763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NOTE: This presentation leaves copyright of the content to the presenter. Unless otherwise noted in the materials, uploaded content carries the </a:t>
            </a:r>
            <a:r>
              <a:rPr lang="en-US" sz="1200" dirty="0">
                <a:hlinkClick r:id="rId2"/>
              </a:rPr>
              <a:t>Creative Commons Attribution 4.0 International (CC BY 4.0), </a:t>
            </a:r>
            <a:r>
              <a:rPr lang="en-US" sz="1200" dirty="0"/>
              <a:t>which grants usage to the general public, with appropriate credit to the author.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EE71080-E299-491A-86DA-498A98AD2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8424529" cy="317784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6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Approaches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590" y="1762125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Elements of Success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553A-798D-49B7-8EC3-286978DAC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1719" y="1762125"/>
            <a:ext cx="5183188" cy="823912"/>
          </a:xfrm>
        </p:spPr>
        <p:txBody>
          <a:bodyPr/>
          <a:lstStyle/>
          <a:p>
            <a:r>
              <a:rPr lang="en-US" dirty="0"/>
              <a:t>Predictive Models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69DA8E-FC77-45F3-8CF4-D99B2CAC8AF1}"/>
              </a:ext>
            </a:extLst>
          </p:cNvPr>
          <p:cNvGrpSpPr/>
          <p:nvPr/>
        </p:nvGrpSpPr>
        <p:grpSpPr>
          <a:xfrm>
            <a:off x="388126" y="3540582"/>
            <a:ext cx="5150164" cy="885408"/>
            <a:chOff x="3260510" y="2133399"/>
            <a:chExt cx="5085869" cy="114506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16B585A-D156-438F-A054-64B7F1D5C9AC}"/>
                </a:ext>
              </a:extLst>
            </p:cNvPr>
            <p:cNvSpPr/>
            <p:nvPr/>
          </p:nvSpPr>
          <p:spPr>
            <a:xfrm>
              <a:off x="3260510" y="2212474"/>
              <a:ext cx="1925631" cy="98691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Performance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E3392E65-6F90-42E0-89D2-37699519DE62}"/>
                </a:ext>
              </a:extLst>
            </p:cNvPr>
            <p:cNvSpPr/>
            <p:nvPr/>
          </p:nvSpPr>
          <p:spPr>
            <a:xfrm>
              <a:off x="5239173" y="2133399"/>
              <a:ext cx="1691580" cy="114506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Grade </a:t>
              </a:r>
              <a:r>
                <a:rPr lang="en-US" sz="2400" dirty="0" err="1"/>
                <a:t>Dist</a:t>
              </a:r>
              <a:endParaRPr lang="en-US" sz="2400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1DA4A93-4FBB-4FF4-800C-BA62C0B486C7}"/>
                </a:ext>
              </a:extLst>
            </p:cNvPr>
            <p:cNvSpPr/>
            <p:nvPr/>
          </p:nvSpPr>
          <p:spPr>
            <a:xfrm>
              <a:off x="6983785" y="2212474"/>
              <a:ext cx="1362594" cy="98691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Current Standing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B2BDB2-0BC3-457C-9D78-D2B34542ADFE}"/>
              </a:ext>
            </a:extLst>
          </p:cNvPr>
          <p:cNvGrpSpPr/>
          <p:nvPr/>
        </p:nvGrpSpPr>
        <p:grpSpPr>
          <a:xfrm>
            <a:off x="6380995" y="3130884"/>
            <a:ext cx="5200655" cy="1661279"/>
            <a:chOff x="218702" y="3086486"/>
            <a:chExt cx="5200655" cy="166127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6FD5EF-B0B7-42CB-98CE-8D4BE8C40842}"/>
                </a:ext>
              </a:extLst>
            </p:cNvPr>
            <p:cNvGrpSpPr/>
            <p:nvPr/>
          </p:nvGrpSpPr>
          <p:grpSpPr>
            <a:xfrm>
              <a:off x="218702" y="3086486"/>
              <a:ext cx="5200655" cy="1295106"/>
              <a:chOff x="5947734" y="838283"/>
              <a:chExt cx="5200655" cy="129510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7CD41E0-1F64-4065-BB6B-FD173AD75F6D}"/>
                  </a:ext>
                </a:extLst>
              </p:cNvPr>
              <p:cNvGrpSpPr/>
              <p:nvPr/>
            </p:nvGrpSpPr>
            <p:grpSpPr>
              <a:xfrm>
                <a:off x="5947734" y="838283"/>
                <a:ext cx="5200655" cy="1295106"/>
                <a:chOff x="3186366" y="1603551"/>
                <a:chExt cx="5200655" cy="1674915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5F5BFE9-5582-47D1-9239-F7D7E3B865A5}"/>
                    </a:ext>
                  </a:extLst>
                </p:cNvPr>
                <p:cNvSpPr/>
                <p:nvPr/>
              </p:nvSpPr>
              <p:spPr>
                <a:xfrm>
                  <a:off x="3186366" y="1603551"/>
                  <a:ext cx="2004355" cy="493462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Demographics</a:t>
                  </a:r>
                </a:p>
              </p:txBody>
            </p:sp>
            <p:sp>
              <p:nvSpPr>
                <p:cNvPr id="18" name="Arrow: Right 17">
                  <a:extLst>
                    <a:ext uri="{FF2B5EF4-FFF2-40B4-BE49-F238E27FC236}">
                      <a16:creationId xmlns:a16="http://schemas.microsoft.com/office/drawing/2014/main" id="{051C5386-4C5E-4E15-8288-2B318A785565}"/>
                    </a:ext>
                  </a:extLst>
                </p:cNvPr>
                <p:cNvSpPr/>
                <p:nvPr/>
              </p:nvSpPr>
              <p:spPr>
                <a:xfrm>
                  <a:off x="5239173" y="2133399"/>
                  <a:ext cx="1641662" cy="1145067"/>
                </a:xfrm>
                <a:prstGeom prst="rightArrow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Black-Box</a:t>
                  </a: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A94077EF-8C54-4532-AED8-9502BC8F3434}"/>
                    </a:ext>
                  </a:extLst>
                </p:cNvPr>
                <p:cNvSpPr/>
                <p:nvPr/>
              </p:nvSpPr>
              <p:spPr>
                <a:xfrm>
                  <a:off x="6929287" y="2184332"/>
                  <a:ext cx="1457734" cy="986916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Predicted</a:t>
                  </a:r>
                </a:p>
                <a:p>
                  <a:pPr algn="ctr"/>
                  <a:r>
                    <a:rPr lang="en-US" sz="2400" dirty="0"/>
                    <a:t>Grades</a:t>
                  </a:r>
                </a:p>
              </p:txBody>
            </p:sp>
          </p:grp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7DDEE86-0C62-402C-9FA3-9968517C1A13}"/>
                  </a:ext>
                </a:extLst>
              </p:cNvPr>
              <p:cNvSpPr/>
              <p:nvPr/>
            </p:nvSpPr>
            <p:spPr>
              <a:xfrm>
                <a:off x="5947734" y="1266998"/>
                <a:ext cx="2004355" cy="38156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LMS Activity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D16F80E-280C-4799-A073-1035F9635A3A}"/>
                  </a:ext>
                </a:extLst>
              </p:cNvPr>
              <p:cNvSpPr/>
              <p:nvPr/>
            </p:nvSpPr>
            <p:spPr>
              <a:xfrm>
                <a:off x="5947734" y="1690685"/>
                <a:ext cx="2004355" cy="38156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Performance</a:t>
                </a:r>
              </a:p>
            </p:txBody>
          </p:sp>
        </p:grp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1059AE7-7722-4997-BC02-FDCE499B6113}"/>
                </a:ext>
              </a:extLst>
            </p:cNvPr>
            <p:cNvSpPr/>
            <p:nvPr/>
          </p:nvSpPr>
          <p:spPr>
            <a:xfrm>
              <a:off x="218702" y="4366202"/>
              <a:ext cx="2004355" cy="381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Prior Learning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F8DAC3-CD46-447D-816D-6EBE063E4DA9}"/>
              </a:ext>
            </a:extLst>
          </p:cNvPr>
          <p:cNvCxnSpPr/>
          <p:nvPr/>
        </p:nvCxnSpPr>
        <p:spPr>
          <a:xfrm>
            <a:off x="5959642" y="1419727"/>
            <a:ext cx="0" cy="48126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05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B9E6-6AF5-467B-8057-6B4F99DF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5DCF0-8F54-44A9-ADE9-C6144484E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640"/>
            <a:ext cx="10515600" cy="4612323"/>
          </a:xfrm>
        </p:spPr>
        <p:txBody>
          <a:bodyPr>
            <a:normAutofit/>
          </a:bodyPr>
          <a:lstStyle/>
          <a:p>
            <a:r>
              <a:rPr lang="en-US" dirty="0"/>
              <a:t>Evaluate accuracy of the two approaches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Examine the ethical and practical considerations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0A8B20-FC9B-4D63-8338-081AF38BB211}"/>
              </a:ext>
            </a:extLst>
          </p:cNvPr>
          <p:cNvGrpSpPr/>
          <p:nvPr/>
        </p:nvGrpSpPr>
        <p:grpSpPr>
          <a:xfrm>
            <a:off x="3513665" y="2097456"/>
            <a:ext cx="5164669" cy="2663088"/>
            <a:chOff x="3398516" y="2381960"/>
            <a:chExt cx="5164669" cy="2663088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D954739B-606F-4D7A-9FD6-C81DADB304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84360005"/>
                </p:ext>
              </p:extLst>
            </p:nvPr>
          </p:nvGraphicFramePr>
          <p:xfrm>
            <a:off x="3992876" y="2696554"/>
            <a:ext cx="3975947" cy="23484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8EE6FA-8688-442E-9D7F-7E604FDE1821}"/>
                </a:ext>
              </a:extLst>
            </p:cNvPr>
            <p:cNvSpPr txBox="1"/>
            <p:nvPr/>
          </p:nvSpPr>
          <p:spPr>
            <a:xfrm>
              <a:off x="3398516" y="2381960"/>
              <a:ext cx="5164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Accuracy within a Letter Grade (Week 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8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B9E6-6AF5-467B-8057-6B4F99DF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Performance: Correct Letter Grades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83793EA-D025-440C-882E-878D5DD3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90688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B9E6-6AF5-467B-8057-6B4F99DF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Performance: Major Error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3793EA-D025-440C-882E-878D5DD3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1690688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1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“Prediction” Frameworks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450-CF2E-42F6-9E68-4E98F0C49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Predictive Models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Substantial overhead for developing framework</a:t>
            </a:r>
          </a:p>
          <a:p>
            <a:r>
              <a:rPr lang="en-US" dirty="0"/>
              <a:t>Likely to offer superior performance early in the semester</a:t>
            </a:r>
          </a:p>
          <a:p>
            <a:r>
              <a:rPr lang="en-US" dirty="0"/>
              <a:t>Not a direct link between performance and prediction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553A-798D-49B7-8EC3-286978DAC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Elements of Success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B04BA-2E82-47BE-80FE-0D71500B3A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Straight forward given student points and grade distribution</a:t>
            </a:r>
          </a:p>
          <a:p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663677C-484D-4D07-8DAA-6EBDAAAA7D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143969"/>
              </p:ext>
            </p:extLst>
          </p:nvPr>
        </p:nvGraphicFramePr>
        <p:xfrm>
          <a:off x="4291782" y="3982322"/>
          <a:ext cx="4871417" cy="352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433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2130-0464-457B-BFFB-32A84F7B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26AD7-11CA-4E80-A57F-2AE403089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best ML model outperformed </a:t>
            </a:r>
            <a:r>
              <a:rPr lang="en-US" dirty="0" err="1"/>
              <a:t>EoS</a:t>
            </a:r>
            <a:r>
              <a:rPr lang="en-US" dirty="0"/>
              <a:t> early in the semester</a:t>
            </a:r>
          </a:p>
          <a:p>
            <a:pPr lvl="1"/>
            <a:r>
              <a:rPr lang="en-US" dirty="0"/>
              <a:t>Best models contained prior learning variables</a:t>
            </a:r>
          </a:p>
          <a:p>
            <a:pPr lvl="1"/>
            <a:endParaRPr lang="en-US" dirty="0"/>
          </a:p>
          <a:p>
            <a:r>
              <a:rPr lang="en-US" dirty="0" err="1"/>
              <a:t>EoS</a:t>
            </a:r>
            <a:r>
              <a:rPr lang="en-US" dirty="0"/>
              <a:t> (Current Standing) performed well later in the course</a:t>
            </a:r>
          </a:p>
          <a:p>
            <a:pPr lvl="1"/>
            <a:r>
              <a:rPr lang="en-US" dirty="0"/>
              <a:t>Offers a “current standing” message</a:t>
            </a:r>
          </a:p>
        </p:txBody>
      </p:sp>
    </p:spTree>
    <p:extLst>
      <p:ext uri="{BB962C8B-B14F-4D97-AF65-F5344CB8AC3E}">
        <p14:creationId xmlns:p14="http://schemas.microsoft.com/office/powerpoint/2010/main" val="32482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2130-0464-457B-BFFB-32A84F7B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26AD7-11CA-4E80-A57F-2AE403089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Y.H. Hu, C.L. Lo, S.P. Shih. </a:t>
            </a:r>
            <a:r>
              <a:rPr lang="en-US" sz="1400" b="1" dirty="0"/>
              <a:t>Developing early warning systems to predict students' online learning performance. </a:t>
            </a:r>
            <a:r>
              <a:rPr lang="en-US" sz="1400" dirty="0"/>
              <a:t>Computers in Human Behavior, 36 (2014), pp. 469-478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H. </a:t>
            </a:r>
            <a:r>
              <a:rPr lang="en-US" sz="1400" dirty="0" err="1"/>
              <a:t>Lakkaraju</a:t>
            </a:r>
            <a:r>
              <a:rPr lang="en-US" sz="1400" dirty="0"/>
              <a:t>, E. Aguiar, C. Shan, D. Miller, N. </a:t>
            </a:r>
            <a:r>
              <a:rPr lang="en-US" sz="1400" dirty="0" err="1"/>
              <a:t>Bhanpuri</a:t>
            </a:r>
            <a:r>
              <a:rPr lang="en-US" sz="1400" dirty="0"/>
              <a:t>, R. Ghani, </a:t>
            </a:r>
            <a:r>
              <a:rPr lang="en-US" sz="1400" i="1" dirty="0"/>
              <a:t>et al. </a:t>
            </a:r>
            <a:r>
              <a:rPr lang="en-US" sz="1400" b="1" dirty="0"/>
              <a:t>A machine learning framework to identify students at risk of adverse academic outcomes. </a:t>
            </a:r>
            <a:r>
              <a:rPr lang="en-US" sz="1400" dirty="0"/>
              <a:t>Proceedings of the 21th ACM SIGKDD international conference on knowledge discovery and data mining (2015), pp. 1909-1918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R. Duarte, A. Ramos-Pires, H. Gonçalves. </a:t>
            </a:r>
            <a:r>
              <a:rPr lang="en-US" sz="1400" b="1" dirty="0"/>
              <a:t>Identifying at-risk students in higher education. </a:t>
            </a:r>
            <a:r>
              <a:rPr lang="en-US" sz="1400" dirty="0"/>
              <a:t>Total Quality Management and Business Excellence, 25 (7–8) (2014), pp. 944-952</a:t>
            </a:r>
          </a:p>
        </p:txBody>
      </p:sp>
    </p:spTree>
    <p:extLst>
      <p:ext uri="{BB962C8B-B14F-4D97-AF65-F5344CB8AC3E}">
        <p14:creationId xmlns:p14="http://schemas.microsoft.com/office/powerpoint/2010/main" val="3416503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611</Words>
  <Application>Microsoft Office PowerPoint</Application>
  <PresentationFormat>Widescreen</PresentationFormat>
  <Paragraphs>146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Predictive Models for Students: Ethical and Practical Considerations</vt:lpstr>
      <vt:lpstr>Predictive Models in Educational Settings</vt:lpstr>
      <vt:lpstr>Two Approaches</vt:lpstr>
      <vt:lpstr>Objectives</vt:lpstr>
      <vt:lpstr>Performance: Correct Letter Grades</vt:lpstr>
      <vt:lpstr>Performance: Major Error</vt:lpstr>
      <vt:lpstr>Grade “Prediction” Frameworks</vt:lpstr>
      <vt:lpstr>Conclusions</vt:lpstr>
      <vt:lpstr>References</vt:lpstr>
      <vt:lpstr>Questions?</vt:lpstr>
      <vt:lpstr>PowerPoint Presentation</vt:lpstr>
      <vt:lpstr>Elements of Success</vt:lpstr>
      <vt:lpstr>Course 1: Correct Letter Grades </vt:lpstr>
      <vt:lpstr>Grade “Prediction” Frameworks</vt:lpstr>
      <vt:lpstr>Introduction</vt:lpstr>
      <vt:lpstr>Courses</vt:lpstr>
      <vt:lpstr>Feature Sets</vt:lpstr>
      <vt:lpstr>Grade Prediction Procedure</vt:lpstr>
      <vt:lpstr>Feature Sets</vt:lpstr>
      <vt:lpstr>PowerPoint Presentation</vt:lpstr>
      <vt:lpstr>PowerPoint Presentation</vt:lpstr>
      <vt:lpstr>PowerPoint Presentation</vt:lpstr>
      <vt:lpstr>Session Evaluations There are two ways to access the session and presenter evaluations: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Predictive Models for Students: Ethical and Practical Considerations</dc:title>
  <dc:creator>Nicholas Seedorff</dc:creator>
  <cp:lastModifiedBy>Smith, Anna M</cp:lastModifiedBy>
  <cp:revision>70</cp:revision>
  <dcterms:created xsi:type="dcterms:W3CDTF">2019-09-18T15:29:08Z</dcterms:created>
  <dcterms:modified xsi:type="dcterms:W3CDTF">2019-10-10T20:15:57Z</dcterms:modified>
</cp:coreProperties>
</file>