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 varScale="1">
        <p:scale>
          <a:sx n="97" d="100"/>
          <a:sy n="97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96B3-3CF6-4352-9E74-59F741739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5C0D7-2377-4F0D-80D7-702918073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D79E3-8EBE-411B-AD82-099038A3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935-5111-486B-9F0B-E67E3577AA9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3AE16-43A9-45C9-9DD2-02111B113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B5B59-5940-4754-ADCE-01F5840B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CC8-330F-489C-ABF4-ACBDE4C7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0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FA72-13AA-4B68-BD8E-3FD5AE5C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3A662-B0AF-4791-9AB5-925EB688D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A9C52-FA5C-439A-B333-F4302750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935-5111-486B-9F0B-E67E3577AA9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3467C-C934-47D6-A638-28C03793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692A-081F-4F36-93AF-E38F4DD5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CC8-330F-489C-ABF4-ACBDE4C7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2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B2EED-42A2-4630-932F-D6372A6FE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7F83F-E6DB-4AF5-88E0-53402534B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CE0BB-191E-461D-BD5C-6F442C8A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935-5111-486B-9F0B-E67E3577AA9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5CC43-E212-4CDE-9668-F0D1F08D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EB5A9-B15D-4C61-91F0-A246223B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CC8-330F-489C-ABF4-ACBDE4C7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A676-3027-484B-8C02-D968529D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4A7CD-A489-4233-95E2-DA1ECCB5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78FF6-6A81-4EC9-A4D0-5B7ED806C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935-5111-486B-9F0B-E67E3577AA9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CF046-6AEC-450B-B68A-B09794B6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4083A-04E4-4EDB-8C19-D8167881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CC8-330F-489C-ABF4-ACBDE4C7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2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F710-C26B-40D6-B726-9F710AC5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48E0B-96D3-4FC0-A63A-74D5D711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1CE55-191D-4C88-BBC5-D5344B6F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935-5111-486B-9F0B-E67E3577AA9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C197-D47A-4DF9-ACFC-7B4D01B9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7A373-AC04-40CB-8BC3-1A7DC132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CC8-330F-489C-ABF4-ACBDE4C7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3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4C84-193A-4133-B095-D54F237E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B56A9-40C4-4798-862E-FC1272941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AEFD7-4A39-4C36-AD3D-6A8F2A1F8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BDFAE-28DF-4CFE-B326-D6FF4341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935-5111-486B-9F0B-E67E3577AA9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B6946-A691-4CAD-889C-E05B1CE7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3951C-9264-4E7C-9682-FF5EADBC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CC8-330F-489C-ABF4-ACBDE4C7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B5629-E353-4B02-B2FF-8E46C78F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16CD3-1B04-4A7B-A91E-B5B25C183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31C8A-CC3D-4B9F-9E6D-42E11E8C1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6F061-653A-4AE2-BFF5-67C7D9ADC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095C1-DA72-4405-98F2-DB45FD9CC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BC5AF1-6EDD-493C-BF00-FD42E39D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935-5111-486B-9F0B-E67E3577AA9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4A834A-B1F4-46F4-A8CA-761E7D22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23DE6D-D838-4CAB-AE54-D304EB50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CC8-330F-489C-ABF4-ACBDE4C7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5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ECB8-420E-4798-BCCC-A6438E4A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6A979-AEA6-4F89-A2E9-BBF613E6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935-5111-486B-9F0B-E67E3577AA9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30F86-62F5-4FED-94D7-58F6AA02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3D342-E56E-4866-9B7B-5D5001A3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CC8-330F-489C-ABF4-ACBDE4C7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65AA7-8281-496B-A5D2-F90B90999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935-5111-486B-9F0B-E67E3577AA9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BEB311-0AF8-4D2E-B7E3-5E9751FB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912F8-5915-49E6-95F2-50E930AB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CC8-330F-489C-ABF4-ACBDE4C7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4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B13A0-EEC1-49F5-B4B4-014D3D14D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754F-1A98-4278-AD4F-570FBC9DB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91FFC-A139-484C-961C-16D47488C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C74DA-58C2-47B6-B7AC-33DF0715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935-5111-486B-9F0B-E67E3577AA9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3622F-4F4E-44DC-BFB7-62894225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D182B-6379-45D0-B18E-8C838818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CC8-330F-489C-ABF4-ACBDE4C7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CDD3A-829F-4F2B-B6A8-00CDC172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098970-1828-4A77-937B-65BE56359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5C575-B6D4-4BD0-A93B-64671ED1A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E9002-624C-4D9C-A96C-57CA379D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9935-5111-486B-9F0B-E67E3577AA9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C829B-0018-4D90-B947-513DEF84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3A952-A515-4522-B708-44C7FBEF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CC8-330F-489C-ABF4-ACBDE4C7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6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75128-A4B6-40C9-A97B-E0CCA646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3F223-F149-42CF-9CC0-0805B316E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6207-F4A0-4869-B4CA-8FD5B3C41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29935-5111-486B-9F0B-E67E3577AA9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D64F3-3DDE-4EC2-B64B-0E4C9BA50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EECB-056F-4C21-BAAB-A1DF7E96B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6CC8-330F-489C-ABF4-ACBDE4C7F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4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emonner@umich.edu" TargetMode="External"/><Relationship Id="rId7" Type="http://schemas.openxmlformats.org/officeDocument/2006/relationships/hyperlink" Target="https://unizin.org/" TargetMode="External"/><Relationship Id="rId2" Type="http://schemas.openxmlformats.org/officeDocument/2006/relationships/hyperlink" Target="mailto:jae-russell@uiowa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ds.ed.gov/dataModel.aspx" TargetMode="External"/><Relationship Id="rId5" Type="http://schemas.openxmlformats.org/officeDocument/2006/relationships/hyperlink" Target="https://docs.udp.unizin.org/" TargetMode="External"/><Relationship Id="rId4" Type="http://schemas.openxmlformats.org/officeDocument/2006/relationships/hyperlink" Target="mailto:jkaetzel@i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F22D-73F2-4AB5-87D8-544030ED6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Increase Faculty Adoption of Learning Analytics in Teaching and Learning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C46D7-5819-4636-8137-71699693E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536" y="4191856"/>
            <a:ext cx="9144000" cy="142154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Jae-</a:t>
            </a:r>
            <a:r>
              <a:rPr lang="en-US" dirty="0" err="1"/>
              <a:t>eun</a:t>
            </a:r>
            <a:r>
              <a:rPr lang="en-US" dirty="0"/>
              <a:t> (Jane) Russell, University of Iowa</a:t>
            </a:r>
            <a:endParaRPr lang="en-US" b="0" dirty="0">
              <a:effectLst/>
            </a:endParaRPr>
          </a:p>
          <a:p>
            <a:pPr algn="l"/>
            <a:r>
              <a:rPr lang="en-US" dirty="0"/>
              <a:t>Sean DeMonner, University of Michigan</a:t>
            </a:r>
            <a:endParaRPr lang="en-US" b="0" dirty="0">
              <a:effectLst/>
            </a:endParaRPr>
          </a:p>
          <a:p>
            <a:pPr algn="l"/>
            <a:r>
              <a:rPr lang="en-US" dirty="0"/>
              <a:t>Jason Kaetzel, Indiana University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735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8B5E286-1A83-4C09-92E0-976F13708A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46" y="831725"/>
            <a:ext cx="56007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187B48-40CA-49B3-8304-B26A646D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467100"/>
            <a:ext cx="43624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F3140E3-1632-49E5-819A-DFB75777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4113087"/>
            <a:ext cx="33337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D2F90B-A076-4C6A-B7A8-FDC697F54E6B}"/>
              </a:ext>
            </a:extLst>
          </p:cNvPr>
          <p:cNvSpPr txBox="1"/>
          <p:nvPr/>
        </p:nvSpPr>
        <p:spPr>
          <a:xfrm>
            <a:off x="510354" y="913568"/>
            <a:ext cx="53815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Power of Big Data and </a:t>
            </a:r>
            <a:br>
              <a:rPr lang="en-US" sz="4400" dirty="0"/>
            </a:br>
            <a:r>
              <a:rPr lang="en-US" sz="4400" dirty="0"/>
              <a:t>Consortium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68ECB-6C14-4712-8265-E27F5DD7EFD0}"/>
              </a:ext>
            </a:extLst>
          </p:cNvPr>
          <p:cNvSpPr txBox="1"/>
          <p:nvPr/>
        </p:nvSpPr>
        <p:spPr>
          <a:xfrm>
            <a:off x="577029" y="3114927"/>
            <a:ext cx="5116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Control over Learning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Common Data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Share Strategies</a:t>
            </a:r>
          </a:p>
        </p:txBody>
      </p:sp>
    </p:spTree>
    <p:extLst>
      <p:ext uri="{BB962C8B-B14F-4D97-AF65-F5344CB8AC3E}">
        <p14:creationId xmlns:p14="http://schemas.microsoft.com/office/powerpoint/2010/main" val="101969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FD237-9E8E-41F9-AD3D-EAE55E73E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083" y="4626491"/>
            <a:ext cx="8816034" cy="1723509"/>
          </a:xfrm>
        </p:spPr>
        <p:txBody>
          <a:bodyPr/>
          <a:lstStyle/>
          <a:p>
            <a:pPr fontAlgn="base"/>
            <a:r>
              <a:rPr lang="en-US" dirty="0"/>
              <a:t>Appropriately skeptical faculty culture </a:t>
            </a:r>
          </a:p>
          <a:p>
            <a:pPr fontAlgn="base"/>
            <a:r>
              <a:rPr lang="en-US" dirty="0"/>
              <a:t>Faculty &amp; student change management is different</a:t>
            </a:r>
          </a:p>
          <a:p>
            <a:pPr fontAlgn="base"/>
            <a:r>
              <a:rPr lang="en-US" dirty="0"/>
              <a:t>Efficiency vs. effectiveness propositions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748854E-0FE9-44B0-8683-C626DF02B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2" y="195973"/>
            <a:ext cx="11443412" cy="40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C5B6944-E20A-469C-AA93-430443B87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06"/>
          <a:stretch/>
        </p:blipFill>
        <p:spPr bwMode="auto">
          <a:xfrm>
            <a:off x="1040283" y="4953257"/>
            <a:ext cx="1208734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4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01D9-6256-4E32-9B5A-CF75C1CE1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645" y="4525847"/>
            <a:ext cx="8223607" cy="2036477"/>
          </a:xfrm>
        </p:spPr>
        <p:txBody>
          <a:bodyPr/>
          <a:lstStyle/>
          <a:p>
            <a:pPr fontAlgn="base"/>
            <a:r>
              <a:rPr lang="en-US" dirty="0"/>
              <a:t>Providing faculty views not previously seen</a:t>
            </a:r>
          </a:p>
          <a:p>
            <a:pPr fontAlgn="base"/>
            <a:r>
              <a:rPr lang="en-US" dirty="0"/>
              <a:t>Collecting and presenting in one place</a:t>
            </a:r>
          </a:p>
          <a:p>
            <a:pPr fontAlgn="base"/>
            <a:r>
              <a:rPr lang="en-US" dirty="0"/>
              <a:t>Visualizing how students are moving through modules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799FE37-AC5D-4BE8-8095-9220DFAD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3" y="155575"/>
            <a:ext cx="11739219" cy="370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BE88BF-66B7-4FCC-AC6F-A91474E94833}"/>
              </a:ext>
            </a:extLst>
          </p:cNvPr>
          <p:cNvSpPr txBox="1"/>
          <p:nvPr/>
        </p:nvSpPr>
        <p:spPr>
          <a:xfrm>
            <a:off x="700245" y="2582410"/>
            <a:ext cx="3465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Aggregated Demographics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4F817-4CB5-4692-ACCD-0B0B03D7DFFC}"/>
              </a:ext>
            </a:extLst>
          </p:cNvPr>
          <p:cNvSpPr txBox="1"/>
          <p:nvPr/>
        </p:nvSpPr>
        <p:spPr>
          <a:xfrm>
            <a:off x="4753469" y="2593839"/>
            <a:ext cx="280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Interaction 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CBF66-285C-4CBF-AA61-8965D0DE2A0A}"/>
              </a:ext>
            </a:extLst>
          </p:cNvPr>
          <p:cNvSpPr txBox="1"/>
          <p:nvPr/>
        </p:nvSpPr>
        <p:spPr>
          <a:xfrm>
            <a:off x="8364996" y="2628128"/>
            <a:ext cx="268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Module Progression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C6DE1-F57D-47BB-9027-2C7598BA6CE6}"/>
              </a:ext>
            </a:extLst>
          </p:cNvPr>
          <p:cNvSpPr txBox="1"/>
          <p:nvPr/>
        </p:nvSpPr>
        <p:spPr>
          <a:xfrm>
            <a:off x="205373" y="196513"/>
            <a:ext cx="4156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Faculty Visualizations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D9D7378-0FA7-448F-A4A8-08F8A091E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80" y="4689297"/>
            <a:ext cx="1285126" cy="128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3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461F0-41E6-4C06-B5E5-446FD2F8D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334" y="4320539"/>
            <a:ext cx="8088198" cy="1762814"/>
          </a:xfrm>
        </p:spPr>
        <p:txBody>
          <a:bodyPr/>
          <a:lstStyle/>
          <a:p>
            <a:r>
              <a:rPr lang="en-US" dirty="0"/>
              <a:t>Supporting faculty in data-informed decision making</a:t>
            </a:r>
          </a:p>
          <a:p>
            <a:r>
              <a:rPr lang="en-US" dirty="0"/>
              <a:t>Saving faculty administrative time</a:t>
            </a:r>
          </a:p>
          <a:p>
            <a:r>
              <a:rPr lang="en-US" dirty="0"/>
              <a:t>Supporting faculty LA Community of Practice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83D055D-7591-4870-8909-A18B571B5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98" y="4434839"/>
            <a:ext cx="1319832" cy="13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EB1E5B-2266-4B69-8E5A-2DA9A6715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00" t="20107" r="8446" b="48354"/>
          <a:stretch/>
        </p:blipFill>
        <p:spPr>
          <a:xfrm>
            <a:off x="248611" y="80009"/>
            <a:ext cx="11707169" cy="3622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0FCFCA-C7A8-4819-9424-CF185E1E3108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4264A2-A922-46D5-A9DE-A84009E4500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298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6A2-EF0E-4E75-8F1C-621F81B3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59DA-84F0-4319-AEEF-045B89049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/>
              <a:t>Contacts</a:t>
            </a:r>
            <a:r>
              <a:rPr lang="en-US" sz="3200" dirty="0"/>
              <a:t>:</a:t>
            </a:r>
            <a:endParaRPr lang="en-US" sz="3200" b="0" dirty="0">
              <a:effectLst/>
            </a:endParaRPr>
          </a:p>
          <a:p>
            <a:pPr marL="0" indent="0">
              <a:buNone/>
            </a:pPr>
            <a:r>
              <a:rPr lang="en-US" sz="3200" dirty="0"/>
              <a:t>Jane Russell, University of Iowa </a:t>
            </a:r>
            <a:r>
              <a:rPr lang="en-US" sz="3200" u="sng" dirty="0">
                <a:hlinkClick r:id="rId2"/>
              </a:rPr>
              <a:t>jae-russell@uiowa.edu</a:t>
            </a:r>
            <a:endParaRPr lang="en-US" sz="3200" b="0" dirty="0">
              <a:effectLst/>
            </a:endParaRPr>
          </a:p>
          <a:p>
            <a:pPr marL="0" indent="0">
              <a:buNone/>
            </a:pPr>
            <a:r>
              <a:rPr lang="en-US" sz="3200" dirty="0"/>
              <a:t>Sean DeMonner, University of Michigan </a:t>
            </a:r>
            <a:r>
              <a:rPr lang="en-US" sz="3200" u="sng" dirty="0">
                <a:hlinkClick r:id="rId3"/>
              </a:rPr>
              <a:t>demonner@umich.edu</a:t>
            </a:r>
            <a:endParaRPr lang="en-US" sz="3200" b="0" dirty="0">
              <a:effectLst/>
            </a:endParaRPr>
          </a:p>
          <a:p>
            <a:pPr marL="0" indent="0">
              <a:buNone/>
            </a:pPr>
            <a:r>
              <a:rPr lang="en-US" sz="3200" dirty="0"/>
              <a:t>Jason Kaetzel, Indiana University </a:t>
            </a:r>
            <a:r>
              <a:rPr lang="en-US" sz="3200" u="sng" dirty="0">
                <a:hlinkClick r:id="rId4"/>
              </a:rPr>
              <a:t>jkaetzel@iu.edu</a:t>
            </a:r>
            <a:endParaRPr lang="en-US" sz="3200" b="0" dirty="0">
              <a:effectLst/>
            </a:endParaRPr>
          </a:p>
          <a:p>
            <a:pPr marL="0" indent="0">
              <a:buNone/>
            </a:pPr>
            <a:br>
              <a:rPr lang="en-US" sz="3200" b="0" dirty="0">
                <a:effectLst/>
              </a:rPr>
            </a:br>
            <a:r>
              <a:rPr lang="en-US" sz="3200" b="1" dirty="0"/>
              <a:t>Resources</a:t>
            </a:r>
            <a:r>
              <a:rPr lang="en-US" sz="3200" dirty="0"/>
              <a:t>:</a:t>
            </a:r>
            <a:endParaRPr lang="en-US" sz="3200" b="0" dirty="0">
              <a:effectLst/>
            </a:endParaRPr>
          </a:p>
          <a:p>
            <a:pPr marL="0" indent="0">
              <a:buNone/>
            </a:pPr>
            <a:r>
              <a:rPr lang="en-US" sz="3200" dirty="0"/>
              <a:t>Unizin Data Platform: </a:t>
            </a:r>
            <a:r>
              <a:rPr lang="en-US" sz="3200" u="sng" dirty="0">
                <a:hlinkClick r:id="rId5"/>
              </a:rPr>
              <a:t>docs.udp.unizin.org</a:t>
            </a:r>
            <a:endParaRPr lang="en-US" sz="3200" b="0" dirty="0">
              <a:effectLst/>
            </a:endParaRPr>
          </a:p>
          <a:p>
            <a:pPr marL="0" indent="0">
              <a:buNone/>
            </a:pPr>
            <a:r>
              <a:rPr lang="en-US" sz="3200" dirty="0"/>
              <a:t>Common Education Data Standards Model: </a:t>
            </a:r>
            <a:r>
              <a:rPr lang="en-US" sz="3200" u="sng" dirty="0">
                <a:hlinkClick r:id="rId6"/>
              </a:rPr>
              <a:t>https://ceds.ed.gov/dataModel.aspx</a:t>
            </a:r>
            <a:endParaRPr lang="en-US" sz="3200" b="0" dirty="0">
              <a:effectLst/>
            </a:endParaRPr>
          </a:p>
          <a:p>
            <a:pPr marL="0" indent="0">
              <a:buNone/>
            </a:pPr>
            <a:r>
              <a:rPr lang="en-US" sz="3200" dirty="0"/>
              <a:t>Unizin Consortium: </a:t>
            </a:r>
            <a:r>
              <a:rPr lang="en-US" sz="3200" u="sng" dirty="0">
                <a:hlinkClick r:id="rId7"/>
              </a:rPr>
              <a:t>https://</a:t>
            </a:r>
            <a:r>
              <a:rPr lang="en-US" sz="3200" dirty="0">
                <a:hlinkClick r:id="rId7"/>
              </a:rPr>
              <a:t>unizin</a:t>
            </a:r>
            <a:r>
              <a:rPr lang="en-US" sz="3200" u="sng" dirty="0">
                <a:hlinkClick r:id="rId7"/>
              </a:rPr>
              <a:t>.org</a:t>
            </a:r>
            <a:r>
              <a:rPr lang="en-US" sz="3200" dirty="0"/>
              <a:t> </a:t>
            </a:r>
            <a:endParaRPr lang="en-US" sz="3200" b="0" dirty="0">
              <a:effectLst/>
            </a:endParaRPr>
          </a:p>
          <a:p>
            <a:pPr marL="0" indent="0">
              <a:buNone/>
            </a:pPr>
            <a:br>
              <a:rPr lang="en-US" sz="3200" b="0" dirty="0">
                <a:effectLst/>
              </a:rPr>
            </a:br>
            <a:r>
              <a:rPr lang="en-US" sz="3200" b="1" dirty="0"/>
              <a:t>Additional Session</a:t>
            </a:r>
            <a:r>
              <a:rPr lang="en-US" sz="3200" dirty="0"/>
              <a:t>:</a:t>
            </a:r>
            <a:endParaRPr lang="en-US" sz="3200" b="0" dirty="0">
              <a:effectLst/>
            </a:endParaRPr>
          </a:p>
          <a:p>
            <a:pPr marL="0" indent="0">
              <a:buNone/>
            </a:pPr>
            <a:r>
              <a:rPr lang="en-US" sz="3200" dirty="0"/>
              <a:t>5 Ways to Create a Fail-Proof Data Warehouse for Student Success</a:t>
            </a:r>
            <a:endParaRPr lang="en-US" sz="3200" b="0" dirty="0">
              <a:effectLst/>
            </a:endParaRPr>
          </a:p>
          <a:p>
            <a:pPr marL="0" indent="0">
              <a:buNone/>
            </a:pPr>
            <a:r>
              <a:rPr lang="en-US" sz="3200" dirty="0"/>
              <a:t>Room: W184BC, LEVEL 1, 2:15 pm CT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58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128</Words>
  <Application>Microsoft Macintosh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Increase Faculty Adoption of Learning Analytics in Teaching and Learning</vt:lpstr>
      <vt:lpstr>PowerPoint Presentation</vt:lpstr>
      <vt:lpstr>PowerPoint Presentation</vt:lpstr>
      <vt:lpstr>PowerPoint Presentation</vt:lpstr>
      <vt:lpstr>PowerPoint Presentation</vt:lpstr>
      <vt:lpstr>Questions &amp; Resources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 Faculty Adoption of Learning Analytics in Teaching and Learning</dc:title>
  <dc:creator>Russell, Jae-eun</dc:creator>
  <cp:lastModifiedBy>Russell, Jae-eun</cp:lastModifiedBy>
  <cp:revision>7</cp:revision>
  <dcterms:created xsi:type="dcterms:W3CDTF">2019-10-10T14:37:09Z</dcterms:created>
  <dcterms:modified xsi:type="dcterms:W3CDTF">2019-10-11T00:28:26Z</dcterms:modified>
</cp:coreProperties>
</file>