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4" d="100"/>
          <a:sy n="164" d="100"/>
        </p:scale>
        <p:origin x="-112" y="-3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8119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8c3ecf0c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g28c3ecf0c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4c14691a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64c14691a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4c14691a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127" name="Google Shape;127;g64c14691a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4c14691ac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136" name="Google Shape;136;g64c14691ac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4c14691a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146" name="Google Shape;146;g64c14691a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4c14691a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64c14691a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4c14691ac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64c14691ac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64c14691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64c14691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8b9e032df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28b9e032df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4c14691a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64c14691a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8b9e032d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 sz="1100">
                <a:solidFill>
                  <a:schemeClr val="dk1"/>
                </a:solidFill>
              </a:rPr>
              <a:t>To better protect the university’s data and digital assets, and the personal information of university community members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 sz="1100">
                <a:solidFill>
                  <a:schemeClr val="dk1"/>
                </a:solidFill>
              </a:rPr>
              <a:t>To get university community members to act in a different way toward IT security (change management)</a:t>
            </a:r>
            <a:endParaRPr sz="11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80" name="Google Shape;80;g28b9e032d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4c14691a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64c14691a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4c14691a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97" name="Google Shape;97;g64c14691a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4c14691a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107" name="Google Shape;107;g64c14691a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64c14691ac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113" name="Google Shape;113;g64c14691ac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5" name="Google Shape;4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 sz="1400"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200"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000"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5pPr>
            <a:lvl6pPr marL="2743200" lvl="5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-41000" y="301213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3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 sz="1400"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200"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000"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5pPr>
            <a:lvl6pPr marL="2743200" lvl="5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twoTxTwoObj">
  <p:cSld name="TWO_OBJECTS_WITH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 sz="2400" b="1"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2000" b="1"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00" b="1"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5pPr>
            <a:lvl6pPr marL="2743200" lvl="5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 sz="2400" b="1"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2000" b="1"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00" b="1"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5pPr>
            <a:lvl6pPr marL="2743200" lvl="5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000" b="1" cap="small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ctrTitle"/>
          </p:nvPr>
        </p:nvSpPr>
        <p:spPr>
          <a:xfrm>
            <a:off x="946588" y="1960625"/>
            <a:ext cx="5978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Getting 100,000 University </a:t>
            </a:r>
            <a:endParaRPr sz="3600" b="1"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Community Members to </a:t>
            </a:r>
            <a:endParaRPr sz="3600" b="1"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Use Two-Factor</a:t>
            </a:r>
            <a:endParaRPr sz="3600">
              <a:solidFill>
                <a:srgbClr val="6AA8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1" name="Google Shape;51;p13"/>
          <p:cNvSpPr txBox="1"/>
          <p:nvPr/>
        </p:nvSpPr>
        <p:spPr>
          <a:xfrm>
            <a:off x="1549400" y="310753"/>
            <a:ext cx="1842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-17850" y="4569750"/>
            <a:ext cx="9161700" cy="5739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Office of the Vice President for Information Technology and Chief Information Officer</a:t>
            </a:r>
            <a:endParaRPr sz="12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Information and Technology Services</a:t>
            </a:r>
            <a:endParaRPr sz="12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533778" y="3377189"/>
            <a:ext cx="3897600" cy="11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</a:pPr>
            <a:r>
              <a:rPr lang="en-US" sz="2400" dirty="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Kyle Cozad</a:t>
            </a:r>
            <a:endParaRPr sz="2400" dirty="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</a:pPr>
            <a:r>
              <a:rPr lang="en-US" sz="14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Business Systems Analyst Senior</a:t>
            </a:r>
            <a:endParaRPr sz="14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</a:pPr>
            <a:r>
              <a:rPr lang="en-US" sz="14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Identity and Access Management</a:t>
            </a:r>
            <a:endParaRPr sz="17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712603" y="3377177"/>
            <a:ext cx="3897600" cy="11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</a:pPr>
            <a:r>
              <a:rPr lang="en-US" sz="2400" dirty="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Dana Fair</a:t>
            </a:r>
            <a:endParaRPr sz="2400" dirty="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</a:pPr>
            <a:r>
              <a:rPr lang="en-US" sz="14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Senior Marketing Communications Specialist</a:t>
            </a:r>
            <a:endParaRPr sz="14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</a:pPr>
            <a:r>
              <a:rPr lang="en-US" sz="14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Communications Team</a:t>
            </a:r>
            <a:endParaRPr sz="17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250" y="1723463"/>
            <a:ext cx="1493162" cy="149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16800" y="1482875"/>
            <a:ext cx="9144000" cy="6099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Managing the Culture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22"/>
          <p:cNvSpPr txBox="1"/>
          <p:nvPr/>
        </p:nvSpPr>
        <p:spPr>
          <a:xfrm>
            <a:off x="16800" y="2121550"/>
            <a:ext cx="9127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How did U-M leverage the culture to achieve its goal?</a:t>
            </a:r>
            <a:endParaRPr sz="2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325" y="2620449"/>
            <a:ext cx="4260958" cy="17475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/>
        </p:nvSpPr>
        <p:spPr>
          <a:xfrm>
            <a:off x="155550" y="189175"/>
            <a:ext cx="88029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Gave Users What They Needed </a:t>
            </a:r>
            <a:r>
              <a:rPr lang="en-US" sz="3000" b="1" u="sng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en-US" sz="3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Wanted</a:t>
            </a:r>
            <a:endParaRPr sz="3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 rotWithShape="1">
          <a:blip r:embed="rId3">
            <a:alphaModFix/>
          </a:blip>
          <a:srcRect t="3779" b="15464"/>
          <a:stretch/>
        </p:blipFill>
        <p:spPr>
          <a:xfrm>
            <a:off x="0" y="806075"/>
            <a:ext cx="9159398" cy="3233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/>
          <p:nvPr/>
        </p:nvSpPr>
        <p:spPr>
          <a:xfrm>
            <a:off x="1126875" y="1163707"/>
            <a:ext cx="59076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•"/>
            </a:pPr>
            <a:r>
              <a:rPr lang="en-US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1-click Enrollment App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•"/>
            </a:pPr>
            <a:r>
              <a:rPr lang="en-US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7-day Remember Me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•"/>
            </a:pPr>
            <a:r>
              <a:rPr lang="en-US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Authentication Options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Phone push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Phone call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Codes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Tokens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YubiKeys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5361" y="963475"/>
            <a:ext cx="2311275" cy="1612150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5">
            <a:alphaModFix/>
          </a:blip>
          <a:srcRect l="2104"/>
          <a:stretch/>
        </p:blipFill>
        <p:spPr>
          <a:xfrm>
            <a:off x="3470675" y="2695475"/>
            <a:ext cx="4553748" cy="1047800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/>
        </p:nvSpPr>
        <p:spPr>
          <a:xfrm>
            <a:off x="0" y="189175"/>
            <a:ext cx="91440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Got in Front of Those Who Hadn’t Complied Yet</a:t>
            </a:r>
            <a:endParaRPr sz="30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 rotWithShape="1">
          <a:blip r:embed="rId3">
            <a:alphaModFix/>
          </a:blip>
          <a:srcRect t="3555" b="13559"/>
          <a:stretch/>
        </p:blipFill>
        <p:spPr>
          <a:xfrm>
            <a:off x="0" y="797325"/>
            <a:ext cx="9159398" cy="33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1207200" y="992913"/>
            <a:ext cx="6729600" cy="29706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4"/>
          <p:cNvSpPr txBox="1"/>
          <p:nvPr/>
        </p:nvSpPr>
        <p:spPr>
          <a:xfrm>
            <a:off x="1400337" y="1096263"/>
            <a:ext cx="6343500" cy="2763900"/>
          </a:xfrm>
          <a:prstGeom prst="rect">
            <a:avLst/>
          </a:prstGeom>
          <a:solidFill>
            <a:srgbClr val="05255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9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4"/>
          <p:cNvSpPr txBox="1"/>
          <p:nvPr/>
        </p:nvSpPr>
        <p:spPr>
          <a:xfrm>
            <a:off x="1400337" y="1096263"/>
            <a:ext cx="6343500" cy="2763900"/>
          </a:xfrm>
          <a:prstGeom prst="rect">
            <a:avLst/>
          </a:prstGeom>
          <a:solidFill>
            <a:srgbClr val="05255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Interrupt Screen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The University’s Weblogin</a:t>
            </a:r>
            <a:endParaRPr sz="1800">
              <a:solidFill>
                <a:srgbClr val="FFD9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1626" y="1904977"/>
            <a:ext cx="3800750" cy="1805325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/>
        </p:nvSpPr>
        <p:spPr>
          <a:xfrm>
            <a:off x="155550" y="189175"/>
            <a:ext cx="88029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Created Friendly Competition Among Leaders</a:t>
            </a:r>
            <a:endParaRPr sz="3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 rotWithShape="1">
          <a:blip r:embed="rId3">
            <a:alphaModFix/>
          </a:blip>
          <a:srcRect t="3555" b="13559"/>
          <a:stretch/>
        </p:blipFill>
        <p:spPr>
          <a:xfrm>
            <a:off x="0" y="797325"/>
            <a:ext cx="9159398" cy="33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5"/>
          <p:cNvSpPr txBox="1"/>
          <p:nvPr/>
        </p:nvSpPr>
        <p:spPr>
          <a:xfrm>
            <a:off x="1207200" y="992913"/>
            <a:ext cx="6729600" cy="29706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5"/>
          <p:cNvSpPr txBox="1"/>
          <p:nvPr/>
        </p:nvSpPr>
        <p:spPr>
          <a:xfrm>
            <a:off x="1400337" y="1096263"/>
            <a:ext cx="6343500" cy="2763900"/>
          </a:xfrm>
          <a:prstGeom prst="rect">
            <a:avLst/>
          </a:prstGeom>
          <a:solidFill>
            <a:srgbClr val="05255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Duo Dashboard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Tableau Server</a:t>
            </a:r>
            <a:endParaRPr sz="1800">
              <a:solidFill>
                <a:srgbClr val="FFD9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4149" y="1961754"/>
            <a:ext cx="6135726" cy="1657374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>
            <a:spLocks noGrp="1"/>
          </p:cNvSpPr>
          <p:nvPr>
            <p:ph type="title"/>
          </p:nvPr>
        </p:nvSpPr>
        <p:spPr>
          <a:xfrm>
            <a:off x="16800" y="1482875"/>
            <a:ext cx="9144000" cy="6099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Driving Toward the Finish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16800" y="2121550"/>
            <a:ext cx="9127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Working to get all students to use two-factor by Jan 29, 2020</a:t>
            </a:r>
            <a:endParaRPr sz="2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9" name="Google Shape;159;p26"/>
          <p:cNvPicPr preferRelativeResize="0"/>
          <p:nvPr/>
        </p:nvPicPr>
        <p:blipFill rotWithShape="1">
          <a:blip r:embed="rId3">
            <a:alphaModFix amt="96000"/>
          </a:blip>
          <a:srcRect l="15682" t="5444" b="26244"/>
          <a:stretch/>
        </p:blipFill>
        <p:spPr>
          <a:xfrm>
            <a:off x="3217150" y="2720901"/>
            <a:ext cx="2743298" cy="1481675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title" idx="4294967295"/>
          </p:nvPr>
        </p:nvSpPr>
        <p:spPr>
          <a:xfrm>
            <a:off x="16800" y="116992"/>
            <a:ext cx="9144000" cy="9552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27"/>
          <p:cNvSpPr txBox="1">
            <a:spLocks noGrp="1"/>
          </p:cNvSpPr>
          <p:nvPr>
            <p:ph type="ctrTitle" idx="4294967295"/>
          </p:nvPr>
        </p:nvSpPr>
        <p:spPr>
          <a:xfrm>
            <a:off x="108542" y="1101568"/>
            <a:ext cx="49806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safecomputing.umich.edu</a:t>
            </a:r>
            <a:endParaRPr sz="3000">
              <a:solidFill>
                <a:srgbClr val="6AA8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6" name="Google Shape;166;p27"/>
          <p:cNvSpPr txBox="1"/>
          <p:nvPr/>
        </p:nvSpPr>
        <p:spPr>
          <a:xfrm>
            <a:off x="1549400" y="310753"/>
            <a:ext cx="1842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7"/>
          <p:cNvSpPr txBox="1"/>
          <p:nvPr/>
        </p:nvSpPr>
        <p:spPr>
          <a:xfrm>
            <a:off x="873525" y="91225"/>
            <a:ext cx="75024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Visit the Information Assurance Website</a:t>
            </a:r>
            <a:endParaRPr sz="3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Please take whatever might be useful for your institution</a:t>
            </a:r>
            <a:endParaRPr sz="2200" i="1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4294967295"/>
          </p:nvPr>
        </p:nvSpPr>
        <p:spPr>
          <a:xfrm>
            <a:off x="4084450" y="3227480"/>
            <a:ext cx="4999532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</a:pPr>
            <a:r>
              <a:rPr lang="en-US" sz="30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duo-feedback@umich.edu</a:t>
            </a:r>
            <a:endParaRPr sz="30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27"/>
          <p:cNvSpPr/>
          <p:nvPr/>
        </p:nvSpPr>
        <p:spPr>
          <a:xfrm>
            <a:off x="1272287" y="1819140"/>
            <a:ext cx="2653500" cy="1543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p27"/>
          <p:cNvPicPr preferRelativeResize="0"/>
          <p:nvPr/>
        </p:nvPicPr>
        <p:blipFill rotWithShape="1">
          <a:blip r:embed="rId3">
            <a:alphaModFix/>
          </a:blip>
          <a:srcRect l="6877" t="12726" r="7049" b="13755"/>
          <a:stretch/>
        </p:blipFill>
        <p:spPr>
          <a:xfrm>
            <a:off x="1113700" y="1671100"/>
            <a:ext cx="2970750" cy="253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8507" y="1816411"/>
            <a:ext cx="2401143" cy="154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2012" y="1737153"/>
            <a:ext cx="1627224" cy="162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16086"/>
          <a:stretch/>
        </p:blipFill>
        <p:spPr>
          <a:xfrm>
            <a:off x="0" y="660600"/>
            <a:ext cx="9144002" cy="335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7719" y="812236"/>
            <a:ext cx="4594326" cy="2957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286625" y="1279164"/>
            <a:ext cx="4141500" cy="2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2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Getting to Know U-M</a:t>
            </a:r>
            <a:endParaRPr sz="22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2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Identifying the Problem</a:t>
            </a:r>
            <a:endParaRPr sz="22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2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Developing the Solution</a:t>
            </a:r>
            <a:endParaRPr sz="22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2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Managing the Culture</a:t>
            </a:r>
            <a:endParaRPr sz="22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2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Driving Toward the Finish</a:t>
            </a:r>
            <a:endParaRPr sz="22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425775" y="189181"/>
            <a:ext cx="82914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1F497D"/>
                </a:solidFill>
                <a:latin typeface="Roboto"/>
                <a:ea typeface="Roboto"/>
                <a:cs typeface="Roboto"/>
                <a:sym typeface="Roboto"/>
              </a:rPr>
              <a:t>Overview for This Section</a:t>
            </a:r>
            <a:endParaRPr sz="3000" b="1">
              <a:solidFill>
                <a:srgbClr val="1F497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1268075" y="764725"/>
            <a:ext cx="7576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-US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Ranked #3 Top Public University (2020)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-US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64,500 students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19,000 student employees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-US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13,000 faculty | 56,000 staff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2,500 IT staff 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-US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12,000 sponsored affiliates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-US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Ann Arbor </a:t>
            </a:r>
            <a:r>
              <a:rPr lang="en-U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(main campus)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Satellite campuses: 	UM-Dearborn and UM-</a:t>
            </a:r>
            <a:r>
              <a:rPr lang="en-U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Flint</a:t>
            </a: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Health system: 		</a:t>
            </a:r>
            <a:r>
              <a:rPr lang="en-U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Michigan Medicine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223675" y="172150"/>
            <a:ext cx="8692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Getting to Know U-M</a:t>
            </a:r>
            <a:endParaRPr sz="3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3625" y="1331950"/>
            <a:ext cx="2266950" cy="20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6800" y="1482875"/>
            <a:ext cx="9144000" cy="6099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Identifying the Problem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242700" y="2121558"/>
            <a:ext cx="8692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What problem was U-M trying to solve?</a:t>
            </a:r>
            <a:endParaRPr sz="2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23600" y="737750"/>
            <a:ext cx="6153900" cy="26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en-US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 university’s data and digital assets, and the personal information of university community members needed better protection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en-US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University community members needed to act differently toward IT security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155550" y="189175"/>
            <a:ext cx="88029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Being Clear About the Problem</a:t>
            </a:r>
            <a:endParaRPr sz="3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l="21572" t="7811" r="19583" b="6812"/>
          <a:stretch/>
        </p:blipFill>
        <p:spPr>
          <a:xfrm>
            <a:off x="6534000" y="965325"/>
            <a:ext cx="2610000" cy="2527650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16800" y="1482875"/>
            <a:ext cx="9144000" cy="6099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Developing the Solution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242700" y="2121558"/>
            <a:ext cx="8692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How did U-M go about solving the problem?</a:t>
            </a:r>
            <a:endParaRPr sz="2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1" name="Google Shape;91;p18"/>
          <p:cNvGrpSpPr/>
          <p:nvPr/>
        </p:nvGrpSpPr>
        <p:grpSpPr>
          <a:xfrm>
            <a:off x="1804407" y="2763213"/>
            <a:ext cx="2832114" cy="1472383"/>
            <a:chOff x="2529325" y="1419325"/>
            <a:chExt cx="3328124" cy="1866775"/>
          </a:xfrm>
        </p:grpSpPr>
        <p:pic>
          <p:nvPicPr>
            <p:cNvPr id="92" name="Google Shape;92;p18"/>
            <p:cNvPicPr preferRelativeResize="0"/>
            <p:nvPr/>
          </p:nvPicPr>
          <p:blipFill rotWithShape="1">
            <a:blip r:embed="rId3">
              <a:alphaModFix/>
            </a:blip>
            <a:srcRect l="2129" t="2758" r="1522" b="3740"/>
            <a:stretch/>
          </p:blipFill>
          <p:spPr>
            <a:xfrm>
              <a:off x="2529325" y="1419325"/>
              <a:ext cx="3328124" cy="1866775"/>
            </a:xfrm>
            <a:prstGeom prst="rect">
              <a:avLst/>
            </a:prstGeom>
            <a:noFill/>
            <a:ln w="2857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93" name="Google Shape;93;p18"/>
            <p:cNvSpPr/>
            <p:nvPr/>
          </p:nvSpPr>
          <p:spPr>
            <a:xfrm>
              <a:off x="3898525" y="2063100"/>
              <a:ext cx="572700" cy="572700"/>
            </a:xfrm>
            <a:prstGeom prst="ellipse">
              <a:avLst/>
            </a:prstGeom>
            <a:solidFill>
              <a:srgbClr val="D9D9D9">
                <a:alpha val="86150"/>
              </a:srgbClr>
            </a:solidFill>
            <a:ln w="2857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8"/>
            <p:cNvSpPr/>
            <p:nvPr/>
          </p:nvSpPr>
          <p:spPr>
            <a:xfrm rot="5400000">
              <a:off x="4025053" y="2215425"/>
              <a:ext cx="397800" cy="2781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b="15146"/>
          <a:stretch/>
        </p:blipFill>
        <p:spPr>
          <a:xfrm>
            <a:off x="0" y="759450"/>
            <a:ext cx="9159398" cy="329335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155550" y="189175"/>
            <a:ext cx="88029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Started with the Desired Goal in Mind</a:t>
            </a:r>
            <a:endParaRPr sz="3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343259" y="1172359"/>
            <a:ext cx="4435500" cy="2478000"/>
          </a:xfrm>
          <a:prstGeom prst="rect">
            <a:avLst/>
          </a:prstGeom>
          <a:noFill/>
          <a:ln w="1905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Enhance the U-M IT security posture by getting over 100,000 faculty, staff, student employees, and sponsored affiliates to undertake and/or accept a common action by Jan 20, 2019: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(Timeline – 8 months from concept to completion)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5075638" y="914559"/>
            <a:ext cx="3695100" cy="29706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5181688" y="1009909"/>
            <a:ext cx="3483000" cy="2763900"/>
          </a:xfrm>
          <a:prstGeom prst="rect">
            <a:avLst/>
          </a:prstGeom>
          <a:solidFill>
            <a:srgbClr val="05255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Turn on Two-Factor </a:t>
            </a: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Weblogin </a:t>
            </a: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4690" y="1919997"/>
            <a:ext cx="2937000" cy="1730350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628975" y="768622"/>
            <a:ext cx="86109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en-US" sz="24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Understanding each group at a macro and micro level</a:t>
            </a:r>
            <a:endParaRPr sz="24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</a:pPr>
            <a:r>
              <a:rPr lang="en-US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Doing an audience analysis </a:t>
            </a:r>
            <a:endParaRPr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en-US" sz="24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Identifying opportunities for improving user experiences</a:t>
            </a:r>
            <a:endParaRPr sz="24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</a:pPr>
            <a:r>
              <a:rPr lang="en-US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Empaneling an advisory group</a:t>
            </a:r>
            <a:endParaRPr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en-US" sz="24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Engaging with university users and stakeholders</a:t>
            </a:r>
            <a:endParaRPr sz="24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</a:pPr>
            <a:r>
              <a:rPr lang="en-US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Identifying perceived barriers and addressing them</a:t>
            </a:r>
            <a:endParaRPr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20"/>
          <p:cNvSpPr txBox="1"/>
          <p:nvPr/>
        </p:nvSpPr>
        <p:spPr>
          <a:xfrm>
            <a:off x="155550" y="189175"/>
            <a:ext cx="88029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Worked Toward Achieving the Goal</a:t>
            </a:r>
            <a:endParaRPr sz="3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628975" y="768622"/>
            <a:ext cx="86109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en-US" sz="24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Changing IT operations and materials where needed</a:t>
            </a:r>
            <a:endParaRPr sz="24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</a:pPr>
            <a:r>
              <a:rPr lang="en-US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Being flexible and adaptable to reduce impediments</a:t>
            </a:r>
            <a:endParaRPr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en-US" sz="24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Communicating the </a:t>
            </a:r>
            <a:r>
              <a:rPr lang="en-US" sz="24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benefits</a:t>
            </a:r>
            <a:endParaRPr sz="24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</a:pPr>
            <a:r>
              <a:rPr lang="en-US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Sending targeted emails &amp; increasing the pressure, while making it easy</a:t>
            </a:r>
            <a:endParaRPr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155550" y="189175"/>
            <a:ext cx="88029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Worked Toward Achieving the Goal</a:t>
            </a:r>
            <a:endParaRPr sz="3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8119" y="2423660"/>
            <a:ext cx="2879381" cy="1797018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4F81BD"/>
      </a:accent4>
      <a:accent5>
        <a:srgbClr val="C0504D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444</Words>
  <Application>Microsoft Macintosh PowerPoint</Application>
  <PresentationFormat>On-screen Show (16:9)</PresentationFormat>
  <Paragraphs>89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Roboto</vt:lpstr>
      <vt:lpstr>Roboto Medium</vt:lpstr>
      <vt:lpstr>Roboto Light</vt:lpstr>
      <vt:lpstr>Custom</vt:lpstr>
      <vt:lpstr>Getting 100,000 University  Community Members to  Use Two-Factor</vt:lpstr>
      <vt:lpstr>PowerPoint Presentation</vt:lpstr>
      <vt:lpstr>PowerPoint Presentation</vt:lpstr>
      <vt:lpstr>Identifying the Problem</vt:lpstr>
      <vt:lpstr>PowerPoint Presentation</vt:lpstr>
      <vt:lpstr>Developing the Solution</vt:lpstr>
      <vt:lpstr>PowerPoint Presentation</vt:lpstr>
      <vt:lpstr>PowerPoint Presentation</vt:lpstr>
      <vt:lpstr>PowerPoint Presentation</vt:lpstr>
      <vt:lpstr>Managing the Culture</vt:lpstr>
      <vt:lpstr>PowerPoint Presentation</vt:lpstr>
      <vt:lpstr>PowerPoint Presentation</vt:lpstr>
      <vt:lpstr>PowerPoint Presentation</vt:lpstr>
      <vt:lpstr>Driving Toward the Finish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100,000 University  Community Members to  Use Two-Factor</dc:title>
  <cp:lastModifiedBy>DF</cp:lastModifiedBy>
  <cp:revision>2</cp:revision>
  <dcterms:modified xsi:type="dcterms:W3CDTF">2019-10-11T02:28:35Z</dcterms:modified>
</cp:coreProperties>
</file>