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6" r:id="rId12"/>
    <p:sldId id="277" r:id="rId13"/>
    <p:sldId id="278" r:id="rId14"/>
    <p:sldId id="279" r:id="rId15"/>
    <p:sldId id="261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  <p:sldId id="262" r:id="rId26"/>
    <p:sldId id="263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22"/>
    <a:srgbClr val="44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youtu.be/U-X6N6V90CI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iego@nohold.com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nzaga.edu/" TargetMode="External"/><Relationship Id="rId5" Type="http://schemas.openxmlformats.org/officeDocument/2006/relationships/hyperlink" Target="mailto:ulrichsen@gonzaga.edu" TargetMode="External"/><Relationship Id="rId4" Type="http://schemas.openxmlformats.org/officeDocument/2006/relationships/hyperlink" Target="http://www.nohold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AI-based Virtual Assistants Improve Life on </a:t>
            </a:r>
            <a:r>
              <a:rPr lang="en-US" dirty="0" smtClean="0">
                <a:solidFill>
                  <a:schemeClr val="bg1"/>
                </a:solidFill>
              </a:rPr>
              <a:t>Campus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9E0EE9-0655-42A9-8455-EF00DEF1F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Lightning Round: </a:t>
            </a:r>
            <a:r>
              <a:rPr lang="en-US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Transforming </a:t>
            </a:r>
            <a:r>
              <a:rPr lang="en-US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Student </a:t>
            </a:r>
            <a:r>
              <a:rPr lang="en-US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Experience</a:t>
            </a:r>
            <a:endParaRPr lang="en-US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1" y="5806519"/>
            <a:ext cx="1183652" cy="1278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551" y="6611779"/>
            <a:ext cx="3286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n w="0"/>
                <a:solidFill>
                  <a:schemeClr val="bg1"/>
                </a:solidFill>
              </a:rPr>
              <a:t>noHold Inc. © 2019</a:t>
            </a:r>
            <a:endParaRPr lang="en-US" sz="10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2371" t="25465" r="4865" b="21921"/>
          <a:stretch/>
        </p:blipFill>
        <p:spPr>
          <a:xfrm>
            <a:off x="964404" y="1412936"/>
            <a:ext cx="9064344" cy="42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145" t="5580" r="11084" b="1032"/>
          <a:stretch/>
        </p:blipFill>
        <p:spPr>
          <a:xfrm>
            <a:off x="919918" y="1445923"/>
            <a:ext cx="5849957" cy="48033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635606" y="1124114"/>
            <a:ext cx="61354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7622"/>
                </a:solidFill>
              </a:rPr>
              <a:t>Covering</a:t>
            </a:r>
            <a:endParaRPr lang="en-US" dirty="0">
              <a:solidFill>
                <a:srgbClr val="EF76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Password / login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Voicemail / Email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Blackboard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Requesting a work study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Accessing department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Connecting (IoT) devices /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Gen Tech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rgbClr val="EF7622"/>
                </a:solidFill>
              </a:rPr>
              <a:t>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rgbClr val="EF7622"/>
                </a:solidFill>
              </a:rPr>
              <a:t>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noHold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83DB19-DFA3-4F36-BE9E-3B4564E0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09" y="2079014"/>
            <a:ext cx="6315075" cy="41910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  <a:stCxn id="6" idx="2"/>
            <a:endCxn id="14" idx="2"/>
          </p:cNvCxnSpPr>
          <p:nvPr/>
        </p:nvCxnSpPr>
        <p:spPr>
          <a:xfrm flipV="1">
            <a:off x="1342412" y="3770173"/>
            <a:ext cx="1988102" cy="1033578"/>
          </a:xfrm>
          <a:prstGeom prst="straightConnector1">
            <a:avLst/>
          </a:prstGeom>
          <a:ln w="28575">
            <a:solidFill>
              <a:srgbClr val="446CA9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4212" y="4495974"/>
            <a:ext cx="1676400" cy="307777"/>
          </a:xfrm>
          <a:prstGeom prst="rect">
            <a:avLst/>
          </a:prstGeom>
          <a:ln w="28575">
            <a:solidFill>
              <a:srgbClr val="446CA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Kick off meeting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A7E0967-5F58-4AB1-BED9-6540D6627CE9}"/>
              </a:ext>
            </a:extLst>
          </p:cNvPr>
          <p:cNvSpPr/>
          <p:nvPr/>
        </p:nvSpPr>
        <p:spPr>
          <a:xfrm>
            <a:off x="7265430" y="3110876"/>
            <a:ext cx="304800" cy="311368"/>
          </a:xfrm>
          <a:prstGeom prst="ellipse">
            <a:avLst/>
          </a:prstGeom>
          <a:noFill/>
          <a:ln w="38100">
            <a:solidFill>
              <a:srgbClr val="EF7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625584C-7FB7-45BC-A6BC-685DFCA862B5}"/>
              </a:ext>
            </a:extLst>
          </p:cNvPr>
          <p:cNvCxnSpPr>
            <a:cxnSpLocks/>
            <a:stCxn id="9" idx="2"/>
            <a:endCxn id="7" idx="6"/>
          </p:cNvCxnSpPr>
          <p:nvPr/>
        </p:nvCxnSpPr>
        <p:spPr>
          <a:xfrm flipH="1">
            <a:off x="7570230" y="2259334"/>
            <a:ext cx="2945369" cy="1007226"/>
          </a:xfrm>
          <a:prstGeom prst="straightConnector1">
            <a:avLst/>
          </a:prstGeom>
          <a:ln w="28575">
            <a:solidFill>
              <a:srgbClr val="446CA9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E1C787-B967-48E2-8377-B818541BB635}"/>
              </a:ext>
            </a:extLst>
          </p:cNvPr>
          <p:cNvSpPr txBox="1"/>
          <p:nvPr/>
        </p:nvSpPr>
        <p:spPr>
          <a:xfrm>
            <a:off x="9677399" y="1736114"/>
            <a:ext cx="1676400" cy="523220"/>
          </a:xfrm>
          <a:prstGeom prst="rect">
            <a:avLst/>
          </a:prstGeom>
          <a:ln w="28575">
            <a:solidFill>
              <a:srgbClr val="446CA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sz="1400" dirty="0"/>
              <a:t>Spring Semester Start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72E6F30-5459-4C14-802F-31FD220146C1}"/>
              </a:ext>
            </a:extLst>
          </p:cNvPr>
          <p:cNvSpPr/>
          <p:nvPr/>
        </p:nvSpPr>
        <p:spPr>
          <a:xfrm>
            <a:off x="4159064" y="2609194"/>
            <a:ext cx="304800" cy="311368"/>
          </a:xfrm>
          <a:prstGeom prst="ellipse">
            <a:avLst/>
          </a:prstGeom>
          <a:noFill/>
          <a:ln w="38100">
            <a:solidFill>
              <a:srgbClr val="EF7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03B84695-2327-43D5-A5BE-2A517EBA46F4}"/>
              </a:ext>
            </a:extLst>
          </p:cNvPr>
          <p:cNvCxnSpPr>
            <a:cxnSpLocks/>
            <a:stCxn id="13" idx="2"/>
            <a:endCxn id="11" idx="2"/>
          </p:cNvCxnSpPr>
          <p:nvPr/>
        </p:nvCxnSpPr>
        <p:spPr>
          <a:xfrm>
            <a:off x="1342412" y="2259334"/>
            <a:ext cx="2816652" cy="505544"/>
          </a:xfrm>
          <a:prstGeom prst="straightConnector1">
            <a:avLst/>
          </a:prstGeom>
          <a:ln w="28575">
            <a:solidFill>
              <a:srgbClr val="446CA9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93C56D9-D658-4E95-9B60-17CE03E2CD1A}"/>
              </a:ext>
            </a:extLst>
          </p:cNvPr>
          <p:cNvSpPr txBox="1"/>
          <p:nvPr/>
        </p:nvSpPr>
        <p:spPr>
          <a:xfrm>
            <a:off x="504212" y="1736114"/>
            <a:ext cx="1676400" cy="523220"/>
          </a:xfrm>
          <a:prstGeom prst="rect">
            <a:avLst/>
          </a:prstGeom>
          <a:ln w="28575">
            <a:solidFill>
              <a:srgbClr val="446CA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sz="1400" dirty="0"/>
              <a:t>Integrated in ITS home page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72E6F30-5459-4C14-802F-31FD220146C1}"/>
              </a:ext>
            </a:extLst>
          </p:cNvPr>
          <p:cNvSpPr/>
          <p:nvPr/>
        </p:nvSpPr>
        <p:spPr>
          <a:xfrm>
            <a:off x="3330514" y="3614489"/>
            <a:ext cx="304800" cy="311368"/>
          </a:xfrm>
          <a:prstGeom prst="ellipse">
            <a:avLst/>
          </a:prstGeom>
          <a:noFill/>
          <a:ln w="38100">
            <a:solidFill>
              <a:srgbClr val="EF7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Gaps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9788" y="1547469"/>
            <a:ext cx="43801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F7622"/>
                </a:solidFill>
              </a:rPr>
              <a:t>Wifi</a:t>
            </a:r>
            <a:r>
              <a:rPr lang="en-US" b="1" dirty="0">
                <a:solidFill>
                  <a:srgbClr val="EF7622"/>
                </a:solidFill>
              </a:rPr>
              <a:t> / </a:t>
            </a:r>
            <a:r>
              <a:rPr lang="en-US" b="1" dirty="0" smtClean="0">
                <a:solidFill>
                  <a:srgbClr val="EF7622"/>
                </a:solidFill>
              </a:rPr>
              <a:t>Wireless </a:t>
            </a:r>
            <a:r>
              <a:rPr lang="en-US" b="1" dirty="0">
                <a:solidFill>
                  <a:srgbClr val="EF7622"/>
                </a:solidFill>
              </a:rPr>
              <a:t>/ Internet </a:t>
            </a:r>
            <a:r>
              <a:rPr lang="en-US" b="1" dirty="0" smtClean="0">
                <a:solidFill>
                  <a:srgbClr val="EF7622"/>
                </a:solidFill>
              </a:rPr>
              <a:t>Access</a:t>
            </a:r>
            <a:endParaRPr lang="en-US" b="1" dirty="0">
              <a:solidFill>
                <a:srgbClr val="EF762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cant connect to guest </a:t>
            </a:r>
            <a:r>
              <a:rPr lang="en-US" dirty="0" err="1"/>
              <a:t>wifi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 </a:t>
            </a:r>
            <a:r>
              <a:rPr lang="en-US" dirty="0"/>
              <a:t>to wireless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guest </a:t>
            </a:r>
            <a:r>
              <a:rPr lang="en-US" dirty="0" err="1"/>
              <a:t>wifi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 I connect to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 I enter my </a:t>
            </a:r>
            <a:r>
              <a:rPr lang="en-US" dirty="0" err="1"/>
              <a:t>wifi</a:t>
            </a:r>
            <a:r>
              <a:rPr lang="en-US" dirty="0"/>
              <a:t> credentials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to connect to school </a:t>
            </a:r>
            <a:r>
              <a:rPr lang="en-US" dirty="0" err="1"/>
              <a:t>wi-fi</a:t>
            </a:r>
            <a:r>
              <a:rPr lang="en-US" dirty="0"/>
              <a:t> with an </a:t>
            </a:r>
            <a:r>
              <a:rPr lang="en-US" dirty="0" err="1"/>
              <a:t>ethernet</a:t>
            </a:r>
            <a:r>
              <a:rPr lang="en-US" dirty="0"/>
              <a:t> cable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err="1"/>
              <a:t>i</a:t>
            </a:r>
            <a:r>
              <a:rPr lang="en-US" dirty="0"/>
              <a:t> connect to the community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b="1" dirty="0">
                <a:solidFill>
                  <a:srgbClr val="EF7622"/>
                </a:solidFill>
              </a:rPr>
              <a:t>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placed on 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email android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incoming email placed on 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staff email android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mail </a:t>
            </a:r>
            <a:r>
              <a:rPr lang="en-US" dirty="0"/>
              <a:t>server settings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5384" y="1547469"/>
            <a:ext cx="42500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2"/>
                </a:solidFill>
              </a:rPr>
              <a:t>Connecting </a:t>
            </a:r>
            <a:r>
              <a:rPr lang="en-US" b="1" dirty="0" smtClean="0">
                <a:solidFill>
                  <a:srgbClr val="EF7622"/>
                </a:solidFill>
              </a:rPr>
              <a:t>Devices</a:t>
            </a:r>
            <a:endParaRPr lang="en-US" b="1" dirty="0">
              <a:solidFill>
                <a:srgbClr val="EF762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do I register / connect my </a:t>
            </a:r>
            <a:r>
              <a:rPr lang="en-US" dirty="0" err="1"/>
              <a:t>xbox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PS4 </a:t>
            </a:r>
            <a:r>
              <a:rPr lang="en-US" dirty="0" err="1"/>
              <a:t>wifi</a:t>
            </a:r>
            <a:r>
              <a:rPr lang="en-US" dirty="0"/>
              <a:t> connection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oogle </a:t>
            </a:r>
            <a:r>
              <a:rPr lang="en-US" dirty="0"/>
              <a:t>Home</a:t>
            </a:r>
          </a:p>
          <a:p>
            <a:r>
              <a:rPr lang="en-US" b="1" dirty="0">
                <a:solidFill>
                  <a:srgbClr val="EF7622"/>
                </a:solidFill>
              </a:rPr>
              <a:t>Phishing / Scam / Hacked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hack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hacked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got an email from </a:t>
            </a:r>
            <a:r>
              <a:rPr lang="en-US" dirty="0" err="1"/>
              <a:t>GonzagaWeb</a:t>
            </a:r>
            <a:r>
              <a:rPr lang="en-US" dirty="0"/>
              <a:t> Services about “scam activity”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phishing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report phishing scams</a:t>
            </a:r>
          </a:p>
          <a:p>
            <a:r>
              <a:rPr lang="en-US" b="1" dirty="0">
                <a:solidFill>
                  <a:srgbClr val="EF7622"/>
                </a:solidFill>
              </a:rPr>
              <a:t>Phone </a:t>
            </a:r>
            <a:r>
              <a:rPr lang="en-US" b="1" dirty="0" smtClean="0">
                <a:solidFill>
                  <a:srgbClr val="EF7622"/>
                </a:solidFill>
              </a:rPr>
              <a:t>Number</a:t>
            </a:r>
            <a:endParaRPr lang="en-US" b="1" dirty="0">
              <a:solidFill>
                <a:srgbClr val="EF762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phone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phone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your phone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>
                <a:solidFill>
                  <a:srgbClr val="EF7622"/>
                </a:solidFill>
              </a:rPr>
              <a:t>Download Microsoft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Performance Indicators (KPIs)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40" y="1591536"/>
            <a:ext cx="8364606" cy="41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Nurturing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Video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07" y="1690688"/>
            <a:ext cx="8489925" cy="48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Codes</a:t>
            </a:r>
            <a:endParaRPr lang="en-US" dirty="0"/>
          </a:p>
        </p:txBody>
      </p:sp>
      <p:pic>
        <p:nvPicPr>
          <p:cNvPr id="5" name="Picture 4" descr="qr-scan.png"/>
          <p:cNvPicPr>
            <a:picLocks noChangeAspect="1"/>
          </p:cNvPicPr>
          <p:nvPr/>
        </p:nvPicPr>
        <p:blipFill rotWithShape="1">
          <a:blip r:embed="rId2" cstate="print"/>
          <a:srcRect l="-241" t="-1125" r="241" b="13663"/>
          <a:stretch/>
        </p:blipFill>
        <p:spPr>
          <a:xfrm>
            <a:off x="3484267" y="859871"/>
            <a:ext cx="9144000" cy="59981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5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Pre-empt Contact Channels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937444" y="3507000"/>
            <a:ext cx="1309815" cy="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887114" y="693166"/>
            <a:ext cx="1144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Center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915805" y="2257169"/>
            <a:ext cx="823890" cy="12498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15805" y="3518997"/>
            <a:ext cx="897926" cy="1229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755154" y="3507258"/>
            <a:ext cx="258453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2"/>
          <a:stretch/>
        </p:blipFill>
        <p:spPr>
          <a:xfrm>
            <a:off x="532973" y="2383759"/>
            <a:ext cx="2263258" cy="2246998"/>
          </a:xfrm>
          <a:prstGeom prst="ellipse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2796231" y="3507258"/>
            <a:ext cx="24142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64" y="1705880"/>
            <a:ext cx="2419305" cy="4856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r="16280"/>
          <a:stretch/>
        </p:blipFill>
        <p:spPr>
          <a:xfrm>
            <a:off x="7725873" y="2933455"/>
            <a:ext cx="1074955" cy="1074420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87114" y="3332644"/>
            <a:ext cx="1355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Registrar's Office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87114" y="1955252"/>
            <a:ext cx="1423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87114" y="4758892"/>
            <a:ext cx="1423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87114" y="6081645"/>
            <a:ext cx="1355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 Page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t="600" r="60270" b="75495"/>
          <a:stretch/>
        </p:blipFill>
        <p:spPr>
          <a:xfrm>
            <a:off x="7628535" y="4292713"/>
            <a:ext cx="1215435" cy="120935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6913040" y="769751"/>
            <a:ext cx="888189" cy="2737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11216" y="3495520"/>
            <a:ext cx="863358" cy="2586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8" t="1761" r="40994" b="74334"/>
          <a:stretch/>
        </p:blipFill>
        <p:spPr>
          <a:xfrm>
            <a:off x="7671679" y="226729"/>
            <a:ext cx="1215435" cy="12093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5" t="2756" r="20847" b="73339"/>
          <a:stretch/>
        </p:blipFill>
        <p:spPr>
          <a:xfrm>
            <a:off x="7674792" y="1577541"/>
            <a:ext cx="1215435" cy="120935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714943" y="5651969"/>
            <a:ext cx="1085885" cy="1085885"/>
            <a:chOff x="9466625" y="5651969"/>
            <a:chExt cx="1085885" cy="1085885"/>
          </a:xfrm>
        </p:grpSpPr>
        <p:sp>
          <p:nvSpPr>
            <p:cNvPr id="24" name="Oval 23"/>
            <p:cNvSpPr/>
            <p:nvPr/>
          </p:nvSpPr>
          <p:spPr>
            <a:xfrm>
              <a:off x="9466625" y="5651969"/>
              <a:ext cx="1085885" cy="1085885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2" t="63245" r="25658" b="11458"/>
            <a:stretch/>
          </p:blipFill>
          <p:spPr>
            <a:xfrm>
              <a:off x="9501504" y="5951766"/>
              <a:ext cx="1030239" cy="568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5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8" t="2522" r="2974" b="4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882424" y="400419"/>
            <a:ext cx="3189230" cy="1762896"/>
          </a:xfrm>
          <a:prstGeom prst="wedgeRoundRectCallout">
            <a:avLst>
              <a:gd name="adj1" fmla="val -20489"/>
              <a:gd name="adj2" fmla="val 8205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You are 15</a:t>
            </a:r>
            <a:r>
              <a:rPr lang="en-US" sz="1400" baseline="30000" dirty="0" smtClean="0">
                <a:solidFill>
                  <a:schemeClr val="tx1"/>
                </a:solidFill>
              </a:rPr>
              <a:t>th</a:t>
            </a:r>
            <a:r>
              <a:rPr lang="en-US" sz="1400" dirty="0" smtClean="0">
                <a:solidFill>
                  <a:schemeClr val="tx1"/>
                </a:solidFill>
              </a:rPr>
              <a:t> in the </a:t>
            </a:r>
            <a:r>
              <a:rPr lang="en-US" sz="1400" dirty="0" smtClean="0">
                <a:solidFill>
                  <a:schemeClr val="tx1"/>
                </a:solidFill>
              </a:rPr>
              <a:t>queue</a:t>
            </a:r>
            <a:r>
              <a:rPr lang="en-US" sz="1400" dirty="0" smtClean="0">
                <a:solidFill>
                  <a:schemeClr val="tx1"/>
                </a:solidFill>
              </a:rPr>
              <a:t>. If you would like immediate help please try our Virtual Assistant on the website.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Speakers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82065"/>
            <a:ext cx="2118976" cy="2006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14" y="1882065"/>
            <a:ext cx="2006353" cy="200635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667001" y="3985020"/>
            <a:ext cx="2577028" cy="1377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Borre Ulrichsen</a:t>
            </a:r>
          </a:p>
          <a:p>
            <a:pPr marL="0" indent="0">
              <a:buNone/>
            </a:pPr>
            <a:r>
              <a:rPr lang="en-US" sz="1600" dirty="0" smtClean="0"/>
              <a:t>CIO</a:t>
            </a:r>
            <a:r>
              <a:rPr lang="en-US" sz="1600" dirty="0"/>
              <a:t> </a:t>
            </a:r>
            <a:r>
              <a:rPr lang="en-US" sz="1600" dirty="0" smtClean="0"/>
              <a:t>at Gonzaga University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823913" y="3985020"/>
            <a:ext cx="2006353" cy="1377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Diego Ventura</a:t>
            </a:r>
          </a:p>
          <a:p>
            <a:pPr marL="0" indent="0">
              <a:buNone/>
            </a:pPr>
            <a:r>
              <a:rPr lang="en-US" sz="1600" dirty="0" smtClean="0"/>
              <a:t>CEO at noHold, Inc.</a:t>
            </a:r>
          </a:p>
        </p:txBody>
      </p:sp>
    </p:spTree>
    <p:extLst>
      <p:ext uri="{BB962C8B-B14F-4D97-AF65-F5344CB8AC3E}">
        <p14:creationId xmlns:p14="http://schemas.microsoft.com/office/powerpoint/2010/main" val="5915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“What’s new with…” Weekly Email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78" t="18618" r="24662" b="15075"/>
          <a:stretch/>
        </p:blipFill>
        <p:spPr>
          <a:xfrm>
            <a:off x="1902940" y="1690688"/>
            <a:ext cx="7133967" cy="51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in Collaboration Platforms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879" t="27748" r="36419" b="14355"/>
          <a:stretch/>
        </p:blipFill>
        <p:spPr>
          <a:xfrm>
            <a:off x="1549112" y="1690688"/>
            <a:ext cx="9069859" cy="51190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960" t="55255" r="47094" b="31892"/>
          <a:stretch/>
        </p:blipFill>
        <p:spPr>
          <a:xfrm>
            <a:off x="10004675" y="6171603"/>
            <a:ext cx="400114" cy="48650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Down Arrow 8"/>
          <p:cNvSpPr/>
          <p:nvPr/>
        </p:nvSpPr>
        <p:spPr>
          <a:xfrm rot="8178944">
            <a:off x="10146952" y="6517032"/>
            <a:ext cx="115561" cy="11741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All Platforms</a:t>
            </a:r>
            <a:endParaRPr lang="en-US" dirty="0"/>
          </a:p>
        </p:txBody>
      </p:sp>
      <p:pic>
        <p:nvPicPr>
          <p:cNvPr id="6" name="Picture 2" descr="Image result for logos of facebook messen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2" y="3833158"/>
            <a:ext cx="3162386" cy="16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logo google assist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7" y="3840305"/>
            <a:ext cx="27051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amazon alex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15" y="3585234"/>
            <a:ext cx="25241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2" b="35471"/>
          <a:stretch/>
        </p:blipFill>
        <p:spPr bwMode="auto">
          <a:xfrm>
            <a:off x="5026025" y="2649310"/>
            <a:ext cx="2143125" cy="5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canva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15" y="2290033"/>
            <a:ext cx="2379441" cy="12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inbow AL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3" y="1794638"/>
            <a:ext cx="1709344" cy="17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/>
              <a:t>E</a:t>
            </a:r>
            <a:r>
              <a:rPr lang="en-US" dirty="0" smtClean="0"/>
              <a:t>asy </a:t>
            </a:r>
            <a:r>
              <a:rPr lang="en-US" dirty="0"/>
              <a:t>and contextual escalation to human help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Content needs to be ready for prime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94"/>
            <a:ext cx="10515600" cy="1325563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92581"/>
            <a:ext cx="10593388" cy="3747830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your knowledge base ready for prime time?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Will AI take over your school?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Do you believe that Virtual Assistants can </a:t>
            </a:r>
            <a:r>
              <a:rPr lang="en-US" dirty="0" smtClean="0">
                <a:solidFill>
                  <a:schemeClr val="tx1"/>
                </a:solidFill>
              </a:rPr>
              <a:t>help with </a:t>
            </a:r>
            <a:r>
              <a:rPr lang="en-US" dirty="0">
                <a:solidFill>
                  <a:schemeClr val="tx1"/>
                </a:solidFill>
              </a:rPr>
              <a:t>adoption of existing programs and systems?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about Athletics (store) and Alumni activities (donations)?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Will AI become a requirement for students to master?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Should you be polite to AI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81625"/>
            <a:ext cx="12192000" cy="1476375"/>
          </a:xfrm>
          <a:prstGeom prst="rect">
            <a:avLst/>
          </a:prstGeom>
          <a:solidFill>
            <a:srgbClr val="446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064250"/>
            <a:ext cx="11163300" cy="876301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Get </a:t>
            </a:r>
            <a:r>
              <a:rPr lang="en-US" sz="2000" dirty="0">
                <a:solidFill>
                  <a:schemeClr val="bg1"/>
                </a:solidFill>
              </a:rPr>
              <a:t>AI to work for you here: </a:t>
            </a:r>
            <a:r>
              <a:rPr lang="en-US" sz="2000" dirty="0" smtClean="0"/>
              <a:t>www.nohold.com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click on </a:t>
            </a:r>
            <a:r>
              <a:rPr lang="en-US" sz="2000" dirty="0" smtClean="0">
                <a:solidFill>
                  <a:schemeClr val="bg1"/>
                </a:solidFill>
              </a:rPr>
              <a:t>EDUCAUSE)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You can find me at the ALE booth #1839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961835"/>
            <a:ext cx="12192001" cy="9144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-1" y="4874873"/>
            <a:ext cx="12192001" cy="914400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" y="5018711"/>
            <a:ext cx="10058400" cy="591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136" y="4291363"/>
            <a:ext cx="2219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136" y="5191435"/>
            <a:ext cx="2219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136" y="6157764"/>
            <a:ext cx="2219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001825"/>
            <a:ext cx="3810000" cy="1428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49" y="3246258"/>
            <a:ext cx="10058390" cy="591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3136" y="3393672"/>
            <a:ext cx="2219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By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39" y="5961997"/>
            <a:ext cx="10058400" cy="591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39" y="4141447"/>
            <a:ext cx="10058400" cy="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964335"/>
            <a:ext cx="2246333" cy="3177841"/>
          </a:xfrm>
        </p:spPr>
        <p:txBody>
          <a:bodyPr/>
          <a:lstStyle/>
          <a:p>
            <a:r>
              <a:rPr lang="en-US" sz="2000" dirty="0" smtClean="0"/>
              <a:t>Diego Ventura</a:t>
            </a:r>
          </a:p>
          <a:p>
            <a:r>
              <a:rPr lang="en-US" dirty="0" smtClean="0"/>
              <a:t>noHold Inc.</a:t>
            </a:r>
          </a:p>
          <a:p>
            <a:r>
              <a:rPr lang="en-US" dirty="0" smtClean="0"/>
              <a:t>CEO</a:t>
            </a:r>
          </a:p>
          <a:p>
            <a:r>
              <a:rPr lang="en-US" dirty="0" smtClean="0"/>
              <a:t>408-472-2764</a:t>
            </a:r>
          </a:p>
          <a:p>
            <a:r>
              <a:rPr lang="en-US" dirty="0" smtClean="0">
                <a:hlinkClick r:id="rId3"/>
              </a:rPr>
              <a:t>diego@nohold.com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www.nohold.com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BEE71080-E299-491A-86DA-498A98AD265F}"/>
              </a:ext>
            </a:extLst>
          </p:cNvPr>
          <p:cNvSpPr txBox="1">
            <a:spLocks/>
          </p:cNvSpPr>
          <p:nvPr/>
        </p:nvSpPr>
        <p:spPr>
          <a:xfrm>
            <a:off x="3978197" y="2964335"/>
            <a:ext cx="2246333" cy="317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Borre </a:t>
            </a:r>
            <a:r>
              <a:rPr lang="it-IT" sz="2000" dirty="0" smtClean="0"/>
              <a:t>Ulrichsen</a:t>
            </a:r>
          </a:p>
          <a:p>
            <a:r>
              <a:rPr lang="en-US" dirty="0" smtClean="0"/>
              <a:t>Gonzaga </a:t>
            </a:r>
            <a:r>
              <a:rPr lang="en-US" dirty="0"/>
              <a:t>University </a:t>
            </a:r>
            <a:endParaRPr lang="en-US" dirty="0" smtClean="0"/>
          </a:p>
          <a:p>
            <a:r>
              <a:rPr lang="en-US" dirty="0" smtClean="0"/>
              <a:t>CIO</a:t>
            </a:r>
          </a:p>
          <a:p>
            <a:r>
              <a:rPr lang="en-US" dirty="0" smtClean="0">
                <a:hlinkClick r:id="rId5"/>
              </a:rPr>
              <a:t>ulrichsen@gonzaga.edu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www.gonzaga.edu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Gonzaga Project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 limited up-front investment in Artificial Intelligence Proof of Concept (Low </a:t>
            </a:r>
            <a:r>
              <a:rPr lang="en-US" dirty="0" smtClean="0"/>
              <a:t>Risk</a:t>
            </a:r>
            <a:r>
              <a:rPr lang="en-US" dirty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Decrease tickets through self-service (Positioning)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Increase end user satisfaction (Content Maintenance)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Capture the voice of the student/staff (Metrics)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Surveyed Students</a:t>
            </a:r>
            <a:endParaRPr lang="en-US" dirty="0"/>
          </a:p>
        </p:txBody>
      </p:sp>
      <p:pic>
        <p:nvPicPr>
          <p:cNvPr id="4" name="Picture 14" descr="Image result for gonzaga university 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6" y="2194668"/>
            <a:ext cx="1964679" cy="19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e anza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33" y="5079468"/>
            <a:ext cx="1400805" cy="5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anta clara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809" y="3076072"/>
            <a:ext cx="2283601" cy="4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27" y="3654244"/>
            <a:ext cx="1520308" cy="12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1" b="30162"/>
          <a:stretch/>
        </p:blipFill>
        <p:spPr bwMode="auto">
          <a:xfrm>
            <a:off x="319848" y="3976339"/>
            <a:ext cx="2524331" cy="8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university of southern california 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31" y="3102374"/>
            <a:ext cx="2204779" cy="47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e result for san francisco state university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9" y="4810324"/>
            <a:ext cx="1451693" cy="11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Image result for University of Colorado Colorado Spring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78" y="4948593"/>
            <a:ext cx="2116396" cy="8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Image result for CSU Stanislaus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52" y="4742980"/>
            <a:ext cx="2095658" cy="12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Image result for Cal Poly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41" y="2994560"/>
            <a:ext cx="1970942" cy="8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Image result for SJSU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54" y="3705098"/>
            <a:ext cx="1910164" cy="109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result for university of washington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42" y="4184664"/>
            <a:ext cx="2000835" cy="4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65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participating have been attending </a:t>
            </a:r>
            <a:r>
              <a:rPr lang="en-US" dirty="0" smtClean="0"/>
              <a:t>school </a:t>
            </a:r>
            <a:r>
              <a:rPr lang="en-US" dirty="0"/>
              <a:t>1 to 5 years for various Majors.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19" y="0"/>
            <a:ext cx="94859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68537" cy="21184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Overall the Virtual Assistant concept received an average helpfulness rating of 3 out of 4.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67"/>
          <a:stretch/>
        </p:blipFill>
        <p:spPr>
          <a:xfrm>
            <a:off x="929125" y="1487277"/>
            <a:ext cx="7630981" cy="48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298"/>
          <a:stretch/>
        </p:blipFill>
        <p:spPr>
          <a:xfrm>
            <a:off x="929125" y="1487277"/>
            <a:ext cx="8314027" cy="4770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138"/>
          <a:stretch/>
        </p:blipFill>
        <p:spPr>
          <a:xfrm>
            <a:off x="929126" y="1487277"/>
            <a:ext cx="8071656" cy="4836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54" y="2501530"/>
            <a:ext cx="6753225" cy="33623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189" t="33394" r="4459" b="56757"/>
          <a:stretch/>
        </p:blipFill>
        <p:spPr>
          <a:xfrm>
            <a:off x="929126" y="1487277"/>
            <a:ext cx="9518174" cy="7947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4890" y="4832009"/>
            <a:ext cx="1680519" cy="99677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0921" y="3776834"/>
            <a:ext cx="1680519" cy="99677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96848" y="3073463"/>
            <a:ext cx="1680519" cy="6627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584</Words>
  <Application>Microsoft Office PowerPoint</Application>
  <PresentationFormat>Widescreen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Calibri</vt:lpstr>
      <vt:lpstr>Calibri Light</vt:lpstr>
      <vt:lpstr>Times New Roman</vt:lpstr>
      <vt:lpstr>Office Theme</vt:lpstr>
      <vt:lpstr>AI-based Virtual Assistants Improve Life on Campus</vt:lpstr>
      <vt:lpstr>The Speakers</vt:lpstr>
      <vt:lpstr>Gonzaga Project Goals</vt:lpstr>
      <vt:lpstr>Surveyed Students</vt:lpstr>
      <vt:lpstr>Results</vt:lpstr>
      <vt:lpstr>Results</vt:lpstr>
      <vt:lpstr>Results</vt:lpstr>
      <vt:lpstr>Results</vt:lpstr>
      <vt:lpstr>Results</vt:lpstr>
      <vt:lpstr>Feedback</vt:lpstr>
      <vt:lpstr>Summary</vt:lpstr>
      <vt:lpstr>Timeline</vt:lpstr>
      <vt:lpstr>Knowledge Gaps</vt:lpstr>
      <vt:lpstr>Key Performance Indicators (KPIs)</vt:lpstr>
      <vt:lpstr>Nurturing Adoption</vt:lpstr>
      <vt:lpstr>Introduction Video</vt:lpstr>
      <vt:lpstr>QR Codes</vt:lpstr>
      <vt:lpstr>Pre-empt Contact Channels</vt:lpstr>
      <vt:lpstr>Hold Messages</vt:lpstr>
      <vt:lpstr>“What’s new with…” Weekly Email</vt:lpstr>
      <vt:lpstr>Link in Collaboration Platforms</vt:lpstr>
      <vt:lpstr>Link to All Platforms</vt:lpstr>
      <vt:lpstr>Lessons Learned </vt:lpstr>
      <vt:lpstr>Q&amp;A</vt:lpstr>
      <vt:lpstr>PowerPoint Presentation</vt:lpstr>
      <vt:lpstr>Session Evaluations There are two ways to access the session and presenter evaluations:</vt:lpstr>
      <vt:lpstr>Contact Information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Stephany Ventura</cp:lastModifiedBy>
  <cp:revision>33</cp:revision>
  <dcterms:created xsi:type="dcterms:W3CDTF">2019-03-25T21:23:33Z</dcterms:created>
  <dcterms:modified xsi:type="dcterms:W3CDTF">2019-10-10T18:25:37Z</dcterms:modified>
</cp:coreProperties>
</file>