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3" r:id="rId10"/>
    <p:sldId id="272" r:id="rId11"/>
    <p:sldId id="275" r:id="rId12"/>
    <p:sldId id="276" r:id="rId13"/>
    <p:sldId id="277" r:id="rId14"/>
    <p:sldId id="28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ackutd2019.devpost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2668-E40E-4D78-A80A-645A8D26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854"/>
            <a:ext cx="10515600" cy="3669548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Lightning Round Session: </a:t>
            </a:r>
            <a:br>
              <a:rPr lang="en-US" sz="6000" dirty="0">
                <a:solidFill>
                  <a:schemeClr val="bg1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Transforming the Student Experience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5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2F013-CD75-43F7-9D30-5E60F69213D4}"/>
              </a:ext>
            </a:extLst>
          </p:cNvPr>
          <p:cNvSpPr txBox="1"/>
          <p:nvPr/>
        </p:nvSpPr>
        <p:spPr>
          <a:xfrm>
            <a:off x="8478078" y="324460"/>
            <a:ext cx="20463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28600" algn="ctr"/>
            <a:r>
              <a:rPr lang="en-US" sz="2400" b="1" i="1" dirty="0">
                <a:solidFill>
                  <a:srgbClr val="FFFF00"/>
                </a:solidFill>
              </a:rPr>
              <a:t>2019 Pilots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F20FF-9120-4703-BF63-338917A40346}"/>
              </a:ext>
            </a:extLst>
          </p:cNvPr>
          <p:cNvSpPr/>
          <p:nvPr/>
        </p:nvSpPr>
        <p:spPr>
          <a:xfrm>
            <a:off x="2782370" y="190968"/>
            <a:ext cx="650946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hangingPunct="1"/>
            <a:r>
              <a:rPr lang="en-US" sz="4000" b="1" kern="1200" dirty="0">
                <a:solidFill>
                  <a:schemeClr val="bg1"/>
                </a:solidFill>
                <a:cs typeface="Arial" panose="020B0604020202020204" pitchFamily="34" charset="0"/>
              </a:rPr>
              <a:t>Alexa.edu opportunities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5C4767-A9B6-4519-9279-BB3F3727B9C6}"/>
              </a:ext>
            </a:extLst>
          </p:cNvPr>
          <p:cNvCxnSpPr>
            <a:cxnSpLocks/>
            <a:stCxn id="28" idx="0"/>
            <a:endCxn id="5" idx="2"/>
          </p:cNvCxnSpPr>
          <p:nvPr/>
        </p:nvCxnSpPr>
        <p:spPr>
          <a:xfrm flipV="1">
            <a:off x="1847133" y="898854"/>
            <a:ext cx="4189972" cy="736436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54A21-170B-4735-92E4-3B8FE5A1328A}"/>
              </a:ext>
            </a:extLst>
          </p:cNvPr>
          <p:cNvCxnSpPr>
            <a:cxnSpLocks/>
            <a:stCxn id="29" idx="0"/>
            <a:endCxn id="5" idx="2"/>
          </p:cNvCxnSpPr>
          <p:nvPr/>
        </p:nvCxnSpPr>
        <p:spPr>
          <a:xfrm flipV="1">
            <a:off x="4187252" y="898854"/>
            <a:ext cx="1849853" cy="73643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0ED570-EB99-4D77-8D2E-211A04D197D1}"/>
              </a:ext>
            </a:extLst>
          </p:cNvPr>
          <p:cNvCxnSpPr>
            <a:cxnSpLocks/>
            <a:stCxn id="56" idx="0"/>
            <a:endCxn id="5" idx="2"/>
          </p:cNvCxnSpPr>
          <p:nvPr/>
        </p:nvCxnSpPr>
        <p:spPr>
          <a:xfrm flipH="1" flipV="1">
            <a:off x="6037105" y="898854"/>
            <a:ext cx="4338410" cy="77109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D1B78B-06DB-44B0-ABFF-F032BC98D52A}"/>
              </a:ext>
            </a:extLst>
          </p:cNvPr>
          <p:cNvCxnSpPr>
            <a:cxnSpLocks/>
            <a:stCxn id="57" idx="0"/>
            <a:endCxn id="5" idx="2"/>
          </p:cNvCxnSpPr>
          <p:nvPr/>
        </p:nvCxnSpPr>
        <p:spPr>
          <a:xfrm flipH="1" flipV="1">
            <a:off x="6037105" y="898854"/>
            <a:ext cx="2053566" cy="751802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696FE25-8B60-40C3-920B-9F60E0A70318}"/>
              </a:ext>
            </a:extLst>
          </p:cNvPr>
          <p:cNvSpPr/>
          <p:nvPr/>
        </p:nvSpPr>
        <p:spPr>
          <a:xfrm>
            <a:off x="911895" y="1635290"/>
            <a:ext cx="1870475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hangingPunct="1">
              <a:spcAft>
                <a:spcPts val="1800"/>
              </a:spcAft>
            </a:pPr>
            <a:r>
              <a:rPr lang="en-US" sz="2200" b="1" kern="1200" dirty="0">
                <a:solidFill>
                  <a:schemeClr val="bg1"/>
                </a:solidFill>
                <a:cs typeface="Arial" panose="020B0604020202020204" pitchFamily="34" charset="0"/>
              </a:rPr>
              <a:t>Student Life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06D469-B972-4B3C-9A48-047591B78573}"/>
              </a:ext>
            </a:extLst>
          </p:cNvPr>
          <p:cNvSpPr/>
          <p:nvPr/>
        </p:nvSpPr>
        <p:spPr>
          <a:xfrm>
            <a:off x="2895914" y="1635289"/>
            <a:ext cx="2582675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hangingPunct="1">
              <a:spcAft>
                <a:spcPts val="1800"/>
              </a:spcAft>
            </a:pPr>
            <a:r>
              <a:rPr lang="en-US" sz="2200" b="1" kern="1200" dirty="0">
                <a:solidFill>
                  <a:schemeClr val="bg1"/>
                </a:solidFill>
                <a:cs typeface="Arial" panose="020B0604020202020204" pitchFamily="34" charset="0"/>
              </a:rPr>
              <a:t>Student Outcomes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606625-F275-4A49-B031-77421AC13F30}"/>
              </a:ext>
            </a:extLst>
          </p:cNvPr>
          <p:cNvSpPr/>
          <p:nvPr/>
        </p:nvSpPr>
        <p:spPr>
          <a:xfrm>
            <a:off x="5680784" y="1635289"/>
            <a:ext cx="990696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hangingPunct="1">
              <a:spcAft>
                <a:spcPts val="1800"/>
              </a:spcAft>
            </a:pPr>
            <a:r>
              <a:rPr lang="en-US" sz="2200" b="1" kern="1200" dirty="0">
                <a:solidFill>
                  <a:schemeClr val="bg1"/>
                </a:solidFill>
                <a:cs typeface="Arial" panose="020B0604020202020204" pitchFamily="34" charset="0"/>
              </a:rPr>
              <a:t>Safety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5DCD43-CE5F-4A2A-95BB-49D9104743D5}"/>
              </a:ext>
            </a:extLst>
          </p:cNvPr>
          <p:cNvCxnSpPr>
            <a:cxnSpLocks/>
            <a:stCxn id="42" idx="0"/>
            <a:endCxn id="5" idx="2"/>
          </p:cNvCxnSpPr>
          <p:nvPr/>
        </p:nvCxnSpPr>
        <p:spPr>
          <a:xfrm flipH="1" flipV="1">
            <a:off x="6037105" y="898854"/>
            <a:ext cx="139027" cy="736435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14AE0FF-1209-4639-A3F5-1413225A304F}"/>
              </a:ext>
            </a:extLst>
          </p:cNvPr>
          <p:cNvSpPr/>
          <p:nvPr/>
        </p:nvSpPr>
        <p:spPr>
          <a:xfrm>
            <a:off x="9792113" y="1669949"/>
            <a:ext cx="1166804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 hangingPunct="1">
              <a:spcAft>
                <a:spcPts val="1800"/>
              </a:spcAft>
            </a:pPr>
            <a:r>
              <a:rPr lang="en-US" sz="2200" b="1" kern="1200" dirty="0">
                <a:solidFill>
                  <a:schemeClr val="bg1"/>
                </a:solidFill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FD2DE28-9B53-48E1-8E54-18C2BE5C03D4}"/>
              </a:ext>
            </a:extLst>
          </p:cNvPr>
          <p:cNvSpPr/>
          <p:nvPr/>
        </p:nvSpPr>
        <p:spPr>
          <a:xfrm>
            <a:off x="7139224" y="1650656"/>
            <a:ext cx="190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Aft>
                <a:spcPts val="1800"/>
              </a:spcAft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Administrative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CF2CD88-3104-4419-BF55-98870F1BECF8}"/>
              </a:ext>
            </a:extLst>
          </p:cNvPr>
          <p:cNvSpPr/>
          <p:nvPr/>
        </p:nvSpPr>
        <p:spPr>
          <a:xfrm>
            <a:off x="695736" y="2154913"/>
            <a:ext cx="22808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UTD public information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Health care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Residence hall life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Personal (info look up, calling, music, to-do lists,  etc.)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Parking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FAQ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TBD by students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4894EA-B0D0-49A4-9681-06295E06C565}"/>
              </a:ext>
            </a:extLst>
          </p:cNvPr>
          <p:cNvSpPr/>
          <p:nvPr/>
        </p:nvSpPr>
        <p:spPr>
          <a:xfrm>
            <a:off x="3173699" y="2019862"/>
            <a:ext cx="20242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Academic advisor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Tutor, study buddy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Instructor’s office hours &amp; questions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Class schedule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Homework and test reminders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Study guides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2F6C206-8993-4B5D-81DC-CC2029602C0C}"/>
              </a:ext>
            </a:extLst>
          </p:cNvPr>
          <p:cNvSpPr/>
          <p:nvPr/>
        </p:nvSpPr>
        <p:spPr>
          <a:xfrm>
            <a:off x="5231387" y="2174107"/>
            <a:ext cx="2024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Emergency notifications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Emergency alerting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Emergency instructions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Emergency communications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Emergency navigation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988D1A6-3CD2-4C9B-AACB-630FFCB13724}"/>
              </a:ext>
            </a:extLst>
          </p:cNvPr>
          <p:cNvSpPr/>
          <p:nvPr/>
        </p:nvSpPr>
        <p:spPr>
          <a:xfrm>
            <a:off x="7144745" y="2235304"/>
            <a:ext cx="214709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Conferencing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cs typeface="Arial" panose="020B0604020202020204" pitchFamily="34" charset="0"/>
              </a:rPr>
              <a:t>Room scheduling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Incident reporting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Integrate monitoring with call centers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Predictive analytics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11B53EC-598B-4846-841B-6B27DE02C3B3}"/>
              </a:ext>
            </a:extLst>
          </p:cNvPr>
          <p:cNvSpPr/>
          <p:nvPr/>
        </p:nvSpPr>
        <p:spPr>
          <a:xfrm>
            <a:off x="9341721" y="2203306"/>
            <a:ext cx="26926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Calendar of events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Sports updates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Weather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Directories</a:t>
            </a: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Navigation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7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93EC4D-80E1-4695-A9E4-E9C29E76511A}"/>
              </a:ext>
            </a:extLst>
          </p:cNvPr>
          <p:cNvSpPr txBox="1"/>
          <p:nvPr/>
        </p:nvSpPr>
        <p:spPr>
          <a:xfrm>
            <a:off x="619125" y="170837"/>
            <a:ext cx="970877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28600"/>
            <a:r>
              <a:rPr lang="en-US" sz="4400" b="1" dirty="0">
                <a:solidFill>
                  <a:schemeClr val="bg1"/>
                </a:solidFill>
              </a:rPr>
              <a:t>OIT Conference Rooms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5AB86-A0A9-4688-A532-665E51B50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646" y="420647"/>
            <a:ext cx="3638544" cy="3008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427F09-4674-41E9-8655-AAAD547C9A1F}"/>
              </a:ext>
            </a:extLst>
          </p:cNvPr>
          <p:cNvSpPr/>
          <p:nvPr/>
        </p:nvSpPr>
        <p:spPr>
          <a:xfrm>
            <a:off x="2663685" y="1129440"/>
            <a:ext cx="511413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2400"/>
              </a:spcAft>
            </a:pPr>
            <a:r>
              <a:rPr lang="en-US" sz="2200" b="1" dirty="0">
                <a:solidFill>
                  <a:schemeClr val="bg1"/>
                </a:solidFill>
              </a:rPr>
              <a:t>Alexa for Business simplifies meeting room experiences for university employees.</a:t>
            </a:r>
          </a:p>
          <a:p>
            <a:pPr marL="342900" lvl="1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7 conference rooms  - shared devices</a:t>
            </a:r>
          </a:p>
          <a:p>
            <a:pPr marL="342900" lvl="1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 enrolled users – personal devices</a:t>
            </a:r>
          </a:p>
          <a:p>
            <a:pPr marL="342900" lvl="1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Simplified meeting room experience</a:t>
            </a:r>
          </a:p>
          <a:p>
            <a:pPr marL="342900" lvl="6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Integrations with Exchange, Calendar</a:t>
            </a:r>
          </a:p>
          <a:p>
            <a:pPr marL="342900" lvl="3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Cisco WebEx, Microsoft Teams </a:t>
            </a:r>
          </a:p>
          <a:p>
            <a:pPr marL="342900" lvl="3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“Alexa, call helpdesk” – phone book</a:t>
            </a:r>
          </a:p>
          <a:p>
            <a:pPr marL="342900" lvl="3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“Alexa, join my meeting”</a:t>
            </a:r>
          </a:p>
          <a:p>
            <a:pPr marL="342900" lvl="3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Increased productivity</a:t>
            </a:r>
          </a:p>
        </p:txBody>
      </p:sp>
    </p:spTree>
    <p:extLst>
      <p:ext uri="{BB962C8B-B14F-4D97-AF65-F5344CB8AC3E}">
        <p14:creationId xmlns:p14="http://schemas.microsoft.com/office/powerpoint/2010/main" val="418677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B628E-5B93-43D2-99FB-AF4CE19B6CE6}"/>
              </a:ext>
            </a:extLst>
          </p:cNvPr>
          <p:cNvSpPr/>
          <p:nvPr/>
        </p:nvSpPr>
        <p:spPr>
          <a:xfrm>
            <a:off x="402824" y="192437"/>
            <a:ext cx="5961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sz="4800" b="1" dirty="0">
                <a:solidFill>
                  <a:schemeClr val="bg1"/>
                </a:solidFill>
              </a:rPr>
              <a:t>Residence Hall South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51AAF-933B-40E3-8BD1-D46961DFE8E6}"/>
              </a:ext>
            </a:extLst>
          </p:cNvPr>
          <p:cNvSpPr/>
          <p:nvPr/>
        </p:nvSpPr>
        <p:spPr>
          <a:xfrm>
            <a:off x="2075518" y="1155523"/>
            <a:ext cx="51636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144 shared suites – shared devices</a:t>
            </a:r>
          </a:p>
          <a:p>
            <a:pPr marL="342900" lvl="1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Eight study rooms – shared devices </a:t>
            </a:r>
          </a:p>
          <a:p>
            <a:pPr marL="342900" lvl="1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Two class rooms – shared devices</a:t>
            </a:r>
          </a:p>
          <a:p>
            <a:pPr marL="342900" lvl="6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Partnerships </a:t>
            </a:r>
          </a:p>
          <a:p>
            <a:pPr marL="342900" lvl="7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Student government association</a:t>
            </a:r>
          </a:p>
          <a:p>
            <a:pPr marL="342900" lvl="6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Student affairs &amp; university housing </a:t>
            </a:r>
          </a:p>
          <a:p>
            <a:pPr marL="342900" lvl="6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University communications </a:t>
            </a:r>
          </a:p>
          <a:p>
            <a:pPr marL="342900" lvl="6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Students clubs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30482-30C5-4AAF-94DD-06E09129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98776" y="309053"/>
            <a:ext cx="4215900" cy="2980799"/>
          </a:xfrm>
          <a:prstGeom prst="rect">
            <a:avLst/>
          </a:prstGeom>
        </p:spPr>
      </p:pic>
      <p:pic>
        <p:nvPicPr>
          <p:cNvPr id="7" name="Picture 2" descr="Image of Echo Dot with UTD skin">
            <a:extLst>
              <a:ext uri="{FF2B5EF4-FFF2-40B4-BE49-F238E27FC236}">
                <a16:creationId xmlns:a16="http://schemas.microsoft.com/office/drawing/2014/main" id="{8D99592E-31F9-4CDE-947D-B4C24618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50" y="3429000"/>
            <a:ext cx="5868027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3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2083E-14C3-4E52-B215-BB5FF9A9548E}"/>
              </a:ext>
            </a:extLst>
          </p:cNvPr>
          <p:cNvSpPr/>
          <p:nvPr/>
        </p:nvSpPr>
        <p:spPr>
          <a:xfrm>
            <a:off x="1186103" y="205299"/>
            <a:ext cx="7031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4000" b="1" dirty="0">
                <a:solidFill>
                  <a:schemeClr val="bg1"/>
                </a:solidFill>
              </a:rPr>
              <a:t>Students Development Efforts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810DF-3CE5-42B5-A7ED-2013472B58FD}"/>
              </a:ext>
            </a:extLst>
          </p:cNvPr>
          <p:cNvSpPr/>
          <p:nvPr/>
        </p:nvSpPr>
        <p:spPr>
          <a:xfrm>
            <a:off x="1268319" y="1118443"/>
            <a:ext cx="524181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 fontAlgn="base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HACK UTD</a:t>
            </a:r>
          </a:p>
          <a:p>
            <a:pPr marL="640080" lvl="3" indent="-64008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500+ student participants </a:t>
            </a:r>
          </a:p>
          <a:p>
            <a:pPr marL="640080" lvl="3" indent="-64008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https://hackutd2019.devpost.com/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640080" lvl="3" indent="-64008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Build for UTD – Alexa skill</a:t>
            </a:r>
          </a:p>
          <a:p>
            <a:pPr marL="571500" lvl="7" indent="-5715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17 - Alexa skills developed by student group</a:t>
            </a:r>
          </a:p>
          <a:p>
            <a:pPr marL="457200" lvl="8" fontAlgn="base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           Events</a:t>
            </a:r>
          </a:p>
          <a:p>
            <a:pPr marL="457200" lvl="8" fontAlgn="base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           Parking </a:t>
            </a:r>
          </a:p>
          <a:p>
            <a:pPr marL="457200" lvl="8" fontAlgn="base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           Alexa AR</a:t>
            </a:r>
          </a:p>
          <a:p>
            <a:pPr marL="457200" lvl="8" fontAlgn="base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           Comet helper</a:t>
            </a:r>
          </a:p>
          <a:p>
            <a:pPr marL="457200" lvl="8" fontAlgn="base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            FAQ’s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CA2B8-C692-4F56-BC11-5ED23C02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219" y="1234342"/>
            <a:ext cx="3221058" cy="19083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25772-06A0-459E-B410-DAE4F1922A36}"/>
              </a:ext>
            </a:extLst>
          </p:cNvPr>
          <p:cNvSpPr/>
          <p:nvPr/>
        </p:nvSpPr>
        <p:spPr>
          <a:xfrm>
            <a:off x="7469549" y="3232250"/>
            <a:ext cx="36423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Training opportunities</a:t>
            </a:r>
          </a:p>
          <a:p>
            <a:pPr marL="457200" lvl="3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Skills development</a:t>
            </a:r>
          </a:p>
          <a:p>
            <a:pPr marL="457200" lvl="3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Certifications</a:t>
            </a:r>
          </a:p>
          <a:p>
            <a:pPr marL="457200" lvl="3" indent="-4572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Internships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9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81A0B-A49B-4092-94F5-9F03A24800DC}"/>
              </a:ext>
            </a:extLst>
          </p:cNvPr>
          <p:cNvSpPr/>
          <p:nvPr/>
        </p:nvSpPr>
        <p:spPr>
          <a:xfrm>
            <a:off x="482256" y="151511"/>
            <a:ext cx="2812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sz="3000" b="1" dirty="0">
                <a:solidFill>
                  <a:schemeClr val="bg1"/>
                </a:solidFill>
              </a:rPr>
              <a:t>Challenges</a:t>
            </a:r>
            <a:r>
              <a:rPr lang="en-US" sz="3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ED2F3-6315-409C-B17F-F7A31F30638A}"/>
              </a:ext>
            </a:extLst>
          </p:cNvPr>
          <p:cNvSpPr/>
          <p:nvPr/>
        </p:nvSpPr>
        <p:spPr>
          <a:xfrm>
            <a:off x="2574235" y="810191"/>
            <a:ext cx="646043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Skill development </a:t>
            </a:r>
          </a:p>
          <a:p>
            <a:pPr marL="742950" lvl="4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Third party versus in-house </a:t>
            </a:r>
          </a:p>
          <a:p>
            <a:pPr marL="742950" lvl="4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Alexa blueprints</a:t>
            </a:r>
          </a:p>
          <a:p>
            <a:pPr marL="742950" lvl="4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Students and Staff </a:t>
            </a:r>
          </a:p>
          <a:p>
            <a:pPr marL="742950" lvl="4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Information Resources </a:t>
            </a:r>
          </a:p>
          <a:p>
            <a:pPr marL="0" lvl="3" fontAlgn="base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Privacy: fact and fiction </a:t>
            </a:r>
          </a:p>
          <a:p>
            <a:pPr marL="742950" lvl="3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Individual privacy (a really big deal!)</a:t>
            </a:r>
          </a:p>
          <a:p>
            <a:pPr marL="742950" lvl="3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White paper - Alexa privacy and data handling overview</a:t>
            </a:r>
          </a:p>
          <a:p>
            <a:pPr marL="742950" lvl="3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Staying aligned with other institutions</a:t>
            </a:r>
          </a:p>
          <a:p>
            <a:pPr marL="742950" lvl="3" indent="-28575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Proactive student government engagement</a:t>
            </a:r>
            <a:endParaRPr lang="en-US" sz="2400" b="1" dirty="0">
              <a:solidFill>
                <a:schemeClr val="bg1"/>
              </a:solidFill>
            </a:endParaRPr>
          </a:p>
          <a:p>
            <a:pPr fontAlgn="base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Prioritization </a:t>
            </a:r>
          </a:p>
          <a:p>
            <a:pPr marL="742950" lvl="3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Organize with purpose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7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B0E8D-2822-48E3-88FF-4ECE6E8D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41572" y="646043"/>
            <a:ext cx="5869236" cy="4323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4877D2-7360-41E9-8788-0BDF5389C1FF}"/>
              </a:ext>
            </a:extLst>
          </p:cNvPr>
          <p:cNvSpPr/>
          <p:nvPr/>
        </p:nvSpPr>
        <p:spPr>
          <a:xfrm>
            <a:off x="1095375" y="5042406"/>
            <a:ext cx="82116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</a:rPr>
              <a:t>Frank Feagans - Frank.Feagans@utdallas.edu</a:t>
            </a:r>
          </a:p>
          <a:p>
            <a:pPr algn="ctr">
              <a:spcAft>
                <a:spcPts val="1200"/>
              </a:spcAft>
            </a:pPr>
            <a:r>
              <a:rPr lang="en-US" sz="3000" b="1" dirty="0">
                <a:solidFill>
                  <a:schemeClr val="bg1"/>
                </a:solidFill>
              </a:rPr>
              <a:t>Kishore Thakur - Kishore.Thakur@utdallas.edu</a:t>
            </a:r>
          </a:p>
        </p:txBody>
      </p:sp>
    </p:spTree>
    <p:extLst>
      <p:ext uri="{BB962C8B-B14F-4D97-AF65-F5344CB8AC3E}">
        <p14:creationId xmlns:p14="http://schemas.microsoft.com/office/powerpoint/2010/main" val="397171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>
                <a:sym typeface="Helvetica"/>
              </a:rPr>
              <a:t>Alexa @ The University of Texas Dallas </a:t>
            </a:r>
            <a:br>
              <a:rPr lang="en-US" dirty="0">
                <a:solidFill>
                  <a:schemeClr val="tx1"/>
                </a:solidFill>
                <a:sym typeface="Helvetica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A48CB-E7CA-460C-A9C9-5D45E406904F}"/>
              </a:ext>
            </a:extLst>
          </p:cNvPr>
          <p:cNvSpPr/>
          <p:nvPr/>
        </p:nvSpPr>
        <p:spPr>
          <a:xfrm>
            <a:off x="3565928" y="3205563"/>
            <a:ext cx="8560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Frank Feagans, Vice President and Chief Information Officer </a:t>
            </a:r>
          </a:p>
          <a:p>
            <a:r>
              <a:rPr lang="en-US" sz="2100" b="1" dirty="0">
                <a:solidFill>
                  <a:schemeClr val="bg1"/>
                </a:solidFill>
              </a:rPr>
              <a:t>Kishore Thakur, Senior Director – Innovation, Cloud and Platform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6" y="2496555"/>
            <a:ext cx="2548687" cy="25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1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864" y="1845294"/>
            <a:ext cx="7576516" cy="3942591"/>
          </a:xfrm>
        </p:spPr>
        <p:txBody>
          <a:bodyPr>
            <a:normAutofit/>
          </a:bodyPr>
          <a:lstStyle/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UT Dallas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UT Dallas IT Strategic Pillars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Strategic Opportunities for Voice @ UTD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Alexa Pilots 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Student Development </a:t>
            </a:r>
          </a:p>
          <a:p>
            <a:pPr marL="5715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04F3D3-1DA5-416F-8301-0C191C8F8A7C}"/>
              </a:ext>
            </a:extLst>
          </p:cNvPr>
          <p:cNvSpPr/>
          <p:nvPr/>
        </p:nvSpPr>
        <p:spPr>
          <a:xfrm>
            <a:off x="726082" y="455613"/>
            <a:ext cx="2692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sym typeface="Helvetica"/>
              </a:rPr>
              <a:t>Agenda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854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770568-F1EF-4568-8C64-0BD5DF65265A}"/>
              </a:ext>
            </a:extLst>
          </p:cNvPr>
          <p:cNvSpPr/>
          <p:nvPr/>
        </p:nvSpPr>
        <p:spPr>
          <a:xfrm>
            <a:off x="3361519" y="315604"/>
            <a:ext cx="4987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en-US" sz="3000" b="1" dirty="0">
                <a:solidFill>
                  <a:schemeClr val="bg1"/>
                </a:solidFill>
              </a:rPr>
              <a:t>UT Dallas Points of Pride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444AA-8A61-417E-B690-88A34B10633E}"/>
              </a:ext>
            </a:extLst>
          </p:cNvPr>
          <p:cNvSpPr/>
          <p:nvPr/>
        </p:nvSpPr>
        <p:spPr>
          <a:xfrm>
            <a:off x="-1707672" y="1645240"/>
            <a:ext cx="3831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spcAft>
                <a:spcPts val="2100"/>
              </a:spcAft>
            </a:pPr>
            <a:r>
              <a:rPr lang="en-US" sz="3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A rapidly growing  STEAM university producing </a:t>
            </a:r>
            <a:br>
              <a:rPr lang="en-US" sz="3000" b="1" i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top talent </a:t>
            </a:r>
            <a:br>
              <a:rPr lang="en-US" sz="3000" b="1" i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000" b="1" i="1" dirty="0">
                <a:solidFill>
                  <a:schemeClr val="bg1"/>
                </a:solidFill>
                <a:latin typeface="Garamond" panose="02020404030301010803" pitchFamily="18" charset="0"/>
              </a:rPr>
              <a:t>and quality research.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65A48-5A7F-4917-9D20-00E9A6B44043}"/>
              </a:ext>
            </a:extLst>
          </p:cNvPr>
          <p:cNvSpPr/>
          <p:nvPr/>
        </p:nvSpPr>
        <p:spPr>
          <a:xfrm>
            <a:off x="2846757" y="3110552"/>
            <a:ext cx="3140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/>
            <a:r>
              <a:rPr lang="en-US" sz="2400" dirty="0">
                <a:solidFill>
                  <a:schemeClr val="bg1"/>
                </a:solidFill>
                <a:cs typeface="Futura Medium" panose="020B0602020204020303" pitchFamily="34" charset="-79"/>
              </a:rPr>
              <a:t>Top 25 for ethnically diverse campuses.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B6F990C-03D0-4FB6-B898-93FADB043D07}"/>
              </a:ext>
            </a:extLst>
          </p:cNvPr>
          <p:cNvSpPr txBox="1">
            <a:spLocks/>
          </p:cNvSpPr>
          <p:nvPr/>
        </p:nvSpPr>
        <p:spPr>
          <a:xfrm>
            <a:off x="2778562" y="1294870"/>
            <a:ext cx="3166982" cy="1990579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635000" lvl="1" indent="0" hangingPunct="1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rPr>
              <a:t>Created in 1969 by the entrepreneurs who started Texas Instruments.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EFBD37-B34C-4964-96BD-75AD00245B64}"/>
              </a:ext>
            </a:extLst>
          </p:cNvPr>
          <p:cNvSpPr txBox="1">
            <a:spLocks/>
          </p:cNvSpPr>
          <p:nvPr/>
        </p:nvSpPr>
        <p:spPr>
          <a:xfrm>
            <a:off x="5669375" y="3207139"/>
            <a:ext cx="4103753" cy="1646996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635000" lvl="1" indent="0" hangingPunct="1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rPr>
              <a:t>89% graduate in engineering, science, mathematics &amp; business.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16C4F29-7755-40BC-8190-157397F81616}"/>
              </a:ext>
            </a:extLst>
          </p:cNvPr>
          <p:cNvSpPr txBox="1">
            <a:spLocks/>
          </p:cNvSpPr>
          <p:nvPr/>
        </p:nvSpPr>
        <p:spPr>
          <a:xfrm>
            <a:off x="5693572" y="1337082"/>
            <a:ext cx="3434448" cy="1623151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635000" lvl="1" indent="0" hangingPunct="1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rPr>
              <a:t>A quarter of our undergrads are first generation college students.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D7899DA-1EE6-4C46-99E4-7B94C7FF35FE}"/>
              </a:ext>
            </a:extLst>
          </p:cNvPr>
          <p:cNvSpPr txBox="1">
            <a:spLocks/>
          </p:cNvSpPr>
          <p:nvPr/>
        </p:nvSpPr>
        <p:spPr>
          <a:xfrm>
            <a:off x="776683" y="6311539"/>
            <a:ext cx="5319317" cy="421709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635000" lvl="1" indent="0" hangingPunct="1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rPr>
              <a:t>THE UNIVERSITY OF TEXAS AT DALLAS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C70EB7E-421C-44AF-B91C-C001826C6B3F}"/>
              </a:ext>
            </a:extLst>
          </p:cNvPr>
          <p:cNvSpPr txBox="1">
            <a:spLocks/>
          </p:cNvSpPr>
          <p:nvPr/>
        </p:nvSpPr>
        <p:spPr>
          <a:xfrm>
            <a:off x="2846757" y="4775915"/>
            <a:ext cx="3140765" cy="1247941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635000" lvl="1" indent="0" hangingPunct="1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rPr>
              <a:t>Carnegie R1 Research University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39756D-102B-414C-87DA-A00993B3D46F}"/>
              </a:ext>
            </a:extLst>
          </p:cNvPr>
          <p:cNvSpPr/>
          <p:nvPr/>
        </p:nvSpPr>
        <p:spPr>
          <a:xfrm>
            <a:off x="5662821" y="4809419"/>
            <a:ext cx="352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1"/>
            <a:r>
              <a:rPr lang="en-US" sz="2400" dirty="0">
                <a:solidFill>
                  <a:schemeClr val="bg1"/>
                </a:solidFill>
                <a:cs typeface="Futura Medium" panose="020B0602020204020303" pitchFamily="34" charset="-79"/>
              </a:rPr>
              <a:t>Two-thirds of graduates stay in DFW Metroplex.</a:t>
            </a:r>
          </a:p>
        </p:txBody>
      </p:sp>
    </p:spTree>
    <p:extLst>
      <p:ext uri="{BB962C8B-B14F-4D97-AF65-F5344CB8AC3E}">
        <p14:creationId xmlns:p14="http://schemas.microsoft.com/office/powerpoint/2010/main" val="202594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B0540B-AF5E-4E1A-96E3-9F92A0551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" y="10288"/>
            <a:ext cx="4630454" cy="7139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CBE2F-FF18-4A15-90F3-F65BFA98C413}"/>
              </a:ext>
            </a:extLst>
          </p:cNvPr>
          <p:cNvSpPr txBox="1"/>
          <p:nvPr/>
        </p:nvSpPr>
        <p:spPr>
          <a:xfrm>
            <a:off x="4860236" y="10288"/>
            <a:ext cx="707666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r>
              <a:rPr lang="en-US" sz="38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th</a:t>
            </a:r>
            <a:r>
              <a:rPr lang="en-US" sz="3800" b="1" dirty="0">
                <a:solidFill>
                  <a:schemeClr val="bg1"/>
                </a:solidFill>
                <a:cs typeface="Arial" panose="020B0604020202020204" pitchFamily="34" charset="0"/>
              </a:rPr>
              <a:t> fastest growing public doctoral university in the country</a:t>
            </a:r>
            <a:endParaRPr lang="en-US" sz="3800" b="1" spc="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82E08F-2E6C-412E-9314-5D9FFC101723}"/>
              </a:ext>
            </a:extLst>
          </p:cNvPr>
          <p:cNvCxnSpPr>
            <a:cxnSpLocks/>
          </p:cNvCxnSpPr>
          <p:nvPr/>
        </p:nvCxnSpPr>
        <p:spPr>
          <a:xfrm flipH="1">
            <a:off x="5843598" y="1158122"/>
            <a:ext cx="758876" cy="940160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FB7346-21C7-4067-AC86-4BBDD3C40A21}"/>
              </a:ext>
            </a:extLst>
          </p:cNvPr>
          <p:cNvCxnSpPr>
            <a:cxnSpLocks/>
          </p:cNvCxnSpPr>
          <p:nvPr/>
        </p:nvCxnSpPr>
        <p:spPr>
          <a:xfrm>
            <a:off x="5340446" y="2101539"/>
            <a:ext cx="1065474" cy="9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026861-F706-4B95-9B71-34C1A2E4E249}"/>
              </a:ext>
            </a:extLst>
          </p:cNvPr>
          <p:cNvCxnSpPr>
            <a:cxnSpLocks/>
          </p:cNvCxnSpPr>
          <p:nvPr/>
        </p:nvCxnSpPr>
        <p:spPr>
          <a:xfrm flipH="1">
            <a:off x="7984107" y="1359997"/>
            <a:ext cx="19862" cy="740646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BEF28B-0F40-4997-8889-10912ADF2D29}"/>
              </a:ext>
            </a:extLst>
          </p:cNvPr>
          <p:cNvCxnSpPr>
            <a:cxnSpLocks/>
          </p:cNvCxnSpPr>
          <p:nvPr/>
        </p:nvCxnSpPr>
        <p:spPr>
          <a:xfrm>
            <a:off x="7380602" y="2098282"/>
            <a:ext cx="1207010" cy="1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9ECD2-EA62-4A44-A993-38D7A6BB7F84}"/>
              </a:ext>
            </a:extLst>
          </p:cNvPr>
          <p:cNvCxnSpPr>
            <a:cxnSpLocks/>
          </p:cNvCxnSpPr>
          <p:nvPr/>
        </p:nvCxnSpPr>
        <p:spPr>
          <a:xfrm>
            <a:off x="9331797" y="1059646"/>
            <a:ext cx="1094738" cy="1038636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8E9EE7-E589-456C-B6F5-785BCF8AB9B7}"/>
              </a:ext>
            </a:extLst>
          </p:cNvPr>
          <p:cNvCxnSpPr>
            <a:cxnSpLocks/>
          </p:cNvCxnSpPr>
          <p:nvPr/>
        </p:nvCxnSpPr>
        <p:spPr>
          <a:xfrm>
            <a:off x="9830595" y="2110002"/>
            <a:ext cx="1207010" cy="1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7BB336A-27FA-41A4-99DB-9E4652777C1C}"/>
              </a:ext>
            </a:extLst>
          </p:cNvPr>
          <p:cNvSpPr/>
          <p:nvPr/>
        </p:nvSpPr>
        <p:spPr>
          <a:xfrm>
            <a:off x="4481408" y="2199589"/>
            <a:ext cx="21219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cs typeface="Arial" panose="020B0604020202020204" pitchFamily="34" charset="0"/>
              </a:rPr>
              <a:t>3,862</a:t>
            </a:r>
            <a:endParaRPr lang="en-US" sz="2200" b="1" dirty="0">
              <a:solidFill>
                <a:srgbClr val="FFFF00"/>
              </a:solidFill>
              <a:cs typeface="Futura Medium" panose="020B0602020204020303" pitchFamily="34" charset="-79"/>
            </a:endParaRPr>
          </a:p>
          <a:p>
            <a:pPr lvl="1" algn="ctr"/>
            <a:r>
              <a:rPr lang="en-US" sz="2200" b="1" dirty="0">
                <a:solidFill>
                  <a:schemeClr val="bg1"/>
                </a:solidFill>
                <a:cs typeface="Futura Medium" panose="020B0602020204020303" pitchFamily="34" charset="-79"/>
              </a:rPr>
              <a:t>Freshmen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B5325-33B7-452C-B09D-17A9F53B733A}"/>
              </a:ext>
            </a:extLst>
          </p:cNvPr>
          <p:cNvSpPr/>
          <p:nvPr/>
        </p:nvSpPr>
        <p:spPr>
          <a:xfrm>
            <a:off x="6272965" y="2183843"/>
            <a:ext cx="27955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en-US" sz="2200" b="1" dirty="0">
                <a:solidFill>
                  <a:srgbClr val="FFFF00"/>
                </a:solidFill>
                <a:cs typeface="Arial" panose="020B0604020202020204" pitchFamily="34" charset="0"/>
              </a:rPr>
              <a:t>28,755</a:t>
            </a:r>
          </a:p>
          <a:p>
            <a:pPr lvl="1" algn="ctr"/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Fall 2018</a:t>
            </a:r>
          </a:p>
          <a:p>
            <a:pPr lvl="1" algn="ctr"/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Total Enrollment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2FE55-94C3-473B-9A7A-49C41D3A6D38}"/>
              </a:ext>
            </a:extLst>
          </p:cNvPr>
          <p:cNvSpPr/>
          <p:nvPr/>
        </p:nvSpPr>
        <p:spPr>
          <a:xfrm>
            <a:off x="8815106" y="2159837"/>
            <a:ext cx="3012396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584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00"/>
                </a:solidFill>
              </a:rPr>
              <a:t>172</a:t>
            </a:r>
          </a:p>
          <a:p>
            <a:pPr lvl="1" algn="ctr" defTabSz="584200" eaLnBrk="0" fontAlgn="base" hangingPunc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200" b="1" dirty="0">
                <a:solidFill>
                  <a:schemeClr val="bg1"/>
                </a:solidFill>
              </a:rPr>
              <a:t>National Merit Scholars are among our freshman class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F4F56F-0CCC-4017-97F2-1A06189DE724}"/>
              </a:ext>
            </a:extLst>
          </p:cNvPr>
          <p:cNvSpPr/>
          <p:nvPr/>
        </p:nvSpPr>
        <p:spPr>
          <a:xfrm>
            <a:off x="7305260" y="6189021"/>
            <a:ext cx="1509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marR="6350">
              <a:spcBef>
                <a:spcPts val="1175"/>
              </a:spcBef>
            </a:pPr>
            <a:r>
              <a:rPr lang="en-US" sz="2400" i="1" spc="-25" dirty="0">
                <a:solidFill>
                  <a:schemeClr val="bg1"/>
                </a:solidFill>
                <a:cs typeface="Optima-BoldItalic"/>
              </a:rPr>
              <a:t>-Forbes</a:t>
            </a:r>
            <a:endParaRPr lang="en-US" sz="2400" spc="-94" dirty="0">
              <a:solidFill>
                <a:schemeClr val="bg1"/>
              </a:solidFill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63E05483-05EA-4B3A-8D22-E4875BFD6FD9}"/>
              </a:ext>
            </a:extLst>
          </p:cNvPr>
          <p:cNvSpPr txBox="1"/>
          <p:nvPr/>
        </p:nvSpPr>
        <p:spPr>
          <a:xfrm>
            <a:off x="4806118" y="4378418"/>
            <a:ext cx="4350054" cy="2044629"/>
          </a:xfrm>
          <a:prstGeom prst="rect">
            <a:avLst/>
          </a:prstGeom>
        </p:spPr>
        <p:txBody>
          <a:bodyPr vert="horz" wrap="square" lIns="0" tIns="18255" rIns="0" bIns="0" rtlCol="0">
            <a:spAutoFit/>
          </a:bodyPr>
          <a:lstStyle/>
          <a:p>
            <a:pPr marL="15875">
              <a:spcBef>
                <a:spcPts val="142"/>
              </a:spcBef>
              <a:spcAft>
                <a:spcPts val="600"/>
              </a:spcAft>
            </a:pPr>
            <a:r>
              <a:rPr lang="en-US" sz="2400" b="1" spc="6" dirty="0">
                <a:solidFill>
                  <a:srgbClr val="FFFF00"/>
                </a:solidFill>
                <a:cs typeface="Optima"/>
              </a:rPr>
              <a:t>#1</a:t>
            </a:r>
            <a:r>
              <a:rPr lang="en-US" sz="2400" b="1" spc="6" dirty="0">
                <a:solidFill>
                  <a:schemeClr val="accent4"/>
                </a:solidFill>
                <a:cs typeface="Optima"/>
              </a:rPr>
              <a:t> </a:t>
            </a:r>
            <a:r>
              <a:rPr sz="2400" b="1" spc="6" dirty="0">
                <a:solidFill>
                  <a:schemeClr val="bg1"/>
                </a:solidFill>
                <a:cs typeface="Optima"/>
              </a:rPr>
              <a:t>among </a:t>
            </a:r>
            <a:r>
              <a:rPr sz="2400" b="1" spc="-69" dirty="0">
                <a:solidFill>
                  <a:schemeClr val="bg1"/>
                </a:solidFill>
                <a:cs typeface="Optima"/>
              </a:rPr>
              <a:t>Texas </a:t>
            </a:r>
            <a:r>
              <a:rPr sz="2400" b="1" spc="6" dirty="0">
                <a:solidFill>
                  <a:schemeClr val="bg1"/>
                </a:solidFill>
                <a:cs typeface="Optima"/>
              </a:rPr>
              <a:t>public</a:t>
            </a:r>
            <a:r>
              <a:rPr sz="2400" b="1" spc="-469" dirty="0">
                <a:solidFill>
                  <a:schemeClr val="bg1"/>
                </a:solidFill>
                <a:cs typeface="Optima"/>
              </a:rPr>
              <a:t> </a:t>
            </a:r>
            <a:r>
              <a:rPr lang="en-US" sz="2400" b="1" spc="-469" dirty="0">
                <a:solidFill>
                  <a:schemeClr val="bg1"/>
                </a:solidFill>
                <a:cs typeface="Optima"/>
              </a:rPr>
              <a:t> </a:t>
            </a:r>
            <a:r>
              <a:rPr sz="2400" b="1" spc="-6" dirty="0">
                <a:solidFill>
                  <a:schemeClr val="bg1"/>
                </a:solidFill>
                <a:cs typeface="Optima"/>
              </a:rPr>
              <a:t>universities</a:t>
            </a:r>
            <a:endParaRPr lang="en-US" sz="2400" b="1" spc="-6" dirty="0">
              <a:solidFill>
                <a:schemeClr val="bg1"/>
              </a:solidFill>
              <a:cs typeface="Optima"/>
            </a:endParaRPr>
          </a:p>
          <a:p>
            <a:pPr marL="15875">
              <a:spcBef>
                <a:spcPts val="142"/>
              </a:spcBef>
              <a:spcAft>
                <a:spcPts val="600"/>
              </a:spcAft>
            </a:pPr>
            <a:r>
              <a:rPr lang="en-US" sz="2400" b="1" spc="-6" dirty="0">
                <a:solidFill>
                  <a:srgbClr val="FFFF00"/>
                </a:solidFill>
                <a:cs typeface="Optima"/>
              </a:rPr>
              <a:t>#15 </a:t>
            </a:r>
            <a:r>
              <a:rPr lang="en-US" sz="2400" b="1" spc="-6" dirty="0">
                <a:solidFill>
                  <a:schemeClr val="bg1"/>
                </a:solidFill>
                <a:cs typeface="Optima"/>
              </a:rPr>
              <a:t>among U.S. public universities </a:t>
            </a:r>
            <a:r>
              <a:rPr lang="en-US" sz="2400" b="1" i="1" spc="-6" dirty="0">
                <a:solidFill>
                  <a:schemeClr val="bg1"/>
                </a:solidFill>
                <a:cs typeface="Optima"/>
              </a:rPr>
              <a:t>(tied)</a:t>
            </a:r>
          </a:p>
          <a:p>
            <a:pPr marL="15875">
              <a:spcBef>
                <a:spcPts val="142"/>
              </a:spcBef>
              <a:spcAft>
                <a:spcPts val="600"/>
              </a:spcAft>
            </a:pPr>
            <a:r>
              <a:rPr lang="en-US" sz="2400" b="1" spc="-6" dirty="0">
                <a:solidFill>
                  <a:srgbClr val="FFFF00"/>
                </a:solidFill>
                <a:cs typeface="Optima"/>
              </a:rPr>
              <a:t>#31 </a:t>
            </a:r>
            <a:r>
              <a:rPr lang="en-US" sz="2400" b="1" spc="-6" dirty="0">
                <a:solidFill>
                  <a:schemeClr val="bg1"/>
                </a:solidFill>
                <a:cs typeface="Optima"/>
              </a:rPr>
              <a:t>overall among U.S. universities </a:t>
            </a:r>
            <a:r>
              <a:rPr lang="en-US" sz="2400" b="1" i="1" spc="-6" dirty="0">
                <a:solidFill>
                  <a:schemeClr val="bg1"/>
                </a:solidFill>
                <a:cs typeface="Optima"/>
              </a:rPr>
              <a:t>(tied)</a:t>
            </a:r>
            <a:endParaRPr sz="2400" i="1" dirty="0">
              <a:solidFill>
                <a:schemeClr val="bg1"/>
              </a:solidFill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7491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DA423B-B63F-4148-91F7-13703F7E37A9}"/>
              </a:ext>
            </a:extLst>
          </p:cNvPr>
          <p:cNvSpPr/>
          <p:nvPr/>
        </p:nvSpPr>
        <p:spPr>
          <a:xfrm>
            <a:off x="3416211" y="140726"/>
            <a:ext cx="5108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3200" b="1" dirty="0">
                <a:solidFill>
                  <a:schemeClr val="bg1"/>
                </a:solidFill>
              </a:rPr>
              <a:t>UT Dallas IT Strategic Pillars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F655D-7F34-48D6-9420-3079623EF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3" y="880354"/>
            <a:ext cx="3050979" cy="2038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8DB9C-A8C3-4F77-A426-30BD66EC5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6" y="896535"/>
            <a:ext cx="3050979" cy="2061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3868C-A7BF-4139-94AB-CAFE9E2A6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86" y="896535"/>
            <a:ext cx="3063252" cy="2038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EB0FC-E2CB-497D-B7B7-A17A2A29A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110" y="919546"/>
            <a:ext cx="2373884" cy="20387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AE965C-F14C-4671-A913-238D31E130A3}"/>
              </a:ext>
            </a:extLst>
          </p:cNvPr>
          <p:cNvSpPr/>
          <p:nvPr/>
        </p:nvSpPr>
        <p:spPr>
          <a:xfrm>
            <a:off x="368135" y="3058545"/>
            <a:ext cx="24324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Be the cyber-infrastructure (CI) catalyst for accelerating research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79567-FBBD-47EE-80F5-C332766202A2}"/>
              </a:ext>
            </a:extLst>
          </p:cNvPr>
          <p:cNvSpPr/>
          <p:nvPr/>
        </p:nvSpPr>
        <p:spPr>
          <a:xfrm>
            <a:off x="3308736" y="2999031"/>
            <a:ext cx="30509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Reduce administrative burden, increase availability, and boost decision making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605207-FB6A-4D08-B8F8-03E705C97380}"/>
              </a:ext>
            </a:extLst>
          </p:cNvPr>
          <p:cNvSpPr/>
          <p:nvPr/>
        </p:nvSpPr>
        <p:spPr>
          <a:xfrm>
            <a:off x="6851924" y="3030054"/>
            <a:ext cx="235999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Provide a rewarding and valuable student UTD experience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67B6AD-9BFA-44CD-9653-D03965CFCA3B}"/>
              </a:ext>
            </a:extLst>
          </p:cNvPr>
          <p:cNvSpPr/>
          <p:nvPr/>
        </p:nvSpPr>
        <p:spPr>
          <a:xfrm>
            <a:off x="9712535" y="3075057"/>
            <a:ext cx="22550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Fortify the UTD IT service foundation</a:t>
            </a:r>
          </a:p>
        </p:txBody>
      </p:sp>
    </p:spTree>
    <p:extLst>
      <p:ext uri="{BB962C8B-B14F-4D97-AF65-F5344CB8AC3E}">
        <p14:creationId xmlns:p14="http://schemas.microsoft.com/office/powerpoint/2010/main" val="406909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1744EE-592C-43DC-9F2F-88BEDDB96ABF}"/>
              </a:ext>
            </a:extLst>
          </p:cNvPr>
          <p:cNvSpPr txBox="1"/>
          <p:nvPr/>
        </p:nvSpPr>
        <p:spPr>
          <a:xfrm>
            <a:off x="1116106" y="215268"/>
            <a:ext cx="2084294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28600"/>
            <a:r>
              <a:rPr lang="en-US" sz="4400" b="1" dirty="0">
                <a:solidFill>
                  <a:schemeClr val="bg1"/>
                </a:solidFill>
              </a:rPr>
              <a:t>Voice: The Next Disruptive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8DBE1-A4E4-4DE3-BA1A-4D73FC3D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3576919"/>
            <a:ext cx="3186953" cy="1828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5A1CF-AE62-40FA-8177-84E6391D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833" y="2220921"/>
            <a:ext cx="3363387" cy="2055243"/>
          </a:xfrm>
          <a:prstGeom prst="rect">
            <a:avLst/>
          </a:prstGeom>
        </p:spPr>
      </p:pic>
      <p:pic>
        <p:nvPicPr>
          <p:cNvPr id="7" name="Picture 4" descr="Image result for voice">
            <a:extLst>
              <a:ext uri="{FF2B5EF4-FFF2-40B4-BE49-F238E27FC236}">
                <a16:creationId xmlns:a16="http://schemas.microsoft.com/office/drawing/2014/main" id="{0354C2E3-98E8-4AF6-B339-10D94430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44" y="1290803"/>
            <a:ext cx="3232437" cy="20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19">
            <a:extLst>
              <a:ext uri="{FF2B5EF4-FFF2-40B4-BE49-F238E27FC236}">
                <a16:creationId xmlns:a16="http://schemas.microsoft.com/office/drawing/2014/main" id="{5B6FB7CB-D10A-4553-964A-397090B8BCF2}"/>
              </a:ext>
            </a:extLst>
          </p:cNvPr>
          <p:cNvSpPr/>
          <p:nvPr/>
        </p:nvSpPr>
        <p:spPr>
          <a:xfrm>
            <a:off x="685799" y="5675592"/>
            <a:ext cx="7611035" cy="504808"/>
          </a:xfrm>
          <a:prstGeom prst="rightArrow">
            <a:avLst/>
          </a:prstGeom>
          <a:gradFill flip="none" rotWithShape="1">
            <a:gsLst>
              <a:gs pos="13000">
                <a:srgbClr val="FF0000"/>
              </a:gs>
              <a:gs pos="47000">
                <a:srgbClr val="92D050"/>
              </a:gs>
              <a:gs pos="79000">
                <a:srgbClr val="92D050"/>
              </a:gs>
              <a:gs pos="50000">
                <a:srgbClr val="FF0000"/>
              </a:gs>
              <a:gs pos="96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000"/>
          </a:p>
        </p:txBody>
      </p:sp>
    </p:spTree>
    <p:extLst>
      <p:ext uri="{BB962C8B-B14F-4D97-AF65-F5344CB8AC3E}">
        <p14:creationId xmlns:p14="http://schemas.microsoft.com/office/powerpoint/2010/main" val="265974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executive assistant">
            <a:extLst>
              <a:ext uri="{FF2B5EF4-FFF2-40B4-BE49-F238E27FC236}">
                <a16:creationId xmlns:a16="http://schemas.microsoft.com/office/drawing/2014/main" id="{97149662-1CC4-4A83-ADD9-AD6D3C68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4457" y="825471"/>
            <a:ext cx="5771408" cy="55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A31D78-2129-4EE3-A5AB-E45F7C1C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6" y="929429"/>
            <a:ext cx="2066306" cy="137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17E655-B972-477D-8EA6-1DF5FA14A243}"/>
              </a:ext>
            </a:extLst>
          </p:cNvPr>
          <p:cNvSpPr/>
          <p:nvPr/>
        </p:nvSpPr>
        <p:spPr>
          <a:xfrm>
            <a:off x="1842247" y="151510"/>
            <a:ext cx="7059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200" hangingPunct="0"/>
            <a:r>
              <a:rPr lang="en-US" sz="3200" b="1" dirty="0">
                <a:solidFill>
                  <a:schemeClr val="bg1"/>
                </a:solidFill>
                <a:sym typeface="Helvetica"/>
              </a:rPr>
              <a:t>Alexa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  <a:sym typeface="Helvetica"/>
              </a:rPr>
              <a:t>an </a:t>
            </a:r>
            <a:r>
              <a:rPr lang="en-US" sz="3200" b="1" dirty="0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  <a:sym typeface="Helvetica"/>
              </a:rPr>
              <a:t>ndispensable </a:t>
            </a:r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en-US" sz="3200" b="1" dirty="0">
                <a:solidFill>
                  <a:schemeClr val="bg1"/>
                </a:solidFill>
                <a:sym typeface="Helvetica"/>
              </a:rPr>
              <a:t>ssistant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9A625-F9C9-42DF-88B8-54C21523D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76" y="2637083"/>
            <a:ext cx="2066306" cy="1613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D45C0-F6D1-456B-B294-07A3B184D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76" y="4562018"/>
            <a:ext cx="2066306" cy="1764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EB689-56E2-4AD8-9566-9A5C44958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491" y="905151"/>
            <a:ext cx="874060" cy="874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44C95-D219-4F2D-AB8C-4B910170B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39857" y="1763524"/>
            <a:ext cx="850694" cy="898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6C0365-503E-4435-86AA-07A93D754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116488" y="2656257"/>
            <a:ext cx="874061" cy="716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60264D-5EA6-4B3B-BDA8-8EE52108D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877" y="2623868"/>
            <a:ext cx="873441" cy="873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99A8E4-CF1A-455C-BE75-65CA6730A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0651" y="3682118"/>
            <a:ext cx="868673" cy="8495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3C250-5885-4D47-A4B0-7DCFF021F0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8460" y="3661171"/>
            <a:ext cx="873441" cy="877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070B19-B3A0-478C-8019-D5E0CED2F9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9674" y="4740119"/>
            <a:ext cx="1126248" cy="849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E8CE7B-D4C8-4E04-AEEC-62454C78F6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8531" y="4745433"/>
            <a:ext cx="918401" cy="8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0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4FD61-78E2-4CA9-A17A-74CBD7561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20" y="1055645"/>
            <a:ext cx="6988490" cy="50196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DF2C90-45C9-42F5-88C6-87AFBCDE7133}"/>
              </a:ext>
            </a:extLst>
          </p:cNvPr>
          <p:cNvSpPr/>
          <p:nvPr/>
        </p:nvSpPr>
        <p:spPr>
          <a:xfrm>
            <a:off x="506095" y="220527"/>
            <a:ext cx="8777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sz="4000" b="1" dirty="0">
                <a:solidFill>
                  <a:schemeClr val="bg1"/>
                </a:solidFill>
              </a:rPr>
              <a:t>Our Alexa “Skills roadmap” approach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0B4BB-3B55-48FD-A16A-D2CC9FB605DE}"/>
              </a:ext>
            </a:extLst>
          </p:cNvPr>
          <p:cNvSpPr/>
          <p:nvPr/>
        </p:nvSpPr>
        <p:spPr>
          <a:xfrm>
            <a:off x="1761925" y="4441284"/>
            <a:ext cx="1803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800"/>
              </a:spcAft>
            </a:pPr>
            <a:r>
              <a:rPr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Public-available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E7DAA-DDB2-4978-8C33-56E887D70043}"/>
              </a:ext>
            </a:extLst>
          </p:cNvPr>
          <p:cNvSpPr/>
          <p:nvPr/>
        </p:nvSpPr>
        <p:spPr>
          <a:xfrm>
            <a:off x="4025764" y="3798391"/>
            <a:ext cx="1182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800"/>
              </a:spcAft>
            </a:pPr>
            <a:r>
              <a:rPr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Shared spaces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A79ADD-FB24-4594-BA34-631E3BA0BD8F}"/>
              </a:ext>
            </a:extLst>
          </p:cNvPr>
          <p:cNvSpPr/>
          <p:nvPr/>
        </p:nvSpPr>
        <p:spPr>
          <a:xfrm>
            <a:off x="4616991" y="1684526"/>
            <a:ext cx="1729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800"/>
              </a:spcAft>
            </a:pPr>
            <a:r>
              <a:rPr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Personalized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04A37-455A-4108-9E98-922F710B4B9C}"/>
              </a:ext>
            </a:extLst>
          </p:cNvPr>
          <p:cNvSpPr/>
          <p:nvPr/>
        </p:nvSpPr>
        <p:spPr>
          <a:xfrm>
            <a:off x="1686207" y="2300128"/>
            <a:ext cx="187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Aft>
                <a:spcPts val="1800"/>
              </a:spcAft>
            </a:pPr>
            <a:r>
              <a:rPr lang="en-US" sz="2200" b="1" dirty="0">
                <a:solidFill>
                  <a:srgbClr val="000000"/>
                </a:solidFill>
                <a:cs typeface="Arial" panose="020B0604020202020204" pitchFamily="34" charset="0"/>
              </a:rPr>
              <a:t>Community-based</a:t>
            </a:r>
          </a:p>
        </p:txBody>
      </p:sp>
    </p:spTree>
    <p:extLst>
      <p:ext uri="{BB962C8B-B14F-4D97-AF65-F5344CB8AC3E}">
        <p14:creationId xmlns:p14="http://schemas.microsoft.com/office/powerpoint/2010/main" val="128826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541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Futura Medium</vt:lpstr>
      <vt:lpstr>Garamond</vt:lpstr>
      <vt:lpstr>Helvetica</vt:lpstr>
      <vt:lpstr>Helvetica Light</vt:lpstr>
      <vt:lpstr>Optima</vt:lpstr>
      <vt:lpstr>Optima-BoldItalic</vt:lpstr>
      <vt:lpstr>Office Theme</vt:lpstr>
      <vt:lpstr>Lightning Round Session:   Transforming the Student Experience </vt:lpstr>
      <vt:lpstr>Alexa @ The University of Texas Dallas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 Thakur</dc:creator>
  <cp:lastModifiedBy>Thakur, Kishore</cp:lastModifiedBy>
  <cp:revision>69</cp:revision>
  <dcterms:created xsi:type="dcterms:W3CDTF">2019-03-25T21:23:33Z</dcterms:created>
  <dcterms:modified xsi:type="dcterms:W3CDTF">2019-10-16T15:17:15Z</dcterms:modified>
</cp:coreProperties>
</file>