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6" r:id="rId3"/>
    <p:sldId id="267" r:id="rId4"/>
    <p:sldId id="260" r:id="rId5"/>
    <p:sldId id="268" r:id="rId6"/>
    <p:sldId id="269" r:id="rId7"/>
    <p:sldId id="270" r:id="rId8"/>
    <p:sldId id="259" r:id="rId9"/>
    <p:sldId id="271" r:id="rId10"/>
    <p:sldId id="272" r:id="rId11"/>
    <p:sldId id="273" r:id="rId12"/>
    <p:sldId id="274" r:id="rId13"/>
    <p:sldId id="263"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446CA9"/>
    <a:srgbClr val="EF76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A1DB5-95A1-437C-9D36-42A5DBE9DAC9}" type="datetimeFigureOut">
              <a:rPr lang="en-US" smtClean="0"/>
              <a:t>10/8/2019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8BCF2-3687-4736-AE87-64D0F3D9D3B5}" type="slidenum">
              <a:rPr lang="en-US" smtClean="0"/>
              <a:t>‹#›</a:t>
            </a:fld>
            <a:endParaRPr lang="en-US"/>
          </a:p>
        </p:txBody>
      </p:sp>
    </p:spTree>
    <p:extLst>
      <p:ext uri="{BB962C8B-B14F-4D97-AF65-F5344CB8AC3E}">
        <p14:creationId xmlns:p14="http://schemas.microsoft.com/office/powerpoint/2010/main" val="66216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Bill: located in Bethlehem, PA ; close to New York City, Philadelphia and Baltimore; four colleges and plans underway for a fifth, a Health Studies college</a:t>
            </a:r>
            <a:endParaRPr/>
          </a:p>
          <a:p>
            <a:pPr marL="0" lvl="0" indent="0" algn="l" rtl="0">
              <a:spcBef>
                <a:spcPts val="0"/>
              </a:spcBef>
              <a:spcAft>
                <a:spcPts val="0"/>
              </a:spcAft>
              <a:buNone/>
            </a:pPr>
            <a:endParaRPr/>
          </a:p>
        </p:txBody>
      </p:sp>
      <p:sp>
        <p:nvSpPr>
          <p:cNvPr id="58" name="Google Shape;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Gale - recently restructured  (creation of a CIO) and Executive director of the libraries </a:t>
            </a:r>
            <a:endParaRPr/>
          </a:p>
        </p:txBody>
      </p:sp>
      <p:sp>
        <p:nvSpPr>
          <p:cNvPr id="65" name="Google Shape;6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4D38-740B-4143-AC65-384A0440D003}"/>
              </a:ext>
            </a:extLst>
          </p:cNvPr>
          <p:cNvSpPr>
            <a:spLocks noGrp="1"/>
          </p:cNvSpPr>
          <p:nvPr>
            <p:ph type="ctrTitle"/>
          </p:nvPr>
        </p:nvSpPr>
        <p:spPr>
          <a:xfrm>
            <a:off x="619125" y="455613"/>
            <a:ext cx="9144000" cy="2387600"/>
          </a:xfrm>
        </p:spPr>
        <p:txBody>
          <a:bodyPr anchor="b"/>
          <a:lstStyle>
            <a:lvl1pPr algn="ctr">
              <a:defRPr sz="6000" b="1">
                <a:solidFill>
                  <a:schemeClr val="bg1">
                    <a:lumMod val="9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DCA52540-53B1-4F9A-9B57-DD1BD668A361}"/>
              </a:ext>
            </a:extLst>
          </p:cNvPr>
          <p:cNvSpPr>
            <a:spLocks noGrp="1"/>
          </p:cNvSpPr>
          <p:nvPr>
            <p:ph type="subTitle" idx="1"/>
          </p:nvPr>
        </p:nvSpPr>
        <p:spPr>
          <a:xfrm>
            <a:off x="619125" y="2935288"/>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2180DFF-03B4-4196-AEBC-F9CD1C7475AF}"/>
              </a:ext>
            </a:extLst>
          </p:cNvPr>
          <p:cNvSpPr>
            <a:spLocks noGrp="1"/>
          </p:cNvSpPr>
          <p:nvPr>
            <p:ph type="dt" sz="half" idx="10"/>
          </p:nvPr>
        </p:nvSpPr>
        <p:spPr>
          <a:xfrm>
            <a:off x="809625" y="6492875"/>
            <a:ext cx="1781176" cy="365125"/>
          </a:xfrm>
        </p:spPr>
        <p:txBody>
          <a:bodyPr/>
          <a:lstStyle>
            <a:lvl1pPr algn="ctr">
              <a:defRPr>
                <a:solidFill>
                  <a:schemeClr val="accent5">
                    <a:lumMod val="20000"/>
                    <a:lumOff val="80000"/>
                  </a:schemeClr>
                </a:solidFill>
              </a:defRPr>
            </a:lvl1pPr>
          </a:lstStyle>
          <a:p>
            <a:fld id="{4879B3C3-A2A0-4934-8D45-F81E7FC5DA70}" type="datetimeFigureOut">
              <a:rPr lang="en-US" smtClean="0"/>
              <a:pPr/>
              <a:t>10/8/2019</a:t>
            </a:fld>
            <a:endParaRPr lang="en-US" dirty="0"/>
          </a:p>
        </p:txBody>
      </p:sp>
      <p:sp>
        <p:nvSpPr>
          <p:cNvPr id="5" name="Footer Placeholder 4">
            <a:extLst>
              <a:ext uri="{FF2B5EF4-FFF2-40B4-BE49-F238E27FC236}">
                <a16:creationId xmlns:a16="http://schemas.microsoft.com/office/drawing/2014/main" id="{486D8918-F756-45A3-8342-6B44516AB481}"/>
              </a:ext>
            </a:extLst>
          </p:cNvPr>
          <p:cNvSpPr>
            <a:spLocks noGrp="1"/>
          </p:cNvSpPr>
          <p:nvPr>
            <p:ph type="ftr" sz="quarter" idx="11"/>
          </p:nvPr>
        </p:nvSpPr>
        <p:spPr>
          <a:xfrm>
            <a:off x="3781425" y="6492874"/>
            <a:ext cx="4114800" cy="365125"/>
          </a:xfrm>
        </p:spPr>
        <p:txBody>
          <a:bodyPr/>
          <a:lstStyle>
            <a:lvl1pPr>
              <a:defRPr>
                <a:solidFill>
                  <a:schemeClr val="accent5">
                    <a:lumMod val="20000"/>
                    <a:lumOff val="80000"/>
                  </a:schemeClr>
                </a:solidFill>
              </a:defRPr>
            </a:lvl1pPr>
          </a:lstStyle>
          <a:p>
            <a:endParaRPr lang="en-US" dirty="0"/>
          </a:p>
        </p:txBody>
      </p:sp>
    </p:spTree>
    <p:extLst>
      <p:ext uri="{BB962C8B-B14F-4D97-AF65-F5344CB8AC3E}">
        <p14:creationId xmlns:p14="http://schemas.microsoft.com/office/powerpoint/2010/main" val="379717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CF33-50F6-4C0B-91CA-D89BE0BADD3C}"/>
              </a:ext>
            </a:extLst>
          </p:cNvPr>
          <p:cNvSpPr>
            <a:spLocks noGrp="1"/>
          </p:cNvSpPr>
          <p:nvPr>
            <p:ph type="title"/>
          </p:nvPr>
        </p:nvSpPr>
        <p:spPr/>
        <p:txBody>
          <a:bodyPr/>
          <a:lstStyle>
            <a:lvl1pPr>
              <a:defRPr b="1">
                <a:solidFill>
                  <a:srgbClr val="EF762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751745E-8FCA-4EA6-AB27-B0974F861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72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DFCB-2347-45B8-80C6-6A3E2C5E50A2}"/>
              </a:ext>
            </a:extLst>
          </p:cNvPr>
          <p:cNvSpPr>
            <a:spLocks noGrp="1"/>
          </p:cNvSpPr>
          <p:nvPr>
            <p:ph type="title"/>
          </p:nvPr>
        </p:nvSpPr>
        <p:spPr>
          <a:xfrm>
            <a:off x="838200" y="347663"/>
            <a:ext cx="10515600" cy="2852737"/>
          </a:xfrm>
        </p:spPr>
        <p:txBody>
          <a:bodyPr anchor="b"/>
          <a:lstStyle>
            <a:lvl1pPr>
              <a:defRPr sz="6000" b="1">
                <a:solidFill>
                  <a:schemeClr val="accent2">
                    <a:lumMod val="20000"/>
                    <a:lumOff val="8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603AC8B-4CA9-42A1-A6C9-418427F29F89}"/>
              </a:ext>
            </a:extLst>
          </p:cNvPr>
          <p:cNvSpPr>
            <a:spLocks noGrp="1"/>
          </p:cNvSpPr>
          <p:nvPr>
            <p:ph type="body" idx="1"/>
          </p:nvPr>
        </p:nvSpPr>
        <p:spPr>
          <a:xfrm>
            <a:off x="838200" y="3227388"/>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66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6206-7E00-4E1A-9030-004775DD168C}"/>
              </a:ext>
            </a:extLst>
          </p:cNvPr>
          <p:cNvSpPr>
            <a:spLocks noGrp="1"/>
          </p:cNvSpPr>
          <p:nvPr>
            <p:ph type="title"/>
          </p:nvPr>
        </p:nvSpPr>
        <p:spPr/>
        <p:txBody>
          <a:bodyPr/>
          <a:lstStyle>
            <a:lvl1pPr>
              <a:defRPr b="1">
                <a:solidFill>
                  <a:srgbClr val="446CA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D409145-286A-4DC5-9DF3-DDF28A2E07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EA2F43-C806-4251-9FEF-543F7D8170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39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D938-CB1D-4FF7-B6FC-B15A521E92F7}"/>
              </a:ext>
            </a:extLst>
          </p:cNvPr>
          <p:cNvSpPr>
            <a:spLocks noGrp="1"/>
          </p:cNvSpPr>
          <p:nvPr>
            <p:ph type="title"/>
          </p:nvPr>
        </p:nvSpPr>
        <p:spPr>
          <a:xfrm>
            <a:off x="839788" y="365125"/>
            <a:ext cx="10515600" cy="1325563"/>
          </a:xfrm>
        </p:spPr>
        <p:txBody>
          <a:bodyPr/>
          <a:lstStyle>
            <a:lvl1pPr>
              <a:defRPr b="1">
                <a:solidFill>
                  <a:srgbClr val="446CA9"/>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A9E4615-9ABA-49B8-954A-3BA88214198C}"/>
              </a:ext>
            </a:extLst>
          </p:cNvPr>
          <p:cNvSpPr>
            <a:spLocks noGrp="1"/>
          </p:cNvSpPr>
          <p:nvPr>
            <p:ph type="body" idx="1"/>
          </p:nvPr>
        </p:nvSpPr>
        <p:spPr>
          <a:xfrm>
            <a:off x="839788" y="1681163"/>
            <a:ext cx="5157787"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1902FE8-A058-4671-A267-866CE5836CD5}"/>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1E7361A-F08D-4094-8140-2D8B43E590B8}"/>
              </a:ext>
            </a:extLst>
          </p:cNvPr>
          <p:cNvSpPr>
            <a:spLocks noGrp="1"/>
          </p:cNvSpPr>
          <p:nvPr>
            <p:ph type="body" sz="quarter" idx="3"/>
          </p:nvPr>
        </p:nvSpPr>
        <p:spPr>
          <a:xfrm>
            <a:off x="6172200" y="1681163"/>
            <a:ext cx="5183188"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169086B-1657-4B07-9A0F-FC426D961C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41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7AAF-2BBF-4380-9A58-23F3D6D3F3CE}"/>
              </a:ext>
            </a:extLst>
          </p:cNvPr>
          <p:cNvSpPr>
            <a:spLocks noGrp="1"/>
          </p:cNvSpPr>
          <p:nvPr>
            <p:ph type="title"/>
          </p:nvPr>
        </p:nvSpPr>
        <p:spPr>
          <a:xfrm>
            <a:off x="838200" y="1603375"/>
            <a:ext cx="10515600" cy="1325563"/>
          </a:xfrm>
        </p:spPr>
        <p:txBody>
          <a:bodyPr>
            <a:normAutofit/>
          </a:bodyPr>
          <a:lstStyle>
            <a:lvl1pPr>
              <a:defRPr sz="6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616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540B-73CC-49AE-9C20-785089683822}"/>
              </a:ext>
            </a:extLst>
          </p:cNvPr>
          <p:cNvSpPr>
            <a:spLocks noGrp="1"/>
          </p:cNvSpPr>
          <p:nvPr>
            <p:ph type="title"/>
          </p:nvPr>
        </p:nvSpPr>
        <p:spPr>
          <a:xfrm>
            <a:off x="839787" y="726281"/>
            <a:ext cx="3932237" cy="1600200"/>
          </a:xfrm>
        </p:spPr>
        <p:txBody>
          <a:bodyPr anchor="b">
            <a:normAutofit/>
          </a:bodyPr>
          <a:lstStyle>
            <a:lvl1pPr>
              <a:defRPr sz="4400" b="1"/>
            </a:lvl1pPr>
          </a:lstStyle>
          <a:p>
            <a:r>
              <a:rPr lang="en-US" dirty="0"/>
              <a:t>Click to edit Master title style</a:t>
            </a:r>
          </a:p>
        </p:txBody>
      </p:sp>
      <p:sp>
        <p:nvSpPr>
          <p:cNvPr id="3" name="Picture Placeholder 2">
            <a:extLst>
              <a:ext uri="{FF2B5EF4-FFF2-40B4-BE49-F238E27FC236}">
                <a16:creationId xmlns:a16="http://schemas.microsoft.com/office/drawing/2014/main" id="{DE6B6DD9-C579-4256-A53A-AB5E9E899F4C}"/>
              </a:ext>
            </a:extLst>
          </p:cNvPr>
          <p:cNvSpPr>
            <a:spLocks noGrp="1"/>
          </p:cNvSpPr>
          <p:nvPr>
            <p:ph type="pic" idx="1"/>
          </p:nvPr>
        </p:nvSpPr>
        <p:spPr>
          <a:xfrm>
            <a:off x="5180012" y="152638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3EEC68-B7AD-41A9-A7E2-A442FC8C66BD}"/>
              </a:ext>
            </a:extLst>
          </p:cNvPr>
          <p:cNvSpPr>
            <a:spLocks noGrp="1"/>
          </p:cNvSpPr>
          <p:nvPr>
            <p:ph type="body" sz="half" idx="2"/>
          </p:nvPr>
        </p:nvSpPr>
        <p:spPr>
          <a:xfrm>
            <a:off x="860424" y="2428875"/>
            <a:ext cx="3932237" cy="39711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7992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DCF34-004C-456C-9BDC-5624160F67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581ABF-A750-49FF-8810-DD600F279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6D40D-2D40-461D-B00C-2F78B6DC16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9B3C3-A2A0-4934-8D45-F81E7FC5DA70}" type="datetimeFigureOut">
              <a:rPr lang="en-US" smtClean="0"/>
              <a:t>10/8/2019</a:t>
            </a:fld>
            <a:endParaRPr lang="en-US"/>
          </a:p>
        </p:txBody>
      </p:sp>
      <p:sp>
        <p:nvSpPr>
          <p:cNvPr id="5" name="Footer Placeholder 4">
            <a:extLst>
              <a:ext uri="{FF2B5EF4-FFF2-40B4-BE49-F238E27FC236}">
                <a16:creationId xmlns:a16="http://schemas.microsoft.com/office/drawing/2014/main" id="{3D0E22F0-B9BE-420C-9E14-F7F65D186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24353A-0FC2-41A2-9A6D-0536EC4CB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F5B29-BEA2-46CF-8969-A9D44B5BC61B}" type="slidenum">
              <a:rPr lang="en-US" smtClean="0"/>
              <a:t>‹#›</a:t>
            </a:fld>
            <a:endParaRPr lang="en-US"/>
          </a:p>
        </p:txBody>
      </p:sp>
    </p:spTree>
    <p:extLst>
      <p:ext uri="{BB962C8B-B14F-4D97-AF65-F5344CB8AC3E}">
        <p14:creationId xmlns:p14="http://schemas.microsoft.com/office/powerpoint/2010/main" val="248735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lehigh.co1.qualtrics.com/jfe/form/SV_ba0KnfnB3UwlwnH"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creativecommons.org/licenses/by/4.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15F1-A912-4928-87F0-1BCD1B1A6C8E}"/>
              </a:ext>
            </a:extLst>
          </p:cNvPr>
          <p:cNvSpPr>
            <a:spLocks noGrp="1"/>
          </p:cNvSpPr>
          <p:nvPr>
            <p:ph type="ctrTitle"/>
          </p:nvPr>
        </p:nvSpPr>
        <p:spPr/>
        <p:txBody>
          <a:bodyPr>
            <a:normAutofit fontScale="90000"/>
          </a:bodyPr>
          <a:lstStyle/>
          <a:p>
            <a:r>
              <a:rPr lang="en-US" dirty="0">
                <a:solidFill>
                  <a:srgbClr val="FFFFFF"/>
                </a:solidFill>
                <a:latin typeface="EB Garamond"/>
                <a:ea typeface="EB Garamond"/>
                <a:cs typeface="EB Garamond"/>
                <a:sym typeface="EB Garamond"/>
              </a:rPr>
              <a:t>Enhancing the Performance of Cross Functional Teams</a:t>
            </a:r>
            <a:endParaRPr lang="en-US" dirty="0"/>
          </a:p>
        </p:txBody>
      </p:sp>
      <p:sp>
        <p:nvSpPr>
          <p:cNvPr id="3" name="Subtitle 2">
            <a:extLst>
              <a:ext uri="{FF2B5EF4-FFF2-40B4-BE49-F238E27FC236}">
                <a16:creationId xmlns:a16="http://schemas.microsoft.com/office/drawing/2014/main" id="{459E0EE9-0655-42A9-8455-EF00DEF1FB03}"/>
              </a:ext>
            </a:extLst>
          </p:cNvPr>
          <p:cNvSpPr>
            <a:spLocks noGrp="1"/>
          </p:cNvSpPr>
          <p:nvPr>
            <p:ph type="subTitle" idx="1"/>
          </p:nvPr>
        </p:nvSpPr>
        <p:spPr>
          <a:xfrm>
            <a:off x="619125" y="3314283"/>
            <a:ext cx="9144000" cy="1655762"/>
          </a:xfrm>
        </p:spPr>
        <p:txBody>
          <a:bodyPr/>
          <a:lstStyle/>
          <a:p>
            <a:pPr lvl="0" algn="r">
              <a:lnSpc>
                <a:spcPct val="100000"/>
              </a:lnSpc>
              <a:spcBef>
                <a:spcPts val="0"/>
              </a:spcBef>
              <a:buClr>
                <a:schemeClr val="lt1"/>
              </a:buClr>
            </a:pPr>
            <a:r>
              <a:rPr lang="en-US" dirty="0">
                <a:solidFill>
                  <a:schemeClr val="lt1"/>
                </a:solidFill>
                <a:latin typeface="EB Garamond"/>
                <a:ea typeface="EB Garamond"/>
                <a:cs typeface="EB Garamond"/>
                <a:sym typeface="EB Garamond"/>
              </a:rPr>
              <a:t>2019 Educause National Conference</a:t>
            </a:r>
            <a:endParaRPr lang="en-US" dirty="0"/>
          </a:p>
          <a:p>
            <a:pPr lvl="0" algn="r">
              <a:lnSpc>
                <a:spcPct val="100000"/>
              </a:lnSpc>
              <a:spcBef>
                <a:spcPts val="0"/>
              </a:spcBef>
              <a:buClr>
                <a:schemeClr val="lt1"/>
              </a:buClr>
            </a:pPr>
            <a:r>
              <a:rPr lang="en-US" dirty="0">
                <a:solidFill>
                  <a:schemeClr val="lt1"/>
                </a:solidFill>
                <a:latin typeface="EB Garamond"/>
                <a:ea typeface="EB Garamond"/>
                <a:cs typeface="EB Garamond"/>
                <a:sym typeface="EB Garamond"/>
              </a:rPr>
              <a:t>Chicago, Illinois</a:t>
            </a:r>
            <a:endParaRPr lang="en-US" dirty="0"/>
          </a:p>
          <a:p>
            <a:pPr lvl="0" algn="r">
              <a:lnSpc>
                <a:spcPct val="100000"/>
              </a:lnSpc>
              <a:spcBef>
                <a:spcPts val="0"/>
              </a:spcBef>
              <a:buClr>
                <a:schemeClr val="lt1"/>
              </a:buClr>
            </a:pPr>
            <a:r>
              <a:rPr lang="en-US" dirty="0">
                <a:solidFill>
                  <a:schemeClr val="lt1"/>
                </a:solidFill>
                <a:latin typeface="EB Garamond"/>
                <a:ea typeface="EB Garamond"/>
                <a:cs typeface="EB Garamond"/>
                <a:sym typeface="EB Garamond"/>
              </a:rPr>
              <a:t>October 15, 2019 </a:t>
            </a:r>
            <a:endParaRPr lang="en-US" dirty="0"/>
          </a:p>
          <a:p>
            <a:endParaRPr lang="en-US" dirty="0"/>
          </a:p>
        </p:txBody>
      </p:sp>
      <p:sp>
        <p:nvSpPr>
          <p:cNvPr id="4" name="TextBox 3">
            <a:extLst>
              <a:ext uri="{FF2B5EF4-FFF2-40B4-BE49-F238E27FC236}">
                <a16:creationId xmlns:a16="http://schemas.microsoft.com/office/drawing/2014/main" id="{CEC0CFF7-3EF6-4CD5-99DB-8D5D8DDB0205}"/>
              </a:ext>
            </a:extLst>
          </p:cNvPr>
          <p:cNvSpPr txBox="1"/>
          <p:nvPr/>
        </p:nvSpPr>
        <p:spPr>
          <a:xfrm>
            <a:off x="216568" y="5441115"/>
            <a:ext cx="3771900" cy="1200329"/>
          </a:xfrm>
          <a:prstGeom prst="rect">
            <a:avLst/>
          </a:prstGeom>
          <a:noFill/>
        </p:spPr>
        <p:txBody>
          <a:bodyPr wrap="square" rtlCol="0">
            <a:spAutoFit/>
          </a:bodyPr>
          <a:lstStyle/>
          <a:p>
            <a:pPr lvl="0">
              <a:buClr>
                <a:schemeClr val="lt1"/>
              </a:buClr>
            </a:pPr>
            <a:r>
              <a:rPr lang="en-US">
                <a:solidFill>
                  <a:schemeClr val="lt1"/>
                </a:solidFill>
                <a:latin typeface="EB Garamond"/>
                <a:ea typeface="EB Garamond"/>
                <a:cs typeface="EB Garamond"/>
                <a:sym typeface="EB Garamond"/>
              </a:rPr>
              <a:t>Gale Fritsche</a:t>
            </a:r>
          </a:p>
          <a:p>
            <a:pPr lvl="0">
              <a:buClr>
                <a:schemeClr val="lt1"/>
              </a:buClr>
            </a:pPr>
            <a:r>
              <a:rPr lang="en-US">
                <a:solidFill>
                  <a:schemeClr val="lt1"/>
                </a:solidFill>
                <a:latin typeface="EB Garamond"/>
                <a:ea typeface="EB Garamond"/>
                <a:cs typeface="EB Garamond"/>
                <a:sym typeface="EB Garamond"/>
              </a:rPr>
              <a:t>Bill Bettermann</a:t>
            </a:r>
          </a:p>
          <a:p>
            <a:pPr lvl="0">
              <a:buClr>
                <a:schemeClr val="lt1"/>
              </a:buClr>
            </a:pPr>
            <a:r>
              <a:rPr lang="en-US">
                <a:solidFill>
                  <a:schemeClr val="lt1"/>
                </a:solidFill>
                <a:latin typeface="EB Garamond"/>
                <a:ea typeface="EB Garamond"/>
                <a:cs typeface="EB Garamond"/>
                <a:sym typeface="EB Garamond"/>
              </a:rPr>
              <a:t>Lehigh University</a:t>
            </a:r>
            <a:endParaRPr lang="en-US"/>
          </a:p>
          <a:p>
            <a:pPr lvl="0">
              <a:buClr>
                <a:schemeClr val="lt1"/>
              </a:buClr>
            </a:pPr>
            <a:r>
              <a:rPr lang="en-US">
                <a:solidFill>
                  <a:schemeClr val="lt1"/>
                </a:solidFill>
                <a:latin typeface="EB Garamond"/>
                <a:ea typeface="EB Garamond"/>
                <a:cs typeface="EB Garamond"/>
                <a:sym typeface="EB Garamond"/>
              </a:rPr>
              <a:t>Library and Technology Services</a:t>
            </a:r>
            <a:endParaRPr lang="en-US" dirty="0"/>
          </a:p>
        </p:txBody>
      </p:sp>
    </p:spTree>
    <p:extLst>
      <p:ext uri="{BB962C8B-B14F-4D97-AF65-F5344CB8AC3E}">
        <p14:creationId xmlns:p14="http://schemas.microsoft.com/office/powerpoint/2010/main" val="342622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1C92C6-5F12-4011-84FF-0C5DCD794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282" y="0"/>
            <a:ext cx="3911435" cy="6858000"/>
          </a:xfrm>
          <a:prstGeom prst="rect">
            <a:avLst/>
          </a:prstGeom>
        </p:spPr>
      </p:pic>
    </p:spTree>
    <p:extLst>
      <p:ext uri="{BB962C8B-B14F-4D97-AF65-F5344CB8AC3E}">
        <p14:creationId xmlns:p14="http://schemas.microsoft.com/office/powerpoint/2010/main" val="4070099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A1C32-7FB6-47DA-B149-F20007A8E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3970" y="0"/>
            <a:ext cx="4684059" cy="6858000"/>
          </a:xfrm>
          <a:prstGeom prst="rect">
            <a:avLst/>
          </a:prstGeom>
        </p:spPr>
      </p:pic>
    </p:spTree>
    <p:extLst>
      <p:ext uri="{BB962C8B-B14F-4D97-AF65-F5344CB8AC3E}">
        <p14:creationId xmlns:p14="http://schemas.microsoft.com/office/powerpoint/2010/main" val="2290044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3;p24">
            <a:extLst>
              <a:ext uri="{FF2B5EF4-FFF2-40B4-BE49-F238E27FC236}">
                <a16:creationId xmlns:a16="http://schemas.microsoft.com/office/drawing/2014/main" id="{88066973-B7DD-4340-9BE7-CE1F394A98C4}"/>
              </a:ext>
            </a:extLst>
          </p:cNvPr>
          <p:cNvSpPr txBox="1"/>
          <p:nvPr/>
        </p:nvSpPr>
        <p:spPr>
          <a:xfrm>
            <a:off x="4697252" y="1021100"/>
            <a:ext cx="2797496"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C0701"/>
              </a:buClr>
              <a:buFont typeface="Times"/>
              <a:buNone/>
            </a:pPr>
            <a:r>
              <a:rPr lang="en-US" sz="4000" b="0" i="0" u="none" dirty="0">
                <a:solidFill>
                  <a:srgbClr val="5C0701"/>
                </a:solidFill>
                <a:latin typeface="EB Garamond" panose="020B0604020202020204" charset="0"/>
                <a:ea typeface="EB Garamond" panose="020B0604020202020204" charset="0"/>
                <a:cs typeface="Times"/>
                <a:sym typeface="Times"/>
              </a:rPr>
              <a:t>Questions?</a:t>
            </a:r>
            <a:endParaRPr sz="4000" b="0" i="0" u="none" dirty="0">
              <a:solidFill>
                <a:srgbClr val="5C0701"/>
              </a:solidFill>
              <a:latin typeface="EB Garamond" panose="020B0604020202020204" charset="0"/>
              <a:ea typeface="EB Garamond" panose="020B0604020202020204" charset="0"/>
              <a:cs typeface="Times"/>
              <a:sym typeface="Times"/>
            </a:endParaRPr>
          </a:p>
          <a:p>
            <a:pPr marL="0" marR="0" lvl="0" indent="0" algn="l" rtl="0">
              <a:lnSpc>
                <a:spcPct val="100000"/>
              </a:lnSpc>
              <a:spcBef>
                <a:spcPts val="0"/>
              </a:spcBef>
              <a:spcAft>
                <a:spcPts val="0"/>
              </a:spcAft>
              <a:buClr>
                <a:srgbClr val="5C0701"/>
              </a:buClr>
              <a:buFont typeface="Times"/>
              <a:buNone/>
            </a:pPr>
            <a:endParaRPr sz="4000" dirty="0">
              <a:solidFill>
                <a:srgbClr val="5C0701"/>
              </a:solidFill>
              <a:latin typeface="Times"/>
              <a:ea typeface="Times"/>
              <a:cs typeface="Times"/>
              <a:sym typeface="Times"/>
            </a:endParaRPr>
          </a:p>
          <a:p>
            <a:pPr marL="0" marR="0" lvl="0" indent="0" algn="l" rtl="0">
              <a:lnSpc>
                <a:spcPct val="100000"/>
              </a:lnSpc>
              <a:spcBef>
                <a:spcPts val="0"/>
              </a:spcBef>
              <a:spcAft>
                <a:spcPts val="0"/>
              </a:spcAft>
              <a:buClr>
                <a:srgbClr val="5C0701"/>
              </a:buClr>
              <a:buFont typeface="Times"/>
              <a:buNone/>
            </a:pPr>
            <a:endParaRPr sz="4000" dirty="0">
              <a:solidFill>
                <a:srgbClr val="5C0701"/>
              </a:solidFill>
              <a:latin typeface="Times"/>
              <a:ea typeface="Times"/>
              <a:cs typeface="Times"/>
              <a:sym typeface="Times"/>
            </a:endParaRPr>
          </a:p>
        </p:txBody>
      </p:sp>
      <p:sp>
        <p:nvSpPr>
          <p:cNvPr id="4" name="Google Shape;184;p24">
            <a:extLst>
              <a:ext uri="{FF2B5EF4-FFF2-40B4-BE49-F238E27FC236}">
                <a16:creationId xmlns:a16="http://schemas.microsoft.com/office/drawing/2014/main" id="{083DF186-AEEC-4CF7-8C0E-91A6F9ED1419}"/>
              </a:ext>
            </a:extLst>
          </p:cNvPr>
          <p:cNvSpPr txBox="1"/>
          <p:nvPr/>
        </p:nvSpPr>
        <p:spPr>
          <a:xfrm>
            <a:off x="2849094" y="3429000"/>
            <a:ext cx="6493812" cy="58060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hlinkClick r:id="rId2"/>
              </a:rPr>
              <a:t>https://lehigh.co1.qualtrics.com/jfe/form/SV_ba0KnfnB3UwlwnH</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6" name="Google Shape;185;p24">
            <a:extLst>
              <a:ext uri="{FF2B5EF4-FFF2-40B4-BE49-F238E27FC236}">
                <a16:creationId xmlns:a16="http://schemas.microsoft.com/office/drawing/2014/main" id="{0DEC5095-A677-487A-82C3-D24E3AFDBC10}"/>
              </a:ext>
            </a:extLst>
          </p:cNvPr>
          <p:cNvPicPr preferRelativeResize="0"/>
          <p:nvPr/>
        </p:nvPicPr>
        <p:blipFill>
          <a:blip r:embed="rId3">
            <a:alphaModFix/>
          </a:blip>
          <a:stretch>
            <a:fillRect/>
          </a:stretch>
        </p:blipFill>
        <p:spPr>
          <a:xfrm>
            <a:off x="5313850" y="3881733"/>
            <a:ext cx="1564300" cy="1564300"/>
          </a:xfrm>
          <a:prstGeom prst="rect">
            <a:avLst/>
          </a:prstGeom>
          <a:noFill/>
          <a:ln>
            <a:noFill/>
          </a:ln>
        </p:spPr>
      </p:pic>
      <p:sp>
        <p:nvSpPr>
          <p:cNvPr id="2" name="TextBox 1">
            <a:extLst>
              <a:ext uri="{FF2B5EF4-FFF2-40B4-BE49-F238E27FC236}">
                <a16:creationId xmlns:a16="http://schemas.microsoft.com/office/drawing/2014/main" id="{3CC7A931-FF4F-4E62-BF28-BBCC392ECFA4}"/>
              </a:ext>
            </a:extLst>
          </p:cNvPr>
          <p:cNvSpPr txBox="1"/>
          <p:nvPr/>
        </p:nvSpPr>
        <p:spPr>
          <a:xfrm>
            <a:off x="4797407" y="2821406"/>
            <a:ext cx="2597186" cy="461665"/>
          </a:xfrm>
          <a:prstGeom prst="rect">
            <a:avLst/>
          </a:prstGeom>
          <a:noFill/>
        </p:spPr>
        <p:txBody>
          <a:bodyPr wrap="none" rtlCol="0">
            <a:spAutoFit/>
          </a:bodyPr>
          <a:lstStyle/>
          <a:p>
            <a:r>
              <a:rPr lang="en-US" sz="2400" dirty="0">
                <a:solidFill>
                  <a:srgbClr val="663300"/>
                </a:solidFill>
                <a:latin typeface="EB Garamond" panose="020B0604020202020204" charset="0"/>
                <a:ea typeface="EB Garamond" panose="020B0604020202020204" charset="0"/>
              </a:rPr>
              <a:t>…and the survey!</a:t>
            </a:r>
          </a:p>
        </p:txBody>
      </p:sp>
    </p:spTree>
    <p:extLst>
      <p:ext uri="{BB962C8B-B14F-4D97-AF65-F5344CB8AC3E}">
        <p14:creationId xmlns:p14="http://schemas.microsoft.com/office/powerpoint/2010/main" val="557356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1C3572A-5D97-4C60-AF84-B037BA4954C6}"/>
              </a:ext>
            </a:extLst>
          </p:cNvPr>
          <p:cNvSpPr>
            <a:spLocks noGrp="1"/>
          </p:cNvSpPr>
          <p:nvPr>
            <p:ph type="title"/>
          </p:nvPr>
        </p:nvSpPr>
        <p:spPr>
          <a:xfrm>
            <a:off x="807882" y="779539"/>
            <a:ext cx="8440392" cy="857250"/>
          </a:xfrm>
          <a:prstGeom prst="rect">
            <a:avLst/>
          </a:prstGeom>
        </p:spPr>
        <p:txBody>
          <a:bodyPr>
            <a:normAutofit fontScale="90000"/>
          </a:bodyPr>
          <a:lstStyle/>
          <a:p>
            <a:r>
              <a:rPr lang="en-US" sz="4900" dirty="0">
                <a:solidFill>
                  <a:srgbClr val="446CA9"/>
                </a:solidFill>
              </a:rPr>
              <a:t>Session Evaluations</a:t>
            </a:r>
            <a:br>
              <a:rPr lang="en-US" sz="2800" dirty="0"/>
            </a:br>
            <a:r>
              <a:rPr lang="en-US" sz="2200" dirty="0"/>
              <a:t>There are two ways to access the session and presenter evaluations:</a:t>
            </a:r>
            <a:endParaRPr lang="en-US" sz="2000" dirty="0"/>
          </a:p>
        </p:txBody>
      </p:sp>
      <p:sp>
        <p:nvSpPr>
          <p:cNvPr id="7" name="Text Placeholder 2">
            <a:extLst>
              <a:ext uri="{FF2B5EF4-FFF2-40B4-BE49-F238E27FC236}">
                <a16:creationId xmlns:a16="http://schemas.microsoft.com/office/drawing/2014/main" id="{2F63C15D-E3EE-4E83-86CD-78BCCCB0CF70}"/>
              </a:ext>
            </a:extLst>
          </p:cNvPr>
          <p:cNvSpPr txBox="1">
            <a:spLocks/>
          </p:cNvSpPr>
          <p:nvPr/>
        </p:nvSpPr>
        <p:spPr>
          <a:xfrm>
            <a:off x="1000387" y="2350169"/>
            <a:ext cx="7547810" cy="31282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rgbClr val="446CA9"/>
                </a:solidFill>
              </a:rPr>
              <a:t>1</a:t>
            </a:r>
          </a:p>
          <a:p>
            <a:pPr marL="0" indent="0">
              <a:buFont typeface="Arial" panose="020B0604020202020204" pitchFamily="34" charset="0"/>
              <a:buNone/>
            </a:pPr>
            <a:endParaRPr lang="en-US" sz="4000" dirty="0">
              <a:solidFill>
                <a:schemeClr val="tx1">
                  <a:lumMod val="50000"/>
                  <a:lumOff val="50000"/>
                </a:schemeClr>
              </a:solidFill>
            </a:endParaRPr>
          </a:p>
          <a:p>
            <a:pPr marL="0" indent="0">
              <a:buFont typeface="Arial" panose="020B0604020202020204" pitchFamily="34" charset="0"/>
              <a:buNone/>
            </a:pPr>
            <a:r>
              <a:rPr lang="en-US" sz="4000" dirty="0">
                <a:solidFill>
                  <a:srgbClr val="446CA9"/>
                </a:solidFill>
              </a:rPr>
              <a:t>2</a:t>
            </a:r>
          </a:p>
        </p:txBody>
      </p:sp>
      <p:sp>
        <p:nvSpPr>
          <p:cNvPr id="8" name="TextBox 7">
            <a:extLst>
              <a:ext uri="{FF2B5EF4-FFF2-40B4-BE49-F238E27FC236}">
                <a16:creationId xmlns:a16="http://schemas.microsoft.com/office/drawing/2014/main" id="{CCF91365-6C53-48AF-BE7B-1DA5CEB68C5A}"/>
              </a:ext>
            </a:extLst>
          </p:cNvPr>
          <p:cNvSpPr txBox="1"/>
          <p:nvPr/>
        </p:nvSpPr>
        <p:spPr>
          <a:xfrm>
            <a:off x="1534491" y="3819782"/>
            <a:ext cx="2957298" cy="1569660"/>
          </a:xfrm>
          <a:prstGeom prst="rect">
            <a:avLst/>
          </a:prstGeom>
          <a:noFill/>
        </p:spPr>
        <p:txBody>
          <a:bodyPr wrap="square" rtlCol="0">
            <a:spAutoFit/>
          </a:bodyPr>
          <a:lstStyle/>
          <a:p>
            <a:r>
              <a:rPr lang="en-US" sz="1600" dirty="0"/>
              <a:t>From the mobile app, click on the session you want from the schedule &gt; then scroll down or click on the associated resources &gt; and the </a:t>
            </a:r>
            <a:r>
              <a:rPr lang="en-US" sz="1600" dirty="0">
                <a:solidFill>
                  <a:srgbClr val="446CA9"/>
                </a:solidFill>
              </a:rPr>
              <a:t>evaluation </a:t>
            </a:r>
            <a:r>
              <a:rPr lang="en-US" sz="1600" dirty="0"/>
              <a:t>will pop up in the list</a:t>
            </a:r>
          </a:p>
        </p:txBody>
      </p:sp>
      <p:sp>
        <p:nvSpPr>
          <p:cNvPr id="9" name="TextBox 8">
            <a:extLst>
              <a:ext uri="{FF2B5EF4-FFF2-40B4-BE49-F238E27FC236}">
                <a16:creationId xmlns:a16="http://schemas.microsoft.com/office/drawing/2014/main" id="{E1D61638-B65C-4C26-A662-6F5DAE2846BE}"/>
              </a:ext>
            </a:extLst>
          </p:cNvPr>
          <p:cNvSpPr txBox="1"/>
          <p:nvPr/>
        </p:nvSpPr>
        <p:spPr>
          <a:xfrm>
            <a:off x="1556793" y="2585930"/>
            <a:ext cx="2771747" cy="584775"/>
          </a:xfrm>
          <a:prstGeom prst="rect">
            <a:avLst/>
          </a:prstGeom>
          <a:noFill/>
        </p:spPr>
        <p:txBody>
          <a:bodyPr wrap="square" rtlCol="0">
            <a:spAutoFit/>
          </a:bodyPr>
          <a:lstStyle/>
          <a:p>
            <a:r>
              <a:rPr lang="en-US" sz="1600" dirty="0"/>
              <a:t>In the online agenda, click on the “</a:t>
            </a:r>
            <a:r>
              <a:rPr lang="en-US" sz="1600" dirty="0">
                <a:solidFill>
                  <a:srgbClr val="446CA9"/>
                </a:solidFill>
              </a:rPr>
              <a:t>Evaluate Session</a:t>
            </a:r>
            <a:r>
              <a:rPr lang="en-US" sz="1600" dirty="0"/>
              <a:t>” link</a:t>
            </a:r>
          </a:p>
        </p:txBody>
      </p:sp>
      <p:pic>
        <p:nvPicPr>
          <p:cNvPr id="10" name="Picture 9">
            <a:extLst>
              <a:ext uri="{FF2B5EF4-FFF2-40B4-BE49-F238E27FC236}">
                <a16:creationId xmlns:a16="http://schemas.microsoft.com/office/drawing/2014/main" id="{88FFA51A-01BE-4644-9E4E-BA9458958095}"/>
              </a:ext>
            </a:extLst>
          </p:cNvPr>
          <p:cNvPicPr>
            <a:picLocks noChangeAspect="1"/>
          </p:cNvPicPr>
          <p:nvPr/>
        </p:nvPicPr>
        <p:blipFill>
          <a:blip r:embed="rId2"/>
          <a:stretch>
            <a:fillRect/>
          </a:stretch>
        </p:blipFill>
        <p:spPr>
          <a:xfrm>
            <a:off x="5013158" y="1879398"/>
            <a:ext cx="5518484" cy="1417279"/>
          </a:xfrm>
          <a:prstGeom prst="rect">
            <a:avLst/>
          </a:prstGeom>
        </p:spPr>
      </p:pic>
      <p:pic>
        <p:nvPicPr>
          <p:cNvPr id="11" name="Picture 10">
            <a:extLst>
              <a:ext uri="{FF2B5EF4-FFF2-40B4-BE49-F238E27FC236}">
                <a16:creationId xmlns:a16="http://schemas.microsoft.com/office/drawing/2014/main" id="{BC543409-459F-4B50-B554-E9347D57F7F8}"/>
              </a:ext>
            </a:extLst>
          </p:cNvPr>
          <p:cNvPicPr>
            <a:picLocks noChangeAspect="1"/>
          </p:cNvPicPr>
          <p:nvPr/>
        </p:nvPicPr>
        <p:blipFill>
          <a:blip r:embed="rId3"/>
          <a:stretch>
            <a:fillRect/>
          </a:stretch>
        </p:blipFill>
        <p:spPr>
          <a:xfrm>
            <a:off x="5013158" y="3462565"/>
            <a:ext cx="5519942" cy="2232382"/>
          </a:xfrm>
          <a:prstGeom prst="rect">
            <a:avLst/>
          </a:prstGeom>
        </p:spPr>
      </p:pic>
    </p:spTree>
    <p:extLst>
      <p:ext uri="{BB962C8B-B14F-4D97-AF65-F5344CB8AC3E}">
        <p14:creationId xmlns:p14="http://schemas.microsoft.com/office/powerpoint/2010/main" val="3371207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F63C15D-E3EE-4E83-86CD-78BCCCB0CF70}"/>
              </a:ext>
            </a:extLst>
          </p:cNvPr>
          <p:cNvSpPr txBox="1">
            <a:spLocks/>
          </p:cNvSpPr>
          <p:nvPr/>
        </p:nvSpPr>
        <p:spPr>
          <a:xfrm>
            <a:off x="1000387" y="2350169"/>
            <a:ext cx="10542256" cy="35470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4000" dirty="0">
              <a:solidFill>
                <a:schemeClr val="tx1">
                  <a:lumMod val="50000"/>
                  <a:lumOff val="50000"/>
                </a:schemeClr>
              </a:solidFill>
            </a:endParaRPr>
          </a:p>
        </p:txBody>
      </p:sp>
      <p:sp>
        <p:nvSpPr>
          <p:cNvPr id="3" name="Title 2">
            <a:extLst>
              <a:ext uri="{FF2B5EF4-FFF2-40B4-BE49-F238E27FC236}">
                <a16:creationId xmlns:a16="http://schemas.microsoft.com/office/drawing/2014/main" id="{AAE11AD9-3FAE-4C30-9924-7763A4C488EC}"/>
              </a:ext>
            </a:extLst>
          </p:cNvPr>
          <p:cNvSpPr>
            <a:spLocks noGrp="1"/>
          </p:cNvSpPr>
          <p:nvPr>
            <p:ph type="title"/>
          </p:nvPr>
        </p:nvSpPr>
        <p:spPr>
          <a:xfrm>
            <a:off x="839787" y="726281"/>
            <a:ext cx="8424529" cy="1600200"/>
          </a:xfrm>
        </p:spPr>
        <p:txBody>
          <a:bodyPr/>
          <a:lstStyle/>
          <a:p>
            <a:r>
              <a:rPr lang="en-US" dirty="0">
                <a:solidFill>
                  <a:srgbClr val="446CA9"/>
                </a:solidFill>
              </a:rPr>
              <a:t>Contact Information </a:t>
            </a:r>
          </a:p>
        </p:txBody>
      </p:sp>
      <p:sp>
        <p:nvSpPr>
          <p:cNvPr id="12" name="Text Placeholder 1">
            <a:extLst>
              <a:ext uri="{FF2B5EF4-FFF2-40B4-BE49-F238E27FC236}">
                <a16:creationId xmlns:a16="http://schemas.microsoft.com/office/drawing/2014/main" id="{38EE60F3-6297-4CF1-8A00-FC6F94263BD9}"/>
              </a:ext>
            </a:extLst>
          </p:cNvPr>
          <p:cNvSpPr txBox="1">
            <a:spLocks/>
          </p:cNvSpPr>
          <p:nvPr/>
        </p:nvSpPr>
        <p:spPr>
          <a:xfrm>
            <a:off x="1303420" y="5943464"/>
            <a:ext cx="9316454" cy="7630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NOTE: This presentation leaves copyright of the content to the presenter. Unless otherwise noted in the materials, uploaded content carries the </a:t>
            </a:r>
            <a:r>
              <a:rPr lang="en-US" sz="1200" dirty="0">
                <a:hlinkClick r:id="rId2"/>
              </a:rPr>
              <a:t>Creative Commons Attribution 4.0 International (CC BY 4.0), </a:t>
            </a:r>
            <a:r>
              <a:rPr lang="en-US" sz="1200" dirty="0"/>
              <a:t>which grants usage to the general public, with appropriate credit to the author.</a:t>
            </a:r>
          </a:p>
        </p:txBody>
      </p:sp>
      <p:grpSp>
        <p:nvGrpSpPr>
          <p:cNvPr id="2" name="Group 1">
            <a:extLst>
              <a:ext uri="{FF2B5EF4-FFF2-40B4-BE49-F238E27FC236}">
                <a16:creationId xmlns:a16="http://schemas.microsoft.com/office/drawing/2014/main" id="{1581CED3-7E47-47C9-90E6-336D0B6EDD7D}"/>
              </a:ext>
            </a:extLst>
          </p:cNvPr>
          <p:cNvGrpSpPr/>
          <p:nvPr/>
        </p:nvGrpSpPr>
        <p:grpSpPr>
          <a:xfrm>
            <a:off x="906899" y="3357764"/>
            <a:ext cx="6096000" cy="2357187"/>
            <a:chOff x="839787" y="3321869"/>
            <a:chExt cx="6096000" cy="2357187"/>
          </a:xfrm>
        </p:grpSpPr>
        <p:sp>
          <p:nvSpPr>
            <p:cNvPr id="15" name="Rectangle 14">
              <a:extLst>
                <a:ext uri="{FF2B5EF4-FFF2-40B4-BE49-F238E27FC236}">
                  <a16:creationId xmlns:a16="http://schemas.microsoft.com/office/drawing/2014/main" id="{2170047C-10AA-475E-A8CA-D64F50A77522}"/>
                </a:ext>
              </a:extLst>
            </p:cNvPr>
            <p:cNvSpPr/>
            <p:nvPr/>
          </p:nvSpPr>
          <p:spPr>
            <a:xfrm>
              <a:off x="839787" y="3321869"/>
              <a:ext cx="5885448" cy="646331"/>
            </a:xfrm>
            <a:prstGeom prst="rect">
              <a:avLst/>
            </a:prstGeom>
          </p:spPr>
          <p:txBody>
            <a:bodyPr wrap="square">
              <a:spAutoFit/>
            </a:bodyPr>
            <a:lstStyle/>
            <a:p>
              <a:pPr lvl="0">
                <a:buClr>
                  <a:srgbClr val="5C0701"/>
                </a:buClr>
              </a:pPr>
              <a:r>
                <a:rPr lang="en-US" dirty="0">
                  <a:solidFill>
                    <a:srgbClr val="663300"/>
                  </a:solidFill>
                  <a:latin typeface="EB Garamond"/>
                  <a:ea typeface="EB Garamond"/>
                  <a:cs typeface="EB Garamond"/>
                  <a:sym typeface="EB Garamond"/>
                </a:rPr>
                <a:t>Gale </a:t>
              </a:r>
              <a:r>
                <a:rPr lang="en-US" dirty="0" err="1">
                  <a:solidFill>
                    <a:srgbClr val="663300"/>
                  </a:solidFill>
                  <a:latin typeface="EB Garamond"/>
                  <a:ea typeface="EB Garamond"/>
                  <a:cs typeface="EB Garamond"/>
                  <a:sym typeface="EB Garamond"/>
                </a:rPr>
                <a:t>Fritsche</a:t>
              </a:r>
              <a:r>
                <a:rPr lang="en-US" dirty="0">
                  <a:solidFill>
                    <a:srgbClr val="663300"/>
                  </a:solidFill>
                  <a:latin typeface="EB Garamond"/>
                  <a:ea typeface="EB Garamond"/>
                  <a:cs typeface="EB Garamond"/>
                  <a:sym typeface="EB Garamond"/>
                </a:rPr>
                <a:t>, Assistant Director, Computing and Distributed Support Services</a:t>
              </a:r>
            </a:p>
          </p:txBody>
        </p:sp>
        <p:sp>
          <p:nvSpPr>
            <p:cNvPr id="16" name="Rectangle 15">
              <a:extLst>
                <a:ext uri="{FF2B5EF4-FFF2-40B4-BE49-F238E27FC236}">
                  <a16:creationId xmlns:a16="http://schemas.microsoft.com/office/drawing/2014/main" id="{54660A41-96D5-4BAD-9C11-228E45B94DF6}"/>
                </a:ext>
              </a:extLst>
            </p:cNvPr>
            <p:cNvSpPr/>
            <p:nvPr/>
          </p:nvSpPr>
          <p:spPr>
            <a:xfrm>
              <a:off x="839787" y="3968200"/>
              <a:ext cx="1798377" cy="369332"/>
            </a:xfrm>
            <a:prstGeom prst="rect">
              <a:avLst/>
            </a:prstGeom>
          </p:spPr>
          <p:txBody>
            <a:bodyPr wrap="none">
              <a:spAutoFit/>
            </a:bodyPr>
            <a:lstStyle/>
            <a:p>
              <a:pPr lvl="0"/>
              <a:r>
                <a:rPr lang="en-US" dirty="0">
                  <a:solidFill>
                    <a:srgbClr val="663300"/>
                  </a:solidFill>
                </a:rPr>
                <a:t>gdf2@lehigh.edu</a:t>
              </a:r>
            </a:p>
          </p:txBody>
        </p:sp>
        <p:sp>
          <p:nvSpPr>
            <p:cNvPr id="17" name="Rectangle 16">
              <a:extLst>
                <a:ext uri="{FF2B5EF4-FFF2-40B4-BE49-F238E27FC236}">
                  <a16:creationId xmlns:a16="http://schemas.microsoft.com/office/drawing/2014/main" id="{E17849C9-D3AE-40A6-BD2C-6AC7F249AFBE}"/>
                </a:ext>
              </a:extLst>
            </p:cNvPr>
            <p:cNvSpPr/>
            <p:nvPr/>
          </p:nvSpPr>
          <p:spPr>
            <a:xfrm>
              <a:off x="839787" y="4663393"/>
              <a:ext cx="6096000" cy="646331"/>
            </a:xfrm>
            <a:prstGeom prst="rect">
              <a:avLst/>
            </a:prstGeom>
          </p:spPr>
          <p:txBody>
            <a:bodyPr>
              <a:spAutoFit/>
            </a:bodyPr>
            <a:lstStyle/>
            <a:p>
              <a:pPr lvl="0">
                <a:buClr>
                  <a:srgbClr val="5C0701"/>
                </a:buClr>
              </a:pPr>
              <a:r>
                <a:rPr lang="en-US" dirty="0">
                  <a:solidFill>
                    <a:srgbClr val="663300"/>
                  </a:solidFill>
                  <a:latin typeface="EB Garamond"/>
                  <a:ea typeface="EB Garamond"/>
                  <a:cs typeface="EB Garamond"/>
                  <a:sym typeface="EB Garamond"/>
                </a:rPr>
                <a:t>Bill Bettermann, Manager &amp; Senior Computing Consultant, Arts &amp; Sciences Team</a:t>
              </a:r>
            </a:p>
          </p:txBody>
        </p:sp>
        <p:sp>
          <p:nvSpPr>
            <p:cNvPr id="18" name="Rectangle 17">
              <a:extLst>
                <a:ext uri="{FF2B5EF4-FFF2-40B4-BE49-F238E27FC236}">
                  <a16:creationId xmlns:a16="http://schemas.microsoft.com/office/drawing/2014/main" id="{33BA4EF0-C2D3-4D95-B284-698E8CEB73E6}"/>
                </a:ext>
              </a:extLst>
            </p:cNvPr>
            <p:cNvSpPr/>
            <p:nvPr/>
          </p:nvSpPr>
          <p:spPr>
            <a:xfrm>
              <a:off x="839787" y="5309724"/>
              <a:ext cx="1909011" cy="369332"/>
            </a:xfrm>
            <a:prstGeom prst="rect">
              <a:avLst/>
            </a:prstGeom>
          </p:spPr>
          <p:txBody>
            <a:bodyPr wrap="square">
              <a:spAutoFit/>
            </a:bodyPr>
            <a:lstStyle/>
            <a:p>
              <a:pPr lvl="0"/>
              <a:r>
                <a:rPr lang="en-US" dirty="0">
                  <a:solidFill>
                    <a:srgbClr val="663300"/>
                  </a:solidFill>
                </a:rPr>
                <a:t>wab3@lehigh.edu</a:t>
              </a:r>
            </a:p>
          </p:txBody>
        </p:sp>
      </p:grpSp>
      <p:pic>
        <p:nvPicPr>
          <p:cNvPr id="10" name="Google Shape;51;p13" descr="LU_ppt_template_cover.jpg                                      001A8C49Macintosh HD                   7C263236:">
            <a:extLst>
              <a:ext uri="{FF2B5EF4-FFF2-40B4-BE49-F238E27FC236}">
                <a16:creationId xmlns:a16="http://schemas.microsoft.com/office/drawing/2014/main" id="{FF680B9F-9DB4-43D8-AA95-E9B77F13D0AD}"/>
              </a:ext>
            </a:extLst>
          </p:cNvPr>
          <p:cNvPicPr preferRelativeResize="0"/>
          <p:nvPr/>
        </p:nvPicPr>
        <p:blipFill rotWithShape="1">
          <a:blip r:embed="rId3">
            <a:alphaModFix/>
          </a:blip>
          <a:srcRect l="57348" t="10800" r="8292" b="75204"/>
          <a:stretch/>
        </p:blipFill>
        <p:spPr>
          <a:xfrm>
            <a:off x="1000387" y="2525256"/>
            <a:ext cx="2128707" cy="650242"/>
          </a:xfrm>
          <a:prstGeom prst="rect">
            <a:avLst/>
          </a:prstGeom>
          <a:noFill/>
          <a:ln>
            <a:noFill/>
          </a:ln>
        </p:spPr>
      </p:pic>
    </p:spTree>
    <p:extLst>
      <p:ext uri="{BB962C8B-B14F-4D97-AF65-F5344CB8AC3E}">
        <p14:creationId xmlns:p14="http://schemas.microsoft.com/office/powerpoint/2010/main" val="999263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6400800" y="6248400"/>
            <a:ext cx="4038600" cy="457200"/>
          </a:xfrm>
          <a:prstGeom prst="rect">
            <a:avLst/>
          </a:prstGeom>
          <a:noFill/>
          <a:ln>
            <a:noFill/>
          </a:ln>
        </p:spPr>
        <p:txBody>
          <a:bodyPr spcFirstLastPara="1" wrap="square" lIns="91425" tIns="45700" rIns="91425" bIns="45700" anchor="t" anchorCtr="0">
            <a:noAutofit/>
          </a:bodyPr>
          <a:lstStyle/>
          <a:p>
            <a:pPr algn="ctr">
              <a:buClr>
                <a:schemeClr val="lt1"/>
              </a:buClr>
            </a:pPr>
            <a:r>
              <a:rPr lang="en-US" sz="2400">
                <a:solidFill>
                  <a:schemeClr val="lt1"/>
                </a:solidFill>
                <a:latin typeface="EB Garamond"/>
                <a:ea typeface="EB Garamond"/>
                <a:cs typeface="EB Garamond"/>
                <a:sym typeface="EB Garamond"/>
              </a:rPr>
              <a:t>Lehigh Overview</a:t>
            </a:r>
            <a:endParaRPr/>
          </a:p>
        </p:txBody>
      </p:sp>
      <p:sp>
        <p:nvSpPr>
          <p:cNvPr id="61" name="Google Shape;61;p14"/>
          <p:cNvSpPr txBox="1"/>
          <p:nvPr/>
        </p:nvSpPr>
        <p:spPr>
          <a:xfrm>
            <a:off x="5292432" y="1282200"/>
            <a:ext cx="5146968" cy="4293600"/>
          </a:xfrm>
          <a:prstGeom prst="rect">
            <a:avLst/>
          </a:prstGeom>
          <a:noFill/>
          <a:ln>
            <a:noFill/>
          </a:ln>
        </p:spPr>
        <p:txBody>
          <a:bodyPr spcFirstLastPara="1" wrap="square" lIns="91425" tIns="45700" rIns="91425" bIns="45700" anchor="t" anchorCtr="0">
            <a:noAutofit/>
          </a:bodyPr>
          <a:lstStyle/>
          <a:p>
            <a:pPr marL="457200" indent="-381000">
              <a:lnSpc>
                <a:spcPct val="80000"/>
              </a:lnSpc>
              <a:buClr>
                <a:srgbClr val="663300"/>
              </a:buClr>
              <a:buSzPts val="2400"/>
              <a:buFont typeface="EB Garamond"/>
              <a:buChar char="●"/>
            </a:pPr>
            <a:r>
              <a:rPr lang="en-US" sz="2400" dirty="0">
                <a:solidFill>
                  <a:srgbClr val="663300"/>
                </a:solidFill>
                <a:latin typeface="EB Garamond"/>
                <a:ea typeface="EB Garamond"/>
                <a:cs typeface="EB Garamond"/>
                <a:sym typeface="EB Garamond"/>
              </a:rPr>
              <a:t>Founded in 1865, Private Research University, located 90 miles west of New York City</a:t>
            </a:r>
            <a:endParaRPr dirty="0">
              <a:latin typeface="EB Garamond"/>
              <a:ea typeface="EB Garamond"/>
              <a:cs typeface="EB Garamond"/>
              <a:sym typeface="EB Garamond"/>
            </a:endParaRPr>
          </a:p>
          <a:p>
            <a:pPr>
              <a:lnSpc>
                <a:spcPct val="80000"/>
              </a:lnSpc>
            </a:pPr>
            <a:endParaRPr sz="700" dirty="0">
              <a:solidFill>
                <a:srgbClr val="663300"/>
              </a:solidFill>
              <a:latin typeface="EB Garamond"/>
              <a:ea typeface="EB Garamond"/>
              <a:cs typeface="EB Garamond"/>
              <a:sym typeface="EB Garamond"/>
            </a:endParaRPr>
          </a:p>
          <a:p>
            <a:pPr marL="457200" indent="-381000">
              <a:lnSpc>
                <a:spcPct val="80000"/>
              </a:lnSpc>
              <a:buClr>
                <a:srgbClr val="663300"/>
              </a:buClr>
              <a:buSzPts val="2400"/>
              <a:buFont typeface="EB Garamond"/>
              <a:buChar char="●"/>
            </a:pPr>
            <a:r>
              <a:rPr lang="en-US" sz="2400" dirty="0">
                <a:solidFill>
                  <a:srgbClr val="663300"/>
                </a:solidFill>
                <a:latin typeface="EB Garamond"/>
                <a:ea typeface="EB Garamond"/>
                <a:cs typeface="EB Garamond"/>
                <a:sym typeface="EB Garamond"/>
              </a:rPr>
              <a:t>5034 undergraduates, 2057 graduate students, 506 full-time faculty and approx. 1200 staff</a:t>
            </a:r>
            <a:endParaRPr dirty="0">
              <a:latin typeface="EB Garamond"/>
              <a:ea typeface="EB Garamond"/>
              <a:cs typeface="EB Garamond"/>
              <a:sym typeface="EB Garamond"/>
            </a:endParaRPr>
          </a:p>
          <a:p>
            <a:pPr>
              <a:lnSpc>
                <a:spcPct val="80000"/>
              </a:lnSpc>
            </a:pPr>
            <a:endParaRPr dirty="0">
              <a:latin typeface="EB Garamond"/>
              <a:ea typeface="EB Garamond"/>
              <a:cs typeface="EB Garamond"/>
              <a:sym typeface="EB Garamond"/>
            </a:endParaRPr>
          </a:p>
          <a:p>
            <a:pPr marL="457200" indent="-381000">
              <a:lnSpc>
                <a:spcPct val="80000"/>
              </a:lnSpc>
              <a:buClr>
                <a:srgbClr val="663300"/>
              </a:buClr>
              <a:buSzPts val="2400"/>
              <a:buFont typeface="EB Garamond"/>
              <a:buChar char="●"/>
            </a:pPr>
            <a:r>
              <a:rPr lang="en-US" sz="2400" dirty="0">
                <a:solidFill>
                  <a:srgbClr val="663300"/>
                </a:solidFill>
                <a:latin typeface="EB Garamond"/>
                <a:ea typeface="EB Garamond"/>
                <a:cs typeface="EB Garamond"/>
                <a:sym typeface="EB Garamond"/>
              </a:rPr>
              <a:t>Library and Technology Services is a merged organization including Technology and Libraries</a:t>
            </a:r>
            <a:endParaRPr sz="2400" dirty="0">
              <a:solidFill>
                <a:srgbClr val="663300"/>
              </a:solidFill>
              <a:latin typeface="EB Garamond"/>
              <a:ea typeface="EB Garamond"/>
              <a:cs typeface="EB Garamond"/>
              <a:sym typeface="EB Garamond"/>
            </a:endParaRPr>
          </a:p>
          <a:p>
            <a:pPr>
              <a:lnSpc>
                <a:spcPct val="80000"/>
              </a:lnSpc>
            </a:pPr>
            <a:endParaRPr dirty="0">
              <a:solidFill>
                <a:srgbClr val="663300"/>
              </a:solidFill>
              <a:latin typeface="EB Garamond"/>
              <a:ea typeface="EB Garamond"/>
              <a:cs typeface="EB Garamond"/>
              <a:sym typeface="EB Garamond"/>
            </a:endParaRPr>
          </a:p>
          <a:p>
            <a:pPr marL="457200" indent="-381000">
              <a:lnSpc>
                <a:spcPct val="80000"/>
              </a:lnSpc>
              <a:buClr>
                <a:srgbClr val="663300"/>
              </a:buClr>
              <a:buSzPts val="2400"/>
              <a:buFont typeface="EB Garamond"/>
              <a:buChar char="●"/>
            </a:pPr>
            <a:r>
              <a:rPr lang="en-US" sz="2400" dirty="0">
                <a:solidFill>
                  <a:srgbClr val="663300"/>
                </a:solidFill>
                <a:latin typeface="EB Garamond" panose="020B0604020202020204" charset="0"/>
                <a:ea typeface="EB Garamond" panose="020B0604020202020204" charset="0"/>
              </a:rPr>
              <a:t>Five Colleges – Arts &amp; Sciences, Business, Education, Engineering, and Health</a:t>
            </a:r>
            <a:endParaRPr sz="2400" dirty="0">
              <a:solidFill>
                <a:srgbClr val="663300"/>
              </a:solidFill>
              <a:latin typeface="EB Garamond" panose="020B0604020202020204" charset="0"/>
              <a:ea typeface="EB Garamond" panose="020B0604020202020204" charset="0"/>
              <a:cs typeface="Times New Roman"/>
              <a:sym typeface="Times New Roman"/>
            </a:endParaRPr>
          </a:p>
        </p:txBody>
      </p:sp>
      <p:pic>
        <p:nvPicPr>
          <p:cNvPr id="5" name="Google Shape;51;p13" descr="LU_ppt_template_cover.jpg                                      001A8C49Macintosh HD                   7C263236:">
            <a:extLst>
              <a:ext uri="{FF2B5EF4-FFF2-40B4-BE49-F238E27FC236}">
                <a16:creationId xmlns:a16="http://schemas.microsoft.com/office/drawing/2014/main" id="{A4F4D6B2-4FEB-4615-B91C-4DFD823F8FC0}"/>
              </a:ext>
            </a:extLst>
          </p:cNvPr>
          <p:cNvPicPr preferRelativeResize="0"/>
          <p:nvPr/>
        </p:nvPicPr>
        <p:blipFill rotWithShape="1">
          <a:blip r:embed="rId3">
            <a:alphaModFix/>
          </a:blip>
          <a:srcRect l="57348" t="10800" r="8292" b="75204"/>
          <a:stretch/>
        </p:blipFill>
        <p:spPr>
          <a:xfrm>
            <a:off x="1917864" y="2949316"/>
            <a:ext cx="3140698" cy="959368"/>
          </a:xfrm>
          <a:prstGeom prst="rect">
            <a:avLst/>
          </a:prstGeom>
          <a:noFill/>
          <a:ln>
            <a:noFill/>
          </a:ln>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p:nvPr/>
        </p:nvSpPr>
        <p:spPr>
          <a:xfrm>
            <a:off x="6248400" y="6248400"/>
            <a:ext cx="4267200" cy="400050"/>
          </a:xfrm>
          <a:prstGeom prst="rect">
            <a:avLst/>
          </a:prstGeom>
          <a:noFill/>
          <a:ln>
            <a:noFill/>
          </a:ln>
        </p:spPr>
        <p:txBody>
          <a:bodyPr spcFirstLastPara="1" wrap="square" lIns="91425" tIns="45700" rIns="91425" bIns="45700" anchor="t" anchorCtr="0">
            <a:noAutofit/>
          </a:bodyPr>
          <a:lstStyle/>
          <a:p>
            <a:pPr algn="ctr">
              <a:buClr>
                <a:schemeClr val="lt1"/>
              </a:buClr>
            </a:pPr>
            <a:r>
              <a:rPr lang="en-US" sz="2000">
                <a:solidFill>
                  <a:schemeClr val="lt1"/>
                </a:solidFill>
                <a:latin typeface="EB Garamond"/>
                <a:ea typeface="EB Garamond"/>
                <a:cs typeface="EB Garamond"/>
                <a:sym typeface="EB Garamond"/>
              </a:rPr>
              <a:t>Library and Technology Services</a:t>
            </a:r>
            <a:endParaRPr/>
          </a:p>
        </p:txBody>
      </p:sp>
      <p:grpSp>
        <p:nvGrpSpPr>
          <p:cNvPr id="68" name="Google Shape;68;p15"/>
          <p:cNvGrpSpPr/>
          <p:nvPr/>
        </p:nvGrpSpPr>
        <p:grpSpPr>
          <a:xfrm>
            <a:off x="2240250" y="381000"/>
            <a:ext cx="7841050" cy="5386100"/>
            <a:chOff x="716250" y="381000"/>
            <a:chExt cx="7841050" cy="5386100"/>
          </a:xfrm>
        </p:grpSpPr>
        <p:sp>
          <p:nvSpPr>
            <p:cNvPr id="69" name="Google Shape;69;p15"/>
            <p:cNvSpPr txBox="1"/>
            <p:nvPr/>
          </p:nvSpPr>
          <p:spPr>
            <a:xfrm>
              <a:off x="3282900" y="381000"/>
              <a:ext cx="2470200" cy="838200"/>
            </a:xfrm>
            <a:prstGeom prst="rect">
              <a:avLst/>
            </a:prstGeom>
            <a:solidFill>
              <a:srgbClr val="6633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algn="ctr">
                <a:buClr>
                  <a:srgbClr val="FFFFFF"/>
                </a:buClr>
              </a:pPr>
              <a:r>
                <a:rPr lang="en-US">
                  <a:solidFill>
                    <a:srgbClr val="FFFFFF"/>
                  </a:solidFill>
                  <a:latin typeface="Arial"/>
                  <a:ea typeface="Arial"/>
                  <a:cs typeface="Arial"/>
                  <a:sym typeface="Arial"/>
                </a:rPr>
                <a:t>Vice Provost</a:t>
              </a:r>
              <a:endParaRPr/>
            </a:p>
            <a:p>
              <a:pPr algn="ctr">
                <a:buClr>
                  <a:srgbClr val="FFFFFF"/>
                </a:buClr>
              </a:pPr>
              <a:r>
                <a:rPr lang="en-US">
                  <a:solidFill>
                    <a:srgbClr val="FFFFFF"/>
                  </a:solidFill>
                  <a:latin typeface="Arial"/>
                  <a:ea typeface="Arial"/>
                  <a:cs typeface="Arial"/>
                  <a:sym typeface="Arial"/>
                </a:rPr>
                <a:t>Library &amp; Technology</a:t>
              </a:r>
              <a:endParaRPr/>
            </a:p>
          </p:txBody>
        </p:sp>
        <p:sp>
          <p:nvSpPr>
            <p:cNvPr id="70" name="Google Shape;70;p15"/>
            <p:cNvSpPr txBox="1"/>
            <p:nvPr/>
          </p:nvSpPr>
          <p:spPr>
            <a:xfrm>
              <a:off x="716250" y="1752600"/>
              <a:ext cx="1398000" cy="762000"/>
            </a:xfrm>
            <a:prstGeom prst="rect">
              <a:avLst/>
            </a:prstGeom>
            <a:solidFill>
              <a:srgbClr val="6633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algn="ctr">
                <a:buClr>
                  <a:srgbClr val="FFFFFF"/>
                </a:buClr>
              </a:pPr>
              <a:r>
                <a:rPr lang="en-US">
                  <a:solidFill>
                    <a:srgbClr val="FFFFFF"/>
                  </a:solidFill>
                </a:rPr>
                <a:t>Chief Info. Security Officer</a:t>
              </a:r>
              <a:endParaRPr/>
            </a:p>
          </p:txBody>
        </p:sp>
        <p:sp>
          <p:nvSpPr>
            <p:cNvPr id="71" name="Google Shape;71;p15"/>
            <p:cNvSpPr txBox="1"/>
            <p:nvPr/>
          </p:nvSpPr>
          <p:spPr>
            <a:xfrm>
              <a:off x="5476850" y="1757300"/>
              <a:ext cx="1478400" cy="762000"/>
            </a:xfrm>
            <a:prstGeom prst="rect">
              <a:avLst/>
            </a:prstGeom>
            <a:solidFill>
              <a:srgbClr val="6633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algn="ctr">
                <a:buClr>
                  <a:srgbClr val="FFFFFF"/>
                </a:buClr>
              </a:pPr>
              <a:r>
                <a:rPr lang="en-US">
                  <a:solidFill>
                    <a:srgbClr val="FFFFFF"/>
                  </a:solidFill>
                  <a:latin typeface="Arial"/>
                  <a:ea typeface="Arial"/>
                  <a:cs typeface="Arial"/>
                  <a:sym typeface="Arial"/>
                </a:rPr>
                <a:t>E</a:t>
              </a:r>
              <a:r>
                <a:rPr lang="en-US">
                  <a:solidFill>
                    <a:srgbClr val="FFFFFF"/>
                  </a:solidFill>
                </a:rPr>
                <a:t>xecutive Director Libraries</a:t>
              </a:r>
              <a:endParaRPr/>
            </a:p>
          </p:txBody>
        </p:sp>
        <p:sp>
          <p:nvSpPr>
            <p:cNvPr id="72" name="Google Shape;72;p15"/>
            <p:cNvSpPr txBox="1"/>
            <p:nvPr/>
          </p:nvSpPr>
          <p:spPr>
            <a:xfrm>
              <a:off x="2304313" y="1752600"/>
              <a:ext cx="1299900" cy="762000"/>
            </a:xfrm>
            <a:prstGeom prst="rect">
              <a:avLst/>
            </a:prstGeom>
            <a:solidFill>
              <a:srgbClr val="6633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algn="ctr">
                <a:buClr>
                  <a:srgbClr val="FFFFFF"/>
                </a:buClr>
              </a:pPr>
              <a:r>
                <a:rPr lang="en-US">
                  <a:solidFill>
                    <a:srgbClr val="FFFFFF"/>
                  </a:solidFill>
                </a:rPr>
                <a:t>Chief Technology Officer</a:t>
              </a:r>
              <a:endParaRPr/>
            </a:p>
          </p:txBody>
        </p:sp>
        <p:sp>
          <p:nvSpPr>
            <p:cNvPr id="73" name="Google Shape;73;p15"/>
            <p:cNvSpPr txBox="1"/>
            <p:nvPr/>
          </p:nvSpPr>
          <p:spPr>
            <a:xfrm>
              <a:off x="3763200" y="1757300"/>
              <a:ext cx="1509600" cy="762000"/>
            </a:xfrm>
            <a:prstGeom prst="rect">
              <a:avLst/>
            </a:prstGeom>
            <a:solidFill>
              <a:srgbClr val="6633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algn="ctr">
                <a:buClr>
                  <a:srgbClr val="FFFFFF"/>
                </a:buClr>
              </a:pPr>
              <a:r>
                <a:rPr lang="en-US">
                  <a:solidFill>
                    <a:srgbClr val="FFFFFF"/>
                  </a:solidFill>
                </a:rPr>
                <a:t>Assoc. Vice Provost (CITL)</a:t>
              </a:r>
              <a:endParaRPr/>
            </a:p>
          </p:txBody>
        </p:sp>
        <p:cxnSp>
          <p:nvCxnSpPr>
            <p:cNvPr id="74" name="Google Shape;74;p15"/>
            <p:cNvCxnSpPr/>
            <p:nvPr/>
          </p:nvCxnSpPr>
          <p:spPr>
            <a:xfrm>
              <a:off x="1397600" y="1488250"/>
              <a:ext cx="6499500" cy="0"/>
            </a:xfrm>
            <a:prstGeom prst="straightConnector1">
              <a:avLst/>
            </a:prstGeom>
            <a:noFill/>
            <a:ln w="25400" cap="flat" cmpd="sng">
              <a:solidFill>
                <a:srgbClr val="663300"/>
              </a:solidFill>
              <a:prstDash val="solid"/>
              <a:miter lim="8000"/>
              <a:headEnd type="none" w="sm" len="sm"/>
              <a:tailEnd type="none" w="sm" len="sm"/>
            </a:ln>
          </p:spPr>
        </p:cxnSp>
        <p:sp>
          <p:nvSpPr>
            <p:cNvPr id="75" name="Google Shape;75;p15"/>
            <p:cNvSpPr txBox="1"/>
            <p:nvPr/>
          </p:nvSpPr>
          <p:spPr>
            <a:xfrm>
              <a:off x="2323825" y="2628725"/>
              <a:ext cx="1260900" cy="699000"/>
            </a:xfrm>
            <a:prstGeom prst="rect">
              <a:avLst/>
            </a:prstGeom>
            <a:solidFill>
              <a:srgbClr val="6633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algn="ctr">
                <a:buClr>
                  <a:srgbClr val="FFFFFF"/>
                </a:buClr>
              </a:pPr>
              <a:r>
                <a:rPr lang="en-US">
                  <a:solidFill>
                    <a:srgbClr val="FFFFFF"/>
                  </a:solidFill>
                </a:rPr>
                <a:t>Technology </a:t>
              </a:r>
              <a:r>
                <a:rPr lang="en-US" sz="1300">
                  <a:solidFill>
                    <a:srgbClr val="FFFFFF"/>
                  </a:solidFill>
                </a:rPr>
                <a:t>Infrastructure</a:t>
              </a:r>
              <a:endParaRPr sz="1300">
                <a:solidFill>
                  <a:srgbClr val="FFFFFF"/>
                </a:solidFill>
                <a:latin typeface="Arial"/>
                <a:ea typeface="Arial"/>
                <a:cs typeface="Arial"/>
                <a:sym typeface="Arial"/>
              </a:endParaRPr>
            </a:p>
          </p:txBody>
        </p:sp>
        <p:sp>
          <p:nvSpPr>
            <p:cNvPr id="76" name="Google Shape;76;p15"/>
            <p:cNvSpPr txBox="1"/>
            <p:nvPr/>
          </p:nvSpPr>
          <p:spPr>
            <a:xfrm>
              <a:off x="7159300" y="1757300"/>
              <a:ext cx="1398000" cy="762000"/>
            </a:xfrm>
            <a:prstGeom prst="rect">
              <a:avLst/>
            </a:prstGeom>
            <a:solidFill>
              <a:srgbClr val="6633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algn="ctr">
                <a:buClr>
                  <a:srgbClr val="FFFFFF"/>
                </a:buClr>
              </a:pPr>
              <a:r>
                <a:rPr lang="en-US">
                  <a:solidFill>
                    <a:srgbClr val="FFFFFF"/>
                  </a:solidFill>
                </a:rPr>
                <a:t>Director Business Services</a:t>
              </a:r>
              <a:endParaRPr/>
            </a:p>
          </p:txBody>
        </p:sp>
        <p:cxnSp>
          <p:nvCxnSpPr>
            <p:cNvPr id="77" name="Google Shape;77;p15"/>
            <p:cNvCxnSpPr>
              <a:stCxn id="69" idx="2"/>
            </p:cNvCxnSpPr>
            <p:nvPr/>
          </p:nvCxnSpPr>
          <p:spPr>
            <a:xfrm>
              <a:off x="4518000" y="1219200"/>
              <a:ext cx="1200" cy="564300"/>
            </a:xfrm>
            <a:prstGeom prst="straightConnector1">
              <a:avLst/>
            </a:prstGeom>
            <a:noFill/>
            <a:ln w="19050" cap="flat" cmpd="sng">
              <a:solidFill>
                <a:srgbClr val="5C0701"/>
              </a:solidFill>
              <a:prstDash val="solid"/>
              <a:round/>
              <a:headEnd type="none" w="med" len="med"/>
              <a:tailEnd type="none" w="med" len="med"/>
            </a:ln>
          </p:spPr>
        </p:cxnSp>
        <p:cxnSp>
          <p:nvCxnSpPr>
            <p:cNvPr id="78" name="Google Shape;78;p15"/>
            <p:cNvCxnSpPr/>
            <p:nvPr/>
          </p:nvCxnSpPr>
          <p:spPr>
            <a:xfrm>
              <a:off x="2908038" y="1488250"/>
              <a:ext cx="8400" cy="301800"/>
            </a:xfrm>
            <a:prstGeom prst="straightConnector1">
              <a:avLst/>
            </a:prstGeom>
            <a:noFill/>
            <a:ln w="19050" cap="flat" cmpd="sng">
              <a:solidFill>
                <a:srgbClr val="5C0701"/>
              </a:solidFill>
              <a:prstDash val="solid"/>
              <a:round/>
              <a:headEnd type="none" w="med" len="med"/>
              <a:tailEnd type="none" w="med" len="med"/>
            </a:ln>
          </p:spPr>
        </p:cxnSp>
        <p:cxnSp>
          <p:nvCxnSpPr>
            <p:cNvPr id="79" name="Google Shape;79;p15"/>
            <p:cNvCxnSpPr/>
            <p:nvPr/>
          </p:nvCxnSpPr>
          <p:spPr>
            <a:xfrm>
              <a:off x="1411038" y="1488250"/>
              <a:ext cx="8400" cy="301800"/>
            </a:xfrm>
            <a:prstGeom prst="straightConnector1">
              <a:avLst/>
            </a:prstGeom>
            <a:noFill/>
            <a:ln w="19050" cap="flat" cmpd="sng">
              <a:solidFill>
                <a:srgbClr val="5C0701"/>
              </a:solidFill>
              <a:prstDash val="solid"/>
              <a:round/>
              <a:headEnd type="none" w="med" len="med"/>
              <a:tailEnd type="none" w="med" len="med"/>
            </a:ln>
          </p:spPr>
        </p:cxnSp>
        <p:cxnSp>
          <p:nvCxnSpPr>
            <p:cNvPr id="80" name="Google Shape;80;p15"/>
            <p:cNvCxnSpPr/>
            <p:nvPr/>
          </p:nvCxnSpPr>
          <p:spPr>
            <a:xfrm>
              <a:off x="6168813" y="1488250"/>
              <a:ext cx="8400" cy="301800"/>
            </a:xfrm>
            <a:prstGeom prst="straightConnector1">
              <a:avLst/>
            </a:prstGeom>
            <a:noFill/>
            <a:ln w="19050" cap="flat" cmpd="sng">
              <a:solidFill>
                <a:srgbClr val="5C0701"/>
              </a:solidFill>
              <a:prstDash val="solid"/>
              <a:round/>
              <a:headEnd type="none" w="med" len="med"/>
              <a:tailEnd type="none" w="med" len="med"/>
            </a:ln>
          </p:spPr>
        </p:cxnSp>
        <p:cxnSp>
          <p:nvCxnSpPr>
            <p:cNvPr id="81" name="Google Shape;81;p15"/>
            <p:cNvCxnSpPr/>
            <p:nvPr/>
          </p:nvCxnSpPr>
          <p:spPr>
            <a:xfrm>
              <a:off x="7881663" y="1488250"/>
              <a:ext cx="8400" cy="301800"/>
            </a:xfrm>
            <a:prstGeom prst="straightConnector1">
              <a:avLst/>
            </a:prstGeom>
            <a:noFill/>
            <a:ln w="19050" cap="flat" cmpd="sng">
              <a:solidFill>
                <a:srgbClr val="5C0701"/>
              </a:solidFill>
              <a:prstDash val="solid"/>
              <a:round/>
              <a:headEnd type="none" w="med" len="med"/>
              <a:tailEnd type="none" w="med" len="med"/>
            </a:ln>
          </p:spPr>
        </p:cxnSp>
        <p:sp>
          <p:nvSpPr>
            <p:cNvPr id="82" name="Google Shape;82;p15"/>
            <p:cNvSpPr txBox="1"/>
            <p:nvPr/>
          </p:nvSpPr>
          <p:spPr>
            <a:xfrm>
              <a:off x="2323825" y="3441850"/>
              <a:ext cx="1260900" cy="699000"/>
            </a:xfrm>
            <a:prstGeom prst="rect">
              <a:avLst/>
            </a:prstGeom>
            <a:solidFill>
              <a:srgbClr val="6633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algn="ctr">
                <a:buClr>
                  <a:srgbClr val="FFFFFF"/>
                </a:buClr>
              </a:pPr>
              <a:r>
                <a:rPr lang="en-US">
                  <a:solidFill>
                    <a:srgbClr val="FFFFFF"/>
                  </a:solidFill>
                </a:rPr>
                <a:t>Enterprise Systems</a:t>
              </a:r>
              <a:endParaRPr sz="1300">
                <a:solidFill>
                  <a:srgbClr val="FFFFFF"/>
                </a:solidFill>
                <a:latin typeface="Arial"/>
                <a:ea typeface="Arial"/>
                <a:cs typeface="Arial"/>
                <a:sym typeface="Arial"/>
              </a:endParaRPr>
            </a:p>
          </p:txBody>
        </p:sp>
        <p:sp>
          <p:nvSpPr>
            <p:cNvPr id="83" name="Google Shape;83;p15"/>
            <p:cNvSpPr txBox="1"/>
            <p:nvPr/>
          </p:nvSpPr>
          <p:spPr>
            <a:xfrm>
              <a:off x="2323825" y="4254975"/>
              <a:ext cx="1260900" cy="699000"/>
            </a:xfrm>
            <a:prstGeom prst="rect">
              <a:avLst/>
            </a:prstGeom>
            <a:solidFill>
              <a:srgbClr val="6633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algn="ctr">
                <a:buClr>
                  <a:srgbClr val="FFFFFF"/>
                </a:buClr>
              </a:pPr>
              <a:r>
                <a:rPr lang="en-US">
                  <a:solidFill>
                    <a:srgbClr val="FFFFFF"/>
                  </a:solidFill>
                </a:rPr>
                <a:t>HelpDesk Student Support</a:t>
              </a:r>
              <a:endParaRPr sz="1300">
                <a:solidFill>
                  <a:srgbClr val="FFFFFF"/>
                </a:solidFill>
                <a:latin typeface="Arial"/>
                <a:ea typeface="Arial"/>
                <a:cs typeface="Arial"/>
                <a:sym typeface="Arial"/>
              </a:endParaRPr>
            </a:p>
          </p:txBody>
        </p:sp>
        <p:sp>
          <p:nvSpPr>
            <p:cNvPr id="84" name="Google Shape;84;p15"/>
            <p:cNvSpPr txBox="1"/>
            <p:nvPr/>
          </p:nvSpPr>
          <p:spPr>
            <a:xfrm>
              <a:off x="2343325" y="5068100"/>
              <a:ext cx="1260900" cy="699000"/>
            </a:xfrm>
            <a:prstGeom prst="rect">
              <a:avLst/>
            </a:prstGeom>
            <a:solidFill>
              <a:srgbClr val="6633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algn="ctr">
                <a:buClr>
                  <a:srgbClr val="FFFFFF"/>
                </a:buClr>
              </a:pPr>
              <a:r>
                <a:rPr lang="en-US">
                  <a:solidFill>
                    <a:srgbClr val="FFFFFF"/>
                  </a:solidFill>
                </a:rPr>
                <a:t>Computing Support Teams</a:t>
              </a:r>
              <a:endParaRPr sz="1300">
                <a:solidFill>
                  <a:srgbClr val="FFFFFF"/>
                </a:solidFill>
                <a:latin typeface="Arial"/>
                <a:ea typeface="Arial"/>
                <a:cs typeface="Arial"/>
                <a:sym typeface="Arial"/>
              </a:endParaRPr>
            </a:p>
          </p:txBody>
        </p:sp>
        <p:sp>
          <p:nvSpPr>
            <p:cNvPr id="85" name="Google Shape;85;p15"/>
            <p:cNvSpPr txBox="1"/>
            <p:nvPr/>
          </p:nvSpPr>
          <p:spPr>
            <a:xfrm>
              <a:off x="716250" y="2628725"/>
              <a:ext cx="1398000" cy="699000"/>
            </a:xfrm>
            <a:prstGeom prst="rect">
              <a:avLst/>
            </a:prstGeom>
            <a:solidFill>
              <a:srgbClr val="6633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algn="ctr">
                <a:buClr>
                  <a:srgbClr val="FFFFFF"/>
                </a:buClr>
              </a:pPr>
              <a:r>
                <a:rPr lang="en-US">
                  <a:solidFill>
                    <a:srgbClr val="FFFFFF"/>
                  </a:solidFill>
                </a:rPr>
                <a:t>Identity Management</a:t>
              </a:r>
              <a:endParaRPr sz="1300">
                <a:solidFill>
                  <a:srgbClr val="FFFFFF"/>
                </a:solidFill>
                <a:latin typeface="Arial"/>
                <a:ea typeface="Arial"/>
                <a:cs typeface="Arial"/>
                <a:sym typeface="Arial"/>
              </a:endParaRPr>
            </a:p>
          </p:txBody>
        </p:sp>
        <p:sp>
          <p:nvSpPr>
            <p:cNvPr id="86" name="Google Shape;86;p15"/>
            <p:cNvSpPr txBox="1"/>
            <p:nvPr/>
          </p:nvSpPr>
          <p:spPr>
            <a:xfrm>
              <a:off x="3794300" y="2628725"/>
              <a:ext cx="1478400" cy="699000"/>
            </a:xfrm>
            <a:prstGeom prst="rect">
              <a:avLst/>
            </a:prstGeom>
            <a:solidFill>
              <a:srgbClr val="6633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algn="ctr">
                <a:buClr>
                  <a:srgbClr val="FFFFFF"/>
                </a:buClr>
              </a:pPr>
              <a:r>
                <a:rPr lang="en-US">
                  <a:solidFill>
                    <a:srgbClr val="FFFFFF"/>
                  </a:solidFill>
                </a:rPr>
                <a:t>Instructional Technology</a:t>
              </a:r>
              <a:endParaRPr sz="1300">
                <a:solidFill>
                  <a:srgbClr val="FFFFFF"/>
                </a:solidFill>
                <a:latin typeface="Arial"/>
                <a:ea typeface="Arial"/>
                <a:cs typeface="Arial"/>
                <a:sym typeface="Arial"/>
              </a:endParaRPr>
            </a:p>
          </p:txBody>
        </p:sp>
        <p:sp>
          <p:nvSpPr>
            <p:cNvPr id="87" name="Google Shape;87;p15"/>
            <p:cNvSpPr txBox="1"/>
            <p:nvPr/>
          </p:nvSpPr>
          <p:spPr>
            <a:xfrm>
              <a:off x="3794300" y="3437150"/>
              <a:ext cx="1478400" cy="699000"/>
            </a:xfrm>
            <a:prstGeom prst="rect">
              <a:avLst/>
            </a:prstGeom>
            <a:solidFill>
              <a:srgbClr val="6633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algn="ctr">
                <a:buClr>
                  <a:srgbClr val="FFFFFF"/>
                </a:buClr>
              </a:pPr>
              <a:r>
                <a:rPr lang="en-US">
                  <a:solidFill>
                    <a:srgbClr val="FFFFFF"/>
                  </a:solidFill>
                </a:rPr>
                <a:t>Distance Ed Online Learning</a:t>
              </a:r>
              <a:endParaRPr sz="1300">
                <a:solidFill>
                  <a:srgbClr val="FFFFFF"/>
                </a:solidFill>
                <a:latin typeface="Arial"/>
                <a:ea typeface="Arial"/>
                <a:cs typeface="Arial"/>
                <a:sym typeface="Arial"/>
              </a:endParaRPr>
            </a:p>
          </p:txBody>
        </p:sp>
        <p:sp>
          <p:nvSpPr>
            <p:cNvPr id="88" name="Google Shape;88;p15"/>
            <p:cNvSpPr txBox="1"/>
            <p:nvPr/>
          </p:nvSpPr>
          <p:spPr>
            <a:xfrm>
              <a:off x="3794300" y="4245575"/>
              <a:ext cx="1478400" cy="699000"/>
            </a:xfrm>
            <a:prstGeom prst="rect">
              <a:avLst/>
            </a:prstGeom>
            <a:solidFill>
              <a:srgbClr val="6633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algn="ctr">
                <a:buClr>
                  <a:srgbClr val="FFFFFF"/>
                </a:buClr>
              </a:pPr>
              <a:r>
                <a:rPr lang="en-US">
                  <a:solidFill>
                    <a:srgbClr val="FFFFFF"/>
                  </a:solidFill>
                </a:rPr>
                <a:t>Research Computing</a:t>
              </a:r>
              <a:endParaRPr sz="1300">
                <a:solidFill>
                  <a:srgbClr val="FFFFFF"/>
                </a:solidFill>
                <a:latin typeface="Arial"/>
                <a:ea typeface="Arial"/>
                <a:cs typeface="Arial"/>
                <a:sym typeface="Arial"/>
              </a:endParaRPr>
            </a:p>
          </p:txBody>
        </p:sp>
        <p:sp>
          <p:nvSpPr>
            <p:cNvPr id="89" name="Google Shape;89;p15"/>
            <p:cNvSpPr txBox="1"/>
            <p:nvPr/>
          </p:nvSpPr>
          <p:spPr>
            <a:xfrm>
              <a:off x="3776150" y="5054000"/>
              <a:ext cx="1478400" cy="699000"/>
            </a:xfrm>
            <a:prstGeom prst="rect">
              <a:avLst/>
            </a:prstGeom>
            <a:solidFill>
              <a:srgbClr val="6633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algn="ctr">
                <a:buClr>
                  <a:srgbClr val="FFFFFF"/>
                </a:buClr>
              </a:pPr>
              <a:r>
                <a:rPr lang="en-US">
                  <a:solidFill>
                    <a:srgbClr val="FFFFFF"/>
                  </a:solidFill>
                </a:rPr>
                <a:t>Learning Space Tech. &amp; Design</a:t>
              </a:r>
              <a:endParaRPr sz="1300">
                <a:solidFill>
                  <a:srgbClr val="FFFFFF"/>
                </a:solidFill>
                <a:latin typeface="Arial"/>
                <a:ea typeface="Arial"/>
                <a:cs typeface="Arial"/>
                <a:sym typeface="Arial"/>
              </a:endParaRPr>
            </a:p>
          </p:txBody>
        </p:sp>
        <p:sp>
          <p:nvSpPr>
            <p:cNvPr id="90" name="Google Shape;90;p15"/>
            <p:cNvSpPr txBox="1"/>
            <p:nvPr/>
          </p:nvSpPr>
          <p:spPr>
            <a:xfrm>
              <a:off x="5482275" y="2628725"/>
              <a:ext cx="1478400" cy="699000"/>
            </a:xfrm>
            <a:prstGeom prst="rect">
              <a:avLst/>
            </a:prstGeom>
            <a:solidFill>
              <a:srgbClr val="6633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algn="ctr">
                <a:buClr>
                  <a:srgbClr val="FFFFFF"/>
                </a:buClr>
              </a:pPr>
              <a:r>
                <a:rPr lang="en-US">
                  <a:solidFill>
                    <a:srgbClr val="FFFFFF"/>
                  </a:solidFill>
                </a:rPr>
                <a:t>Special Collections</a:t>
              </a:r>
              <a:endParaRPr sz="1300">
                <a:solidFill>
                  <a:srgbClr val="FFFFFF"/>
                </a:solidFill>
                <a:latin typeface="Arial"/>
                <a:ea typeface="Arial"/>
                <a:cs typeface="Arial"/>
                <a:sym typeface="Arial"/>
              </a:endParaRPr>
            </a:p>
          </p:txBody>
        </p:sp>
        <p:sp>
          <p:nvSpPr>
            <p:cNvPr id="91" name="Google Shape;91;p15"/>
            <p:cNvSpPr txBox="1"/>
            <p:nvPr/>
          </p:nvSpPr>
          <p:spPr>
            <a:xfrm>
              <a:off x="5482275" y="3437150"/>
              <a:ext cx="1478400" cy="699000"/>
            </a:xfrm>
            <a:prstGeom prst="rect">
              <a:avLst/>
            </a:prstGeom>
            <a:solidFill>
              <a:srgbClr val="6633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algn="ctr">
                <a:buClr>
                  <a:srgbClr val="FFFFFF"/>
                </a:buClr>
              </a:pPr>
              <a:r>
                <a:rPr lang="en-US">
                  <a:solidFill>
                    <a:srgbClr val="FFFFFF"/>
                  </a:solidFill>
                </a:rPr>
                <a:t>Library Technology</a:t>
              </a:r>
              <a:endParaRPr sz="1300">
                <a:solidFill>
                  <a:srgbClr val="FFFFFF"/>
                </a:solidFill>
                <a:latin typeface="Arial"/>
                <a:ea typeface="Arial"/>
                <a:cs typeface="Arial"/>
                <a:sym typeface="Arial"/>
              </a:endParaRPr>
            </a:p>
          </p:txBody>
        </p:sp>
        <p:sp>
          <p:nvSpPr>
            <p:cNvPr id="92" name="Google Shape;92;p15"/>
            <p:cNvSpPr txBox="1"/>
            <p:nvPr/>
          </p:nvSpPr>
          <p:spPr>
            <a:xfrm>
              <a:off x="5482275" y="4245575"/>
              <a:ext cx="1478400" cy="699000"/>
            </a:xfrm>
            <a:prstGeom prst="rect">
              <a:avLst/>
            </a:prstGeom>
            <a:solidFill>
              <a:srgbClr val="6633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algn="ctr">
                <a:buClr>
                  <a:srgbClr val="FFFFFF"/>
                </a:buClr>
              </a:pPr>
              <a:r>
                <a:rPr lang="en-US">
                  <a:solidFill>
                    <a:srgbClr val="FFFFFF"/>
                  </a:solidFill>
                </a:rPr>
                <a:t>Collections Scholarly Communication</a:t>
              </a:r>
              <a:endParaRPr sz="1300">
                <a:solidFill>
                  <a:srgbClr val="FFFFFF"/>
                </a:solidFill>
                <a:latin typeface="Arial"/>
                <a:ea typeface="Arial"/>
                <a:cs typeface="Arial"/>
                <a:sym typeface="Arial"/>
              </a:endParaRPr>
            </a:p>
          </p:txBody>
        </p:sp>
        <p:sp>
          <p:nvSpPr>
            <p:cNvPr id="93" name="Google Shape;93;p15"/>
            <p:cNvSpPr txBox="1"/>
            <p:nvPr/>
          </p:nvSpPr>
          <p:spPr>
            <a:xfrm>
              <a:off x="5482275" y="5068100"/>
              <a:ext cx="1478400" cy="699000"/>
            </a:xfrm>
            <a:prstGeom prst="rect">
              <a:avLst/>
            </a:prstGeom>
            <a:solidFill>
              <a:srgbClr val="6633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algn="ctr">
                <a:buClr>
                  <a:srgbClr val="FFFFFF"/>
                </a:buClr>
              </a:pPr>
              <a:r>
                <a:rPr lang="en-US">
                  <a:solidFill>
                    <a:srgbClr val="FFFFFF"/>
                  </a:solidFill>
                </a:rPr>
                <a:t>Library Access Services</a:t>
              </a:r>
              <a:endParaRPr sz="1300">
                <a:solidFill>
                  <a:srgbClr val="FFFFFF"/>
                </a:solidFill>
                <a:latin typeface="Arial"/>
                <a:ea typeface="Arial"/>
                <a:cs typeface="Arial"/>
                <a:sym typeface="Arial"/>
              </a:endParaRPr>
            </a:p>
          </p:txBody>
        </p:sp>
        <p:cxnSp>
          <p:nvCxnSpPr>
            <p:cNvPr id="94" name="Google Shape;94;p15"/>
            <p:cNvCxnSpPr/>
            <p:nvPr/>
          </p:nvCxnSpPr>
          <p:spPr>
            <a:xfrm>
              <a:off x="2936763" y="2476925"/>
              <a:ext cx="3900" cy="151800"/>
            </a:xfrm>
            <a:prstGeom prst="straightConnector1">
              <a:avLst/>
            </a:prstGeom>
            <a:noFill/>
            <a:ln w="19050" cap="flat" cmpd="sng">
              <a:solidFill>
                <a:srgbClr val="5C0701"/>
              </a:solidFill>
              <a:prstDash val="solid"/>
              <a:round/>
              <a:headEnd type="none" w="med" len="med"/>
              <a:tailEnd type="none" w="med" len="med"/>
            </a:ln>
          </p:spPr>
        </p:cxnSp>
        <p:cxnSp>
          <p:nvCxnSpPr>
            <p:cNvPr id="95" name="Google Shape;95;p15"/>
            <p:cNvCxnSpPr/>
            <p:nvPr/>
          </p:nvCxnSpPr>
          <p:spPr>
            <a:xfrm>
              <a:off x="4541288" y="2476925"/>
              <a:ext cx="3900" cy="151800"/>
            </a:xfrm>
            <a:prstGeom prst="straightConnector1">
              <a:avLst/>
            </a:prstGeom>
            <a:noFill/>
            <a:ln w="19050" cap="flat" cmpd="sng">
              <a:solidFill>
                <a:srgbClr val="5C0701"/>
              </a:solidFill>
              <a:prstDash val="solid"/>
              <a:round/>
              <a:headEnd type="none" w="med" len="med"/>
              <a:tailEnd type="none" w="med" len="med"/>
            </a:ln>
          </p:spPr>
        </p:cxnSp>
        <p:cxnSp>
          <p:nvCxnSpPr>
            <p:cNvPr id="96" name="Google Shape;96;p15"/>
            <p:cNvCxnSpPr/>
            <p:nvPr/>
          </p:nvCxnSpPr>
          <p:spPr>
            <a:xfrm>
              <a:off x="1413288" y="2476925"/>
              <a:ext cx="3900" cy="151800"/>
            </a:xfrm>
            <a:prstGeom prst="straightConnector1">
              <a:avLst/>
            </a:prstGeom>
            <a:noFill/>
            <a:ln w="19050" cap="flat" cmpd="sng">
              <a:solidFill>
                <a:srgbClr val="5C0701"/>
              </a:solidFill>
              <a:prstDash val="solid"/>
              <a:round/>
              <a:headEnd type="none" w="med" len="med"/>
              <a:tailEnd type="none" w="med" len="med"/>
            </a:ln>
          </p:spPr>
        </p:cxnSp>
        <p:cxnSp>
          <p:nvCxnSpPr>
            <p:cNvPr id="97" name="Google Shape;97;p15"/>
            <p:cNvCxnSpPr/>
            <p:nvPr/>
          </p:nvCxnSpPr>
          <p:spPr>
            <a:xfrm>
              <a:off x="4531538" y="4944575"/>
              <a:ext cx="3900" cy="151800"/>
            </a:xfrm>
            <a:prstGeom prst="straightConnector1">
              <a:avLst/>
            </a:prstGeom>
            <a:noFill/>
            <a:ln w="19050" cap="flat" cmpd="sng">
              <a:solidFill>
                <a:srgbClr val="5C0701"/>
              </a:solidFill>
              <a:prstDash val="solid"/>
              <a:round/>
              <a:headEnd type="none" w="med" len="med"/>
              <a:tailEnd type="none" w="med" len="med"/>
            </a:ln>
          </p:spPr>
        </p:cxnSp>
        <p:cxnSp>
          <p:nvCxnSpPr>
            <p:cNvPr id="98" name="Google Shape;98;p15"/>
            <p:cNvCxnSpPr/>
            <p:nvPr/>
          </p:nvCxnSpPr>
          <p:spPr>
            <a:xfrm>
              <a:off x="6214088" y="2476925"/>
              <a:ext cx="3900" cy="151800"/>
            </a:xfrm>
            <a:prstGeom prst="straightConnector1">
              <a:avLst/>
            </a:prstGeom>
            <a:noFill/>
            <a:ln w="19050" cap="flat" cmpd="sng">
              <a:solidFill>
                <a:srgbClr val="5C0701"/>
              </a:solidFill>
              <a:prstDash val="solid"/>
              <a:round/>
              <a:headEnd type="none" w="med" len="med"/>
              <a:tailEnd type="none" w="med" len="med"/>
            </a:ln>
          </p:spPr>
        </p:cxnSp>
        <p:cxnSp>
          <p:nvCxnSpPr>
            <p:cNvPr id="99" name="Google Shape;99;p15"/>
            <p:cNvCxnSpPr/>
            <p:nvPr/>
          </p:nvCxnSpPr>
          <p:spPr>
            <a:xfrm>
              <a:off x="6219513" y="3353100"/>
              <a:ext cx="3900" cy="151800"/>
            </a:xfrm>
            <a:prstGeom prst="straightConnector1">
              <a:avLst/>
            </a:prstGeom>
            <a:noFill/>
            <a:ln w="19050" cap="flat" cmpd="sng">
              <a:solidFill>
                <a:srgbClr val="5C0701"/>
              </a:solidFill>
              <a:prstDash val="solid"/>
              <a:round/>
              <a:headEnd type="none" w="med" len="med"/>
              <a:tailEnd type="none" w="med" len="med"/>
            </a:ln>
          </p:spPr>
        </p:cxnSp>
        <p:cxnSp>
          <p:nvCxnSpPr>
            <p:cNvPr id="100" name="Google Shape;100;p15"/>
            <p:cNvCxnSpPr/>
            <p:nvPr/>
          </p:nvCxnSpPr>
          <p:spPr>
            <a:xfrm>
              <a:off x="2952313" y="3308888"/>
              <a:ext cx="3900" cy="151800"/>
            </a:xfrm>
            <a:prstGeom prst="straightConnector1">
              <a:avLst/>
            </a:prstGeom>
            <a:noFill/>
            <a:ln w="19050" cap="flat" cmpd="sng">
              <a:solidFill>
                <a:srgbClr val="5C0701"/>
              </a:solidFill>
              <a:prstDash val="solid"/>
              <a:round/>
              <a:headEnd type="none" w="med" len="med"/>
              <a:tailEnd type="none" w="med" len="med"/>
            </a:ln>
          </p:spPr>
        </p:cxnSp>
        <p:cxnSp>
          <p:nvCxnSpPr>
            <p:cNvPr id="101" name="Google Shape;101;p15"/>
            <p:cNvCxnSpPr/>
            <p:nvPr/>
          </p:nvCxnSpPr>
          <p:spPr>
            <a:xfrm>
              <a:off x="2936763" y="4122013"/>
              <a:ext cx="3900" cy="151800"/>
            </a:xfrm>
            <a:prstGeom prst="straightConnector1">
              <a:avLst/>
            </a:prstGeom>
            <a:noFill/>
            <a:ln w="19050" cap="flat" cmpd="sng">
              <a:solidFill>
                <a:srgbClr val="5C0701"/>
              </a:solidFill>
              <a:prstDash val="solid"/>
              <a:round/>
              <a:headEnd type="none" w="med" len="med"/>
              <a:tailEnd type="none" w="med" len="med"/>
            </a:ln>
          </p:spPr>
        </p:cxnSp>
        <p:cxnSp>
          <p:nvCxnSpPr>
            <p:cNvPr id="102" name="Google Shape;102;p15"/>
            <p:cNvCxnSpPr/>
            <p:nvPr/>
          </p:nvCxnSpPr>
          <p:spPr>
            <a:xfrm>
              <a:off x="2952313" y="4944575"/>
              <a:ext cx="3900" cy="151800"/>
            </a:xfrm>
            <a:prstGeom prst="straightConnector1">
              <a:avLst/>
            </a:prstGeom>
            <a:noFill/>
            <a:ln w="19050" cap="flat" cmpd="sng">
              <a:solidFill>
                <a:srgbClr val="5C0701"/>
              </a:solidFill>
              <a:prstDash val="solid"/>
              <a:round/>
              <a:headEnd type="none" w="med" len="med"/>
              <a:tailEnd type="none" w="med" len="med"/>
            </a:ln>
          </p:spPr>
        </p:cxnSp>
        <p:cxnSp>
          <p:nvCxnSpPr>
            <p:cNvPr id="103" name="Google Shape;103;p15"/>
            <p:cNvCxnSpPr/>
            <p:nvPr/>
          </p:nvCxnSpPr>
          <p:spPr>
            <a:xfrm>
              <a:off x="4531538" y="3306538"/>
              <a:ext cx="3900" cy="151800"/>
            </a:xfrm>
            <a:prstGeom prst="straightConnector1">
              <a:avLst/>
            </a:prstGeom>
            <a:noFill/>
            <a:ln w="19050" cap="flat" cmpd="sng">
              <a:solidFill>
                <a:srgbClr val="5C0701"/>
              </a:solidFill>
              <a:prstDash val="solid"/>
              <a:round/>
              <a:headEnd type="none" w="med" len="med"/>
              <a:tailEnd type="none" w="med" len="med"/>
            </a:ln>
          </p:spPr>
        </p:cxnSp>
        <p:cxnSp>
          <p:nvCxnSpPr>
            <p:cNvPr id="104" name="Google Shape;104;p15"/>
            <p:cNvCxnSpPr/>
            <p:nvPr/>
          </p:nvCxnSpPr>
          <p:spPr>
            <a:xfrm>
              <a:off x="4513388" y="4114963"/>
              <a:ext cx="3900" cy="151800"/>
            </a:xfrm>
            <a:prstGeom prst="straightConnector1">
              <a:avLst/>
            </a:prstGeom>
            <a:noFill/>
            <a:ln w="19050" cap="flat" cmpd="sng">
              <a:solidFill>
                <a:srgbClr val="5C0701"/>
              </a:solidFill>
              <a:prstDash val="solid"/>
              <a:round/>
              <a:headEnd type="none" w="med" len="med"/>
              <a:tailEnd type="none" w="med" len="med"/>
            </a:ln>
          </p:spPr>
        </p:cxnSp>
        <p:cxnSp>
          <p:nvCxnSpPr>
            <p:cNvPr id="105" name="Google Shape;105;p15"/>
            <p:cNvCxnSpPr/>
            <p:nvPr/>
          </p:nvCxnSpPr>
          <p:spPr>
            <a:xfrm>
              <a:off x="6219513" y="4122013"/>
              <a:ext cx="3900" cy="151800"/>
            </a:xfrm>
            <a:prstGeom prst="straightConnector1">
              <a:avLst/>
            </a:prstGeom>
            <a:noFill/>
            <a:ln w="19050" cap="flat" cmpd="sng">
              <a:solidFill>
                <a:srgbClr val="5C0701"/>
              </a:solidFill>
              <a:prstDash val="solid"/>
              <a:round/>
              <a:headEnd type="none" w="med" len="med"/>
              <a:tailEnd type="none" w="med" len="med"/>
            </a:ln>
          </p:spPr>
        </p:cxnSp>
        <p:cxnSp>
          <p:nvCxnSpPr>
            <p:cNvPr id="106" name="Google Shape;106;p15"/>
            <p:cNvCxnSpPr/>
            <p:nvPr/>
          </p:nvCxnSpPr>
          <p:spPr>
            <a:xfrm>
              <a:off x="6214088" y="4944575"/>
              <a:ext cx="3900" cy="151800"/>
            </a:xfrm>
            <a:prstGeom prst="straightConnector1">
              <a:avLst/>
            </a:prstGeom>
            <a:noFill/>
            <a:ln w="19050" cap="flat" cmpd="sng">
              <a:solidFill>
                <a:srgbClr val="5C0701"/>
              </a:solidFill>
              <a:prstDash val="solid"/>
              <a:round/>
              <a:headEnd type="none" w="med" len="med"/>
              <a:tailEnd type="none" w="med" len="med"/>
            </a:ln>
          </p:spPr>
        </p:cxnSp>
      </p:gr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19;p17">
            <a:extLst>
              <a:ext uri="{FF2B5EF4-FFF2-40B4-BE49-F238E27FC236}">
                <a16:creationId xmlns:a16="http://schemas.microsoft.com/office/drawing/2014/main" id="{E1644B73-672A-4072-A819-48612E4899A4}"/>
              </a:ext>
            </a:extLst>
          </p:cNvPr>
          <p:cNvSpPr txBox="1"/>
          <p:nvPr/>
        </p:nvSpPr>
        <p:spPr>
          <a:xfrm>
            <a:off x="2064353" y="1522950"/>
            <a:ext cx="8063294" cy="3812100"/>
          </a:xfrm>
          <a:prstGeom prst="rect">
            <a:avLst/>
          </a:prstGeom>
          <a:noFill/>
          <a:ln>
            <a:noFill/>
          </a:ln>
        </p:spPr>
        <p:txBody>
          <a:bodyPr spcFirstLastPara="1" wrap="square" lIns="91425" tIns="91425" rIns="91425" bIns="91425" anchor="ctr" anchorCtr="0">
            <a:noAutofit/>
          </a:bodyPr>
          <a:lstStyle/>
          <a:p>
            <a:pPr marL="457200" lvl="0" indent="-419100" algn="l" rtl="0">
              <a:lnSpc>
                <a:spcPct val="115000"/>
              </a:lnSpc>
              <a:spcBef>
                <a:spcPts val="1100"/>
              </a:spcBef>
              <a:spcAft>
                <a:spcPts val="0"/>
              </a:spcAft>
              <a:buClr>
                <a:srgbClr val="663300"/>
              </a:buClr>
              <a:buSzPts val="3000"/>
              <a:buFont typeface="EB Garamond"/>
              <a:buChar char="●"/>
            </a:pPr>
            <a:r>
              <a:rPr lang="en-US" sz="3000" u="sng" dirty="0">
                <a:solidFill>
                  <a:srgbClr val="663300"/>
                </a:solidFill>
                <a:latin typeface="EB Garamond"/>
                <a:ea typeface="EB Garamond"/>
                <a:cs typeface="EB Garamond"/>
                <a:sym typeface="EB Garamond"/>
              </a:rPr>
              <a:t>Characteristics</a:t>
            </a:r>
            <a:endParaRPr sz="3000" u="sng" dirty="0">
              <a:solidFill>
                <a:srgbClr val="663300"/>
              </a:solidFill>
              <a:latin typeface="EB Garamond"/>
              <a:ea typeface="EB Garamond"/>
              <a:cs typeface="EB Garamond"/>
              <a:sym typeface="EB Garamond"/>
            </a:endParaRPr>
          </a:p>
          <a:p>
            <a:pPr marL="914400" lvl="1" indent="-400050" algn="l" rtl="0">
              <a:lnSpc>
                <a:spcPct val="150000"/>
              </a:lnSpc>
              <a:spcBef>
                <a:spcPts val="1100"/>
              </a:spcBef>
              <a:spcAft>
                <a:spcPts val="0"/>
              </a:spcAft>
              <a:buClr>
                <a:srgbClr val="663300"/>
              </a:buClr>
              <a:buSzPts val="2700"/>
              <a:buFont typeface="EB Garamond"/>
              <a:buChar char="○"/>
            </a:pPr>
            <a:r>
              <a:rPr lang="en-US" sz="2400" dirty="0">
                <a:solidFill>
                  <a:srgbClr val="663300"/>
                </a:solidFill>
                <a:latin typeface="EB Garamond"/>
                <a:ea typeface="EB Garamond"/>
                <a:cs typeface="EB Garamond"/>
                <a:sym typeface="EB Garamond"/>
              </a:rPr>
              <a:t>Membership - different functional areas</a:t>
            </a:r>
            <a:endParaRPr sz="2400" dirty="0">
              <a:solidFill>
                <a:srgbClr val="663300"/>
              </a:solidFill>
              <a:latin typeface="EB Garamond"/>
              <a:ea typeface="EB Garamond"/>
              <a:cs typeface="EB Garamond"/>
              <a:sym typeface="EB Garamond"/>
            </a:endParaRPr>
          </a:p>
          <a:p>
            <a:pPr marL="914400" lvl="1" indent="-400050" algn="l" rtl="0">
              <a:lnSpc>
                <a:spcPct val="150000"/>
              </a:lnSpc>
              <a:spcBef>
                <a:spcPts val="0"/>
              </a:spcBef>
              <a:spcAft>
                <a:spcPts val="0"/>
              </a:spcAft>
              <a:buClr>
                <a:srgbClr val="663300"/>
              </a:buClr>
              <a:buSzPts val="2700"/>
              <a:buFont typeface="EB Garamond"/>
              <a:buChar char="○"/>
            </a:pPr>
            <a:r>
              <a:rPr lang="en-US" sz="2400" dirty="0">
                <a:solidFill>
                  <a:srgbClr val="663300"/>
                </a:solidFill>
                <a:latin typeface="EB Garamond"/>
                <a:ea typeface="EB Garamond"/>
                <a:cs typeface="EB Garamond"/>
                <a:sym typeface="EB Garamond"/>
              </a:rPr>
              <a:t>Sometimes project teams – often temporary</a:t>
            </a:r>
            <a:endParaRPr sz="2400" dirty="0">
              <a:solidFill>
                <a:srgbClr val="663300"/>
              </a:solidFill>
              <a:latin typeface="EB Garamond"/>
              <a:ea typeface="EB Garamond"/>
              <a:cs typeface="EB Garamond"/>
              <a:sym typeface="EB Garamond"/>
            </a:endParaRPr>
          </a:p>
          <a:p>
            <a:pPr marL="914400" lvl="1" indent="-400050" algn="l" rtl="0">
              <a:lnSpc>
                <a:spcPct val="150000"/>
              </a:lnSpc>
              <a:spcBef>
                <a:spcPts val="0"/>
              </a:spcBef>
              <a:spcAft>
                <a:spcPts val="0"/>
              </a:spcAft>
              <a:buClr>
                <a:srgbClr val="663300"/>
              </a:buClr>
              <a:buSzPts val="2700"/>
              <a:buFont typeface="EB Garamond"/>
              <a:buChar char="○"/>
            </a:pPr>
            <a:r>
              <a:rPr lang="en-US" sz="2400" dirty="0">
                <a:solidFill>
                  <a:srgbClr val="663300"/>
                </a:solidFill>
                <a:latin typeface="EB Garamond"/>
                <a:ea typeface="EB Garamond"/>
                <a:cs typeface="EB Garamond"/>
                <a:sym typeface="EB Garamond"/>
              </a:rPr>
              <a:t>Sometimes permanent organizational teams</a:t>
            </a:r>
            <a:endParaRPr sz="2400" dirty="0">
              <a:solidFill>
                <a:srgbClr val="663300"/>
              </a:solidFill>
              <a:latin typeface="EB Garamond"/>
              <a:ea typeface="EB Garamond"/>
              <a:cs typeface="EB Garamond"/>
              <a:sym typeface="EB Garamond"/>
            </a:endParaRPr>
          </a:p>
          <a:p>
            <a:pPr marL="914400" lvl="1" indent="-400050" algn="l" rtl="0">
              <a:lnSpc>
                <a:spcPct val="150000"/>
              </a:lnSpc>
              <a:spcBef>
                <a:spcPts val="0"/>
              </a:spcBef>
              <a:spcAft>
                <a:spcPts val="0"/>
              </a:spcAft>
              <a:buClr>
                <a:srgbClr val="663300"/>
              </a:buClr>
              <a:buSzPts val="2700"/>
              <a:buFont typeface="EB Garamond"/>
              <a:buChar char="○"/>
            </a:pPr>
            <a:r>
              <a:rPr lang="en-US" sz="2400" dirty="0">
                <a:solidFill>
                  <a:srgbClr val="663300"/>
                </a:solidFill>
                <a:latin typeface="EB Garamond"/>
                <a:ea typeface="EB Garamond"/>
                <a:cs typeface="EB Garamond"/>
                <a:sym typeface="EB Garamond"/>
              </a:rPr>
              <a:t>Members often at similar organizational levels</a:t>
            </a:r>
            <a:endParaRPr sz="2400" dirty="0">
              <a:solidFill>
                <a:srgbClr val="663300"/>
              </a:solidFill>
              <a:latin typeface="EB Garamond"/>
              <a:ea typeface="EB Garamond"/>
              <a:cs typeface="EB Garamond"/>
              <a:sym typeface="EB Garamond"/>
            </a:endParaRPr>
          </a:p>
        </p:txBody>
      </p:sp>
      <p:pic>
        <p:nvPicPr>
          <p:cNvPr id="8" name="Google Shape;121;p17">
            <a:extLst>
              <a:ext uri="{FF2B5EF4-FFF2-40B4-BE49-F238E27FC236}">
                <a16:creationId xmlns:a16="http://schemas.microsoft.com/office/drawing/2014/main" id="{F9CF8080-074F-4FA3-B670-317A85DDCA2A}"/>
              </a:ext>
            </a:extLst>
          </p:cNvPr>
          <p:cNvPicPr preferRelativeResize="0"/>
          <p:nvPr/>
        </p:nvPicPr>
        <p:blipFill>
          <a:blip r:embed="rId2">
            <a:alphaModFix/>
          </a:blip>
          <a:stretch>
            <a:fillRect/>
          </a:stretch>
        </p:blipFill>
        <p:spPr>
          <a:xfrm>
            <a:off x="10248019" y="1627050"/>
            <a:ext cx="1538475" cy="1149325"/>
          </a:xfrm>
          <a:prstGeom prst="rect">
            <a:avLst/>
          </a:prstGeom>
          <a:noFill/>
          <a:ln>
            <a:noFill/>
          </a:ln>
        </p:spPr>
      </p:pic>
    </p:spTree>
    <p:extLst>
      <p:ext uri="{BB962C8B-B14F-4D97-AF65-F5344CB8AC3E}">
        <p14:creationId xmlns:p14="http://schemas.microsoft.com/office/powerpoint/2010/main" val="171502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2A161F-4F7B-4F22-A1C3-CF7724BB427A}"/>
              </a:ext>
            </a:extLst>
          </p:cNvPr>
          <p:cNvSpPr/>
          <p:nvPr/>
        </p:nvSpPr>
        <p:spPr>
          <a:xfrm>
            <a:off x="2203784" y="1275237"/>
            <a:ext cx="7784431" cy="4307526"/>
          </a:xfrm>
          <a:prstGeom prst="rect">
            <a:avLst/>
          </a:prstGeom>
        </p:spPr>
        <p:txBody>
          <a:bodyPr wrap="square">
            <a:spAutoFit/>
          </a:bodyPr>
          <a:lstStyle/>
          <a:p>
            <a:pPr marL="457200" lvl="0" indent="-381000">
              <a:lnSpc>
                <a:spcPct val="115000"/>
              </a:lnSpc>
              <a:spcBef>
                <a:spcPts val="600"/>
              </a:spcBef>
              <a:buClr>
                <a:srgbClr val="663300"/>
              </a:buClr>
              <a:buSzPts val="2400"/>
              <a:buFont typeface="EB Garamond"/>
              <a:buChar char="●"/>
            </a:pPr>
            <a:r>
              <a:rPr lang="en-US" sz="2400" u="sng" dirty="0">
                <a:solidFill>
                  <a:srgbClr val="663300"/>
                </a:solidFill>
                <a:latin typeface="EB Garamond"/>
                <a:ea typeface="EB Garamond"/>
                <a:cs typeface="EB Garamond"/>
                <a:sym typeface="EB Garamond"/>
              </a:rPr>
              <a:t>Advantages</a:t>
            </a:r>
          </a:p>
          <a:p>
            <a:pPr marL="914400" lvl="1" indent="-355600">
              <a:lnSpc>
                <a:spcPct val="115000"/>
              </a:lnSpc>
              <a:buClr>
                <a:srgbClr val="663300"/>
              </a:buClr>
              <a:buSzPts val="2000"/>
              <a:buFont typeface="EB Garamond"/>
              <a:buChar char="○"/>
            </a:pPr>
            <a:r>
              <a:rPr lang="en-US" sz="2000" dirty="0">
                <a:solidFill>
                  <a:srgbClr val="663300"/>
                </a:solidFill>
                <a:latin typeface="EB Garamond"/>
                <a:ea typeface="EB Garamond"/>
                <a:cs typeface="EB Garamond"/>
                <a:sym typeface="EB Garamond"/>
              </a:rPr>
              <a:t>Improved problem solving (broader perspective)</a:t>
            </a:r>
          </a:p>
          <a:p>
            <a:pPr marL="914400" lvl="1" indent="-355600">
              <a:lnSpc>
                <a:spcPct val="115000"/>
              </a:lnSpc>
              <a:buClr>
                <a:srgbClr val="663300"/>
              </a:buClr>
              <a:buSzPts val="2000"/>
              <a:buFont typeface="EB Garamond"/>
              <a:buChar char="○"/>
            </a:pPr>
            <a:r>
              <a:rPr lang="en-US" sz="2000" dirty="0">
                <a:solidFill>
                  <a:srgbClr val="663300"/>
                </a:solidFill>
                <a:latin typeface="EB Garamond"/>
                <a:ea typeface="EB Garamond"/>
                <a:cs typeface="EB Garamond"/>
                <a:sym typeface="EB Garamond"/>
              </a:rPr>
              <a:t>Increased organizational performance (diversity)</a:t>
            </a:r>
          </a:p>
          <a:p>
            <a:pPr marL="914400" lvl="1" indent="-355600">
              <a:lnSpc>
                <a:spcPct val="115000"/>
              </a:lnSpc>
              <a:buClr>
                <a:srgbClr val="663300"/>
              </a:buClr>
              <a:buSzPts val="2000"/>
              <a:buFont typeface="EB Garamond"/>
              <a:buChar char="○"/>
            </a:pPr>
            <a:r>
              <a:rPr lang="en-US" sz="2000" dirty="0">
                <a:solidFill>
                  <a:srgbClr val="663300"/>
                </a:solidFill>
                <a:latin typeface="EB Garamond"/>
                <a:ea typeface="EB Garamond"/>
                <a:cs typeface="EB Garamond"/>
                <a:sym typeface="EB Garamond"/>
              </a:rPr>
              <a:t>Little “throw it over the wall mentality”</a:t>
            </a:r>
          </a:p>
          <a:p>
            <a:pPr marL="914400" lvl="1" indent="-355600">
              <a:lnSpc>
                <a:spcPct val="115000"/>
              </a:lnSpc>
              <a:buClr>
                <a:srgbClr val="663300"/>
              </a:buClr>
              <a:buSzPts val="2000"/>
              <a:buFont typeface="EB Garamond"/>
              <a:buChar char="○"/>
            </a:pPr>
            <a:r>
              <a:rPr lang="en-US" sz="2000" dirty="0">
                <a:solidFill>
                  <a:srgbClr val="663300"/>
                </a:solidFill>
                <a:latin typeface="EB Garamond"/>
                <a:ea typeface="EB Garamond"/>
                <a:cs typeface="EB Garamond"/>
                <a:sym typeface="EB Garamond"/>
              </a:rPr>
              <a:t>Streamlined and more thorough decision making</a:t>
            </a:r>
          </a:p>
          <a:p>
            <a:pPr lvl="0">
              <a:lnSpc>
                <a:spcPct val="115000"/>
              </a:lnSpc>
              <a:spcBef>
                <a:spcPts val="500"/>
              </a:spcBef>
            </a:pPr>
            <a:endParaRPr lang="en-US" sz="2000" dirty="0">
              <a:solidFill>
                <a:srgbClr val="663300"/>
              </a:solidFill>
              <a:latin typeface="EB Garamond"/>
              <a:ea typeface="EB Garamond"/>
              <a:cs typeface="EB Garamond"/>
              <a:sym typeface="EB Garamond"/>
            </a:endParaRPr>
          </a:p>
          <a:p>
            <a:pPr marL="457200" lvl="0" indent="-381000">
              <a:lnSpc>
                <a:spcPct val="115000"/>
              </a:lnSpc>
              <a:spcBef>
                <a:spcPts val="600"/>
              </a:spcBef>
              <a:buClr>
                <a:srgbClr val="663300"/>
              </a:buClr>
              <a:buSzPts val="2400"/>
              <a:buFont typeface="EB Garamond"/>
              <a:buChar char="●"/>
            </a:pPr>
            <a:r>
              <a:rPr lang="en-US" sz="2400" u="sng" dirty="0">
                <a:solidFill>
                  <a:srgbClr val="663300"/>
                </a:solidFill>
                <a:latin typeface="EB Garamond"/>
                <a:ea typeface="EB Garamond"/>
                <a:cs typeface="EB Garamond"/>
                <a:sym typeface="EB Garamond"/>
              </a:rPr>
              <a:t>Challenges</a:t>
            </a:r>
          </a:p>
          <a:p>
            <a:pPr marL="914400" lvl="1" indent="-361950">
              <a:lnSpc>
                <a:spcPct val="115000"/>
              </a:lnSpc>
              <a:buClr>
                <a:srgbClr val="663300"/>
              </a:buClr>
              <a:buSzPts val="2100"/>
              <a:buFont typeface="EB Garamond"/>
              <a:buChar char="○"/>
            </a:pPr>
            <a:r>
              <a:rPr lang="en-US" sz="2100" dirty="0">
                <a:solidFill>
                  <a:srgbClr val="663300"/>
                </a:solidFill>
                <a:latin typeface="EB Garamond"/>
                <a:ea typeface="EB Garamond"/>
                <a:cs typeface="EB Garamond"/>
                <a:sym typeface="EB Garamond"/>
              </a:rPr>
              <a:t>Diversity causes challenges in communication</a:t>
            </a:r>
          </a:p>
          <a:p>
            <a:pPr marL="914400" lvl="1" indent="-361950">
              <a:lnSpc>
                <a:spcPct val="115000"/>
              </a:lnSpc>
              <a:buClr>
                <a:srgbClr val="663300"/>
              </a:buClr>
              <a:buSzPts val="2100"/>
              <a:buFont typeface="EB Garamond"/>
              <a:buChar char="○"/>
            </a:pPr>
            <a:r>
              <a:rPr lang="en-US" sz="2100" dirty="0">
                <a:solidFill>
                  <a:srgbClr val="663300"/>
                </a:solidFill>
                <a:latin typeface="EB Garamond"/>
                <a:ea typeface="EB Garamond"/>
                <a:cs typeface="EB Garamond"/>
                <a:sym typeface="EB Garamond"/>
              </a:rPr>
              <a:t>Difficulty understanding terminology</a:t>
            </a:r>
          </a:p>
          <a:p>
            <a:pPr marL="914400" lvl="1" indent="-361950">
              <a:lnSpc>
                <a:spcPct val="115000"/>
              </a:lnSpc>
              <a:buClr>
                <a:srgbClr val="663300"/>
              </a:buClr>
              <a:buSzPts val="2100"/>
              <a:buFont typeface="EB Garamond"/>
              <a:buChar char="○"/>
            </a:pPr>
            <a:r>
              <a:rPr lang="en-US" sz="2100" dirty="0">
                <a:solidFill>
                  <a:srgbClr val="663300"/>
                </a:solidFill>
                <a:latin typeface="EB Garamond"/>
                <a:ea typeface="EB Garamond"/>
                <a:cs typeface="EB Garamond"/>
                <a:sym typeface="EB Garamond"/>
              </a:rPr>
              <a:t>Perceived differences in credibility</a:t>
            </a:r>
          </a:p>
          <a:p>
            <a:pPr marL="914400" lvl="1" indent="-361950">
              <a:lnSpc>
                <a:spcPct val="115000"/>
              </a:lnSpc>
              <a:buClr>
                <a:srgbClr val="663300"/>
              </a:buClr>
              <a:buSzPts val="2100"/>
              <a:buFont typeface="EB Garamond"/>
              <a:buChar char="○"/>
            </a:pPr>
            <a:r>
              <a:rPr lang="en-US" sz="2100" dirty="0">
                <a:solidFill>
                  <a:srgbClr val="663300"/>
                </a:solidFill>
                <a:latin typeface="EB Garamond"/>
                <a:ea typeface="EB Garamond"/>
                <a:cs typeface="EB Garamond"/>
                <a:sym typeface="EB Garamond"/>
              </a:rPr>
              <a:t>Different perspectives on how the work gets done </a:t>
            </a:r>
          </a:p>
        </p:txBody>
      </p:sp>
    </p:spTree>
    <p:extLst>
      <p:ext uri="{BB962C8B-B14F-4D97-AF65-F5344CB8AC3E}">
        <p14:creationId xmlns:p14="http://schemas.microsoft.com/office/powerpoint/2010/main" val="3363182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306772-FB33-4D08-851D-384C45CB35B9}"/>
              </a:ext>
            </a:extLst>
          </p:cNvPr>
          <p:cNvSpPr/>
          <p:nvPr/>
        </p:nvSpPr>
        <p:spPr>
          <a:xfrm>
            <a:off x="2183230" y="1643896"/>
            <a:ext cx="7825539" cy="3570208"/>
          </a:xfrm>
          <a:prstGeom prst="rect">
            <a:avLst/>
          </a:prstGeom>
        </p:spPr>
        <p:txBody>
          <a:bodyPr wrap="square">
            <a:spAutoFit/>
          </a:bodyPr>
          <a:lstStyle/>
          <a:p>
            <a:pPr fontAlgn="base">
              <a:spcBef>
                <a:spcPts val="1200"/>
              </a:spcBef>
            </a:pPr>
            <a:r>
              <a:rPr lang="en-US" sz="2400" u="sng" dirty="0">
                <a:solidFill>
                  <a:srgbClr val="663300"/>
                </a:solidFill>
                <a:latin typeface="EB Garamond" panose="020B0604020202020204" charset="0"/>
              </a:rPr>
              <a:t>Successful Management</a:t>
            </a:r>
          </a:p>
          <a:p>
            <a:pPr fontAlgn="base">
              <a:spcBef>
                <a:spcPts val="1200"/>
              </a:spcBef>
            </a:pPr>
            <a:endParaRPr lang="en-US" sz="1200" u="sng" dirty="0">
              <a:solidFill>
                <a:srgbClr val="663300"/>
              </a:solidFill>
              <a:latin typeface="EB Garamond" panose="020B0604020202020204" charset="0"/>
            </a:endParaRPr>
          </a:p>
          <a:p>
            <a:pPr marL="742950" lvl="1" indent="-285750" fontAlgn="base">
              <a:buFont typeface="Arial" panose="020B0604020202020204" pitchFamily="34" charset="0"/>
              <a:buChar char="•"/>
            </a:pPr>
            <a:r>
              <a:rPr lang="en-US" sz="2000" dirty="0">
                <a:solidFill>
                  <a:srgbClr val="663300"/>
                </a:solidFill>
                <a:latin typeface="EB Garamond" panose="020B0604020202020204" charset="0"/>
              </a:rPr>
              <a:t>Set objectives and clarify</a:t>
            </a:r>
          </a:p>
          <a:p>
            <a:pPr marL="742950" lvl="1" indent="-285750" fontAlgn="base">
              <a:buFont typeface="Arial" panose="020B0604020202020204" pitchFamily="34" charset="0"/>
              <a:buChar char="•"/>
            </a:pPr>
            <a:r>
              <a:rPr lang="en-US" sz="2000" dirty="0">
                <a:solidFill>
                  <a:srgbClr val="663300"/>
                </a:solidFill>
                <a:latin typeface="EB Garamond" panose="020B0604020202020204" charset="0"/>
              </a:rPr>
              <a:t>Build upper management support</a:t>
            </a:r>
          </a:p>
          <a:p>
            <a:pPr marL="742950" lvl="1" indent="-285750" fontAlgn="base">
              <a:buFont typeface="Arial" panose="020B0604020202020204" pitchFamily="34" charset="0"/>
              <a:buChar char="•"/>
            </a:pPr>
            <a:r>
              <a:rPr lang="en-US" sz="2000" dirty="0">
                <a:solidFill>
                  <a:srgbClr val="663300"/>
                </a:solidFill>
                <a:latin typeface="EB Garamond" panose="020B0604020202020204" charset="0"/>
              </a:rPr>
              <a:t>Persuasive leadership (not controlling)</a:t>
            </a:r>
          </a:p>
          <a:p>
            <a:pPr marL="1143000" lvl="2" indent="-228600" fontAlgn="base">
              <a:buFont typeface="Arial" panose="020B0604020202020204" pitchFamily="34" charset="0"/>
              <a:buChar char="•"/>
            </a:pPr>
            <a:r>
              <a:rPr lang="en-US" sz="2000" dirty="0">
                <a:solidFill>
                  <a:srgbClr val="663300"/>
                </a:solidFill>
                <a:latin typeface="EB Garamond" panose="020B0604020202020204" charset="0"/>
              </a:rPr>
              <a:t>Know when to allow functional experts take the lead</a:t>
            </a:r>
          </a:p>
          <a:p>
            <a:pPr marL="1143000" lvl="2" indent="-228600" fontAlgn="base">
              <a:buFont typeface="Arial" panose="020B0604020202020204" pitchFamily="34" charset="0"/>
              <a:buChar char="•"/>
            </a:pPr>
            <a:r>
              <a:rPr lang="en-US" sz="2000" dirty="0">
                <a:solidFill>
                  <a:srgbClr val="663300"/>
                </a:solidFill>
                <a:latin typeface="EB Garamond" panose="020B0604020202020204" charset="0"/>
              </a:rPr>
              <a:t>Know when to heed the advice of non-functional experts</a:t>
            </a:r>
          </a:p>
          <a:p>
            <a:pPr marL="742950" lvl="1" indent="-285750" fontAlgn="base">
              <a:buFont typeface="Arial" panose="020B0604020202020204" pitchFamily="34" charset="0"/>
              <a:buChar char="•"/>
            </a:pPr>
            <a:r>
              <a:rPr lang="en-US" sz="2000" dirty="0">
                <a:solidFill>
                  <a:srgbClr val="663300"/>
                </a:solidFill>
                <a:latin typeface="EB Garamond" panose="020B0604020202020204" charset="0"/>
              </a:rPr>
              <a:t>Set clear timelines for deliverables</a:t>
            </a:r>
          </a:p>
          <a:p>
            <a:pPr marL="742950" lvl="1" indent="-285750" fontAlgn="base">
              <a:buFont typeface="Arial" panose="020B0604020202020204" pitchFamily="34" charset="0"/>
              <a:buChar char="•"/>
            </a:pPr>
            <a:r>
              <a:rPr lang="en-US" sz="2000" dirty="0">
                <a:solidFill>
                  <a:srgbClr val="663300"/>
                </a:solidFill>
                <a:latin typeface="EB Garamond" panose="020B0604020202020204" charset="0"/>
              </a:rPr>
              <a:t>Communicate clearly, motivate (be positive)</a:t>
            </a:r>
          </a:p>
          <a:p>
            <a:pPr marL="742950" lvl="1" indent="-285750" fontAlgn="base">
              <a:buFont typeface="Arial" panose="020B0604020202020204" pitchFamily="34" charset="0"/>
              <a:buChar char="•"/>
            </a:pPr>
            <a:r>
              <a:rPr lang="en-US" sz="2000" dirty="0">
                <a:solidFill>
                  <a:srgbClr val="663300"/>
                </a:solidFill>
                <a:latin typeface="EB Garamond" panose="020B0604020202020204" charset="0"/>
              </a:rPr>
              <a:t>Make sure all members have opportunities to offer input</a:t>
            </a:r>
          </a:p>
          <a:p>
            <a:pPr marL="742950" lvl="1" indent="-285750" fontAlgn="base">
              <a:buFont typeface="Arial" panose="020B0604020202020204" pitchFamily="34" charset="0"/>
              <a:buChar char="•"/>
            </a:pPr>
            <a:r>
              <a:rPr lang="en-US" sz="2000" dirty="0">
                <a:solidFill>
                  <a:srgbClr val="663300"/>
                </a:solidFill>
                <a:latin typeface="EB Garamond" panose="020B0604020202020204" charset="0"/>
              </a:rPr>
              <a:t>Understand the stages of team development</a:t>
            </a:r>
            <a:endParaRPr lang="en-US" sz="2000" b="0" i="0" u="none" strike="noStrike" dirty="0">
              <a:solidFill>
                <a:srgbClr val="663300"/>
              </a:solidFill>
              <a:effectLst/>
              <a:latin typeface="EB Garamond" panose="020B0604020202020204" charset="0"/>
            </a:endParaRPr>
          </a:p>
        </p:txBody>
      </p:sp>
      <p:pic>
        <p:nvPicPr>
          <p:cNvPr id="1026" name="Picture 2" descr="https://lh3.googleusercontent.com/cFlEVzN0lhb8yAuBPU48Dk1ExxxYaCterfeACjgCAMAH80sOjQsZc8pWXBOrb5RfLWEWI3qNcXitluxClTQjV0gnwPB7JD7gxvnepBeABLTZFGPxYCxDWXHLkm3N_pSJM6Ctw0snLIs">
            <a:extLst>
              <a:ext uri="{FF2B5EF4-FFF2-40B4-BE49-F238E27FC236}">
                <a16:creationId xmlns:a16="http://schemas.microsoft.com/office/drawing/2014/main" id="{F5B87DEC-F8AB-4D59-8D24-CCF0A6DA7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0881" y="1259175"/>
            <a:ext cx="101917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009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C13B52-5878-458F-9BA0-23EF53475A23}"/>
              </a:ext>
            </a:extLst>
          </p:cNvPr>
          <p:cNvSpPr/>
          <p:nvPr/>
        </p:nvSpPr>
        <p:spPr>
          <a:xfrm>
            <a:off x="1704474" y="1182231"/>
            <a:ext cx="8783052" cy="4493538"/>
          </a:xfrm>
          <a:prstGeom prst="rect">
            <a:avLst/>
          </a:prstGeom>
        </p:spPr>
        <p:txBody>
          <a:bodyPr wrap="square">
            <a:spAutoFit/>
          </a:bodyPr>
          <a:lstStyle/>
          <a:p>
            <a:pPr fontAlgn="base">
              <a:spcBef>
                <a:spcPts val="1200"/>
              </a:spcBef>
            </a:pPr>
            <a:r>
              <a:rPr lang="en-US" sz="2400" u="sng" dirty="0">
                <a:solidFill>
                  <a:srgbClr val="663300"/>
                </a:solidFill>
                <a:latin typeface="EB Garamond" panose="020B0604020202020204" charset="0"/>
              </a:rPr>
              <a:t>Build the Team</a:t>
            </a:r>
          </a:p>
          <a:p>
            <a:pPr fontAlgn="base">
              <a:spcBef>
                <a:spcPts val="1200"/>
              </a:spcBef>
            </a:pPr>
            <a:endParaRPr lang="en-US" sz="1200" u="sng" dirty="0">
              <a:solidFill>
                <a:srgbClr val="663300"/>
              </a:solidFill>
              <a:latin typeface="EB Garamond" panose="020B0604020202020204" charset="0"/>
            </a:endParaRPr>
          </a:p>
          <a:p>
            <a:pPr marL="742950" lvl="1" indent="-285750" fontAlgn="base">
              <a:buFont typeface="Arial" panose="020B0604020202020204" pitchFamily="34" charset="0"/>
              <a:buChar char="•"/>
            </a:pPr>
            <a:r>
              <a:rPr lang="en-US" sz="2000" dirty="0">
                <a:solidFill>
                  <a:srgbClr val="663300"/>
                </a:solidFill>
                <a:latin typeface="EB Garamond" panose="020B0604020202020204" charset="0"/>
              </a:rPr>
              <a:t>Communicate Clear Objectives</a:t>
            </a:r>
          </a:p>
          <a:p>
            <a:pPr marL="742950" lvl="1" indent="-285750" fontAlgn="base">
              <a:buFont typeface="Arial" panose="020B0604020202020204" pitchFamily="34" charset="0"/>
              <a:buChar char="•"/>
            </a:pPr>
            <a:r>
              <a:rPr lang="en-US" sz="2000" dirty="0">
                <a:solidFill>
                  <a:srgbClr val="663300"/>
                </a:solidFill>
                <a:latin typeface="EB Garamond" panose="020B0604020202020204" charset="0"/>
              </a:rPr>
              <a:t>Establish working guidelines or rules (clear expectations)</a:t>
            </a:r>
          </a:p>
          <a:p>
            <a:pPr marL="742950" lvl="1" indent="-285750" fontAlgn="base">
              <a:buFont typeface="Arial" panose="020B0604020202020204" pitchFamily="34" charset="0"/>
              <a:buChar char="•"/>
            </a:pPr>
            <a:r>
              <a:rPr lang="en-US" sz="2000" dirty="0">
                <a:solidFill>
                  <a:srgbClr val="663300"/>
                </a:solidFill>
                <a:latin typeface="EB Garamond" panose="020B0604020202020204" charset="0"/>
              </a:rPr>
              <a:t>Define Roles (select the best team members for each role?)</a:t>
            </a:r>
          </a:p>
          <a:p>
            <a:pPr marL="1143000" lvl="2" indent="-228600" fontAlgn="base">
              <a:buFont typeface="Arial" panose="020B0604020202020204" pitchFamily="34" charset="0"/>
              <a:buChar char="•"/>
            </a:pPr>
            <a:r>
              <a:rPr lang="en-US" sz="2000" dirty="0">
                <a:solidFill>
                  <a:srgbClr val="663300"/>
                </a:solidFill>
                <a:latin typeface="EB Garamond" panose="020B0604020202020204" charset="0"/>
              </a:rPr>
              <a:t>Communication skills</a:t>
            </a:r>
          </a:p>
          <a:p>
            <a:pPr marL="1143000" lvl="2" indent="-228600" fontAlgn="base">
              <a:buFont typeface="Arial" panose="020B0604020202020204" pitchFamily="34" charset="0"/>
              <a:buChar char="•"/>
            </a:pPr>
            <a:r>
              <a:rPr lang="en-US" sz="2000" dirty="0">
                <a:solidFill>
                  <a:srgbClr val="663300"/>
                </a:solidFill>
                <a:latin typeface="EB Garamond" panose="020B0604020202020204" charset="0"/>
              </a:rPr>
              <a:t>Decision making skills</a:t>
            </a:r>
          </a:p>
          <a:p>
            <a:pPr marL="1143000" lvl="2" indent="-228600" fontAlgn="base">
              <a:buFont typeface="Arial" panose="020B0604020202020204" pitchFamily="34" charset="0"/>
              <a:buChar char="•"/>
            </a:pPr>
            <a:r>
              <a:rPr lang="en-US" sz="2000" dirty="0">
                <a:solidFill>
                  <a:srgbClr val="663300"/>
                </a:solidFill>
                <a:latin typeface="EB Garamond" panose="020B0604020202020204" charset="0"/>
              </a:rPr>
              <a:t>Technical skills</a:t>
            </a:r>
          </a:p>
          <a:p>
            <a:pPr marL="1143000" lvl="2" indent="-228600" fontAlgn="base">
              <a:buFont typeface="Arial" panose="020B0604020202020204" pitchFamily="34" charset="0"/>
              <a:buChar char="•"/>
            </a:pPr>
            <a:r>
              <a:rPr lang="en-US" sz="2000" dirty="0">
                <a:solidFill>
                  <a:srgbClr val="663300"/>
                </a:solidFill>
                <a:latin typeface="EB Garamond" panose="020B0604020202020204" charset="0"/>
              </a:rPr>
              <a:t>Leadership Skills</a:t>
            </a:r>
          </a:p>
          <a:p>
            <a:pPr marL="742950" lvl="1" indent="-285750" fontAlgn="base">
              <a:buFont typeface="Arial" panose="020B0604020202020204" pitchFamily="34" charset="0"/>
              <a:buChar char="•"/>
            </a:pPr>
            <a:r>
              <a:rPr lang="en-US" sz="2000" dirty="0">
                <a:solidFill>
                  <a:srgbClr val="663300"/>
                </a:solidFill>
                <a:latin typeface="EB Garamond" panose="020B0604020202020204" charset="0"/>
              </a:rPr>
              <a:t>Identify and secure required resources (Network access, hardware, software meeting space, etc.)</a:t>
            </a:r>
          </a:p>
          <a:p>
            <a:pPr marL="742950" lvl="1" indent="-285750" fontAlgn="base">
              <a:buFont typeface="Arial" panose="020B0604020202020204" pitchFamily="34" charset="0"/>
              <a:buChar char="•"/>
            </a:pPr>
            <a:r>
              <a:rPr lang="en-US" sz="2000" dirty="0">
                <a:solidFill>
                  <a:srgbClr val="663300"/>
                </a:solidFill>
                <a:latin typeface="EB Garamond" panose="020B0604020202020204" charset="0"/>
              </a:rPr>
              <a:t>Do not choose</a:t>
            </a:r>
            <a:r>
              <a:rPr lang="en-US" sz="2000" i="1" dirty="0">
                <a:solidFill>
                  <a:srgbClr val="663300"/>
                </a:solidFill>
                <a:latin typeface="EB Garamond" panose="020B0604020202020204" charset="0"/>
              </a:rPr>
              <a:t> </a:t>
            </a:r>
            <a:r>
              <a:rPr lang="en-US" sz="2000" dirty="0">
                <a:solidFill>
                  <a:srgbClr val="663300"/>
                </a:solidFill>
                <a:latin typeface="EB Garamond" panose="020B0604020202020204" charset="0"/>
              </a:rPr>
              <a:t>team members who have known “conflicts”</a:t>
            </a:r>
          </a:p>
          <a:p>
            <a:pPr marL="800100" lvl="1" indent="-342900">
              <a:buFont typeface="Arial" panose="020B0604020202020204" pitchFamily="34" charset="0"/>
              <a:buChar char="•"/>
            </a:pPr>
            <a:r>
              <a:rPr lang="en-US" sz="2000" i="1" dirty="0">
                <a:solidFill>
                  <a:srgbClr val="663300"/>
                </a:solidFill>
                <a:latin typeface="EB Garamond" panose="020B0604020202020204" charset="0"/>
              </a:rPr>
              <a:t>Consider the project as an opportunity to enhance inter-group cohesion (</a:t>
            </a:r>
            <a:r>
              <a:rPr lang="en-US" sz="2000" i="1">
                <a:solidFill>
                  <a:srgbClr val="663300"/>
                </a:solidFill>
                <a:latin typeface="EB Garamond" panose="020B0604020202020204" charset="0"/>
              </a:rPr>
              <a:t>breaking silos)</a:t>
            </a:r>
            <a:endParaRPr lang="en-US" sz="2000" i="1" dirty="0">
              <a:solidFill>
                <a:srgbClr val="663300"/>
              </a:solidFill>
            </a:endParaRPr>
          </a:p>
        </p:txBody>
      </p:sp>
      <p:pic>
        <p:nvPicPr>
          <p:cNvPr id="4098" name="Picture 2" descr="https://lh6.googleusercontent.com/OOQXLAgjrBf0OdmJ7_OdRrK6z1MHhOMUekzU-m8f-Pdg9fyf64KV6cp_7n7cZX0BGSuRq2f24hnjj-d3D7Ug-nE_KmmHdnzOki_-HKhg5M4S_LpyoWvjEJC_nBJ6GDn-qf1tFarSdMw">
            <a:extLst>
              <a:ext uri="{FF2B5EF4-FFF2-40B4-BE49-F238E27FC236}">
                <a16:creationId xmlns:a16="http://schemas.microsoft.com/office/drawing/2014/main" id="{ABBDF05E-85FF-4E19-AD09-A6E945046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638" y="2967163"/>
            <a:ext cx="1360320" cy="92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35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645738-026D-406C-A5AF-EF3AD7D26322}"/>
              </a:ext>
            </a:extLst>
          </p:cNvPr>
          <p:cNvSpPr/>
          <p:nvPr/>
        </p:nvSpPr>
        <p:spPr>
          <a:xfrm>
            <a:off x="2119563" y="735955"/>
            <a:ext cx="7952874" cy="5386090"/>
          </a:xfrm>
          <a:prstGeom prst="rect">
            <a:avLst/>
          </a:prstGeom>
        </p:spPr>
        <p:txBody>
          <a:bodyPr wrap="square">
            <a:spAutoFit/>
          </a:bodyPr>
          <a:lstStyle/>
          <a:p>
            <a:pPr lvl="0">
              <a:lnSpc>
                <a:spcPct val="80000"/>
              </a:lnSpc>
            </a:pPr>
            <a:r>
              <a:rPr lang="en-US" sz="2000" dirty="0">
                <a:solidFill>
                  <a:srgbClr val="663300"/>
                </a:solidFill>
                <a:highlight>
                  <a:schemeClr val="lt1"/>
                </a:highlight>
                <a:latin typeface="EB Garamond"/>
                <a:ea typeface="EB Garamond"/>
                <a:cs typeface="EB Garamond"/>
                <a:sym typeface="EB Garamond"/>
              </a:rPr>
              <a:t>You have been asked to create a cross functional project team tasked to evaluate software delivery systems, including cost, and implement the most effective system for the University.  The project team needs to include a mix of individuals who will be able to handle the technical implementation of the system as well as deal with software licensing contracts and legal issues, academic labs, faculty and staff support, documentation, packaging applications, as well as system administration.  </a:t>
            </a:r>
          </a:p>
          <a:p>
            <a:pPr lvl="0">
              <a:lnSpc>
                <a:spcPct val="80000"/>
              </a:lnSpc>
            </a:pPr>
            <a:endParaRPr lang="en-US" sz="2000" dirty="0">
              <a:solidFill>
                <a:srgbClr val="663300"/>
              </a:solidFill>
              <a:highlight>
                <a:schemeClr val="lt1"/>
              </a:highlight>
              <a:latin typeface="EB Garamond"/>
              <a:ea typeface="EB Garamond"/>
              <a:cs typeface="EB Garamond"/>
              <a:sym typeface="EB Garamond"/>
            </a:endParaRPr>
          </a:p>
          <a:p>
            <a:pPr lvl="0">
              <a:lnSpc>
                <a:spcPct val="80000"/>
              </a:lnSpc>
            </a:pPr>
            <a:r>
              <a:rPr lang="en-US" sz="2000" dirty="0">
                <a:solidFill>
                  <a:srgbClr val="663300"/>
                </a:solidFill>
                <a:highlight>
                  <a:schemeClr val="lt1"/>
                </a:highlight>
                <a:latin typeface="EB Garamond"/>
                <a:ea typeface="EB Garamond"/>
                <a:cs typeface="EB Garamond"/>
                <a:sym typeface="EB Garamond"/>
              </a:rPr>
              <a:t>From the following slide, assemble a six member team out of the 12 individuals listed.   Select the members who you feel would be best suited to work together on the project, based on the parameters detailed above.   </a:t>
            </a:r>
          </a:p>
          <a:p>
            <a:pPr lvl="0">
              <a:lnSpc>
                <a:spcPct val="80000"/>
              </a:lnSpc>
            </a:pPr>
            <a:endParaRPr lang="en-US" sz="2000" dirty="0">
              <a:solidFill>
                <a:srgbClr val="663300"/>
              </a:solidFill>
              <a:highlight>
                <a:schemeClr val="lt1"/>
              </a:highlight>
              <a:latin typeface="EB Garamond"/>
              <a:ea typeface="EB Garamond"/>
              <a:cs typeface="EB Garamond"/>
              <a:sym typeface="EB Garamond"/>
            </a:endParaRPr>
          </a:p>
          <a:p>
            <a:r>
              <a:rPr lang="en-US" sz="2000" dirty="0">
                <a:solidFill>
                  <a:srgbClr val="663300"/>
                </a:solidFill>
                <a:highlight>
                  <a:schemeClr val="lt1"/>
                </a:highlight>
                <a:latin typeface="EB Garamond" panose="020B0604020202020204" charset="0"/>
                <a:ea typeface="EB Garamond" panose="020B0604020202020204" charset="0"/>
              </a:rPr>
              <a:t>While you consider the choices, reflect on:</a:t>
            </a:r>
          </a:p>
          <a:p>
            <a:pPr marL="342900" indent="-342900">
              <a:buFont typeface="Arial" panose="020B0604020202020204" pitchFamily="34" charset="0"/>
              <a:buChar char="•"/>
            </a:pPr>
            <a:r>
              <a:rPr lang="en-US" sz="2000" dirty="0">
                <a:solidFill>
                  <a:srgbClr val="663300"/>
                </a:solidFill>
                <a:highlight>
                  <a:schemeClr val="lt1"/>
                </a:highlight>
                <a:latin typeface="EB Garamond" panose="020B0604020202020204" charset="0"/>
                <a:ea typeface="EB Garamond" panose="020B0604020202020204" charset="0"/>
              </a:rPr>
              <a:t>Why you chose each person </a:t>
            </a:r>
          </a:p>
          <a:p>
            <a:pPr marL="342900" indent="-342900">
              <a:buFont typeface="Arial" panose="020B0604020202020204" pitchFamily="34" charset="0"/>
              <a:buChar char="•"/>
            </a:pPr>
            <a:r>
              <a:rPr lang="en-US" sz="2000" dirty="0">
                <a:solidFill>
                  <a:srgbClr val="663300"/>
                </a:solidFill>
                <a:highlight>
                  <a:schemeClr val="lt1"/>
                </a:highlight>
                <a:latin typeface="EB Garamond" panose="020B0604020202020204" charset="0"/>
                <a:ea typeface="EB Garamond" panose="020B0604020202020204" charset="0"/>
              </a:rPr>
              <a:t>What characteristics of your selections were most important</a:t>
            </a:r>
          </a:p>
          <a:p>
            <a:pPr marL="342900" indent="-342900">
              <a:buFont typeface="Arial" panose="020B0604020202020204" pitchFamily="34" charset="0"/>
              <a:buChar char="•"/>
            </a:pPr>
            <a:r>
              <a:rPr lang="en-US" sz="2000" dirty="0">
                <a:solidFill>
                  <a:srgbClr val="663300"/>
                </a:solidFill>
                <a:highlight>
                  <a:schemeClr val="lt1"/>
                </a:highlight>
                <a:latin typeface="EB Garamond" panose="020B0604020202020204" charset="0"/>
                <a:ea typeface="EB Garamond" panose="020B0604020202020204" charset="0"/>
              </a:rPr>
              <a:t>What were the liabilities of those you did not select</a:t>
            </a:r>
          </a:p>
          <a:p>
            <a:pPr marL="342900" indent="-342900">
              <a:buFont typeface="Arial" panose="020B0604020202020204" pitchFamily="34" charset="0"/>
              <a:buChar char="•"/>
            </a:pPr>
            <a:r>
              <a:rPr lang="en-US" sz="2000" dirty="0">
                <a:solidFill>
                  <a:srgbClr val="663300"/>
                </a:solidFill>
                <a:highlight>
                  <a:schemeClr val="lt1"/>
                </a:highlight>
                <a:latin typeface="EB Garamond" panose="020B0604020202020204" charset="0"/>
                <a:ea typeface="EB Garamond" panose="020B0604020202020204" charset="0"/>
              </a:rPr>
              <a:t>Was there an individual you considered essential / an individual you considered absolutely non-essential?</a:t>
            </a:r>
            <a:endParaRPr lang="en-US" sz="2000" dirty="0">
              <a:solidFill>
                <a:srgbClr val="663300"/>
              </a:solidFill>
              <a:effectLst/>
              <a:highlight>
                <a:schemeClr val="lt1"/>
              </a:highlight>
              <a:latin typeface="EB Garamond" panose="020B0604020202020204" charset="0"/>
              <a:ea typeface="EB Garamond" panose="020B0604020202020204" charset="0"/>
            </a:endParaRPr>
          </a:p>
        </p:txBody>
      </p:sp>
    </p:spTree>
    <p:extLst>
      <p:ext uri="{BB962C8B-B14F-4D97-AF65-F5344CB8AC3E}">
        <p14:creationId xmlns:p14="http://schemas.microsoft.com/office/powerpoint/2010/main" val="59156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24BFDDC-FFF4-477C-AA6B-AA72A48F6C08}"/>
              </a:ext>
            </a:extLst>
          </p:cNvPr>
          <p:cNvGrpSpPr/>
          <p:nvPr/>
        </p:nvGrpSpPr>
        <p:grpSpPr>
          <a:xfrm>
            <a:off x="1243852" y="409830"/>
            <a:ext cx="8655300" cy="6038340"/>
            <a:chOff x="1243852" y="409830"/>
            <a:chExt cx="8655300" cy="6038340"/>
          </a:xfrm>
        </p:grpSpPr>
        <p:graphicFrame>
          <p:nvGraphicFramePr>
            <p:cNvPr id="3" name="Google Shape;158;p22">
              <a:extLst>
                <a:ext uri="{FF2B5EF4-FFF2-40B4-BE49-F238E27FC236}">
                  <a16:creationId xmlns:a16="http://schemas.microsoft.com/office/drawing/2014/main" id="{F631ECB6-9B7A-4BD1-988C-29CC11FA40EB}"/>
                </a:ext>
              </a:extLst>
            </p:cNvPr>
            <p:cNvGraphicFramePr/>
            <p:nvPr>
              <p:extLst>
                <p:ext uri="{D42A27DB-BD31-4B8C-83A1-F6EECF244321}">
                  <p14:modId xmlns:p14="http://schemas.microsoft.com/office/powerpoint/2010/main" val="1134468137"/>
                </p:ext>
              </p:extLst>
            </p:nvPr>
          </p:nvGraphicFramePr>
          <p:xfrm>
            <a:off x="1243852" y="409830"/>
            <a:ext cx="8655300" cy="6038340"/>
          </p:xfrm>
          <a:graphic>
            <a:graphicData uri="http://schemas.openxmlformats.org/drawingml/2006/table">
              <a:tbl>
                <a:tblPr>
                  <a:noFill/>
                </a:tblPr>
                <a:tblGrid>
                  <a:gridCol w="2163825">
                    <a:extLst>
                      <a:ext uri="{9D8B030D-6E8A-4147-A177-3AD203B41FA5}">
                        <a16:colId xmlns:a16="http://schemas.microsoft.com/office/drawing/2014/main" val="20000"/>
                      </a:ext>
                    </a:extLst>
                  </a:gridCol>
                  <a:gridCol w="2163825">
                    <a:extLst>
                      <a:ext uri="{9D8B030D-6E8A-4147-A177-3AD203B41FA5}">
                        <a16:colId xmlns:a16="http://schemas.microsoft.com/office/drawing/2014/main" val="20001"/>
                      </a:ext>
                    </a:extLst>
                  </a:gridCol>
                  <a:gridCol w="2163825">
                    <a:extLst>
                      <a:ext uri="{9D8B030D-6E8A-4147-A177-3AD203B41FA5}">
                        <a16:colId xmlns:a16="http://schemas.microsoft.com/office/drawing/2014/main" val="20002"/>
                      </a:ext>
                    </a:extLst>
                  </a:gridCol>
                  <a:gridCol w="2163825">
                    <a:extLst>
                      <a:ext uri="{9D8B030D-6E8A-4147-A177-3AD203B41FA5}">
                        <a16:colId xmlns:a16="http://schemas.microsoft.com/office/drawing/2014/main" val="20003"/>
                      </a:ext>
                    </a:extLst>
                  </a:gridCol>
                </a:tblGrid>
                <a:tr h="1923600">
                  <a:tc>
                    <a:txBody>
                      <a:bodyPr/>
                      <a:lstStyle/>
                      <a:p>
                        <a:pPr marL="0" lvl="0" indent="0" algn="l" rtl="0">
                          <a:spcBef>
                            <a:spcPts val="0"/>
                          </a:spcBef>
                          <a:spcAft>
                            <a:spcPts val="0"/>
                          </a:spcAft>
                          <a:buNone/>
                        </a:pPr>
                        <a:r>
                          <a:rPr lang="en-US" sz="1600" dirty="0"/>
                          <a:t>1  John Blue</a:t>
                        </a:r>
                        <a:endParaRPr sz="1600" dirty="0"/>
                      </a:p>
                      <a:p>
                        <a:pPr marL="0" lvl="0" indent="0" algn="l" rtl="0">
                          <a:spcBef>
                            <a:spcPts val="0"/>
                          </a:spcBef>
                          <a:spcAft>
                            <a:spcPts val="0"/>
                          </a:spcAft>
                          <a:buNone/>
                        </a:pPr>
                        <a:r>
                          <a:rPr lang="en-US" sz="1200" i="1" dirty="0"/>
                          <a:t>Director, Network Services</a:t>
                        </a:r>
                      </a:p>
                      <a:p>
                        <a:pPr marL="0" lvl="0" indent="0" algn="l" rtl="0">
                          <a:spcBef>
                            <a:spcPts val="0"/>
                          </a:spcBef>
                          <a:spcAft>
                            <a:spcPts val="0"/>
                          </a:spcAft>
                          <a:buNone/>
                        </a:pPr>
                        <a:endParaRPr sz="1200" i="1" dirty="0"/>
                      </a:p>
                      <a:p>
                        <a:pPr marL="457200" lvl="0" indent="-298450" algn="l" rtl="0">
                          <a:spcBef>
                            <a:spcPts val="0"/>
                          </a:spcBef>
                          <a:spcAft>
                            <a:spcPts val="0"/>
                          </a:spcAft>
                          <a:buSzPts val="1100"/>
                          <a:buChar char="●"/>
                        </a:pPr>
                        <a:r>
                          <a:rPr lang="en-US" sz="1100" dirty="0"/>
                          <a:t>20 years at institution</a:t>
                        </a:r>
                        <a:endParaRPr sz="1100" dirty="0"/>
                      </a:p>
                      <a:p>
                        <a:pPr marL="457200" lvl="0" indent="-298450" algn="l" rtl="0">
                          <a:spcBef>
                            <a:spcPts val="0"/>
                          </a:spcBef>
                          <a:spcAft>
                            <a:spcPts val="0"/>
                          </a:spcAft>
                          <a:buSzPts val="1100"/>
                          <a:buChar char="●"/>
                        </a:pPr>
                        <a:r>
                          <a:rPr lang="en-US" sz="1100" dirty="0"/>
                          <a:t>4 years in current role</a:t>
                        </a:r>
                        <a:endParaRPr sz="1100" dirty="0"/>
                      </a:p>
                      <a:p>
                        <a:pPr marL="457200" lvl="0" indent="-298450" algn="l" rtl="0">
                          <a:spcBef>
                            <a:spcPts val="0"/>
                          </a:spcBef>
                          <a:spcAft>
                            <a:spcPts val="0"/>
                          </a:spcAft>
                          <a:buSzPts val="1100"/>
                          <a:buChar char="●"/>
                        </a:pPr>
                        <a:r>
                          <a:rPr lang="en-US" sz="1100" dirty="0"/>
                          <a:t>Assertive</a:t>
                        </a:r>
                        <a:endParaRPr sz="1100" dirty="0"/>
                      </a:p>
                      <a:p>
                        <a:pPr marL="457200" lvl="0" indent="-298450" algn="l" rtl="0">
                          <a:spcBef>
                            <a:spcPts val="0"/>
                          </a:spcBef>
                          <a:spcAft>
                            <a:spcPts val="0"/>
                          </a:spcAft>
                          <a:buSzPts val="1100"/>
                          <a:buChar char="●"/>
                        </a:pPr>
                        <a:r>
                          <a:rPr lang="en-US" sz="1100" dirty="0"/>
                          <a:t>Good Listener</a:t>
                        </a:r>
                        <a:endParaRPr sz="1100" dirty="0"/>
                      </a:p>
                      <a:p>
                        <a:pPr marL="457200" lvl="0" indent="-298450" algn="l" rtl="0">
                          <a:spcBef>
                            <a:spcPts val="0"/>
                          </a:spcBef>
                          <a:spcAft>
                            <a:spcPts val="0"/>
                          </a:spcAft>
                          <a:buSzPts val="1100"/>
                          <a:buChar char="●"/>
                        </a:pPr>
                        <a:r>
                          <a:rPr lang="en-US" sz="1100" dirty="0"/>
                          <a:t>Serves on many </a:t>
                        </a:r>
                      </a:p>
                      <a:p>
                        <a:pPr marL="158750" lvl="0" indent="0" algn="l" rtl="0">
                          <a:spcBef>
                            <a:spcPts val="0"/>
                          </a:spcBef>
                          <a:spcAft>
                            <a:spcPts val="0"/>
                          </a:spcAft>
                          <a:buSzPts val="1100"/>
                          <a:buNone/>
                        </a:pPr>
                        <a:r>
                          <a:rPr lang="en-US" sz="1100" dirty="0"/>
                          <a:t>teams</a:t>
                        </a:r>
                        <a:endParaRPr sz="1100" dirty="0"/>
                      </a:p>
                    </a:txBody>
                    <a:tcPr marL="91425" marR="91425" marT="91425" marB="91425"/>
                  </a:tc>
                  <a:tc>
                    <a:txBody>
                      <a:bodyPr/>
                      <a:lstStyle/>
                      <a:p>
                        <a:pPr marL="0" lvl="0" indent="0" algn="l" rtl="0">
                          <a:spcBef>
                            <a:spcPts val="0"/>
                          </a:spcBef>
                          <a:spcAft>
                            <a:spcPts val="0"/>
                          </a:spcAft>
                          <a:buNone/>
                        </a:pPr>
                        <a:r>
                          <a:rPr lang="en-US" sz="1600" dirty="0"/>
                          <a:t>2  Joe Smith</a:t>
                        </a:r>
                        <a:endParaRPr sz="1600" dirty="0"/>
                      </a:p>
                      <a:p>
                        <a:pPr marL="0" lvl="0" indent="0" algn="l" rtl="0">
                          <a:spcBef>
                            <a:spcPts val="0"/>
                          </a:spcBef>
                          <a:spcAft>
                            <a:spcPts val="0"/>
                          </a:spcAft>
                          <a:buNone/>
                        </a:pPr>
                        <a:r>
                          <a:rPr lang="en-US" sz="1200" i="1" dirty="0"/>
                          <a:t>Subject Librarian</a:t>
                        </a:r>
                      </a:p>
                      <a:p>
                        <a:pPr marL="0" lvl="0" indent="0" algn="l" rtl="0">
                          <a:spcBef>
                            <a:spcPts val="0"/>
                          </a:spcBef>
                          <a:spcAft>
                            <a:spcPts val="0"/>
                          </a:spcAft>
                          <a:buNone/>
                        </a:pPr>
                        <a:endParaRPr sz="1200" i="1" dirty="0"/>
                      </a:p>
                      <a:p>
                        <a:pPr marL="457200" lvl="0" indent="-298450" algn="l" rtl="0">
                          <a:spcBef>
                            <a:spcPts val="0"/>
                          </a:spcBef>
                          <a:spcAft>
                            <a:spcPts val="0"/>
                          </a:spcAft>
                          <a:buSzPts val="1100"/>
                          <a:buChar char="●"/>
                        </a:pPr>
                        <a:r>
                          <a:rPr lang="en-US" sz="1100" dirty="0"/>
                          <a:t>25 years at institution</a:t>
                        </a:r>
                        <a:endParaRPr sz="1100" dirty="0"/>
                      </a:p>
                      <a:p>
                        <a:pPr marL="457200" lvl="0" indent="-298450" algn="l" rtl="0">
                          <a:spcBef>
                            <a:spcPts val="0"/>
                          </a:spcBef>
                          <a:spcAft>
                            <a:spcPts val="0"/>
                          </a:spcAft>
                          <a:buSzPts val="1100"/>
                          <a:buChar char="●"/>
                        </a:pPr>
                        <a:r>
                          <a:rPr lang="en-US" sz="1100" dirty="0"/>
                          <a:t>25 years in current role</a:t>
                        </a:r>
                        <a:endParaRPr sz="1100" dirty="0"/>
                      </a:p>
                      <a:p>
                        <a:pPr marL="457200" lvl="0" indent="-298450" algn="l" rtl="0">
                          <a:spcBef>
                            <a:spcPts val="0"/>
                          </a:spcBef>
                          <a:spcAft>
                            <a:spcPts val="0"/>
                          </a:spcAft>
                          <a:buSzPts val="1100"/>
                          <a:buChar char="●"/>
                        </a:pPr>
                        <a:r>
                          <a:rPr lang="en-US" sz="1100" dirty="0"/>
                          <a:t>Friendly</a:t>
                        </a:r>
                        <a:endParaRPr sz="1100" dirty="0"/>
                      </a:p>
                      <a:p>
                        <a:pPr marL="457200" lvl="0" indent="-298450" algn="l" rtl="0">
                          <a:spcBef>
                            <a:spcPts val="0"/>
                          </a:spcBef>
                          <a:spcAft>
                            <a:spcPts val="0"/>
                          </a:spcAft>
                          <a:buSzPts val="1100"/>
                          <a:buChar char="●"/>
                        </a:pPr>
                        <a:r>
                          <a:rPr lang="en-US" sz="1100" dirty="0"/>
                          <a:t>Very organized</a:t>
                        </a:r>
                        <a:endParaRPr sz="1100" dirty="0"/>
                      </a:p>
                      <a:p>
                        <a:pPr marL="457200" lvl="0" indent="-298450" algn="l" rtl="0">
                          <a:spcBef>
                            <a:spcPts val="0"/>
                          </a:spcBef>
                          <a:spcAft>
                            <a:spcPts val="0"/>
                          </a:spcAft>
                          <a:buSzPts val="1100"/>
                          <a:buChar char="●"/>
                        </a:pPr>
                        <a:r>
                          <a:rPr lang="en-US" sz="1100" dirty="0"/>
                          <a:t>Very punctual</a:t>
                        </a:r>
                        <a:endParaRPr sz="1100" dirty="0"/>
                      </a:p>
                    </a:txBody>
                    <a:tcPr marL="91425" marR="91425" marT="91425" marB="91425"/>
                  </a:tc>
                  <a:tc>
                    <a:txBody>
                      <a:bodyPr/>
                      <a:lstStyle/>
                      <a:p>
                        <a:pPr marL="0" lvl="0" indent="0" algn="l" rtl="0">
                          <a:spcBef>
                            <a:spcPts val="0"/>
                          </a:spcBef>
                          <a:spcAft>
                            <a:spcPts val="0"/>
                          </a:spcAft>
                          <a:buNone/>
                        </a:pPr>
                        <a:r>
                          <a:rPr lang="en-US" sz="1600" dirty="0"/>
                          <a:t>3  Mary Rhodes</a:t>
                        </a:r>
                        <a:endParaRPr sz="1600" dirty="0"/>
                      </a:p>
                      <a:p>
                        <a:pPr marL="0" lvl="0" indent="0" algn="l" rtl="0">
                          <a:spcBef>
                            <a:spcPts val="0"/>
                          </a:spcBef>
                          <a:spcAft>
                            <a:spcPts val="0"/>
                          </a:spcAft>
                          <a:buNone/>
                        </a:pPr>
                        <a:r>
                          <a:rPr lang="en-US" sz="1200" i="1" dirty="0"/>
                          <a:t>Help Desk Consultant</a:t>
                        </a:r>
                      </a:p>
                      <a:p>
                        <a:pPr marL="0" lvl="0" indent="0" algn="l" rtl="0">
                          <a:spcBef>
                            <a:spcPts val="0"/>
                          </a:spcBef>
                          <a:spcAft>
                            <a:spcPts val="0"/>
                          </a:spcAft>
                          <a:buNone/>
                        </a:pPr>
                        <a:endParaRPr sz="1200" i="1" dirty="0"/>
                      </a:p>
                      <a:p>
                        <a:pPr marL="457200" lvl="0" indent="-298450" algn="l" rtl="0">
                          <a:spcBef>
                            <a:spcPts val="0"/>
                          </a:spcBef>
                          <a:spcAft>
                            <a:spcPts val="0"/>
                          </a:spcAft>
                          <a:buSzPts val="1100"/>
                          <a:buChar char="●"/>
                        </a:pPr>
                        <a:r>
                          <a:rPr lang="en-US" sz="1100" dirty="0"/>
                          <a:t>4 years at institution</a:t>
                        </a:r>
                        <a:endParaRPr sz="1100" dirty="0"/>
                      </a:p>
                      <a:p>
                        <a:pPr marL="457200" lvl="0" indent="-298450" algn="l" rtl="0">
                          <a:spcBef>
                            <a:spcPts val="0"/>
                          </a:spcBef>
                          <a:spcAft>
                            <a:spcPts val="0"/>
                          </a:spcAft>
                          <a:buSzPts val="1100"/>
                          <a:buChar char="●"/>
                        </a:pPr>
                        <a:r>
                          <a:rPr lang="en-US" sz="1100" dirty="0"/>
                          <a:t>4 years in current role</a:t>
                        </a:r>
                        <a:endParaRPr sz="1100" dirty="0"/>
                      </a:p>
                      <a:p>
                        <a:pPr marL="457200" lvl="0" indent="-298450" algn="l" rtl="0">
                          <a:spcBef>
                            <a:spcPts val="0"/>
                          </a:spcBef>
                          <a:spcAft>
                            <a:spcPts val="0"/>
                          </a:spcAft>
                          <a:buSzPts val="1100"/>
                          <a:buChar char="●"/>
                        </a:pPr>
                        <a:r>
                          <a:rPr lang="en-US" sz="1100" dirty="0"/>
                          <a:t>Quiet</a:t>
                        </a:r>
                        <a:endParaRPr sz="1100" dirty="0"/>
                      </a:p>
                      <a:p>
                        <a:pPr marL="457200" lvl="0" indent="-298450" algn="l" rtl="0">
                          <a:spcBef>
                            <a:spcPts val="0"/>
                          </a:spcBef>
                          <a:spcAft>
                            <a:spcPts val="0"/>
                          </a:spcAft>
                          <a:buSzPts val="1100"/>
                          <a:buChar char="●"/>
                        </a:pPr>
                        <a:r>
                          <a:rPr lang="en-US" sz="1100" dirty="0"/>
                          <a:t>Energetic</a:t>
                        </a:r>
                        <a:endParaRPr sz="1100" dirty="0"/>
                      </a:p>
                      <a:p>
                        <a:pPr marL="457200" lvl="0" indent="-298450" algn="l" rtl="0">
                          <a:spcBef>
                            <a:spcPts val="0"/>
                          </a:spcBef>
                          <a:spcAft>
                            <a:spcPts val="0"/>
                          </a:spcAft>
                          <a:buSzPts val="1100"/>
                          <a:buChar char="●"/>
                        </a:pPr>
                        <a:r>
                          <a:rPr lang="en-US" sz="1100" dirty="0"/>
                          <a:t>Current with</a:t>
                        </a:r>
                      </a:p>
                      <a:p>
                        <a:pPr marL="158750" lvl="0" indent="0" algn="l" rtl="0">
                          <a:spcBef>
                            <a:spcPts val="0"/>
                          </a:spcBef>
                          <a:spcAft>
                            <a:spcPts val="0"/>
                          </a:spcAft>
                          <a:buSzPts val="1100"/>
                          <a:buNone/>
                        </a:pPr>
                        <a:r>
                          <a:rPr lang="en-US" sz="1100" dirty="0"/>
                          <a:t>new technology</a:t>
                        </a:r>
                        <a:endParaRPr sz="1100" dirty="0"/>
                      </a:p>
                    </a:txBody>
                    <a:tcPr marL="91425" marR="91425" marT="91425" marB="91425"/>
                  </a:tc>
                  <a:tc>
                    <a:txBody>
                      <a:bodyPr/>
                      <a:lstStyle/>
                      <a:p>
                        <a:pPr marL="0" lvl="0" indent="0" algn="l" rtl="0">
                          <a:spcBef>
                            <a:spcPts val="0"/>
                          </a:spcBef>
                          <a:spcAft>
                            <a:spcPts val="0"/>
                          </a:spcAft>
                          <a:buNone/>
                        </a:pPr>
                        <a:r>
                          <a:rPr lang="en-US" sz="1600" dirty="0"/>
                          <a:t>4  Lois Clark</a:t>
                        </a:r>
                        <a:endParaRPr sz="1600" dirty="0"/>
                      </a:p>
                      <a:p>
                        <a:pPr marL="0" lvl="0" indent="0" algn="l" rtl="0">
                          <a:spcBef>
                            <a:spcPts val="0"/>
                          </a:spcBef>
                          <a:spcAft>
                            <a:spcPts val="0"/>
                          </a:spcAft>
                          <a:buNone/>
                        </a:pPr>
                        <a:r>
                          <a:rPr lang="en-US" sz="1200" i="1" dirty="0"/>
                          <a:t>Subject Librarian</a:t>
                        </a:r>
                      </a:p>
                      <a:p>
                        <a:pPr marL="0" lvl="0" indent="0" algn="l" rtl="0">
                          <a:spcBef>
                            <a:spcPts val="0"/>
                          </a:spcBef>
                          <a:spcAft>
                            <a:spcPts val="0"/>
                          </a:spcAft>
                          <a:buNone/>
                        </a:pPr>
                        <a:endParaRPr sz="1200" i="1" dirty="0"/>
                      </a:p>
                      <a:p>
                        <a:pPr marL="457200" lvl="0" indent="-298450" algn="l" rtl="0">
                          <a:spcBef>
                            <a:spcPts val="0"/>
                          </a:spcBef>
                          <a:spcAft>
                            <a:spcPts val="0"/>
                          </a:spcAft>
                          <a:buSzPts val="1100"/>
                          <a:buChar char="●"/>
                        </a:pPr>
                        <a:r>
                          <a:rPr lang="en-US" sz="1100" dirty="0"/>
                          <a:t>12 years at institution</a:t>
                        </a:r>
                        <a:endParaRPr sz="1100" dirty="0"/>
                      </a:p>
                      <a:p>
                        <a:pPr marL="457200" lvl="0" indent="-298450" algn="l" rtl="0">
                          <a:spcBef>
                            <a:spcPts val="0"/>
                          </a:spcBef>
                          <a:spcAft>
                            <a:spcPts val="0"/>
                          </a:spcAft>
                          <a:buSzPts val="1100"/>
                          <a:buChar char="●"/>
                        </a:pPr>
                        <a:r>
                          <a:rPr lang="en-US" sz="1100" dirty="0"/>
                          <a:t>10 years in current role</a:t>
                        </a:r>
                        <a:endParaRPr sz="1100" dirty="0"/>
                      </a:p>
                      <a:p>
                        <a:pPr marL="457200" lvl="0" indent="-298450" algn="l" rtl="0">
                          <a:spcBef>
                            <a:spcPts val="0"/>
                          </a:spcBef>
                          <a:spcAft>
                            <a:spcPts val="0"/>
                          </a:spcAft>
                          <a:buSzPts val="1100"/>
                          <a:buChar char="●"/>
                        </a:pPr>
                        <a:r>
                          <a:rPr lang="en-US" sz="1100" dirty="0"/>
                          <a:t>Friendly</a:t>
                        </a:r>
                        <a:endParaRPr sz="1100" dirty="0"/>
                      </a:p>
                      <a:p>
                        <a:pPr marL="457200" lvl="0" indent="-298450" algn="l" rtl="0">
                          <a:spcBef>
                            <a:spcPts val="0"/>
                          </a:spcBef>
                          <a:spcAft>
                            <a:spcPts val="0"/>
                          </a:spcAft>
                          <a:buSzPts val="1100"/>
                          <a:buChar char="●"/>
                        </a:pPr>
                        <a:r>
                          <a:rPr lang="en-US" sz="1100" dirty="0"/>
                          <a:t>Thorough</a:t>
                        </a:r>
                        <a:endParaRPr sz="1100" dirty="0"/>
                      </a:p>
                      <a:p>
                        <a:pPr marL="457200" lvl="0" indent="-298450" algn="l" rtl="0">
                          <a:spcBef>
                            <a:spcPts val="0"/>
                          </a:spcBef>
                          <a:spcAft>
                            <a:spcPts val="0"/>
                          </a:spcAft>
                          <a:buSzPts val="1100"/>
                          <a:buChar char="●"/>
                        </a:pPr>
                        <a:r>
                          <a:rPr lang="en-US" sz="1100" dirty="0"/>
                          <a:t>Working on </a:t>
                        </a:r>
                      </a:p>
                      <a:p>
                        <a:pPr marL="158750" lvl="0" indent="0" algn="l" rtl="0">
                          <a:spcBef>
                            <a:spcPts val="0"/>
                          </a:spcBef>
                          <a:spcAft>
                            <a:spcPts val="0"/>
                          </a:spcAft>
                          <a:buSzPts val="1100"/>
                          <a:buNone/>
                        </a:pPr>
                        <a:r>
                          <a:rPr lang="en-US" sz="1100" dirty="0"/>
                          <a:t>advanced degree</a:t>
                        </a:r>
                        <a:endParaRPr sz="1100" dirty="0"/>
                      </a:p>
                    </a:txBody>
                    <a:tcPr marL="91425" marR="91425" marT="91425" marB="91425"/>
                  </a:tc>
                  <a:extLst>
                    <a:ext uri="{0D108BD9-81ED-4DB2-BD59-A6C34878D82A}">
                      <a16:rowId xmlns:a16="http://schemas.microsoft.com/office/drawing/2014/main" val="10000"/>
                    </a:ext>
                  </a:extLst>
                </a:tr>
                <a:tr h="1923600">
                  <a:tc>
                    <a:txBody>
                      <a:bodyPr/>
                      <a:lstStyle/>
                      <a:p>
                        <a:pPr marL="0" lvl="0" indent="0" algn="l" rtl="0">
                          <a:spcBef>
                            <a:spcPts val="0"/>
                          </a:spcBef>
                          <a:spcAft>
                            <a:spcPts val="0"/>
                          </a:spcAft>
                          <a:buNone/>
                        </a:pPr>
                        <a:r>
                          <a:rPr lang="en-US" sz="1600" dirty="0"/>
                          <a:t>5  Rich Melon</a:t>
                        </a:r>
                        <a:endParaRPr sz="1600" dirty="0"/>
                      </a:p>
                      <a:p>
                        <a:pPr marL="0" lvl="0" indent="0" algn="l" rtl="0">
                          <a:spcBef>
                            <a:spcPts val="0"/>
                          </a:spcBef>
                          <a:spcAft>
                            <a:spcPts val="0"/>
                          </a:spcAft>
                          <a:buNone/>
                        </a:pPr>
                        <a:r>
                          <a:rPr lang="en-US" sz="1200" i="1" dirty="0"/>
                          <a:t>Network Administrator</a:t>
                        </a:r>
                      </a:p>
                      <a:p>
                        <a:pPr marL="0" lvl="0" indent="0" algn="l" rtl="0">
                          <a:spcBef>
                            <a:spcPts val="0"/>
                          </a:spcBef>
                          <a:spcAft>
                            <a:spcPts val="0"/>
                          </a:spcAft>
                          <a:buNone/>
                        </a:pPr>
                        <a:endParaRPr sz="1200" i="1" dirty="0"/>
                      </a:p>
                      <a:p>
                        <a:pPr marL="457200" lvl="0" indent="-298450" algn="l" rtl="0">
                          <a:spcBef>
                            <a:spcPts val="0"/>
                          </a:spcBef>
                          <a:spcAft>
                            <a:spcPts val="0"/>
                          </a:spcAft>
                          <a:buSzPts val="1100"/>
                          <a:buChar char="●"/>
                        </a:pPr>
                        <a:r>
                          <a:rPr lang="en-US" sz="1100" dirty="0"/>
                          <a:t>2 years at institution</a:t>
                        </a:r>
                        <a:endParaRPr sz="1100" dirty="0"/>
                      </a:p>
                      <a:p>
                        <a:pPr marL="457200" lvl="0" indent="-298450" algn="l" rtl="0">
                          <a:spcBef>
                            <a:spcPts val="0"/>
                          </a:spcBef>
                          <a:spcAft>
                            <a:spcPts val="0"/>
                          </a:spcAft>
                          <a:buSzPts val="1100"/>
                          <a:buChar char="●"/>
                        </a:pPr>
                        <a:r>
                          <a:rPr lang="en-US" sz="1100" dirty="0"/>
                          <a:t>2 years in current role</a:t>
                        </a:r>
                        <a:endParaRPr sz="1100" dirty="0"/>
                      </a:p>
                      <a:p>
                        <a:pPr marL="457200" lvl="0" indent="-298450" algn="l" rtl="0">
                          <a:spcBef>
                            <a:spcPts val="0"/>
                          </a:spcBef>
                          <a:spcAft>
                            <a:spcPts val="0"/>
                          </a:spcAft>
                          <a:buSzPts val="1100"/>
                          <a:buChar char="●"/>
                        </a:pPr>
                        <a:r>
                          <a:rPr lang="en-US" sz="1100" dirty="0"/>
                          <a:t>Confident</a:t>
                        </a:r>
                        <a:endParaRPr sz="1100" dirty="0"/>
                      </a:p>
                      <a:p>
                        <a:pPr marL="457200" lvl="0" indent="-298450" algn="l" rtl="0">
                          <a:spcBef>
                            <a:spcPts val="0"/>
                          </a:spcBef>
                          <a:spcAft>
                            <a:spcPts val="0"/>
                          </a:spcAft>
                          <a:buSzPts val="1100"/>
                          <a:buChar char="●"/>
                        </a:pPr>
                        <a:r>
                          <a:rPr lang="en-US" sz="1100" dirty="0"/>
                          <a:t>Laid back</a:t>
                        </a:r>
                        <a:endParaRPr sz="1100" dirty="0"/>
                      </a:p>
                      <a:p>
                        <a:pPr marL="457200" lvl="0" indent="-298450" algn="l" rtl="0">
                          <a:spcBef>
                            <a:spcPts val="0"/>
                          </a:spcBef>
                          <a:spcAft>
                            <a:spcPts val="0"/>
                          </a:spcAft>
                          <a:buSzPts val="1100"/>
                          <a:buChar char="●"/>
                        </a:pPr>
                        <a:r>
                          <a:rPr lang="en-US" sz="1100" dirty="0"/>
                          <a:t>Alumnus</a:t>
                        </a:r>
                        <a:endParaRPr sz="1100" dirty="0"/>
                      </a:p>
                    </a:txBody>
                    <a:tcPr marL="91425" marR="91425" marT="91425" marB="91425"/>
                  </a:tc>
                  <a:tc>
                    <a:txBody>
                      <a:bodyPr/>
                      <a:lstStyle/>
                      <a:p>
                        <a:pPr marL="0" lvl="0" indent="0" algn="l" rtl="0">
                          <a:spcBef>
                            <a:spcPts val="0"/>
                          </a:spcBef>
                          <a:spcAft>
                            <a:spcPts val="0"/>
                          </a:spcAft>
                          <a:buNone/>
                        </a:pPr>
                        <a:r>
                          <a:rPr lang="en-US" sz="1600" dirty="0"/>
                          <a:t>6  Kay Sears</a:t>
                        </a:r>
                        <a:endParaRPr sz="1600" dirty="0"/>
                      </a:p>
                      <a:p>
                        <a:pPr marL="0" lvl="0" indent="0" algn="l" rtl="0">
                          <a:spcBef>
                            <a:spcPts val="0"/>
                          </a:spcBef>
                          <a:spcAft>
                            <a:spcPts val="0"/>
                          </a:spcAft>
                          <a:buNone/>
                        </a:pPr>
                        <a:r>
                          <a:rPr lang="en-US" sz="1200" i="1" dirty="0"/>
                          <a:t>Desktop Support</a:t>
                        </a:r>
                      </a:p>
                      <a:p>
                        <a:pPr marL="0" lvl="0" indent="0" algn="l" rtl="0">
                          <a:spcBef>
                            <a:spcPts val="0"/>
                          </a:spcBef>
                          <a:spcAft>
                            <a:spcPts val="0"/>
                          </a:spcAft>
                          <a:buNone/>
                        </a:pPr>
                        <a:endParaRPr sz="1200" i="1" dirty="0"/>
                      </a:p>
                      <a:p>
                        <a:pPr marL="457200" lvl="0" indent="-298450" algn="l" rtl="0">
                          <a:spcBef>
                            <a:spcPts val="0"/>
                          </a:spcBef>
                          <a:spcAft>
                            <a:spcPts val="0"/>
                          </a:spcAft>
                          <a:buSzPts val="1100"/>
                          <a:buChar char="●"/>
                        </a:pPr>
                        <a:r>
                          <a:rPr lang="en-US" sz="1100" dirty="0"/>
                          <a:t>30 years at institution</a:t>
                        </a:r>
                        <a:endParaRPr sz="1100" dirty="0"/>
                      </a:p>
                      <a:p>
                        <a:pPr marL="457200" lvl="0" indent="-298450" algn="l" rtl="0">
                          <a:spcBef>
                            <a:spcPts val="0"/>
                          </a:spcBef>
                          <a:spcAft>
                            <a:spcPts val="0"/>
                          </a:spcAft>
                          <a:buSzPts val="1100"/>
                          <a:buChar char="●"/>
                        </a:pPr>
                        <a:r>
                          <a:rPr lang="en-US" sz="1100" dirty="0"/>
                          <a:t>10 years in current role</a:t>
                        </a:r>
                        <a:endParaRPr sz="1100" dirty="0"/>
                      </a:p>
                      <a:p>
                        <a:pPr marL="457200" lvl="0" indent="-298450" algn="l" rtl="0">
                          <a:spcBef>
                            <a:spcPts val="0"/>
                          </a:spcBef>
                          <a:spcAft>
                            <a:spcPts val="0"/>
                          </a:spcAft>
                          <a:buSzPts val="1100"/>
                          <a:buChar char="●"/>
                        </a:pPr>
                        <a:r>
                          <a:rPr lang="en-US" sz="1100" dirty="0"/>
                          <a:t>Decisive</a:t>
                        </a:r>
                        <a:endParaRPr sz="1100" dirty="0"/>
                      </a:p>
                      <a:p>
                        <a:pPr marL="457200" lvl="0" indent="-298450" algn="l" rtl="0">
                          <a:spcBef>
                            <a:spcPts val="0"/>
                          </a:spcBef>
                          <a:spcAft>
                            <a:spcPts val="0"/>
                          </a:spcAft>
                          <a:buSzPts val="1100"/>
                          <a:buChar char="●"/>
                        </a:pPr>
                        <a:r>
                          <a:rPr lang="en-US" sz="1100" dirty="0"/>
                          <a:t>Energetic</a:t>
                        </a:r>
                        <a:endParaRPr sz="1100" dirty="0"/>
                      </a:p>
                      <a:p>
                        <a:pPr marL="457200" lvl="0" indent="-298450" algn="l" rtl="0">
                          <a:spcBef>
                            <a:spcPts val="0"/>
                          </a:spcBef>
                          <a:spcAft>
                            <a:spcPts val="0"/>
                          </a:spcAft>
                          <a:buSzPts val="1100"/>
                          <a:buChar char="●"/>
                        </a:pPr>
                        <a:r>
                          <a:rPr lang="en-US" sz="1100" dirty="0"/>
                          <a:t>Plans to retire </a:t>
                        </a:r>
                      </a:p>
                      <a:p>
                        <a:pPr marL="158750" lvl="0" indent="0" algn="l" rtl="0">
                          <a:spcBef>
                            <a:spcPts val="0"/>
                          </a:spcBef>
                          <a:spcAft>
                            <a:spcPts val="0"/>
                          </a:spcAft>
                          <a:buSzPts val="1100"/>
                          <a:buNone/>
                        </a:pPr>
                        <a:r>
                          <a:rPr lang="en-US" sz="1100" dirty="0"/>
                          <a:t>within two years</a:t>
                        </a:r>
                        <a:endParaRPr sz="1100" dirty="0"/>
                      </a:p>
                    </a:txBody>
                    <a:tcPr marL="91425" marR="91425" marT="91425" marB="91425"/>
                  </a:tc>
                  <a:tc>
                    <a:txBody>
                      <a:bodyPr/>
                      <a:lstStyle/>
                      <a:p>
                        <a:pPr marL="0" lvl="0" indent="0" algn="l" rtl="0">
                          <a:spcBef>
                            <a:spcPts val="0"/>
                          </a:spcBef>
                          <a:spcAft>
                            <a:spcPts val="0"/>
                          </a:spcAft>
                          <a:buNone/>
                        </a:pPr>
                        <a:r>
                          <a:rPr lang="en-US" sz="1600" dirty="0"/>
                          <a:t>7  Donnie Scott</a:t>
                        </a:r>
                        <a:endParaRPr sz="1600" dirty="0"/>
                      </a:p>
                      <a:p>
                        <a:pPr marL="0" lvl="0" indent="0" algn="l" rtl="0">
                          <a:spcBef>
                            <a:spcPts val="0"/>
                          </a:spcBef>
                          <a:spcAft>
                            <a:spcPts val="0"/>
                          </a:spcAft>
                          <a:buNone/>
                        </a:pPr>
                        <a:r>
                          <a:rPr lang="en-US" sz="1200" i="1" dirty="0"/>
                          <a:t>Desktop Support</a:t>
                        </a:r>
                      </a:p>
                      <a:p>
                        <a:pPr marL="0" lvl="0" indent="0" algn="l" rtl="0">
                          <a:spcBef>
                            <a:spcPts val="0"/>
                          </a:spcBef>
                          <a:spcAft>
                            <a:spcPts val="0"/>
                          </a:spcAft>
                          <a:buNone/>
                        </a:pPr>
                        <a:endParaRPr sz="1200" dirty="0"/>
                      </a:p>
                      <a:p>
                        <a:pPr marL="457200" lvl="0" indent="-298450" algn="l" rtl="0">
                          <a:spcBef>
                            <a:spcPts val="0"/>
                          </a:spcBef>
                          <a:spcAft>
                            <a:spcPts val="0"/>
                          </a:spcAft>
                          <a:buSzPts val="1100"/>
                          <a:buChar char="●"/>
                        </a:pPr>
                        <a:r>
                          <a:rPr lang="en-US" sz="1100" dirty="0"/>
                          <a:t>1 year at institution</a:t>
                        </a:r>
                        <a:endParaRPr sz="1100" dirty="0"/>
                      </a:p>
                      <a:p>
                        <a:pPr marL="457200" lvl="0" indent="-298450" algn="l" rtl="0">
                          <a:spcBef>
                            <a:spcPts val="0"/>
                          </a:spcBef>
                          <a:spcAft>
                            <a:spcPts val="0"/>
                          </a:spcAft>
                          <a:buSzPts val="1100"/>
                          <a:buChar char="●"/>
                        </a:pPr>
                        <a:r>
                          <a:rPr lang="en-US" sz="1100" dirty="0"/>
                          <a:t>1 year in current role</a:t>
                        </a:r>
                        <a:endParaRPr sz="1100" dirty="0"/>
                      </a:p>
                      <a:p>
                        <a:pPr marL="457200" lvl="0" indent="-298450" algn="l" rtl="0">
                          <a:spcBef>
                            <a:spcPts val="0"/>
                          </a:spcBef>
                          <a:spcAft>
                            <a:spcPts val="0"/>
                          </a:spcAft>
                          <a:buSzPts val="1100"/>
                          <a:buChar char="●"/>
                        </a:pPr>
                        <a:r>
                          <a:rPr lang="en-US" sz="1100" dirty="0"/>
                          <a:t>Assertive</a:t>
                        </a:r>
                        <a:endParaRPr sz="1100" dirty="0"/>
                      </a:p>
                      <a:p>
                        <a:pPr marL="457200" lvl="0" indent="-298450" algn="l" rtl="0">
                          <a:spcBef>
                            <a:spcPts val="0"/>
                          </a:spcBef>
                          <a:spcAft>
                            <a:spcPts val="0"/>
                          </a:spcAft>
                          <a:buSzPts val="1100"/>
                          <a:buChar char="●"/>
                        </a:pPr>
                        <a:r>
                          <a:rPr lang="en-US" sz="1100" dirty="0"/>
                          <a:t>Very intelligent</a:t>
                        </a:r>
                        <a:endParaRPr sz="1100" dirty="0"/>
                      </a:p>
                      <a:p>
                        <a:pPr marL="457200" lvl="0" indent="-298450" algn="l" rtl="0">
                          <a:spcBef>
                            <a:spcPts val="0"/>
                          </a:spcBef>
                          <a:spcAft>
                            <a:spcPts val="0"/>
                          </a:spcAft>
                          <a:buSzPts val="1100"/>
                          <a:buChar char="●"/>
                        </a:pPr>
                        <a:r>
                          <a:rPr lang="en-US" sz="1100" dirty="0"/>
                          <a:t>No experience</a:t>
                        </a:r>
                        <a:endParaRPr sz="1100" dirty="0"/>
                      </a:p>
                      <a:p>
                        <a:pPr marL="0" lvl="0" indent="0" algn="l" rtl="0">
                          <a:spcBef>
                            <a:spcPts val="0"/>
                          </a:spcBef>
                          <a:spcAft>
                            <a:spcPts val="0"/>
                          </a:spcAft>
                          <a:buNone/>
                        </a:pPr>
                        <a:r>
                          <a:rPr lang="en-US" sz="1100" dirty="0"/>
                          <a:t>  with cross-functional </a:t>
                        </a:r>
                        <a:endParaRPr sz="1100" dirty="0"/>
                      </a:p>
                      <a:p>
                        <a:pPr marL="0" lvl="0" indent="0" algn="l" rtl="0">
                          <a:spcBef>
                            <a:spcPts val="0"/>
                          </a:spcBef>
                          <a:spcAft>
                            <a:spcPts val="0"/>
                          </a:spcAft>
                          <a:buNone/>
                        </a:pPr>
                        <a:r>
                          <a:rPr lang="en-US" sz="1100" dirty="0"/>
                          <a:t>  teams</a:t>
                        </a:r>
                        <a:endParaRPr sz="1100" dirty="0"/>
                      </a:p>
                      <a:p>
                        <a:pPr marL="0" lvl="0" indent="0" algn="l" rtl="0">
                          <a:spcBef>
                            <a:spcPts val="0"/>
                          </a:spcBef>
                          <a:spcAft>
                            <a:spcPts val="0"/>
                          </a:spcAft>
                          <a:buNone/>
                        </a:pPr>
                        <a:endParaRPr sz="1200" dirty="0"/>
                      </a:p>
                    </a:txBody>
                    <a:tcPr marL="91425" marR="91425" marT="91425" marB="91425"/>
                  </a:tc>
                  <a:tc>
                    <a:txBody>
                      <a:bodyPr/>
                      <a:lstStyle/>
                      <a:p>
                        <a:pPr marL="0" lvl="0" indent="0" algn="l" rtl="0">
                          <a:spcBef>
                            <a:spcPts val="0"/>
                          </a:spcBef>
                          <a:spcAft>
                            <a:spcPts val="0"/>
                          </a:spcAft>
                          <a:buNone/>
                        </a:pPr>
                        <a:r>
                          <a:rPr lang="en-US" sz="1600" dirty="0"/>
                          <a:t>8  Bob Bowie</a:t>
                        </a:r>
                        <a:endParaRPr sz="1600" dirty="0"/>
                      </a:p>
                      <a:p>
                        <a:pPr marL="0" lvl="0" indent="0" algn="l" rtl="0">
                          <a:spcBef>
                            <a:spcPts val="0"/>
                          </a:spcBef>
                          <a:spcAft>
                            <a:spcPts val="0"/>
                          </a:spcAft>
                          <a:buNone/>
                        </a:pPr>
                        <a:r>
                          <a:rPr lang="en-US" sz="1200" i="1" dirty="0"/>
                          <a:t>Enterprise Systems Analyst</a:t>
                        </a:r>
                      </a:p>
                      <a:p>
                        <a:pPr marL="0" lvl="0" indent="0" algn="l" rtl="0">
                          <a:spcBef>
                            <a:spcPts val="0"/>
                          </a:spcBef>
                          <a:spcAft>
                            <a:spcPts val="0"/>
                          </a:spcAft>
                          <a:buNone/>
                        </a:pPr>
                        <a:endParaRPr sz="1200" i="1" dirty="0"/>
                      </a:p>
                      <a:p>
                        <a:pPr marL="457200" lvl="0" indent="-298450" algn="l" rtl="0">
                          <a:spcBef>
                            <a:spcPts val="0"/>
                          </a:spcBef>
                          <a:spcAft>
                            <a:spcPts val="0"/>
                          </a:spcAft>
                          <a:buSzPts val="1100"/>
                          <a:buChar char="●"/>
                        </a:pPr>
                        <a:r>
                          <a:rPr lang="en-US" sz="1100" dirty="0"/>
                          <a:t>10 years at institution</a:t>
                        </a:r>
                        <a:endParaRPr sz="1100" dirty="0"/>
                      </a:p>
                      <a:p>
                        <a:pPr marL="457200" lvl="0" indent="-298450" algn="l" rtl="0">
                          <a:spcBef>
                            <a:spcPts val="0"/>
                          </a:spcBef>
                          <a:spcAft>
                            <a:spcPts val="0"/>
                          </a:spcAft>
                          <a:buSzPts val="1100"/>
                          <a:buChar char="●"/>
                        </a:pPr>
                        <a:r>
                          <a:rPr lang="en-US" sz="1100" dirty="0"/>
                          <a:t>8 years in current role</a:t>
                        </a:r>
                        <a:endParaRPr sz="1100" dirty="0"/>
                      </a:p>
                      <a:p>
                        <a:pPr marL="457200" lvl="0" indent="-298450" algn="l" rtl="0">
                          <a:spcBef>
                            <a:spcPts val="0"/>
                          </a:spcBef>
                          <a:spcAft>
                            <a:spcPts val="0"/>
                          </a:spcAft>
                          <a:buSzPts val="1100"/>
                          <a:buChar char="●"/>
                        </a:pPr>
                        <a:r>
                          <a:rPr lang="en-US" sz="1100" dirty="0"/>
                          <a:t>Considerate</a:t>
                        </a:r>
                        <a:endParaRPr sz="1100" dirty="0"/>
                      </a:p>
                      <a:p>
                        <a:pPr marL="457200" lvl="0" indent="-298450" algn="l" rtl="0">
                          <a:spcBef>
                            <a:spcPts val="0"/>
                          </a:spcBef>
                          <a:spcAft>
                            <a:spcPts val="0"/>
                          </a:spcAft>
                          <a:buSzPts val="1100"/>
                          <a:buChar char="●"/>
                        </a:pPr>
                        <a:r>
                          <a:rPr lang="en-US" sz="1100" dirty="0"/>
                          <a:t>Approachable</a:t>
                        </a:r>
                        <a:endParaRPr sz="1100" dirty="0"/>
                      </a:p>
                      <a:p>
                        <a:pPr marL="457200" lvl="0" indent="-298450" algn="l" rtl="0">
                          <a:spcBef>
                            <a:spcPts val="0"/>
                          </a:spcBef>
                          <a:spcAft>
                            <a:spcPts val="0"/>
                          </a:spcAft>
                          <a:buSzPts val="1100"/>
                          <a:buChar char="●"/>
                        </a:pPr>
                        <a:r>
                          <a:rPr lang="en-US" sz="1100" dirty="0"/>
                          <a:t>Always the </a:t>
                        </a:r>
                      </a:p>
                      <a:p>
                        <a:pPr marL="158750" lvl="0" indent="0" algn="l" rtl="0">
                          <a:spcBef>
                            <a:spcPts val="0"/>
                          </a:spcBef>
                          <a:spcAft>
                            <a:spcPts val="0"/>
                          </a:spcAft>
                          <a:buSzPts val="1100"/>
                          <a:buNone/>
                        </a:pPr>
                        <a:r>
                          <a:rPr lang="en-US" sz="1100" dirty="0"/>
                          <a:t>first to volunteer</a:t>
                        </a:r>
                        <a:endParaRPr sz="1100" dirty="0"/>
                      </a:p>
                    </a:txBody>
                    <a:tcPr marL="91425" marR="91425" marT="91425" marB="91425"/>
                  </a:tc>
                  <a:extLst>
                    <a:ext uri="{0D108BD9-81ED-4DB2-BD59-A6C34878D82A}">
                      <a16:rowId xmlns:a16="http://schemas.microsoft.com/office/drawing/2014/main" val="10001"/>
                    </a:ext>
                  </a:extLst>
                </a:tr>
                <a:tr h="1923600">
                  <a:tc>
                    <a:txBody>
                      <a:bodyPr/>
                      <a:lstStyle/>
                      <a:p>
                        <a:pPr marL="0" lvl="0" indent="0" algn="l" rtl="0">
                          <a:spcBef>
                            <a:spcPts val="0"/>
                          </a:spcBef>
                          <a:spcAft>
                            <a:spcPts val="0"/>
                          </a:spcAft>
                          <a:buNone/>
                        </a:pPr>
                        <a:r>
                          <a:rPr lang="en-US" sz="1600" dirty="0"/>
                          <a:t>9  Jean Cash</a:t>
                        </a:r>
                        <a:endParaRPr sz="1600" dirty="0"/>
                      </a:p>
                      <a:p>
                        <a:pPr marL="0" lvl="0" indent="0" algn="l" rtl="0">
                          <a:spcBef>
                            <a:spcPts val="0"/>
                          </a:spcBef>
                          <a:spcAft>
                            <a:spcPts val="0"/>
                          </a:spcAft>
                          <a:buNone/>
                        </a:pPr>
                        <a:r>
                          <a:rPr lang="en-US" sz="1200" i="1" dirty="0"/>
                          <a:t>Instructional Technologist</a:t>
                        </a:r>
                      </a:p>
                      <a:p>
                        <a:pPr marL="0" lvl="0" indent="0" algn="l" rtl="0">
                          <a:spcBef>
                            <a:spcPts val="0"/>
                          </a:spcBef>
                          <a:spcAft>
                            <a:spcPts val="0"/>
                          </a:spcAft>
                          <a:buNone/>
                        </a:pPr>
                        <a:endParaRPr sz="1200" i="1" dirty="0"/>
                      </a:p>
                      <a:p>
                        <a:pPr marL="457200" lvl="0" indent="-304800" algn="l" rtl="0">
                          <a:spcBef>
                            <a:spcPts val="0"/>
                          </a:spcBef>
                          <a:spcAft>
                            <a:spcPts val="0"/>
                          </a:spcAft>
                          <a:buSzPts val="1200"/>
                          <a:buChar char="●"/>
                        </a:pPr>
                        <a:r>
                          <a:rPr lang="en-US" sz="1200" dirty="0"/>
                          <a:t>5 years at institution</a:t>
                        </a:r>
                        <a:endParaRPr sz="1200" dirty="0"/>
                      </a:p>
                      <a:p>
                        <a:pPr marL="457200" lvl="0" indent="-298450" algn="l" rtl="0">
                          <a:spcBef>
                            <a:spcPts val="0"/>
                          </a:spcBef>
                          <a:spcAft>
                            <a:spcPts val="0"/>
                          </a:spcAft>
                          <a:buSzPts val="1100"/>
                          <a:buChar char="●"/>
                        </a:pPr>
                        <a:r>
                          <a:rPr lang="en-US" sz="1100" dirty="0"/>
                          <a:t>5 years in current role</a:t>
                        </a:r>
                        <a:endParaRPr sz="1100" dirty="0"/>
                      </a:p>
                      <a:p>
                        <a:pPr marL="457200" lvl="0" indent="-298450" algn="l" rtl="0">
                          <a:spcBef>
                            <a:spcPts val="0"/>
                          </a:spcBef>
                          <a:spcAft>
                            <a:spcPts val="0"/>
                          </a:spcAft>
                          <a:buSzPts val="1100"/>
                          <a:buChar char="●"/>
                        </a:pPr>
                        <a:r>
                          <a:rPr lang="en-US" sz="1100" dirty="0"/>
                          <a:t>Energetic</a:t>
                        </a:r>
                        <a:endParaRPr sz="1100" dirty="0"/>
                      </a:p>
                      <a:p>
                        <a:pPr marL="457200" lvl="0" indent="-298450" algn="l" rtl="0">
                          <a:spcBef>
                            <a:spcPts val="0"/>
                          </a:spcBef>
                          <a:spcAft>
                            <a:spcPts val="0"/>
                          </a:spcAft>
                          <a:buSzPts val="1100"/>
                          <a:buChar char="●"/>
                        </a:pPr>
                        <a:r>
                          <a:rPr lang="en-US" sz="1100" dirty="0"/>
                          <a:t>Detailed</a:t>
                        </a:r>
                        <a:endParaRPr sz="1100" dirty="0"/>
                      </a:p>
                      <a:p>
                        <a:pPr marL="457200" lvl="0" indent="-298450" algn="l" rtl="0">
                          <a:spcBef>
                            <a:spcPts val="0"/>
                          </a:spcBef>
                          <a:spcAft>
                            <a:spcPts val="0"/>
                          </a:spcAft>
                          <a:buSzPts val="1100"/>
                          <a:buChar char="●"/>
                        </a:pPr>
                        <a:r>
                          <a:rPr lang="en-US" sz="1100" dirty="0"/>
                          <a:t>Working on </a:t>
                        </a:r>
                      </a:p>
                      <a:p>
                        <a:pPr marL="158750" lvl="0" indent="0" algn="l" rtl="0">
                          <a:spcBef>
                            <a:spcPts val="0"/>
                          </a:spcBef>
                          <a:spcAft>
                            <a:spcPts val="0"/>
                          </a:spcAft>
                          <a:buSzPts val="1100"/>
                          <a:buNone/>
                        </a:pPr>
                        <a:r>
                          <a:rPr lang="en-US" sz="1100" dirty="0"/>
                          <a:t>advanced degree</a:t>
                        </a:r>
                        <a:endParaRPr sz="1100" dirty="0"/>
                      </a:p>
                    </a:txBody>
                    <a:tcPr marL="91425" marR="91425" marT="91425" marB="91425"/>
                  </a:tc>
                  <a:tc>
                    <a:txBody>
                      <a:bodyPr/>
                      <a:lstStyle/>
                      <a:p>
                        <a:pPr marL="0" lvl="0" indent="0" algn="l" rtl="0">
                          <a:spcBef>
                            <a:spcPts val="0"/>
                          </a:spcBef>
                          <a:spcAft>
                            <a:spcPts val="0"/>
                          </a:spcAft>
                          <a:buNone/>
                        </a:pPr>
                        <a:r>
                          <a:rPr lang="en-US" sz="1600" dirty="0"/>
                          <a:t>10  John Thrace</a:t>
                        </a:r>
                        <a:endParaRPr sz="1600" dirty="0"/>
                      </a:p>
                      <a:p>
                        <a:pPr marL="0" lvl="0" indent="0" algn="l" rtl="0">
                          <a:spcBef>
                            <a:spcPts val="0"/>
                          </a:spcBef>
                          <a:spcAft>
                            <a:spcPts val="0"/>
                          </a:spcAft>
                          <a:buNone/>
                        </a:pPr>
                        <a:r>
                          <a:rPr lang="en-US" sz="1200" i="1" dirty="0"/>
                          <a:t>System Analyst</a:t>
                        </a:r>
                      </a:p>
                      <a:p>
                        <a:pPr marL="0" lvl="0" indent="0" algn="l" rtl="0">
                          <a:spcBef>
                            <a:spcPts val="0"/>
                          </a:spcBef>
                          <a:spcAft>
                            <a:spcPts val="0"/>
                          </a:spcAft>
                          <a:buNone/>
                        </a:pPr>
                        <a:endParaRPr sz="1200" i="1" dirty="0"/>
                      </a:p>
                      <a:p>
                        <a:pPr marL="457200" lvl="0" indent="-298450" algn="l" rtl="0">
                          <a:spcBef>
                            <a:spcPts val="0"/>
                          </a:spcBef>
                          <a:spcAft>
                            <a:spcPts val="0"/>
                          </a:spcAft>
                          <a:buClr>
                            <a:schemeClr val="dk1"/>
                          </a:buClr>
                          <a:buSzPts val="1100"/>
                          <a:buChar char="●"/>
                        </a:pPr>
                        <a:r>
                          <a:rPr lang="en-US" sz="1100" dirty="0">
                            <a:solidFill>
                              <a:schemeClr val="dk1"/>
                            </a:solidFill>
                          </a:rPr>
                          <a:t>25 years at institution</a:t>
                        </a:r>
                        <a:endParaRPr sz="1100" dirty="0">
                          <a:solidFill>
                            <a:schemeClr val="dk1"/>
                          </a:solidFill>
                        </a:endParaRPr>
                      </a:p>
                      <a:p>
                        <a:pPr marL="457200" lvl="0" indent="-298450" algn="l" rtl="0">
                          <a:spcBef>
                            <a:spcPts val="0"/>
                          </a:spcBef>
                          <a:spcAft>
                            <a:spcPts val="0"/>
                          </a:spcAft>
                          <a:buClr>
                            <a:schemeClr val="dk1"/>
                          </a:buClr>
                          <a:buSzPts val="1100"/>
                          <a:buChar char="●"/>
                        </a:pPr>
                        <a:r>
                          <a:rPr lang="en-US" sz="1100" dirty="0">
                            <a:solidFill>
                              <a:schemeClr val="dk1"/>
                            </a:solidFill>
                          </a:rPr>
                          <a:t>22 years in current role</a:t>
                        </a:r>
                        <a:endParaRPr sz="1100" dirty="0">
                          <a:solidFill>
                            <a:schemeClr val="dk1"/>
                          </a:solidFill>
                        </a:endParaRPr>
                      </a:p>
                      <a:p>
                        <a:pPr marL="457200" lvl="0" indent="-298450" algn="l" rtl="0">
                          <a:spcBef>
                            <a:spcPts val="0"/>
                          </a:spcBef>
                          <a:spcAft>
                            <a:spcPts val="0"/>
                          </a:spcAft>
                          <a:buClr>
                            <a:schemeClr val="dk1"/>
                          </a:buClr>
                          <a:buSzPts val="1100"/>
                          <a:buChar char="●"/>
                        </a:pPr>
                        <a:r>
                          <a:rPr lang="en-US" sz="1100" dirty="0">
                            <a:solidFill>
                              <a:schemeClr val="dk1"/>
                            </a:solidFill>
                          </a:rPr>
                          <a:t>Assertive</a:t>
                        </a:r>
                        <a:endParaRPr sz="1100" dirty="0">
                          <a:solidFill>
                            <a:schemeClr val="dk1"/>
                          </a:solidFill>
                        </a:endParaRPr>
                      </a:p>
                      <a:p>
                        <a:pPr marL="457200" lvl="0" indent="-298450" algn="l" rtl="0">
                          <a:spcBef>
                            <a:spcPts val="0"/>
                          </a:spcBef>
                          <a:spcAft>
                            <a:spcPts val="0"/>
                          </a:spcAft>
                          <a:buClr>
                            <a:schemeClr val="dk1"/>
                          </a:buClr>
                          <a:buSzPts val="1100"/>
                          <a:buChar char="●"/>
                        </a:pPr>
                        <a:r>
                          <a:rPr lang="en-US" sz="1100" dirty="0">
                            <a:solidFill>
                              <a:schemeClr val="dk1"/>
                            </a:solidFill>
                          </a:rPr>
                          <a:t>Vocal</a:t>
                        </a:r>
                        <a:endParaRPr sz="1100" dirty="0">
                          <a:solidFill>
                            <a:schemeClr val="dk1"/>
                          </a:solidFill>
                        </a:endParaRPr>
                      </a:p>
                      <a:p>
                        <a:pPr marL="457200" lvl="0" indent="-298450" algn="l" rtl="0">
                          <a:spcBef>
                            <a:spcPts val="0"/>
                          </a:spcBef>
                          <a:spcAft>
                            <a:spcPts val="0"/>
                          </a:spcAft>
                          <a:buClr>
                            <a:schemeClr val="dk1"/>
                          </a:buClr>
                          <a:buSzPts val="1100"/>
                          <a:buChar char="●"/>
                        </a:pPr>
                        <a:r>
                          <a:rPr lang="en-US" sz="1100" dirty="0">
                            <a:solidFill>
                              <a:schemeClr val="dk1"/>
                            </a:solidFill>
                          </a:rPr>
                          <a:t>Little experience</a:t>
                        </a:r>
                        <a:endParaRPr sz="1100" dirty="0">
                          <a:solidFill>
                            <a:schemeClr val="dk1"/>
                          </a:solidFill>
                        </a:endParaRPr>
                      </a:p>
                      <a:p>
                        <a:pPr marL="0" lvl="0" indent="0" algn="l" rtl="0">
                          <a:spcBef>
                            <a:spcPts val="0"/>
                          </a:spcBef>
                          <a:spcAft>
                            <a:spcPts val="0"/>
                          </a:spcAft>
                          <a:buNone/>
                        </a:pPr>
                        <a:r>
                          <a:rPr lang="en-US" sz="1100" dirty="0">
                            <a:solidFill>
                              <a:schemeClr val="dk1"/>
                            </a:solidFill>
                          </a:rPr>
                          <a:t>   with cross-functional</a:t>
                        </a:r>
                        <a:endParaRPr sz="1100" dirty="0">
                          <a:solidFill>
                            <a:schemeClr val="dk1"/>
                          </a:solidFill>
                        </a:endParaRPr>
                      </a:p>
                      <a:p>
                        <a:pPr marL="0" lvl="0" indent="0" algn="l" rtl="0">
                          <a:spcBef>
                            <a:spcPts val="0"/>
                          </a:spcBef>
                          <a:spcAft>
                            <a:spcPts val="0"/>
                          </a:spcAft>
                          <a:buNone/>
                        </a:pPr>
                        <a:r>
                          <a:rPr lang="en-US" sz="1100" dirty="0">
                            <a:solidFill>
                              <a:schemeClr val="dk1"/>
                            </a:solidFill>
                          </a:rPr>
                          <a:t>   teams</a:t>
                        </a:r>
                        <a:endParaRPr sz="1100" dirty="0">
                          <a:solidFill>
                            <a:schemeClr val="dk1"/>
                          </a:solidFill>
                        </a:endParaRPr>
                      </a:p>
                    </a:txBody>
                    <a:tcPr marL="91425" marR="91425" marT="91425" marB="91425"/>
                  </a:tc>
                  <a:tc>
                    <a:txBody>
                      <a:bodyPr/>
                      <a:lstStyle/>
                      <a:p>
                        <a:pPr marL="0" lvl="0" indent="0" algn="l" rtl="0">
                          <a:spcBef>
                            <a:spcPts val="0"/>
                          </a:spcBef>
                          <a:spcAft>
                            <a:spcPts val="0"/>
                          </a:spcAft>
                          <a:buNone/>
                        </a:pPr>
                        <a:r>
                          <a:rPr lang="en-US" sz="1600" dirty="0"/>
                          <a:t>11  Holly Poole</a:t>
                        </a:r>
                        <a:endParaRPr sz="1600" dirty="0"/>
                      </a:p>
                      <a:p>
                        <a:pPr marL="0" lvl="0" indent="0" algn="l" rtl="0">
                          <a:spcBef>
                            <a:spcPts val="0"/>
                          </a:spcBef>
                          <a:spcAft>
                            <a:spcPts val="0"/>
                          </a:spcAft>
                          <a:buNone/>
                        </a:pPr>
                        <a:r>
                          <a:rPr lang="en-US" sz="1200" i="1" dirty="0"/>
                          <a:t>Help Desk Supervisor</a:t>
                        </a:r>
                      </a:p>
                      <a:p>
                        <a:pPr marL="0" lvl="0" indent="0" algn="l" rtl="0">
                          <a:spcBef>
                            <a:spcPts val="0"/>
                          </a:spcBef>
                          <a:spcAft>
                            <a:spcPts val="0"/>
                          </a:spcAft>
                          <a:buNone/>
                        </a:pPr>
                        <a:endParaRPr sz="1200" i="1" dirty="0"/>
                      </a:p>
                      <a:p>
                        <a:pPr marL="457200" lvl="0" indent="-298450" algn="l" rtl="0">
                          <a:spcBef>
                            <a:spcPts val="0"/>
                          </a:spcBef>
                          <a:spcAft>
                            <a:spcPts val="0"/>
                          </a:spcAft>
                          <a:buSzPts val="1100"/>
                          <a:buChar char="●"/>
                        </a:pPr>
                        <a:r>
                          <a:rPr lang="en-US" sz="1100" dirty="0"/>
                          <a:t>15 years at institution</a:t>
                        </a:r>
                        <a:endParaRPr sz="1100" dirty="0"/>
                      </a:p>
                      <a:p>
                        <a:pPr marL="457200" lvl="0" indent="-298450" algn="l" rtl="0">
                          <a:spcBef>
                            <a:spcPts val="0"/>
                          </a:spcBef>
                          <a:spcAft>
                            <a:spcPts val="0"/>
                          </a:spcAft>
                          <a:buSzPts val="1100"/>
                          <a:buChar char="●"/>
                        </a:pPr>
                        <a:r>
                          <a:rPr lang="en-US" sz="1100" dirty="0"/>
                          <a:t>15 years in current role </a:t>
                        </a:r>
                        <a:endParaRPr sz="1100" dirty="0"/>
                      </a:p>
                      <a:p>
                        <a:pPr marL="457200" lvl="0" indent="-298450" algn="l" rtl="0">
                          <a:spcBef>
                            <a:spcPts val="0"/>
                          </a:spcBef>
                          <a:spcAft>
                            <a:spcPts val="0"/>
                          </a:spcAft>
                          <a:buSzPts val="1100"/>
                          <a:buChar char="●"/>
                        </a:pPr>
                        <a:r>
                          <a:rPr lang="en-US" sz="1100" dirty="0"/>
                          <a:t>Approachable</a:t>
                        </a:r>
                        <a:endParaRPr sz="1100" dirty="0"/>
                      </a:p>
                      <a:p>
                        <a:pPr marL="457200" lvl="0" indent="-298450" algn="l" rtl="0">
                          <a:spcBef>
                            <a:spcPts val="0"/>
                          </a:spcBef>
                          <a:spcAft>
                            <a:spcPts val="0"/>
                          </a:spcAft>
                          <a:buSzPts val="1100"/>
                          <a:buChar char="●"/>
                        </a:pPr>
                        <a:r>
                          <a:rPr lang="en-US" sz="1100" dirty="0"/>
                          <a:t>Laid back</a:t>
                        </a:r>
                        <a:endParaRPr sz="1100" dirty="0"/>
                      </a:p>
                      <a:p>
                        <a:pPr marL="457200" lvl="0" indent="-298450" algn="l" rtl="0">
                          <a:spcBef>
                            <a:spcPts val="0"/>
                          </a:spcBef>
                          <a:spcAft>
                            <a:spcPts val="0"/>
                          </a:spcAft>
                          <a:buSzPts val="1100"/>
                          <a:buChar char="●"/>
                        </a:pPr>
                        <a:r>
                          <a:rPr lang="en-US" sz="1100" dirty="0"/>
                          <a:t>Serves on many </a:t>
                        </a:r>
                      </a:p>
                      <a:p>
                        <a:pPr marL="158750" lvl="0" indent="0" algn="l" rtl="0">
                          <a:spcBef>
                            <a:spcPts val="0"/>
                          </a:spcBef>
                          <a:spcAft>
                            <a:spcPts val="0"/>
                          </a:spcAft>
                          <a:buSzPts val="1100"/>
                          <a:buNone/>
                        </a:pPr>
                        <a:r>
                          <a:rPr lang="en-US" sz="1100" dirty="0"/>
                          <a:t>teams</a:t>
                        </a:r>
                        <a:endParaRPr sz="1100" dirty="0"/>
                      </a:p>
                    </a:txBody>
                    <a:tcPr marL="91425" marR="91425" marT="91425" marB="91425"/>
                  </a:tc>
                  <a:tc>
                    <a:txBody>
                      <a:bodyPr/>
                      <a:lstStyle/>
                      <a:p>
                        <a:pPr marL="0" lvl="0" indent="0" algn="l" rtl="0">
                          <a:spcBef>
                            <a:spcPts val="0"/>
                          </a:spcBef>
                          <a:spcAft>
                            <a:spcPts val="0"/>
                          </a:spcAft>
                          <a:buNone/>
                        </a:pPr>
                        <a:r>
                          <a:rPr lang="en-US" sz="1600" dirty="0"/>
                          <a:t>12  Tim </a:t>
                        </a:r>
                        <a:r>
                          <a:rPr lang="en-US" sz="1600" dirty="0" err="1"/>
                          <a:t>Axell</a:t>
                        </a:r>
                        <a:endParaRPr sz="1600" dirty="0"/>
                      </a:p>
                      <a:p>
                        <a:pPr marL="0" lvl="0" indent="0" algn="l" rtl="0">
                          <a:spcBef>
                            <a:spcPts val="0"/>
                          </a:spcBef>
                          <a:spcAft>
                            <a:spcPts val="0"/>
                          </a:spcAft>
                          <a:buNone/>
                        </a:pPr>
                        <a:r>
                          <a:rPr lang="en-US" sz="1200" i="1" dirty="0"/>
                          <a:t>Director, Client Services</a:t>
                        </a:r>
                      </a:p>
                      <a:p>
                        <a:pPr marL="0" lvl="0" indent="0" algn="l" rtl="0">
                          <a:spcBef>
                            <a:spcPts val="0"/>
                          </a:spcBef>
                          <a:spcAft>
                            <a:spcPts val="0"/>
                          </a:spcAft>
                          <a:buNone/>
                        </a:pPr>
                        <a:endParaRPr sz="1200" i="1" dirty="0"/>
                      </a:p>
                      <a:p>
                        <a:pPr marL="457200" lvl="0" indent="-298450" algn="l" rtl="0">
                          <a:spcBef>
                            <a:spcPts val="0"/>
                          </a:spcBef>
                          <a:spcAft>
                            <a:spcPts val="0"/>
                          </a:spcAft>
                          <a:buSzPts val="1100"/>
                          <a:buChar char="●"/>
                        </a:pPr>
                        <a:r>
                          <a:rPr lang="en-US" sz="1100" dirty="0"/>
                          <a:t>20 years at institution</a:t>
                        </a:r>
                        <a:endParaRPr sz="1100" dirty="0"/>
                      </a:p>
                      <a:p>
                        <a:pPr marL="457200" lvl="0" indent="-298450" algn="l" rtl="0">
                          <a:spcBef>
                            <a:spcPts val="0"/>
                          </a:spcBef>
                          <a:spcAft>
                            <a:spcPts val="0"/>
                          </a:spcAft>
                          <a:buSzPts val="1100"/>
                          <a:buChar char="●"/>
                        </a:pPr>
                        <a:r>
                          <a:rPr lang="en-US" sz="1100" dirty="0"/>
                          <a:t>10 years in current role</a:t>
                        </a:r>
                        <a:endParaRPr sz="1100" dirty="0"/>
                      </a:p>
                      <a:p>
                        <a:pPr marL="457200" lvl="0" indent="-298450" algn="l" rtl="0">
                          <a:spcBef>
                            <a:spcPts val="0"/>
                          </a:spcBef>
                          <a:spcAft>
                            <a:spcPts val="0"/>
                          </a:spcAft>
                          <a:buSzPts val="1100"/>
                          <a:buChar char="●"/>
                        </a:pPr>
                        <a:r>
                          <a:rPr lang="en-US" sz="1100" dirty="0"/>
                          <a:t>Friendly</a:t>
                        </a:r>
                        <a:endParaRPr sz="1100" dirty="0"/>
                      </a:p>
                      <a:p>
                        <a:pPr marL="457200" lvl="0" indent="-298450" algn="l" rtl="0">
                          <a:spcBef>
                            <a:spcPts val="0"/>
                          </a:spcBef>
                          <a:spcAft>
                            <a:spcPts val="0"/>
                          </a:spcAft>
                          <a:buSzPts val="1100"/>
                          <a:buChar char="●"/>
                        </a:pPr>
                        <a:r>
                          <a:rPr lang="en-US" sz="1100" dirty="0"/>
                          <a:t>Thorough</a:t>
                        </a:r>
                        <a:endParaRPr sz="1100" dirty="0"/>
                      </a:p>
                      <a:p>
                        <a:pPr marL="457200" lvl="0" indent="-298450" algn="l" rtl="0">
                          <a:spcBef>
                            <a:spcPts val="0"/>
                          </a:spcBef>
                          <a:spcAft>
                            <a:spcPts val="0"/>
                          </a:spcAft>
                          <a:buSzPts val="1100"/>
                          <a:buChar char="●"/>
                        </a:pPr>
                        <a:r>
                          <a:rPr lang="en-US" sz="1100" dirty="0"/>
                          <a:t>Alumnus</a:t>
                        </a:r>
                        <a:endParaRPr sz="1100" dirty="0"/>
                      </a:p>
                    </a:txBody>
                    <a:tcPr marL="91425" marR="91425" marT="91425" marB="91425"/>
                  </a:tc>
                  <a:extLst>
                    <a:ext uri="{0D108BD9-81ED-4DB2-BD59-A6C34878D82A}">
                      <a16:rowId xmlns:a16="http://schemas.microsoft.com/office/drawing/2014/main" val="10002"/>
                    </a:ext>
                  </a:extLst>
                </a:tr>
              </a:tbl>
            </a:graphicData>
          </a:graphic>
        </p:graphicFrame>
        <p:pic>
          <p:nvPicPr>
            <p:cNvPr id="4" name="Google Shape;159;p22" descr="Sep 19, 2017 12:48:27 PM.jpg">
              <a:extLst>
                <a:ext uri="{FF2B5EF4-FFF2-40B4-BE49-F238E27FC236}">
                  <a16:creationId xmlns:a16="http://schemas.microsoft.com/office/drawing/2014/main" id="{0AAC3D5C-BC53-4545-9F4C-61A36E717561}"/>
                </a:ext>
              </a:extLst>
            </p:cNvPr>
            <p:cNvPicPr preferRelativeResize="0"/>
            <p:nvPr/>
          </p:nvPicPr>
          <p:blipFill rotWithShape="1">
            <a:blip r:embed="rId2">
              <a:alphaModFix amt="97000"/>
            </a:blip>
            <a:srcRect l="37251" t="7089" r="12087"/>
            <a:stretch/>
          </p:blipFill>
          <p:spPr>
            <a:xfrm>
              <a:off x="2937521" y="1699845"/>
              <a:ext cx="454550" cy="625250"/>
            </a:xfrm>
            <a:prstGeom prst="rect">
              <a:avLst/>
            </a:prstGeom>
            <a:noFill/>
            <a:ln>
              <a:noFill/>
            </a:ln>
          </p:spPr>
        </p:pic>
        <p:pic>
          <p:nvPicPr>
            <p:cNvPr id="5" name="Google Shape;160;p22" descr="Sep 19, 2017 12:53:30 PM.jpg">
              <a:extLst>
                <a:ext uri="{FF2B5EF4-FFF2-40B4-BE49-F238E27FC236}">
                  <a16:creationId xmlns:a16="http://schemas.microsoft.com/office/drawing/2014/main" id="{620AB9A6-B040-45E2-ABAC-EA3D1F8E8278}"/>
                </a:ext>
              </a:extLst>
            </p:cNvPr>
            <p:cNvPicPr preferRelativeResize="0"/>
            <p:nvPr/>
          </p:nvPicPr>
          <p:blipFill rotWithShape="1">
            <a:blip r:embed="rId3">
              <a:alphaModFix/>
            </a:blip>
            <a:srcRect l="47082" t="29148" r="12082"/>
            <a:stretch/>
          </p:blipFill>
          <p:spPr>
            <a:xfrm>
              <a:off x="5079724" y="1697032"/>
              <a:ext cx="480488" cy="625250"/>
            </a:xfrm>
            <a:prstGeom prst="rect">
              <a:avLst/>
            </a:prstGeom>
            <a:noFill/>
            <a:ln>
              <a:noFill/>
            </a:ln>
          </p:spPr>
        </p:pic>
        <p:pic>
          <p:nvPicPr>
            <p:cNvPr id="6" name="Google Shape;161;p22" descr="Sep 19, 2017 12:55:42 PM.jpg">
              <a:extLst>
                <a:ext uri="{FF2B5EF4-FFF2-40B4-BE49-F238E27FC236}">
                  <a16:creationId xmlns:a16="http://schemas.microsoft.com/office/drawing/2014/main" id="{65F8CA3F-D45C-4EC2-9A3C-F70C392B98CE}"/>
                </a:ext>
              </a:extLst>
            </p:cNvPr>
            <p:cNvPicPr preferRelativeResize="0"/>
            <p:nvPr/>
          </p:nvPicPr>
          <p:blipFill rotWithShape="1">
            <a:blip r:embed="rId4">
              <a:alphaModFix/>
            </a:blip>
            <a:srcRect l="41622" t="6933"/>
            <a:stretch/>
          </p:blipFill>
          <p:spPr>
            <a:xfrm>
              <a:off x="7195069" y="1697028"/>
              <a:ext cx="522934" cy="625249"/>
            </a:xfrm>
            <a:prstGeom prst="rect">
              <a:avLst/>
            </a:prstGeom>
            <a:noFill/>
            <a:ln>
              <a:noFill/>
            </a:ln>
          </p:spPr>
        </p:pic>
        <p:pic>
          <p:nvPicPr>
            <p:cNvPr id="7" name="Google Shape;162;p22" descr="Sep 19, 2017 12:58:47 PM.jpg">
              <a:extLst>
                <a:ext uri="{FF2B5EF4-FFF2-40B4-BE49-F238E27FC236}">
                  <a16:creationId xmlns:a16="http://schemas.microsoft.com/office/drawing/2014/main" id="{6149534F-AD6D-4E04-8FA1-CE91CA50F59F}"/>
                </a:ext>
              </a:extLst>
            </p:cNvPr>
            <p:cNvPicPr preferRelativeResize="0"/>
            <p:nvPr/>
          </p:nvPicPr>
          <p:blipFill rotWithShape="1">
            <a:blip r:embed="rId5">
              <a:alphaModFix/>
            </a:blip>
            <a:srcRect l="47000" t="18113"/>
            <a:stretch/>
          </p:blipFill>
          <p:spPr>
            <a:xfrm>
              <a:off x="9341546" y="1697027"/>
              <a:ext cx="539558" cy="625250"/>
            </a:xfrm>
            <a:prstGeom prst="rect">
              <a:avLst/>
            </a:prstGeom>
            <a:noFill/>
            <a:ln>
              <a:noFill/>
            </a:ln>
          </p:spPr>
        </p:pic>
        <p:pic>
          <p:nvPicPr>
            <p:cNvPr id="8" name="Google Shape;163;p22" descr="Sep 19, 2017 1:17:18 PM.jpg">
              <a:extLst>
                <a:ext uri="{FF2B5EF4-FFF2-40B4-BE49-F238E27FC236}">
                  <a16:creationId xmlns:a16="http://schemas.microsoft.com/office/drawing/2014/main" id="{44411B51-40DE-4A13-8855-4436DACD4229}"/>
                </a:ext>
              </a:extLst>
            </p:cNvPr>
            <p:cNvPicPr preferRelativeResize="0"/>
            <p:nvPr/>
          </p:nvPicPr>
          <p:blipFill rotWithShape="1">
            <a:blip r:embed="rId6">
              <a:alphaModFix/>
            </a:blip>
            <a:srcRect l="62929" t="30606" r="16722" b="34068"/>
            <a:stretch/>
          </p:blipFill>
          <p:spPr>
            <a:xfrm>
              <a:off x="2858637" y="3782281"/>
              <a:ext cx="539550" cy="702495"/>
            </a:xfrm>
            <a:prstGeom prst="rect">
              <a:avLst/>
            </a:prstGeom>
            <a:noFill/>
            <a:ln>
              <a:noFill/>
            </a:ln>
          </p:spPr>
        </p:pic>
        <p:pic>
          <p:nvPicPr>
            <p:cNvPr id="9" name="Google Shape;164;p22" descr="Sep 19, 2017 1:23:20 PM.jpg">
              <a:extLst>
                <a:ext uri="{FF2B5EF4-FFF2-40B4-BE49-F238E27FC236}">
                  <a16:creationId xmlns:a16="http://schemas.microsoft.com/office/drawing/2014/main" id="{95E526FA-980C-4E44-91D1-F7AB8BF61A59}"/>
                </a:ext>
              </a:extLst>
            </p:cNvPr>
            <p:cNvPicPr preferRelativeResize="0"/>
            <p:nvPr/>
          </p:nvPicPr>
          <p:blipFill rotWithShape="1">
            <a:blip r:embed="rId7">
              <a:alphaModFix/>
            </a:blip>
            <a:srcRect l="57057" t="40433" r="16037" b="7305"/>
            <a:stretch/>
          </p:blipFill>
          <p:spPr>
            <a:xfrm>
              <a:off x="5111678" y="3814453"/>
              <a:ext cx="454550" cy="662217"/>
            </a:xfrm>
            <a:prstGeom prst="rect">
              <a:avLst/>
            </a:prstGeom>
            <a:noFill/>
            <a:ln>
              <a:noFill/>
            </a:ln>
          </p:spPr>
        </p:pic>
        <p:pic>
          <p:nvPicPr>
            <p:cNvPr id="10" name="Google Shape;165;p22" descr="Sep 19, 2017 1:49:04 PM.jpg">
              <a:extLst>
                <a:ext uri="{FF2B5EF4-FFF2-40B4-BE49-F238E27FC236}">
                  <a16:creationId xmlns:a16="http://schemas.microsoft.com/office/drawing/2014/main" id="{8246CF9D-599A-4393-B461-59C2D9D738F5}"/>
                </a:ext>
              </a:extLst>
            </p:cNvPr>
            <p:cNvPicPr preferRelativeResize="0"/>
            <p:nvPr/>
          </p:nvPicPr>
          <p:blipFill rotWithShape="1">
            <a:blip r:embed="rId8">
              <a:alphaModFix/>
            </a:blip>
            <a:srcRect l="42714" t="30247" r="20547" b="4183"/>
            <a:stretch/>
          </p:blipFill>
          <p:spPr>
            <a:xfrm>
              <a:off x="7183037" y="3744489"/>
              <a:ext cx="539550" cy="722241"/>
            </a:xfrm>
            <a:prstGeom prst="rect">
              <a:avLst/>
            </a:prstGeom>
            <a:noFill/>
            <a:ln>
              <a:noFill/>
            </a:ln>
          </p:spPr>
        </p:pic>
        <p:pic>
          <p:nvPicPr>
            <p:cNvPr id="11" name="Google Shape;166;p22" descr="Sep 19, 2017 4:03:07 PM.jpg">
              <a:extLst>
                <a:ext uri="{FF2B5EF4-FFF2-40B4-BE49-F238E27FC236}">
                  <a16:creationId xmlns:a16="http://schemas.microsoft.com/office/drawing/2014/main" id="{60AE5A0A-3702-4D4D-8FC1-BF5F24712260}"/>
                </a:ext>
              </a:extLst>
            </p:cNvPr>
            <p:cNvPicPr preferRelativeResize="0"/>
            <p:nvPr/>
          </p:nvPicPr>
          <p:blipFill rotWithShape="1">
            <a:blip r:embed="rId9">
              <a:alphaModFix/>
            </a:blip>
            <a:srcRect l="60196" t="32608" r="11669" b="12761"/>
            <a:stretch/>
          </p:blipFill>
          <p:spPr>
            <a:xfrm>
              <a:off x="9426554" y="3804771"/>
              <a:ext cx="454550" cy="661959"/>
            </a:xfrm>
            <a:prstGeom prst="rect">
              <a:avLst/>
            </a:prstGeom>
            <a:noFill/>
            <a:ln>
              <a:noFill/>
            </a:ln>
          </p:spPr>
        </p:pic>
        <p:pic>
          <p:nvPicPr>
            <p:cNvPr id="12" name="Google Shape;167;p22" descr="Sep 19, 2017 4:06:18 PM.jpg">
              <a:extLst>
                <a:ext uri="{FF2B5EF4-FFF2-40B4-BE49-F238E27FC236}">
                  <a16:creationId xmlns:a16="http://schemas.microsoft.com/office/drawing/2014/main" id="{C51CC1B1-00AB-460A-AD1A-A42D53558BEF}"/>
                </a:ext>
              </a:extLst>
            </p:cNvPr>
            <p:cNvPicPr preferRelativeResize="0"/>
            <p:nvPr/>
          </p:nvPicPr>
          <p:blipFill rotWithShape="1">
            <a:blip r:embed="rId10">
              <a:alphaModFix/>
            </a:blip>
            <a:srcRect l="56645" t="31513" r="12626" b="13784"/>
            <a:stretch/>
          </p:blipFill>
          <p:spPr>
            <a:xfrm>
              <a:off x="2852521" y="5717480"/>
              <a:ext cx="539550" cy="720357"/>
            </a:xfrm>
            <a:prstGeom prst="rect">
              <a:avLst/>
            </a:prstGeom>
            <a:noFill/>
            <a:ln>
              <a:noFill/>
            </a:ln>
          </p:spPr>
        </p:pic>
        <p:pic>
          <p:nvPicPr>
            <p:cNvPr id="13" name="Google Shape;168;p22" descr="Sep 19, 2017 4:07:36 PM.jpg">
              <a:extLst>
                <a:ext uri="{FF2B5EF4-FFF2-40B4-BE49-F238E27FC236}">
                  <a16:creationId xmlns:a16="http://schemas.microsoft.com/office/drawing/2014/main" id="{45854BF6-25DD-44E8-A543-486591D8F5EB}"/>
                </a:ext>
              </a:extLst>
            </p:cNvPr>
            <p:cNvPicPr preferRelativeResize="0"/>
            <p:nvPr/>
          </p:nvPicPr>
          <p:blipFill rotWithShape="1">
            <a:blip r:embed="rId11">
              <a:alphaModFix/>
            </a:blip>
            <a:srcRect l="70657" t="49269" r="4999" b="9666"/>
            <a:stretch/>
          </p:blipFill>
          <p:spPr>
            <a:xfrm>
              <a:off x="5026678" y="5758254"/>
              <a:ext cx="539550" cy="682644"/>
            </a:xfrm>
            <a:prstGeom prst="rect">
              <a:avLst/>
            </a:prstGeom>
            <a:noFill/>
            <a:ln>
              <a:noFill/>
            </a:ln>
          </p:spPr>
        </p:pic>
        <p:pic>
          <p:nvPicPr>
            <p:cNvPr id="14" name="Google Shape;169;p22" descr="Sep 19, 2017 4:09:37 PM.jpg">
              <a:extLst>
                <a:ext uri="{FF2B5EF4-FFF2-40B4-BE49-F238E27FC236}">
                  <a16:creationId xmlns:a16="http://schemas.microsoft.com/office/drawing/2014/main" id="{7AD716A1-7FC9-4398-ADCC-85E6B6F5E5E1}"/>
                </a:ext>
              </a:extLst>
            </p:cNvPr>
            <p:cNvPicPr preferRelativeResize="0"/>
            <p:nvPr/>
          </p:nvPicPr>
          <p:blipFill rotWithShape="1">
            <a:blip r:embed="rId12">
              <a:alphaModFix/>
            </a:blip>
            <a:srcRect l="52003" t="32609" r="20546" b="23870"/>
            <a:stretch/>
          </p:blipFill>
          <p:spPr>
            <a:xfrm>
              <a:off x="7195077" y="5816041"/>
              <a:ext cx="522926" cy="621796"/>
            </a:xfrm>
            <a:prstGeom prst="rect">
              <a:avLst/>
            </a:prstGeom>
            <a:noFill/>
            <a:ln>
              <a:noFill/>
            </a:ln>
          </p:spPr>
        </p:pic>
        <p:pic>
          <p:nvPicPr>
            <p:cNvPr id="15" name="Google Shape;170;p22" descr="Sep 19, 2017 4:15:02 PM.jpg">
              <a:extLst>
                <a:ext uri="{FF2B5EF4-FFF2-40B4-BE49-F238E27FC236}">
                  <a16:creationId xmlns:a16="http://schemas.microsoft.com/office/drawing/2014/main" id="{2FF7FA74-5C0E-45FE-86D1-B929477625EA}"/>
                </a:ext>
              </a:extLst>
            </p:cNvPr>
            <p:cNvPicPr preferRelativeResize="0"/>
            <p:nvPr/>
          </p:nvPicPr>
          <p:blipFill rotWithShape="1">
            <a:blip r:embed="rId13">
              <a:alphaModFix/>
            </a:blip>
            <a:srcRect l="52825" t="29331" r="10573" b="8394"/>
            <a:stretch/>
          </p:blipFill>
          <p:spPr>
            <a:xfrm>
              <a:off x="9339479" y="5743278"/>
              <a:ext cx="539550" cy="688532"/>
            </a:xfrm>
            <a:prstGeom prst="rect">
              <a:avLst/>
            </a:prstGeom>
            <a:noFill/>
            <a:ln>
              <a:noFill/>
            </a:ln>
          </p:spPr>
        </p:pic>
      </p:grpSp>
    </p:spTree>
    <p:extLst>
      <p:ext uri="{BB962C8B-B14F-4D97-AF65-F5344CB8AC3E}">
        <p14:creationId xmlns:p14="http://schemas.microsoft.com/office/powerpoint/2010/main" val="2786697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965</Words>
  <Application>Microsoft Office PowerPoint</Application>
  <PresentationFormat>Widescreen</PresentationFormat>
  <Paragraphs>209</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EB Garamond</vt:lpstr>
      <vt:lpstr>Times</vt:lpstr>
      <vt:lpstr>Times New Roman</vt:lpstr>
      <vt:lpstr>Office Theme</vt:lpstr>
      <vt:lpstr>Enhancing the Performance of Cross Functional Teams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Evaluations There are two ways to access the session and presenter evaluations:</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Berg</dc:creator>
  <cp:lastModifiedBy>Bill Bettermann</cp:lastModifiedBy>
  <cp:revision>24</cp:revision>
  <dcterms:created xsi:type="dcterms:W3CDTF">2019-03-25T21:23:33Z</dcterms:created>
  <dcterms:modified xsi:type="dcterms:W3CDTF">2019-10-09T18:43:59Z</dcterms:modified>
</cp:coreProperties>
</file>