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10" r:id="rId4"/>
  </p:sldMasterIdLst>
  <p:notesMasterIdLst>
    <p:notesMasterId r:id="rId24"/>
  </p:notesMasterIdLst>
  <p:handoutMasterIdLst>
    <p:handoutMasterId r:id="rId25"/>
  </p:handoutMasterIdLst>
  <p:sldIdLst>
    <p:sldId id="261" r:id="rId5"/>
    <p:sldId id="262" r:id="rId6"/>
    <p:sldId id="276" r:id="rId7"/>
    <p:sldId id="507" r:id="rId8"/>
    <p:sldId id="260" r:id="rId9"/>
    <p:sldId id="274" r:id="rId10"/>
    <p:sldId id="277" r:id="rId11"/>
    <p:sldId id="283" r:id="rId12"/>
    <p:sldId id="280" r:id="rId13"/>
    <p:sldId id="275" r:id="rId14"/>
    <p:sldId id="284" r:id="rId15"/>
    <p:sldId id="285" r:id="rId16"/>
    <p:sldId id="291" r:id="rId17"/>
    <p:sldId id="289" r:id="rId18"/>
    <p:sldId id="288" r:id="rId19"/>
    <p:sldId id="281" r:id="rId20"/>
    <p:sldId id="290" r:id="rId21"/>
    <p:sldId id="282" r:id="rId22"/>
    <p:sldId id="264" r:id="rId23"/>
  </p:sldIdLst>
  <p:sldSz cx="12192000" cy="6858000"/>
  <p:notesSz cx="7010400"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000"/>
    <a:srgbClr val="969696"/>
    <a:srgbClr val="9E9A95"/>
    <a:srgbClr val="382E25"/>
    <a:srgbClr val="C17945"/>
    <a:srgbClr val="31526A"/>
    <a:srgbClr val="690304"/>
    <a:srgbClr val="252626"/>
    <a:srgbClr val="A6A6A6"/>
    <a:srgbClr val="C6BF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41" autoAdjust="0"/>
    <p:restoredTop sz="77866" autoAdjust="0"/>
  </p:normalViewPr>
  <p:slideViewPr>
    <p:cSldViewPr snapToGrid="0" snapToObjects="1">
      <p:cViewPr varScale="1">
        <p:scale>
          <a:sx n="78" d="100"/>
          <a:sy n="78" d="100"/>
        </p:scale>
        <p:origin x="1408" y="17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morse\Desktop\Images%20for%20Lois\Excel%20Charts%20and%20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BB8-4AF1-B3AF-BB84E68230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BB8-4AF1-B3AF-BB84E6823099}"/>
              </c:ext>
            </c:extLst>
          </c:dPt>
          <c:dLbls>
            <c:dLbl>
              <c:idx val="0"/>
              <c:layout>
                <c:manualLayout>
                  <c:x val="-4.4444444444444446E-2"/>
                  <c:y val="-0.16822105570137066"/>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819444444444445E-2"/>
                      <c:h val="9.375E-2"/>
                    </c:manualLayout>
                  </c15:layout>
                </c:ext>
                <c:ext xmlns:c16="http://schemas.microsoft.com/office/drawing/2014/chart" uri="{C3380CC4-5D6E-409C-BE32-E72D297353CC}">
                  <c16:uniqueId val="{00000001-9BB8-4AF1-B3AF-BB84E682309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 7 Usability INS V CEN'!$A$2:$A$3</c:f>
              <c:strCache>
                <c:ptCount val="2"/>
                <c:pt idx="0">
                  <c:v>Project B</c:v>
                </c:pt>
                <c:pt idx="1">
                  <c:v>Project A</c:v>
                </c:pt>
              </c:strCache>
            </c:strRef>
          </c:cat>
          <c:val>
            <c:numRef>
              <c:f>'Slide 7 Usability INS V CEN'!$C$2:$C$3</c:f>
              <c:numCache>
                <c:formatCode>0%</c:formatCode>
                <c:ptCount val="2"/>
                <c:pt idx="0">
                  <c:v>0.83216300685960143</c:v>
                </c:pt>
                <c:pt idx="1">
                  <c:v>0.1678369931403986</c:v>
                </c:pt>
              </c:numCache>
            </c:numRef>
          </c:val>
          <c:extLst>
            <c:ext xmlns:c16="http://schemas.microsoft.com/office/drawing/2014/chart" uri="{C3380CC4-5D6E-409C-BE32-E72D297353CC}">
              <c16:uniqueId val="{00000004-9BB8-4AF1-B3AF-BB84E68230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7859BD-4604-2843-976C-9F2DEE3C79DB}" type="datetimeFigureOut">
              <a:rPr lang="en-US" smtClean="0"/>
              <a:t>10/18/19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108F45-8DB7-E449-85E4-EC04F96DF3AA}" type="datetimeFigureOut">
              <a:rPr lang="en-US" smtClean="0"/>
              <a:t>10/18/19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619125" y="455613"/>
            <a:ext cx="9144000" cy="2387600"/>
          </a:xfrm>
        </p:spPr>
        <p:txBody>
          <a:bodyPr anchor="b"/>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619125" y="293528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809625" y="6492875"/>
            <a:ext cx="1781176" cy="365125"/>
          </a:xfrm>
        </p:spPr>
        <p:txBody>
          <a:bodyPr/>
          <a:lstStyle>
            <a:lvl1pPr algn="ctr">
              <a:defRPr>
                <a:solidFill>
                  <a:schemeClr val="accent5">
                    <a:lumMod val="20000"/>
                    <a:lumOff val="80000"/>
                  </a:schemeClr>
                </a:solidFill>
              </a:defRPr>
            </a:lvl1pPr>
          </a:lstStyle>
          <a:p>
            <a:fld id="{4879B3C3-A2A0-4934-8D45-F81E7FC5DA70}" type="datetimeFigureOut">
              <a:rPr lang="en-US" smtClean="0"/>
              <a:pPr/>
              <a:t>10/18/19</a:t>
            </a:fld>
            <a:endParaRPr lang="en-US" dirty="0"/>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3781425" y="6492874"/>
            <a:ext cx="4114800" cy="365125"/>
          </a:xfrm>
        </p:spPr>
        <p:txBody>
          <a:bodyPr/>
          <a:lstStyle>
            <a:lvl1pPr>
              <a:defRPr>
                <a:solidFill>
                  <a:schemeClr val="accent5">
                    <a:lumMod val="20000"/>
                    <a:lumOff val="80000"/>
                  </a:schemeClr>
                </a:solidFill>
              </a:defRPr>
            </a:lvl1pPr>
          </a:lstStyle>
          <a:p>
            <a:endParaRPr lang="en-US" dirty="0"/>
          </a:p>
        </p:txBody>
      </p:sp>
    </p:spTree>
    <p:extLst>
      <p:ext uri="{BB962C8B-B14F-4D97-AF65-F5344CB8AC3E}">
        <p14:creationId xmlns:p14="http://schemas.microsoft.com/office/powerpoint/2010/main" val="378316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F33-50F6-4C0B-91CA-D89BE0BADD3C}"/>
              </a:ext>
            </a:extLst>
          </p:cNvPr>
          <p:cNvSpPr>
            <a:spLocks noGrp="1"/>
          </p:cNvSpPr>
          <p:nvPr>
            <p:ph type="title"/>
          </p:nvPr>
        </p:nvSpPr>
        <p:spPr/>
        <p:txBody>
          <a:bodyPr/>
          <a:lstStyle>
            <a:lvl1pPr>
              <a:defRPr b="1">
                <a:solidFill>
                  <a:srgbClr val="EF762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51745E-8FCA-4EA6-AB27-B0974F861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91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DFCB-2347-45B8-80C6-6A3E2C5E50A2}"/>
              </a:ext>
            </a:extLst>
          </p:cNvPr>
          <p:cNvSpPr>
            <a:spLocks noGrp="1"/>
          </p:cNvSpPr>
          <p:nvPr>
            <p:ph type="title"/>
          </p:nvPr>
        </p:nvSpPr>
        <p:spPr>
          <a:xfrm>
            <a:off x="838200" y="347663"/>
            <a:ext cx="10515600" cy="2852737"/>
          </a:xfrm>
        </p:spPr>
        <p:txBody>
          <a:bodyPr anchor="b"/>
          <a:lstStyle>
            <a:lvl1pPr>
              <a:defRPr sz="6000" b="1">
                <a:solidFill>
                  <a:schemeClr val="accent2">
                    <a:lumMod val="20000"/>
                    <a:lumOff val="8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03AC8B-4CA9-42A1-A6C9-418427F29F89}"/>
              </a:ext>
            </a:extLst>
          </p:cNvPr>
          <p:cNvSpPr>
            <a:spLocks noGrp="1"/>
          </p:cNvSpPr>
          <p:nvPr>
            <p:ph type="body" idx="1"/>
          </p:nvPr>
        </p:nvSpPr>
        <p:spPr>
          <a:xfrm>
            <a:off x="838200" y="3227388"/>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589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206-7E00-4E1A-9030-004775DD168C}"/>
              </a:ext>
            </a:extLst>
          </p:cNvPr>
          <p:cNvSpPr>
            <a:spLocks noGrp="1"/>
          </p:cNvSpPr>
          <p:nvPr>
            <p:ph type="title"/>
          </p:nvPr>
        </p:nvSpPr>
        <p:spPr/>
        <p:txBody>
          <a:bodyPr/>
          <a:lstStyle>
            <a:lvl1pPr>
              <a:defRPr b="1">
                <a:solidFill>
                  <a:srgbClr val="446CA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D409145-286A-4DC5-9DF3-DDF28A2E0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A2F43-C806-4251-9FEF-543F7D817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27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D938-CB1D-4FF7-B6FC-B15A521E92F7}"/>
              </a:ext>
            </a:extLst>
          </p:cNvPr>
          <p:cNvSpPr>
            <a:spLocks noGrp="1"/>
          </p:cNvSpPr>
          <p:nvPr>
            <p:ph type="title"/>
          </p:nvPr>
        </p:nvSpPr>
        <p:spPr>
          <a:xfrm>
            <a:off x="839788" y="365125"/>
            <a:ext cx="10515600" cy="1325563"/>
          </a:xfrm>
        </p:spPr>
        <p:txBody>
          <a:bodyPr/>
          <a:lstStyle>
            <a:lvl1pPr>
              <a:defRPr b="1">
                <a:solidFill>
                  <a:srgbClr val="446CA9"/>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A9E4615-9ABA-49B8-954A-3BA88214198C}"/>
              </a:ext>
            </a:extLst>
          </p:cNvPr>
          <p:cNvSpPr>
            <a:spLocks noGrp="1"/>
          </p:cNvSpPr>
          <p:nvPr>
            <p:ph type="body" idx="1"/>
          </p:nvPr>
        </p:nvSpPr>
        <p:spPr>
          <a:xfrm>
            <a:off x="839788" y="1681163"/>
            <a:ext cx="5157787"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1902FE8-A058-4671-A267-866CE5836CD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1E7361A-F08D-4094-8140-2D8B43E590B8}"/>
              </a:ext>
            </a:extLst>
          </p:cNvPr>
          <p:cNvSpPr>
            <a:spLocks noGrp="1"/>
          </p:cNvSpPr>
          <p:nvPr>
            <p:ph type="body" sz="quarter" idx="3"/>
          </p:nvPr>
        </p:nvSpPr>
        <p:spPr>
          <a:xfrm>
            <a:off x="6172200" y="1681163"/>
            <a:ext cx="5183188"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169086B-1657-4B07-9A0F-FC426D961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97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7AAF-2BBF-4380-9A58-23F3D6D3F3CE}"/>
              </a:ext>
            </a:extLst>
          </p:cNvPr>
          <p:cNvSpPr>
            <a:spLocks noGrp="1"/>
          </p:cNvSpPr>
          <p:nvPr>
            <p:ph type="title"/>
          </p:nvPr>
        </p:nvSpPr>
        <p:spPr>
          <a:xfrm>
            <a:off x="838200" y="1603375"/>
            <a:ext cx="10515600" cy="1325563"/>
          </a:xfrm>
        </p:spPr>
        <p:txBody>
          <a:bodyPr>
            <a:normAutofit/>
          </a:bodyPr>
          <a:lstStyle>
            <a:lvl1pPr>
              <a:defRPr sz="6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331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839787" y="726281"/>
            <a:ext cx="3932237" cy="1600200"/>
          </a:xfrm>
        </p:spPr>
        <p:txBody>
          <a:bodyPr anchor="b">
            <a:normAutofit/>
          </a:bodyPr>
          <a:lstStyle>
            <a:lvl1pPr>
              <a:defRPr sz="4400" b="1"/>
            </a:lvl1pPr>
          </a:lstStyle>
          <a:p>
            <a:r>
              <a:rPr lang="en-US" dirty="0"/>
              <a:t>Click to edit Master title style</a:t>
            </a:r>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5180012" y="152638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860424" y="2428875"/>
            <a:ext cx="3932237" cy="3971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6300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DCF34-004C-456C-9BDC-5624160F6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81ABF-A750-49FF-8810-DD600F279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6D40D-2D40-461D-B00C-2F78B6DC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B3C3-A2A0-4934-8D45-F81E7FC5DA70}" type="datetimeFigureOut">
              <a:rPr lang="en-US" smtClean="0"/>
              <a:t>10/18/19</a:t>
            </a:fld>
            <a:endParaRPr lang="en-US"/>
          </a:p>
        </p:txBody>
      </p:sp>
      <p:sp>
        <p:nvSpPr>
          <p:cNvPr id="5" name="Footer Placeholder 4">
            <a:extLst>
              <a:ext uri="{FF2B5EF4-FFF2-40B4-BE49-F238E27FC236}">
                <a16:creationId xmlns:a16="http://schemas.microsoft.com/office/drawing/2014/main" id="{3D0E22F0-B9BE-420C-9E14-F7F65D186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4353A-0FC2-41A2-9A6D-0536EC4CB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F5B29-BEA2-46CF-8969-A9D44B5BC61B}" type="slidenum">
              <a:rPr lang="en-US" smtClean="0"/>
              <a:t>‹#›</a:t>
            </a:fld>
            <a:endParaRPr lang="en-US"/>
          </a:p>
        </p:txBody>
      </p:sp>
    </p:spTree>
    <p:extLst>
      <p:ext uri="{BB962C8B-B14F-4D97-AF65-F5344CB8AC3E}">
        <p14:creationId xmlns:p14="http://schemas.microsoft.com/office/powerpoint/2010/main" val="3703646034"/>
      </p:ext>
    </p:extLst>
  </p:cSld>
  <p:clrMap bg1="lt1" tx1="dk1" bg2="lt2" tx2="dk2" accent1="accent1" accent2="accent2" accent3="accent3" accent4="accent4" accent5="accent5" accent6="accent6" hlink="hlink" folHlink="folHlink"/>
  <p:sldLayoutIdLst>
    <p:sldLayoutId id="2147493511" r:id="rId1"/>
    <p:sldLayoutId id="2147493512" r:id="rId2"/>
    <p:sldLayoutId id="2147493513" r:id="rId3"/>
    <p:sldLayoutId id="2147493514" r:id="rId4"/>
    <p:sldLayoutId id="2147493515" r:id="rId5"/>
    <p:sldLayoutId id="2147493516" r:id="rId6"/>
    <p:sldLayoutId id="2147493517" r:id="rId7"/>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jp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Lois.Harrison@cengage.com"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7.xml"/><Relationship Id="rId4" Type="http://schemas.openxmlformats.org/officeDocument/2006/relationships/hyperlink" Target="mailto:Lisa.Trumble@cengag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oleObject" Target="../embeddings/oleObject1.bin"/><Relationship Id="rId7" Type="http://schemas.openxmlformats.org/officeDocument/2006/relationships/image" Target="../media/image30.jp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B138-1A3E-45F6-9C2A-6AAB440F4B45}"/>
              </a:ext>
            </a:extLst>
          </p:cNvPr>
          <p:cNvSpPr>
            <a:spLocks noGrp="1"/>
          </p:cNvSpPr>
          <p:nvPr>
            <p:ph type="title"/>
          </p:nvPr>
        </p:nvSpPr>
        <p:spPr>
          <a:xfrm>
            <a:off x="838200" y="1603375"/>
            <a:ext cx="8909957" cy="1325563"/>
          </a:xfrm>
        </p:spPr>
        <p:txBody>
          <a:bodyPr>
            <a:noAutofit/>
          </a:bodyPr>
          <a:lstStyle/>
          <a:p>
            <a:pPr algn="ctr"/>
            <a:r>
              <a:rPr lang="en-US" sz="4400" dirty="0">
                <a:latin typeface="Arial" panose="020B0604020202020204" pitchFamily="34" charset="0"/>
                <a:cs typeface="Arial" panose="020B0604020202020204" pitchFamily="34" charset="0"/>
              </a:rPr>
              <a:t>Changing Team Culture to Get Solid Data</a:t>
            </a:r>
          </a:p>
        </p:txBody>
      </p:sp>
    </p:spTree>
    <p:extLst>
      <p:ext uri="{BB962C8B-B14F-4D97-AF65-F5344CB8AC3E}">
        <p14:creationId xmlns:p14="http://schemas.microsoft.com/office/powerpoint/2010/main" val="208101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normAutofit/>
          </a:bodyPr>
          <a:lstStyle/>
          <a:p>
            <a:r>
              <a:rPr lang="en-US" dirty="0"/>
              <a:t>Our next steps</a:t>
            </a:r>
            <a:br>
              <a:rPr lang="en-US" dirty="0"/>
            </a:br>
            <a:endParaRPr lang="en-US" dirty="0"/>
          </a:p>
        </p:txBody>
      </p:sp>
      <p:sp>
        <p:nvSpPr>
          <p:cNvPr id="3" name="Text Placeholder 2">
            <a:extLst>
              <a:ext uri="{FF2B5EF4-FFF2-40B4-BE49-F238E27FC236}">
                <a16:creationId xmlns:a16="http://schemas.microsoft.com/office/drawing/2014/main" id="{FA085450-CF2E-42F6-9E68-4E98F0C49AB5}"/>
              </a:ext>
            </a:extLst>
          </p:cNvPr>
          <p:cNvSpPr>
            <a:spLocks noGrp="1"/>
          </p:cNvSpPr>
          <p:nvPr>
            <p:ph type="body" idx="1"/>
          </p:nvPr>
        </p:nvSpPr>
        <p:spPr>
          <a:xfrm>
            <a:off x="839788" y="1027906"/>
            <a:ext cx="10512424" cy="823912"/>
          </a:xfrm>
        </p:spPr>
        <p:txBody>
          <a:bodyPr>
            <a:normAutofit/>
          </a:bodyPr>
          <a:lstStyle/>
          <a:p>
            <a:r>
              <a:rPr lang="en-US" dirty="0"/>
              <a:t>We started testing and interpreting the data</a:t>
            </a:r>
          </a:p>
        </p:txBody>
      </p:sp>
      <p:pic>
        <p:nvPicPr>
          <p:cNvPr id="4" name="Picture 4" descr="A screenshot of a cell phone&#10;&#10;Description generated with very high confidence">
            <a:extLst>
              <a:ext uri="{FF2B5EF4-FFF2-40B4-BE49-F238E27FC236}">
                <a16:creationId xmlns:a16="http://schemas.microsoft.com/office/drawing/2014/main" id="{EEDC42FE-436F-4D1A-A279-018519F82291}"/>
              </a:ext>
            </a:extLst>
          </p:cNvPr>
          <p:cNvPicPr>
            <a:picLocks noChangeAspect="1"/>
          </p:cNvPicPr>
          <p:nvPr/>
        </p:nvPicPr>
        <p:blipFill>
          <a:blip r:embed="rId2"/>
          <a:stretch>
            <a:fillRect/>
          </a:stretch>
        </p:blipFill>
        <p:spPr>
          <a:xfrm>
            <a:off x="1485900" y="2011866"/>
            <a:ext cx="8896350" cy="4482093"/>
          </a:xfrm>
          <a:prstGeom prst="rect">
            <a:avLst/>
          </a:prstGeom>
        </p:spPr>
      </p:pic>
      <p:sp>
        <p:nvSpPr>
          <p:cNvPr id="6" name="TextBox 5">
            <a:extLst>
              <a:ext uri="{FF2B5EF4-FFF2-40B4-BE49-F238E27FC236}">
                <a16:creationId xmlns:a16="http://schemas.microsoft.com/office/drawing/2014/main" id="{88461476-4A20-45AD-82A5-622A5FE53F93}"/>
              </a:ext>
            </a:extLst>
          </p:cNvPr>
          <p:cNvSpPr txBox="1"/>
          <p:nvPr/>
        </p:nvSpPr>
        <p:spPr>
          <a:xfrm>
            <a:off x="7839075" y="46767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Usability Team Avg 75%</a:t>
            </a:r>
          </a:p>
        </p:txBody>
      </p:sp>
    </p:spTree>
    <p:extLst>
      <p:ext uri="{BB962C8B-B14F-4D97-AF65-F5344CB8AC3E}">
        <p14:creationId xmlns:p14="http://schemas.microsoft.com/office/powerpoint/2010/main" val="404060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dirty="0"/>
              <a:t>Our next steps</a:t>
            </a:r>
          </a:p>
        </p:txBody>
      </p:sp>
      <p:pic>
        <p:nvPicPr>
          <p:cNvPr id="5" name="Picture 4">
            <a:extLst>
              <a:ext uri="{FF2B5EF4-FFF2-40B4-BE49-F238E27FC236}">
                <a16:creationId xmlns:a16="http://schemas.microsoft.com/office/drawing/2014/main" id="{0666875A-E8D6-494C-A916-992792BE5336}"/>
              </a:ext>
            </a:extLst>
          </p:cNvPr>
          <p:cNvPicPr>
            <a:picLocks noChangeAspect="1"/>
          </p:cNvPicPr>
          <p:nvPr/>
        </p:nvPicPr>
        <p:blipFill>
          <a:blip r:embed="rId2"/>
          <a:stretch>
            <a:fillRect/>
          </a:stretch>
        </p:blipFill>
        <p:spPr>
          <a:xfrm>
            <a:off x="6297235" y="1864518"/>
            <a:ext cx="5397482" cy="3142521"/>
          </a:xfrm>
          <a:prstGeom prst="rect">
            <a:avLst/>
          </a:prstGeom>
        </p:spPr>
      </p:pic>
      <p:pic>
        <p:nvPicPr>
          <p:cNvPr id="7" name="Picture 6">
            <a:extLst>
              <a:ext uri="{FF2B5EF4-FFF2-40B4-BE49-F238E27FC236}">
                <a16:creationId xmlns:a16="http://schemas.microsoft.com/office/drawing/2014/main" id="{2DE99FDF-872A-4C19-9657-8BC1EA4CB125}"/>
              </a:ext>
            </a:extLst>
          </p:cNvPr>
          <p:cNvPicPr>
            <a:picLocks noChangeAspect="1"/>
          </p:cNvPicPr>
          <p:nvPr/>
        </p:nvPicPr>
        <p:blipFill>
          <a:blip r:embed="rId3"/>
          <a:stretch>
            <a:fillRect/>
          </a:stretch>
        </p:blipFill>
        <p:spPr>
          <a:xfrm>
            <a:off x="727688" y="1864518"/>
            <a:ext cx="4867275" cy="3128963"/>
          </a:xfrm>
          <a:prstGeom prst="rect">
            <a:avLst/>
          </a:prstGeom>
        </p:spPr>
      </p:pic>
    </p:spTree>
    <p:extLst>
      <p:ext uri="{BB962C8B-B14F-4D97-AF65-F5344CB8AC3E}">
        <p14:creationId xmlns:p14="http://schemas.microsoft.com/office/powerpoint/2010/main" val="414973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a:xfrm>
            <a:off x="867471" y="649188"/>
            <a:ext cx="10515600" cy="1325563"/>
          </a:xfrm>
        </p:spPr>
        <p:txBody>
          <a:bodyPr/>
          <a:lstStyle/>
          <a:p>
            <a:r>
              <a:rPr lang="en-US" dirty="0"/>
              <a:t>Our next steps</a:t>
            </a:r>
          </a:p>
        </p:txBody>
      </p:sp>
      <p:sp>
        <p:nvSpPr>
          <p:cNvPr id="9" name="Text Placeholder 2">
            <a:extLst>
              <a:ext uri="{FF2B5EF4-FFF2-40B4-BE49-F238E27FC236}">
                <a16:creationId xmlns:a16="http://schemas.microsoft.com/office/drawing/2014/main" id="{E6D36D98-04D7-41CF-B87F-5BBF5ABAB409}"/>
              </a:ext>
            </a:extLst>
          </p:cNvPr>
          <p:cNvSpPr txBox="1">
            <a:spLocks/>
          </p:cNvSpPr>
          <p:nvPr/>
        </p:nvSpPr>
        <p:spPr>
          <a:xfrm>
            <a:off x="5176852" y="2418420"/>
            <a:ext cx="1145812" cy="520949"/>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EF762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FY19</a:t>
            </a:r>
          </a:p>
        </p:txBody>
      </p:sp>
      <p:sp>
        <p:nvSpPr>
          <p:cNvPr id="12" name="Text Placeholder 2">
            <a:extLst>
              <a:ext uri="{FF2B5EF4-FFF2-40B4-BE49-F238E27FC236}">
                <a16:creationId xmlns:a16="http://schemas.microsoft.com/office/drawing/2014/main" id="{45917ABE-4B01-46C3-944F-B967C3FAB40E}"/>
              </a:ext>
            </a:extLst>
          </p:cNvPr>
          <p:cNvSpPr txBox="1">
            <a:spLocks/>
          </p:cNvSpPr>
          <p:nvPr/>
        </p:nvSpPr>
        <p:spPr>
          <a:xfrm>
            <a:off x="8847262" y="2418420"/>
            <a:ext cx="1145812" cy="520949"/>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EF762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FY20</a:t>
            </a:r>
          </a:p>
        </p:txBody>
      </p:sp>
      <p:pic>
        <p:nvPicPr>
          <p:cNvPr id="10" name="Picture 9">
            <a:extLst>
              <a:ext uri="{FF2B5EF4-FFF2-40B4-BE49-F238E27FC236}">
                <a16:creationId xmlns:a16="http://schemas.microsoft.com/office/drawing/2014/main" id="{421642B6-8BFB-4E49-BA62-F4E62A006B9F}"/>
              </a:ext>
            </a:extLst>
          </p:cNvPr>
          <p:cNvPicPr>
            <a:picLocks noChangeAspect="1"/>
          </p:cNvPicPr>
          <p:nvPr/>
        </p:nvPicPr>
        <p:blipFill>
          <a:blip r:embed="rId2"/>
          <a:stretch>
            <a:fillRect/>
          </a:stretch>
        </p:blipFill>
        <p:spPr>
          <a:xfrm>
            <a:off x="-440904" y="2777208"/>
            <a:ext cx="5283194" cy="2905453"/>
          </a:xfrm>
          <a:prstGeom prst="rect">
            <a:avLst/>
          </a:prstGeom>
          <a:ln>
            <a:solidFill>
              <a:schemeClr val="bg1"/>
            </a:solidFill>
          </a:ln>
        </p:spPr>
      </p:pic>
      <p:sp>
        <p:nvSpPr>
          <p:cNvPr id="11" name="Text Placeholder 2">
            <a:extLst>
              <a:ext uri="{FF2B5EF4-FFF2-40B4-BE49-F238E27FC236}">
                <a16:creationId xmlns:a16="http://schemas.microsoft.com/office/drawing/2014/main" id="{5000441A-C831-48C0-99D2-CB0F03518908}"/>
              </a:ext>
            </a:extLst>
          </p:cNvPr>
          <p:cNvSpPr txBox="1">
            <a:spLocks/>
          </p:cNvSpPr>
          <p:nvPr/>
        </p:nvSpPr>
        <p:spPr>
          <a:xfrm>
            <a:off x="1015420" y="2418420"/>
            <a:ext cx="1145812" cy="520949"/>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EF762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FY18</a:t>
            </a:r>
          </a:p>
        </p:txBody>
      </p:sp>
      <p:pic>
        <p:nvPicPr>
          <p:cNvPr id="13" name="Picture 12">
            <a:extLst>
              <a:ext uri="{FF2B5EF4-FFF2-40B4-BE49-F238E27FC236}">
                <a16:creationId xmlns:a16="http://schemas.microsoft.com/office/drawing/2014/main" id="{79CCD810-107A-4B9A-BD2C-EA57FCBB40AB}"/>
              </a:ext>
            </a:extLst>
          </p:cNvPr>
          <p:cNvPicPr>
            <a:picLocks noChangeAspect="1"/>
          </p:cNvPicPr>
          <p:nvPr/>
        </p:nvPicPr>
        <p:blipFill>
          <a:blip r:embed="rId3"/>
          <a:stretch>
            <a:fillRect/>
          </a:stretch>
        </p:blipFill>
        <p:spPr>
          <a:xfrm>
            <a:off x="2621740" y="2684091"/>
            <a:ext cx="6023370" cy="2920237"/>
          </a:xfrm>
          <a:prstGeom prst="rect">
            <a:avLst/>
          </a:prstGeom>
        </p:spPr>
      </p:pic>
      <p:graphicFrame>
        <p:nvGraphicFramePr>
          <p:cNvPr id="14" name="Chart 13">
            <a:extLst>
              <a:ext uri="{FF2B5EF4-FFF2-40B4-BE49-F238E27FC236}">
                <a16:creationId xmlns:a16="http://schemas.microsoft.com/office/drawing/2014/main" id="{2C76B5C4-CFAF-4169-8D00-3C6D04B8A47B}"/>
              </a:ext>
            </a:extLst>
          </p:cNvPr>
          <p:cNvGraphicFramePr>
            <a:graphicFrameLocks/>
          </p:cNvGraphicFramePr>
          <p:nvPr>
            <p:extLst/>
          </p:nvPr>
        </p:nvGraphicFramePr>
        <p:xfrm>
          <a:off x="7457266" y="2880705"/>
          <a:ext cx="3925805" cy="2618386"/>
        </p:xfrm>
        <a:graphic>
          <a:graphicData uri="http://schemas.openxmlformats.org/drawingml/2006/chart">
            <c:chart xmlns:c="http://schemas.openxmlformats.org/drawingml/2006/chart" xmlns:r="http://schemas.openxmlformats.org/officeDocument/2006/relationships" r:id="rId4"/>
          </a:graphicData>
        </a:graphic>
      </p:graphicFrame>
      <p:pic>
        <p:nvPicPr>
          <p:cNvPr id="15" name="Picture 14">
            <a:extLst>
              <a:ext uri="{FF2B5EF4-FFF2-40B4-BE49-F238E27FC236}">
                <a16:creationId xmlns:a16="http://schemas.microsoft.com/office/drawing/2014/main" id="{F92D0A60-4886-4DF9-9189-8B7C4AC73AB2}"/>
              </a:ext>
            </a:extLst>
          </p:cNvPr>
          <p:cNvPicPr>
            <a:picLocks noChangeAspect="1"/>
          </p:cNvPicPr>
          <p:nvPr/>
        </p:nvPicPr>
        <p:blipFill>
          <a:blip r:embed="rId5"/>
          <a:stretch>
            <a:fillRect/>
          </a:stretch>
        </p:blipFill>
        <p:spPr>
          <a:xfrm>
            <a:off x="3809584" y="5682661"/>
            <a:ext cx="3647682" cy="663214"/>
          </a:xfrm>
          <a:prstGeom prst="rect">
            <a:avLst/>
          </a:prstGeom>
        </p:spPr>
      </p:pic>
    </p:spTree>
    <p:extLst>
      <p:ext uri="{BB962C8B-B14F-4D97-AF65-F5344CB8AC3E}">
        <p14:creationId xmlns:p14="http://schemas.microsoft.com/office/powerpoint/2010/main" val="374698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a:t>Our next steps</a:t>
            </a:r>
          </a:p>
        </p:txBody>
      </p:sp>
      <p:pic>
        <p:nvPicPr>
          <p:cNvPr id="6" name="Picture 5">
            <a:extLst>
              <a:ext uri="{FF2B5EF4-FFF2-40B4-BE49-F238E27FC236}">
                <a16:creationId xmlns:a16="http://schemas.microsoft.com/office/drawing/2014/main" id="{9F22A8AC-071B-4A21-BB3C-492CDF25F913}"/>
              </a:ext>
            </a:extLst>
          </p:cNvPr>
          <p:cNvPicPr>
            <a:picLocks noChangeAspect="1"/>
          </p:cNvPicPr>
          <p:nvPr/>
        </p:nvPicPr>
        <p:blipFill>
          <a:blip r:embed="rId2"/>
          <a:stretch>
            <a:fillRect/>
          </a:stretch>
        </p:blipFill>
        <p:spPr>
          <a:xfrm>
            <a:off x="563800" y="2130796"/>
            <a:ext cx="5083120" cy="3055280"/>
          </a:xfrm>
          <a:prstGeom prst="rect">
            <a:avLst/>
          </a:prstGeom>
        </p:spPr>
      </p:pic>
      <p:pic>
        <p:nvPicPr>
          <p:cNvPr id="7" name="Picture 6">
            <a:extLst>
              <a:ext uri="{FF2B5EF4-FFF2-40B4-BE49-F238E27FC236}">
                <a16:creationId xmlns:a16="http://schemas.microsoft.com/office/drawing/2014/main" id="{80967634-1A68-4FAB-B411-15CB9B842891}"/>
              </a:ext>
            </a:extLst>
          </p:cNvPr>
          <p:cNvPicPr>
            <a:picLocks noChangeAspect="1"/>
          </p:cNvPicPr>
          <p:nvPr/>
        </p:nvPicPr>
        <p:blipFill>
          <a:blip r:embed="rId3"/>
          <a:stretch>
            <a:fillRect/>
          </a:stretch>
        </p:blipFill>
        <p:spPr>
          <a:xfrm>
            <a:off x="6352242" y="2162969"/>
            <a:ext cx="4124283" cy="3055280"/>
          </a:xfrm>
          <a:prstGeom prst="rect">
            <a:avLst/>
          </a:prstGeom>
        </p:spPr>
      </p:pic>
    </p:spTree>
    <p:extLst>
      <p:ext uri="{BB962C8B-B14F-4D97-AF65-F5344CB8AC3E}">
        <p14:creationId xmlns:p14="http://schemas.microsoft.com/office/powerpoint/2010/main" val="94515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a:t>What we began to see happening</a:t>
            </a:r>
          </a:p>
        </p:txBody>
      </p:sp>
      <p:sp>
        <p:nvSpPr>
          <p:cNvPr id="3" name="Text Placeholder 2">
            <a:extLst>
              <a:ext uri="{FF2B5EF4-FFF2-40B4-BE49-F238E27FC236}">
                <a16:creationId xmlns:a16="http://schemas.microsoft.com/office/drawing/2014/main" id="{FA085450-CF2E-42F6-9E68-4E98F0C49AB5}"/>
              </a:ext>
            </a:extLst>
          </p:cNvPr>
          <p:cNvSpPr>
            <a:spLocks noGrp="1"/>
          </p:cNvSpPr>
          <p:nvPr>
            <p:ph type="body" idx="1"/>
          </p:nvPr>
        </p:nvSpPr>
        <p:spPr>
          <a:xfrm>
            <a:off x="836612" y="1051471"/>
            <a:ext cx="9353523" cy="823912"/>
          </a:xfrm>
        </p:spPr>
        <p:txBody>
          <a:bodyPr>
            <a:normAutofit/>
          </a:bodyPr>
          <a:lstStyle/>
          <a:p>
            <a:r>
              <a:rPr lang="en-US" dirty="0"/>
              <a:t>People other than us valuing the data</a:t>
            </a:r>
          </a:p>
        </p:txBody>
      </p:sp>
      <p:sp>
        <p:nvSpPr>
          <p:cNvPr id="6" name="Content Placeholder 3">
            <a:extLst>
              <a:ext uri="{FF2B5EF4-FFF2-40B4-BE49-F238E27FC236}">
                <a16:creationId xmlns:a16="http://schemas.microsoft.com/office/drawing/2014/main" id="{AE27DCC3-50A1-4A73-9F28-C4FA5B79938C}"/>
              </a:ext>
            </a:extLst>
          </p:cNvPr>
          <p:cNvSpPr>
            <a:spLocks noGrp="1"/>
          </p:cNvSpPr>
          <p:nvPr>
            <p:ph sz="half" idx="2"/>
          </p:nvPr>
        </p:nvSpPr>
        <p:spPr>
          <a:xfrm>
            <a:off x="838199" y="2123554"/>
            <a:ext cx="9350347" cy="3684588"/>
          </a:xfrm>
        </p:spPr>
        <p:txBody>
          <a:bodyPr>
            <a:normAutofit/>
          </a:bodyPr>
          <a:lstStyle/>
          <a:p>
            <a:r>
              <a:rPr lang="en-US" dirty="0"/>
              <a:t>Individuals wanted to see how their time added up week over week, month over month (some even wanted to track time that we didn’t care about!)</a:t>
            </a:r>
          </a:p>
          <a:p>
            <a:r>
              <a:rPr lang="en-US" dirty="0"/>
              <a:t>Managers wanted to see the data so they could determine how to best assign projects</a:t>
            </a:r>
          </a:p>
          <a:p>
            <a:r>
              <a:rPr lang="en-US" dirty="0"/>
              <a:t>Project managers wanted to see the data so they could review and report on current or completed budget health</a:t>
            </a:r>
          </a:p>
        </p:txBody>
      </p:sp>
    </p:spTree>
    <p:extLst>
      <p:ext uri="{BB962C8B-B14F-4D97-AF65-F5344CB8AC3E}">
        <p14:creationId xmlns:p14="http://schemas.microsoft.com/office/powerpoint/2010/main" val="353668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dirty="0"/>
              <a:t>Our next steps</a:t>
            </a:r>
          </a:p>
        </p:txBody>
      </p:sp>
      <p:sp>
        <p:nvSpPr>
          <p:cNvPr id="3" name="Text Placeholder 2">
            <a:extLst>
              <a:ext uri="{FF2B5EF4-FFF2-40B4-BE49-F238E27FC236}">
                <a16:creationId xmlns:a16="http://schemas.microsoft.com/office/drawing/2014/main" id="{FA085450-CF2E-42F6-9E68-4E98F0C49AB5}"/>
              </a:ext>
            </a:extLst>
          </p:cNvPr>
          <p:cNvSpPr>
            <a:spLocks noGrp="1"/>
          </p:cNvSpPr>
          <p:nvPr>
            <p:ph type="body" idx="1"/>
          </p:nvPr>
        </p:nvSpPr>
        <p:spPr>
          <a:xfrm>
            <a:off x="938213" y="1424778"/>
            <a:ext cx="5157787" cy="495522"/>
          </a:xfrm>
        </p:spPr>
        <p:txBody>
          <a:bodyPr>
            <a:normAutofit lnSpcReduction="10000"/>
          </a:bodyPr>
          <a:lstStyle/>
          <a:p>
            <a:r>
              <a:rPr lang="en-US"/>
              <a:t>Sharing</a:t>
            </a:r>
          </a:p>
        </p:txBody>
      </p:sp>
      <p:sp>
        <p:nvSpPr>
          <p:cNvPr id="4" name="Content Placeholder 3">
            <a:extLst>
              <a:ext uri="{FF2B5EF4-FFF2-40B4-BE49-F238E27FC236}">
                <a16:creationId xmlns:a16="http://schemas.microsoft.com/office/drawing/2014/main" id="{25EEAF36-004D-4387-BFE2-8A6F6E593C02}"/>
              </a:ext>
            </a:extLst>
          </p:cNvPr>
          <p:cNvSpPr>
            <a:spLocks noGrp="1"/>
          </p:cNvSpPr>
          <p:nvPr>
            <p:ph sz="half" idx="2"/>
          </p:nvPr>
        </p:nvSpPr>
        <p:spPr>
          <a:xfrm>
            <a:off x="839788" y="2009553"/>
            <a:ext cx="5157787" cy="3684588"/>
          </a:xfrm>
        </p:spPr>
        <p:txBody>
          <a:bodyPr/>
          <a:lstStyle/>
          <a:p>
            <a:r>
              <a:rPr lang="en-US" dirty="0"/>
              <a:t>Trust the data</a:t>
            </a:r>
          </a:p>
          <a:p>
            <a:r>
              <a:rPr lang="en-US" dirty="0"/>
              <a:t>Trust people to </a:t>
            </a:r>
            <a:r>
              <a:rPr lang="en-US" b="1" i="1" dirty="0"/>
              <a:t>see</a:t>
            </a:r>
            <a:r>
              <a:rPr lang="en-US" dirty="0"/>
              <a:t> the data</a:t>
            </a:r>
          </a:p>
          <a:p>
            <a:r>
              <a:rPr lang="en-US" dirty="0"/>
              <a:t>Share the data appropriately</a:t>
            </a:r>
          </a:p>
          <a:p>
            <a:r>
              <a:rPr lang="en-US" dirty="0"/>
              <a:t>Trust people to</a:t>
            </a:r>
            <a:r>
              <a:rPr lang="en-US" b="1" i="1" dirty="0"/>
              <a:t> use </a:t>
            </a:r>
            <a:r>
              <a:rPr lang="en-US" dirty="0"/>
              <a:t>the data appropriately</a:t>
            </a:r>
          </a:p>
        </p:txBody>
      </p:sp>
      <p:sp>
        <p:nvSpPr>
          <p:cNvPr id="6" name="Flowchart: Connector 5">
            <a:extLst>
              <a:ext uri="{FF2B5EF4-FFF2-40B4-BE49-F238E27FC236}">
                <a16:creationId xmlns:a16="http://schemas.microsoft.com/office/drawing/2014/main" id="{09FDD2B1-B17E-414D-A034-8C59D3B6BFCA}"/>
              </a:ext>
            </a:extLst>
          </p:cNvPr>
          <p:cNvSpPr/>
          <p:nvPr/>
        </p:nvSpPr>
        <p:spPr>
          <a:xfrm>
            <a:off x="9904560" y="1508715"/>
            <a:ext cx="2096681" cy="1920285"/>
          </a:xfrm>
          <a:prstGeom prst="flowChartConnector">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CEE29F79-AC85-4EBF-9335-09A418A01454}"/>
              </a:ext>
            </a:extLst>
          </p:cNvPr>
          <p:cNvGrpSpPr/>
          <p:nvPr/>
        </p:nvGrpSpPr>
        <p:grpSpPr>
          <a:xfrm>
            <a:off x="5674584" y="1920300"/>
            <a:ext cx="5905370" cy="4390559"/>
            <a:chOff x="340531" y="323768"/>
            <a:chExt cx="11111200" cy="5987091"/>
          </a:xfrm>
        </p:grpSpPr>
        <p:pic>
          <p:nvPicPr>
            <p:cNvPr id="9" name="Picture 8">
              <a:extLst>
                <a:ext uri="{FF2B5EF4-FFF2-40B4-BE49-F238E27FC236}">
                  <a16:creationId xmlns:a16="http://schemas.microsoft.com/office/drawing/2014/main" id="{37147B4F-C3D6-4E71-8FEB-7F4A056B71C4}"/>
                </a:ext>
              </a:extLst>
            </p:cNvPr>
            <p:cNvPicPr>
              <a:picLocks noChangeAspect="1"/>
            </p:cNvPicPr>
            <p:nvPr/>
          </p:nvPicPr>
          <p:blipFill>
            <a:blip r:embed="rId3"/>
            <a:stretch>
              <a:fillRect/>
            </a:stretch>
          </p:blipFill>
          <p:spPr>
            <a:xfrm>
              <a:off x="340531" y="323768"/>
              <a:ext cx="7859850" cy="4458093"/>
            </a:xfrm>
            <a:prstGeom prst="rect">
              <a:avLst/>
            </a:prstGeom>
          </p:spPr>
        </p:pic>
        <p:pic>
          <p:nvPicPr>
            <p:cNvPr id="10" name="Picture 9">
              <a:extLst>
                <a:ext uri="{FF2B5EF4-FFF2-40B4-BE49-F238E27FC236}">
                  <a16:creationId xmlns:a16="http://schemas.microsoft.com/office/drawing/2014/main" id="{FFC5A207-39DB-43B5-98E8-BFB7C8335987}"/>
                </a:ext>
              </a:extLst>
            </p:cNvPr>
            <p:cNvPicPr>
              <a:picLocks noChangeAspect="1"/>
            </p:cNvPicPr>
            <p:nvPr/>
          </p:nvPicPr>
          <p:blipFill>
            <a:blip r:embed="rId4"/>
            <a:stretch>
              <a:fillRect/>
            </a:stretch>
          </p:blipFill>
          <p:spPr>
            <a:xfrm>
              <a:off x="3972609" y="3204147"/>
              <a:ext cx="7479122" cy="3106712"/>
            </a:xfrm>
            <a:prstGeom prst="rect">
              <a:avLst/>
            </a:prstGeom>
          </p:spPr>
        </p:pic>
      </p:grpSp>
    </p:spTree>
    <p:extLst>
      <p:ext uri="{BB962C8B-B14F-4D97-AF65-F5344CB8AC3E}">
        <p14:creationId xmlns:p14="http://schemas.microsoft.com/office/powerpoint/2010/main" val="243317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a:t>What we began to see happening</a:t>
            </a:r>
          </a:p>
        </p:txBody>
      </p:sp>
      <p:sp>
        <p:nvSpPr>
          <p:cNvPr id="3" name="Text Placeholder 2">
            <a:extLst>
              <a:ext uri="{FF2B5EF4-FFF2-40B4-BE49-F238E27FC236}">
                <a16:creationId xmlns:a16="http://schemas.microsoft.com/office/drawing/2014/main" id="{FA085450-CF2E-42F6-9E68-4E98F0C49AB5}"/>
              </a:ext>
            </a:extLst>
          </p:cNvPr>
          <p:cNvSpPr>
            <a:spLocks noGrp="1"/>
          </p:cNvSpPr>
          <p:nvPr>
            <p:ph type="body" idx="1"/>
          </p:nvPr>
        </p:nvSpPr>
        <p:spPr>
          <a:xfrm>
            <a:off x="836612" y="1384705"/>
            <a:ext cx="5157787" cy="541042"/>
          </a:xfrm>
        </p:spPr>
        <p:txBody>
          <a:bodyPr/>
          <a:lstStyle/>
          <a:p>
            <a:r>
              <a:rPr lang="en-US"/>
              <a:t>What people were saying</a:t>
            </a:r>
          </a:p>
        </p:txBody>
      </p:sp>
      <p:sp>
        <p:nvSpPr>
          <p:cNvPr id="6" name="Content Placeholder 3">
            <a:extLst>
              <a:ext uri="{FF2B5EF4-FFF2-40B4-BE49-F238E27FC236}">
                <a16:creationId xmlns:a16="http://schemas.microsoft.com/office/drawing/2014/main" id="{EE6FBBE8-7FEE-4957-AC92-7770E57B557A}"/>
              </a:ext>
            </a:extLst>
          </p:cNvPr>
          <p:cNvSpPr txBox="1">
            <a:spLocks/>
          </p:cNvSpPr>
          <p:nvPr/>
        </p:nvSpPr>
        <p:spPr>
          <a:xfrm>
            <a:off x="836612" y="3429000"/>
            <a:ext cx="4724216" cy="2755992"/>
          </a:xfrm>
          <a:prstGeom prst="rect">
            <a:avLst/>
          </a:prstGeom>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Before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wonder how long it would take you to do X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wonder how many of these X projects we can do between now and X month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Content Placeholder 3">
            <a:extLst>
              <a:ext uri="{FF2B5EF4-FFF2-40B4-BE49-F238E27FC236}">
                <a16:creationId xmlns:a16="http://schemas.microsoft.com/office/drawing/2014/main" id="{C8FD3F77-496F-438C-8B0F-D7CE2BEFA866}"/>
              </a:ext>
            </a:extLst>
          </p:cNvPr>
          <p:cNvSpPr txBox="1">
            <a:spLocks/>
          </p:cNvSpPr>
          <p:nvPr/>
        </p:nvSpPr>
        <p:spPr>
          <a:xfrm>
            <a:off x="6096000" y="3429000"/>
            <a:ext cx="5450958" cy="4352925"/>
          </a:xfrm>
          <a:prstGeom prst="rect">
            <a:avLst/>
          </a:prstGeom>
        </p:spPr>
        <p:txBody>
          <a:bodyPr vert="horz" lIns="91440" tIns="45720" rIns="91440" bIns="45720" numCol="1"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Now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Let’s see how long it took us last time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We have X total of hours available in the time remaining (this year, this month, whatever you want to measure)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We know it took each person X hours to do this last time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Based on that data, we estimate it to take X hours this time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So the definitive answer is “yes, we can!”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3" name="Picture 12" descr="A person looking at the camera&#10;&#10;Description automatically generated">
            <a:extLst>
              <a:ext uri="{FF2B5EF4-FFF2-40B4-BE49-F238E27FC236}">
                <a16:creationId xmlns:a16="http://schemas.microsoft.com/office/drawing/2014/main" id="{D6E98620-3293-4989-B9FC-7B4CA11C3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603" y="1803588"/>
            <a:ext cx="2885564" cy="1625412"/>
          </a:xfrm>
          <a:prstGeom prst="rect">
            <a:avLst/>
          </a:prstGeom>
        </p:spPr>
      </p:pic>
      <p:pic>
        <p:nvPicPr>
          <p:cNvPr id="16" name="Picture 15" descr="A person wearing glasses posing for the camera&#10;&#10;Description automatically generated">
            <a:extLst>
              <a:ext uri="{FF2B5EF4-FFF2-40B4-BE49-F238E27FC236}">
                <a16:creationId xmlns:a16="http://schemas.microsoft.com/office/drawing/2014/main" id="{58D48F28-97EA-40EB-96C1-4FCB4D4A2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926" y="1585431"/>
            <a:ext cx="2016642" cy="1828422"/>
          </a:xfrm>
          <a:prstGeom prst="rect">
            <a:avLst/>
          </a:prstGeom>
        </p:spPr>
      </p:pic>
    </p:spTree>
    <p:extLst>
      <p:ext uri="{BB962C8B-B14F-4D97-AF65-F5344CB8AC3E}">
        <p14:creationId xmlns:p14="http://schemas.microsoft.com/office/powerpoint/2010/main" val="24500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 calcmode="lin" valueType="num">
                                      <p:cBhvr additive="base">
                                        <p:cTn id="3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 calcmode="lin" valueType="num">
                                      <p:cBhvr additive="base">
                                        <p:cTn id="3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dirty="0"/>
              <a:t>What else we saw happening</a:t>
            </a:r>
          </a:p>
        </p:txBody>
      </p:sp>
      <p:sp>
        <p:nvSpPr>
          <p:cNvPr id="3" name="Text Placeholder 2">
            <a:extLst>
              <a:ext uri="{FF2B5EF4-FFF2-40B4-BE49-F238E27FC236}">
                <a16:creationId xmlns:a16="http://schemas.microsoft.com/office/drawing/2014/main" id="{FA085450-CF2E-42F6-9E68-4E98F0C49AB5}"/>
              </a:ext>
            </a:extLst>
          </p:cNvPr>
          <p:cNvSpPr>
            <a:spLocks noGrp="1"/>
          </p:cNvSpPr>
          <p:nvPr>
            <p:ph type="body" idx="1"/>
          </p:nvPr>
        </p:nvSpPr>
        <p:spPr>
          <a:xfrm>
            <a:off x="836612" y="1441320"/>
            <a:ext cx="9353523" cy="823912"/>
          </a:xfrm>
        </p:spPr>
        <p:txBody>
          <a:bodyPr>
            <a:normAutofit/>
          </a:bodyPr>
          <a:lstStyle/>
          <a:p>
            <a:r>
              <a:rPr lang="en-US" dirty="0"/>
              <a:t>People other than us valuing the data</a:t>
            </a:r>
          </a:p>
        </p:txBody>
      </p:sp>
      <p:sp>
        <p:nvSpPr>
          <p:cNvPr id="6" name="Content Placeholder 3">
            <a:extLst>
              <a:ext uri="{FF2B5EF4-FFF2-40B4-BE49-F238E27FC236}">
                <a16:creationId xmlns:a16="http://schemas.microsoft.com/office/drawing/2014/main" id="{AE27DCC3-50A1-4A73-9F28-C4FA5B79938C}"/>
              </a:ext>
            </a:extLst>
          </p:cNvPr>
          <p:cNvSpPr>
            <a:spLocks noGrp="1"/>
          </p:cNvSpPr>
          <p:nvPr>
            <p:ph sz="half" idx="2"/>
          </p:nvPr>
        </p:nvSpPr>
        <p:spPr>
          <a:xfrm>
            <a:off x="839788" y="2505075"/>
            <a:ext cx="9350347" cy="3684588"/>
          </a:xfrm>
        </p:spPr>
        <p:txBody>
          <a:bodyPr>
            <a:normAutofit/>
          </a:bodyPr>
          <a:lstStyle/>
          <a:p>
            <a:r>
              <a:rPr lang="en-US" dirty="0"/>
              <a:t>People on other teams started coming to us to ask how we were building the data culture, gathering the data, reporting on it</a:t>
            </a:r>
          </a:p>
        </p:txBody>
      </p:sp>
      <p:pic>
        <p:nvPicPr>
          <p:cNvPr id="5" name="Picture 4" descr="A picture containing device, food, glass&#10;&#10;Description automatically generated">
            <a:extLst>
              <a:ext uri="{FF2B5EF4-FFF2-40B4-BE49-F238E27FC236}">
                <a16:creationId xmlns:a16="http://schemas.microsoft.com/office/drawing/2014/main" id="{CFE6163D-70A3-42D3-946A-CC9A2FB69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640" y="3640396"/>
            <a:ext cx="4278719" cy="2852479"/>
          </a:xfrm>
          <a:prstGeom prst="rect">
            <a:avLst/>
          </a:prstGeom>
        </p:spPr>
      </p:pic>
    </p:spTree>
    <p:extLst>
      <p:ext uri="{BB962C8B-B14F-4D97-AF65-F5344CB8AC3E}">
        <p14:creationId xmlns:p14="http://schemas.microsoft.com/office/powerpoint/2010/main" val="3575141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dirty="0"/>
              <a:t>In summary –</a:t>
            </a:r>
          </a:p>
        </p:txBody>
      </p:sp>
      <p:sp>
        <p:nvSpPr>
          <p:cNvPr id="4" name="Content Placeholder 3">
            <a:extLst>
              <a:ext uri="{FF2B5EF4-FFF2-40B4-BE49-F238E27FC236}">
                <a16:creationId xmlns:a16="http://schemas.microsoft.com/office/drawing/2014/main" id="{25EEAF36-004D-4387-BFE2-8A6F6E593C02}"/>
              </a:ext>
            </a:extLst>
          </p:cNvPr>
          <p:cNvSpPr>
            <a:spLocks noGrp="1"/>
          </p:cNvSpPr>
          <p:nvPr>
            <p:ph sz="half" idx="2"/>
          </p:nvPr>
        </p:nvSpPr>
        <p:spPr>
          <a:xfrm>
            <a:off x="944720" y="1690688"/>
            <a:ext cx="6670743" cy="3684588"/>
          </a:xfrm>
        </p:spPr>
        <p:txBody>
          <a:bodyPr>
            <a:normAutofit/>
          </a:bodyPr>
          <a:lstStyle/>
          <a:p>
            <a:r>
              <a:rPr lang="en-US" dirty="0"/>
              <a:t>Basic understanding of what we were trying to accomplish by collecting the data</a:t>
            </a:r>
          </a:p>
          <a:p>
            <a:r>
              <a:rPr lang="en-US" dirty="0"/>
              <a:t>Management support</a:t>
            </a:r>
          </a:p>
          <a:p>
            <a:r>
              <a:rPr lang="en-US" dirty="0"/>
              <a:t>A tool for tracking the data</a:t>
            </a:r>
          </a:p>
          <a:p>
            <a:r>
              <a:rPr lang="en-US" dirty="0"/>
              <a:t>A vision of how to show the data to different people for different use cases</a:t>
            </a:r>
          </a:p>
          <a:p>
            <a:r>
              <a:rPr lang="en-US" dirty="0"/>
              <a:t>People willing/trained to track and report</a:t>
            </a:r>
          </a:p>
        </p:txBody>
      </p:sp>
      <p:sp>
        <p:nvSpPr>
          <p:cNvPr id="7" name="Flowchart: Connector 6">
            <a:extLst>
              <a:ext uri="{FF2B5EF4-FFF2-40B4-BE49-F238E27FC236}">
                <a16:creationId xmlns:a16="http://schemas.microsoft.com/office/drawing/2014/main" id="{9033A721-0067-45F7-B012-95D34761D712}"/>
              </a:ext>
            </a:extLst>
          </p:cNvPr>
          <p:cNvSpPr/>
          <p:nvPr/>
        </p:nvSpPr>
        <p:spPr>
          <a:xfrm>
            <a:off x="8529404" y="3532982"/>
            <a:ext cx="2373104" cy="2198663"/>
          </a:xfrm>
          <a:prstGeom prst="flowChartConnector">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197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10542256" cy="354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AE11AD9-3FAE-4C30-9924-7763A4C488EC}"/>
              </a:ext>
            </a:extLst>
          </p:cNvPr>
          <p:cNvSpPr>
            <a:spLocks noGrp="1"/>
          </p:cNvSpPr>
          <p:nvPr>
            <p:ph type="title"/>
          </p:nvPr>
        </p:nvSpPr>
        <p:spPr>
          <a:xfrm>
            <a:off x="839787" y="726281"/>
            <a:ext cx="8424529" cy="1600200"/>
          </a:xfrm>
        </p:spPr>
        <p:txBody>
          <a:bodyPr/>
          <a:lstStyle/>
          <a:p>
            <a:r>
              <a:rPr lang="en-US">
                <a:solidFill>
                  <a:srgbClr val="446CA9"/>
                </a:solidFill>
              </a:rPr>
              <a:t>Contact Information </a:t>
            </a:r>
          </a:p>
        </p:txBody>
      </p:sp>
      <p:sp>
        <p:nvSpPr>
          <p:cNvPr id="12" name="Text Placeholder 1">
            <a:extLst>
              <a:ext uri="{FF2B5EF4-FFF2-40B4-BE49-F238E27FC236}">
                <a16:creationId xmlns:a16="http://schemas.microsoft.com/office/drawing/2014/main" id="{38EE60F3-6297-4CF1-8A00-FC6F94263BD9}"/>
              </a:ext>
            </a:extLst>
          </p:cNvPr>
          <p:cNvSpPr txBox="1">
            <a:spLocks/>
          </p:cNvSpPr>
          <p:nvPr/>
        </p:nvSpPr>
        <p:spPr>
          <a:xfrm>
            <a:off x="1303420" y="5943464"/>
            <a:ext cx="9316454" cy="763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NOTE: This presentation leaves copyright of the content to the presenter. Unless otherwise noted in the materials, uploaded content carries the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2"/>
              </a:rPr>
              <a:t>Creative Commons Attribution 4.0 International (CC BY 4.0),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which grants usage to the general public, with appropriate credit to the author.</a:t>
            </a:r>
          </a:p>
        </p:txBody>
      </p:sp>
      <p:sp>
        <p:nvSpPr>
          <p:cNvPr id="14" name="Text Placeholder 3">
            <a:extLst>
              <a:ext uri="{FF2B5EF4-FFF2-40B4-BE49-F238E27FC236}">
                <a16:creationId xmlns:a16="http://schemas.microsoft.com/office/drawing/2014/main" id="{BEE71080-E299-491A-86DA-498A98AD265F}"/>
              </a:ext>
            </a:extLst>
          </p:cNvPr>
          <p:cNvSpPr>
            <a:spLocks noGrp="1"/>
          </p:cNvSpPr>
          <p:nvPr>
            <p:ph type="body" sz="half" idx="2"/>
          </p:nvPr>
        </p:nvSpPr>
        <p:spPr>
          <a:xfrm>
            <a:off x="860424" y="2428875"/>
            <a:ext cx="8424529" cy="3177841"/>
          </a:xfrm>
        </p:spPr>
        <p:txBody>
          <a:bodyPr/>
          <a:lstStyle/>
          <a:p>
            <a:r>
              <a:rPr lang="en-US"/>
              <a:t>Lois Harrison, Cengage Learning Inc., Instructional Design and Delivery</a:t>
            </a:r>
          </a:p>
          <a:p>
            <a:r>
              <a:rPr lang="en-US"/>
              <a:t>Manager, Project Management</a:t>
            </a:r>
          </a:p>
          <a:p>
            <a:r>
              <a:rPr lang="en-US">
                <a:hlinkClick r:id="rId3"/>
              </a:rPr>
              <a:t>Lois.Harrison@cengage.com</a:t>
            </a:r>
            <a:endParaRPr lang="en-US"/>
          </a:p>
          <a:p>
            <a:endParaRPr lang="en-US"/>
          </a:p>
          <a:p>
            <a:endParaRPr lang="en-US"/>
          </a:p>
          <a:p>
            <a:r>
              <a:rPr lang="en-US"/>
              <a:t>Lisa Trumble, Cengage Learning Inc., Instructional Design and Delivery </a:t>
            </a:r>
          </a:p>
          <a:p>
            <a:r>
              <a:rPr lang="en-US"/>
              <a:t>Supervisor, Project Management</a:t>
            </a:r>
          </a:p>
          <a:p>
            <a:r>
              <a:rPr lang="en-US">
                <a:hlinkClick r:id="rId4"/>
              </a:rPr>
              <a:t>Lisa.Trumble@cengage.com</a:t>
            </a:r>
            <a:endParaRPr lang="en-US"/>
          </a:p>
          <a:p>
            <a:endParaRPr lang="en-US"/>
          </a:p>
          <a:p>
            <a:endParaRPr lang="en-US"/>
          </a:p>
        </p:txBody>
      </p:sp>
    </p:spTree>
    <p:extLst>
      <p:ext uri="{BB962C8B-B14F-4D97-AF65-F5344CB8AC3E}">
        <p14:creationId xmlns:p14="http://schemas.microsoft.com/office/powerpoint/2010/main" val="102358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931B752-0EEC-41A1-ADA5-A6910417E93A}"/>
              </a:ext>
            </a:extLst>
          </p:cNvPr>
          <p:cNvSpPr txBox="1"/>
          <p:nvPr/>
        </p:nvSpPr>
        <p:spPr>
          <a:xfrm>
            <a:off x="5036662" y="946298"/>
            <a:ext cx="2530549" cy="4497572"/>
          </a:xfrm>
          <a:prstGeom prst="rect">
            <a:avLst/>
          </a:prstGeom>
          <a:blipFill>
            <a:blip r:embed="rId2"/>
            <a:stretch>
              <a:fillRect/>
            </a:stretch>
          </a:bli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9A8B6D-B2BE-4B1B-BC09-DE9755D837D0}"/>
              </a:ext>
            </a:extLst>
          </p:cNvPr>
          <p:cNvSpPr>
            <a:spLocks noGrp="1"/>
          </p:cNvSpPr>
          <p:nvPr>
            <p:ph type="title"/>
          </p:nvPr>
        </p:nvSpPr>
        <p:spPr>
          <a:xfrm>
            <a:off x="717453" y="397123"/>
            <a:ext cx="3932237" cy="844455"/>
          </a:xfrm>
        </p:spPr>
        <p:txBody>
          <a:bodyPr>
            <a:normAutofit/>
          </a:bodyPr>
          <a:lstStyle/>
          <a:p>
            <a:r>
              <a:rPr lang="en-US">
                <a:solidFill>
                  <a:srgbClr val="446CA9"/>
                </a:solidFill>
              </a:rPr>
              <a:t>All kinds of data</a:t>
            </a:r>
          </a:p>
        </p:txBody>
      </p:sp>
      <p:sp>
        <p:nvSpPr>
          <p:cNvPr id="12" name="Flowchart: Preparation 11">
            <a:extLst>
              <a:ext uri="{FF2B5EF4-FFF2-40B4-BE49-F238E27FC236}">
                <a16:creationId xmlns:a16="http://schemas.microsoft.com/office/drawing/2014/main" id="{BE622318-2E5E-4EB0-9768-BF00D1D698F8}"/>
              </a:ext>
            </a:extLst>
          </p:cNvPr>
          <p:cNvSpPr/>
          <p:nvPr/>
        </p:nvSpPr>
        <p:spPr>
          <a:xfrm>
            <a:off x="7419978" y="1269374"/>
            <a:ext cx="4398763" cy="3589706"/>
          </a:xfrm>
          <a:prstGeom prst="flowChartPreparation">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DE9A826-45D4-4122-9A7B-64D9D239A22B}"/>
              </a:ext>
            </a:extLst>
          </p:cNvPr>
          <p:cNvSpPr/>
          <p:nvPr/>
        </p:nvSpPr>
        <p:spPr>
          <a:xfrm>
            <a:off x="378828" y="1442761"/>
            <a:ext cx="2111258" cy="4040373"/>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ecagon 9">
            <a:extLst>
              <a:ext uri="{FF2B5EF4-FFF2-40B4-BE49-F238E27FC236}">
                <a16:creationId xmlns:a16="http://schemas.microsoft.com/office/drawing/2014/main" id="{8A4F67A3-204D-4EAA-8F21-44CB90A9A004}"/>
              </a:ext>
            </a:extLst>
          </p:cNvPr>
          <p:cNvSpPr/>
          <p:nvPr/>
        </p:nvSpPr>
        <p:spPr>
          <a:xfrm>
            <a:off x="1846473" y="4063688"/>
            <a:ext cx="2769378" cy="2137144"/>
          </a:xfrm>
          <a:prstGeom prst="decagon">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7EAF653-154F-4646-84E9-635BF7CC12B0}"/>
              </a:ext>
            </a:extLst>
          </p:cNvPr>
          <p:cNvSpPr txBox="1"/>
          <p:nvPr/>
        </p:nvSpPr>
        <p:spPr>
          <a:xfrm>
            <a:off x="5539563" y="4986671"/>
            <a:ext cx="4887433" cy="1765004"/>
          </a:xfrm>
          <a:prstGeom prst="rect">
            <a:avLst/>
          </a:prstGeom>
          <a:blipFill>
            <a:blip r:embed="rId6"/>
            <a:stretch>
              <a:fillRect/>
            </a:stretch>
          </a:bli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17" descr="A screenshot of a cell phone&#10;&#10;Description automatically generated">
            <a:extLst>
              <a:ext uri="{FF2B5EF4-FFF2-40B4-BE49-F238E27FC236}">
                <a16:creationId xmlns:a16="http://schemas.microsoft.com/office/drawing/2014/main" id="{D641313E-4FC5-4400-A596-945D45BD9D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3732" y="1414129"/>
            <a:ext cx="3320649" cy="2448375"/>
          </a:xfrm>
          <a:prstGeom prst="rect">
            <a:avLst/>
          </a:prstGeom>
        </p:spPr>
      </p:pic>
    </p:spTree>
    <p:extLst>
      <p:ext uri="{BB962C8B-B14F-4D97-AF65-F5344CB8AC3E}">
        <p14:creationId xmlns:p14="http://schemas.microsoft.com/office/powerpoint/2010/main" val="319087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table, black, light&#10;&#10;Description automatically generated">
            <a:extLst>
              <a:ext uri="{FF2B5EF4-FFF2-40B4-BE49-F238E27FC236}">
                <a16:creationId xmlns:a16="http://schemas.microsoft.com/office/drawing/2014/main" id="{5BA29A7B-20A8-46D1-908D-5F3CACB90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242" y="1882626"/>
            <a:ext cx="7701516" cy="4332103"/>
          </a:xfrm>
          <a:prstGeom prst="rect">
            <a:avLst/>
          </a:prstGeom>
        </p:spPr>
      </p:pic>
      <p:sp>
        <p:nvSpPr>
          <p:cNvPr id="7" name="Title 1">
            <a:extLst>
              <a:ext uri="{FF2B5EF4-FFF2-40B4-BE49-F238E27FC236}">
                <a16:creationId xmlns:a16="http://schemas.microsoft.com/office/drawing/2014/main" id="{55D9D6C1-8393-43DD-84B4-06C1BAACF949}"/>
              </a:ext>
            </a:extLst>
          </p:cNvPr>
          <p:cNvSpPr>
            <a:spLocks noGrp="1"/>
          </p:cNvSpPr>
          <p:nvPr>
            <p:ph type="title"/>
          </p:nvPr>
        </p:nvSpPr>
        <p:spPr>
          <a:xfrm>
            <a:off x="839788" y="365125"/>
            <a:ext cx="10515600" cy="1325563"/>
          </a:xfrm>
        </p:spPr>
        <p:txBody>
          <a:bodyPr>
            <a:normAutofit/>
          </a:bodyPr>
          <a:lstStyle/>
          <a:p>
            <a:r>
              <a:rPr lang="en-US" dirty="0">
                <a:solidFill>
                  <a:srgbClr val="446CA9"/>
                </a:solidFill>
              </a:rPr>
              <a:t>Big Brother is watching what you do</a:t>
            </a:r>
          </a:p>
        </p:txBody>
      </p:sp>
    </p:spTree>
    <p:extLst>
      <p:ext uri="{BB962C8B-B14F-4D97-AF65-F5344CB8AC3E}">
        <p14:creationId xmlns:p14="http://schemas.microsoft.com/office/powerpoint/2010/main" val="296720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8B6D-B2BE-4B1B-BC09-DE9755D837D0}"/>
              </a:ext>
            </a:extLst>
          </p:cNvPr>
          <p:cNvSpPr>
            <a:spLocks noGrp="1"/>
          </p:cNvSpPr>
          <p:nvPr>
            <p:ph type="title"/>
          </p:nvPr>
        </p:nvSpPr>
        <p:spPr>
          <a:xfrm>
            <a:off x="860424" y="1079564"/>
            <a:ext cx="5528931" cy="764714"/>
          </a:xfrm>
        </p:spPr>
        <p:txBody>
          <a:bodyPr>
            <a:normAutofit fontScale="90000"/>
          </a:bodyPr>
          <a:lstStyle/>
          <a:p>
            <a:br>
              <a:rPr lang="en-US" dirty="0"/>
            </a:br>
            <a:endParaRPr lang="en-US" dirty="0"/>
          </a:p>
        </p:txBody>
      </p:sp>
      <p:sp>
        <p:nvSpPr>
          <p:cNvPr id="5" name="Title 1">
            <a:extLst>
              <a:ext uri="{FF2B5EF4-FFF2-40B4-BE49-F238E27FC236}">
                <a16:creationId xmlns:a16="http://schemas.microsoft.com/office/drawing/2014/main" id="{40457D9A-0D19-458E-9D8E-668194A90C7A}"/>
              </a:ext>
            </a:extLst>
          </p:cNvPr>
          <p:cNvSpPr txBox="1">
            <a:spLocks/>
          </p:cNvSpPr>
          <p:nvPr/>
        </p:nvSpPr>
        <p:spPr>
          <a:xfrm>
            <a:off x="838200" y="365124"/>
            <a:ext cx="10515600" cy="8945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446CA9"/>
                </a:solidFill>
                <a:effectLst/>
                <a:uLnTx/>
                <a:uFillTx/>
                <a:latin typeface="Calibri Light" panose="020F0302020204030204"/>
                <a:ea typeface="+mj-ea"/>
                <a:cs typeface="+mj-cs"/>
              </a:rPr>
              <a:t>Where we started</a:t>
            </a:r>
          </a:p>
        </p:txBody>
      </p:sp>
      <p:pic>
        <p:nvPicPr>
          <p:cNvPr id="8" name="Picture 2" descr="Blue Printer Paper">
            <a:extLst>
              <a:ext uri="{FF2B5EF4-FFF2-40B4-BE49-F238E27FC236}">
                <a16:creationId xmlns:a16="http://schemas.microsoft.com/office/drawing/2014/main" id="{E15722E0-5AC2-41AF-9EE3-E440F73E7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4" y="1633479"/>
            <a:ext cx="6649648" cy="432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09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a:t>Where we started</a:t>
            </a:r>
          </a:p>
        </p:txBody>
      </p:sp>
      <p:sp>
        <p:nvSpPr>
          <p:cNvPr id="3" name="Text Placeholder 2">
            <a:extLst>
              <a:ext uri="{FF2B5EF4-FFF2-40B4-BE49-F238E27FC236}">
                <a16:creationId xmlns:a16="http://schemas.microsoft.com/office/drawing/2014/main" id="{FA085450-CF2E-42F6-9E68-4E98F0C49AB5}"/>
              </a:ext>
            </a:extLst>
          </p:cNvPr>
          <p:cNvSpPr>
            <a:spLocks noGrp="1"/>
          </p:cNvSpPr>
          <p:nvPr>
            <p:ph type="body" idx="1"/>
          </p:nvPr>
        </p:nvSpPr>
        <p:spPr>
          <a:xfrm>
            <a:off x="836612" y="1401504"/>
            <a:ext cx="5157787" cy="559317"/>
          </a:xfrm>
        </p:spPr>
        <p:txBody>
          <a:bodyPr/>
          <a:lstStyle/>
          <a:p>
            <a:r>
              <a:rPr lang="en-US" dirty="0"/>
              <a:t>Talked to people</a:t>
            </a:r>
          </a:p>
        </p:txBody>
      </p:sp>
      <p:sp>
        <p:nvSpPr>
          <p:cNvPr id="4" name="Content Placeholder 3">
            <a:extLst>
              <a:ext uri="{FF2B5EF4-FFF2-40B4-BE49-F238E27FC236}">
                <a16:creationId xmlns:a16="http://schemas.microsoft.com/office/drawing/2014/main" id="{25EEAF36-004D-4387-BFE2-8A6F6E593C02}"/>
              </a:ext>
            </a:extLst>
          </p:cNvPr>
          <p:cNvSpPr>
            <a:spLocks noGrp="1"/>
          </p:cNvSpPr>
          <p:nvPr>
            <p:ph sz="half" idx="2"/>
          </p:nvPr>
        </p:nvSpPr>
        <p:spPr/>
        <p:txBody>
          <a:bodyPr/>
          <a:lstStyle/>
          <a:p>
            <a:r>
              <a:rPr lang="en-US" dirty="0"/>
              <a:t>What we wanted to know</a:t>
            </a:r>
          </a:p>
          <a:p>
            <a:r>
              <a:rPr lang="en-US" dirty="0"/>
              <a:t>Why we wanted to know it – “It’s not about you; it’s about the data”</a:t>
            </a:r>
          </a:p>
          <a:p>
            <a:r>
              <a:rPr lang="en-US" dirty="0"/>
              <a:t>“We trust you to continue doing the same excellent work you have always done”</a:t>
            </a:r>
          </a:p>
        </p:txBody>
      </p:sp>
      <p:pic>
        <p:nvPicPr>
          <p:cNvPr id="11" name="Picture 10" descr="A picture containing drawing&#10;&#10;Description automatically generated">
            <a:extLst>
              <a:ext uri="{FF2B5EF4-FFF2-40B4-BE49-F238E27FC236}">
                <a16:creationId xmlns:a16="http://schemas.microsoft.com/office/drawing/2014/main" id="{5C513781-FD2B-4CAE-A679-A86B8B590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2" y="1485468"/>
            <a:ext cx="1607312" cy="1486764"/>
          </a:xfrm>
          <a:prstGeom prst="rect">
            <a:avLst/>
          </a:prstGeom>
        </p:spPr>
      </p:pic>
      <p:pic>
        <p:nvPicPr>
          <p:cNvPr id="13" name="Picture 12" descr="A close up of a sign&#10;&#10;Description automatically generated">
            <a:extLst>
              <a:ext uri="{FF2B5EF4-FFF2-40B4-BE49-F238E27FC236}">
                <a16:creationId xmlns:a16="http://schemas.microsoft.com/office/drawing/2014/main" id="{5E868E7C-B980-4180-A056-589B8B6A8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656" y="2767012"/>
            <a:ext cx="3457575" cy="1323975"/>
          </a:xfrm>
          <a:prstGeom prst="rect">
            <a:avLst/>
          </a:prstGeom>
        </p:spPr>
      </p:pic>
      <p:sp>
        <p:nvSpPr>
          <p:cNvPr id="9" name="Flowchart: Connector 8">
            <a:extLst>
              <a:ext uri="{FF2B5EF4-FFF2-40B4-BE49-F238E27FC236}">
                <a16:creationId xmlns:a16="http://schemas.microsoft.com/office/drawing/2014/main" id="{A7638668-3458-488D-A906-B6DCA993F5D3}"/>
              </a:ext>
            </a:extLst>
          </p:cNvPr>
          <p:cNvSpPr/>
          <p:nvPr/>
        </p:nvSpPr>
        <p:spPr>
          <a:xfrm>
            <a:off x="9348681" y="4347369"/>
            <a:ext cx="1893942" cy="1893308"/>
          </a:xfrm>
          <a:prstGeom prst="flowChartConnector">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27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
                                        <p:tgtEl>
                                          <p:spTgt spid="11"/>
                                        </p:tgtEl>
                                      </p:cBhvr>
                                    </p:animEffect>
                                    <p:anim calcmode="lin" valueType="num">
                                      <p:cBhvr>
                                        <p:cTn id="13" dur="400" fill="hold"/>
                                        <p:tgtEl>
                                          <p:spTgt spid="11"/>
                                        </p:tgtEl>
                                        <p:attrNameLst>
                                          <p:attrName>ppt_x</p:attrName>
                                        </p:attrNameLst>
                                      </p:cBhvr>
                                      <p:tavLst>
                                        <p:tav tm="0">
                                          <p:val>
                                            <p:strVal val="#ppt_x"/>
                                          </p:val>
                                        </p:tav>
                                        <p:tav tm="100000">
                                          <p:val>
                                            <p:strVal val="#ppt_x"/>
                                          </p:val>
                                        </p:tav>
                                      </p:tavLst>
                                    </p:anim>
                                    <p:anim calcmode="lin" valueType="num">
                                      <p:cBhvr>
                                        <p:cTn id="14" dur="400" fill="hold"/>
                                        <p:tgtEl>
                                          <p:spTgt spid="11"/>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
                                        <p:tgtEl>
                                          <p:spTgt spid="13"/>
                                        </p:tgtEl>
                                      </p:cBhvr>
                                    </p:animEffect>
                                    <p:anim calcmode="lin" valueType="num">
                                      <p:cBhvr>
                                        <p:cTn id="29" dur="400" fill="hold"/>
                                        <p:tgtEl>
                                          <p:spTgt spid="13"/>
                                        </p:tgtEl>
                                        <p:attrNameLst>
                                          <p:attrName>ppt_x</p:attrName>
                                        </p:attrNameLst>
                                      </p:cBhvr>
                                      <p:tavLst>
                                        <p:tav tm="0">
                                          <p:val>
                                            <p:strVal val="#ppt_x"/>
                                          </p:val>
                                        </p:tav>
                                        <p:tav tm="100000">
                                          <p:val>
                                            <p:strVal val="#ppt_x"/>
                                          </p:val>
                                        </p:tav>
                                      </p:tavLst>
                                    </p:anim>
                                    <p:anim calcmode="lin" valueType="num">
                                      <p:cBhvr>
                                        <p:cTn id="30" dur="400" fill="hold"/>
                                        <p:tgtEl>
                                          <p:spTgt spid="13"/>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p:cTn id="3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a:t>How we did it</a:t>
            </a:r>
          </a:p>
        </p:txBody>
      </p:sp>
      <p:sp>
        <p:nvSpPr>
          <p:cNvPr id="5" name="Text Placeholder 4">
            <a:extLst>
              <a:ext uri="{FF2B5EF4-FFF2-40B4-BE49-F238E27FC236}">
                <a16:creationId xmlns:a16="http://schemas.microsoft.com/office/drawing/2014/main" id="{DBE8553A-798D-49B7-8EC3-286978DAC9E3}"/>
              </a:ext>
            </a:extLst>
          </p:cNvPr>
          <p:cNvSpPr>
            <a:spLocks noGrp="1"/>
          </p:cNvSpPr>
          <p:nvPr>
            <p:ph type="body" sz="quarter" idx="3"/>
          </p:nvPr>
        </p:nvSpPr>
        <p:spPr>
          <a:xfrm>
            <a:off x="836612" y="1424364"/>
            <a:ext cx="5183188" cy="532648"/>
          </a:xfrm>
        </p:spPr>
        <p:txBody>
          <a:bodyPr>
            <a:normAutofit/>
          </a:bodyPr>
          <a:lstStyle/>
          <a:p>
            <a:r>
              <a:rPr lang="en-US" dirty="0"/>
              <a:t>Trusted people </a:t>
            </a:r>
          </a:p>
        </p:txBody>
      </p:sp>
      <p:sp>
        <p:nvSpPr>
          <p:cNvPr id="6" name="Content Placeholder 5">
            <a:extLst>
              <a:ext uri="{FF2B5EF4-FFF2-40B4-BE49-F238E27FC236}">
                <a16:creationId xmlns:a16="http://schemas.microsoft.com/office/drawing/2014/main" id="{BEFB04BA-2E82-47BE-80FE-0D71500B3AFC}"/>
              </a:ext>
            </a:extLst>
          </p:cNvPr>
          <p:cNvSpPr>
            <a:spLocks noGrp="1"/>
          </p:cNvSpPr>
          <p:nvPr>
            <p:ph sz="quarter" idx="4"/>
          </p:nvPr>
        </p:nvSpPr>
        <p:spPr>
          <a:xfrm>
            <a:off x="836612" y="1957012"/>
            <a:ext cx="9341709" cy="3684588"/>
          </a:xfrm>
        </p:spPr>
        <p:txBody>
          <a:bodyPr>
            <a:normAutofit fontScale="92500" lnSpcReduction="10000"/>
          </a:bodyPr>
          <a:lstStyle/>
          <a:p>
            <a:r>
              <a:rPr lang="en-US" dirty="0"/>
              <a:t>Set regular periods for reviewing time (for us it was monthly initially but we moved to weekly reviews so people didn’t get too far behind)</a:t>
            </a:r>
          </a:p>
          <a:p>
            <a:r>
              <a:rPr lang="en-US" dirty="0"/>
              <a:t>Trusted people to keep time accurately</a:t>
            </a:r>
          </a:p>
          <a:p>
            <a:r>
              <a:rPr lang="en-US" dirty="0"/>
              <a:t>Reviewed data, not people. Only asked about time if, when looking at the data, it looked like time was missing. Always assumed the person recorded time but just forgot to enter it</a:t>
            </a:r>
          </a:p>
          <a:p>
            <a:r>
              <a:rPr lang="en-US" dirty="0"/>
              <a:t>If some people repeatedly didn’t record time or if they kept it sloppily to begin with, tried to understand why and coached them – focused on the big picture not on them</a:t>
            </a:r>
          </a:p>
          <a:p>
            <a:endParaRPr lang="en-US" dirty="0"/>
          </a:p>
        </p:txBody>
      </p:sp>
      <p:sp>
        <p:nvSpPr>
          <p:cNvPr id="7" name="Flowchart: Connector 6">
            <a:extLst>
              <a:ext uri="{FF2B5EF4-FFF2-40B4-BE49-F238E27FC236}">
                <a16:creationId xmlns:a16="http://schemas.microsoft.com/office/drawing/2014/main" id="{E168F4A2-A77E-4110-8C5C-C3EE0503D697}"/>
              </a:ext>
            </a:extLst>
          </p:cNvPr>
          <p:cNvSpPr/>
          <p:nvPr/>
        </p:nvSpPr>
        <p:spPr>
          <a:xfrm>
            <a:off x="10178321" y="4694946"/>
            <a:ext cx="1828800" cy="1893308"/>
          </a:xfrm>
          <a:prstGeom prst="flowChartConnector">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28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dirty="0"/>
              <a:t>How we did it</a:t>
            </a:r>
          </a:p>
        </p:txBody>
      </p:sp>
      <p:sp>
        <p:nvSpPr>
          <p:cNvPr id="3" name="Text Placeholder 2">
            <a:extLst>
              <a:ext uri="{FF2B5EF4-FFF2-40B4-BE49-F238E27FC236}">
                <a16:creationId xmlns:a16="http://schemas.microsoft.com/office/drawing/2014/main" id="{FA085450-CF2E-42F6-9E68-4E98F0C49AB5}"/>
              </a:ext>
            </a:extLst>
          </p:cNvPr>
          <p:cNvSpPr>
            <a:spLocks noGrp="1"/>
          </p:cNvSpPr>
          <p:nvPr>
            <p:ph type="body" idx="1"/>
          </p:nvPr>
        </p:nvSpPr>
        <p:spPr>
          <a:xfrm>
            <a:off x="839788" y="1334020"/>
            <a:ext cx="5157787" cy="823912"/>
          </a:xfrm>
        </p:spPr>
        <p:txBody>
          <a:bodyPr>
            <a:normAutofit fontScale="92500" lnSpcReduction="20000"/>
          </a:bodyPr>
          <a:lstStyle/>
          <a:p>
            <a:r>
              <a:rPr lang="en-US" dirty="0"/>
              <a:t>Recognized that strategies for keeping time are individual</a:t>
            </a:r>
          </a:p>
        </p:txBody>
      </p:sp>
      <p:sp>
        <p:nvSpPr>
          <p:cNvPr id="4" name="Content Placeholder 3">
            <a:extLst>
              <a:ext uri="{FF2B5EF4-FFF2-40B4-BE49-F238E27FC236}">
                <a16:creationId xmlns:a16="http://schemas.microsoft.com/office/drawing/2014/main" id="{25EEAF36-004D-4387-BFE2-8A6F6E593C02}"/>
              </a:ext>
            </a:extLst>
          </p:cNvPr>
          <p:cNvSpPr>
            <a:spLocks noGrp="1"/>
          </p:cNvSpPr>
          <p:nvPr>
            <p:ph sz="half" idx="2"/>
          </p:nvPr>
        </p:nvSpPr>
        <p:spPr>
          <a:xfrm>
            <a:off x="938213" y="2491802"/>
            <a:ext cx="5157787" cy="1512289"/>
          </a:xfrm>
        </p:spPr>
        <p:txBody>
          <a:bodyPr>
            <a:normAutofit/>
          </a:bodyPr>
          <a:lstStyle/>
          <a:p>
            <a:r>
              <a:rPr lang="en-US" dirty="0"/>
              <a:t>Precise start-stop people</a:t>
            </a:r>
          </a:p>
          <a:p>
            <a:r>
              <a:rPr lang="en-US" dirty="0"/>
              <a:t>Holistic, more relaxed people</a:t>
            </a:r>
          </a:p>
        </p:txBody>
      </p:sp>
      <p:sp>
        <p:nvSpPr>
          <p:cNvPr id="6" name="Content Placeholder 5">
            <a:extLst>
              <a:ext uri="{FF2B5EF4-FFF2-40B4-BE49-F238E27FC236}">
                <a16:creationId xmlns:a16="http://schemas.microsoft.com/office/drawing/2014/main" id="{BEFB04BA-2E82-47BE-80FE-0D71500B3AFC}"/>
              </a:ext>
            </a:extLst>
          </p:cNvPr>
          <p:cNvSpPr>
            <a:spLocks noGrp="1"/>
          </p:cNvSpPr>
          <p:nvPr>
            <p:ph sz="quarter" idx="4"/>
          </p:nvPr>
        </p:nvSpPr>
        <p:spPr/>
        <p:txBody>
          <a:bodyPr>
            <a:normAutofit/>
          </a:bodyPr>
          <a:lstStyle/>
          <a:p>
            <a:pPr marL="0" indent="0">
              <a:buNone/>
            </a:pPr>
            <a:endParaRPr lang="en-US" dirty="0"/>
          </a:p>
          <a:p>
            <a:endParaRPr lang="en-US" dirty="0"/>
          </a:p>
        </p:txBody>
      </p:sp>
      <p:sp>
        <p:nvSpPr>
          <p:cNvPr id="8" name="Text Placeholder 2">
            <a:extLst>
              <a:ext uri="{FF2B5EF4-FFF2-40B4-BE49-F238E27FC236}">
                <a16:creationId xmlns:a16="http://schemas.microsoft.com/office/drawing/2014/main" id="{712F58E8-DC43-41B9-9BBA-84BC550B5A22}"/>
              </a:ext>
            </a:extLst>
          </p:cNvPr>
          <p:cNvSpPr txBox="1">
            <a:spLocks/>
          </p:cNvSpPr>
          <p:nvPr/>
        </p:nvSpPr>
        <p:spPr>
          <a:xfrm>
            <a:off x="6882419" y="3563484"/>
            <a:ext cx="4809909" cy="52321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EF762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rgbClr val="EF7622"/>
                </a:solidFill>
                <a:effectLst/>
                <a:uLnTx/>
                <a:uFillTx/>
                <a:latin typeface="Calibri" panose="020F0502020204030204"/>
                <a:ea typeface="+mn-ea"/>
                <a:cs typeface="+mn-cs"/>
              </a:rPr>
              <a:t>Determined what tools we needed</a:t>
            </a:r>
          </a:p>
        </p:txBody>
      </p:sp>
      <p:sp>
        <p:nvSpPr>
          <p:cNvPr id="9" name="Content Placeholder 3">
            <a:extLst>
              <a:ext uri="{FF2B5EF4-FFF2-40B4-BE49-F238E27FC236}">
                <a16:creationId xmlns:a16="http://schemas.microsoft.com/office/drawing/2014/main" id="{DF45F983-8EC0-4D9C-8921-483E34F6893C}"/>
              </a:ext>
            </a:extLst>
          </p:cNvPr>
          <p:cNvSpPr txBox="1">
            <a:spLocks/>
          </p:cNvSpPr>
          <p:nvPr/>
        </p:nvSpPr>
        <p:spPr>
          <a:xfrm>
            <a:off x="6882419" y="4377871"/>
            <a:ext cx="5157787" cy="172375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Free or relatively cheap online toggle tools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Excel docs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Project management software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Company-owned system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Heptagon 10">
            <a:extLst>
              <a:ext uri="{FF2B5EF4-FFF2-40B4-BE49-F238E27FC236}">
                <a16:creationId xmlns:a16="http://schemas.microsoft.com/office/drawing/2014/main" id="{0C47416A-7BDE-4687-9755-3F2FA85D12FF}"/>
              </a:ext>
            </a:extLst>
          </p:cNvPr>
          <p:cNvSpPr/>
          <p:nvPr/>
        </p:nvSpPr>
        <p:spPr>
          <a:xfrm>
            <a:off x="836612" y="4017364"/>
            <a:ext cx="1839433" cy="1499191"/>
          </a:xfrm>
          <a:prstGeom prst="heptagon">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bunch of different types of scissors on a table&#10;&#10;Description automatically generated">
            <a:extLst>
              <a:ext uri="{FF2B5EF4-FFF2-40B4-BE49-F238E27FC236}">
                <a16:creationId xmlns:a16="http://schemas.microsoft.com/office/drawing/2014/main" id="{B6BCB992-BA31-4FCA-92A8-10532889E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0190" y="5618980"/>
            <a:ext cx="1833901" cy="1210731"/>
          </a:xfrm>
          <a:prstGeom prst="rect">
            <a:avLst/>
          </a:prstGeom>
        </p:spPr>
      </p:pic>
      <p:pic>
        <p:nvPicPr>
          <p:cNvPr id="17" name="Picture 4" descr="Woman in Black Long-sleeved Shirt Using Laptop">
            <a:extLst>
              <a:ext uri="{FF2B5EF4-FFF2-40B4-BE49-F238E27FC236}">
                <a16:creationId xmlns:a16="http://schemas.microsoft.com/office/drawing/2014/main" id="{2EB70425-6275-481D-AEEA-4CBB4495D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376" y="3429000"/>
            <a:ext cx="2441359" cy="365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6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a:t>What we found out</a:t>
            </a:r>
          </a:p>
        </p:txBody>
      </p:sp>
      <p:sp>
        <p:nvSpPr>
          <p:cNvPr id="3" name="Text Placeholder 2">
            <a:extLst>
              <a:ext uri="{FF2B5EF4-FFF2-40B4-BE49-F238E27FC236}">
                <a16:creationId xmlns:a16="http://schemas.microsoft.com/office/drawing/2014/main" id="{FA085450-CF2E-42F6-9E68-4E98F0C49AB5}"/>
              </a:ext>
            </a:extLst>
          </p:cNvPr>
          <p:cNvSpPr>
            <a:spLocks noGrp="1"/>
          </p:cNvSpPr>
          <p:nvPr>
            <p:ph type="body" idx="1"/>
          </p:nvPr>
        </p:nvSpPr>
        <p:spPr>
          <a:xfrm>
            <a:off x="836612" y="1286539"/>
            <a:ext cx="5085723" cy="2743201"/>
          </a:xfrm>
        </p:spPr>
        <p:txBody>
          <a:bodyPr>
            <a:noAutofit/>
          </a:bodyPr>
          <a:lstStyle/>
          <a:p>
            <a:r>
              <a:rPr lang="en-US" dirty="0"/>
              <a:t>Projects are:</a:t>
            </a:r>
          </a:p>
          <a:p>
            <a:r>
              <a:rPr lang="en-US" dirty="0"/>
              <a:t>apples to oranges … </a:t>
            </a:r>
          </a:p>
          <a:p>
            <a:r>
              <a:rPr lang="en-US" dirty="0"/>
              <a:t>to pears …</a:t>
            </a:r>
          </a:p>
          <a:p>
            <a:r>
              <a:rPr lang="en-US" dirty="0"/>
              <a:t>to lemons…</a:t>
            </a:r>
          </a:p>
          <a:p>
            <a:r>
              <a:rPr lang="en-US" dirty="0"/>
              <a:t> --and some are just bananas!</a:t>
            </a:r>
          </a:p>
        </p:txBody>
      </p:sp>
      <p:sp>
        <p:nvSpPr>
          <p:cNvPr id="5" name="TextBox 4">
            <a:extLst>
              <a:ext uri="{FF2B5EF4-FFF2-40B4-BE49-F238E27FC236}">
                <a16:creationId xmlns:a16="http://schemas.microsoft.com/office/drawing/2014/main" id="{3205E1C5-49BA-4D61-B6E6-D3C6D000B8A7}"/>
              </a:ext>
            </a:extLst>
          </p:cNvPr>
          <p:cNvSpPr txBox="1"/>
          <p:nvPr/>
        </p:nvSpPr>
        <p:spPr>
          <a:xfrm>
            <a:off x="1741357" y="5846544"/>
            <a:ext cx="8709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 common denominator for us is HOURS </a:t>
            </a:r>
          </a:p>
        </p:txBody>
      </p:sp>
      <p:sp>
        <p:nvSpPr>
          <p:cNvPr id="4" name="Hexagon 3">
            <a:extLst>
              <a:ext uri="{FF2B5EF4-FFF2-40B4-BE49-F238E27FC236}">
                <a16:creationId xmlns:a16="http://schemas.microsoft.com/office/drawing/2014/main" id="{C279794B-FE0C-4165-AE2A-F6A645DA41A4}"/>
              </a:ext>
            </a:extLst>
          </p:cNvPr>
          <p:cNvSpPr/>
          <p:nvPr/>
        </p:nvSpPr>
        <p:spPr>
          <a:xfrm>
            <a:off x="6095999" y="1286539"/>
            <a:ext cx="2615610" cy="1940442"/>
          </a:xfrm>
          <a:prstGeom prst="hexagon">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C452A8B9-1938-4528-80AC-A61925D16DD6}"/>
              </a:ext>
            </a:extLst>
          </p:cNvPr>
          <p:cNvSpPr/>
          <p:nvPr/>
        </p:nvSpPr>
        <p:spPr>
          <a:xfrm>
            <a:off x="8285283" y="2256760"/>
            <a:ext cx="2514692" cy="1738312"/>
          </a:xfrm>
          <a:prstGeom prst="hexagon">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7613B04B-9474-46B7-B8DB-66371870D50E}"/>
              </a:ext>
            </a:extLst>
          </p:cNvPr>
          <p:cNvSpPr/>
          <p:nvPr/>
        </p:nvSpPr>
        <p:spPr>
          <a:xfrm>
            <a:off x="6269667" y="3180665"/>
            <a:ext cx="2434855" cy="1698149"/>
          </a:xfrm>
          <a:prstGeom prst="hexagon">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C586D23E-C242-4562-AD46-03DEAAD4B456}"/>
              </a:ext>
            </a:extLst>
          </p:cNvPr>
          <p:cNvSpPr/>
          <p:nvPr/>
        </p:nvSpPr>
        <p:spPr>
          <a:xfrm>
            <a:off x="8285283" y="4029739"/>
            <a:ext cx="2514692" cy="1449083"/>
          </a:xfrm>
          <a:prstGeom prst="hexagon">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fruit, orange, dark, black&#10;&#10;Description automatically generated">
            <a:extLst>
              <a:ext uri="{FF2B5EF4-FFF2-40B4-BE49-F238E27FC236}">
                <a16:creationId xmlns:a16="http://schemas.microsoft.com/office/drawing/2014/main" id="{58284092-3872-4D4C-A925-658CE4B053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93" y="0"/>
            <a:ext cx="2381249" cy="1852612"/>
          </a:xfrm>
          <a:prstGeom prst="rect">
            <a:avLst/>
          </a:prstGeom>
        </p:spPr>
      </p:pic>
      <p:pic>
        <p:nvPicPr>
          <p:cNvPr id="11" name="Picture 10" descr="A picture containing fruit, orange, dark, black&#10;&#10;Description automatically generated">
            <a:extLst>
              <a:ext uri="{FF2B5EF4-FFF2-40B4-BE49-F238E27FC236}">
                <a16:creationId xmlns:a16="http://schemas.microsoft.com/office/drawing/2014/main" id="{626E43F5-FB80-4887-99C3-D5B3086943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62" y="3939530"/>
            <a:ext cx="2381249" cy="1852612"/>
          </a:xfrm>
          <a:prstGeom prst="rect">
            <a:avLst/>
          </a:prstGeom>
        </p:spPr>
      </p:pic>
    </p:spTree>
    <p:extLst>
      <p:ext uri="{BB962C8B-B14F-4D97-AF65-F5344CB8AC3E}">
        <p14:creationId xmlns:p14="http://schemas.microsoft.com/office/powerpoint/2010/main" val="67239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90">
                                          <p:stCondLst>
                                            <p:cond delay="0"/>
                                          </p:stCondLst>
                                        </p:cTn>
                                        <p:tgtEl>
                                          <p:spTgt spid="10"/>
                                        </p:tgtEl>
                                      </p:cBhvr>
                                    </p:animEffect>
                                    <p:anim calcmode="lin" valueType="num">
                                      <p:cBhvr>
                                        <p:cTn id="8"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3" dur="13">
                                          <p:stCondLst>
                                            <p:cond delay="325"/>
                                          </p:stCondLst>
                                        </p:cTn>
                                        <p:tgtEl>
                                          <p:spTgt spid="10"/>
                                        </p:tgtEl>
                                      </p:cBhvr>
                                      <p:to x="100000" y="60000"/>
                                    </p:animScale>
                                    <p:animScale>
                                      <p:cBhvr>
                                        <p:cTn id="14" dur="83" decel="50000">
                                          <p:stCondLst>
                                            <p:cond delay="338"/>
                                          </p:stCondLst>
                                        </p:cTn>
                                        <p:tgtEl>
                                          <p:spTgt spid="10"/>
                                        </p:tgtEl>
                                      </p:cBhvr>
                                      <p:to x="100000" y="100000"/>
                                    </p:animScale>
                                    <p:animScale>
                                      <p:cBhvr>
                                        <p:cTn id="15" dur="13">
                                          <p:stCondLst>
                                            <p:cond delay="656"/>
                                          </p:stCondLst>
                                        </p:cTn>
                                        <p:tgtEl>
                                          <p:spTgt spid="10"/>
                                        </p:tgtEl>
                                      </p:cBhvr>
                                      <p:to x="100000" y="80000"/>
                                    </p:animScale>
                                    <p:animScale>
                                      <p:cBhvr>
                                        <p:cTn id="16" dur="83" decel="50000">
                                          <p:stCondLst>
                                            <p:cond delay="669"/>
                                          </p:stCondLst>
                                        </p:cTn>
                                        <p:tgtEl>
                                          <p:spTgt spid="10"/>
                                        </p:tgtEl>
                                      </p:cBhvr>
                                      <p:to x="100000" y="100000"/>
                                    </p:animScale>
                                    <p:animScale>
                                      <p:cBhvr>
                                        <p:cTn id="17" dur="13">
                                          <p:stCondLst>
                                            <p:cond delay="821"/>
                                          </p:stCondLst>
                                        </p:cTn>
                                        <p:tgtEl>
                                          <p:spTgt spid="10"/>
                                        </p:tgtEl>
                                      </p:cBhvr>
                                      <p:to x="100000" y="90000"/>
                                    </p:animScale>
                                    <p:animScale>
                                      <p:cBhvr>
                                        <p:cTn id="18" dur="83" decel="50000">
                                          <p:stCondLst>
                                            <p:cond delay="834"/>
                                          </p:stCondLst>
                                        </p:cTn>
                                        <p:tgtEl>
                                          <p:spTgt spid="10"/>
                                        </p:tgtEl>
                                      </p:cBhvr>
                                      <p:to x="100000" y="100000"/>
                                    </p:animScale>
                                    <p:animScale>
                                      <p:cBhvr>
                                        <p:cTn id="19" dur="13">
                                          <p:stCondLst>
                                            <p:cond delay="904"/>
                                          </p:stCondLst>
                                        </p:cTn>
                                        <p:tgtEl>
                                          <p:spTgt spid="10"/>
                                        </p:tgtEl>
                                      </p:cBhvr>
                                      <p:to x="100000" y="95000"/>
                                    </p:animScale>
                                    <p:animScale>
                                      <p:cBhvr>
                                        <p:cTn id="20" dur="83" decel="50000">
                                          <p:stCondLst>
                                            <p:cond delay="917"/>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xit" presetSubtype="0" fill="hold" nodeType="clickEffect">
                                  <p:stCondLst>
                                    <p:cond delay="0"/>
                                  </p:stCondLst>
                                  <p:childTnLst>
                                    <p:animEffect transition="out" filter="wipe(down)">
                                      <p:cBhvr>
                                        <p:cTn id="24" dur="90" accel="50000">
                                          <p:stCondLst>
                                            <p:cond delay="910"/>
                                          </p:stCondLst>
                                        </p:cTn>
                                        <p:tgtEl>
                                          <p:spTgt spid="10"/>
                                        </p:tgtEl>
                                      </p:cBhvr>
                                    </p:animEffect>
                                    <p:anim calcmode="lin" valueType="num">
                                      <p:cBhvr>
                                        <p:cTn id="25" dur="911"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26" dur="89">
                                          <p:stCondLst>
                                            <p:cond delay="911"/>
                                          </p:stCondLst>
                                        </p:cTn>
                                        <p:tgtEl>
                                          <p:spTgt spid="10"/>
                                        </p:tgtEl>
                                        <p:attrNameLst>
                                          <p:attrName>ppt_x</p:attrName>
                                        </p:attrNameLst>
                                      </p:cBhvr>
                                      <p:tavLst>
                                        <p:tav tm="0">
                                          <p:val>
                                            <p:strVal val="ppt_x"/>
                                          </p:val>
                                        </p:tav>
                                        <p:tav tm="100000">
                                          <p:val>
                                            <p:strVal val="ppt_x"/>
                                          </p:val>
                                        </p:tav>
                                      </p:tavLst>
                                    </p:anim>
                                    <p:anim calcmode="lin" valueType="num">
                                      <p:cBhvr>
                                        <p:cTn id="27" dur="332"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332" tmFilter="0, 0; 0.125,0.2665; 0.25,0.4; 0.375,0.465; 0.5,0.5;  0.625,0.535; 0.75,0.6; 0.875,0.7335; 1,1">
                                          <p:stCondLst>
                                            <p:cond delay="332"/>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166" tmFilter="0, 0; 0.125,0.2665; 0.25,0.4; 0.375,0.465; 0.5,0.5;  0.625,0.535; 0.75,0.6; 0.875,0.7335; 1,1">
                                          <p:stCondLst>
                                            <p:cond delay="662"/>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82" tmFilter="0, 0; 0.125,0.2665; 0.25,0.4; 0.375,0.465; 0.5,0.5;  0.625,0.535; 0.75,0.6; 0.875,0.7335; 1,1">
                                          <p:stCondLst>
                                            <p:cond delay="828"/>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90" accel="50000">
                                          <p:stCondLst>
                                            <p:cond delay="910"/>
                                          </p:stCondLst>
                                        </p:cTn>
                                        <p:tgtEl>
                                          <p:spTgt spid="10"/>
                                        </p:tgtEl>
                                        <p:attrNameLst>
                                          <p:attrName>ppt_y</p:attrName>
                                        </p:attrNameLst>
                                      </p:cBhvr>
                                      <p:tavLst>
                                        <p:tav tm="0">
                                          <p:val>
                                            <p:strVal val="ppt_y"/>
                                          </p:val>
                                        </p:tav>
                                        <p:tav tm="100000">
                                          <p:val>
                                            <p:strVal val="ppt_y+ppt_h"/>
                                          </p:val>
                                        </p:tav>
                                      </p:tavLst>
                                    </p:anim>
                                    <p:animScale>
                                      <p:cBhvr>
                                        <p:cTn id="32" dur="13">
                                          <p:stCondLst>
                                            <p:cond delay="310"/>
                                          </p:stCondLst>
                                        </p:cTn>
                                        <p:tgtEl>
                                          <p:spTgt spid="10"/>
                                        </p:tgtEl>
                                      </p:cBhvr>
                                      <p:to x="100000" y="60000"/>
                                    </p:animScale>
                                    <p:animScale>
                                      <p:cBhvr>
                                        <p:cTn id="33" dur="83" decel="50000">
                                          <p:stCondLst>
                                            <p:cond delay="323"/>
                                          </p:stCondLst>
                                        </p:cTn>
                                        <p:tgtEl>
                                          <p:spTgt spid="10"/>
                                        </p:tgtEl>
                                      </p:cBhvr>
                                      <p:to x="100000" y="100000"/>
                                    </p:animScale>
                                    <p:animScale>
                                      <p:cBhvr>
                                        <p:cTn id="34" dur="13">
                                          <p:stCondLst>
                                            <p:cond delay="656"/>
                                          </p:stCondLst>
                                        </p:cTn>
                                        <p:tgtEl>
                                          <p:spTgt spid="10"/>
                                        </p:tgtEl>
                                      </p:cBhvr>
                                      <p:to x="100000" y="80000"/>
                                    </p:animScale>
                                    <p:animScale>
                                      <p:cBhvr>
                                        <p:cTn id="35" dur="83" decel="50000">
                                          <p:stCondLst>
                                            <p:cond delay="669"/>
                                          </p:stCondLst>
                                        </p:cTn>
                                        <p:tgtEl>
                                          <p:spTgt spid="10"/>
                                        </p:tgtEl>
                                      </p:cBhvr>
                                      <p:to x="100000" y="100000"/>
                                    </p:animScale>
                                    <p:animScale>
                                      <p:cBhvr>
                                        <p:cTn id="36" dur="13">
                                          <p:stCondLst>
                                            <p:cond delay="821"/>
                                          </p:stCondLst>
                                        </p:cTn>
                                        <p:tgtEl>
                                          <p:spTgt spid="10"/>
                                        </p:tgtEl>
                                      </p:cBhvr>
                                      <p:to x="100000" y="90000"/>
                                    </p:animScale>
                                    <p:animScale>
                                      <p:cBhvr>
                                        <p:cTn id="37" dur="83" decel="50000">
                                          <p:stCondLst>
                                            <p:cond delay="834"/>
                                          </p:stCondLst>
                                        </p:cTn>
                                        <p:tgtEl>
                                          <p:spTgt spid="10"/>
                                        </p:tgtEl>
                                      </p:cBhvr>
                                      <p:to x="100000" y="100000"/>
                                    </p:animScale>
                                    <p:animScale>
                                      <p:cBhvr>
                                        <p:cTn id="38" dur="13">
                                          <p:stCondLst>
                                            <p:cond delay="904"/>
                                          </p:stCondLst>
                                        </p:cTn>
                                        <p:tgtEl>
                                          <p:spTgt spid="10"/>
                                        </p:tgtEl>
                                      </p:cBhvr>
                                      <p:to x="100000" y="95000"/>
                                    </p:animScale>
                                    <p:animScale>
                                      <p:cBhvr>
                                        <p:cTn id="39" dur="83" decel="50000">
                                          <p:stCondLst>
                                            <p:cond delay="917"/>
                                          </p:stCondLst>
                                        </p:cTn>
                                        <p:tgtEl>
                                          <p:spTgt spid="10"/>
                                        </p:tgtEl>
                                      </p:cBhvr>
                                      <p:to x="100000" y="100000"/>
                                    </p:animScale>
                                    <p:set>
                                      <p:cBhvr>
                                        <p:cTn id="40" dur="1" fill="hold">
                                          <p:stCondLst>
                                            <p:cond delay="9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290">
                                          <p:stCondLst>
                                            <p:cond delay="0"/>
                                          </p:stCondLst>
                                        </p:cTn>
                                        <p:tgtEl>
                                          <p:spTgt spid="11"/>
                                        </p:tgtEl>
                                      </p:cBhvr>
                                    </p:animEffect>
                                    <p:anim calcmode="lin" valueType="num">
                                      <p:cBhvr>
                                        <p:cTn id="46"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51" dur="13">
                                          <p:stCondLst>
                                            <p:cond delay="325"/>
                                          </p:stCondLst>
                                        </p:cTn>
                                        <p:tgtEl>
                                          <p:spTgt spid="11"/>
                                        </p:tgtEl>
                                      </p:cBhvr>
                                      <p:to x="100000" y="60000"/>
                                    </p:animScale>
                                    <p:animScale>
                                      <p:cBhvr>
                                        <p:cTn id="52" dur="83" decel="50000">
                                          <p:stCondLst>
                                            <p:cond delay="338"/>
                                          </p:stCondLst>
                                        </p:cTn>
                                        <p:tgtEl>
                                          <p:spTgt spid="11"/>
                                        </p:tgtEl>
                                      </p:cBhvr>
                                      <p:to x="100000" y="100000"/>
                                    </p:animScale>
                                    <p:animScale>
                                      <p:cBhvr>
                                        <p:cTn id="53" dur="13">
                                          <p:stCondLst>
                                            <p:cond delay="656"/>
                                          </p:stCondLst>
                                        </p:cTn>
                                        <p:tgtEl>
                                          <p:spTgt spid="11"/>
                                        </p:tgtEl>
                                      </p:cBhvr>
                                      <p:to x="100000" y="80000"/>
                                    </p:animScale>
                                    <p:animScale>
                                      <p:cBhvr>
                                        <p:cTn id="54" dur="83" decel="50000">
                                          <p:stCondLst>
                                            <p:cond delay="669"/>
                                          </p:stCondLst>
                                        </p:cTn>
                                        <p:tgtEl>
                                          <p:spTgt spid="11"/>
                                        </p:tgtEl>
                                      </p:cBhvr>
                                      <p:to x="100000" y="100000"/>
                                    </p:animScale>
                                    <p:animScale>
                                      <p:cBhvr>
                                        <p:cTn id="55" dur="13">
                                          <p:stCondLst>
                                            <p:cond delay="821"/>
                                          </p:stCondLst>
                                        </p:cTn>
                                        <p:tgtEl>
                                          <p:spTgt spid="11"/>
                                        </p:tgtEl>
                                      </p:cBhvr>
                                      <p:to x="100000" y="90000"/>
                                    </p:animScale>
                                    <p:animScale>
                                      <p:cBhvr>
                                        <p:cTn id="56" dur="83" decel="50000">
                                          <p:stCondLst>
                                            <p:cond delay="834"/>
                                          </p:stCondLst>
                                        </p:cTn>
                                        <p:tgtEl>
                                          <p:spTgt spid="11"/>
                                        </p:tgtEl>
                                      </p:cBhvr>
                                      <p:to x="100000" y="100000"/>
                                    </p:animScale>
                                    <p:animScale>
                                      <p:cBhvr>
                                        <p:cTn id="57" dur="13">
                                          <p:stCondLst>
                                            <p:cond delay="904"/>
                                          </p:stCondLst>
                                        </p:cTn>
                                        <p:tgtEl>
                                          <p:spTgt spid="11"/>
                                        </p:tgtEl>
                                      </p:cBhvr>
                                      <p:to x="100000" y="95000"/>
                                    </p:animScale>
                                    <p:animScale>
                                      <p:cBhvr>
                                        <p:cTn id="58" dur="83" decel="50000">
                                          <p:stCondLst>
                                            <p:cond delay="917"/>
                                          </p:stCondLst>
                                        </p:cTn>
                                        <p:tgtEl>
                                          <p:spTgt spid="11"/>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xit" presetSubtype="0" fill="hold" nodeType="clickEffect">
                                  <p:stCondLst>
                                    <p:cond delay="0"/>
                                  </p:stCondLst>
                                  <p:childTnLst>
                                    <p:animEffect transition="out" filter="wipe(down)">
                                      <p:cBhvr>
                                        <p:cTn id="62" dur="90" accel="50000">
                                          <p:stCondLst>
                                            <p:cond delay="910"/>
                                          </p:stCondLst>
                                        </p:cTn>
                                        <p:tgtEl>
                                          <p:spTgt spid="11"/>
                                        </p:tgtEl>
                                      </p:cBhvr>
                                    </p:animEffect>
                                    <p:anim calcmode="lin" valueType="num">
                                      <p:cBhvr>
                                        <p:cTn id="63" dur="911"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64" dur="89">
                                          <p:stCondLst>
                                            <p:cond delay="911"/>
                                          </p:stCondLst>
                                        </p:cTn>
                                        <p:tgtEl>
                                          <p:spTgt spid="11"/>
                                        </p:tgtEl>
                                        <p:attrNameLst>
                                          <p:attrName>ppt_x</p:attrName>
                                        </p:attrNameLst>
                                      </p:cBhvr>
                                      <p:tavLst>
                                        <p:tav tm="0">
                                          <p:val>
                                            <p:strVal val="ppt_x"/>
                                          </p:val>
                                        </p:tav>
                                        <p:tav tm="100000">
                                          <p:val>
                                            <p:strVal val="ppt_x"/>
                                          </p:val>
                                        </p:tav>
                                      </p:tavLst>
                                    </p:anim>
                                    <p:anim calcmode="lin" valueType="num">
                                      <p:cBhvr>
                                        <p:cTn id="65" dur="332"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6" dur="332" tmFilter="0, 0; 0.125,0.2665; 0.25,0.4; 0.375,0.465; 0.5,0.5;  0.625,0.535; 0.75,0.6; 0.875,0.7335; 1,1">
                                          <p:stCondLst>
                                            <p:cond delay="332"/>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7" dur="166" tmFilter="0, 0; 0.125,0.2665; 0.25,0.4; 0.375,0.465; 0.5,0.5;  0.625,0.535; 0.75,0.6; 0.875,0.7335; 1,1">
                                          <p:stCondLst>
                                            <p:cond delay="662"/>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8" dur="82" tmFilter="0, 0; 0.125,0.2665; 0.25,0.4; 0.375,0.465; 0.5,0.5;  0.625,0.535; 0.75,0.6; 0.875,0.7335; 1,1">
                                          <p:stCondLst>
                                            <p:cond delay="828"/>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9" dur="90" accel="50000">
                                          <p:stCondLst>
                                            <p:cond delay="910"/>
                                          </p:stCondLst>
                                        </p:cTn>
                                        <p:tgtEl>
                                          <p:spTgt spid="11"/>
                                        </p:tgtEl>
                                        <p:attrNameLst>
                                          <p:attrName>ppt_y</p:attrName>
                                        </p:attrNameLst>
                                      </p:cBhvr>
                                      <p:tavLst>
                                        <p:tav tm="0">
                                          <p:val>
                                            <p:strVal val="ppt_y"/>
                                          </p:val>
                                        </p:tav>
                                        <p:tav tm="100000">
                                          <p:val>
                                            <p:strVal val="ppt_y+ppt_h"/>
                                          </p:val>
                                        </p:tav>
                                      </p:tavLst>
                                    </p:anim>
                                    <p:animScale>
                                      <p:cBhvr>
                                        <p:cTn id="70" dur="13">
                                          <p:stCondLst>
                                            <p:cond delay="310"/>
                                          </p:stCondLst>
                                        </p:cTn>
                                        <p:tgtEl>
                                          <p:spTgt spid="11"/>
                                        </p:tgtEl>
                                      </p:cBhvr>
                                      <p:to x="100000" y="60000"/>
                                    </p:animScale>
                                    <p:animScale>
                                      <p:cBhvr>
                                        <p:cTn id="71" dur="83" decel="50000">
                                          <p:stCondLst>
                                            <p:cond delay="323"/>
                                          </p:stCondLst>
                                        </p:cTn>
                                        <p:tgtEl>
                                          <p:spTgt spid="11"/>
                                        </p:tgtEl>
                                      </p:cBhvr>
                                      <p:to x="100000" y="100000"/>
                                    </p:animScale>
                                    <p:animScale>
                                      <p:cBhvr>
                                        <p:cTn id="72" dur="13">
                                          <p:stCondLst>
                                            <p:cond delay="656"/>
                                          </p:stCondLst>
                                        </p:cTn>
                                        <p:tgtEl>
                                          <p:spTgt spid="11"/>
                                        </p:tgtEl>
                                      </p:cBhvr>
                                      <p:to x="100000" y="80000"/>
                                    </p:animScale>
                                    <p:animScale>
                                      <p:cBhvr>
                                        <p:cTn id="73" dur="83" decel="50000">
                                          <p:stCondLst>
                                            <p:cond delay="669"/>
                                          </p:stCondLst>
                                        </p:cTn>
                                        <p:tgtEl>
                                          <p:spTgt spid="11"/>
                                        </p:tgtEl>
                                      </p:cBhvr>
                                      <p:to x="100000" y="100000"/>
                                    </p:animScale>
                                    <p:animScale>
                                      <p:cBhvr>
                                        <p:cTn id="74" dur="13">
                                          <p:stCondLst>
                                            <p:cond delay="821"/>
                                          </p:stCondLst>
                                        </p:cTn>
                                        <p:tgtEl>
                                          <p:spTgt spid="11"/>
                                        </p:tgtEl>
                                      </p:cBhvr>
                                      <p:to x="100000" y="90000"/>
                                    </p:animScale>
                                    <p:animScale>
                                      <p:cBhvr>
                                        <p:cTn id="75" dur="83" decel="50000">
                                          <p:stCondLst>
                                            <p:cond delay="834"/>
                                          </p:stCondLst>
                                        </p:cTn>
                                        <p:tgtEl>
                                          <p:spTgt spid="11"/>
                                        </p:tgtEl>
                                      </p:cBhvr>
                                      <p:to x="100000" y="100000"/>
                                    </p:animScale>
                                    <p:animScale>
                                      <p:cBhvr>
                                        <p:cTn id="76" dur="13">
                                          <p:stCondLst>
                                            <p:cond delay="904"/>
                                          </p:stCondLst>
                                        </p:cTn>
                                        <p:tgtEl>
                                          <p:spTgt spid="11"/>
                                        </p:tgtEl>
                                      </p:cBhvr>
                                      <p:to x="100000" y="95000"/>
                                    </p:animScale>
                                    <p:animScale>
                                      <p:cBhvr>
                                        <p:cTn id="77" dur="83" decel="50000">
                                          <p:stCondLst>
                                            <p:cond delay="917"/>
                                          </p:stCondLst>
                                        </p:cTn>
                                        <p:tgtEl>
                                          <p:spTgt spid="11"/>
                                        </p:tgtEl>
                                      </p:cBhvr>
                                      <p:to x="100000" y="100000"/>
                                    </p:animScale>
                                    <p:set>
                                      <p:cBhvr>
                                        <p:cTn id="78" dur="1" fill="hold">
                                          <p:stCondLst>
                                            <p:cond delay="999"/>
                                          </p:stCondLst>
                                        </p:cTn>
                                        <p:tgtEl>
                                          <p:spTgt spid="1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5" presetClass="entr" presetSubtype="0" fill="hold" grpId="0" nodeType="clickEffect">
                                  <p:stCondLst>
                                    <p:cond delay="0"/>
                                  </p:stCondLst>
                                  <p:childTnLst>
                                    <p:set>
                                      <p:cBhvr>
                                        <p:cTn id="82" dur="1" fill="hold">
                                          <p:stCondLst>
                                            <p:cond delay="0"/>
                                          </p:stCondLst>
                                        </p:cTn>
                                        <p:tgtEl>
                                          <p:spTgt spid="5">
                                            <p:txEl>
                                              <p:pRg st="0" end="0"/>
                                            </p:txEl>
                                          </p:spTgt>
                                        </p:tgtEl>
                                        <p:attrNameLst>
                                          <p:attrName>style.visibility</p:attrName>
                                        </p:attrNameLst>
                                      </p:cBhvr>
                                      <p:to>
                                        <p:strVal val="visible"/>
                                      </p:to>
                                    </p:set>
                                    <p:animEffect transition="in" filter="fade">
                                      <p:cBhvr>
                                        <p:cTn id="83" dur="2000"/>
                                        <p:tgtEl>
                                          <p:spTgt spid="5">
                                            <p:txEl>
                                              <p:pRg st="0" end="0"/>
                                            </p:txEl>
                                          </p:spTgt>
                                        </p:tgtEl>
                                      </p:cBhvr>
                                    </p:animEffect>
                                    <p:anim calcmode="lin" valueType="num">
                                      <p:cBhvr>
                                        <p:cTn id="84"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85"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86"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dirty="0"/>
              <a:t>Our next steps</a:t>
            </a:r>
          </a:p>
        </p:txBody>
      </p:sp>
      <p:sp>
        <p:nvSpPr>
          <p:cNvPr id="3" name="Text Placeholder 2">
            <a:extLst>
              <a:ext uri="{FF2B5EF4-FFF2-40B4-BE49-F238E27FC236}">
                <a16:creationId xmlns:a16="http://schemas.microsoft.com/office/drawing/2014/main" id="{FA085450-CF2E-42F6-9E68-4E98F0C49AB5}"/>
              </a:ext>
            </a:extLst>
          </p:cNvPr>
          <p:cNvSpPr>
            <a:spLocks noGrp="1"/>
          </p:cNvSpPr>
          <p:nvPr>
            <p:ph type="body" idx="1"/>
          </p:nvPr>
        </p:nvSpPr>
        <p:spPr>
          <a:xfrm>
            <a:off x="938213" y="1361994"/>
            <a:ext cx="5157787" cy="547687"/>
          </a:xfrm>
        </p:spPr>
        <p:txBody>
          <a:bodyPr>
            <a:normAutofit/>
          </a:bodyPr>
          <a:lstStyle/>
          <a:p>
            <a:r>
              <a:rPr lang="en-US" dirty="0"/>
              <a:t>We applied lots of tags</a:t>
            </a:r>
          </a:p>
        </p:txBody>
      </p:sp>
      <p:sp>
        <p:nvSpPr>
          <p:cNvPr id="4" name="Content Placeholder 3">
            <a:extLst>
              <a:ext uri="{FF2B5EF4-FFF2-40B4-BE49-F238E27FC236}">
                <a16:creationId xmlns:a16="http://schemas.microsoft.com/office/drawing/2014/main" id="{25EEAF36-004D-4387-BFE2-8A6F6E593C02}"/>
              </a:ext>
            </a:extLst>
          </p:cNvPr>
          <p:cNvSpPr>
            <a:spLocks noGrp="1"/>
          </p:cNvSpPr>
          <p:nvPr>
            <p:ph sz="half" idx="2"/>
          </p:nvPr>
        </p:nvSpPr>
        <p:spPr>
          <a:xfrm>
            <a:off x="1036176" y="2095691"/>
            <a:ext cx="5484545" cy="3885383"/>
          </a:xfrm>
        </p:spPr>
        <p:txBody>
          <a:bodyPr/>
          <a:lstStyle/>
          <a:p>
            <a:r>
              <a:rPr lang="en-US" dirty="0"/>
              <a:t>Project types</a:t>
            </a:r>
          </a:p>
          <a:p>
            <a:r>
              <a:rPr lang="en-US" dirty="0"/>
              <a:t>Deliverable types</a:t>
            </a:r>
          </a:p>
          <a:p>
            <a:r>
              <a:rPr lang="en-US" dirty="0"/>
              <a:t>Client types</a:t>
            </a:r>
          </a:p>
          <a:p>
            <a:r>
              <a:rPr lang="en-US" dirty="0"/>
              <a:t>Program types</a:t>
            </a:r>
          </a:p>
          <a:p>
            <a:r>
              <a:rPr lang="en-US" dirty="0"/>
              <a:t>LMS types</a:t>
            </a:r>
          </a:p>
          <a:p>
            <a:endParaRPr lang="en-US" dirty="0"/>
          </a:p>
        </p:txBody>
      </p:sp>
      <p:graphicFrame>
        <p:nvGraphicFramePr>
          <p:cNvPr id="13" name="Object 12">
            <a:extLst>
              <a:ext uri="{FF2B5EF4-FFF2-40B4-BE49-F238E27FC236}">
                <a16:creationId xmlns:a16="http://schemas.microsoft.com/office/drawing/2014/main" id="{ECFCBD28-6D03-40BA-82E5-E3D164076D9B}"/>
              </a:ext>
            </a:extLst>
          </p:cNvPr>
          <p:cNvGraphicFramePr>
            <a:graphicFrameLocks noChangeAspect="1"/>
          </p:cNvGraphicFramePr>
          <p:nvPr>
            <p:extLst/>
          </p:nvPr>
        </p:nvGraphicFramePr>
        <p:xfrm>
          <a:off x="98425" y="98425"/>
          <a:ext cx="1495425" cy="481013"/>
        </p:xfrm>
        <a:graphic>
          <a:graphicData uri="http://schemas.openxmlformats.org/presentationml/2006/ole">
            <mc:AlternateContent xmlns:mc="http://schemas.openxmlformats.org/markup-compatibility/2006">
              <mc:Choice xmlns:v="urn:schemas-microsoft-com:vml" Requires="v">
                <p:oleObj spid="_x0000_s3075" name="Packager Shell Object" showAsIcon="1" r:id="rId3" imgW="1494720" imgH="481320" progId="Package">
                  <p:embed/>
                </p:oleObj>
              </mc:Choice>
              <mc:Fallback>
                <p:oleObj name="Packager Shell Object" showAsIcon="1" r:id="rId3" imgW="1494720" imgH="481320" progId="Package">
                  <p:embed/>
                  <p:pic>
                    <p:nvPicPr>
                      <p:cNvPr id="13" name="Object 12">
                        <a:extLst>
                          <a:ext uri="{FF2B5EF4-FFF2-40B4-BE49-F238E27FC236}">
                            <a16:creationId xmlns:a16="http://schemas.microsoft.com/office/drawing/2014/main" id="{ECFCBD28-6D03-40BA-82E5-E3D164076D9B}"/>
                          </a:ext>
                        </a:extLst>
                      </p:cNvPr>
                      <p:cNvPicPr/>
                      <p:nvPr/>
                    </p:nvPicPr>
                    <p:blipFill>
                      <a:blip r:embed="rId4"/>
                      <a:stretch>
                        <a:fillRect/>
                      </a:stretch>
                    </p:blipFill>
                    <p:spPr>
                      <a:xfrm>
                        <a:off x="98425" y="98425"/>
                        <a:ext cx="1495425" cy="481013"/>
                      </a:xfrm>
                      <a:prstGeom prst="rect">
                        <a:avLst/>
                      </a:prstGeom>
                    </p:spPr>
                  </p:pic>
                </p:oleObj>
              </mc:Fallback>
            </mc:AlternateContent>
          </a:graphicData>
        </a:graphic>
      </p:graphicFrame>
      <p:sp>
        <p:nvSpPr>
          <p:cNvPr id="15" name="Flowchart: Terminator 14">
            <a:extLst>
              <a:ext uri="{FF2B5EF4-FFF2-40B4-BE49-F238E27FC236}">
                <a16:creationId xmlns:a16="http://schemas.microsoft.com/office/drawing/2014/main" id="{8A32AAB4-C3FF-45ED-96FB-3BAEED97D8A6}"/>
              </a:ext>
            </a:extLst>
          </p:cNvPr>
          <p:cNvSpPr/>
          <p:nvPr/>
        </p:nvSpPr>
        <p:spPr>
          <a:xfrm>
            <a:off x="6132838" y="4508810"/>
            <a:ext cx="3115243" cy="1851637"/>
          </a:xfrm>
          <a:prstGeom prst="flowChartTerminator">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lowchart: Terminator 15">
            <a:extLst>
              <a:ext uri="{FF2B5EF4-FFF2-40B4-BE49-F238E27FC236}">
                <a16:creationId xmlns:a16="http://schemas.microsoft.com/office/drawing/2014/main" id="{37378038-006F-42FC-AD74-47B907D622EA}"/>
              </a:ext>
            </a:extLst>
          </p:cNvPr>
          <p:cNvSpPr/>
          <p:nvPr/>
        </p:nvSpPr>
        <p:spPr>
          <a:xfrm>
            <a:off x="8576931" y="3493061"/>
            <a:ext cx="3393049" cy="2031499"/>
          </a:xfrm>
          <a:prstGeom prst="flowChartTerminator">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lowchart: Terminator 13">
            <a:extLst>
              <a:ext uri="{FF2B5EF4-FFF2-40B4-BE49-F238E27FC236}">
                <a16:creationId xmlns:a16="http://schemas.microsoft.com/office/drawing/2014/main" id="{A14F4616-A0CB-47F0-B9E6-7E651CC9CC7C}"/>
              </a:ext>
            </a:extLst>
          </p:cNvPr>
          <p:cNvSpPr/>
          <p:nvPr/>
        </p:nvSpPr>
        <p:spPr>
          <a:xfrm>
            <a:off x="8334531" y="1499016"/>
            <a:ext cx="3326330" cy="1468524"/>
          </a:xfrm>
          <a:prstGeom prst="flowChartTerminator">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lowchart: Terminator 16">
            <a:extLst>
              <a:ext uri="{FF2B5EF4-FFF2-40B4-BE49-F238E27FC236}">
                <a16:creationId xmlns:a16="http://schemas.microsoft.com/office/drawing/2014/main" id="{5E71B887-330D-42CD-B988-289FD023F9C1}"/>
              </a:ext>
            </a:extLst>
          </p:cNvPr>
          <p:cNvSpPr/>
          <p:nvPr/>
        </p:nvSpPr>
        <p:spPr>
          <a:xfrm>
            <a:off x="6059164" y="2450302"/>
            <a:ext cx="3280560" cy="1647181"/>
          </a:xfrm>
          <a:prstGeom prst="flowChartTerminator">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9756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field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terms/"/>
    <ds:schemaRef ds:uri="http://www.w3.org/XML/1998/namespace"/>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schemas.microsoft.com/sharepoint/v3/fields"/>
    <ds:schemaRef ds:uri="http://purl.org/dc/elements/1.1/"/>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{D7C4A3AA-066A-B64F-A732-F9B47F797E77}tf10001122</Template>
  <TotalTime>5017</TotalTime>
  <Words>582</Words>
  <Application>Microsoft Macintosh PowerPoint</Application>
  <PresentationFormat>Widescreen</PresentationFormat>
  <Paragraphs>90</Paragraphs>
  <Slides>19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Calibri</vt:lpstr>
      <vt:lpstr>Calibri Light</vt:lpstr>
      <vt:lpstr>1_Office Theme</vt:lpstr>
      <vt:lpstr>Packager Shell Object</vt:lpstr>
      <vt:lpstr>Changing Team Culture to Get Solid Data</vt:lpstr>
      <vt:lpstr>All kinds of data</vt:lpstr>
      <vt:lpstr>Big Brother is watching what you do</vt:lpstr>
      <vt:lpstr> </vt:lpstr>
      <vt:lpstr>Where we started</vt:lpstr>
      <vt:lpstr>How we did it</vt:lpstr>
      <vt:lpstr>How we did it</vt:lpstr>
      <vt:lpstr>What we found out</vt:lpstr>
      <vt:lpstr>Our next steps</vt:lpstr>
      <vt:lpstr>Our next steps </vt:lpstr>
      <vt:lpstr>Our next steps</vt:lpstr>
      <vt:lpstr>Our next steps</vt:lpstr>
      <vt:lpstr>Our next steps</vt:lpstr>
      <vt:lpstr>What we began to see happening</vt:lpstr>
      <vt:lpstr>Our next steps</vt:lpstr>
      <vt:lpstr>What we began to see happening</vt:lpstr>
      <vt:lpstr>What else we saw happening</vt:lpstr>
      <vt:lpstr>In summary –</vt:lpstr>
      <vt:lpstr>Contact Information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George Rehrey</dc:creator>
  <cp:lastModifiedBy>George Rehrey</cp:lastModifiedBy>
  <cp:revision>358</cp:revision>
  <cp:lastPrinted>2018-03-07T01:23:35Z</cp:lastPrinted>
  <dcterms:created xsi:type="dcterms:W3CDTF">2018-02-01T16:05:40Z</dcterms:created>
  <dcterms:modified xsi:type="dcterms:W3CDTF">2019-10-18T13:44:30Z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