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 id="2147483821" r:id="rId5"/>
    <p:sldMasterId id="2147483833" r:id="rId6"/>
    <p:sldMasterId id="2147483860" r:id="rId7"/>
  </p:sldMasterIdLst>
  <p:notesMasterIdLst>
    <p:notesMasterId r:id="rId26"/>
  </p:notesMasterIdLst>
  <p:handoutMasterIdLst>
    <p:handoutMasterId r:id="rId27"/>
  </p:handoutMasterIdLst>
  <p:sldIdLst>
    <p:sldId id="997" r:id="rId8"/>
    <p:sldId id="695" r:id="rId9"/>
    <p:sldId id="1789" r:id="rId10"/>
    <p:sldId id="685" r:id="rId11"/>
    <p:sldId id="725" r:id="rId12"/>
    <p:sldId id="384" r:id="rId13"/>
    <p:sldId id="1005" r:id="rId14"/>
    <p:sldId id="1790" r:id="rId15"/>
    <p:sldId id="974" r:id="rId16"/>
    <p:sldId id="1792" r:id="rId17"/>
    <p:sldId id="1791" r:id="rId18"/>
    <p:sldId id="933" r:id="rId19"/>
    <p:sldId id="874" r:id="rId20"/>
    <p:sldId id="1793" r:id="rId21"/>
    <p:sldId id="1796" r:id="rId22"/>
    <p:sldId id="1071" r:id="rId23"/>
    <p:sldId id="1797" r:id="rId24"/>
    <p:sldId id="738"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77" userDrawn="1">
          <p15:clr>
            <a:srgbClr val="A4A3A4"/>
          </p15:clr>
        </p15:guide>
        <p15:guide id="2" pos="225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nnich, Sharon" initials="MS" lastIdx="17" clrIdx="6">
    <p:extLst>
      <p:ext uri="{19B8F6BF-5375-455C-9EA6-DF929625EA0E}">
        <p15:presenceInfo xmlns:p15="http://schemas.microsoft.com/office/powerpoint/2012/main" userId="S-1-5-21-4233619015-2080383946-645500451-1574716" providerId="AD"/>
      </p:ext>
    </p:extLst>
  </p:cmAuthor>
  <p:cmAuthor id="1" name="dana levine" initials="dl" lastIdx="8" clrIdx="0">
    <p:extLst>
      <p:ext uri="{19B8F6BF-5375-455C-9EA6-DF929625EA0E}">
        <p15:presenceInfo xmlns:p15="http://schemas.microsoft.com/office/powerpoint/2012/main" userId="87f7673bbaa5fe7c" providerId="Windows Live"/>
      </p:ext>
    </p:extLst>
  </p:cmAuthor>
  <p:cmAuthor id="8" name="Johnson, Lois" initials="JL [2]" lastIdx="5" clrIdx="7">
    <p:extLst>
      <p:ext uri="{19B8F6BF-5375-455C-9EA6-DF929625EA0E}">
        <p15:presenceInfo xmlns:p15="http://schemas.microsoft.com/office/powerpoint/2012/main" userId="S-1-5-21-4233619015-2080383946-645500451-24610" providerId="AD"/>
      </p:ext>
    </p:extLst>
  </p:cmAuthor>
  <p:cmAuthor id="2" name="Bauder, Sarah" initials="BS" lastIdx="5" clrIdx="1">
    <p:extLst>
      <p:ext uri="{19B8F6BF-5375-455C-9EA6-DF929625EA0E}">
        <p15:presenceInfo xmlns:p15="http://schemas.microsoft.com/office/powerpoint/2012/main" userId="S::sbauder@passhe.edu::6ac20c84-cc72-41db-b9d5-2cc538d971ea" providerId="AD"/>
      </p:ext>
    </p:extLst>
  </p:cmAuthor>
  <p:cmAuthor id="9" name="Wilson, Donna" initials="WD" lastIdx="1" clrIdx="8">
    <p:extLst>
      <p:ext uri="{19B8F6BF-5375-455C-9EA6-DF929625EA0E}">
        <p15:presenceInfo xmlns:p15="http://schemas.microsoft.com/office/powerpoint/2012/main" userId="S::dwilson@passhe.edu::3a5398c7-b9d2-438d-9c2e-0403cce93d89" providerId="AD"/>
      </p:ext>
    </p:extLst>
  </p:cmAuthor>
  <p:cmAuthor id="3" name="Greenstein, Daniel" initials="GD" lastIdx="12" clrIdx="2">
    <p:extLst>
      <p:ext uri="{19B8F6BF-5375-455C-9EA6-DF929625EA0E}">
        <p15:presenceInfo xmlns:p15="http://schemas.microsoft.com/office/powerpoint/2012/main" userId="S-1-5-21-4233619015-2080383946-645500451-1576113" providerId="AD"/>
      </p:ext>
    </p:extLst>
  </p:cmAuthor>
  <p:cmAuthor id="4" name="Johnson, Lois" initials="JL" lastIdx="2" clrIdx="3">
    <p:extLst>
      <p:ext uri="{19B8F6BF-5375-455C-9EA6-DF929625EA0E}">
        <p15:presenceInfo xmlns:p15="http://schemas.microsoft.com/office/powerpoint/2012/main" userId="S::loisjohnson@passhe.edu::54fa1bdb-5eee-49d5-b4c5-3073ad03c811" providerId="AD"/>
      </p:ext>
    </p:extLst>
  </p:cmAuthor>
  <p:cmAuthor id="5" name="Jones, Cody" initials="JC" lastIdx="2" clrIdx="4">
    <p:extLst>
      <p:ext uri="{19B8F6BF-5375-455C-9EA6-DF929625EA0E}">
        <p15:presenceInfo xmlns:p15="http://schemas.microsoft.com/office/powerpoint/2012/main" userId="S::codyjones@passhe.edu::27ea3bc8-72bb-4d36-af50-9f049ff1ee8a" providerId="AD"/>
      </p:ext>
    </p:extLst>
  </p:cmAuthor>
  <p:cmAuthor id="6" name="Greenstein, Daniel" initials="GD [2]" lastIdx="2" clrIdx="5">
    <p:extLst>
      <p:ext uri="{19B8F6BF-5375-455C-9EA6-DF929625EA0E}">
        <p15:presenceInfo xmlns:p15="http://schemas.microsoft.com/office/powerpoint/2012/main" userId="S::dgreenstein@passhe.edu::e981d83a-5288-4ebe-951c-a1d2165efa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3278"/>
    <a:srgbClr val="D39B3C"/>
    <a:srgbClr val="CC9900"/>
    <a:srgbClr val="F3CA78"/>
    <a:srgbClr val="996C23"/>
    <a:srgbClr val="2C4984"/>
    <a:srgbClr val="FBF4BD"/>
    <a:srgbClr val="16406D"/>
    <a:srgbClr val="E8EAF0"/>
    <a:srgbClr val="9BA5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23" autoAdjust="0"/>
  </p:normalViewPr>
  <p:slideViewPr>
    <p:cSldViewPr snapToGrid="0">
      <p:cViewPr varScale="1">
        <p:scale>
          <a:sx n="90" d="100"/>
          <a:sy n="90" d="100"/>
        </p:scale>
        <p:origin x="300" y="44"/>
      </p:cViewPr>
      <p:guideLst>
        <p:guide orient="horz" pos="2136"/>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977"/>
        <p:guide pos="225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90KAkers\Desktop\Copy%20of%20Pennsylvania%20Public%20HS%20Grad%20County%20Projections%20Calculations_KSA.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90KAkers\Documents\RWA%20analysis%20folder\RWA%20Analysis_051519.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Sheet1!$C$1</c:f>
              <c:strCache>
                <c:ptCount val="1"/>
                <c:pt idx="0">
                  <c:v>In-State</c:v>
                </c:pt>
              </c:strCache>
            </c:strRef>
          </c:tx>
          <c:spPr>
            <a:solidFill>
              <a:srgbClr val="305291"/>
            </a:solidFill>
            <a:ln>
              <a:noFill/>
            </a:ln>
            <a:effectLst/>
          </c:spPr>
          <c:invertIfNegative val="0"/>
          <c:dLbls>
            <c:numFmt formatCode="#,##0" sourceLinked="0"/>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Sheet1!$A$2:$A$23</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Sheet1!$C$2:$C$23</c:f>
              <c:numCache>
                <c:formatCode>General</c:formatCode>
                <c:ptCount val="10"/>
                <c:pt idx="0">
                  <c:v>105747</c:v>
                </c:pt>
                <c:pt idx="1">
                  <c:v>104196</c:v>
                </c:pt>
                <c:pt idx="2">
                  <c:v>100401</c:v>
                </c:pt>
                <c:pt idx="3">
                  <c:v>97993</c:v>
                </c:pt>
                <c:pt idx="4">
                  <c:v>96074</c:v>
                </c:pt>
                <c:pt idx="5">
                  <c:v>93821</c:v>
                </c:pt>
                <c:pt idx="6">
                  <c:v>91872</c:v>
                </c:pt>
                <c:pt idx="7">
                  <c:v>89773</c:v>
                </c:pt>
                <c:pt idx="8">
                  <c:v>86471</c:v>
                </c:pt>
                <c:pt idx="9">
                  <c:v>85110.946072134888</c:v>
                </c:pt>
              </c:numCache>
            </c:numRef>
          </c:val>
          <c:extLst>
            <c:ext xmlns:c16="http://schemas.microsoft.com/office/drawing/2014/chart" uri="{C3380CC4-5D6E-409C-BE32-E72D297353CC}">
              <c16:uniqueId val="{00000000-1A43-4C00-88B3-2EBFBEE678B0}"/>
            </c:ext>
          </c:extLst>
        </c:ser>
        <c:ser>
          <c:idx val="2"/>
          <c:order val="1"/>
          <c:tx>
            <c:strRef>
              <c:f>Sheet1!$D$1</c:f>
              <c:strCache>
                <c:ptCount val="1"/>
                <c:pt idx="0">
                  <c:v>Out-of-State</c:v>
                </c:pt>
              </c:strCache>
            </c:strRef>
          </c:tx>
          <c:spPr>
            <a:solidFill>
              <a:srgbClr val="EAAD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Sheet1!$D$2:$D$23</c:f>
              <c:numCache>
                <c:formatCode>General</c:formatCode>
                <c:ptCount val="10"/>
                <c:pt idx="0">
                  <c:v>13766</c:v>
                </c:pt>
                <c:pt idx="1">
                  <c:v>14028</c:v>
                </c:pt>
                <c:pt idx="2">
                  <c:v>14070</c:v>
                </c:pt>
                <c:pt idx="3">
                  <c:v>14035</c:v>
                </c:pt>
                <c:pt idx="4">
                  <c:v>13532</c:v>
                </c:pt>
                <c:pt idx="5">
                  <c:v>13305</c:v>
                </c:pt>
                <c:pt idx="6">
                  <c:v>12905</c:v>
                </c:pt>
                <c:pt idx="7">
                  <c:v>12528</c:v>
                </c:pt>
                <c:pt idx="8">
                  <c:v>11623</c:v>
                </c:pt>
                <c:pt idx="9">
                  <c:v>11440.053927865109</c:v>
                </c:pt>
              </c:numCache>
            </c:numRef>
          </c:val>
          <c:extLst>
            <c:ext xmlns:c16="http://schemas.microsoft.com/office/drawing/2014/chart" uri="{C3380CC4-5D6E-409C-BE32-E72D297353CC}">
              <c16:uniqueId val="{00000001-1A43-4C00-88B3-2EBFBEE678B0}"/>
            </c:ext>
          </c:extLst>
        </c:ser>
        <c:dLbls>
          <c:dLblPos val="ctr"/>
          <c:showLegendKey val="0"/>
          <c:showVal val="1"/>
          <c:showCatName val="0"/>
          <c:showSerName val="0"/>
          <c:showPercent val="0"/>
          <c:showBubbleSize val="0"/>
        </c:dLbls>
        <c:gapWidth val="25"/>
        <c:overlap val="100"/>
        <c:axId val="430081280"/>
        <c:axId val="430068344"/>
      </c:barChart>
      <c:lineChart>
        <c:grouping val="standard"/>
        <c:varyColors val="0"/>
        <c:ser>
          <c:idx val="0"/>
          <c:order val="2"/>
          <c:tx>
            <c:strRef>
              <c:f>Sheet1!$B$1</c:f>
              <c:strCache>
                <c:ptCount val="1"/>
                <c:pt idx="0">
                  <c:v>Total</c:v>
                </c:pt>
              </c:strCache>
            </c:strRef>
          </c:tx>
          <c:spPr>
            <a:ln>
              <a:noFill/>
            </a:ln>
            <a:effectLst/>
          </c:spPr>
          <c:marker>
            <c:symbol val="none"/>
          </c:marker>
          <c:dLbls>
            <c:numFmt formatCode="#,##0" sourceLinked="0"/>
            <c:spPr>
              <a:noFill/>
              <a:ln>
                <a:noFill/>
              </a:ln>
              <a:effectLst/>
            </c:spPr>
            <c:txPr>
              <a:bodyPr wrap="square" lIns="38100" tIns="19050" rIns="38100" bIns="19050" anchor="ctr">
                <a:spAutoFit/>
              </a:bodyPr>
              <a:lstStyle/>
              <a:p>
                <a:pPr>
                  <a:defRPr sz="900" b="1" baseline="0">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Sheet1!$A$2:$A$23</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Sheet1!$B$2:$B$23</c:f>
              <c:numCache>
                <c:formatCode>General</c:formatCode>
                <c:ptCount val="10"/>
                <c:pt idx="0">
                  <c:v>119513</c:v>
                </c:pt>
                <c:pt idx="1">
                  <c:v>118224</c:v>
                </c:pt>
                <c:pt idx="2">
                  <c:v>114471</c:v>
                </c:pt>
                <c:pt idx="3">
                  <c:v>112028</c:v>
                </c:pt>
                <c:pt idx="4">
                  <c:v>109606</c:v>
                </c:pt>
                <c:pt idx="5">
                  <c:v>107126</c:v>
                </c:pt>
                <c:pt idx="6">
                  <c:v>104777</c:v>
                </c:pt>
                <c:pt idx="7">
                  <c:v>102301</c:v>
                </c:pt>
                <c:pt idx="8">
                  <c:v>98094</c:v>
                </c:pt>
                <c:pt idx="9">
                  <c:v>96550</c:v>
                </c:pt>
              </c:numCache>
            </c:numRef>
          </c:val>
          <c:smooth val="0"/>
          <c:extLst>
            <c:ext xmlns:c16="http://schemas.microsoft.com/office/drawing/2014/chart" uri="{C3380CC4-5D6E-409C-BE32-E72D297353CC}">
              <c16:uniqueId val="{00000002-1A43-4C00-88B3-2EBFBEE678B0}"/>
            </c:ext>
          </c:extLst>
        </c:ser>
        <c:dLbls>
          <c:dLblPos val="ctr"/>
          <c:showLegendKey val="0"/>
          <c:showVal val="1"/>
          <c:showCatName val="0"/>
          <c:showSerName val="0"/>
          <c:showPercent val="0"/>
          <c:showBubbleSize val="0"/>
        </c:dLbls>
        <c:marker val="1"/>
        <c:smooth val="0"/>
        <c:axId val="430081280"/>
        <c:axId val="430068344"/>
      </c:lineChart>
      <c:catAx>
        <c:axId val="43008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30068344"/>
        <c:crosses val="autoZero"/>
        <c:auto val="1"/>
        <c:lblAlgn val="ctr"/>
        <c:lblOffset val="50"/>
        <c:noMultiLvlLbl val="0"/>
      </c:catAx>
      <c:valAx>
        <c:axId val="430068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30081280"/>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Pennsylvania Public High School Graduates (</a:t>
            </a:r>
            <a:r>
              <a:rPr lang="en-US" sz="1400" b="0" i="0" u="none" strike="noStrike" baseline="0" dirty="0">
                <a:effectLst/>
              </a:rPr>
              <a:t>Historic and Projected)</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9846905785727567E-2"/>
          <c:y val="0.10411228070175439"/>
          <c:w val="0.79726397015590422"/>
          <c:h val="0.77648944616134175"/>
        </c:manualLayout>
      </c:layout>
      <c:lineChart>
        <c:grouping val="standard"/>
        <c:varyColors val="0"/>
        <c:ser>
          <c:idx val="0"/>
          <c:order val="0"/>
          <c:tx>
            <c:v>Historic</c:v>
          </c:tx>
          <c:spPr>
            <a:ln w="28575" cap="rnd">
              <a:solidFill>
                <a:srgbClr val="153D6D"/>
              </a:solidFill>
              <a:round/>
            </a:ln>
            <a:effectLst/>
          </c:spPr>
          <c:marker>
            <c:symbol val="circle"/>
            <c:size val="5"/>
            <c:spPr>
              <a:solidFill>
                <a:srgbClr val="153D6D"/>
              </a:solidFill>
              <a:ln w="9525">
                <a:solidFill>
                  <a:srgbClr val="153D6D"/>
                </a:solidFill>
              </a:ln>
              <a:effectLst/>
            </c:spPr>
          </c:marker>
          <c:dLbls>
            <c:dLbl>
              <c:idx val="0"/>
              <c:layout>
                <c:manualLayout>
                  <c:x val="-3.1559288422280556E-2"/>
                  <c:y val="2.3880646498135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DE-44C4-9B65-DD926C12B52D}"/>
                </c:ext>
              </c:extLst>
            </c:dLbl>
            <c:dLbl>
              <c:idx val="1"/>
              <c:layout>
                <c:manualLayout>
                  <c:x val="-6.5633362496354625E-2"/>
                  <c:y val="-6.996546484321039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DE-44C4-9B65-DD926C12B52D}"/>
                </c:ext>
              </c:extLst>
            </c:dLbl>
            <c:dLbl>
              <c:idx val="2"/>
              <c:layout>
                <c:manualLayout>
                  <c:x val="-6.7114843977836111E-2"/>
                  <c:y val="-1.2610581572040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DE-44C4-9B65-DD926C12B52D}"/>
                </c:ext>
              </c:extLst>
            </c:dLbl>
            <c:dLbl>
              <c:idx val="3"/>
              <c:layout>
                <c:manualLayout>
                  <c:x val="-6.8596325459317598E-2"/>
                  <c:y val="-1.82246166597596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DE-44C4-9B65-DD926C12B52D}"/>
                </c:ext>
              </c:extLst>
            </c:dLbl>
            <c:dLbl>
              <c:idx val="4"/>
              <c:layout>
                <c:manualLayout>
                  <c:x val="-5.6744473607465734E-2"/>
                  <c:y val="-2.66456692913385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DE-44C4-9B65-DD926C12B52D}"/>
                </c:ext>
              </c:extLst>
            </c:dLbl>
            <c:dLbl>
              <c:idx val="5"/>
              <c:layout>
                <c:manualLayout>
                  <c:x val="-4.3411140274132398E-2"/>
                  <c:y val="-3.22597043790578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DE-44C4-9B65-DD926C12B52D}"/>
                </c:ext>
              </c:extLst>
            </c:dLbl>
            <c:dLbl>
              <c:idx val="7"/>
              <c:layout>
                <c:manualLayout>
                  <c:x val="-3.4522251385243514E-2"/>
                  <c:y val="1.82666114104158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6DE-44C4-9B65-DD926C12B52D}"/>
                </c:ext>
              </c:extLst>
            </c:dLbl>
            <c:dLbl>
              <c:idx val="9"/>
              <c:layout>
                <c:manualLayout>
                  <c:x val="-3.4111402741323999E-3"/>
                  <c:y val="-1.54175991158999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6DE-44C4-9B65-DD926C12B52D}"/>
                </c:ext>
              </c:extLst>
            </c:dLbl>
            <c:dLbl>
              <c:idx val="10"/>
              <c:layout>
                <c:manualLayout>
                  <c:x val="-1.9296587926509185E-3"/>
                  <c:y val="-6.996546484321090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6DE-44C4-9B65-DD926C12B52D}"/>
                </c:ext>
              </c:extLst>
            </c:dLbl>
            <c:dLbl>
              <c:idx val="11"/>
              <c:layout>
                <c:manualLayout>
                  <c:x val="-3.4522251385243514E-2"/>
                  <c:y val="2.10736289542754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6DE-44C4-9B65-DD926C12B52D}"/>
                </c:ext>
              </c:extLst>
            </c:dLbl>
            <c:dLbl>
              <c:idx val="14"/>
              <c:delete val="1"/>
              <c:extLst>
                <c:ext xmlns:c15="http://schemas.microsoft.com/office/drawing/2012/chart" uri="{CE6537A1-D6FC-4f65-9D91-7224C49458BB}"/>
                <c:ext xmlns:c16="http://schemas.microsoft.com/office/drawing/2014/chart" uri="{C3380CC4-5D6E-409C-BE32-E72D297353CC}">
                  <c16:uniqueId val="{0000000A-06DE-44C4-9B65-DD926C12B52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Projections!$C$73:$AE$73</c:f>
              <c:strCache>
                <c:ptCount val="29"/>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pt idx="16">
                  <c:v>2019/20</c:v>
                </c:pt>
                <c:pt idx="17">
                  <c:v>2020/21</c:v>
                </c:pt>
                <c:pt idx="18">
                  <c:v>2021/22</c:v>
                </c:pt>
                <c:pt idx="19">
                  <c:v>2022/23</c:v>
                </c:pt>
                <c:pt idx="20">
                  <c:v>2023/24</c:v>
                </c:pt>
                <c:pt idx="21">
                  <c:v>2024/25</c:v>
                </c:pt>
                <c:pt idx="22">
                  <c:v>2025/26</c:v>
                </c:pt>
                <c:pt idx="23">
                  <c:v>2026/27</c:v>
                </c:pt>
                <c:pt idx="24">
                  <c:v>2027/28</c:v>
                </c:pt>
                <c:pt idx="25">
                  <c:v>2028/29</c:v>
                </c:pt>
                <c:pt idx="26">
                  <c:v>2029/30</c:v>
                </c:pt>
                <c:pt idx="27">
                  <c:v>2030/31</c:v>
                </c:pt>
                <c:pt idx="28">
                  <c:v>2031/32</c:v>
                </c:pt>
              </c:strCache>
            </c:strRef>
          </c:cat>
          <c:val>
            <c:numRef>
              <c:f>Projections!$C$71:$AC$71</c:f>
              <c:numCache>
                <c:formatCode>#,##0</c:formatCode>
                <c:ptCount val="27"/>
                <c:pt idx="0">
                  <c:v>123473</c:v>
                </c:pt>
                <c:pt idx="1">
                  <c:v>124755</c:v>
                </c:pt>
                <c:pt idx="2">
                  <c:v>126926</c:v>
                </c:pt>
                <c:pt idx="3">
                  <c:v>128603</c:v>
                </c:pt>
                <c:pt idx="4">
                  <c:v>130296</c:v>
                </c:pt>
                <c:pt idx="5">
                  <c:v>130647</c:v>
                </c:pt>
                <c:pt idx="6">
                  <c:v>131343</c:v>
                </c:pt>
                <c:pt idx="7">
                  <c:v>130285</c:v>
                </c:pt>
                <c:pt idx="8">
                  <c:v>131733</c:v>
                </c:pt>
                <c:pt idx="9">
                  <c:v>129778</c:v>
                </c:pt>
                <c:pt idx="10">
                  <c:v>128042</c:v>
                </c:pt>
                <c:pt idx="11">
                  <c:v>123774</c:v>
                </c:pt>
                <c:pt idx="12">
                  <c:v>125051</c:v>
                </c:pt>
                <c:pt idx="13">
                  <c:v>125505</c:v>
                </c:pt>
                <c:pt idx="14">
                  <c:v>125746</c:v>
                </c:pt>
              </c:numCache>
              <c:extLst/>
            </c:numRef>
          </c:val>
          <c:smooth val="0"/>
          <c:extLst>
            <c:ext xmlns:c16="http://schemas.microsoft.com/office/drawing/2014/chart" uri="{C3380CC4-5D6E-409C-BE32-E72D297353CC}">
              <c16:uniqueId val="{0000000B-06DE-44C4-9B65-DD926C12B52D}"/>
            </c:ext>
          </c:extLst>
        </c:ser>
        <c:ser>
          <c:idx val="1"/>
          <c:order val="1"/>
          <c:tx>
            <c:v>Projected</c:v>
          </c:tx>
          <c:spPr>
            <a:ln w="28575" cap="rnd">
              <a:solidFill>
                <a:srgbClr val="CEAE5E"/>
              </a:solidFill>
              <a:prstDash val="dash"/>
              <a:round/>
            </a:ln>
            <a:effectLst/>
          </c:spPr>
          <c:marker>
            <c:symbol val="circle"/>
            <c:size val="5"/>
            <c:spPr>
              <a:solidFill>
                <a:srgbClr val="CEAE5E"/>
              </a:solidFill>
              <a:ln w="9525">
                <a:solidFill>
                  <a:srgbClr val="CEAE5E"/>
                </a:solidFill>
              </a:ln>
              <a:effectLst/>
            </c:spPr>
          </c:marker>
          <c:dPt>
            <c:idx val="13"/>
            <c:marker>
              <c:symbol val="circle"/>
              <c:size val="5"/>
              <c:spPr>
                <a:solidFill>
                  <a:srgbClr val="153D6D"/>
                </a:solidFill>
                <a:ln w="9525">
                  <a:solidFill>
                    <a:srgbClr val="CEAE5E"/>
                  </a:solidFill>
                </a:ln>
                <a:effectLst/>
              </c:spPr>
            </c:marker>
            <c:bubble3D val="0"/>
            <c:spPr>
              <a:ln w="28575" cap="rnd">
                <a:solidFill>
                  <a:srgbClr val="CEAE5E"/>
                </a:solidFill>
                <a:prstDash val="dash"/>
                <a:round/>
              </a:ln>
              <a:effectLst/>
            </c:spPr>
            <c:extLst>
              <c:ext xmlns:c16="http://schemas.microsoft.com/office/drawing/2014/chart" uri="{C3380CC4-5D6E-409C-BE32-E72D297353CC}">
                <c16:uniqueId val="{0000000D-06DE-44C4-9B65-DD926C12B52D}"/>
              </c:ext>
            </c:extLst>
          </c:dPt>
          <c:dPt>
            <c:idx val="14"/>
            <c:marker>
              <c:symbol val="circle"/>
              <c:size val="5"/>
              <c:spPr>
                <a:noFill/>
                <a:ln w="9525">
                  <a:noFill/>
                  <a:prstDash val="sysDash"/>
                </a:ln>
                <a:effectLst/>
              </c:spPr>
            </c:marker>
            <c:bubble3D val="0"/>
            <c:spPr>
              <a:ln w="28575" cap="rnd">
                <a:noFill/>
                <a:prstDash val="dash"/>
                <a:round/>
              </a:ln>
              <a:effectLst/>
            </c:spPr>
            <c:extLst>
              <c:ext xmlns:c16="http://schemas.microsoft.com/office/drawing/2014/chart" uri="{C3380CC4-5D6E-409C-BE32-E72D297353CC}">
                <c16:uniqueId val="{0000000F-06DE-44C4-9B65-DD926C12B52D}"/>
              </c:ext>
            </c:extLst>
          </c:dPt>
          <c:dPt>
            <c:idx val="15"/>
            <c:marker>
              <c:symbol val="circle"/>
              <c:size val="5"/>
              <c:spPr>
                <a:solidFill>
                  <a:srgbClr val="CEAE5E"/>
                </a:solidFill>
                <a:ln w="9525">
                  <a:solidFill>
                    <a:srgbClr val="CEAE5E"/>
                  </a:solidFill>
                  <a:prstDash val="sysDash"/>
                </a:ln>
                <a:effectLst/>
              </c:spPr>
            </c:marker>
            <c:bubble3D val="0"/>
            <c:spPr>
              <a:ln w="28575" cap="rnd">
                <a:solidFill>
                  <a:srgbClr val="CEAE5E"/>
                </a:solidFill>
                <a:prstDash val="dash"/>
                <a:round/>
              </a:ln>
              <a:effectLst/>
            </c:spPr>
            <c:extLst>
              <c:ext xmlns:c16="http://schemas.microsoft.com/office/drawing/2014/chart" uri="{C3380CC4-5D6E-409C-BE32-E72D297353CC}">
                <c16:uniqueId val="{00000011-06DE-44C4-9B65-DD926C12B52D}"/>
              </c:ext>
            </c:extLst>
          </c:dPt>
          <c:dPt>
            <c:idx val="16"/>
            <c:marker>
              <c:symbol val="circle"/>
              <c:size val="5"/>
              <c:spPr>
                <a:solidFill>
                  <a:srgbClr val="CEAE5E"/>
                </a:solidFill>
                <a:ln w="9525">
                  <a:solidFill>
                    <a:srgbClr val="CEAE5E"/>
                  </a:solidFill>
                </a:ln>
                <a:effectLst/>
              </c:spPr>
            </c:marker>
            <c:bubble3D val="0"/>
            <c:spPr>
              <a:ln w="28575" cap="rnd">
                <a:solidFill>
                  <a:srgbClr val="CEAE5E"/>
                </a:solidFill>
                <a:prstDash val="dash"/>
                <a:round/>
              </a:ln>
              <a:effectLst/>
            </c:spPr>
            <c:extLst>
              <c:ext xmlns:c16="http://schemas.microsoft.com/office/drawing/2014/chart" uri="{C3380CC4-5D6E-409C-BE32-E72D297353CC}">
                <c16:uniqueId val="{00000013-06DE-44C4-9B65-DD926C12B52D}"/>
              </c:ext>
            </c:extLst>
          </c:dPt>
          <c:dPt>
            <c:idx val="17"/>
            <c:marker>
              <c:symbol val="circle"/>
              <c:size val="5"/>
              <c:spPr>
                <a:solidFill>
                  <a:srgbClr val="CEAE5E"/>
                </a:solidFill>
                <a:ln w="9525">
                  <a:solidFill>
                    <a:srgbClr val="CEAE5E"/>
                  </a:solidFill>
                </a:ln>
                <a:effectLst/>
              </c:spPr>
            </c:marker>
            <c:bubble3D val="0"/>
            <c:spPr>
              <a:ln w="28575" cap="rnd">
                <a:solidFill>
                  <a:srgbClr val="CEAE5E"/>
                </a:solidFill>
                <a:prstDash val="dash"/>
                <a:round/>
              </a:ln>
              <a:effectLst/>
            </c:spPr>
            <c:extLst>
              <c:ext xmlns:c16="http://schemas.microsoft.com/office/drawing/2014/chart" uri="{C3380CC4-5D6E-409C-BE32-E72D297353CC}">
                <c16:uniqueId val="{00000015-06DE-44C4-9B65-DD926C12B52D}"/>
              </c:ext>
            </c:extLst>
          </c:dPt>
          <c:dPt>
            <c:idx val="18"/>
            <c:marker>
              <c:symbol val="circle"/>
              <c:size val="5"/>
              <c:spPr>
                <a:solidFill>
                  <a:srgbClr val="CEAE5E"/>
                </a:solidFill>
                <a:ln w="9525">
                  <a:solidFill>
                    <a:srgbClr val="CEAE5E"/>
                  </a:solidFill>
                </a:ln>
                <a:effectLst/>
              </c:spPr>
            </c:marker>
            <c:bubble3D val="0"/>
            <c:spPr>
              <a:ln w="28575" cap="rnd">
                <a:solidFill>
                  <a:srgbClr val="CEAE5E"/>
                </a:solidFill>
                <a:prstDash val="dash"/>
                <a:round/>
              </a:ln>
              <a:effectLst/>
            </c:spPr>
            <c:extLst>
              <c:ext xmlns:c16="http://schemas.microsoft.com/office/drawing/2014/chart" uri="{C3380CC4-5D6E-409C-BE32-E72D297353CC}">
                <c16:uniqueId val="{00000017-06DE-44C4-9B65-DD926C12B52D}"/>
              </c:ext>
            </c:extLst>
          </c:dPt>
          <c:dPt>
            <c:idx val="19"/>
            <c:marker>
              <c:symbol val="circle"/>
              <c:size val="5"/>
              <c:spPr>
                <a:solidFill>
                  <a:srgbClr val="CEAE5E"/>
                </a:solidFill>
                <a:ln w="9525">
                  <a:solidFill>
                    <a:srgbClr val="CEAE5E"/>
                  </a:solidFill>
                </a:ln>
                <a:effectLst/>
              </c:spPr>
            </c:marker>
            <c:bubble3D val="0"/>
            <c:spPr>
              <a:ln w="28575" cap="rnd">
                <a:solidFill>
                  <a:srgbClr val="CEAE5E"/>
                </a:solidFill>
                <a:prstDash val="dash"/>
                <a:round/>
              </a:ln>
              <a:effectLst/>
            </c:spPr>
            <c:extLst>
              <c:ext xmlns:c16="http://schemas.microsoft.com/office/drawing/2014/chart" uri="{C3380CC4-5D6E-409C-BE32-E72D297353CC}">
                <c16:uniqueId val="{00000019-06DE-44C4-9B65-DD926C12B52D}"/>
              </c:ext>
            </c:extLst>
          </c:dPt>
          <c:dPt>
            <c:idx val="20"/>
            <c:marker>
              <c:symbol val="circle"/>
              <c:size val="5"/>
              <c:spPr>
                <a:solidFill>
                  <a:srgbClr val="CEAE5E"/>
                </a:solidFill>
                <a:ln w="9525">
                  <a:solidFill>
                    <a:srgbClr val="CEAE5E"/>
                  </a:solidFill>
                </a:ln>
                <a:effectLst/>
              </c:spPr>
            </c:marker>
            <c:bubble3D val="0"/>
            <c:spPr>
              <a:ln w="28575" cap="rnd">
                <a:solidFill>
                  <a:srgbClr val="CEAE5E"/>
                </a:solidFill>
                <a:prstDash val="dash"/>
                <a:round/>
              </a:ln>
              <a:effectLst/>
            </c:spPr>
            <c:extLst>
              <c:ext xmlns:c16="http://schemas.microsoft.com/office/drawing/2014/chart" uri="{C3380CC4-5D6E-409C-BE32-E72D297353CC}">
                <c16:uniqueId val="{0000001B-06DE-44C4-9B65-DD926C12B52D}"/>
              </c:ext>
            </c:extLst>
          </c:dPt>
          <c:dPt>
            <c:idx val="21"/>
            <c:marker>
              <c:symbol val="circle"/>
              <c:size val="5"/>
              <c:spPr>
                <a:solidFill>
                  <a:srgbClr val="CEAE5E"/>
                </a:solidFill>
                <a:ln w="9525">
                  <a:solidFill>
                    <a:srgbClr val="CEAE5E"/>
                  </a:solidFill>
                </a:ln>
                <a:effectLst/>
              </c:spPr>
            </c:marker>
            <c:bubble3D val="0"/>
            <c:spPr>
              <a:ln w="28575" cap="rnd">
                <a:solidFill>
                  <a:srgbClr val="CEAE5E"/>
                </a:solidFill>
                <a:prstDash val="dash"/>
                <a:round/>
              </a:ln>
              <a:effectLst/>
            </c:spPr>
            <c:extLst>
              <c:ext xmlns:c16="http://schemas.microsoft.com/office/drawing/2014/chart" uri="{C3380CC4-5D6E-409C-BE32-E72D297353CC}">
                <c16:uniqueId val="{0000001D-06DE-44C4-9B65-DD926C12B52D}"/>
              </c:ext>
            </c:extLst>
          </c:dPt>
          <c:dPt>
            <c:idx val="22"/>
            <c:marker>
              <c:symbol val="circle"/>
              <c:size val="5"/>
              <c:spPr>
                <a:solidFill>
                  <a:srgbClr val="CEAE5E"/>
                </a:solidFill>
                <a:ln w="9525">
                  <a:solidFill>
                    <a:srgbClr val="CEAE5E"/>
                  </a:solidFill>
                </a:ln>
                <a:effectLst/>
              </c:spPr>
            </c:marker>
            <c:bubble3D val="0"/>
            <c:spPr>
              <a:ln w="28575" cap="rnd">
                <a:solidFill>
                  <a:srgbClr val="CEAE5E"/>
                </a:solidFill>
                <a:prstDash val="dash"/>
                <a:round/>
              </a:ln>
              <a:effectLst/>
            </c:spPr>
            <c:extLst>
              <c:ext xmlns:c16="http://schemas.microsoft.com/office/drawing/2014/chart" uri="{C3380CC4-5D6E-409C-BE32-E72D297353CC}">
                <c16:uniqueId val="{0000001F-06DE-44C4-9B65-DD926C12B52D}"/>
              </c:ext>
            </c:extLst>
          </c:dPt>
          <c:dPt>
            <c:idx val="23"/>
            <c:marker>
              <c:symbol val="circle"/>
              <c:size val="5"/>
              <c:spPr>
                <a:solidFill>
                  <a:srgbClr val="CEAE5E"/>
                </a:solidFill>
                <a:ln w="9525">
                  <a:solidFill>
                    <a:srgbClr val="CEAE5E"/>
                  </a:solidFill>
                </a:ln>
                <a:effectLst/>
              </c:spPr>
            </c:marker>
            <c:bubble3D val="0"/>
            <c:spPr>
              <a:ln w="28575" cap="rnd">
                <a:solidFill>
                  <a:srgbClr val="CEAE5E"/>
                </a:solidFill>
                <a:prstDash val="dash"/>
                <a:round/>
              </a:ln>
              <a:effectLst/>
            </c:spPr>
            <c:extLst>
              <c:ext xmlns:c16="http://schemas.microsoft.com/office/drawing/2014/chart" uri="{C3380CC4-5D6E-409C-BE32-E72D297353CC}">
                <c16:uniqueId val="{00000021-06DE-44C4-9B65-DD926C12B52D}"/>
              </c:ext>
            </c:extLst>
          </c:dPt>
          <c:dPt>
            <c:idx val="24"/>
            <c:marker>
              <c:symbol val="circle"/>
              <c:size val="5"/>
              <c:spPr>
                <a:solidFill>
                  <a:srgbClr val="CEAE5E"/>
                </a:solidFill>
                <a:ln w="9525">
                  <a:solidFill>
                    <a:srgbClr val="CEAE5E"/>
                  </a:solidFill>
                </a:ln>
                <a:effectLst/>
              </c:spPr>
            </c:marker>
            <c:bubble3D val="0"/>
            <c:spPr>
              <a:ln w="28575" cap="rnd">
                <a:solidFill>
                  <a:srgbClr val="CEAE5E"/>
                </a:solidFill>
                <a:prstDash val="dash"/>
                <a:round/>
              </a:ln>
              <a:effectLst/>
            </c:spPr>
            <c:extLst>
              <c:ext xmlns:c16="http://schemas.microsoft.com/office/drawing/2014/chart" uri="{C3380CC4-5D6E-409C-BE32-E72D297353CC}">
                <c16:uniqueId val="{00000023-06DE-44C4-9B65-DD926C12B52D}"/>
              </c:ext>
            </c:extLst>
          </c:dPt>
          <c:dPt>
            <c:idx val="25"/>
            <c:marker>
              <c:symbol val="circle"/>
              <c:size val="5"/>
              <c:spPr>
                <a:solidFill>
                  <a:srgbClr val="CEAE5E"/>
                </a:solidFill>
                <a:ln w="9525">
                  <a:solidFill>
                    <a:srgbClr val="CEAE5E"/>
                  </a:solidFill>
                </a:ln>
                <a:effectLst/>
              </c:spPr>
            </c:marker>
            <c:bubble3D val="0"/>
            <c:spPr>
              <a:ln w="28575" cap="rnd">
                <a:solidFill>
                  <a:srgbClr val="CEAE5E"/>
                </a:solidFill>
                <a:prstDash val="dash"/>
                <a:round/>
              </a:ln>
              <a:effectLst/>
            </c:spPr>
            <c:extLst>
              <c:ext xmlns:c16="http://schemas.microsoft.com/office/drawing/2014/chart" uri="{C3380CC4-5D6E-409C-BE32-E72D297353CC}">
                <c16:uniqueId val="{00000025-06DE-44C4-9B65-DD926C12B52D}"/>
              </c:ext>
            </c:extLst>
          </c:dPt>
          <c:dPt>
            <c:idx val="26"/>
            <c:marker>
              <c:symbol val="circle"/>
              <c:size val="5"/>
              <c:spPr>
                <a:solidFill>
                  <a:srgbClr val="CEAE5E"/>
                </a:solidFill>
                <a:ln w="9525">
                  <a:solidFill>
                    <a:srgbClr val="CEAE5E"/>
                  </a:solidFill>
                </a:ln>
                <a:effectLst/>
              </c:spPr>
            </c:marker>
            <c:bubble3D val="0"/>
            <c:spPr>
              <a:ln w="28575" cap="rnd">
                <a:solidFill>
                  <a:srgbClr val="CEAE5E"/>
                </a:solidFill>
                <a:prstDash val="dash"/>
                <a:round/>
              </a:ln>
              <a:effectLst/>
            </c:spPr>
            <c:extLst>
              <c:ext xmlns:c16="http://schemas.microsoft.com/office/drawing/2014/chart" uri="{C3380CC4-5D6E-409C-BE32-E72D297353CC}">
                <c16:uniqueId val="{00000027-06DE-44C4-9B65-DD926C12B52D}"/>
              </c:ext>
            </c:extLst>
          </c:dPt>
          <c:dLbls>
            <c:dLbl>
              <c:idx val="14"/>
              <c:layout>
                <c:manualLayout>
                  <c:x val="-3.4522251385243563E-2"/>
                  <c:y val="5.47158447299350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6DE-44C4-9B65-DD926C12B52D}"/>
                </c:ext>
              </c:extLst>
            </c:dLbl>
            <c:dLbl>
              <c:idx val="15"/>
              <c:layout>
                <c:manualLayout>
                  <c:x val="-6.3741032370953632E-3"/>
                  <c:y val="-7.038541234977309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6DE-44C4-9B65-DD926C12B52D}"/>
                </c:ext>
              </c:extLst>
            </c:dLbl>
            <c:dLbl>
              <c:idx val="17"/>
              <c:layout>
                <c:manualLayout>
                  <c:x val="-1.230002916302129E-2"/>
                  <c:y val="1.5417599115899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6DE-44C4-9B65-DD926C12B52D}"/>
                </c:ext>
              </c:extLst>
            </c:dLbl>
            <c:dLbl>
              <c:idx val="18"/>
              <c:layout>
                <c:manualLayout>
                  <c:x val="-3.6003732866724994E-2"/>
                  <c:y val="-2.9494681585854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6DE-44C4-9B65-DD926C12B52D}"/>
                </c:ext>
              </c:extLst>
            </c:dLbl>
            <c:dLbl>
              <c:idx val="21"/>
              <c:layout>
                <c:manualLayout>
                  <c:x val="-3.4522251385243514E-2"/>
                  <c:y val="-2.6687664041994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06DE-44C4-9B65-DD926C12B52D}"/>
                </c:ext>
              </c:extLst>
            </c:dLbl>
            <c:dLbl>
              <c:idx val="22"/>
              <c:layout>
                <c:manualLayout>
                  <c:x val="-3.4111402741323999E-3"/>
                  <c:y val="-1.4245061472579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06DE-44C4-9B65-DD926C12B52D}"/>
                </c:ext>
              </c:extLst>
            </c:dLbl>
            <c:dLbl>
              <c:idx val="23"/>
              <c:layout>
                <c:manualLayout>
                  <c:x val="-4.892621755613882E-3"/>
                  <c:y val="4.189528940461389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6DE-44C4-9B65-DD926C12B52D}"/>
                </c:ext>
              </c:extLst>
            </c:dLbl>
            <c:dLbl>
              <c:idx val="24"/>
              <c:layout>
                <c:manualLayout>
                  <c:x val="-6.7114843977836208E-2"/>
                  <c:y val="1.5417599115899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06DE-44C4-9B65-DD926C12B52D}"/>
                </c:ext>
              </c:extLst>
            </c:dLbl>
            <c:dLbl>
              <c:idx val="25"/>
              <c:layout>
                <c:manualLayout>
                  <c:x val="-1.8225955088947105E-2"/>
                  <c:y val="-1.82666114104158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06DE-44C4-9B65-DD926C12B52D}"/>
                </c:ext>
              </c:extLst>
            </c:dLbl>
            <c:dLbl>
              <c:idx val="26"/>
              <c:layout>
                <c:manualLayout>
                  <c:x val="-6.3741032370954716E-3"/>
                  <c:y val="-1.82666114104158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06DE-44C4-9B65-DD926C12B52D}"/>
                </c:ext>
              </c:extLst>
            </c:dLbl>
            <c:dLbl>
              <c:idx val="27"/>
              <c:layout>
                <c:manualLayout>
                  <c:x val="-3.6003732866725098E-2"/>
                  <c:y val="2.94526868351981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06DE-44C4-9B65-DD926C12B52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Projections!$C$73:$AE$73</c:f>
              <c:strCache>
                <c:ptCount val="29"/>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pt idx="16">
                  <c:v>2019/20</c:v>
                </c:pt>
                <c:pt idx="17">
                  <c:v>2020/21</c:v>
                </c:pt>
                <c:pt idx="18">
                  <c:v>2021/22</c:v>
                </c:pt>
                <c:pt idx="19">
                  <c:v>2022/23</c:v>
                </c:pt>
                <c:pt idx="20">
                  <c:v>2023/24</c:v>
                </c:pt>
                <c:pt idx="21">
                  <c:v>2024/25</c:v>
                </c:pt>
                <c:pt idx="22">
                  <c:v>2025/26</c:v>
                </c:pt>
                <c:pt idx="23">
                  <c:v>2026/27</c:v>
                </c:pt>
                <c:pt idx="24">
                  <c:v>2027/28</c:v>
                </c:pt>
                <c:pt idx="25">
                  <c:v>2028/29</c:v>
                </c:pt>
                <c:pt idx="26">
                  <c:v>2029/30</c:v>
                </c:pt>
                <c:pt idx="27">
                  <c:v>2030/31</c:v>
                </c:pt>
                <c:pt idx="28">
                  <c:v>2031/32</c:v>
                </c:pt>
              </c:strCache>
            </c:strRef>
          </c:cat>
          <c:val>
            <c:numRef>
              <c:f>Projections!$C$72:$AE$72</c:f>
              <c:numCache>
                <c:formatCode>General</c:formatCode>
                <c:ptCount val="29"/>
                <c:pt idx="14" formatCode="#,##0">
                  <c:v>125746</c:v>
                </c:pt>
                <c:pt idx="15" formatCode="#,##0">
                  <c:v>125188.88021356391</c:v>
                </c:pt>
                <c:pt idx="16" formatCode="#,##0">
                  <c:v>122537.70428610427</c:v>
                </c:pt>
                <c:pt idx="17" formatCode="#,##0">
                  <c:v>123996.5330840422</c:v>
                </c:pt>
                <c:pt idx="18" formatCode="#,##0">
                  <c:v>125137.90035894718</c:v>
                </c:pt>
                <c:pt idx="19" formatCode="#,##0">
                  <c:v>123866.24315998731</c:v>
                </c:pt>
                <c:pt idx="20" formatCode="#,##0">
                  <c:v>125708.12834110225</c:v>
                </c:pt>
                <c:pt idx="21" formatCode="#,##0">
                  <c:v>127817.28485823386</c:v>
                </c:pt>
                <c:pt idx="22" formatCode="#,##0">
                  <c:v>126977.93828972208</c:v>
                </c:pt>
                <c:pt idx="23" formatCode="#,##0">
                  <c:v>124678.56716359622</c:v>
                </c:pt>
                <c:pt idx="24" formatCode="#,##0">
                  <c:v>121774.14517485134</c:v>
                </c:pt>
                <c:pt idx="25" formatCode="#,##0">
                  <c:v>121538.62146338448</c:v>
                </c:pt>
                <c:pt idx="26" formatCode="#,##0">
                  <c:v>121068.38382727468</c:v>
                </c:pt>
                <c:pt idx="27" formatCode="#,##0">
                  <c:v>119768.43078485137</c:v>
                </c:pt>
                <c:pt idx="28" formatCode="#,##0">
                  <c:v>120910.79539327569</c:v>
                </c:pt>
              </c:numCache>
              <c:extLst/>
            </c:numRef>
          </c:val>
          <c:smooth val="0"/>
          <c:extLst>
            <c:ext xmlns:c16="http://schemas.microsoft.com/office/drawing/2014/chart" uri="{C3380CC4-5D6E-409C-BE32-E72D297353CC}">
              <c16:uniqueId val="{00000029-06DE-44C4-9B65-DD926C12B52D}"/>
            </c:ext>
          </c:extLst>
        </c:ser>
        <c:dLbls>
          <c:showLegendKey val="0"/>
          <c:showVal val="0"/>
          <c:showCatName val="0"/>
          <c:showSerName val="0"/>
          <c:showPercent val="0"/>
          <c:showBubbleSize val="0"/>
        </c:dLbls>
        <c:marker val="1"/>
        <c:smooth val="0"/>
        <c:axId val="778294024"/>
        <c:axId val="778295008"/>
      </c:lineChart>
      <c:catAx>
        <c:axId val="778294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8295008"/>
        <c:crosses val="autoZero"/>
        <c:auto val="1"/>
        <c:lblAlgn val="ctr"/>
        <c:lblOffset val="100"/>
        <c:tickLblSkip val="1"/>
        <c:noMultiLvlLbl val="0"/>
      </c:catAx>
      <c:valAx>
        <c:axId val="778295008"/>
        <c:scaling>
          <c:orientation val="minMax"/>
          <c:max val="132000"/>
          <c:min val="118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82940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61313015448541"/>
          <c:y val="2.5264419194454508E-2"/>
          <c:w val="0.84692581326220817"/>
          <c:h val="0.74716761575045121"/>
        </c:manualLayout>
      </c:layout>
      <c:lineChart>
        <c:grouping val="standard"/>
        <c:varyColors val="0"/>
        <c:ser>
          <c:idx val="0"/>
          <c:order val="0"/>
          <c:tx>
            <c:strRef>
              <c:f>Sheet1!$B$1</c:f>
              <c:strCache>
                <c:ptCount val="1"/>
                <c:pt idx="0">
                  <c:v>State System Actual E&amp;G Revenues</c:v>
                </c:pt>
              </c:strCache>
            </c:strRef>
          </c:tx>
          <c:spPr>
            <a:ln w="63500" cap="rnd">
              <a:solidFill>
                <a:srgbClr val="153D6D"/>
              </a:solidFill>
              <a:round/>
            </a:ln>
            <a:effectLst/>
          </c:spPr>
          <c:marker>
            <c:symbol val="none"/>
          </c:marker>
          <c:cat>
            <c:strRef>
              <c:f>Sheet1!$A$2:$A$21</c:f>
              <c:strCache>
                <c:ptCount val="20"/>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pt idx="12">
                  <c:v>2020/21</c:v>
                </c:pt>
                <c:pt idx="13">
                  <c:v>2021/22</c:v>
                </c:pt>
                <c:pt idx="14">
                  <c:v>2022/23</c:v>
                </c:pt>
                <c:pt idx="15">
                  <c:v>2023/24</c:v>
                </c:pt>
                <c:pt idx="16">
                  <c:v>2024/25</c:v>
                </c:pt>
                <c:pt idx="17">
                  <c:v>2025/26</c:v>
                </c:pt>
                <c:pt idx="18">
                  <c:v>2026/27</c:v>
                </c:pt>
                <c:pt idx="19">
                  <c:v>2027/28</c:v>
                </c:pt>
              </c:strCache>
            </c:strRef>
          </c:cat>
          <c:val>
            <c:numRef>
              <c:f>Sheet1!$B$2:$B$21</c:f>
              <c:numCache>
                <c:formatCode>_("$"#,##0_);_("$"\(#,##0\);_("$""0"_);_(@_)</c:formatCode>
                <c:ptCount val="20"/>
                <c:pt idx="0">
                  <c:v>1337.452366</c:v>
                </c:pt>
                <c:pt idx="1">
                  <c:v>1449.8842910000001</c:v>
                </c:pt>
                <c:pt idx="2">
                  <c:v>1485.651351</c:v>
                </c:pt>
                <c:pt idx="3">
                  <c:v>1492.2915029999999</c:v>
                </c:pt>
                <c:pt idx="4">
                  <c:v>1461.277094</c:v>
                </c:pt>
                <c:pt idx="5">
                  <c:v>1480.5982180000001</c:v>
                </c:pt>
                <c:pt idx="6">
                  <c:v>1478.568192</c:v>
                </c:pt>
                <c:pt idx="7">
                  <c:v>1531.8916879999999</c:v>
                </c:pt>
                <c:pt idx="8">
                  <c:v>1539.4443920000001</c:v>
                </c:pt>
                <c:pt idx="9">
                  <c:v>1554.828522</c:v>
                </c:pt>
                <c:pt idx="10" formatCode="General">
                  <c:v>1587.0119999999999</c:v>
                </c:pt>
              </c:numCache>
            </c:numRef>
          </c:val>
          <c:smooth val="0"/>
          <c:extLst>
            <c:ext xmlns:c16="http://schemas.microsoft.com/office/drawing/2014/chart" uri="{C3380CC4-5D6E-409C-BE32-E72D297353CC}">
              <c16:uniqueId val="{00000000-207B-4E1B-856C-FCF5902E1AAD}"/>
            </c:ext>
          </c:extLst>
        </c:ser>
        <c:ser>
          <c:idx val="2"/>
          <c:order val="1"/>
          <c:tx>
            <c:strRef>
              <c:f>Sheet1!$D$1</c:f>
              <c:strCache>
                <c:ptCount val="1"/>
                <c:pt idx="0">
                  <c:v>State System Actual E&amp;G Expenditures/Transfers</c:v>
                </c:pt>
              </c:strCache>
            </c:strRef>
          </c:tx>
          <c:spPr>
            <a:ln w="63500" cap="rnd">
              <a:solidFill>
                <a:schemeClr val="accent2"/>
              </a:solidFill>
              <a:round/>
            </a:ln>
            <a:effectLst/>
          </c:spPr>
          <c:marker>
            <c:symbol val="none"/>
          </c:marker>
          <c:cat>
            <c:strRef>
              <c:f>Sheet1!$A$2:$A$21</c:f>
              <c:strCache>
                <c:ptCount val="20"/>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pt idx="12">
                  <c:v>2020/21</c:v>
                </c:pt>
                <c:pt idx="13">
                  <c:v>2021/22</c:v>
                </c:pt>
                <c:pt idx="14">
                  <c:v>2022/23</c:v>
                </c:pt>
                <c:pt idx="15">
                  <c:v>2023/24</c:v>
                </c:pt>
                <c:pt idx="16">
                  <c:v>2024/25</c:v>
                </c:pt>
                <c:pt idx="17">
                  <c:v>2025/26</c:v>
                </c:pt>
                <c:pt idx="18">
                  <c:v>2026/27</c:v>
                </c:pt>
                <c:pt idx="19">
                  <c:v>2027/28</c:v>
                </c:pt>
              </c:strCache>
            </c:strRef>
          </c:cat>
          <c:val>
            <c:numRef>
              <c:f>Sheet1!$D$2:$D$21</c:f>
              <c:numCache>
                <c:formatCode>"$"#,##0_);[Red]\("$"#,##0\)</c:formatCode>
                <c:ptCount val="20"/>
                <c:pt idx="0">
                  <c:v>1339.4</c:v>
                </c:pt>
                <c:pt idx="1">
                  <c:v>1404.1</c:v>
                </c:pt>
                <c:pt idx="2">
                  <c:v>1453.7</c:v>
                </c:pt>
                <c:pt idx="3">
                  <c:v>1447.8</c:v>
                </c:pt>
                <c:pt idx="4">
                  <c:v>1521.5</c:v>
                </c:pt>
                <c:pt idx="5">
                  <c:v>1478.4</c:v>
                </c:pt>
                <c:pt idx="6">
                  <c:v>1514.4</c:v>
                </c:pt>
                <c:pt idx="7">
                  <c:v>1535.5</c:v>
                </c:pt>
                <c:pt idx="8">
                  <c:v>1535.5</c:v>
                </c:pt>
                <c:pt idx="9">
                  <c:v>1585</c:v>
                </c:pt>
                <c:pt idx="10" formatCode="&quot;$&quot;#,##0.00_);[Red]\(&quot;$&quot;#,##0.00\)">
                  <c:v>1605.799</c:v>
                </c:pt>
              </c:numCache>
            </c:numRef>
          </c:val>
          <c:smooth val="0"/>
          <c:extLst>
            <c:ext xmlns:c16="http://schemas.microsoft.com/office/drawing/2014/chart" uri="{C3380CC4-5D6E-409C-BE32-E72D297353CC}">
              <c16:uniqueId val="{00000000-C822-431C-B6D9-1C48E0648780}"/>
            </c:ext>
          </c:extLst>
        </c:ser>
        <c:ser>
          <c:idx val="1"/>
          <c:order val="2"/>
          <c:tx>
            <c:strRef>
              <c:f>Sheet1!$C$1</c:f>
              <c:strCache>
                <c:ptCount val="1"/>
                <c:pt idx="0">
                  <c:v>State System Projected E&amp;G Revenues</c:v>
                </c:pt>
              </c:strCache>
            </c:strRef>
          </c:tx>
          <c:spPr>
            <a:ln w="63500" cap="rnd">
              <a:solidFill>
                <a:srgbClr val="153D6D"/>
              </a:solidFill>
              <a:prstDash val="sysDash"/>
              <a:round/>
            </a:ln>
            <a:effectLst/>
          </c:spPr>
          <c:marker>
            <c:symbol val="none"/>
          </c:marker>
          <c:cat>
            <c:strRef>
              <c:f>Sheet1!$A$2:$A$21</c:f>
              <c:strCache>
                <c:ptCount val="20"/>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pt idx="12">
                  <c:v>2020/21</c:v>
                </c:pt>
                <c:pt idx="13">
                  <c:v>2021/22</c:v>
                </c:pt>
                <c:pt idx="14">
                  <c:v>2022/23</c:v>
                </c:pt>
                <c:pt idx="15">
                  <c:v>2023/24</c:v>
                </c:pt>
                <c:pt idx="16">
                  <c:v>2024/25</c:v>
                </c:pt>
                <c:pt idx="17">
                  <c:v>2025/26</c:v>
                </c:pt>
                <c:pt idx="18">
                  <c:v>2026/27</c:v>
                </c:pt>
                <c:pt idx="19">
                  <c:v>2027/28</c:v>
                </c:pt>
              </c:strCache>
            </c:strRef>
          </c:cat>
          <c:val>
            <c:numRef>
              <c:f>Sheet1!$C$2:$C$21</c:f>
              <c:numCache>
                <c:formatCode>General</c:formatCode>
                <c:ptCount val="20"/>
                <c:pt idx="10" formatCode="_(&quot;$&quot;#,##0_);_(&quot;$&quot;\(#,##0\);_(&quot;$&quot;&quot;0&quot;_);_(@_)">
                  <c:v>1587.0119999999999</c:v>
                </c:pt>
                <c:pt idx="11" formatCode="_(&quot;$&quot;#,##0_);_(&quot;$&quot;\(#,##0\);_(&quot;$&quot;&quot;0&quot;_);_(@_)">
                  <c:v>1586.5150000000001</c:v>
                </c:pt>
                <c:pt idx="12" formatCode="_(&quot;$&quot;#,##0_);_(&quot;$&quot;\(#,##0\);_(&quot;$&quot;&quot;0&quot;_);_(@_)">
                  <c:v>1596.777</c:v>
                </c:pt>
                <c:pt idx="13" formatCode="_(&quot;$&quot;#,##0_);_(&quot;$&quot;\(#,##0\);_(&quot;$&quot;&quot;0&quot;_);_(@_)">
                  <c:v>1614.2760000000001</c:v>
                </c:pt>
                <c:pt idx="14" formatCode="_(&quot;$&quot;#,##0_);_(&quot;$&quot;\(#,##0\);_(&quot;$&quot;&quot;0&quot;_);_(@_)">
                  <c:v>1635.662</c:v>
                </c:pt>
                <c:pt idx="15" formatCode="_(&quot;$&quot;#,##0_);_(&quot;$&quot;\(#,##0\);_(&quot;$&quot;&quot;0&quot;_);_(@_)">
                  <c:v>1661.0309999999999</c:v>
                </c:pt>
                <c:pt idx="16" formatCode="_(&quot;$&quot;#,##0_);_(&quot;$&quot;\(#,##0\);_(&quot;$&quot;&quot;0&quot;_);_(@_)">
                  <c:v>1689.0519999999999</c:v>
                </c:pt>
                <c:pt idx="17" formatCode="_(&quot;$&quot;#,##0_);_(&quot;$&quot;\(#,##0\);_(&quot;$&quot;&quot;0&quot;_);_(@_)">
                  <c:v>1715.326</c:v>
                </c:pt>
                <c:pt idx="18" formatCode="_(&quot;$&quot;#,##0_);_(&quot;$&quot;\(#,##0\);_(&quot;$&quot;&quot;0&quot;_);_(@_)">
                  <c:v>1742.7712160000001</c:v>
                </c:pt>
                <c:pt idx="19" formatCode="_(&quot;$&quot;#,##0_);_(&quot;$&quot;\(#,##0\);_(&quot;$&quot;&quot;0&quot;_);_(@_)">
                  <c:v>1770.6555554560002</c:v>
                </c:pt>
              </c:numCache>
            </c:numRef>
          </c:val>
          <c:smooth val="0"/>
          <c:extLst>
            <c:ext xmlns:c16="http://schemas.microsoft.com/office/drawing/2014/chart" uri="{C3380CC4-5D6E-409C-BE32-E72D297353CC}">
              <c16:uniqueId val="{00000000-4603-49EF-9171-7B7C091497C2}"/>
            </c:ext>
          </c:extLst>
        </c:ser>
        <c:ser>
          <c:idx val="3"/>
          <c:order val="3"/>
          <c:tx>
            <c:strRef>
              <c:f>Sheet1!$E$1</c:f>
              <c:strCache>
                <c:ptCount val="1"/>
                <c:pt idx="0">
                  <c:v>State System Projected E&amp;G Expenditures/Transfers</c:v>
                </c:pt>
              </c:strCache>
            </c:strRef>
          </c:tx>
          <c:spPr>
            <a:ln w="63500" cap="rnd">
              <a:solidFill>
                <a:schemeClr val="accent2"/>
              </a:solidFill>
              <a:prstDash val="sysDash"/>
              <a:round/>
            </a:ln>
            <a:effectLst/>
          </c:spPr>
          <c:marker>
            <c:symbol val="none"/>
          </c:marker>
          <c:cat>
            <c:strRef>
              <c:f>Sheet1!$A$2:$A$21</c:f>
              <c:strCache>
                <c:ptCount val="20"/>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pt idx="12">
                  <c:v>2020/21</c:v>
                </c:pt>
                <c:pt idx="13">
                  <c:v>2021/22</c:v>
                </c:pt>
                <c:pt idx="14">
                  <c:v>2022/23</c:v>
                </c:pt>
                <c:pt idx="15">
                  <c:v>2023/24</c:v>
                </c:pt>
                <c:pt idx="16">
                  <c:v>2024/25</c:v>
                </c:pt>
                <c:pt idx="17">
                  <c:v>2025/26</c:v>
                </c:pt>
                <c:pt idx="18">
                  <c:v>2026/27</c:v>
                </c:pt>
                <c:pt idx="19">
                  <c:v>2027/28</c:v>
                </c:pt>
              </c:strCache>
            </c:strRef>
          </c:cat>
          <c:val>
            <c:numRef>
              <c:f>Sheet1!$E$2:$E$21</c:f>
              <c:numCache>
                <c:formatCode>General</c:formatCode>
                <c:ptCount val="20"/>
                <c:pt idx="10" formatCode="0">
                  <c:v>1605.799</c:v>
                </c:pt>
                <c:pt idx="11" formatCode="0">
                  <c:v>1666.546</c:v>
                </c:pt>
                <c:pt idx="12" formatCode="0">
                  <c:v>1684.558</c:v>
                </c:pt>
                <c:pt idx="13" formatCode="0">
                  <c:v>1703.58</c:v>
                </c:pt>
                <c:pt idx="14" formatCode="0">
                  <c:v>1740.0129999999999</c:v>
                </c:pt>
                <c:pt idx="15" formatCode="0">
                  <c:v>1773.8879999999999</c:v>
                </c:pt>
                <c:pt idx="16" formatCode="0">
                  <c:v>1809.0160000000001</c:v>
                </c:pt>
                <c:pt idx="17" formatCode="0">
                  <c:v>1844.9939999999999</c:v>
                </c:pt>
                <c:pt idx="18" formatCode="0">
                  <c:v>1881.8938799999999</c:v>
                </c:pt>
                <c:pt idx="19" formatCode="0">
                  <c:v>1919.5317576</c:v>
                </c:pt>
              </c:numCache>
            </c:numRef>
          </c:val>
          <c:smooth val="0"/>
          <c:extLst>
            <c:ext xmlns:c16="http://schemas.microsoft.com/office/drawing/2014/chart" uri="{C3380CC4-5D6E-409C-BE32-E72D297353CC}">
              <c16:uniqueId val="{00000001-C822-431C-B6D9-1C48E0648780}"/>
            </c:ext>
          </c:extLst>
        </c:ser>
        <c:dLbls>
          <c:showLegendKey val="0"/>
          <c:showVal val="0"/>
          <c:showCatName val="0"/>
          <c:showSerName val="0"/>
          <c:showPercent val="0"/>
          <c:showBubbleSize val="0"/>
        </c:dLbls>
        <c:smooth val="0"/>
        <c:axId val="635594840"/>
        <c:axId val="635592216"/>
      </c:lineChart>
      <c:catAx>
        <c:axId val="635594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35592216"/>
        <c:crosses val="autoZero"/>
        <c:auto val="1"/>
        <c:lblAlgn val="ctr"/>
        <c:lblOffset val="100"/>
        <c:tickMarkSkip val="1"/>
        <c:noMultiLvlLbl val="0"/>
      </c:catAx>
      <c:valAx>
        <c:axId val="635592216"/>
        <c:scaling>
          <c:orientation val="minMax"/>
          <c:max val="2200"/>
          <c:min val="1200"/>
        </c:scaling>
        <c:delete val="0"/>
        <c:axPos val="l"/>
        <c:majorGridlines>
          <c:spPr>
            <a:ln w="9525" cap="flat" cmpd="sng" algn="ctr">
              <a:solidFill>
                <a:schemeClr val="tx1">
                  <a:lumMod val="15000"/>
                  <a:lumOff val="85000"/>
                </a:schemeClr>
              </a:solidFill>
              <a:round/>
            </a:ln>
            <a:effectLst/>
          </c:spPr>
        </c:majorGridlines>
        <c:numFmt formatCode="_(&quot;$&quot;#,##0_);_(&quot;$&quot;\(#,##0\);_(&quot;$&quot;&quot;0&quot;_);_(@_)"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35594840"/>
        <c:crosses val="autoZero"/>
        <c:crossBetween val="between"/>
      </c:valAx>
      <c:spPr>
        <a:noFill/>
        <a:ln>
          <a:noFill/>
        </a:ln>
        <a:effectLst/>
      </c:spPr>
    </c:plotArea>
    <c:legend>
      <c:legendPos val="b"/>
      <c:layout>
        <c:manualLayout>
          <c:xMode val="edge"/>
          <c:yMode val="edge"/>
          <c:x val="5.8447387305254415E-2"/>
          <c:y val="0.90759879009980093"/>
          <c:w val="0.89921535476957959"/>
          <c:h val="9.228238475305096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All Universities:</a:t>
            </a:r>
            <a:r>
              <a:rPr lang="en-US" sz="1800" baseline="0"/>
              <a:t> </a:t>
            </a:r>
            <a:r>
              <a:rPr lang="en-US" sz="1800"/>
              <a:t>Are we </a:t>
            </a:r>
            <a:r>
              <a:rPr lang="en-US" sz="1800" b="1"/>
              <a:t>Ready,</a:t>
            </a:r>
            <a:r>
              <a:rPr lang="en-US" sz="1800" b="1" baseline="0"/>
              <a:t> Willing, and </a:t>
            </a:r>
            <a:r>
              <a:rPr lang="en-US" sz="1800" b="1"/>
              <a:t>Able</a:t>
            </a:r>
            <a:r>
              <a:rPr lang="en-US" sz="1800"/>
              <a: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2"/>
          <c:order val="0"/>
          <c:tx>
            <c:strRef>
              <c:f>'Data Summary'!$D$1</c:f>
              <c:strCache>
                <c:ptCount val="1"/>
                <c:pt idx="0">
                  <c:v>Neither agree nor disagree</c:v>
                </c:pt>
              </c:strCache>
            </c:strRef>
          </c:tx>
          <c:spPr>
            <a:solidFill>
              <a:schemeClr val="accent4"/>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820A-43FC-B1A2-D652060ADC7F}"/>
              </c:ext>
            </c:extLst>
          </c:dPt>
          <c:dPt>
            <c:idx val="1"/>
            <c:invertIfNegative val="0"/>
            <c:bubble3D val="0"/>
            <c:spPr>
              <a:solidFill>
                <a:srgbClr val="FFC000"/>
              </a:solidFill>
              <a:ln>
                <a:noFill/>
              </a:ln>
              <a:effectLst/>
            </c:spPr>
            <c:extLst>
              <c:ext xmlns:c16="http://schemas.microsoft.com/office/drawing/2014/chart" uri="{C3380CC4-5D6E-409C-BE32-E72D297353CC}">
                <c16:uniqueId val="{00000003-820A-43FC-B1A2-D652060ADC7F}"/>
              </c:ext>
            </c:extLst>
          </c:dPt>
          <c:dPt>
            <c:idx val="2"/>
            <c:invertIfNegative val="0"/>
            <c:bubble3D val="0"/>
            <c:spPr>
              <a:solidFill>
                <a:srgbClr val="FFC000"/>
              </a:solidFill>
              <a:ln>
                <a:noFill/>
              </a:ln>
              <a:effectLst/>
            </c:spPr>
            <c:extLst>
              <c:ext xmlns:c16="http://schemas.microsoft.com/office/drawing/2014/chart" uri="{C3380CC4-5D6E-409C-BE32-E72D297353CC}">
                <c16:uniqueId val="{00000005-820A-43FC-B1A2-D652060ADC7F}"/>
              </c:ext>
            </c:extLst>
          </c:dPt>
          <c:cat>
            <c:strRef>
              <c:f>'Data Summary'!$A$28:$A$30</c:f>
              <c:strCache>
                <c:ptCount val="3"/>
                <c:pt idx="0">
                  <c:v>Are we ready?</c:v>
                </c:pt>
                <c:pt idx="1">
                  <c:v>Are we willing?</c:v>
                </c:pt>
                <c:pt idx="2">
                  <c:v>Are we able?</c:v>
                </c:pt>
              </c:strCache>
            </c:strRef>
          </c:cat>
          <c:val>
            <c:numRef>
              <c:f>'Data Summary'!$D$28:$D$30</c:f>
              <c:numCache>
                <c:formatCode>0.00%</c:formatCode>
                <c:ptCount val="3"/>
                <c:pt idx="0">
                  <c:v>-0.14549999999999999</c:v>
                </c:pt>
                <c:pt idx="1">
                  <c:v>-0.32166666666666666</c:v>
                </c:pt>
                <c:pt idx="2">
                  <c:v>-0.35583333333333339</c:v>
                </c:pt>
              </c:numCache>
            </c:numRef>
          </c:val>
          <c:extLst>
            <c:ext xmlns:c16="http://schemas.microsoft.com/office/drawing/2014/chart" uri="{C3380CC4-5D6E-409C-BE32-E72D297353CC}">
              <c16:uniqueId val="{00000006-820A-43FC-B1A2-D652060ADC7F}"/>
            </c:ext>
          </c:extLst>
        </c:ser>
        <c:ser>
          <c:idx val="1"/>
          <c:order val="1"/>
          <c:tx>
            <c:strRef>
              <c:f>'Data Summary'!$C$1</c:f>
              <c:strCache>
                <c:ptCount val="1"/>
                <c:pt idx="0">
                  <c:v>Disagree</c:v>
                </c:pt>
              </c:strCache>
            </c:strRef>
          </c:tx>
          <c:spPr>
            <a:solidFill>
              <a:srgbClr val="D39B3C"/>
            </a:solidFill>
            <a:ln>
              <a:noFill/>
            </a:ln>
            <a:effectLst/>
          </c:spPr>
          <c:invertIfNegative val="0"/>
          <c:cat>
            <c:strRef>
              <c:f>'Data Summary'!$A$28:$A$30</c:f>
              <c:strCache>
                <c:ptCount val="3"/>
                <c:pt idx="0">
                  <c:v>Are we ready?</c:v>
                </c:pt>
                <c:pt idx="1">
                  <c:v>Are we willing?</c:v>
                </c:pt>
                <c:pt idx="2">
                  <c:v>Are we able?</c:v>
                </c:pt>
              </c:strCache>
            </c:strRef>
          </c:cat>
          <c:val>
            <c:numRef>
              <c:f>'Data Summary'!$C$28:$C$30</c:f>
              <c:numCache>
                <c:formatCode>0.00%</c:formatCode>
                <c:ptCount val="3"/>
                <c:pt idx="0">
                  <c:v>-8.5666666666666669E-2</c:v>
                </c:pt>
                <c:pt idx="1">
                  <c:v>-0.10766666666666667</c:v>
                </c:pt>
                <c:pt idx="2">
                  <c:v>-0.19950000000000001</c:v>
                </c:pt>
              </c:numCache>
            </c:numRef>
          </c:val>
          <c:extLst>
            <c:ext xmlns:c16="http://schemas.microsoft.com/office/drawing/2014/chart" uri="{C3380CC4-5D6E-409C-BE32-E72D297353CC}">
              <c16:uniqueId val="{00000007-820A-43FC-B1A2-D652060ADC7F}"/>
            </c:ext>
          </c:extLst>
        </c:ser>
        <c:ser>
          <c:idx val="0"/>
          <c:order val="2"/>
          <c:tx>
            <c:strRef>
              <c:f>'Data Summary'!$B$1</c:f>
              <c:strCache>
                <c:ptCount val="1"/>
                <c:pt idx="0">
                  <c:v>Strongly Disagree</c:v>
                </c:pt>
              </c:strCache>
            </c:strRef>
          </c:tx>
          <c:spPr>
            <a:solidFill>
              <a:srgbClr val="FF0000"/>
            </a:solidFill>
            <a:ln>
              <a:noFill/>
            </a:ln>
            <a:effectLst/>
          </c:spPr>
          <c:invertIfNegative val="0"/>
          <c:cat>
            <c:strRef>
              <c:f>'Data Summary'!$A$28:$A$30</c:f>
              <c:strCache>
                <c:ptCount val="3"/>
                <c:pt idx="0">
                  <c:v>Are we ready?</c:v>
                </c:pt>
                <c:pt idx="1">
                  <c:v>Are we willing?</c:v>
                </c:pt>
                <c:pt idx="2">
                  <c:v>Are we able?</c:v>
                </c:pt>
              </c:strCache>
            </c:strRef>
          </c:cat>
          <c:val>
            <c:numRef>
              <c:f>'Data Summary'!$B$28:$B$30</c:f>
              <c:numCache>
                <c:formatCode>0.00%</c:formatCode>
                <c:ptCount val="3"/>
                <c:pt idx="0">
                  <c:v>-1.5166666666666667E-2</c:v>
                </c:pt>
                <c:pt idx="1">
                  <c:v>-2.2666666666666665E-2</c:v>
                </c:pt>
                <c:pt idx="2">
                  <c:v>-5.7499999999999996E-2</c:v>
                </c:pt>
              </c:numCache>
            </c:numRef>
          </c:val>
          <c:extLst>
            <c:ext xmlns:c16="http://schemas.microsoft.com/office/drawing/2014/chart" uri="{C3380CC4-5D6E-409C-BE32-E72D297353CC}">
              <c16:uniqueId val="{00000008-820A-43FC-B1A2-D652060ADC7F}"/>
            </c:ext>
          </c:extLst>
        </c:ser>
        <c:ser>
          <c:idx val="3"/>
          <c:order val="3"/>
          <c:tx>
            <c:strRef>
              <c:f>'Data Summary'!$E$1</c:f>
              <c:strCache>
                <c:ptCount val="1"/>
                <c:pt idx="0">
                  <c:v>Agree</c:v>
                </c:pt>
              </c:strCache>
            </c:strRef>
          </c:tx>
          <c:spPr>
            <a:solidFill>
              <a:srgbClr val="92D050"/>
            </a:solidFill>
            <a:ln>
              <a:noFill/>
            </a:ln>
            <a:effectLst/>
          </c:spPr>
          <c:invertIfNegative val="0"/>
          <c:cat>
            <c:strRef>
              <c:f>'Data Summary'!$A$28:$A$30</c:f>
              <c:strCache>
                <c:ptCount val="3"/>
                <c:pt idx="0">
                  <c:v>Are we ready?</c:v>
                </c:pt>
                <c:pt idx="1">
                  <c:v>Are we willing?</c:v>
                </c:pt>
                <c:pt idx="2">
                  <c:v>Are we able?</c:v>
                </c:pt>
              </c:strCache>
            </c:strRef>
          </c:cat>
          <c:val>
            <c:numRef>
              <c:f>'Data Summary'!$E$28:$E$30</c:f>
              <c:numCache>
                <c:formatCode>0.00%</c:formatCode>
                <c:ptCount val="3"/>
                <c:pt idx="0">
                  <c:v>0.41666666666666669</c:v>
                </c:pt>
                <c:pt idx="1">
                  <c:v>0.3841666666666666</c:v>
                </c:pt>
                <c:pt idx="2">
                  <c:v>0.31166666666666665</c:v>
                </c:pt>
              </c:numCache>
            </c:numRef>
          </c:val>
          <c:extLst>
            <c:ext xmlns:c16="http://schemas.microsoft.com/office/drawing/2014/chart" uri="{C3380CC4-5D6E-409C-BE32-E72D297353CC}">
              <c16:uniqueId val="{00000009-820A-43FC-B1A2-D652060ADC7F}"/>
            </c:ext>
          </c:extLst>
        </c:ser>
        <c:ser>
          <c:idx val="4"/>
          <c:order val="4"/>
          <c:tx>
            <c:strRef>
              <c:f>'Data Summary'!$F$1</c:f>
              <c:strCache>
                <c:ptCount val="1"/>
                <c:pt idx="0">
                  <c:v>Strongly agree</c:v>
                </c:pt>
              </c:strCache>
            </c:strRef>
          </c:tx>
          <c:spPr>
            <a:solidFill>
              <a:srgbClr val="00B050"/>
            </a:solidFill>
            <a:ln>
              <a:noFill/>
            </a:ln>
            <a:effectLst/>
          </c:spPr>
          <c:invertIfNegative val="0"/>
          <c:cat>
            <c:strRef>
              <c:f>'Data Summary'!$A$28:$A$30</c:f>
              <c:strCache>
                <c:ptCount val="3"/>
                <c:pt idx="0">
                  <c:v>Are we ready?</c:v>
                </c:pt>
                <c:pt idx="1">
                  <c:v>Are we willing?</c:v>
                </c:pt>
                <c:pt idx="2">
                  <c:v>Are we able?</c:v>
                </c:pt>
              </c:strCache>
            </c:strRef>
          </c:cat>
          <c:val>
            <c:numRef>
              <c:f>'Data Summary'!$F$28:$F$30</c:f>
              <c:numCache>
                <c:formatCode>0.00%</c:formatCode>
                <c:ptCount val="3"/>
                <c:pt idx="0">
                  <c:v>0.33733333333333332</c:v>
                </c:pt>
                <c:pt idx="1">
                  <c:v>0.16333333333333333</c:v>
                </c:pt>
                <c:pt idx="2">
                  <c:v>7.5499999999999998E-2</c:v>
                </c:pt>
              </c:numCache>
            </c:numRef>
          </c:val>
          <c:extLst>
            <c:ext xmlns:c16="http://schemas.microsoft.com/office/drawing/2014/chart" uri="{C3380CC4-5D6E-409C-BE32-E72D297353CC}">
              <c16:uniqueId val="{0000000A-820A-43FC-B1A2-D652060ADC7F}"/>
            </c:ext>
          </c:extLst>
        </c:ser>
        <c:dLbls>
          <c:showLegendKey val="0"/>
          <c:showVal val="0"/>
          <c:showCatName val="0"/>
          <c:showSerName val="0"/>
          <c:showPercent val="0"/>
          <c:showBubbleSize val="0"/>
        </c:dLbls>
        <c:gapWidth val="150"/>
        <c:overlap val="100"/>
        <c:axId val="1977035712"/>
        <c:axId val="1972876928"/>
      </c:barChart>
      <c:catAx>
        <c:axId val="197703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72876928"/>
        <c:crossesAt val="-0.8"/>
        <c:auto val="1"/>
        <c:lblAlgn val="ctr"/>
        <c:lblOffset val="100"/>
        <c:noMultiLvlLbl val="0"/>
      </c:catAx>
      <c:valAx>
        <c:axId val="197287692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7035712"/>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1" Type="http://schemas.openxmlformats.org/officeDocument/2006/relationships/image" Target="../media/image25.jp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8594BC-CC15-4F15-976C-A5DAD8906F3B}" type="doc">
      <dgm:prSet loTypeId="urn:microsoft.com/office/officeart/2011/layout/HexagonRadial" loCatId="cycle" qsTypeId="urn:microsoft.com/office/officeart/2005/8/quickstyle/simple1" qsCatId="simple" csTypeId="urn:microsoft.com/office/officeart/2005/8/colors/accent4_2" csCatId="accent4" phldr="1"/>
      <dgm:spPr/>
      <dgm:t>
        <a:bodyPr/>
        <a:lstStyle/>
        <a:p>
          <a:endParaRPr lang="en-US"/>
        </a:p>
      </dgm:t>
    </dgm:pt>
    <dgm:pt modelId="{5ACB8654-E138-4E72-BC99-A6EFAF0703D9}">
      <dgm:prSet phldrT="[Text]"/>
      <dgm:spPr>
        <a:solidFill>
          <a:srgbClr val="123278"/>
        </a:solidFill>
      </dgm:spPr>
      <dgm:t>
        <a:bodyPr/>
        <a:lstStyle/>
        <a:p>
          <a:r>
            <a:rPr lang="en-US" dirty="0"/>
            <a:t>Multi-year student and university success goals and strategies for achieving them</a:t>
          </a:r>
        </a:p>
      </dgm:t>
    </dgm:pt>
    <dgm:pt modelId="{14E5EEA4-D3C7-485D-9D99-3E26B5FF1B5C}" type="parTrans" cxnId="{3F6E5FAB-F112-4F98-B9E5-A5B1B61598EE}">
      <dgm:prSet/>
      <dgm:spPr/>
      <dgm:t>
        <a:bodyPr/>
        <a:lstStyle/>
        <a:p>
          <a:endParaRPr lang="en-US"/>
        </a:p>
      </dgm:t>
    </dgm:pt>
    <dgm:pt modelId="{22BA1F55-A73E-4CD1-AF05-7980B81DC044}" type="sibTrans" cxnId="{3F6E5FAB-F112-4F98-B9E5-A5B1B61598EE}">
      <dgm:prSet/>
      <dgm:spPr/>
      <dgm:t>
        <a:bodyPr/>
        <a:lstStyle/>
        <a:p>
          <a:endParaRPr lang="en-US"/>
        </a:p>
      </dgm:t>
    </dgm:pt>
    <dgm:pt modelId="{B498F111-9815-4831-901A-17DDE3658DE1}">
      <dgm:prSet phldrT="[Text]"/>
      <dgm:spPr>
        <a:solidFill>
          <a:srgbClr val="123278"/>
        </a:solidFill>
      </dgm:spPr>
      <dgm:t>
        <a:bodyPr/>
        <a:lstStyle/>
        <a:p>
          <a:r>
            <a:rPr lang="en-US"/>
            <a:t>Budgeting, budget allocation and appropriation</a:t>
          </a:r>
        </a:p>
      </dgm:t>
    </dgm:pt>
    <dgm:pt modelId="{46D34E2F-BDB5-48C8-83E1-6281173AB20E}" type="parTrans" cxnId="{0BF19799-053C-4CD2-AD79-D607AAB3BB1B}">
      <dgm:prSet/>
      <dgm:spPr/>
      <dgm:t>
        <a:bodyPr/>
        <a:lstStyle/>
        <a:p>
          <a:endParaRPr lang="en-US"/>
        </a:p>
      </dgm:t>
    </dgm:pt>
    <dgm:pt modelId="{D1F4D986-DF35-48CF-99FE-3E398E12283B}" type="sibTrans" cxnId="{0BF19799-053C-4CD2-AD79-D607AAB3BB1B}">
      <dgm:prSet/>
      <dgm:spPr/>
      <dgm:t>
        <a:bodyPr/>
        <a:lstStyle/>
        <a:p>
          <a:endParaRPr lang="en-US"/>
        </a:p>
      </dgm:t>
    </dgm:pt>
    <dgm:pt modelId="{37818152-35C4-491D-B0E1-84006D37E364}">
      <dgm:prSet phldrT="[Text]"/>
      <dgm:spPr>
        <a:solidFill>
          <a:srgbClr val="123278"/>
        </a:solidFill>
      </dgm:spPr>
      <dgm:t>
        <a:bodyPr/>
        <a:lstStyle/>
        <a:p>
          <a:r>
            <a:rPr lang="en-US"/>
            <a:t>Tuition decisions</a:t>
          </a:r>
        </a:p>
      </dgm:t>
    </dgm:pt>
    <dgm:pt modelId="{30D416D6-E828-49A2-8A16-C7500583E8F6}" type="parTrans" cxnId="{D8FCD971-32D6-49E6-971E-3383694C13D0}">
      <dgm:prSet/>
      <dgm:spPr/>
      <dgm:t>
        <a:bodyPr/>
        <a:lstStyle/>
        <a:p>
          <a:endParaRPr lang="en-US"/>
        </a:p>
      </dgm:t>
    </dgm:pt>
    <dgm:pt modelId="{4894B4E9-4E41-4EA1-8D4D-53D4E72BFD41}" type="sibTrans" cxnId="{D8FCD971-32D6-49E6-971E-3383694C13D0}">
      <dgm:prSet/>
      <dgm:spPr/>
      <dgm:t>
        <a:bodyPr/>
        <a:lstStyle/>
        <a:p>
          <a:endParaRPr lang="en-US"/>
        </a:p>
      </dgm:t>
    </dgm:pt>
    <dgm:pt modelId="{47185DAE-3688-4462-9900-10734D2783E9}">
      <dgm:prSet phldrT="[Text]"/>
      <dgm:spPr>
        <a:solidFill>
          <a:srgbClr val="123278"/>
        </a:solidFill>
      </dgm:spPr>
      <dgm:t>
        <a:bodyPr/>
        <a:lstStyle/>
        <a:p>
          <a:r>
            <a:rPr lang="en-US"/>
            <a:t>Institutional accountability</a:t>
          </a:r>
        </a:p>
      </dgm:t>
    </dgm:pt>
    <dgm:pt modelId="{C7C4A868-EA35-416A-B223-F045628668BE}" type="parTrans" cxnId="{EA8062A8-4370-4628-A243-1ADB315BA80C}">
      <dgm:prSet/>
      <dgm:spPr/>
      <dgm:t>
        <a:bodyPr/>
        <a:lstStyle/>
        <a:p>
          <a:endParaRPr lang="en-US"/>
        </a:p>
      </dgm:t>
    </dgm:pt>
    <dgm:pt modelId="{B599E506-5F15-4C73-B550-DA5718934F6D}" type="sibTrans" cxnId="{EA8062A8-4370-4628-A243-1ADB315BA80C}">
      <dgm:prSet/>
      <dgm:spPr/>
      <dgm:t>
        <a:bodyPr/>
        <a:lstStyle/>
        <a:p>
          <a:endParaRPr lang="en-US"/>
        </a:p>
      </dgm:t>
    </dgm:pt>
    <dgm:pt modelId="{1C242C6D-70C2-49A5-BF60-D1BF42D27468}">
      <dgm:prSet phldrT="[Text]"/>
      <dgm:spPr>
        <a:solidFill>
          <a:srgbClr val="123278"/>
        </a:solidFill>
      </dgm:spPr>
      <dgm:t>
        <a:bodyPr/>
        <a:lstStyle/>
        <a:p>
          <a:pPr rtl="0"/>
          <a:r>
            <a:rPr lang="en-US"/>
            <a:t>Individual Accountability</a:t>
          </a:r>
          <a:r>
            <a:rPr lang="en-US">
              <a:latin typeface="Calibri"/>
            </a:rPr>
            <a:t> </a:t>
          </a:r>
          <a:endParaRPr lang="en-US"/>
        </a:p>
      </dgm:t>
    </dgm:pt>
    <dgm:pt modelId="{8667AF37-E889-463D-AD64-35405E79213B}" type="parTrans" cxnId="{1CCA063F-1FD5-4CCB-ADB9-C6752AB7A537}">
      <dgm:prSet/>
      <dgm:spPr/>
      <dgm:t>
        <a:bodyPr/>
        <a:lstStyle/>
        <a:p>
          <a:endParaRPr lang="en-US"/>
        </a:p>
      </dgm:t>
    </dgm:pt>
    <dgm:pt modelId="{DF1E259D-C3EA-442F-9F7B-FCAC2A855C6A}" type="sibTrans" cxnId="{1CCA063F-1FD5-4CCB-ADB9-C6752AB7A537}">
      <dgm:prSet/>
      <dgm:spPr/>
      <dgm:t>
        <a:bodyPr/>
        <a:lstStyle/>
        <a:p>
          <a:endParaRPr lang="en-US"/>
        </a:p>
      </dgm:t>
    </dgm:pt>
    <dgm:pt modelId="{F220F986-58D0-4202-A7F9-1F483499ADAD}">
      <dgm:prSet phldrT="[Text]"/>
      <dgm:spPr>
        <a:solidFill>
          <a:srgbClr val="123278"/>
        </a:solidFill>
      </dgm:spPr>
      <dgm:t>
        <a:bodyPr/>
        <a:lstStyle/>
        <a:p>
          <a:r>
            <a:rPr lang="en-US"/>
            <a:t>Strategic and liquidity investment procedures</a:t>
          </a:r>
        </a:p>
      </dgm:t>
    </dgm:pt>
    <dgm:pt modelId="{87CB7F23-B2AD-451A-AA29-892A87E3DFD2}" type="parTrans" cxnId="{A427503A-CB10-420E-8214-611EAB4DB440}">
      <dgm:prSet/>
      <dgm:spPr/>
      <dgm:t>
        <a:bodyPr/>
        <a:lstStyle/>
        <a:p>
          <a:endParaRPr lang="en-US"/>
        </a:p>
      </dgm:t>
    </dgm:pt>
    <dgm:pt modelId="{2EBD8004-31C4-41BD-BABE-D2EEC0B3C0A2}" type="sibTrans" cxnId="{A427503A-CB10-420E-8214-611EAB4DB440}">
      <dgm:prSet/>
      <dgm:spPr/>
      <dgm:t>
        <a:bodyPr/>
        <a:lstStyle/>
        <a:p>
          <a:endParaRPr lang="en-US"/>
        </a:p>
      </dgm:t>
    </dgm:pt>
    <dgm:pt modelId="{40927B31-EFA8-471B-8D5B-FF7C2C9AF91F}">
      <dgm:prSet phldrT="[Text]"/>
      <dgm:spPr>
        <a:solidFill>
          <a:srgbClr val="123278"/>
        </a:solidFill>
      </dgm:spPr>
      <dgm:t>
        <a:bodyPr/>
        <a:lstStyle/>
        <a:p>
          <a:r>
            <a:rPr lang="en-US"/>
            <a:t>New program approval</a:t>
          </a:r>
        </a:p>
      </dgm:t>
    </dgm:pt>
    <dgm:pt modelId="{2B1DD5EB-56D2-4054-BC14-2B38354F9F9C}" type="parTrans" cxnId="{9E6F31F6-D304-46F6-8670-C057E561F5D8}">
      <dgm:prSet/>
      <dgm:spPr/>
      <dgm:t>
        <a:bodyPr/>
        <a:lstStyle/>
        <a:p>
          <a:endParaRPr lang="en-US"/>
        </a:p>
      </dgm:t>
    </dgm:pt>
    <dgm:pt modelId="{BD84431D-5A9E-4C31-B877-F7C67D1AAAD7}" type="sibTrans" cxnId="{9E6F31F6-D304-46F6-8670-C057E561F5D8}">
      <dgm:prSet/>
      <dgm:spPr/>
      <dgm:t>
        <a:bodyPr/>
        <a:lstStyle/>
        <a:p>
          <a:endParaRPr lang="en-US"/>
        </a:p>
      </dgm:t>
    </dgm:pt>
    <dgm:pt modelId="{0BA8E266-81FE-43ED-A5EA-C6144B32ED54}" type="pres">
      <dgm:prSet presAssocID="{8C8594BC-CC15-4F15-976C-A5DAD8906F3B}" presName="Name0" presStyleCnt="0">
        <dgm:presLayoutVars>
          <dgm:chMax val="1"/>
          <dgm:chPref val="1"/>
          <dgm:dir/>
          <dgm:animOne val="branch"/>
          <dgm:animLvl val="lvl"/>
        </dgm:presLayoutVars>
      </dgm:prSet>
      <dgm:spPr/>
    </dgm:pt>
    <dgm:pt modelId="{9CE7C544-0119-4908-A0E1-21A06C2D5048}" type="pres">
      <dgm:prSet presAssocID="{5ACB8654-E138-4E72-BC99-A6EFAF0703D9}" presName="Parent" presStyleLbl="node0" presStyleIdx="0" presStyleCnt="1">
        <dgm:presLayoutVars>
          <dgm:chMax val="6"/>
          <dgm:chPref val="6"/>
        </dgm:presLayoutVars>
      </dgm:prSet>
      <dgm:spPr/>
    </dgm:pt>
    <dgm:pt modelId="{BE438AFB-A48B-4186-9E7D-EF2BDD192232}" type="pres">
      <dgm:prSet presAssocID="{B498F111-9815-4831-901A-17DDE3658DE1}" presName="Accent1" presStyleCnt="0"/>
      <dgm:spPr/>
    </dgm:pt>
    <dgm:pt modelId="{B40421B6-9CF1-4C96-BA4C-CAE2F889B8E1}" type="pres">
      <dgm:prSet presAssocID="{B498F111-9815-4831-901A-17DDE3658DE1}" presName="Accent" presStyleLbl="bgShp" presStyleIdx="0" presStyleCnt="6"/>
      <dgm:spPr/>
    </dgm:pt>
    <dgm:pt modelId="{A7F2487E-120C-42C3-A0AD-5D7A76F8D8F4}" type="pres">
      <dgm:prSet presAssocID="{B498F111-9815-4831-901A-17DDE3658DE1}" presName="Child1" presStyleLbl="node1" presStyleIdx="0" presStyleCnt="6">
        <dgm:presLayoutVars>
          <dgm:chMax val="0"/>
          <dgm:chPref val="0"/>
          <dgm:bulletEnabled val="1"/>
        </dgm:presLayoutVars>
      </dgm:prSet>
      <dgm:spPr/>
    </dgm:pt>
    <dgm:pt modelId="{228F2761-A32F-4F83-924D-81843F62B4A7}" type="pres">
      <dgm:prSet presAssocID="{37818152-35C4-491D-B0E1-84006D37E364}" presName="Accent2" presStyleCnt="0"/>
      <dgm:spPr/>
    </dgm:pt>
    <dgm:pt modelId="{D91F6E78-0F20-465D-9BA2-AD80A201BF06}" type="pres">
      <dgm:prSet presAssocID="{37818152-35C4-491D-B0E1-84006D37E364}" presName="Accent" presStyleLbl="bgShp" presStyleIdx="1" presStyleCnt="6"/>
      <dgm:spPr>
        <a:solidFill>
          <a:schemeClr val="bg1"/>
        </a:solidFill>
      </dgm:spPr>
    </dgm:pt>
    <dgm:pt modelId="{51765C3B-F0AB-4AD3-A36A-5E38C199B462}" type="pres">
      <dgm:prSet presAssocID="{37818152-35C4-491D-B0E1-84006D37E364}" presName="Child2" presStyleLbl="node1" presStyleIdx="1" presStyleCnt="6">
        <dgm:presLayoutVars>
          <dgm:chMax val="0"/>
          <dgm:chPref val="0"/>
          <dgm:bulletEnabled val="1"/>
        </dgm:presLayoutVars>
      </dgm:prSet>
      <dgm:spPr/>
    </dgm:pt>
    <dgm:pt modelId="{E7707356-FAF5-4407-81FC-EEAECFBD1463}" type="pres">
      <dgm:prSet presAssocID="{47185DAE-3688-4462-9900-10734D2783E9}" presName="Accent3" presStyleCnt="0"/>
      <dgm:spPr/>
    </dgm:pt>
    <dgm:pt modelId="{4E22291D-3A19-45EA-B8D7-6E4C07C621CD}" type="pres">
      <dgm:prSet presAssocID="{47185DAE-3688-4462-9900-10734D2783E9}" presName="Accent" presStyleLbl="bgShp" presStyleIdx="2" presStyleCnt="6"/>
      <dgm:spPr>
        <a:solidFill>
          <a:schemeClr val="bg1"/>
        </a:solidFill>
      </dgm:spPr>
    </dgm:pt>
    <dgm:pt modelId="{2C2BF0A2-DE4E-4599-86FB-DCAA96584E3A}" type="pres">
      <dgm:prSet presAssocID="{47185DAE-3688-4462-9900-10734D2783E9}" presName="Child3" presStyleLbl="node1" presStyleIdx="2" presStyleCnt="6">
        <dgm:presLayoutVars>
          <dgm:chMax val="0"/>
          <dgm:chPref val="0"/>
          <dgm:bulletEnabled val="1"/>
        </dgm:presLayoutVars>
      </dgm:prSet>
      <dgm:spPr/>
    </dgm:pt>
    <dgm:pt modelId="{A9C53B84-F3BF-4168-9279-AE9EF1917D22}" type="pres">
      <dgm:prSet presAssocID="{1C242C6D-70C2-49A5-BF60-D1BF42D27468}" presName="Accent4" presStyleCnt="0"/>
      <dgm:spPr/>
    </dgm:pt>
    <dgm:pt modelId="{1A099AC1-107C-4308-86D7-2FED43FD6D6A}" type="pres">
      <dgm:prSet presAssocID="{1C242C6D-70C2-49A5-BF60-D1BF42D27468}" presName="Accent" presStyleLbl="bgShp" presStyleIdx="3" presStyleCnt="6"/>
      <dgm:spPr>
        <a:solidFill>
          <a:schemeClr val="bg1"/>
        </a:solidFill>
      </dgm:spPr>
    </dgm:pt>
    <dgm:pt modelId="{54A0F340-B84D-46B8-9E16-DF396D00C8BD}" type="pres">
      <dgm:prSet presAssocID="{1C242C6D-70C2-49A5-BF60-D1BF42D27468}" presName="Child4" presStyleLbl="node1" presStyleIdx="3" presStyleCnt="6">
        <dgm:presLayoutVars>
          <dgm:chMax val="0"/>
          <dgm:chPref val="0"/>
          <dgm:bulletEnabled val="1"/>
        </dgm:presLayoutVars>
      </dgm:prSet>
      <dgm:spPr/>
    </dgm:pt>
    <dgm:pt modelId="{33422F00-C0F8-4306-8B12-C7D824B56EA2}" type="pres">
      <dgm:prSet presAssocID="{F220F986-58D0-4202-A7F9-1F483499ADAD}" presName="Accent5" presStyleCnt="0"/>
      <dgm:spPr/>
    </dgm:pt>
    <dgm:pt modelId="{04CFD11F-3AFB-4081-B843-CCD784C3DFBD}" type="pres">
      <dgm:prSet presAssocID="{F220F986-58D0-4202-A7F9-1F483499ADAD}" presName="Accent" presStyleLbl="bgShp" presStyleIdx="4" presStyleCnt="6"/>
      <dgm:spPr>
        <a:solidFill>
          <a:schemeClr val="bg1"/>
        </a:solidFill>
      </dgm:spPr>
    </dgm:pt>
    <dgm:pt modelId="{D7668CD7-987B-4F68-8F3C-D9885510019A}" type="pres">
      <dgm:prSet presAssocID="{F220F986-58D0-4202-A7F9-1F483499ADAD}" presName="Child5" presStyleLbl="node1" presStyleIdx="4" presStyleCnt="6" custLinFactNeighborX="-512" custLinFactNeighborY="1777">
        <dgm:presLayoutVars>
          <dgm:chMax val="0"/>
          <dgm:chPref val="0"/>
          <dgm:bulletEnabled val="1"/>
        </dgm:presLayoutVars>
      </dgm:prSet>
      <dgm:spPr/>
    </dgm:pt>
    <dgm:pt modelId="{EC4EF318-55EA-48A8-9156-F58B2E77DC28}" type="pres">
      <dgm:prSet presAssocID="{40927B31-EFA8-471B-8D5B-FF7C2C9AF91F}" presName="Accent6" presStyleCnt="0"/>
      <dgm:spPr/>
    </dgm:pt>
    <dgm:pt modelId="{B92D73B5-AB04-4560-ACF3-2FF503A06230}" type="pres">
      <dgm:prSet presAssocID="{40927B31-EFA8-471B-8D5B-FF7C2C9AF91F}" presName="Accent" presStyleLbl="bgShp" presStyleIdx="5" presStyleCnt="6"/>
      <dgm:spPr>
        <a:solidFill>
          <a:schemeClr val="bg1"/>
        </a:solidFill>
      </dgm:spPr>
    </dgm:pt>
    <dgm:pt modelId="{B09CB68D-083E-4BF7-9F4B-A6167C9562AE}" type="pres">
      <dgm:prSet presAssocID="{40927B31-EFA8-471B-8D5B-FF7C2C9AF91F}" presName="Child6" presStyleLbl="node1" presStyleIdx="5" presStyleCnt="6">
        <dgm:presLayoutVars>
          <dgm:chMax val="0"/>
          <dgm:chPref val="0"/>
          <dgm:bulletEnabled val="1"/>
        </dgm:presLayoutVars>
      </dgm:prSet>
      <dgm:spPr/>
    </dgm:pt>
  </dgm:ptLst>
  <dgm:cxnLst>
    <dgm:cxn modelId="{1BC25E35-E738-4B81-ABF3-C6DC467B533E}" type="presOf" srcId="{5ACB8654-E138-4E72-BC99-A6EFAF0703D9}" destId="{9CE7C544-0119-4908-A0E1-21A06C2D5048}" srcOrd="0" destOrd="0" presId="urn:microsoft.com/office/officeart/2011/layout/HexagonRadial"/>
    <dgm:cxn modelId="{B9B7D836-B93F-46E3-944F-1D85BE34F6A5}" type="presOf" srcId="{37818152-35C4-491D-B0E1-84006D37E364}" destId="{51765C3B-F0AB-4AD3-A36A-5E38C199B462}" srcOrd="0" destOrd="0" presId="urn:microsoft.com/office/officeart/2011/layout/HexagonRadial"/>
    <dgm:cxn modelId="{A427503A-CB10-420E-8214-611EAB4DB440}" srcId="{5ACB8654-E138-4E72-BC99-A6EFAF0703D9}" destId="{F220F986-58D0-4202-A7F9-1F483499ADAD}" srcOrd="4" destOrd="0" parTransId="{87CB7F23-B2AD-451A-AA29-892A87E3DFD2}" sibTransId="{2EBD8004-31C4-41BD-BABE-D2EEC0B3C0A2}"/>
    <dgm:cxn modelId="{7A89DC3E-7FCA-46E3-A3C3-F2604E40A7B6}" type="presOf" srcId="{F220F986-58D0-4202-A7F9-1F483499ADAD}" destId="{D7668CD7-987B-4F68-8F3C-D9885510019A}" srcOrd="0" destOrd="0" presId="urn:microsoft.com/office/officeart/2011/layout/HexagonRadial"/>
    <dgm:cxn modelId="{1CCA063F-1FD5-4CCB-ADB9-C6752AB7A537}" srcId="{5ACB8654-E138-4E72-BC99-A6EFAF0703D9}" destId="{1C242C6D-70C2-49A5-BF60-D1BF42D27468}" srcOrd="3" destOrd="0" parTransId="{8667AF37-E889-463D-AD64-35405E79213B}" sibTransId="{DF1E259D-C3EA-442F-9F7B-FCAC2A855C6A}"/>
    <dgm:cxn modelId="{45497543-47A1-40D5-BD06-746042A7B1D0}" type="presOf" srcId="{8C8594BC-CC15-4F15-976C-A5DAD8906F3B}" destId="{0BA8E266-81FE-43ED-A5EA-C6144B32ED54}" srcOrd="0" destOrd="0" presId="urn:microsoft.com/office/officeart/2011/layout/HexagonRadial"/>
    <dgm:cxn modelId="{CE720E6F-F24F-4E8A-B29E-B69CC3E000E7}" type="presOf" srcId="{47185DAE-3688-4462-9900-10734D2783E9}" destId="{2C2BF0A2-DE4E-4599-86FB-DCAA96584E3A}" srcOrd="0" destOrd="0" presId="urn:microsoft.com/office/officeart/2011/layout/HexagonRadial"/>
    <dgm:cxn modelId="{D8FCD971-32D6-49E6-971E-3383694C13D0}" srcId="{5ACB8654-E138-4E72-BC99-A6EFAF0703D9}" destId="{37818152-35C4-491D-B0E1-84006D37E364}" srcOrd="1" destOrd="0" parTransId="{30D416D6-E828-49A2-8A16-C7500583E8F6}" sibTransId="{4894B4E9-4E41-4EA1-8D4D-53D4E72BFD41}"/>
    <dgm:cxn modelId="{0BF19799-053C-4CD2-AD79-D607AAB3BB1B}" srcId="{5ACB8654-E138-4E72-BC99-A6EFAF0703D9}" destId="{B498F111-9815-4831-901A-17DDE3658DE1}" srcOrd="0" destOrd="0" parTransId="{46D34E2F-BDB5-48C8-83E1-6281173AB20E}" sibTransId="{D1F4D986-DF35-48CF-99FE-3E398E12283B}"/>
    <dgm:cxn modelId="{69312B9D-C441-45CD-B519-BA1E7B7F4BE0}" type="presOf" srcId="{B498F111-9815-4831-901A-17DDE3658DE1}" destId="{A7F2487E-120C-42C3-A0AD-5D7A76F8D8F4}" srcOrd="0" destOrd="0" presId="urn:microsoft.com/office/officeart/2011/layout/HexagonRadial"/>
    <dgm:cxn modelId="{EA8062A8-4370-4628-A243-1ADB315BA80C}" srcId="{5ACB8654-E138-4E72-BC99-A6EFAF0703D9}" destId="{47185DAE-3688-4462-9900-10734D2783E9}" srcOrd="2" destOrd="0" parTransId="{C7C4A868-EA35-416A-B223-F045628668BE}" sibTransId="{B599E506-5F15-4C73-B550-DA5718934F6D}"/>
    <dgm:cxn modelId="{3F6E5FAB-F112-4F98-B9E5-A5B1B61598EE}" srcId="{8C8594BC-CC15-4F15-976C-A5DAD8906F3B}" destId="{5ACB8654-E138-4E72-BC99-A6EFAF0703D9}" srcOrd="0" destOrd="0" parTransId="{14E5EEA4-D3C7-485D-9D99-3E26B5FF1B5C}" sibTransId="{22BA1F55-A73E-4CD1-AF05-7980B81DC044}"/>
    <dgm:cxn modelId="{5D92BDDE-6C05-4369-920C-585C011331E1}" type="presOf" srcId="{1C242C6D-70C2-49A5-BF60-D1BF42D27468}" destId="{54A0F340-B84D-46B8-9E16-DF396D00C8BD}" srcOrd="0" destOrd="0" presId="urn:microsoft.com/office/officeart/2011/layout/HexagonRadial"/>
    <dgm:cxn modelId="{A9BCB2E0-3D17-4859-B7E0-EC154322049D}" type="presOf" srcId="{40927B31-EFA8-471B-8D5B-FF7C2C9AF91F}" destId="{B09CB68D-083E-4BF7-9F4B-A6167C9562AE}" srcOrd="0" destOrd="0" presId="urn:microsoft.com/office/officeart/2011/layout/HexagonRadial"/>
    <dgm:cxn modelId="{9E6F31F6-D304-46F6-8670-C057E561F5D8}" srcId="{5ACB8654-E138-4E72-BC99-A6EFAF0703D9}" destId="{40927B31-EFA8-471B-8D5B-FF7C2C9AF91F}" srcOrd="5" destOrd="0" parTransId="{2B1DD5EB-56D2-4054-BC14-2B38354F9F9C}" sibTransId="{BD84431D-5A9E-4C31-B877-F7C67D1AAAD7}"/>
    <dgm:cxn modelId="{426DF627-DED9-45A5-9AB7-0713AA4FEF7C}" type="presParOf" srcId="{0BA8E266-81FE-43ED-A5EA-C6144B32ED54}" destId="{9CE7C544-0119-4908-A0E1-21A06C2D5048}" srcOrd="0" destOrd="0" presId="urn:microsoft.com/office/officeart/2011/layout/HexagonRadial"/>
    <dgm:cxn modelId="{AE7E552B-F435-41A4-BC5E-00B4BF22FAEC}" type="presParOf" srcId="{0BA8E266-81FE-43ED-A5EA-C6144B32ED54}" destId="{BE438AFB-A48B-4186-9E7D-EF2BDD192232}" srcOrd="1" destOrd="0" presId="urn:microsoft.com/office/officeart/2011/layout/HexagonRadial"/>
    <dgm:cxn modelId="{2C04F6AD-4FB3-494A-86D0-92E193635DF6}" type="presParOf" srcId="{BE438AFB-A48B-4186-9E7D-EF2BDD192232}" destId="{B40421B6-9CF1-4C96-BA4C-CAE2F889B8E1}" srcOrd="0" destOrd="0" presId="urn:microsoft.com/office/officeart/2011/layout/HexagonRadial"/>
    <dgm:cxn modelId="{260E1D7C-6965-4462-B0B5-A1EB0C1F71A3}" type="presParOf" srcId="{0BA8E266-81FE-43ED-A5EA-C6144B32ED54}" destId="{A7F2487E-120C-42C3-A0AD-5D7A76F8D8F4}" srcOrd="2" destOrd="0" presId="urn:microsoft.com/office/officeart/2011/layout/HexagonRadial"/>
    <dgm:cxn modelId="{0086B294-2AA2-4CB1-9D92-DF4C09606622}" type="presParOf" srcId="{0BA8E266-81FE-43ED-A5EA-C6144B32ED54}" destId="{228F2761-A32F-4F83-924D-81843F62B4A7}" srcOrd="3" destOrd="0" presId="urn:microsoft.com/office/officeart/2011/layout/HexagonRadial"/>
    <dgm:cxn modelId="{6C01BC81-3029-4193-8A0D-1B43FF81EB7E}" type="presParOf" srcId="{228F2761-A32F-4F83-924D-81843F62B4A7}" destId="{D91F6E78-0F20-465D-9BA2-AD80A201BF06}" srcOrd="0" destOrd="0" presId="urn:microsoft.com/office/officeart/2011/layout/HexagonRadial"/>
    <dgm:cxn modelId="{65D6BB70-BD36-42B9-B63B-716E4676E207}" type="presParOf" srcId="{0BA8E266-81FE-43ED-A5EA-C6144B32ED54}" destId="{51765C3B-F0AB-4AD3-A36A-5E38C199B462}" srcOrd="4" destOrd="0" presId="urn:microsoft.com/office/officeart/2011/layout/HexagonRadial"/>
    <dgm:cxn modelId="{F29203FF-0132-4E4D-A95D-D10CE989553E}" type="presParOf" srcId="{0BA8E266-81FE-43ED-A5EA-C6144B32ED54}" destId="{E7707356-FAF5-4407-81FC-EEAECFBD1463}" srcOrd="5" destOrd="0" presId="urn:microsoft.com/office/officeart/2011/layout/HexagonRadial"/>
    <dgm:cxn modelId="{462C0D95-5E27-4E39-AAAD-0946E67DCBB5}" type="presParOf" srcId="{E7707356-FAF5-4407-81FC-EEAECFBD1463}" destId="{4E22291D-3A19-45EA-B8D7-6E4C07C621CD}" srcOrd="0" destOrd="0" presId="urn:microsoft.com/office/officeart/2011/layout/HexagonRadial"/>
    <dgm:cxn modelId="{5D88B519-8080-4482-A7F5-2A77F38CE3B6}" type="presParOf" srcId="{0BA8E266-81FE-43ED-A5EA-C6144B32ED54}" destId="{2C2BF0A2-DE4E-4599-86FB-DCAA96584E3A}" srcOrd="6" destOrd="0" presId="urn:microsoft.com/office/officeart/2011/layout/HexagonRadial"/>
    <dgm:cxn modelId="{D04EB832-21B5-4D11-B9A1-4196D96B7C82}" type="presParOf" srcId="{0BA8E266-81FE-43ED-A5EA-C6144B32ED54}" destId="{A9C53B84-F3BF-4168-9279-AE9EF1917D22}" srcOrd="7" destOrd="0" presId="urn:microsoft.com/office/officeart/2011/layout/HexagonRadial"/>
    <dgm:cxn modelId="{0B932B30-72C3-4E27-A1BA-7580C4C4D5F7}" type="presParOf" srcId="{A9C53B84-F3BF-4168-9279-AE9EF1917D22}" destId="{1A099AC1-107C-4308-86D7-2FED43FD6D6A}" srcOrd="0" destOrd="0" presId="urn:microsoft.com/office/officeart/2011/layout/HexagonRadial"/>
    <dgm:cxn modelId="{DA16274E-6869-4AFD-B73E-97ABE096EA50}" type="presParOf" srcId="{0BA8E266-81FE-43ED-A5EA-C6144B32ED54}" destId="{54A0F340-B84D-46B8-9E16-DF396D00C8BD}" srcOrd="8" destOrd="0" presId="urn:microsoft.com/office/officeart/2011/layout/HexagonRadial"/>
    <dgm:cxn modelId="{22B161D9-8F79-4E9F-A9A9-845BDAF5CF5C}" type="presParOf" srcId="{0BA8E266-81FE-43ED-A5EA-C6144B32ED54}" destId="{33422F00-C0F8-4306-8B12-C7D824B56EA2}" srcOrd="9" destOrd="0" presId="urn:microsoft.com/office/officeart/2011/layout/HexagonRadial"/>
    <dgm:cxn modelId="{5323C1EA-2CB4-409F-AFC8-26BB99FDC92A}" type="presParOf" srcId="{33422F00-C0F8-4306-8B12-C7D824B56EA2}" destId="{04CFD11F-3AFB-4081-B843-CCD784C3DFBD}" srcOrd="0" destOrd="0" presId="urn:microsoft.com/office/officeart/2011/layout/HexagonRadial"/>
    <dgm:cxn modelId="{AE52D564-ED4A-4947-8781-22118EB25361}" type="presParOf" srcId="{0BA8E266-81FE-43ED-A5EA-C6144B32ED54}" destId="{D7668CD7-987B-4F68-8F3C-D9885510019A}" srcOrd="10" destOrd="0" presId="urn:microsoft.com/office/officeart/2011/layout/HexagonRadial"/>
    <dgm:cxn modelId="{B7976CE2-3001-448F-84A2-31327DE49B4D}" type="presParOf" srcId="{0BA8E266-81FE-43ED-A5EA-C6144B32ED54}" destId="{EC4EF318-55EA-48A8-9156-F58B2E77DC28}" srcOrd="11" destOrd="0" presId="urn:microsoft.com/office/officeart/2011/layout/HexagonRadial"/>
    <dgm:cxn modelId="{13992370-88BA-4178-B39F-166B3F023882}" type="presParOf" srcId="{EC4EF318-55EA-48A8-9156-F58B2E77DC28}" destId="{B92D73B5-AB04-4560-ACF3-2FF503A06230}" srcOrd="0" destOrd="0" presId="urn:microsoft.com/office/officeart/2011/layout/HexagonRadial"/>
    <dgm:cxn modelId="{E6A354FA-BF28-45BC-8C5D-202F8318762C}" type="presParOf" srcId="{0BA8E266-81FE-43ED-A5EA-C6144B32ED54}" destId="{B09CB68D-083E-4BF7-9F4B-A6167C9562AE}"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1D6C67-01A1-4301-A894-35A123719DDE}" type="doc">
      <dgm:prSet loTypeId="urn:microsoft.com/office/officeart/2008/layout/VerticalCircleList" loCatId="list" qsTypeId="urn:microsoft.com/office/officeart/2005/8/quickstyle/simple5" qsCatId="simple" csTypeId="urn:microsoft.com/office/officeart/2005/8/colors/accent1_2" csCatId="accent1" phldr="1"/>
      <dgm:spPr/>
      <dgm:t>
        <a:bodyPr/>
        <a:lstStyle/>
        <a:p>
          <a:endParaRPr lang="en-US"/>
        </a:p>
      </dgm:t>
    </dgm:pt>
    <dgm:pt modelId="{C3D4AAF2-5A34-4134-B4E9-604F784463E7}" type="pres">
      <dgm:prSet presAssocID="{AB1D6C67-01A1-4301-A894-35A123719DDE}" presName="Name0" presStyleCnt="0">
        <dgm:presLayoutVars>
          <dgm:dir/>
        </dgm:presLayoutVars>
      </dgm:prSet>
      <dgm:spPr/>
    </dgm:pt>
  </dgm:ptLst>
  <dgm:cxnLst>
    <dgm:cxn modelId="{BD0C16A0-D555-41E3-9A7B-5A3EB6AF00C8}" type="presOf" srcId="{AB1D6C67-01A1-4301-A894-35A123719DDE}" destId="{C3D4AAF2-5A34-4134-B4E9-604F784463E7}" srcOrd="0"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1D6C67-01A1-4301-A894-35A123719DDE}" type="doc">
      <dgm:prSet loTypeId="urn:microsoft.com/office/officeart/2008/layout/VerticalCircleList" loCatId="list" qsTypeId="urn:microsoft.com/office/officeart/2005/8/quickstyle/simple5" qsCatId="simple" csTypeId="urn:microsoft.com/office/officeart/2005/8/colors/accent1_2" csCatId="accent1" phldr="1"/>
      <dgm:spPr/>
      <dgm:t>
        <a:bodyPr/>
        <a:lstStyle/>
        <a:p>
          <a:endParaRPr lang="en-US"/>
        </a:p>
      </dgm:t>
    </dgm:pt>
    <dgm:pt modelId="{C3D4AAF2-5A34-4134-B4E9-604F784463E7}" type="pres">
      <dgm:prSet presAssocID="{AB1D6C67-01A1-4301-A894-35A123719DDE}" presName="Name0" presStyleCnt="0">
        <dgm:presLayoutVars>
          <dgm:dir/>
        </dgm:presLayoutVars>
      </dgm:prSet>
      <dgm:spPr/>
    </dgm:pt>
  </dgm:ptLst>
  <dgm:cxnLst>
    <dgm:cxn modelId="{BD0C16A0-D555-41E3-9A7B-5A3EB6AF00C8}" type="presOf" srcId="{AB1D6C67-01A1-4301-A894-35A123719DDE}" destId="{C3D4AAF2-5A34-4134-B4E9-604F784463E7}" srcOrd="0" destOrd="0" presId="urn:microsoft.com/office/officeart/2008/layout/VerticalCircleList"/>
  </dgm:cxnLst>
  <dgm:bg>
    <a:blipFill>
      <a:blip xmlns:r="http://schemas.openxmlformats.org/officeDocument/2006/relationships" r:embed="rId1">
        <a:extLst>
          <a:ext uri="{28A0092B-C50C-407E-A947-70E740481C1C}">
            <a14:useLocalDpi xmlns:a14="http://schemas.microsoft.com/office/drawing/2010/main" val="0"/>
          </a:ext>
        </a:extLst>
      </a:blip>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7C544-0119-4908-A0E1-21A06C2D5048}">
      <dsp:nvSpPr>
        <dsp:cNvPr id="0" name=""/>
        <dsp:cNvSpPr/>
      </dsp:nvSpPr>
      <dsp:spPr>
        <a:xfrm>
          <a:off x="3213487" y="1607081"/>
          <a:ext cx="2042670" cy="1766993"/>
        </a:xfrm>
        <a:prstGeom prst="hexagon">
          <a:avLst>
            <a:gd name="adj" fmla="val 28570"/>
            <a:gd name="vf" fmla="val 115470"/>
          </a:avLst>
        </a:prstGeom>
        <a:solidFill>
          <a:srgbClr val="1232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Multi-year student and university success goals and strategies for achieving them</a:t>
          </a:r>
        </a:p>
      </dsp:txBody>
      <dsp:txXfrm>
        <a:off x="3551986" y="1899897"/>
        <a:ext cx="1365672" cy="1181361"/>
      </dsp:txXfrm>
    </dsp:sp>
    <dsp:sp modelId="{D91F6E78-0F20-465D-9BA2-AD80A201BF06}">
      <dsp:nvSpPr>
        <dsp:cNvPr id="0" name=""/>
        <dsp:cNvSpPr/>
      </dsp:nvSpPr>
      <dsp:spPr>
        <a:xfrm>
          <a:off x="4492592" y="761695"/>
          <a:ext cx="770693" cy="664054"/>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A7F2487E-120C-42C3-A0AD-5D7A76F8D8F4}">
      <dsp:nvSpPr>
        <dsp:cNvPr id="0" name=""/>
        <dsp:cNvSpPr/>
      </dsp:nvSpPr>
      <dsp:spPr>
        <a:xfrm>
          <a:off x="3401647" y="0"/>
          <a:ext cx="1673954" cy="1448167"/>
        </a:xfrm>
        <a:prstGeom prst="hexagon">
          <a:avLst>
            <a:gd name="adj" fmla="val 28570"/>
            <a:gd name="vf" fmla="val 115470"/>
          </a:avLst>
        </a:prstGeom>
        <a:solidFill>
          <a:srgbClr val="1232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Budgeting, budget allocation and appropriation</a:t>
          </a:r>
        </a:p>
      </dsp:txBody>
      <dsp:txXfrm>
        <a:off x="3679057" y="239992"/>
        <a:ext cx="1119134" cy="968183"/>
      </dsp:txXfrm>
    </dsp:sp>
    <dsp:sp modelId="{4E22291D-3A19-45EA-B8D7-6E4C07C621CD}">
      <dsp:nvSpPr>
        <dsp:cNvPr id="0" name=""/>
        <dsp:cNvSpPr/>
      </dsp:nvSpPr>
      <dsp:spPr>
        <a:xfrm>
          <a:off x="5392051" y="2003123"/>
          <a:ext cx="770693" cy="664054"/>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51765C3B-F0AB-4AD3-A36A-5E38C199B462}">
      <dsp:nvSpPr>
        <dsp:cNvPr id="0" name=""/>
        <dsp:cNvSpPr/>
      </dsp:nvSpPr>
      <dsp:spPr>
        <a:xfrm>
          <a:off x="4936857" y="890719"/>
          <a:ext cx="1673954" cy="1448167"/>
        </a:xfrm>
        <a:prstGeom prst="hexagon">
          <a:avLst>
            <a:gd name="adj" fmla="val 28570"/>
            <a:gd name="vf" fmla="val 115470"/>
          </a:avLst>
        </a:prstGeom>
        <a:solidFill>
          <a:srgbClr val="1232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Tuition decisions</a:t>
          </a:r>
        </a:p>
      </dsp:txBody>
      <dsp:txXfrm>
        <a:off x="5214267" y="1130711"/>
        <a:ext cx="1119134" cy="968183"/>
      </dsp:txXfrm>
    </dsp:sp>
    <dsp:sp modelId="{1A099AC1-107C-4308-86D7-2FED43FD6D6A}">
      <dsp:nvSpPr>
        <dsp:cNvPr id="0" name=""/>
        <dsp:cNvSpPr/>
      </dsp:nvSpPr>
      <dsp:spPr>
        <a:xfrm>
          <a:off x="4767229" y="3404463"/>
          <a:ext cx="770693" cy="664054"/>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2C2BF0A2-DE4E-4599-86FB-DCAA96584E3A}">
      <dsp:nvSpPr>
        <dsp:cNvPr id="0" name=""/>
        <dsp:cNvSpPr/>
      </dsp:nvSpPr>
      <dsp:spPr>
        <a:xfrm>
          <a:off x="4936857" y="2641771"/>
          <a:ext cx="1673954" cy="1448167"/>
        </a:xfrm>
        <a:prstGeom prst="hexagon">
          <a:avLst>
            <a:gd name="adj" fmla="val 28570"/>
            <a:gd name="vf" fmla="val 115470"/>
          </a:avLst>
        </a:prstGeom>
        <a:solidFill>
          <a:srgbClr val="1232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Institutional accountability</a:t>
          </a:r>
        </a:p>
      </dsp:txBody>
      <dsp:txXfrm>
        <a:off x="5214267" y="2881763"/>
        <a:ext cx="1119134" cy="968183"/>
      </dsp:txXfrm>
    </dsp:sp>
    <dsp:sp modelId="{04CFD11F-3AFB-4081-B843-CCD784C3DFBD}">
      <dsp:nvSpPr>
        <dsp:cNvPr id="0" name=""/>
        <dsp:cNvSpPr/>
      </dsp:nvSpPr>
      <dsp:spPr>
        <a:xfrm>
          <a:off x="3217289" y="3549927"/>
          <a:ext cx="770693" cy="664054"/>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54A0F340-B84D-46B8-9E16-DF396D00C8BD}">
      <dsp:nvSpPr>
        <dsp:cNvPr id="0" name=""/>
        <dsp:cNvSpPr/>
      </dsp:nvSpPr>
      <dsp:spPr>
        <a:xfrm>
          <a:off x="3401647" y="3533487"/>
          <a:ext cx="1673954" cy="1448167"/>
        </a:xfrm>
        <a:prstGeom prst="hexagon">
          <a:avLst>
            <a:gd name="adj" fmla="val 28570"/>
            <a:gd name="vf" fmla="val 115470"/>
          </a:avLst>
        </a:prstGeom>
        <a:solidFill>
          <a:srgbClr val="1232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kern="1200"/>
            <a:t>Individual Accountability</a:t>
          </a:r>
          <a:r>
            <a:rPr lang="en-US" sz="1300" kern="1200">
              <a:latin typeface="Calibri"/>
            </a:rPr>
            <a:t> </a:t>
          </a:r>
          <a:endParaRPr lang="en-US" sz="1300" kern="1200"/>
        </a:p>
      </dsp:txBody>
      <dsp:txXfrm>
        <a:off x="3679057" y="3773479"/>
        <a:ext cx="1119134" cy="968183"/>
      </dsp:txXfrm>
    </dsp:sp>
    <dsp:sp modelId="{B92D73B5-AB04-4560-ACF3-2FF503A06230}">
      <dsp:nvSpPr>
        <dsp:cNvPr id="0" name=""/>
        <dsp:cNvSpPr/>
      </dsp:nvSpPr>
      <dsp:spPr>
        <a:xfrm>
          <a:off x="2303100" y="2308997"/>
          <a:ext cx="770693" cy="664054"/>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D7668CD7-987B-4F68-8F3C-D9885510019A}">
      <dsp:nvSpPr>
        <dsp:cNvPr id="0" name=""/>
        <dsp:cNvSpPr/>
      </dsp:nvSpPr>
      <dsp:spPr>
        <a:xfrm>
          <a:off x="1850739" y="2668501"/>
          <a:ext cx="1673954" cy="1448167"/>
        </a:xfrm>
        <a:prstGeom prst="hexagon">
          <a:avLst>
            <a:gd name="adj" fmla="val 28570"/>
            <a:gd name="vf" fmla="val 115470"/>
          </a:avLst>
        </a:prstGeom>
        <a:solidFill>
          <a:srgbClr val="1232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Strategic and liquidity investment procedures</a:t>
          </a:r>
        </a:p>
      </dsp:txBody>
      <dsp:txXfrm>
        <a:off x="2128149" y="2908493"/>
        <a:ext cx="1119134" cy="968183"/>
      </dsp:txXfrm>
    </dsp:sp>
    <dsp:sp modelId="{B09CB68D-083E-4BF7-9F4B-A6167C9562AE}">
      <dsp:nvSpPr>
        <dsp:cNvPr id="0" name=""/>
        <dsp:cNvSpPr/>
      </dsp:nvSpPr>
      <dsp:spPr>
        <a:xfrm>
          <a:off x="1859309" y="888727"/>
          <a:ext cx="1673954" cy="1448167"/>
        </a:xfrm>
        <a:prstGeom prst="hexagon">
          <a:avLst>
            <a:gd name="adj" fmla="val 28570"/>
            <a:gd name="vf" fmla="val 115470"/>
          </a:avLst>
        </a:prstGeom>
        <a:solidFill>
          <a:srgbClr val="1232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New program approval</a:t>
          </a:r>
        </a:p>
      </dsp:txBody>
      <dsp:txXfrm>
        <a:off x="2136719" y="1128719"/>
        <a:ext cx="1119134" cy="968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24.jp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drawing1.xml><?xml version="1.0" encoding="utf-8"?>
<c:userShapes xmlns:c="http://schemas.openxmlformats.org/drawingml/2006/chart">
  <cdr:relSizeAnchor xmlns:cdr="http://schemas.openxmlformats.org/drawingml/2006/chartDrawing">
    <cdr:from>
      <cdr:x>0.59481</cdr:x>
      <cdr:y>0.43252</cdr:y>
    </cdr:from>
    <cdr:to>
      <cdr:x>0.59618</cdr:x>
      <cdr:y>0.47438</cdr:y>
    </cdr:to>
    <cdr:cxnSp macro="">
      <cdr:nvCxnSpPr>
        <cdr:cNvPr id="2" name="Straight Arrow Connector 1">
          <a:extLst xmlns:a="http://schemas.openxmlformats.org/drawingml/2006/main">
            <a:ext uri="{FF2B5EF4-FFF2-40B4-BE49-F238E27FC236}">
              <a16:creationId xmlns:a16="http://schemas.microsoft.com/office/drawing/2014/main" id="{A893311A-CB6E-490F-8806-097B1C934213}"/>
            </a:ext>
          </a:extLst>
        </cdr:cNvPr>
        <cdr:cNvCxnSpPr/>
      </cdr:nvCxnSpPr>
      <cdr:spPr>
        <a:xfrm xmlns:a="http://schemas.openxmlformats.org/drawingml/2006/main">
          <a:off x="5299110" y="2378028"/>
          <a:ext cx="12205" cy="230149"/>
        </a:xfrm>
        <a:prstGeom xmlns:a="http://schemas.openxmlformats.org/drawingml/2006/main" prst="straightConnector1">
          <a:avLst/>
        </a:prstGeom>
        <a:ln xmlns:a="http://schemas.openxmlformats.org/drawingml/2006/main">
          <a:solidFill>
            <a:schemeClr val="tx1"/>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0.53788</cdr:x>
      <cdr:y>0.38229</cdr:y>
    </cdr:from>
    <cdr:to>
      <cdr:x>0.62611</cdr:x>
      <cdr:y>0.43827</cdr:y>
    </cdr:to>
    <cdr:sp macro="" textlink="">
      <cdr:nvSpPr>
        <cdr:cNvPr id="5" name="TextBox 16"/>
        <cdr:cNvSpPr txBox="1"/>
      </cdr:nvSpPr>
      <cdr:spPr>
        <a:xfrm xmlns:a="http://schemas.openxmlformats.org/drawingml/2006/main">
          <a:off x="4791857" y="2101844"/>
          <a:ext cx="78611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dirty="0">
              <a:latin typeface="Arial" panose="020B0604020202020204" pitchFamily="34" charset="0"/>
              <a:cs typeface="Arial" panose="020B0604020202020204" pitchFamily="34" charset="0"/>
            </a:rPr>
            <a:t>$80 M</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0.94328</cdr:y>
    </cdr:from>
    <cdr:to>
      <cdr:x>1</cdr:x>
      <cdr:y>0.98268</cdr:y>
    </cdr:to>
    <cdr:pic>
      <cdr:nvPicPr>
        <cdr:cNvPr id="3" name="Picture 2">
          <a:extLst xmlns:a="http://schemas.openxmlformats.org/drawingml/2006/main">
            <a:ext uri="{FF2B5EF4-FFF2-40B4-BE49-F238E27FC236}">
              <a16:creationId xmlns:a16="http://schemas.microsoft.com/office/drawing/2014/main" id="{5334EAE6-DA35-4403-B8C3-BD41A08536BF}"/>
            </a:ext>
          </a:extLst>
        </cdr:cNvPr>
        <cdr:cNvPicPr>
          <a:picLocks xmlns:a="http://schemas.openxmlformats.org/drawingml/2006/main"/>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4597193"/>
          <a:ext cx="7949794" cy="19202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05997" cy="47273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4058569" y="1"/>
            <a:ext cx="3105997" cy="472730"/>
          </a:xfrm>
          <a:prstGeom prst="rect">
            <a:avLst/>
          </a:prstGeom>
        </p:spPr>
        <p:txBody>
          <a:bodyPr vert="horz" lIns="93177" tIns="46589" rIns="93177" bIns="46589" rtlCol="0"/>
          <a:lstStyle>
            <a:lvl1pPr algn="r">
              <a:defRPr sz="1200"/>
            </a:lvl1pPr>
          </a:lstStyle>
          <a:p>
            <a:fld id="{FC0BF993-6CC0-4EE5-9C7F-F59909D3710A}" type="datetimeFigureOut">
              <a:rPr lang="en-US" smtClean="0"/>
              <a:t>10/15/2019</a:t>
            </a:fld>
            <a:endParaRPr lang="en-US" dirty="0"/>
          </a:p>
        </p:txBody>
      </p:sp>
      <p:sp>
        <p:nvSpPr>
          <p:cNvPr id="4" name="Footer Placeholder 3"/>
          <p:cNvSpPr>
            <a:spLocks noGrp="1"/>
          </p:cNvSpPr>
          <p:nvPr>
            <p:ph type="ftr" sz="quarter" idx="2"/>
          </p:nvPr>
        </p:nvSpPr>
        <p:spPr>
          <a:xfrm>
            <a:off x="1" y="8976987"/>
            <a:ext cx="3105997" cy="47273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58569" y="8976987"/>
            <a:ext cx="3105997" cy="472730"/>
          </a:xfrm>
          <a:prstGeom prst="rect">
            <a:avLst/>
          </a:prstGeom>
        </p:spPr>
        <p:txBody>
          <a:bodyPr vert="horz" lIns="93177" tIns="46589" rIns="93177" bIns="46589" rtlCol="0" anchor="b"/>
          <a:lstStyle>
            <a:lvl1pPr algn="r">
              <a:defRPr sz="1200"/>
            </a:lvl1pPr>
          </a:lstStyle>
          <a:p>
            <a:fld id="{51954C20-E567-4F0E-BF38-7BF95B027FFD}" type="slidenum">
              <a:rPr lang="en-US" smtClean="0"/>
              <a:t>‹#›</a:t>
            </a:fld>
            <a:endParaRPr lang="en-US" dirty="0"/>
          </a:p>
        </p:txBody>
      </p:sp>
    </p:spTree>
    <p:extLst>
      <p:ext uri="{BB962C8B-B14F-4D97-AF65-F5344CB8AC3E}">
        <p14:creationId xmlns:p14="http://schemas.microsoft.com/office/powerpoint/2010/main" val="1054656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5997" cy="47450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4058568" y="0"/>
            <a:ext cx="3105997" cy="474504"/>
          </a:xfrm>
          <a:prstGeom prst="rect">
            <a:avLst/>
          </a:prstGeom>
        </p:spPr>
        <p:txBody>
          <a:bodyPr vert="horz" lIns="93177" tIns="46589" rIns="93177" bIns="46589" rtlCol="0"/>
          <a:lstStyle>
            <a:lvl1pPr algn="r">
              <a:defRPr sz="1200"/>
            </a:lvl1pPr>
          </a:lstStyle>
          <a:p>
            <a:fld id="{E1349B96-1BDF-4019-B738-28C8E025C3C4}" type="datetimeFigureOut">
              <a:rPr lang="en-US" smtClean="0"/>
              <a:t>10/15/2019</a:t>
            </a:fld>
            <a:endParaRPr lang="en-US" dirty="0"/>
          </a:p>
        </p:txBody>
      </p:sp>
      <p:sp>
        <p:nvSpPr>
          <p:cNvPr id="4" name="Slide Image Placeholder 3"/>
          <p:cNvSpPr>
            <a:spLocks noGrp="1" noRot="1" noChangeAspect="1"/>
          </p:cNvSpPr>
          <p:nvPr>
            <p:ph type="sldImg" idx="2"/>
          </p:nvPr>
        </p:nvSpPr>
        <p:spPr>
          <a:xfrm>
            <a:off x="747713" y="1181100"/>
            <a:ext cx="5670550" cy="3189288"/>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17268" y="4548135"/>
            <a:ext cx="5731651" cy="372178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76837"/>
            <a:ext cx="3105997" cy="47450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58568" y="8976837"/>
            <a:ext cx="3105997" cy="474504"/>
          </a:xfrm>
          <a:prstGeom prst="rect">
            <a:avLst/>
          </a:prstGeom>
        </p:spPr>
        <p:txBody>
          <a:bodyPr vert="horz" lIns="93177" tIns="46589" rIns="93177" bIns="46589" rtlCol="0" anchor="b"/>
          <a:lstStyle>
            <a:lvl1pPr algn="r">
              <a:defRPr sz="1200"/>
            </a:lvl1pPr>
          </a:lstStyle>
          <a:p>
            <a:fld id="{ED670F8F-383C-4DA8-B6F5-BD68F4EB3ECD}" type="slidenum">
              <a:rPr lang="en-US" smtClean="0"/>
              <a:t>‹#›</a:t>
            </a:fld>
            <a:endParaRPr lang="en-US" dirty="0"/>
          </a:p>
        </p:txBody>
      </p:sp>
    </p:spTree>
    <p:extLst>
      <p:ext uri="{BB962C8B-B14F-4D97-AF65-F5344CB8AC3E}">
        <p14:creationId xmlns:p14="http://schemas.microsoft.com/office/powerpoint/2010/main" val="89283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670F8F-383C-4DA8-B6F5-BD68F4EB3ECD}" type="slidenum">
              <a:rPr lang="en-US" smtClean="0"/>
              <a:t>3</a:t>
            </a:fld>
            <a:endParaRPr lang="en-US" dirty="0"/>
          </a:p>
        </p:txBody>
      </p:sp>
    </p:spTree>
    <p:extLst>
      <p:ext uri="{BB962C8B-B14F-4D97-AF65-F5344CB8AC3E}">
        <p14:creationId xmlns:p14="http://schemas.microsoft.com/office/powerpoint/2010/main" val="1654050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10"/>
          </p:nvPr>
        </p:nvSpPr>
        <p:spPr/>
        <p:txBody>
          <a:bodyPr/>
          <a:lstStyle/>
          <a:p>
            <a:pPr defTabSz="931774">
              <a:defRPr/>
            </a:pPr>
            <a:fld id="{ED670F8F-383C-4DA8-B6F5-BD68F4EB3ECD}"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4062677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10"/>
          </p:nvPr>
        </p:nvSpPr>
        <p:spPr/>
        <p:txBody>
          <a:bodyPr/>
          <a:lstStyle/>
          <a:p>
            <a:pPr defTabSz="931774">
              <a:defRPr/>
            </a:pPr>
            <a:fld id="{ED670F8F-383C-4DA8-B6F5-BD68F4EB3ECD}"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698361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70F8F-383C-4DA8-B6F5-BD68F4EB3E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016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70F8F-383C-4DA8-B6F5-BD68F4EB3E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616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 this is only 27 </a:t>
            </a:r>
          </a:p>
        </p:txBody>
      </p:sp>
      <p:sp>
        <p:nvSpPr>
          <p:cNvPr id="4" name="Slide Number Placeholder 3"/>
          <p:cNvSpPr>
            <a:spLocks noGrp="1"/>
          </p:cNvSpPr>
          <p:nvPr>
            <p:ph type="sldNum" sz="quarter" idx="10"/>
          </p:nvPr>
        </p:nvSpPr>
        <p:spPr/>
        <p:txBody>
          <a:bodyPr/>
          <a:lstStyle/>
          <a:p>
            <a:fld id="{ED670F8F-383C-4DA8-B6F5-BD68F4EB3ECD}" type="slidenum">
              <a:rPr lang="en-US" smtClean="0"/>
              <a:t>4</a:t>
            </a:fld>
            <a:endParaRPr lang="en-US" dirty="0"/>
          </a:p>
        </p:txBody>
      </p:sp>
    </p:spTree>
    <p:extLst>
      <p:ext uri="{BB962C8B-B14F-4D97-AF65-F5344CB8AC3E}">
        <p14:creationId xmlns:p14="http://schemas.microsoft.com/office/powerpoint/2010/main" val="51532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670F8F-383C-4DA8-B6F5-BD68F4EB3ECD}" type="slidenum">
              <a:rPr lang="en-US" smtClean="0"/>
              <a:t>5</a:t>
            </a:fld>
            <a:endParaRPr lang="en-US" dirty="0"/>
          </a:p>
        </p:txBody>
      </p:sp>
    </p:spTree>
    <p:extLst>
      <p:ext uri="{BB962C8B-B14F-4D97-AF65-F5344CB8AC3E}">
        <p14:creationId xmlns:p14="http://schemas.microsoft.com/office/powerpoint/2010/main" val="1675258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Note: Includes all enrollments--undergraduate, graduate, full-time, part-time; freeze date is 15th day of classes.  </a:t>
            </a:r>
            <a:r>
              <a:rPr lang="en-US" dirty="0"/>
              <a:t> </a:t>
            </a:r>
          </a:p>
          <a:p>
            <a:r>
              <a:rPr lang="en-US" sz="1200" b="0" i="0" u="none" strike="noStrike" kern="1200" dirty="0">
                <a:solidFill>
                  <a:schemeClr val="tx1"/>
                </a:solidFill>
                <a:effectLst/>
                <a:latin typeface="+mn-lt"/>
                <a:ea typeface="+mn-ea"/>
                <a:cs typeface="+mn-cs"/>
              </a:rPr>
              <a:t>Source: Data Warehouse, Student Data Submission</a:t>
            </a:r>
            <a:r>
              <a:rPr lang="en-US" dirty="0"/>
              <a:t> </a:t>
            </a:r>
          </a:p>
          <a:p>
            <a:r>
              <a:rPr lang="en-US" sz="1200" b="0" i="0" u="none" strike="noStrike" kern="1200" dirty="0">
                <a:solidFill>
                  <a:schemeClr val="tx1"/>
                </a:solidFill>
                <a:effectLst/>
                <a:latin typeface="+mn-lt"/>
                <a:ea typeface="+mn-ea"/>
                <a:cs typeface="+mn-cs"/>
              </a:rPr>
              <a:t>Official Reporting Date: End of the 15th day of classes</a:t>
            </a:r>
            <a:r>
              <a:rPr lang="en-US" dirty="0"/>
              <a:t> </a:t>
            </a:r>
          </a:p>
          <a:p>
            <a:r>
              <a:rPr lang="en-US" sz="1200" b="0" i="0" u="none" strike="noStrike" kern="1200" dirty="0">
                <a:solidFill>
                  <a:schemeClr val="tx1"/>
                </a:solidFill>
                <a:effectLst/>
                <a:latin typeface="+mn-lt"/>
                <a:ea typeface="+mn-ea"/>
                <a:cs typeface="+mn-cs"/>
              </a:rPr>
              <a:t>*2019 is estimated based on first day of class with 0.4% growth based on 5-year historical trend</a:t>
            </a:r>
            <a:r>
              <a:rPr lang="en-US" dirty="0"/>
              <a:t> </a:t>
            </a:r>
          </a:p>
          <a:p>
            <a:endParaRPr lang="en-US" dirty="0"/>
          </a:p>
          <a:p>
            <a:endParaRPr lang="en-US" dirty="0"/>
          </a:p>
          <a:p>
            <a:endParaRPr lang="en-US" dirty="0"/>
          </a:p>
          <a:p>
            <a:endParaRPr lang="en-US" dirty="0"/>
          </a:p>
          <a:p>
            <a:r>
              <a:rPr lang="en-US" dirty="0"/>
              <a:t>Note: Includes all enrollments--undergraduate, graduate, full-time, part-time; freeze date is 15th day of classes.  </a:t>
            </a:r>
          </a:p>
          <a:p>
            <a:r>
              <a:rPr lang="en-US" dirty="0"/>
              <a:t>Source: Data Warehouse, Student Data Submission</a:t>
            </a:r>
          </a:p>
          <a:p>
            <a:r>
              <a:rPr lang="en-US" dirty="0"/>
              <a:t>Official Reporting Date: End of the 15th day of classes</a:t>
            </a:r>
          </a:p>
          <a:p>
            <a:endParaRPr lang="en-US" dirty="0"/>
          </a:p>
          <a:p>
            <a:r>
              <a:rPr lang="en-US" dirty="0"/>
              <a:t>*2019 is estimated based on first day of class with 0.4% growth based on 5-year historical trend</a:t>
            </a:r>
          </a:p>
        </p:txBody>
      </p:sp>
      <p:sp>
        <p:nvSpPr>
          <p:cNvPr id="4" name="Slide Number Placeholder 3"/>
          <p:cNvSpPr>
            <a:spLocks noGrp="1"/>
          </p:cNvSpPr>
          <p:nvPr>
            <p:ph type="sldNum" sz="quarter" idx="10"/>
          </p:nvPr>
        </p:nvSpPr>
        <p:spPr/>
        <p:txBody>
          <a:bodyPr/>
          <a:lstStyle/>
          <a:p>
            <a:fld id="{D0D956AC-107D-4F49-93B6-A43DC0C2798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87472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670F8F-383C-4DA8-B6F5-BD68F4EB3ECD}" type="slidenum">
              <a:rPr lang="en-US" smtClean="0"/>
              <a:t>7</a:t>
            </a:fld>
            <a:endParaRPr lang="en-US" dirty="0"/>
          </a:p>
        </p:txBody>
      </p:sp>
    </p:spTree>
    <p:extLst>
      <p:ext uri="{BB962C8B-B14F-4D97-AF65-F5344CB8AC3E}">
        <p14:creationId xmlns:p14="http://schemas.microsoft.com/office/powerpoint/2010/main" val="3954533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670F8F-383C-4DA8-B6F5-BD68F4EB3ECD}" type="slidenum">
              <a:rPr lang="en-US" smtClean="0"/>
              <a:t>8</a:t>
            </a:fld>
            <a:endParaRPr lang="en-US" dirty="0"/>
          </a:p>
        </p:txBody>
      </p:sp>
    </p:spTree>
    <p:extLst>
      <p:ext uri="{BB962C8B-B14F-4D97-AF65-F5344CB8AC3E}">
        <p14:creationId xmlns:p14="http://schemas.microsoft.com/office/powerpoint/2010/main" val="17413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assumptions are consistent with:</a:t>
            </a:r>
          </a:p>
          <a:p>
            <a:pPr marL="228600" indent="-228600">
              <a:buAutoNum type="arabicParenR"/>
            </a:pPr>
            <a:r>
              <a:rPr lang="en-US" dirty="0"/>
              <a:t>Our budget instructions for the request and out years</a:t>
            </a:r>
          </a:p>
          <a:p>
            <a:pPr marL="228600" indent="-228600">
              <a:buAutoNum type="arabicParenR"/>
            </a:pPr>
            <a:r>
              <a:rPr lang="en-US" dirty="0"/>
              <a:t>Enrollment projections for out years are consistent with those used when this was first run in December 2018</a:t>
            </a:r>
          </a:p>
          <a:p>
            <a:pPr marL="0" indent="0">
              <a:buNone/>
            </a:pPr>
            <a:endParaRPr lang="en-US" dirty="0"/>
          </a:p>
          <a:p>
            <a:pPr marL="0" indent="0">
              <a:buNone/>
            </a:pPr>
            <a:r>
              <a:rPr lang="en-US" dirty="0"/>
              <a:t>					FY 2019/20	FY 2020/21	FY 2021/22	FY 2022/23	FY 2023/24	FY 2024/25	FY 2025/26</a:t>
            </a:r>
          </a:p>
          <a:p>
            <a:pPr marL="0" indent="0">
              <a:buNone/>
            </a:pPr>
            <a:r>
              <a:rPr lang="en-US" dirty="0"/>
              <a:t>Projected Change in Overall Enrollment (In-state undergraduate only):	0.00%	-2.00%	-1.00%	-0.50%	0.00%	0.30%	0.00%</a:t>
            </a:r>
          </a:p>
          <a:p>
            <a:pPr marL="0" indent="0">
              <a:buNone/>
            </a:pPr>
            <a:r>
              <a:rPr lang="en-US" dirty="0"/>
              <a:t>Projected Change in First Time Freshmen/Transfers:		0.00%	0.00%	0.00%	0.00%	0.00%	0.00%	0.00%</a:t>
            </a:r>
          </a:p>
          <a:p>
            <a:pPr marL="0" indent="0">
              <a:buNone/>
            </a:pPr>
            <a:r>
              <a:rPr lang="en-US" dirty="0"/>
              <a:t>Projected Change in Continuation Rate (Undergraduates only):	0.00%	0.00%	0.00%	0.00%	0.00%	0.00%	0.00%</a:t>
            </a:r>
          </a:p>
          <a:p>
            <a:pPr marL="0" indent="0">
              <a:buNone/>
            </a:pPr>
            <a:r>
              <a:rPr lang="en-US" dirty="0"/>
              <a:t>Projected Change in Graduate Enrollment:			0.00%	0.00%	0.00%	0.00%	0.00%	0.00%	0.00%</a:t>
            </a:r>
          </a:p>
          <a:p>
            <a:pPr marL="0" indent="0">
              <a:buNone/>
            </a:pPr>
            <a:r>
              <a:rPr lang="en-US" dirty="0"/>
              <a:t>Projected Change in Tuition Rate (All Students):		0.00%	1.50%	1.50%	1.50%	1.50%	1.50%	1.50%</a:t>
            </a:r>
          </a:p>
          <a:p>
            <a:pPr marL="0" indent="0">
              <a:buNone/>
            </a:pPr>
            <a:r>
              <a:rPr lang="en-US" dirty="0"/>
              <a:t>Projected Change in Institutional Aid to "Hold Harmless":		0.00%	0.00%	0.00%	0.00%	0.00%	0.00%	0.00%</a:t>
            </a:r>
          </a:p>
          <a:p>
            <a:pPr marL="0" indent="0">
              <a:buNone/>
            </a:pPr>
            <a:r>
              <a:rPr lang="en-US" dirty="0"/>
              <a:t>Projected Change in State Appropriation:			0.00%	2.00%	2.00%	2.00%	2.00%	2.00%	2.00%</a:t>
            </a:r>
          </a:p>
          <a:p>
            <a:pPr marL="0" indent="0">
              <a:buNone/>
            </a:pPr>
            <a:r>
              <a:rPr lang="en-US" dirty="0"/>
              <a:t>Projected Change in Unrestricted Fundraising:		0.00%	2.00%	2.00%	2.00%	2.00%	2.00%	2.00%</a:t>
            </a:r>
          </a:p>
          <a:p>
            <a:pPr marL="0" indent="0">
              <a:buNone/>
            </a:pPr>
            <a:r>
              <a:rPr lang="en-US" dirty="0"/>
              <a:t>Projected Change in Employee Pay (All employees):		0.00%	0.00%	0.00%	2.00%	2.00%	2.00%	2.00%</a:t>
            </a:r>
          </a:p>
          <a:p>
            <a:pPr marL="0" indent="0">
              <a:buNone/>
            </a:pPr>
            <a:r>
              <a:rPr lang="en-US" dirty="0"/>
              <a:t>Projected Change in Healthcare:			0.00%	4.00%	4.00%	4.00%	4.00%	4.00%	4.00%</a:t>
            </a:r>
          </a:p>
          <a:p>
            <a:pPr marL="0" indent="0">
              <a:buNone/>
            </a:pPr>
            <a:r>
              <a:rPr lang="en-US" dirty="0"/>
              <a:t>Projected Change in Nonpersonnel Costs:			0.00%	1.50%	1.50%	1.50%	1.50%	1.50%	1.50%</a:t>
            </a:r>
          </a:p>
          <a:p>
            <a:pPr marL="0" indent="0">
              <a:buNone/>
            </a:pPr>
            <a:endParaRPr lang="en-US" dirty="0"/>
          </a:p>
          <a:p>
            <a:endParaRPr lang="en-US" dirty="0">
              <a:cs typeface="Calibri"/>
            </a:endParaRPr>
          </a:p>
          <a:p>
            <a:r>
              <a:rPr lang="en-US" dirty="0"/>
              <a:t>Because we now have actual data for 2018/19, we have better data for 2019/20, and we've updated our projections. Projections include no pay adjustments for </a:t>
            </a:r>
            <a:r>
              <a:rPr lang="en-US" dirty="0" err="1"/>
              <a:t>nonAFSCME</a:t>
            </a:r>
            <a:r>
              <a:rPr lang="en-US" dirty="0"/>
              <a:t> for 2-3 years, healthcare </a:t>
            </a:r>
            <a:r>
              <a:rPr lang="en-US" dirty="0" err="1"/>
              <a:t>increaseing</a:t>
            </a:r>
            <a:r>
              <a:rPr lang="en-US" dirty="0"/>
              <a:t> 4% </a:t>
            </a:r>
            <a:r>
              <a:rPr lang="en-US" dirty="0" err="1"/>
              <a:t>raher</a:t>
            </a:r>
            <a:r>
              <a:rPr lang="en-US" dirty="0"/>
              <a:t> than 5.5%, etc. See notes section on each page...assumptions are listed.</a:t>
            </a:r>
            <a:endParaRPr dirty="0"/>
          </a:p>
        </p:txBody>
      </p:sp>
      <p:sp>
        <p:nvSpPr>
          <p:cNvPr id="4" name="Slide Number Placeholder 3"/>
          <p:cNvSpPr>
            <a:spLocks noGrp="1"/>
          </p:cNvSpPr>
          <p:nvPr>
            <p:ph type="sldNum" sz="quarter" idx="5"/>
          </p:nvPr>
        </p:nvSpPr>
        <p:spPr/>
        <p:txBody>
          <a:bodyPr/>
          <a:lstStyle/>
          <a:p>
            <a:fld id="{ED670F8F-383C-4DA8-B6F5-BD68F4EB3ECD}" type="slidenum">
              <a:rPr lang="en-US" smtClean="0"/>
              <a:t>9</a:t>
            </a:fld>
            <a:endParaRPr lang="en-US" dirty="0"/>
          </a:p>
        </p:txBody>
      </p:sp>
    </p:spTree>
    <p:extLst>
      <p:ext uri="{BB962C8B-B14F-4D97-AF65-F5344CB8AC3E}">
        <p14:creationId xmlns:p14="http://schemas.microsoft.com/office/powerpoint/2010/main" val="1623839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The blue bar coincides to the new primary reserve definition. For these discussions, the gold  bar is relevant as it excludes auxiliaries.</a:t>
            </a:r>
          </a:p>
          <a:p>
            <a:endParaRPr lang="en-US" dirty="0"/>
          </a:p>
          <a:p>
            <a:pPr lvl="0"/>
            <a:r>
              <a:rPr lang="en-US" sz="1600" b="1" dirty="0">
                <a:latin typeface="Arial" panose="020B0604020202020204" pitchFamily="34" charset="0"/>
                <a:cs typeface="Arial" panose="020B0604020202020204" pitchFamily="34" charset="0"/>
              </a:rPr>
              <a:t>Primary Reserve Ratio Indicator</a:t>
            </a:r>
            <a:r>
              <a:rPr lang="en-US" sz="1600" dirty="0">
                <a:latin typeface="Arial" panose="020B0604020202020204" pitchFamily="34" charset="0"/>
                <a:cs typeface="Arial" panose="020B0604020202020204" pitchFamily="34" charset="0"/>
              </a:rPr>
              <a:t>―The primary reserve ratio is an important indicator of financial health showing how long an institution could function using its expendable net assets. It is recommended by NACUBO that the primary reserve ratio be 0.40x or 40 percent or greater.</a:t>
            </a:r>
          </a:p>
          <a:p>
            <a:endParaRPr lang="en-US" sz="1600" dirty="0">
              <a:latin typeface="Arial" panose="020B0604020202020204" pitchFamily="34" charset="0"/>
              <a:cs typeface="Arial" panose="020B0604020202020204" pitchFamily="34" charset="0"/>
            </a:endParaRPr>
          </a:p>
          <a:p>
            <a:pPr lvl="1"/>
            <a:r>
              <a:rPr lang="en-US" sz="1600" b="1" dirty="0">
                <a:latin typeface="Arial" panose="020B0604020202020204" pitchFamily="34" charset="0"/>
                <a:cs typeface="Arial" panose="020B0604020202020204" pitchFamily="34" charset="0"/>
              </a:rPr>
              <a:t>Primary Reserve Ratio: </a:t>
            </a:r>
            <a:r>
              <a:rPr lang="en-US" sz="1600" dirty="0">
                <a:latin typeface="Arial" panose="020B0604020202020204" pitchFamily="34" charset="0"/>
                <a:cs typeface="Arial" panose="020B0604020202020204" pitchFamily="34" charset="0"/>
              </a:rPr>
              <a:t>Expendable financial resources (unrestricted plus temporary restricted) divided by annual operating requirements (total expenses).</a:t>
            </a:r>
          </a:p>
          <a:p>
            <a:endParaRPr lang="en-US" dirty="0"/>
          </a:p>
          <a:p>
            <a:r>
              <a:rPr lang="en-US" b="1" dirty="0">
                <a:solidFill>
                  <a:srgbClr val="123278"/>
                </a:solidFill>
              </a:rPr>
              <a:t>Answers the question: </a:t>
            </a:r>
            <a:r>
              <a:rPr lang="en-US" dirty="0">
                <a:solidFill>
                  <a:srgbClr val="123278"/>
                </a:solidFill>
              </a:rPr>
              <a:t>How long into the new year could university’s function with no new resources? </a:t>
            </a:r>
          </a:p>
          <a:p>
            <a:r>
              <a:rPr lang="en-US" b="1" dirty="0">
                <a:solidFill>
                  <a:srgbClr val="123278"/>
                </a:solidFill>
              </a:rPr>
              <a:t>Definition: </a:t>
            </a:r>
            <a:r>
              <a:rPr lang="en-US" dirty="0">
                <a:solidFill>
                  <a:srgbClr val="123278"/>
                </a:solidFill>
              </a:rPr>
              <a:t>Expendable financial resources (unrestricted plus temporary restricted) divided by annual operating requirements (total expenses).​</a:t>
            </a:r>
          </a:p>
          <a:p>
            <a:r>
              <a:rPr lang="en-US" b="1" dirty="0">
                <a:solidFill>
                  <a:srgbClr val="123278"/>
                </a:solidFill>
              </a:rPr>
              <a:t>Recommended Minimum: </a:t>
            </a:r>
            <a:r>
              <a:rPr lang="en-US" dirty="0">
                <a:solidFill>
                  <a:srgbClr val="123278"/>
                </a:solidFill>
              </a:rPr>
              <a:t>5 months (40%)</a:t>
            </a:r>
            <a:endParaRPr lang="en-US" dirty="0"/>
          </a:p>
        </p:txBody>
      </p:sp>
      <p:sp>
        <p:nvSpPr>
          <p:cNvPr id="4" name="Slide Number Placeholder 3"/>
          <p:cNvSpPr>
            <a:spLocks noGrp="1"/>
          </p:cNvSpPr>
          <p:nvPr>
            <p:ph type="sldNum" sz="quarter" idx="5"/>
          </p:nvPr>
        </p:nvSpPr>
        <p:spPr/>
        <p:txBody>
          <a:bodyPr/>
          <a:lstStyle/>
          <a:p>
            <a:fld id="{ED670F8F-383C-4DA8-B6F5-BD68F4EB3ECD}" type="slidenum">
              <a:rPr lang="en-US" smtClean="0"/>
              <a:t>11</a:t>
            </a:fld>
            <a:endParaRPr lang="en-US" dirty="0"/>
          </a:p>
        </p:txBody>
      </p:sp>
    </p:spTree>
    <p:extLst>
      <p:ext uri="{BB962C8B-B14F-4D97-AF65-F5344CB8AC3E}">
        <p14:creationId xmlns:p14="http://schemas.microsoft.com/office/powerpoint/2010/main" val="979811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Just to remind them we have a team and deliverables are at varying stages</a:t>
            </a:r>
          </a:p>
        </p:txBody>
      </p:sp>
      <p:sp>
        <p:nvSpPr>
          <p:cNvPr id="4" name="Slide Number Placeholder 3"/>
          <p:cNvSpPr>
            <a:spLocks noGrp="1"/>
          </p:cNvSpPr>
          <p:nvPr>
            <p:ph type="sldNum" sz="quarter" idx="5"/>
          </p:nvPr>
        </p:nvSpPr>
        <p:spPr/>
        <p:txBody>
          <a:bodyPr/>
          <a:lstStyle/>
          <a:p>
            <a:fld id="{ED670F8F-383C-4DA8-B6F5-BD68F4EB3ECD}" type="slidenum">
              <a:rPr lang="en-US" smtClean="0"/>
              <a:t>12</a:t>
            </a:fld>
            <a:endParaRPr lang="en-US"/>
          </a:p>
        </p:txBody>
      </p:sp>
    </p:spTree>
    <p:extLst>
      <p:ext uri="{BB962C8B-B14F-4D97-AF65-F5344CB8AC3E}">
        <p14:creationId xmlns:p14="http://schemas.microsoft.com/office/powerpoint/2010/main" val="1368228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0252" y="1592220"/>
            <a:ext cx="9245600" cy="1143000"/>
          </a:xfrm>
          <a:prstGeom prst="rect">
            <a:avLst/>
          </a:prstGeom>
        </p:spPr>
        <p:txBody>
          <a:bodyPr>
            <a:normAutofit/>
          </a:bodyPr>
          <a:lstStyle>
            <a:lvl1pPr algn="l">
              <a:defRPr sz="3200" b="1">
                <a:solidFill>
                  <a:srgbClr val="D39B3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035805" y="2293749"/>
            <a:ext cx="10497493" cy="3405464"/>
          </a:xfrm>
          <a:prstGeom prst="rect">
            <a:avLst/>
          </a:prstGeom>
        </p:spPr>
        <p:txBody>
          <a:bodyPr/>
          <a:lstStyle>
            <a:lvl1pPr>
              <a:lnSpc>
                <a:spcPct val="150000"/>
              </a:lnSpc>
              <a:buClr>
                <a:srgbClr val="2C4984"/>
              </a:buClr>
              <a:buSzPct val="105000"/>
              <a:buFont typeface="Arial" pitchFamily="34" charset="0"/>
              <a:buChar char="•"/>
              <a:defRPr sz="2400">
                <a:solidFill>
                  <a:srgbClr val="123278"/>
                </a:solidFill>
                <a:latin typeface="Arial" panose="020B0604020202020204" pitchFamily="34" charset="0"/>
                <a:cs typeface="Arial" panose="020B0604020202020204" pitchFamily="34" charset="0"/>
              </a:defRPr>
            </a:lvl1pPr>
            <a:lvl2pPr>
              <a:lnSpc>
                <a:spcPct val="100000"/>
              </a:lnSpc>
              <a:buNone/>
              <a:defRPr sz="2000">
                <a:solidFill>
                  <a:srgbClr val="123278"/>
                </a:solidFill>
                <a:latin typeface="Arial" panose="020B0604020202020204" pitchFamily="34" charset="0"/>
                <a:cs typeface="Arial" panose="020B0604020202020204" pitchFamily="34" charset="0"/>
              </a:defRPr>
            </a:lvl2pPr>
            <a:lvl3pPr marL="1097280">
              <a:lnSpc>
                <a:spcPct val="100000"/>
              </a:lnSpc>
              <a:spcBef>
                <a:spcPts val="1200"/>
              </a:spcBef>
              <a:buNone/>
              <a:defRPr sz="2000">
                <a:solidFill>
                  <a:srgbClr val="123278"/>
                </a:solidFill>
                <a:latin typeface="Arial" panose="020B0604020202020204" pitchFamily="34" charset="0"/>
                <a:cs typeface="Arial" panose="020B0604020202020204" pitchFamily="34" charset="0"/>
              </a:defRPr>
            </a:lvl3pPr>
            <a:lvl4pPr>
              <a:lnSpc>
                <a:spcPct val="100000"/>
              </a:lnSpc>
              <a:spcBef>
                <a:spcPts val="600"/>
              </a:spcBef>
              <a:buNone/>
              <a:defRPr sz="2000">
                <a:solidFill>
                  <a:srgbClr val="123278"/>
                </a:solidFill>
                <a:latin typeface="Arial" panose="020B0604020202020204" pitchFamily="34" charset="0"/>
                <a:cs typeface="Arial" panose="020B0604020202020204" pitchFamily="34" charset="0"/>
              </a:defRPr>
            </a:lvl4pPr>
            <a:lvl5pPr>
              <a:lnSpc>
                <a:spcPct val="100000"/>
              </a:lnSpc>
              <a:spcBef>
                <a:spcPts val="600"/>
              </a:spcBef>
              <a:buNone/>
              <a:defRPr sz="2000">
                <a:solidFill>
                  <a:srgbClr val="12327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3289" y="5884986"/>
            <a:ext cx="2228479" cy="693561"/>
          </a:xfrm>
          <a:prstGeom prst="rect">
            <a:avLst/>
          </a:prstGeom>
        </p:spPr>
      </p:pic>
      <p:sp>
        <p:nvSpPr>
          <p:cNvPr id="7" name="Slide Number Placeholder 1"/>
          <p:cNvSpPr>
            <a:spLocks noGrp="1"/>
          </p:cNvSpPr>
          <p:nvPr>
            <p:ph type="sldNum" sz="quarter" idx="4"/>
          </p:nvPr>
        </p:nvSpPr>
        <p:spPr>
          <a:xfrm>
            <a:off x="11574242" y="6492875"/>
            <a:ext cx="680047" cy="365125"/>
          </a:xfrm>
          <a:prstGeom prst="rect">
            <a:avLst/>
          </a:prstGeom>
        </p:spPr>
        <p:txBody>
          <a:bodyPr vert="horz" lIns="91440" tIns="45720" rIns="91440" bIns="45720" rtlCol="0" anchor="ctr"/>
          <a:lstStyle>
            <a:lvl1pPr algn="l">
              <a:defRPr sz="1800">
                <a:solidFill>
                  <a:schemeClr val="tx1">
                    <a:tint val="75000"/>
                  </a:schemeClr>
                </a:solidFill>
              </a:defRPr>
            </a:lvl1pPr>
          </a:lstStyle>
          <a:p>
            <a:fld id="{84F81F4C-CB6F-482F-8728-D5D2BDAC10F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31AC45-8B75-4757-8CD9-15C79F9E5EB1}" type="datetimeFigureOut">
              <a:rPr lang="en-US" smtClean="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83F162-16EE-4E50-B968-8C39BFCCF3B8}" type="slidenum">
              <a:rPr lang="en-US" smtClean="0"/>
              <a:t>‹#›</a:t>
            </a:fld>
            <a:endParaRPr lang="en-US" dirty="0"/>
          </a:p>
        </p:txBody>
      </p:sp>
    </p:spTree>
    <p:extLst>
      <p:ext uri="{BB962C8B-B14F-4D97-AF65-F5344CB8AC3E}">
        <p14:creationId xmlns:p14="http://schemas.microsoft.com/office/powerpoint/2010/main" val="371952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31AC45-8B75-4757-8CD9-15C79F9E5EB1}" type="datetimeFigureOut">
              <a:rPr lang="en-US" smtClean="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83F162-16EE-4E50-B968-8C39BFCCF3B8}" type="slidenum">
              <a:rPr lang="en-US" smtClean="0"/>
              <a:t>‹#›</a:t>
            </a:fld>
            <a:endParaRPr lang="en-US" dirty="0"/>
          </a:p>
        </p:txBody>
      </p:sp>
    </p:spTree>
    <p:extLst>
      <p:ext uri="{BB962C8B-B14F-4D97-AF65-F5344CB8AC3E}">
        <p14:creationId xmlns:p14="http://schemas.microsoft.com/office/powerpoint/2010/main" val="1744700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31AC45-8B75-4757-8CD9-15C79F9E5EB1}" type="datetimeFigureOut">
              <a:rPr lang="en-US" smtClean="0"/>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83F162-16EE-4E50-B968-8C39BFCCF3B8}" type="slidenum">
              <a:rPr lang="en-US" smtClean="0"/>
              <a:t>‹#›</a:t>
            </a:fld>
            <a:endParaRPr lang="en-US" dirty="0"/>
          </a:p>
        </p:txBody>
      </p:sp>
    </p:spTree>
    <p:extLst>
      <p:ext uri="{BB962C8B-B14F-4D97-AF65-F5344CB8AC3E}">
        <p14:creationId xmlns:p14="http://schemas.microsoft.com/office/powerpoint/2010/main" val="3532417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31AC45-8B75-4757-8CD9-15C79F9E5EB1}" type="datetimeFigureOut">
              <a:rPr lang="en-US" smtClean="0"/>
              <a:t>10/15/2019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83F162-16EE-4E50-B968-8C39BFCCF3B8}" type="slidenum">
              <a:rPr lang="en-US" smtClean="0"/>
              <a:t>‹#›</a:t>
            </a:fld>
            <a:endParaRPr lang="en-US" dirty="0"/>
          </a:p>
        </p:txBody>
      </p:sp>
    </p:spTree>
    <p:extLst>
      <p:ext uri="{BB962C8B-B14F-4D97-AF65-F5344CB8AC3E}">
        <p14:creationId xmlns:p14="http://schemas.microsoft.com/office/powerpoint/2010/main" val="602648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31AC45-8B75-4757-8CD9-15C79F9E5EB1}" type="datetimeFigureOut">
              <a:rPr lang="en-US" smtClean="0"/>
              <a:t>10/15/2019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83F162-16EE-4E50-B968-8C39BFCCF3B8}" type="slidenum">
              <a:rPr lang="en-US" smtClean="0"/>
              <a:t>‹#›</a:t>
            </a:fld>
            <a:endParaRPr lang="en-US" dirty="0"/>
          </a:p>
        </p:txBody>
      </p:sp>
    </p:spTree>
    <p:extLst>
      <p:ext uri="{BB962C8B-B14F-4D97-AF65-F5344CB8AC3E}">
        <p14:creationId xmlns:p14="http://schemas.microsoft.com/office/powerpoint/2010/main" val="1037502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1AC45-8B75-4757-8CD9-15C79F9E5EB1}" type="datetimeFigureOut">
              <a:rPr lang="en-US" smtClean="0"/>
              <a:t>10/15/2019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83F162-16EE-4E50-B968-8C39BFCCF3B8}" type="slidenum">
              <a:rPr lang="en-US" smtClean="0"/>
              <a:t>‹#›</a:t>
            </a:fld>
            <a:endParaRPr lang="en-US" dirty="0"/>
          </a:p>
        </p:txBody>
      </p:sp>
    </p:spTree>
    <p:extLst>
      <p:ext uri="{BB962C8B-B14F-4D97-AF65-F5344CB8AC3E}">
        <p14:creationId xmlns:p14="http://schemas.microsoft.com/office/powerpoint/2010/main" val="1079420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31AC45-8B75-4757-8CD9-15C79F9E5EB1}" type="datetimeFigureOut">
              <a:rPr lang="en-US" smtClean="0"/>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83F162-16EE-4E50-B968-8C39BFCCF3B8}" type="slidenum">
              <a:rPr lang="en-US" smtClean="0"/>
              <a:t>‹#›</a:t>
            </a:fld>
            <a:endParaRPr lang="en-US" dirty="0"/>
          </a:p>
        </p:txBody>
      </p:sp>
    </p:spTree>
    <p:extLst>
      <p:ext uri="{BB962C8B-B14F-4D97-AF65-F5344CB8AC3E}">
        <p14:creationId xmlns:p14="http://schemas.microsoft.com/office/powerpoint/2010/main" val="3713535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31AC45-8B75-4757-8CD9-15C79F9E5EB1}" type="datetimeFigureOut">
              <a:rPr lang="en-US" smtClean="0"/>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83F162-16EE-4E50-B968-8C39BFCCF3B8}" type="slidenum">
              <a:rPr lang="en-US" smtClean="0"/>
              <a:t>‹#›</a:t>
            </a:fld>
            <a:endParaRPr lang="en-US" dirty="0"/>
          </a:p>
        </p:txBody>
      </p:sp>
    </p:spTree>
    <p:extLst>
      <p:ext uri="{BB962C8B-B14F-4D97-AF65-F5344CB8AC3E}">
        <p14:creationId xmlns:p14="http://schemas.microsoft.com/office/powerpoint/2010/main" val="1338029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31AC45-8B75-4757-8CD9-15C79F9E5EB1}" type="datetimeFigureOut">
              <a:rPr lang="en-US" smtClean="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83F162-16EE-4E50-B968-8C39BFCCF3B8}" type="slidenum">
              <a:rPr lang="en-US" smtClean="0"/>
              <a:t>‹#›</a:t>
            </a:fld>
            <a:endParaRPr lang="en-US" dirty="0"/>
          </a:p>
        </p:txBody>
      </p:sp>
    </p:spTree>
    <p:extLst>
      <p:ext uri="{BB962C8B-B14F-4D97-AF65-F5344CB8AC3E}">
        <p14:creationId xmlns:p14="http://schemas.microsoft.com/office/powerpoint/2010/main" val="4007765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31AC45-8B75-4757-8CD9-15C79F9E5EB1}" type="datetimeFigureOut">
              <a:rPr lang="en-US" smtClean="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83F162-16EE-4E50-B968-8C39BFCCF3B8}" type="slidenum">
              <a:rPr lang="en-US" smtClean="0"/>
              <a:t>‹#›</a:t>
            </a:fld>
            <a:endParaRPr lang="en-US" dirty="0"/>
          </a:p>
        </p:txBody>
      </p:sp>
    </p:spTree>
    <p:extLst>
      <p:ext uri="{BB962C8B-B14F-4D97-AF65-F5344CB8AC3E}">
        <p14:creationId xmlns:p14="http://schemas.microsoft.com/office/powerpoint/2010/main" val="428829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550252" y="1592217"/>
            <a:ext cx="9245600" cy="1143000"/>
          </a:xfrm>
          <a:prstGeom prst="rect">
            <a:avLst/>
          </a:prstGeom>
        </p:spPr>
        <p:txBody>
          <a:bodyPr>
            <a:normAutofit/>
          </a:bodyPr>
          <a:lstStyle>
            <a:lvl1pPr algn="l">
              <a:defRPr sz="3200" b="1">
                <a:solidFill>
                  <a:srgbClr val="D39B3C"/>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Content Placeholder 2"/>
          <p:cNvSpPr>
            <a:spLocks noGrp="1"/>
          </p:cNvSpPr>
          <p:nvPr>
            <p:ph idx="1"/>
          </p:nvPr>
        </p:nvSpPr>
        <p:spPr>
          <a:xfrm>
            <a:off x="1066802" y="2286000"/>
            <a:ext cx="10497493" cy="3459708"/>
          </a:xfrm>
          <a:prstGeom prst="rect">
            <a:avLst/>
          </a:prstGeom>
        </p:spPr>
        <p:txBody>
          <a:bodyPr/>
          <a:lstStyle>
            <a:lvl1pPr>
              <a:lnSpc>
                <a:spcPct val="150000"/>
              </a:lnSpc>
              <a:buClr>
                <a:srgbClr val="2C4984"/>
              </a:buClr>
              <a:buSzPct val="105000"/>
              <a:buFont typeface="Arial" pitchFamily="34" charset="0"/>
              <a:buChar char="•"/>
              <a:defRPr sz="2400">
                <a:solidFill>
                  <a:srgbClr val="123278"/>
                </a:solidFill>
                <a:latin typeface="Arial" panose="020B0604020202020204" pitchFamily="34" charset="0"/>
                <a:cs typeface="Arial" panose="020B0604020202020204" pitchFamily="34" charset="0"/>
              </a:defRPr>
            </a:lvl1pPr>
            <a:lvl2pPr>
              <a:lnSpc>
                <a:spcPct val="100000"/>
              </a:lnSpc>
              <a:buNone/>
              <a:defRPr sz="2000">
                <a:solidFill>
                  <a:srgbClr val="123278"/>
                </a:solidFill>
                <a:latin typeface="Arial" panose="020B0604020202020204" pitchFamily="34" charset="0"/>
                <a:cs typeface="Arial" panose="020B0604020202020204" pitchFamily="34" charset="0"/>
              </a:defRPr>
            </a:lvl2pPr>
            <a:lvl3pPr marL="1097280">
              <a:lnSpc>
                <a:spcPct val="100000"/>
              </a:lnSpc>
              <a:spcBef>
                <a:spcPts val="1200"/>
              </a:spcBef>
              <a:buNone/>
              <a:defRPr sz="2000">
                <a:solidFill>
                  <a:srgbClr val="123278"/>
                </a:solidFill>
                <a:latin typeface="Arial" panose="020B0604020202020204" pitchFamily="34" charset="0"/>
                <a:cs typeface="Arial" panose="020B0604020202020204" pitchFamily="34" charset="0"/>
              </a:defRPr>
            </a:lvl3pPr>
            <a:lvl4pPr>
              <a:lnSpc>
                <a:spcPct val="100000"/>
              </a:lnSpc>
              <a:spcBef>
                <a:spcPts val="600"/>
              </a:spcBef>
              <a:buNone/>
              <a:defRPr sz="2000">
                <a:solidFill>
                  <a:srgbClr val="123278"/>
                </a:solidFill>
                <a:latin typeface="Arial" panose="020B0604020202020204" pitchFamily="34" charset="0"/>
                <a:cs typeface="Arial" panose="020B0604020202020204" pitchFamily="34" charset="0"/>
              </a:defRPr>
            </a:lvl4pPr>
            <a:lvl5pPr>
              <a:lnSpc>
                <a:spcPct val="100000"/>
              </a:lnSpc>
              <a:spcBef>
                <a:spcPts val="600"/>
              </a:spcBef>
              <a:buNone/>
              <a:defRPr sz="2000">
                <a:solidFill>
                  <a:srgbClr val="12327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3289" y="5884986"/>
            <a:ext cx="2228479" cy="693561"/>
          </a:xfrm>
          <a:prstGeom prst="rect">
            <a:avLst/>
          </a:prstGeom>
        </p:spPr>
      </p:pic>
      <p:sp>
        <p:nvSpPr>
          <p:cNvPr id="7" name="Slide Number Placeholder 1">
            <a:extLst>
              <a:ext uri="{FF2B5EF4-FFF2-40B4-BE49-F238E27FC236}">
                <a16:creationId xmlns:a16="http://schemas.microsoft.com/office/drawing/2014/main" id="{386F1BD3-4E93-490E-A422-97A5303FAF72}"/>
              </a:ext>
            </a:extLst>
          </p:cNvPr>
          <p:cNvSpPr>
            <a:spLocks noGrp="1"/>
          </p:cNvSpPr>
          <p:nvPr>
            <p:ph type="sldNum" sz="quarter" idx="4"/>
          </p:nvPr>
        </p:nvSpPr>
        <p:spPr>
          <a:xfrm>
            <a:off x="11574242" y="6492875"/>
            <a:ext cx="680047" cy="365125"/>
          </a:xfrm>
          <a:prstGeom prst="rect">
            <a:avLst/>
          </a:prstGeom>
        </p:spPr>
        <p:txBody>
          <a:bodyPr vert="horz" lIns="91440" tIns="45720" rIns="91440" bIns="45720" rtlCol="0" anchor="ctr"/>
          <a:lstStyle>
            <a:lvl1pPr algn="l">
              <a:defRPr sz="1800">
                <a:solidFill>
                  <a:schemeClr val="tx1">
                    <a:tint val="75000"/>
                  </a:schemeClr>
                </a:solidFill>
              </a:defRPr>
            </a:lvl1pPr>
          </a:lstStyle>
          <a:p>
            <a:fld id="{84F81F4C-CB6F-482F-8728-D5D2BDAC10F7}"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7076C21-2AF5-4822-A51A-0B1A3DA0343F}" type="datetimeFigureOut">
              <a:rPr lang="en-US" smtClean="0">
                <a:solidFill>
                  <a:prstClr val="black"/>
                </a:solidFill>
              </a:rPr>
              <a:pPr/>
              <a:t>10/15/2019</a:t>
            </a:fld>
            <a:endParaRPr lang="en-US" dirty="0">
              <a:solidFill>
                <a:prstClr val="black"/>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F4649740-F0C5-4B63-B7B5-6A2A744AD40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4474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7076C21-2AF5-4822-A51A-0B1A3DA0343F}" type="datetimeFigureOut">
              <a:rPr lang="en-US" smtClean="0">
                <a:solidFill>
                  <a:prstClr val="black"/>
                </a:solidFill>
              </a:rPr>
              <a:pPr/>
              <a:t>10/15/2019</a:t>
            </a:fld>
            <a:endParaRPr lang="en-US" dirty="0">
              <a:solidFill>
                <a:prstClr val="black"/>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F4649740-F0C5-4B63-B7B5-6A2A744AD40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53167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823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1066800"/>
            <a:ext cx="1219200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550252" y="993448"/>
            <a:ext cx="9245600" cy="1143000"/>
          </a:xfrm>
          <a:prstGeom prst="rect">
            <a:avLst/>
          </a:prstGeom>
        </p:spPr>
        <p:txBody>
          <a:bodyPr>
            <a:normAutofit/>
          </a:bodyPr>
          <a:lstStyle>
            <a:lvl1pPr algn="l">
              <a:defRPr sz="3200" b="1">
                <a:solidFill>
                  <a:srgbClr val="D39B3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066803" y="1950579"/>
            <a:ext cx="10497493" cy="3940138"/>
          </a:xfrm>
          <a:prstGeom prst="rect">
            <a:avLst/>
          </a:prstGeom>
        </p:spPr>
        <p:txBody>
          <a:bodyPr/>
          <a:lstStyle>
            <a:lvl1pPr>
              <a:buClr>
                <a:srgbClr val="2C4984"/>
              </a:buClr>
              <a:buSzPct val="105000"/>
              <a:buFont typeface="Arial" pitchFamily="34" charset="0"/>
              <a:buChar char="•"/>
              <a:defRPr sz="2400">
                <a:solidFill>
                  <a:srgbClr val="123278"/>
                </a:solidFill>
                <a:latin typeface="Arial" panose="020B0604020202020204" pitchFamily="34" charset="0"/>
                <a:cs typeface="Arial" panose="020B0604020202020204" pitchFamily="34" charset="0"/>
              </a:defRPr>
            </a:lvl1pPr>
            <a:lvl2pPr>
              <a:buNone/>
              <a:defRPr sz="2000">
                <a:solidFill>
                  <a:srgbClr val="123278"/>
                </a:solidFill>
                <a:latin typeface="Arial" panose="020B0604020202020204" pitchFamily="34" charset="0"/>
                <a:cs typeface="Arial" panose="020B0604020202020204" pitchFamily="34" charset="0"/>
              </a:defRPr>
            </a:lvl2pPr>
            <a:lvl3pPr>
              <a:buNone/>
              <a:defRPr sz="2000">
                <a:solidFill>
                  <a:srgbClr val="123278"/>
                </a:solidFill>
                <a:latin typeface="Arial" panose="020B0604020202020204" pitchFamily="34" charset="0"/>
                <a:cs typeface="Arial" panose="020B0604020202020204" pitchFamily="34" charset="0"/>
              </a:defRPr>
            </a:lvl3pPr>
            <a:lvl4pPr>
              <a:buNone/>
              <a:defRPr sz="2000">
                <a:solidFill>
                  <a:srgbClr val="123278"/>
                </a:solidFill>
                <a:latin typeface="Arial" panose="020B0604020202020204" pitchFamily="34" charset="0"/>
                <a:cs typeface="Arial" panose="020B0604020202020204" pitchFamily="34" charset="0"/>
              </a:defRPr>
            </a:lvl4pPr>
            <a:lvl5pPr>
              <a:buNone/>
              <a:defRPr sz="2000">
                <a:solidFill>
                  <a:srgbClr val="12327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101600" y="5105400"/>
            <a:ext cx="1930400" cy="1570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 name="Slide Number Placeholder 5"/>
          <p:cNvSpPr>
            <a:spLocks noGrp="1"/>
          </p:cNvSpPr>
          <p:nvPr>
            <p:ph type="sldNum" sz="quarter" idx="12"/>
          </p:nvPr>
        </p:nvSpPr>
        <p:spPr>
          <a:xfrm>
            <a:off x="101603" y="6356355"/>
            <a:ext cx="621671" cy="365125"/>
          </a:xfrm>
          <a:prstGeom prst="rect">
            <a:avLst/>
          </a:prstGeom>
        </p:spPr>
        <p:txBody>
          <a:bodyPr/>
          <a:lstStyle/>
          <a:p>
            <a:fld id="{A5FA1983-542F-4CA2-BD88-A785EE245D44}" type="slidenum">
              <a:rPr lang="en-US" smtClean="0">
                <a:solidFill>
                  <a:prstClr val="black"/>
                </a:solidFill>
              </a:rPr>
              <a:pPr/>
              <a:t>‹#›</a:t>
            </a:fld>
            <a:endParaRPr lang="en-US" dirty="0">
              <a:solidFill>
                <a:prstClr val="black"/>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75964" y="6174762"/>
            <a:ext cx="2465805" cy="567911"/>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3655" t="-60" r="4129" b="85975"/>
          <a:stretch/>
        </p:blipFill>
        <p:spPr>
          <a:xfrm>
            <a:off x="-24882" y="120627"/>
            <a:ext cx="12241763" cy="1057814"/>
          </a:xfrm>
          <a:prstGeom prst="rect">
            <a:avLst/>
          </a:prstGeom>
        </p:spPr>
      </p:pic>
      <p:sp>
        <p:nvSpPr>
          <p:cNvPr id="15" name="Rectangle 14"/>
          <p:cNvSpPr/>
          <p:nvPr userDrawn="1"/>
        </p:nvSpPr>
        <p:spPr>
          <a:xfrm>
            <a:off x="-24882" y="0"/>
            <a:ext cx="12241763" cy="304800"/>
          </a:xfrm>
          <a:prstGeom prst="rect">
            <a:avLst/>
          </a:prstGeom>
          <a:solidFill>
            <a:srgbClr val="16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4" name="TextBox 13"/>
          <p:cNvSpPr txBox="1"/>
          <p:nvPr userDrawn="1"/>
        </p:nvSpPr>
        <p:spPr>
          <a:xfrm>
            <a:off x="34836" y="208211"/>
            <a:ext cx="12192000" cy="276999"/>
          </a:xfrm>
          <a:prstGeom prst="rect">
            <a:avLst/>
          </a:prstGeom>
          <a:noFill/>
        </p:spPr>
        <p:txBody>
          <a:bodyPr wrap="square" rtlCol="0">
            <a:spAutoFit/>
          </a:bodyPr>
          <a:lstStyle/>
          <a:p>
            <a:pPr algn="ctr"/>
            <a:r>
              <a:rPr lang="en-US" sz="1200" spc="730" dirty="0">
                <a:solidFill>
                  <a:srgbClr val="D39B3C"/>
                </a:solidFill>
                <a:latin typeface="Arial" panose="020B0604020202020204" pitchFamily="34" charset="0"/>
                <a:cs typeface="Arial" panose="020B0604020202020204" pitchFamily="34" charset="0"/>
              </a:rPr>
              <a:t>PENNSYLVANIA’S STATE SYSTEM OF HIGHER EDUCATION</a:t>
            </a:r>
          </a:p>
        </p:txBody>
      </p:sp>
    </p:spTree>
    <p:extLst>
      <p:ext uri="{BB962C8B-B14F-4D97-AF65-F5344CB8AC3E}">
        <p14:creationId xmlns:p14="http://schemas.microsoft.com/office/powerpoint/2010/main" val="386528727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85FFD4-DD20-47FB-8BB0-430AC657D30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40900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C2847A1-E798-46A0-9A97-D8E75A74B9E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9154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F8A3B4B-BAC2-42E3-A3B5-5772CA04895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27311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A38C9C8-20CC-460D-A7FD-19E8DBD21E9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33459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00E0DC0-F4C4-433B-A848-FF4D365CB59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4066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23B3DA9-C66E-49BB-8B62-9C3367AD8B2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3190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imple Layout">
    <p:spTree>
      <p:nvGrpSpPr>
        <p:cNvPr id="1" name=""/>
        <p:cNvGrpSpPr/>
        <p:nvPr/>
      </p:nvGrpSpPr>
      <p:grpSpPr>
        <a:xfrm>
          <a:off x="0" y="0"/>
          <a:ext cx="0" cy="0"/>
          <a:chOff x="0" y="0"/>
          <a:chExt cx="0" cy="0"/>
        </a:xfrm>
      </p:grpSpPr>
      <p:sp>
        <p:nvSpPr>
          <p:cNvPr id="9" name="Title 1"/>
          <p:cNvSpPr>
            <a:spLocks noGrp="1"/>
          </p:cNvSpPr>
          <p:nvPr>
            <p:ph type="title"/>
          </p:nvPr>
        </p:nvSpPr>
        <p:spPr>
          <a:xfrm>
            <a:off x="550252" y="1321000"/>
            <a:ext cx="9245600" cy="1143000"/>
          </a:xfrm>
          <a:prstGeom prst="rect">
            <a:avLst/>
          </a:prstGeom>
        </p:spPr>
        <p:txBody>
          <a:bodyPr>
            <a:normAutofit/>
          </a:bodyPr>
          <a:lstStyle>
            <a:lvl1pPr algn="l">
              <a:defRPr sz="3200" b="1">
                <a:solidFill>
                  <a:srgbClr val="D39B3C"/>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Content Placeholder 2"/>
          <p:cNvSpPr>
            <a:spLocks noGrp="1"/>
          </p:cNvSpPr>
          <p:nvPr>
            <p:ph idx="1"/>
          </p:nvPr>
        </p:nvSpPr>
        <p:spPr>
          <a:xfrm>
            <a:off x="1066802" y="2060813"/>
            <a:ext cx="10497493" cy="3684895"/>
          </a:xfrm>
          <a:prstGeom prst="rect">
            <a:avLst/>
          </a:prstGeom>
        </p:spPr>
        <p:txBody>
          <a:bodyPr/>
          <a:lstStyle>
            <a:lvl1pPr>
              <a:lnSpc>
                <a:spcPct val="150000"/>
              </a:lnSpc>
              <a:buClr>
                <a:srgbClr val="2C4984"/>
              </a:buClr>
              <a:buSzPct val="105000"/>
              <a:buFont typeface="Arial" pitchFamily="34" charset="0"/>
              <a:buChar char="•"/>
              <a:defRPr sz="2400">
                <a:solidFill>
                  <a:srgbClr val="123278"/>
                </a:solidFill>
                <a:latin typeface="Arial" panose="020B0604020202020204" pitchFamily="34" charset="0"/>
                <a:cs typeface="Arial" panose="020B0604020202020204" pitchFamily="34" charset="0"/>
              </a:defRPr>
            </a:lvl1pPr>
            <a:lvl2pPr>
              <a:lnSpc>
                <a:spcPct val="100000"/>
              </a:lnSpc>
              <a:buNone/>
              <a:defRPr sz="2000">
                <a:solidFill>
                  <a:srgbClr val="123278"/>
                </a:solidFill>
                <a:latin typeface="Arial" panose="020B0604020202020204" pitchFamily="34" charset="0"/>
                <a:cs typeface="Arial" panose="020B0604020202020204" pitchFamily="34" charset="0"/>
              </a:defRPr>
            </a:lvl2pPr>
            <a:lvl3pPr marL="1097280">
              <a:lnSpc>
                <a:spcPct val="100000"/>
              </a:lnSpc>
              <a:spcBef>
                <a:spcPts val="1200"/>
              </a:spcBef>
              <a:buNone/>
              <a:defRPr sz="2000">
                <a:solidFill>
                  <a:srgbClr val="123278"/>
                </a:solidFill>
                <a:latin typeface="Arial" panose="020B0604020202020204" pitchFamily="34" charset="0"/>
                <a:cs typeface="Arial" panose="020B0604020202020204" pitchFamily="34" charset="0"/>
              </a:defRPr>
            </a:lvl3pPr>
            <a:lvl4pPr>
              <a:lnSpc>
                <a:spcPct val="100000"/>
              </a:lnSpc>
              <a:spcBef>
                <a:spcPts val="600"/>
              </a:spcBef>
              <a:buNone/>
              <a:defRPr sz="2000">
                <a:solidFill>
                  <a:srgbClr val="123278"/>
                </a:solidFill>
                <a:latin typeface="Arial" panose="020B0604020202020204" pitchFamily="34" charset="0"/>
                <a:cs typeface="Arial" panose="020B0604020202020204" pitchFamily="34" charset="0"/>
              </a:defRPr>
            </a:lvl4pPr>
            <a:lvl5pPr>
              <a:lnSpc>
                <a:spcPct val="100000"/>
              </a:lnSpc>
              <a:spcBef>
                <a:spcPts val="600"/>
              </a:spcBef>
              <a:buNone/>
              <a:defRPr sz="2000">
                <a:solidFill>
                  <a:srgbClr val="12327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3"/>
            <a:ext cx="12192000" cy="370390"/>
          </a:xfrm>
          <a:prstGeom prst="rect">
            <a:avLst/>
          </a:prstGeom>
          <a:solidFill>
            <a:srgbClr val="F3CA7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p:cNvSpPr/>
          <p:nvPr userDrawn="1"/>
        </p:nvSpPr>
        <p:spPr>
          <a:xfrm>
            <a:off x="0" y="-3"/>
            <a:ext cx="12192000" cy="344654"/>
          </a:xfrm>
          <a:prstGeom prst="rect">
            <a:avLst/>
          </a:prstGeom>
          <a:solidFill>
            <a:srgbClr val="16406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3289" y="5884986"/>
            <a:ext cx="2228479" cy="693561"/>
          </a:xfrm>
          <a:prstGeom prst="rect">
            <a:avLst/>
          </a:prstGeom>
        </p:spPr>
      </p:pic>
      <p:sp>
        <p:nvSpPr>
          <p:cNvPr id="12" name="Slide Number Placeholder 1">
            <a:extLst>
              <a:ext uri="{FF2B5EF4-FFF2-40B4-BE49-F238E27FC236}">
                <a16:creationId xmlns:a16="http://schemas.microsoft.com/office/drawing/2014/main" id="{84ECABB8-4187-4D41-9D8E-D06A70FA3F52}"/>
              </a:ext>
            </a:extLst>
          </p:cNvPr>
          <p:cNvSpPr>
            <a:spLocks noGrp="1"/>
          </p:cNvSpPr>
          <p:nvPr>
            <p:ph type="sldNum" sz="quarter" idx="4"/>
          </p:nvPr>
        </p:nvSpPr>
        <p:spPr>
          <a:xfrm>
            <a:off x="11574242" y="6492875"/>
            <a:ext cx="680047" cy="365125"/>
          </a:xfrm>
          <a:prstGeom prst="rect">
            <a:avLst/>
          </a:prstGeom>
        </p:spPr>
        <p:txBody>
          <a:bodyPr vert="horz" lIns="91440" tIns="45720" rIns="91440" bIns="45720" rtlCol="0" anchor="ctr"/>
          <a:lstStyle>
            <a:lvl1pPr algn="l">
              <a:defRPr sz="1800">
                <a:solidFill>
                  <a:schemeClr val="tx1">
                    <a:tint val="75000"/>
                  </a:schemeClr>
                </a:solidFill>
              </a:defRPr>
            </a:lvl1pPr>
          </a:lstStyle>
          <a:p>
            <a:fld id="{84F81F4C-CB6F-482F-8728-D5D2BDAC10F7}" type="slidenum">
              <a:rPr lang="en-US" smtClean="0"/>
              <a:pPr/>
              <a:t>‹#›</a:t>
            </a:fld>
            <a:endParaRPr lang="en-US" dirty="0"/>
          </a:p>
        </p:txBody>
      </p:sp>
    </p:spTree>
    <p:extLst>
      <p:ext uri="{BB962C8B-B14F-4D97-AF65-F5344CB8AC3E}">
        <p14:creationId xmlns:p14="http://schemas.microsoft.com/office/powerpoint/2010/main" val="18536153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EC528D4-A2AB-4F33-95DF-E58C3C97729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55007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A2858C-DBA9-4DC8-881A-13DEC313F3C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266510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B77103-2B33-412D-AEB0-D1500154D5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480063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1646CFB-CD3F-4C53-AA8C-7798BDDA474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81169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F005AB-0383-4D31-9262-916429812E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798843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endParaRPr lang="en-US" dirty="0"/>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AF44ADD8-1850-460B-BE29-77F6B8EB3E8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384092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Simple Layout no logo">
    <p:spTree>
      <p:nvGrpSpPr>
        <p:cNvPr id="1" name=""/>
        <p:cNvGrpSpPr/>
        <p:nvPr/>
      </p:nvGrpSpPr>
      <p:grpSpPr>
        <a:xfrm>
          <a:off x="0" y="0"/>
          <a:ext cx="0" cy="0"/>
          <a:chOff x="0" y="0"/>
          <a:chExt cx="0" cy="0"/>
        </a:xfrm>
      </p:grpSpPr>
      <p:sp>
        <p:nvSpPr>
          <p:cNvPr id="9" name="Title 1"/>
          <p:cNvSpPr>
            <a:spLocks noGrp="1"/>
          </p:cNvSpPr>
          <p:nvPr>
            <p:ph type="title"/>
          </p:nvPr>
        </p:nvSpPr>
        <p:spPr>
          <a:xfrm>
            <a:off x="550252" y="1321000"/>
            <a:ext cx="9245600" cy="1143000"/>
          </a:xfrm>
          <a:prstGeom prst="rect">
            <a:avLst/>
          </a:prstGeom>
        </p:spPr>
        <p:txBody>
          <a:bodyPr>
            <a:normAutofit/>
          </a:bodyPr>
          <a:lstStyle>
            <a:lvl1pPr algn="l">
              <a:defRPr sz="3200" b="1">
                <a:solidFill>
                  <a:srgbClr val="D39B3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Content Placeholder 2"/>
          <p:cNvSpPr>
            <a:spLocks noGrp="1"/>
          </p:cNvSpPr>
          <p:nvPr>
            <p:ph idx="1"/>
          </p:nvPr>
        </p:nvSpPr>
        <p:spPr>
          <a:xfrm>
            <a:off x="1066802" y="2060813"/>
            <a:ext cx="10497493" cy="3684895"/>
          </a:xfrm>
          <a:prstGeom prst="rect">
            <a:avLst/>
          </a:prstGeom>
        </p:spPr>
        <p:txBody>
          <a:bodyPr/>
          <a:lstStyle>
            <a:lvl1pPr>
              <a:lnSpc>
                <a:spcPct val="150000"/>
              </a:lnSpc>
              <a:buClr>
                <a:srgbClr val="2C4984"/>
              </a:buClr>
              <a:buSzPct val="105000"/>
              <a:buFont typeface="Arial" pitchFamily="34" charset="0"/>
              <a:buChar char="•"/>
              <a:defRPr sz="2400">
                <a:solidFill>
                  <a:srgbClr val="123278"/>
                </a:solidFill>
                <a:latin typeface="Arial" panose="020B0604020202020204" pitchFamily="34" charset="0"/>
                <a:cs typeface="Arial" panose="020B0604020202020204" pitchFamily="34" charset="0"/>
              </a:defRPr>
            </a:lvl1pPr>
            <a:lvl2pPr>
              <a:lnSpc>
                <a:spcPct val="100000"/>
              </a:lnSpc>
              <a:buNone/>
              <a:defRPr sz="2000">
                <a:solidFill>
                  <a:srgbClr val="123278"/>
                </a:solidFill>
                <a:latin typeface="Arial" panose="020B0604020202020204" pitchFamily="34" charset="0"/>
                <a:cs typeface="Arial" panose="020B0604020202020204" pitchFamily="34" charset="0"/>
              </a:defRPr>
            </a:lvl2pPr>
            <a:lvl3pPr marL="1097280">
              <a:lnSpc>
                <a:spcPct val="100000"/>
              </a:lnSpc>
              <a:spcBef>
                <a:spcPts val="1200"/>
              </a:spcBef>
              <a:buNone/>
              <a:defRPr sz="2000">
                <a:solidFill>
                  <a:srgbClr val="123278"/>
                </a:solidFill>
                <a:latin typeface="Arial" panose="020B0604020202020204" pitchFamily="34" charset="0"/>
                <a:cs typeface="Arial" panose="020B0604020202020204" pitchFamily="34" charset="0"/>
              </a:defRPr>
            </a:lvl3pPr>
            <a:lvl4pPr>
              <a:lnSpc>
                <a:spcPct val="100000"/>
              </a:lnSpc>
              <a:spcBef>
                <a:spcPts val="600"/>
              </a:spcBef>
              <a:buNone/>
              <a:defRPr sz="2000">
                <a:solidFill>
                  <a:srgbClr val="123278"/>
                </a:solidFill>
                <a:latin typeface="Arial" panose="020B0604020202020204" pitchFamily="34" charset="0"/>
                <a:cs typeface="Arial" panose="020B0604020202020204" pitchFamily="34" charset="0"/>
              </a:defRPr>
            </a:lvl4pPr>
            <a:lvl5pPr>
              <a:lnSpc>
                <a:spcPct val="100000"/>
              </a:lnSpc>
              <a:spcBef>
                <a:spcPts val="600"/>
              </a:spcBef>
              <a:buNone/>
              <a:defRPr sz="2000">
                <a:solidFill>
                  <a:srgbClr val="12327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p:cNvSpPr/>
          <p:nvPr userDrawn="1"/>
        </p:nvSpPr>
        <p:spPr>
          <a:xfrm>
            <a:off x="0" y="-3"/>
            <a:ext cx="12192000" cy="370390"/>
          </a:xfrm>
          <a:prstGeom prst="rect">
            <a:avLst/>
          </a:prstGeom>
          <a:solidFill>
            <a:srgbClr val="F3CA7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p:cNvSpPr/>
          <p:nvPr userDrawn="1"/>
        </p:nvSpPr>
        <p:spPr>
          <a:xfrm>
            <a:off x="0" y="-3"/>
            <a:ext cx="12192000" cy="344654"/>
          </a:xfrm>
          <a:prstGeom prst="rect">
            <a:avLst/>
          </a:prstGeom>
          <a:solidFill>
            <a:srgbClr val="16406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1"/>
          <p:cNvSpPr>
            <a:spLocks noGrp="1"/>
          </p:cNvSpPr>
          <p:nvPr>
            <p:ph type="sldNum" sz="quarter" idx="4"/>
          </p:nvPr>
        </p:nvSpPr>
        <p:spPr>
          <a:xfrm>
            <a:off x="452717" y="6194985"/>
            <a:ext cx="2743200" cy="365125"/>
          </a:xfrm>
          <a:prstGeom prst="rect">
            <a:avLst/>
          </a:prstGeom>
        </p:spPr>
        <p:txBody>
          <a:bodyPr vert="horz" lIns="91440" tIns="45720" rIns="91440" bIns="45720" rtlCol="0" anchor="ctr"/>
          <a:lstStyle>
            <a:lvl1pPr algn="l">
              <a:defRPr sz="1800">
                <a:solidFill>
                  <a:schemeClr val="tx1">
                    <a:tint val="75000"/>
                  </a:schemeClr>
                </a:solidFill>
              </a:defRPr>
            </a:lvl1pPr>
          </a:lstStyle>
          <a:p>
            <a:fld id="{84F81F4C-CB6F-482F-8728-D5D2BDAC10F7}" type="slidenum">
              <a:rPr lang="en-US" smtClean="0"/>
              <a:pPr/>
              <a:t>‹#›</a:t>
            </a:fld>
            <a:endParaRPr lang="en-US" dirty="0"/>
          </a:p>
        </p:txBody>
      </p:sp>
    </p:spTree>
    <p:extLst>
      <p:ext uri="{BB962C8B-B14F-4D97-AF65-F5344CB8AC3E}">
        <p14:creationId xmlns:p14="http://schemas.microsoft.com/office/powerpoint/2010/main" val="871130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Simple Layout">
    <p:spTree>
      <p:nvGrpSpPr>
        <p:cNvPr id="1" name=""/>
        <p:cNvGrpSpPr/>
        <p:nvPr/>
      </p:nvGrpSpPr>
      <p:grpSpPr>
        <a:xfrm>
          <a:off x="0" y="0"/>
          <a:ext cx="0" cy="0"/>
          <a:chOff x="0" y="0"/>
          <a:chExt cx="0" cy="0"/>
        </a:xfrm>
      </p:grpSpPr>
      <p:sp>
        <p:nvSpPr>
          <p:cNvPr id="9" name="Title 1"/>
          <p:cNvSpPr>
            <a:spLocks noGrp="1"/>
          </p:cNvSpPr>
          <p:nvPr>
            <p:ph type="title"/>
          </p:nvPr>
        </p:nvSpPr>
        <p:spPr>
          <a:xfrm>
            <a:off x="550252" y="1321000"/>
            <a:ext cx="9245600" cy="1143000"/>
          </a:xfrm>
          <a:prstGeom prst="rect">
            <a:avLst/>
          </a:prstGeom>
        </p:spPr>
        <p:txBody>
          <a:bodyPr>
            <a:normAutofit/>
          </a:bodyPr>
          <a:lstStyle>
            <a:lvl1pPr algn="l">
              <a:defRPr sz="3200" b="1">
                <a:solidFill>
                  <a:srgbClr val="D39B3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Content Placeholder 2"/>
          <p:cNvSpPr>
            <a:spLocks noGrp="1"/>
          </p:cNvSpPr>
          <p:nvPr>
            <p:ph idx="1"/>
          </p:nvPr>
        </p:nvSpPr>
        <p:spPr>
          <a:xfrm>
            <a:off x="1066802" y="2060813"/>
            <a:ext cx="10497493" cy="3684895"/>
          </a:xfrm>
          <a:prstGeom prst="rect">
            <a:avLst/>
          </a:prstGeom>
        </p:spPr>
        <p:txBody>
          <a:bodyPr/>
          <a:lstStyle>
            <a:lvl1pPr>
              <a:lnSpc>
                <a:spcPct val="150000"/>
              </a:lnSpc>
              <a:buClr>
                <a:srgbClr val="2C4984"/>
              </a:buClr>
              <a:buSzPct val="105000"/>
              <a:buFont typeface="Arial" pitchFamily="34" charset="0"/>
              <a:buChar char="•"/>
              <a:defRPr sz="2400">
                <a:solidFill>
                  <a:srgbClr val="123278"/>
                </a:solidFill>
                <a:latin typeface="Arial" panose="020B0604020202020204" pitchFamily="34" charset="0"/>
                <a:cs typeface="Arial" panose="020B0604020202020204" pitchFamily="34" charset="0"/>
              </a:defRPr>
            </a:lvl1pPr>
            <a:lvl2pPr>
              <a:lnSpc>
                <a:spcPct val="100000"/>
              </a:lnSpc>
              <a:buNone/>
              <a:defRPr sz="2000">
                <a:solidFill>
                  <a:srgbClr val="123278"/>
                </a:solidFill>
                <a:latin typeface="Arial" panose="020B0604020202020204" pitchFamily="34" charset="0"/>
                <a:cs typeface="Arial" panose="020B0604020202020204" pitchFamily="34" charset="0"/>
              </a:defRPr>
            </a:lvl2pPr>
            <a:lvl3pPr marL="1097280">
              <a:lnSpc>
                <a:spcPct val="100000"/>
              </a:lnSpc>
              <a:spcBef>
                <a:spcPts val="1200"/>
              </a:spcBef>
              <a:buNone/>
              <a:defRPr sz="2000">
                <a:solidFill>
                  <a:srgbClr val="123278"/>
                </a:solidFill>
                <a:latin typeface="Arial" panose="020B0604020202020204" pitchFamily="34" charset="0"/>
                <a:cs typeface="Arial" panose="020B0604020202020204" pitchFamily="34" charset="0"/>
              </a:defRPr>
            </a:lvl3pPr>
            <a:lvl4pPr>
              <a:lnSpc>
                <a:spcPct val="100000"/>
              </a:lnSpc>
              <a:spcBef>
                <a:spcPts val="600"/>
              </a:spcBef>
              <a:buNone/>
              <a:defRPr sz="2000">
                <a:solidFill>
                  <a:srgbClr val="123278"/>
                </a:solidFill>
                <a:latin typeface="Arial" panose="020B0604020202020204" pitchFamily="34" charset="0"/>
                <a:cs typeface="Arial" panose="020B0604020202020204" pitchFamily="34" charset="0"/>
              </a:defRPr>
            </a:lvl4pPr>
            <a:lvl5pPr>
              <a:lnSpc>
                <a:spcPct val="100000"/>
              </a:lnSpc>
              <a:spcBef>
                <a:spcPts val="600"/>
              </a:spcBef>
              <a:buNone/>
              <a:defRPr sz="2000">
                <a:solidFill>
                  <a:srgbClr val="12327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p:cNvSpPr/>
          <p:nvPr userDrawn="1"/>
        </p:nvSpPr>
        <p:spPr>
          <a:xfrm>
            <a:off x="0" y="-3"/>
            <a:ext cx="12192000" cy="370390"/>
          </a:xfrm>
          <a:prstGeom prst="rect">
            <a:avLst/>
          </a:prstGeom>
          <a:solidFill>
            <a:srgbClr val="F3CA7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p:cNvSpPr/>
          <p:nvPr userDrawn="1"/>
        </p:nvSpPr>
        <p:spPr>
          <a:xfrm>
            <a:off x="0" y="-3"/>
            <a:ext cx="12192000" cy="344654"/>
          </a:xfrm>
          <a:prstGeom prst="rect">
            <a:avLst/>
          </a:prstGeom>
          <a:solidFill>
            <a:srgbClr val="16406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3289" y="5884986"/>
            <a:ext cx="2228479" cy="693561"/>
          </a:xfrm>
          <a:prstGeom prst="rect">
            <a:avLst/>
          </a:prstGeom>
        </p:spPr>
      </p:pic>
      <p:sp>
        <p:nvSpPr>
          <p:cNvPr id="11" name="Slide Number Placeholder 1"/>
          <p:cNvSpPr>
            <a:spLocks noGrp="1"/>
          </p:cNvSpPr>
          <p:nvPr>
            <p:ph type="sldNum" sz="quarter" idx="4"/>
          </p:nvPr>
        </p:nvSpPr>
        <p:spPr>
          <a:xfrm>
            <a:off x="452717" y="6194985"/>
            <a:ext cx="2743200" cy="365125"/>
          </a:xfrm>
          <a:prstGeom prst="rect">
            <a:avLst/>
          </a:prstGeom>
        </p:spPr>
        <p:txBody>
          <a:bodyPr vert="horz" lIns="91440" tIns="45720" rIns="91440" bIns="45720" rtlCol="0" anchor="ctr"/>
          <a:lstStyle>
            <a:lvl1pPr algn="l">
              <a:defRPr sz="1800">
                <a:solidFill>
                  <a:schemeClr val="tx1">
                    <a:tint val="75000"/>
                  </a:schemeClr>
                </a:solidFill>
              </a:defRPr>
            </a:lvl1pPr>
          </a:lstStyle>
          <a:p>
            <a:fld id="{84F81F4C-CB6F-482F-8728-D5D2BDAC10F7}" type="slidenum">
              <a:rPr lang="en-US" smtClean="0"/>
              <a:pPr/>
              <a:t>‹#›</a:t>
            </a:fld>
            <a:endParaRPr lang="en-US" dirty="0"/>
          </a:p>
        </p:txBody>
      </p:sp>
    </p:spTree>
    <p:extLst>
      <p:ext uri="{BB962C8B-B14F-4D97-AF65-F5344CB8AC3E}">
        <p14:creationId xmlns:p14="http://schemas.microsoft.com/office/powerpoint/2010/main" val="1760760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imple Layout no logo">
    <p:spTree>
      <p:nvGrpSpPr>
        <p:cNvPr id="1" name=""/>
        <p:cNvGrpSpPr/>
        <p:nvPr/>
      </p:nvGrpSpPr>
      <p:grpSpPr>
        <a:xfrm>
          <a:off x="0" y="0"/>
          <a:ext cx="0" cy="0"/>
          <a:chOff x="0" y="0"/>
          <a:chExt cx="0" cy="0"/>
        </a:xfrm>
      </p:grpSpPr>
      <p:sp>
        <p:nvSpPr>
          <p:cNvPr id="9" name="Title 1"/>
          <p:cNvSpPr>
            <a:spLocks noGrp="1"/>
          </p:cNvSpPr>
          <p:nvPr>
            <p:ph type="title"/>
          </p:nvPr>
        </p:nvSpPr>
        <p:spPr>
          <a:xfrm>
            <a:off x="550252" y="1321000"/>
            <a:ext cx="9245600" cy="1143000"/>
          </a:xfrm>
          <a:prstGeom prst="rect">
            <a:avLst/>
          </a:prstGeom>
        </p:spPr>
        <p:txBody>
          <a:bodyPr>
            <a:normAutofit/>
          </a:bodyPr>
          <a:lstStyle>
            <a:lvl1pPr algn="l">
              <a:defRPr sz="3200" b="1">
                <a:solidFill>
                  <a:srgbClr val="D39B3C"/>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Content Placeholder 2"/>
          <p:cNvSpPr>
            <a:spLocks noGrp="1"/>
          </p:cNvSpPr>
          <p:nvPr>
            <p:ph idx="1"/>
          </p:nvPr>
        </p:nvSpPr>
        <p:spPr>
          <a:xfrm>
            <a:off x="1066802" y="2060813"/>
            <a:ext cx="10497493" cy="3684895"/>
          </a:xfrm>
          <a:prstGeom prst="rect">
            <a:avLst/>
          </a:prstGeom>
        </p:spPr>
        <p:txBody>
          <a:bodyPr/>
          <a:lstStyle>
            <a:lvl1pPr>
              <a:lnSpc>
                <a:spcPct val="150000"/>
              </a:lnSpc>
              <a:buClr>
                <a:srgbClr val="2C4984"/>
              </a:buClr>
              <a:buSzPct val="105000"/>
              <a:buFont typeface="Arial" pitchFamily="34" charset="0"/>
              <a:buChar char="•"/>
              <a:defRPr sz="2400">
                <a:solidFill>
                  <a:srgbClr val="123278"/>
                </a:solidFill>
                <a:latin typeface="Arial" panose="020B0604020202020204" pitchFamily="34" charset="0"/>
                <a:cs typeface="Arial" panose="020B0604020202020204" pitchFamily="34" charset="0"/>
              </a:defRPr>
            </a:lvl1pPr>
            <a:lvl2pPr>
              <a:lnSpc>
                <a:spcPct val="100000"/>
              </a:lnSpc>
              <a:buNone/>
              <a:defRPr sz="2000">
                <a:solidFill>
                  <a:srgbClr val="123278"/>
                </a:solidFill>
                <a:latin typeface="Arial" panose="020B0604020202020204" pitchFamily="34" charset="0"/>
                <a:cs typeface="Arial" panose="020B0604020202020204" pitchFamily="34" charset="0"/>
              </a:defRPr>
            </a:lvl2pPr>
            <a:lvl3pPr marL="1097280">
              <a:lnSpc>
                <a:spcPct val="100000"/>
              </a:lnSpc>
              <a:spcBef>
                <a:spcPts val="1200"/>
              </a:spcBef>
              <a:buNone/>
              <a:defRPr sz="2000">
                <a:solidFill>
                  <a:srgbClr val="123278"/>
                </a:solidFill>
                <a:latin typeface="Arial" panose="020B0604020202020204" pitchFamily="34" charset="0"/>
                <a:cs typeface="Arial" panose="020B0604020202020204" pitchFamily="34" charset="0"/>
              </a:defRPr>
            </a:lvl3pPr>
            <a:lvl4pPr>
              <a:lnSpc>
                <a:spcPct val="100000"/>
              </a:lnSpc>
              <a:spcBef>
                <a:spcPts val="600"/>
              </a:spcBef>
              <a:buNone/>
              <a:defRPr sz="2000">
                <a:solidFill>
                  <a:srgbClr val="123278"/>
                </a:solidFill>
                <a:latin typeface="Arial" panose="020B0604020202020204" pitchFamily="34" charset="0"/>
                <a:cs typeface="Arial" panose="020B0604020202020204" pitchFamily="34" charset="0"/>
              </a:defRPr>
            </a:lvl4pPr>
            <a:lvl5pPr>
              <a:lnSpc>
                <a:spcPct val="100000"/>
              </a:lnSpc>
              <a:spcBef>
                <a:spcPts val="600"/>
              </a:spcBef>
              <a:buNone/>
              <a:defRPr sz="2000">
                <a:solidFill>
                  <a:srgbClr val="12327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3"/>
            <a:ext cx="12192000" cy="370390"/>
          </a:xfrm>
          <a:prstGeom prst="rect">
            <a:avLst/>
          </a:prstGeom>
          <a:solidFill>
            <a:srgbClr val="F3CA7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p:cNvSpPr/>
          <p:nvPr userDrawn="1"/>
        </p:nvSpPr>
        <p:spPr>
          <a:xfrm>
            <a:off x="0" y="-3"/>
            <a:ext cx="12192000" cy="344654"/>
          </a:xfrm>
          <a:prstGeom prst="rect">
            <a:avLst/>
          </a:prstGeom>
          <a:solidFill>
            <a:srgbClr val="16406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Slide Number Placeholder 1">
            <a:extLst>
              <a:ext uri="{FF2B5EF4-FFF2-40B4-BE49-F238E27FC236}">
                <a16:creationId xmlns:a16="http://schemas.microsoft.com/office/drawing/2014/main" id="{D035A542-B235-46EF-BDEB-EFFDC1480B1D}"/>
              </a:ext>
            </a:extLst>
          </p:cNvPr>
          <p:cNvSpPr>
            <a:spLocks noGrp="1"/>
          </p:cNvSpPr>
          <p:nvPr>
            <p:ph type="sldNum" sz="quarter" idx="4"/>
          </p:nvPr>
        </p:nvSpPr>
        <p:spPr>
          <a:xfrm>
            <a:off x="11574242" y="6492875"/>
            <a:ext cx="680047" cy="365125"/>
          </a:xfrm>
          <a:prstGeom prst="rect">
            <a:avLst/>
          </a:prstGeom>
        </p:spPr>
        <p:txBody>
          <a:bodyPr vert="horz" lIns="91440" tIns="45720" rIns="91440" bIns="45720" rtlCol="0" anchor="ctr"/>
          <a:lstStyle>
            <a:lvl1pPr algn="l">
              <a:defRPr sz="1800">
                <a:solidFill>
                  <a:schemeClr val="tx1">
                    <a:tint val="75000"/>
                  </a:schemeClr>
                </a:solidFill>
              </a:defRPr>
            </a:lvl1pPr>
          </a:lstStyle>
          <a:p>
            <a:fld id="{84F81F4C-CB6F-482F-8728-D5D2BDAC10F7}" type="slidenum">
              <a:rPr lang="en-US" smtClean="0"/>
              <a:pPr/>
              <a:t>‹#›</a:t>
            </a:fld>
            <a:endParaRPr lang="en-US" dirty="0"/>
          </a:p>
        </p:txBody>
      </p:sp>
    </p:spTree>
    <p:extLst>
      <p:ext uri="{BB962C8B-B14F-4D97-AF65-F5344CB8AC3E}">
        <p14:creationId xmlns:p14="http://schemas.microsoft.com/office/powerpoint/2010/main" val="898509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363492"/>
            <a:ext cx="5384800" cy="376267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363492"/>
            <a:ext cx="5384800" cy="376267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550252" y="1592220"/>
            <a:ext cx="9245600" cy="1143000"/>
          </a:xfrm>
          <a:prstGeom prst="rect">
            <a:avLst/>
          </a:prstGeom>
        </p:spPr>
        <p:txBody>
          <a:bodyPr>
            <a:normAutofit/>
          </a:bodyPr>
          <a:lstStyle>
            <a:lvl1pPr algn="l">
              <a:defRPr sz="3200" b="1">
                <a:solidFill>
                  <a:srgbClr val="D39B3C"/>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Slide Number Placeholder 1">
            <a:extLst>
              <a:ext uri="{FF2B5EF4-FFF2-40B4-BE49-F238E27FC236}">
                <a16:creationId xmlns:a16="http://schemas.microsoft.com/office/drawing/2014/main" id="{A79E23E4-A232-461A-8F20-A38FF9BA2647}"/>
              </a:ext>
            </a:extLst>
          </p:cNvPr>
          <p:cNvSpPr>
            <a:spLocks noGrp="1"/>
          </p:cNvSpPr>
          <p:nvPr>
            <p:ph type="sldNum" sz="quarter" idx="4"/>
          </p:nvPr>
        </p:nvSpPr>
        <p:spPr>
          <a:xfrm>
            <a:off x="11574242" y="6492875"/>
            <a:ext cx="680047" cy="365125"/>
          </a:xfrm>
          <a:prstGeom prst="rect">
            <a:avLst/>
          </a:prstGeom>
        </p:spPr>
        <p:txBody>
          <a:bodyPr vert="horz" lIns="91440" tIns="45720" rIns="91440" bIns="45720" rtlCol="0" anchor="ctr"/>
          <a:lstStyle>
            <a:lvl1pPr algn="l">
              <a:defRPr sz="1800">
                <a:solidFill>
                  <a:schemeClr val="tx1">
                    <a:tint val="75000"/>
                  </a:schemeClr>
                </a:solidFill>
              </a:defRPr>
            </a:lvl1pPr>
          </a:lstStyle>
          <a:p>
            <a:fld id="{84F81F4C-CB6F-482F-8728-D5D2BDAC10F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14927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838735"/>
            <a:ext cx="5386917" cy="328742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214927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838735"/>
            <a:ext cx="5389033" cy="328742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3289" y="5884986"/>
            <a:ext cx="2228479" cy="693561"/>
          </a:xfrm>
          <a:prstGeom prst="rect">
            <a:avLst/>
          </a:prstGeom>
        </p:spPr>
      </p:pic>
      <p:sp>
        <p:nvSpPr>
          <p:cNvPr id="11" name="Title 1"/>
          <p:cNvSpPr>
            <a:spLocks noGrp="1"/>
          </p:cNvSpPr>
          <p:nvPr>
            <p:ph type="title"/>
          </p:nvPr>
        </p:nvSpPr>
        <p:spPr>
          <a:xfrm>
            <a:off x="550252" y="1592220"/>
            <a:ext cx="9245600" cy="1143000"/>
          </a:xfrm>
          <a:prstGeom prst="rect">
            <a:avLst/>
          </a:prstGeom>
        </p:spPr>
        <p:txBody>
          <a:bodyPr>
            <a:normAutofit/>
          </a:bodyPr>
          <a:lstStyle>
            <a:lvl1pPr algn="l">
              <a:defRPr sz="3200" b="1">
                <a:solidFill>
                  <a:srgbClr val="D39B3C"/>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Slide Number Placeholder 1">
            <a:extLst>
              <a:ext uri="{FF2B5EF4-FFF2-40B4-BE49-F238E27FC236}">
                <a16:creationId xmlns:a16="http://schemas.microsoft.com/office/drawing/2014/main" id="{4B73FFE4-F64D-436F-88E5-9D7442E7DDA2}"/>
              </a:ext>
            </a:extLst>
          </p:cNvPr>
          <p:cNvSpPr>
            <a:spLocks noGrp="1"/>
          </p:cNvSpPr>
          <p:nvPr>
            <p:ph type="sldNum" sz="quarter" idx="12"/>
          </p:nvPr>
        </p:nvSpPr>
        <p:spPr>
          <a:xfrm>
            <a:off x="11574242" y="6492875"/>
            <a:ext cx="680047" cy="365125"/>
          </a:xfrm>
          <a:prstGeom prst="rect">
            <a:avLst/>
          </a:prstGeom>
        </p:spPr>
        <p:txBody>
          <a:bodyPr vert="horz" lIns="91440" tIns="45720" rIns="91440" bIns="45720" rtlCol="0" anchor="ctr"/>
          <a:lstStyle>
            <a:lvl1pPr algn="l">
              <a:defRPr sz="1800">
                <a:solidFill>
                  <a:schemeClr val="tx1">
                    <a:tint val="75000"/>
                  </a:schemeClr>
                </a:solidFill>
              </a:defRPr>
            </a:lvl1pPr>
          </a:lstStyle>
          <a:p>
            <a:fld id="{84F81F4C-CB6F-482F-8728-D5D2BDAC10F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1">
            <a:extLst>
              <a:ext uri="{FF2B5EF4-FFF2-40B4-BE49-F238E27FC236}">
                <a16:creationId xmlns:a16="http://schemas.microsoft.com/office/drawing/2014/main" id="{393615B8-F979-4910-B7BD-1E8FE3DCF328}"/>
              </a:ext>
            </a:extLst>
          </p:cNvPr>
          <p:cNvSpPr>
            <a:spLocks noGrp="1"/>
          </p:cNvSpPr>
          <p:nvPr>
            <p:ph type="sldNum" sz="quarter" idx="4"/>
          </p:nvPr>
        </p:nvSpPr>
        <p:spPr>
          <a:xfrm>
            <a:off x="11574242" y="6492875"/>
            <a:ext cx="680047" cy="365125"/>
          </a:xfrm>
          <a:prstGeom prst="rect">
            <a:avLst/>
          </a:prstGeom>
        </p:spPr>
        <p:txBody>
          <a:bodyPr vert="horz" lIns="91440" tIns="45720" rIns="91440" bIns="45720" rtlCol="0" anchor="ctr"/>
          <a:lstStyle>
            <a:lvl1pPr algn="l">
              <a:defRPr sz="1800">
                <a:solidFill>
                  <a:schemeClr val="tx1">
                    <a:tint val="75000"/>
                  </a:schemeClr>
                </a:solidFill>
              </a:defRPr>
            </a:lvl1pPr>
          </a:lstStyle>
          <a:p>
            <a:fld id="{84F81F4C-CB6F-482F-8728-D5D2BDAC10F7}" type="slidenum">
              <a:rPr lang="en-US" smtClean="0"/>
              <a:pPr/>
              <a:t>‹#›</a:t>
            </a:fld>
            <a:endParaRPr lang="en-US" dirty="0"/>
          </a:p>
        </p:txBody>
      </p:sp>
    </p:spTree>
    <p:extLst>
      <p:ext uri="{BB962C8B-B14F-4D97-AF65-F5344CB8AC3E}">
        <p14:creationId xmlns:p14="http://schemas.microsoft.com/office/powerpoint/2010/main" val="221178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10/15/2019</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05571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31AC45-8B75-4757-8CD9-15C79F9E5EB1}" type="datetimeFigureOut">
              <a:rPr lang="en-US" smtClean="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83F162-16EE-4E50-B968-8C39BFCCF3B8}" type="slidenum">
              <a:rPr lang="en-US" smtClean="0"/>
              <a:t>‹#›</a:t>
            </a:fld>
            <a:endParaRPr lang="en-US" dirty="0"/>
          </a:p>
        </p:txBody>
      </p:sp>
    </p:spTree>
    <p:extLst>
      <p:ext uri="{BB962C8B-B14F-4D97-AF65-F5344CB8AC3E}">
        <p14:creationId xmlns:p14="http://schemas.microsoft.com/office/powerpoint/2010/main" val="31393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4.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0" cstate="print">
            <a:extLst>
              <a:ext uri="{28A0092B-C50C-407E-A947-70E740481C1C}">
                <a14:useLocalDpi xmlns:a14="http://schemas.microsoft.com/office/drawing/2010/main" val="0"/>
              </a:ext>
            </a:extLst>
          </a:blip>
          <a:srcRect t="26584" b="21868"/>
          <a:stretch/>
        </p:blipFill>
        <p:spPr>
          <a:xfrm>
            <a:off x="0" y="0"/>
            <a:ext cx="12192000" cy="1359243"/>
          </a:xfrm>
          <a:prstGeom prst="rect">
            <a:avLst/>
          </a:prstGeom>
        </p:spPr>
      </p:pic>
      <p:sp>
        <p:nvSpPr>
          <p:cNvPr id="5" name="Slide Number Placeholder 1">
            <a:extLst>
              <a:ext uri="{FF2B5EF4-FFF2-40B4-BE49-F238E27FC236}">
                <a16:creationId xmlns:a16="http://schemas.microsoft.com/office/drawing/2014/main" id="{17B0BB4A-F25B-4F18-8488-31A7123E74F2}"/>
              </a:ext>
            </a:extLst>
          </p:cNvPr>
          <p:cNvSpPr>
            <a:spLocks noGrp="1"/>
          </p:cNvSpPr>
          <p:nvPr>
            <p:ph type="sldNum" sz="quarter" idx="4"/>
          </p:nvPr>
        </p:nvSpPr>
        <p:spPr>
          <a:xfrm>
            <a:off x="11574242" y="6492875"/>
            <a:ext cx="680047" cy="365125"/>
          </a:xfrm>
          <a:prstGeom prst="rect">
            <a:avLst/>
          </a:prstGeom>
        </p:spPr>
        <p:txBody>
          <a:bodyPr vert="horz" lIns="91440" tIns="45720" rIns="91440" bIns="45720" rtlCol="0" anchor="ctr"/>
          <a:lstStyle>
            <a:lvl1pPr algn="l">
              <a:defRPr sz="1800">
                <a:solidFill>
                  <a:schemeClr val="tx1">
                    <a:tint val="75000"/>
                  </a:schemeClr>
                </a:solidFill>
              </a:defRPr>
            </a:lvl1pPr>
          </a:lstStyle>
          <a:p>
            <a:fld id="{84F81F4C-CB6F-482F-8728-D5D2BDAC10F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801" r:id="rId3"/>
    <p:sldLayoutId id="2147483802" r:id="rId4"/>
    <p:sldLayoutId id="2147483796" r:id="rId5"/>
    <p:sldLayoutId id="2147483797" r:id="rId6"/>
    <p:sldLayoutId id="2147483820" r:id="rId7"/>
    <p:sldLayoutId id="2147483876" r:id="rId8"/>
  </p:sldLayoutIdLst>
  <p:hf hdr="0" ftr="0" dt="0"/>
  <p:txStyles>
    <p:titleStyle>
      <a:lvl1pPr algn="r" defTabSz="914400" rtl="0" eaLnBrk="1" latinLnBrk="0" hangingPunct="1">
        <a:spcBef>
          <a:spcPct val="0"/>
        </a:spcBef>
        <a:buNone/>
        <a:defRPr sz="4000" kern="1200">
          <a:solidFill>
            <a:srgbClr val="2C498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1AC45-8B75-4757-8CD9-15C79F9E5EB1}" type="datetimeFigureOut">
              <a:rPr lang="en-US" smtClean="0"/>
              <a:t>10/15/2019</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3F162-16EE-4E50-B968-8C39BFCCF3B8}" type="slidenum">
              <a:rPr lang="en-US" smtClean="0"/>
              <a:t>‹#›</a:t>
            </a:fld>
            <a:endParaRPr lang="en-US" dirty="0"/>
          </a:p>
        </p:txBody>
      </p:sp>
    </p:spTree>
    <p:extLst>
      <p:ext uri="{BB962C8B-B14F-4D97-AF65-F5344CB8AC3E}">
        <p14:creationId xmlns:p14="http://schemas.microsoft.com/office/powerpoint/2010/main" val="334480673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2937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EA96EFC-23F9-4046-AACE-E40314080564}"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43427250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imgres?imgurl=http://www.higheredjobs.com/images/AccountImages/363_1.jpg&amp;imgrefurl=http://www.higheredjobs.com/InstitutionProfile.cfm?ProfileID=15671&amp;h=121&amp;w=574&amp;sz=60&amp;tbnid=fIxJFhOqcgxVPM:&amp;tbnh=28&amp;tbnw=134&amp;prev=/images?q=millersville+university+logo&amp;zoom=1&amp;q=millersville+university+logo&amp;hl=en&amp;usg=__8DZEBUY2DF0u4z2EJVfdCBC3pew=&amp;sa=X&amp;ei=QfpPTeXXBci1tgfMhYi3AQ&amp;sqi=2&amp;ved=0CEIQ9QEwBg"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imgres?imgurl=http://www.higheredjobs.com/images/AccountImages/363_1.jpg&amp;imgrefurl=http://www.higheredjobs.com/InstitutionProfile.cfm?ProfileID=15671&amp;h=121&amp;w=574&amp;sz=60&amp;tbnid=fIxJFhOqcgxVPM:&amp;tbnh=28&amp;tbnw=134&amp;prev=/images?q=millersville+university+logo&amp;zoom=1&amp;q=millersville+university+logo&amp;hl=en&amp;usg=__8DZEBUY2DF0u4z2EJVfdCBC3pew=&amp;sa=X&amp;ei=QfpPTeXXBci1tgfMhYi3AQ&amp;sqi=2&amp;ved=0CEIQ9QEwBg"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23.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0.xml"/><Relationship Id="rId4"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3.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notesSlide" Target="../notesSlides/notesSlide11.xml"/><Relationship Id="rId4"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imgres?imgurl=http://www.higheredjobs.com/images/AccountImages/363_1.jpg&amp;imgrefurl=http://www.higheredjobs.com/InstitutionProfile.cfm?ProfileID=15671&amp;h=121&amp;w=574&amp;sz=60&amp;tbnid=fIxJFhOqcgxVPM:&amp;tbnh=28&amp;tbnw=134&amp;prev=/images?q=millersville+university+logo&amp;zoom=1&amp;q=millersville+university+logo&amp;hl=en&amp;usg=__8DZEBUY2DF0u4z2EJVfdCBC3pew=&amp;sa=X&amp;ei=QfpPTeXXBci1tgfMhYi3AQ&amp;sqi=2&amp;ved=0CEIQ9QEwBg"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41624"/>
          <a:stretch/>
        </p:blipFill>
        <p:spPr>
          <a:xfrm>
            <a:off x="0" y="1210962"/>
            <a:ext cx="12192000" cy="5647038"/>
          </a:xfrm>
          <a:prstGeom prst="rect">
            <a:avLst/>
          </a:prstGeom>
        </p:spPr>
      </p:pic>
      <p:sp>
        <p:nvSpPr>
          <p:cNvPr id="7" name="Title 1"/>
          <p:cNvSpPr>
            <a:spLocks noGrp="1"/>
          </p:cNvSpPr>
          <p:nvPr>
            <p:ph type="title"/>
          </p:nvPr>
        </p:nvSpPr>
        <p:spPr>
          <a:xfrm>
            <a:off x="2111830" y="1941535"/>
            <a:ext cx="8403771" cy="3451559"/>
          </a:xfrm>
        </p:spPr>
        <p:txBody>
          <a:bodyPr anchor="t">
            <a:noAutofit/>
          </a:bodyPr>
          <a:lstStyle/>
          <a:p>
            <a:r>
              <a:rPr lang="en-US" sz="4400" dirty="0">
                <a:solidFill>
                  <a:schemeClr val="bg1"/>
                </a:solidFill>
                <a:latin typeface="Arial"/>
                <a:cs typeface="Arial"/>
              </a:rPr>
              <a:t>Re-imagining public higher education for the </a:t>
            </a:r>
            <a:r>
              <a:rPr lang="en-US" sz="4400">
                <a:solidFill>
                  <a:schemeClr val="bg1"/>
                </a:solidFill>
                <a:latin typeface="Arial"/>
                <a:cs typeface="Arial"/>
              </a:rPr>
              <a:t>21</a:t>
            </a:r>
            <a:r>
              <a:rPr lang="en-US" sz="4400" baseline="30000">
                <a:solidFill>
                  <a:schemeClr val="bg1"/>
                </a:solidFill>
                <a:latin typeface="Arial"/>
                <a:cs typeface="Arial"/>
              </a:rPr>
              <a:t>st</a:t>
            </a:r>
            <a:r>
              <a:rPr lang="en-US" sz="4400">
                <a:solidFill>
                  <a:schemeClr val="bg1"/>
                </a:solidFill>
                <a:latin typeface="Arial"/>
                <a:cs typeface="Arial"/>
              </a:rPr>
              <a:t> century</a:t>
            </a:r>
            <a:br>
              <a:rPr lang="en-US" sz="4400" dirty="0">
                <a:solidFill>
                  <a:schemeClr val="bg1"/>
                </a:solidFill>
                <a:latin typeface="Arial"/>
                <a:cs typeface="Arial"/>
              </a:rPr>
            </a:br>
            <a:r>
              <a:rPr lang="en-US" sz="2000" b="0" dirty="0">
                <a:solidFill>
                  <a:srgbClr val="FFC000"/>
                </a:solidFill>
                <a:latin typeface="Arial"/>
                <a:cs typeface="Arial"/>
              </a:rPr>
              <a:t>October 15, 2019</a:t>
            </a:r>
            <a:br>
              <a:rPr lang="en-US" sz="2000" b="0" dirty="0">
                <a:latin typeface="Arial"/>
                <a:cs typeface="Arial"/>
              </a:rPr>
            </a:br>
            <a:endParaRPr lang="en-US" sz="1400" b="0" dirty="0">
              <a:solidFill>
                <a:schemeClr val="bg1"/>
              </a:solidFill>
            </a:endParaRPr>
          </a:p>
        </p:txBody>
      </p:sp>
      <p:sp>
        <p:nvSpPr>
          <p:cNvPr id="37890" name="AutoShape 2" descr="data:image/jpg;base64,/9j/4AAQSkZJRgABAQAAAQABAAD/2wBDAAkGBwgHBgkIBwgKCgkLDRYPDQwMDRsUFRAWIB0iIiAdHx8kKDQsJCYxJx8fLT0tMTU3Ojo6Iys/RD84QzQ5Ojf/2wBDAQoKCg0MDRoPDxo3JR8lNzc3Nzc3Nzc3Nzc3Nzc3Nzc3Nzc3Nzc3Nzc3Nzc3Nzc3Nzc3Nzc3Nzc3Nzc3Nzc3Nzf/wAARCAAcAIQDASIAAhEBAxEB/8QAGwAAAgMBAQEAAAAAAAAAAAAAAAYCAwUEBwH/xAAxEAACAgEEAQMCAwcFAAAAAAABAgMEEQAFEiExBhNBIlEVI2EUFiQyQlKBYnKCkZL/xAAUAQEAAAAAAAAAAAAAAAAAAAAA/8QAFBEBAAAAAAAAAAAAAAAAAAAAAP/aAAwDAQACEQMRAD8A9j3ndauy7fLfvmRa0QzI6Rl+A+5A7xq6zcr1aMt6aVVrRRGV5B2AgGSev01xep1DbJYVlDAlAVIyCOa+dLFQSpUs+k5QzLtjM4ZgTzpgcoO/nvih+/tPoNy56spQ7Md0ggtTwiulnAiKH2nJAbLYHxnjnOCOuxrR2zc1vz7hD7EkL0bPsOHKnkeCOCME9Yca80eSYej5IPemaA+lKMoiZyUVySCQPAyFHj7a23t2l9XX9tr/AEpc3ORn/PaHmY6dUhOagkZDM2Bgnh5xnQP+RozpCG37qN5l22f1BcDLtZmEqyFVDiU8C3+1eIYjHLGSOzrnsXr+2z15767nTsUyk92J7pnr2a/LhJIpzleBdXK4XpcYxnQOe97xFtFSeZ4Zp3hryWfbjXyiY5fUcKD2OiQT3jwdQ2ne03K7aqitLC1eOGXk5Uh1kDEEYP8ApPnSjv72QLsn7ZZete2fc5lheUsgVRCIyAf0Zm/5keANUm5Yr+o4qtdgovJQhcmUxZAgsOF5gErkoB0M+QOzoHred2q7NTNy77ogDKpaOMvgkgDIHfkgf51O/uUNCtHYnjnKO6oBHEWYFiAAQPHZA/zpU9U1blL0HuMd65+1GOZJQTkmGISo3FmPbcQD9RwcDvxksPqThJt0UTOR71uuq8WIY/nITgjvOAT19s/Gg1cjVVSzFcrR2IOftyDK842Q4/VWAI/yNIO2Pd/AvSm4S7puEs92eKCxznPF43R8jA6zkAhv5sjzqOxbldp09rs37luzDudKSCMSTtkWkZigBz5dcjPwY+vJ0Ho2dfMj76Rtgr7ruUT53SZDSvyVppWsuzOkblChjAABdfq5Z5AsCOgBrl2eHeZ9h2bcks7huhmrfxdT8Q9iRh/SyHrsd5yy8sjJ6xoH5LUT2Za4Le5Eqs2UYLhs4w2MH+U9A9dZ8jV2vMbVkX5Y/at7k1QybPIiWJ2DqzWpY35YPn6ADjrKg/Y63Kr2vxC36dnuWzZW4lmGb3m5mo31ec+AVeL/AMnyc6By0aB40aDh3iKCeoIrdRLULyKGjcZHnzj5xriE0M0KxvtqBZ1SF1b5TLjiTx+ACcH+7Hz3t6NAsDZ9nahFKPTtMo8DK0Xtj6UUEhMccEZ+OhnRJtm0Tw3RL6fhIUCZlMY5SOuQD0P5gBjIJPwNM+jQKq16SBpIfTMTN7Ai5BAOau3Ep2uSpBJ7+PONTiSnVSxUh2E+zK4rSggnnGeYwxIOVAGcZIw48Z0z6NAs31q22V72wR2JVhkROS8voHPKglegeC9fPIedVR7btVpRF+7VZUn4xyCWPGFXmVz9P9PDr7EjGmvRoM7Z6tZdrWOOhHVilB5QEA5z19X3JH31Gn6f2mkwNWhDHhSqgDpFPRCj+kfoMa09GgzRsG0CtDVG21RXhf3IohGOMbfdR8H9Rq2vtG3VoYoa9GvHFDJ7saJGAqP39QHwez/3rt0aDNm2HaZ7zXpdvrtacAPKUGWx4J+5HwT2NR/d3ZvahiXbq6RwFvaWNePDljkBjwDgZHg4GtTRoMub07s04f3dsqnkiRn8oD6U7QdeApAI+3xqrZaMyW7Fy1WirnAgqwoQxjhXvs/3MxJIHWAvyCdbOjQGjRo0H//Z">
            <a:hlinkClick r:id="rId3"/>
          </p:cNvPr>
          <p:cNvSpPr>
            <a:spLocks noChangeAspect="1" noChangeArrowheads="1"/>
          </p:cNvSpPr>
          <p:nvPr/>
        </p:nvSpPr>
        <p:spPr bwMode="auto">
          <a:xfrm>
            <a:off x="1679575" y="-136525"/>
            <a:ext cx="1257300" cy="2667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1830" y="4820258"/>
            <a:ext cx="3708873" cy="1145672"/>
          </a:xfrm>
          <a:prstGeom prst="rect">
            <a:avLst/>
          </a:prstGeom>
        </p:spPr>
      </p:pic>
      <p:sp>
        <p:nvSpPr>
          <p:cNvPr id="2" name="Slide Number Placeholder 1">
            <a:extLst>
              <a:ext uri="{FF2B5EF4-FFF2-40B4-BE49-F238E27FC236}">
                <a16:creationId xmlns:a16="http://schemas.microsoft.com/office/drawing/2014/main" id="{C057E520-4B9C-431D-B3CA-0F6372744071}"/>
              </a:ext>
            </a:extLst>
          </p:cNvPr>
          <p:cNvSpPr>
            <a:spLocks noGrp="1"/>
          </p:cNvSpPr>
          <p:nvPr>
            <p:ph type="sldNum" sz="quarter" idx="4"/>
          </p:nvPr>
        </p:nvSpPr>
        <p:spPr/>
        <p:txBody>
          <a:bodyPr/>
          <a:lstStyle/>
          <a:p>
            <a:fld id="{84F81F4C-CB6F-482F-8728-D5D2BDAC10F7}" type="slidenum">
              <a:rPr lang="en-US" smtClean="0"/>
              <a:pPr/>
              <a:t>1</a:t>
            </a:fld>
            <a:endParaRPr lang="en-US" dirty="0"/>
          </a:p>
        </p:txBody>
      </p:sp>
    </p:spTree>
    <p:extLst>
      <p:ext uri="{BB962C8B-B14F-4D97-AF65-F5344CB8AC3E}">
        <p14:creationId xmlns:p14="http://schemas.microsoft.com/office/powerpoint/2010/main" val="3304614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41624"/>
          <a:stretch/>
        </p:blipFill>
        <p:spPr>
          <a:xfrm>
            <a:off x="0" y="1210962"/>
            <a:ext cx="12192000" cy="5647038"/>
          </a:xfrm>
          <a:prstGeom prst="rect">
            <a:avLst/>
          </a:prstGeom>
        </p:spPr>
      </p:pic>
      <p:sp>
        <p:nvSpPr>
          <p:cNvPr id="7" name="Title 1"/>
          <p:cNvSpPr>
            <a:spLocks noGrp="1"/>
          </p:cNvSpPr>
          <p:nvPr>
            <p:ph type="title"/>
          </p:nvPr>
        </p:nvSpPr>
        <p:spPr>
          <a:xfrm>
            <a:off x="2111830" y="1941535"/>
            <a:ext cx="8403771" cy="3451559"/>
          </a:xfrm>
        </p:spPr>
        <p:txBody>
          <a:bodyPr anchor="t">
            <a:normAutofit/>
          </a:bodyPr>
          <a:lstStyle/>
          <a:p>
            <a:br>
              <a:rPr lang="en-US" sz="5400" dirty="0">
                <a:latin typeface="Arial"/>
                <a:cs typeface="Arial"/>
              </a:rPr>
            </a:br>
            <a:br>
              <a:rPr lang="en-US" sz="5400" dirty="0">
                <a:latin typeface="Arial"/>
                <a:cs typeface="Arial"/>
              </a:rPr>
            </a:br>
            <a:r>
              <a:rPr lang="en-US" sz="2800" b="0" dirty="0">
                <a:solidFill>
                  <a:srgbClr val="FFC000"/>
                </a:solidFill>
                <a:latin typeface="Arial"/>
                <a:cs typeface="Arial"/>
              </a:rPr>
              <a:t>WHERE ARE WE GOING</a:t>
            </a:r>
            <a:br>
              <a:rPr lang="en-US" sz="2800" b="0" dirty="0">
                <a:latin typeface="Arial"/>
                <a:cs typeface="Arial"/>
              </a:rPr>
            </a:br>
            <a:endParaRPr lang="en-US" sz="2000" b="0" dirty="0">
              <a:solidFill>
                <a:schemeClr val="bg1"/>
              </a:solidFill>
            </a:endParaRPr>
          </a:p>
        </p:txBody>
      </p:sp>
      <p:sp>
        <p:nvSpPr>
          <p:cNvPr id="37890" name="AutoShape 2" descr="data:image/jpg;base64,/9j/4AAQSkZJRgABAQAAAQABAAD/2wBDAAkGBwgHBgkIBwgKCgkLDRYPDQwMDRsUFRAWIB0iIiAdHx8kKDQsJCYxJx8fLT0tMTU3Ojo6Iys/RD84QzQ5Ojf/2wBDAQoKCg0MDRoPDxo3JR8lNzc3Nzc3Nzc3Nzc3Nzc3Nzc3Nzc3Nzc3Nzc3Nzc3Nzc3Nzc3Nzc3Nzc3Nzc3Nzc3Nzf/wAARCAAcAIQDASIAAhEBAxEB/8QAGwAAAgMBAQEAAAAAAAAAAAAAAAYCAwUEBwH/xAAxEAACAgEEAQMCAwcFAAAAAAABAgMEEQAFEiExBhNBIlEVI2EUFiQyQlKBYnKCkZL/xAAUAQEAAAAAAAAAAAAAAAAAAAAA/8QAFBEBAAAAAAAAAAAAAAAAAAAAAP/aAAwDAQACEQMRAD8A9j3ndauy7fLfvmRa0QzI6Rl+A+5A7xq6zcr1aMt6aVVrRRGV5B2AgGSev01xep1DbJYVlDAlAVIyCOa+dLFQSpUs+k5QzLtjM4ZgTzpgcoO/nvih+/tPoNy56spQ7Md0ggtTwiulnAiKH2nJAbLYHxnjnOCOuxrR2zc1vz7hD7EkL0bPsOHKnkeCOCME9Yca80eSYej5IPemaA+lKMoiZyUVySCQPAyFHj7a23t2l9XX9tr/AEpc3ORn/PaHmY6dUhOagkZDM2Bgnh5xnQP+RozpCG37qN5l22f1BcDLtZmEqyFVDiU8C3+1eIYjHLGSOzrnsXr+2z15767nTsUyk92J7pnr2a/LhJIpzleBdXK4XpcYxnQOe97xFtFSeZ4Zp3hryWfbjXyiY5fUcKD2OiQT3jwdQ2ne03K7aqitLC1eOGXk5Uh1kDEEYP8ApPnSjv72QLsn7ZZete2fc5lheUsgVRCIyAf0Zm/5keANUm5Yr+o4qtdgovJQhcmUxZAgsOF5gErkoB0M+QOzoHred2q7NTNy77ogDKpaOMvgkgDIHfkgf51O/uUNCtHYnjnKO6oBHEWYFiAAQPHZA/zpU9U1blL0HuMd65+1GOZJQTkmGISo3FmPbcQD9RwcDvxksPqThJt0UTOR71uuq8WIY/nITgjvOAT19s/Gg1cjVVSzFcrR2IOftyDK842Q4/VWAI/yNIO2Pd/AvSm4S7puEs92eKCxznPF43R8jA6zkAhv5sjzqOxbldp09rs37luzDudKSCMSTtkWkZigBz5dcjPwY+vJ0Ho2dfMj76Rtgr7ruUT53SZDSvyVppWsuzOkblChjAABdfq5Z5AsCOgBrl2eHeZ9h2bcks7huhmrfxdT8Q9iRh/SyHrsd5yy8sjJ6xoH5LUT2Za4Le5Eqs2UYLhs4w2MH+U9A9dZ8jV2vMbVkX5Y/at7k1QybPIiWJ2DqzWpY35YPn6ADjrKg/Y63Kr2vxC36dnuWzZW4lmGb3m5mo31ec+AVeL/AMnyc6By0aB40aDh3iKCeoIrdRLULyKGjcZHnzj5xriE0M0KxvtqBZ1SF1b5TLjiTx+ACcH+7Hz3t6NAsDZ9nahFKPTtMo8DK0Xtj6UUEhMccEZ+OhnRJtm0Tw3RL6fhIUCZlMY5SOuQD0P5gBjIJPwNM+jQKq16SBpIfTMTN7Ai5BAOau3Ep2uSpBJ7+PONTiSnVSxUh2E+zK4rSggnnGeYwxIOVAGcZIw48Z0z6NAs31q22V72wR2JVhkROS8voHPKglegeC9fPIedVR7btVpRF+7VZUn4xyCWPGFXmVz9P9PDr7EjGmvRoM7Z6tZdrWOOhHVilB5QEA5z19X3JH31Gn6f2mkwNWhDHhSqgDpFPRCj+kfoMa09GgzRsG0CtDVG21RXhf3IohGOMbfdR8H9Rq2vtG3VoYoa9GvHFDJ7saJGAqP39QHwez/3rt0aDNm2HaZ7zXpdvrtacAPKUGWx4J+5HwT2NR/d3ZvahiXbq6RwFvaWNePDljkBjwDgZHg4GtTRoMub07s04f3dsqnkiRn8oD6U7QdeApAI+3xqrZaMyW7Fy1WirnAgqwoQxjhXvs/3MxJIHWAvyCdbOjQGjRo0H//Z">
            <a:hlinkClick r:id="rId3"/>
          </p:cNvPr>
          <p:cNvSpPr>
            <a:spLocks noChangeAspect="1" noChangeArrowheads="1"/>
          </p:cNvSpPr>
          <p:nvPr/>
        </p:nvSpPr>
        <p:spPr bwMode="auto">
          <a:xfrm>
            <a:off x="1679575" y="-136525"/>
            <a:ext cx="1257300" cy="2667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 name="Slide Number Placeholder 1">
            <a:extLst>
              <a:ext uri="{FF2B5EF4-FFF2-40B4-BE49-F238E27FC236}">
                <a16:creationId xmlns:a16="http://schemas.microsoft.com/office/drawing/2014/main" id="{C057E520-4B9C-431D-B3CA-0F6372744071}"/>
              </a:ext>
            </a:extLst>
          </p:cNvPr>
          <p:cNvSpPr>
            <a:spLocks noGrp="1"/>
          </p:cNvSpPr>
          <p:nvPr>
            <p:ph type="sldNum" sz="quarter" idx="4"/>
          </p:nvPr>
        </p:nvSpPr>
        <p:spPr/>
        <p:txBody>
          <a:bodyPr/>
          <a:lstStyle/>
          <a:p>
            <a:fld id="{84F81F4C-CB6F-482F-8728-D5D2BDAC10F7}" type="slidenum">
              <a:rPr lang="en-US" smtClean="0"/>
              <a:pPr/>
              <a:t>10</a:t>
            </a:fld>
            <a:endParaRPr lang="en-US" dirty="0"/>
          </a:p>
        </p:txBody>
      </p:sp>
    </p:spTree>
    <p:extLst>
      <p:ext uri="{BB962C8B-B14F-4D97-AF65-F5344CB8AC3E}">
        <p14:creationId xmlns:p14="http://schemas.microsoft.com/office/powerpoint/2010/main" val="739495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48640" y="1367942"/>
            <a:ext cx="3796589" cy="5230367"/>
          </a:xfrm>
        </p:spPr>
        <p:txBody>
          <a:bodyPr>
            <a:noAutofit/>
          </a:bodyPr>
          <a:lstStyle/>
          <a:p>
            <a:r>
              <a:rPr lang="en-US" sz="2400" b="0" dirty="0">
                <a:solidFill>
                  <a:srgbClr val="002060"/>
                </a:solidFill>
                <a:cs typeface="Calibri"/>
              </a:rPr>
              <a:t>- address immediate challenges</a:t>
            </a:r>
            <a:br>
              <a:rPr lang="en-US" sz="2400" b="0" dirty="0">
                <a:solidFill>
                  <a:srgbClr val="002060"/>
                </a:solidFill>
                <a:cs typeface="Calibri"/>
              </a:rPr>
            </a:br>
            <a:br>
              <a:rPr lang="en-US" sz="2400" b="0" dirty="0">
                <a:solidFill>
                  <a:srgbClr val="002060"/>
                </a:solidFill>
                <a:cs typeface="Calibri"/>
              </a:rPr>
            </a:br>
            <a:r>
              <a:rPr lang="en-US" sz="2400" b="0" dirty="0">
                <a:solidFill>
                  <a:srgbClr val="002060"/>
                </a:solidFill>
                <a:cs typeface="Calibri"/>
              </a:rPr>
              <a:t>- while transforming education and business so all Pennsylvanians have access to affordable, quality, and relevant  postsecondary into the 21</a:t>
            </a:r>
            <a:r>
              <a:rPr lang="en-US" sz="2400" b="0" baseline="30000" dirty="0">
                <a:solidFill>
                  <a:srgbClr val="002060"/>
                </a:solidFill>
                <a:cs typeface="Calibri"/>
              </a:rPr>
              <a:t>st</a:t>
            </a:r>
            <a:r>
              <a:rPr lang="en-US" sz="2400" b="0" dirty="0">
                <a:solidFill>
                  <a:srgbClr val="002060"/>
                </a:solidFill>
                <a:cs typeface="Calibri"/>
              </a:rPr>
              <a:t> century</a:t>
            </a:r>
            <a:endParaRPr lang="en-US" sz="2400" b="0" i="1" dirty="0">
              <a:solidFill>
                <a:srgbClr val="002060"/>
              </a:solidFill>
            </a:endParaRPr>
          </a:p>
        </p:txBody>
      </p:sp>
      <p:sp>
        <p:nvSpPr>
          <p:cNvPr id="3" name="TextBox 2">
            <a:extLst>
              <a:ext uri="{FF2B5EF4-FFF2-40B4-BE49-F238E27FC236}">
                <a16:creationId xmlns:a16="http://schemas.microsoft.com/office/drawing/2014/main" id="{CEE68094-0701-4AE4-9752-D1843321406F}"/>
              </a:ext>
            </a:extLst>
          </p:cNvPr>
          <p:cNvSpPr txBox="1"/>
          <p:nvPr/>
        </p:nvSpPr>
        <p:spPr>
          <a:xfrm>
            <a:off x="94588" y="146641"/>
            <a:ext cx="12424144" cy="14620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fontAlgn="base">
              <a:spcBef>
                <a:spcPct val="0"/>
              </a:spcBef>
              <a:spcAft>
                <a:spcPct val="0"/>
              </a:spcAft>
              <a:defRPr sz="2800" b="1">
                <a:solidFill>
                  <a:srgbClr val="D39B3C"/>
                </a:solidFill>
                <a:latin typeface="Arial" panose="020B0604020202020204" pitchFamily="34" charset="0"/>
                <a:ea typeface="+mj-ea"/>
                <a:cs typeface="Arial" panose="020B0604020202020204" pitchFamily="34" charset="0"/>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dirty="0"/>
              <a:t>System Redesign. Leveraging our operating scale through work in five areas to:</a:t>
            </a:r>
            <a:endParaRPr lang="en-US" sz="2400" dirty="0"/>
          </a:p>
        </p:txBody>
      </p:sp>
      <p:sp>
        <p:nvSpPr>
          <p:cNvPr id="11" name="Slide Number Placeholder 3">
            <a:extLst>
              <a:ext uri="{FF2B5EF4-FFF2-40B4-BE49-F238E27FC236}">
                <a16:creationId xmlns:a16="http://schemas.microsoft.com/office/drawing/2014/main" id="{8B4B20DD-F536-415D-8A4F-D530FF5EFA36}"/>
              </a:ext>
            </a:extLst>
          </p:cNvPr>
          <p:cNvSpPr>
            <a:spLocks noGrp="1"/>
          </p:cNvSpPr>
          <p:nvPr>
            <p:ph type="sldNum" sz="quarter" idx="4"/>
          </p:nvPr>
        </p:nvSpPr>
        <p:spPr>
          <a:xfrm>
            <a:off x="11574242" y="6492875"/>
            <a:ext cx="680047" cy="365125"/>
          </a:xfrm>
        </p:spPr>
        <p:txBody>
          <a:bodyPr/>
          <a:lstStyle/>
          <a:p>
            <a:fld id="{84F81F4C-CB6F-482F-8728-D5D2BDAC10F7}" type="slidenum">
              <a:rPr lang="en-US" smtClean="0"/>
              <a:pPr/>
              <a:t>11</a:t>
            </a:fld>
            <a:endParaRPr lang="en-US" dirty="0"/>
          </a:p>
        </p:txBody>
      </p:sp>
      <p:pic>
        <p:nvPicPr>
          <p:cNvPr id="2" name="Picture 1">
            <a:extLst>
              <a:ext uri="{FF2B5EF4-FFF2-40B4-BE49-F238E27FC236}">
                <a16:creationId xmlns:a16="http://schemas.microsoft.com/office/drawing/2014/main" id="{F92E4DF7-D6CA-43E7-B1AB-356F709BCD7B}"/>
              </a:ext>
            </a:extLst>
          </p:cNvPr>
          <p:cNvPicPr>
            <a:picLocks noChangeAspect="1"/>
          </p:cNvPicPr>
          <p:nvPr/>
        </p:nvPicPr>
        <p:blipFill>
          <a:blip r:embed="rId3"/>
          <a:stretch>
            <a:fillRect/>
          </a:stretch>
        </p:blipFill>
        <p:spPr>
          <a:xfrm>
            <a:off x="5096670" y="1792225"/>
            <a:ext cx="6666171" cy="4370832"/>
          </a:xfrm>
          <a:prstGeom prst="rect">
            <a:avLst/>
          </a:prstGeom>
        </p:spPr>
      </p:pic>
    </p:spTree>
    <p:extLst>
      <p:ext uri="{BB962C8B-B14F-4D97-AF65-F5344CB8AC3E}">
        <p14:creationId xmlns:p14="http://schemas.microsoft.com/office/powerpoint/2010/main" val="1452236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375473" y="531347"/>
            <a:ext cx="11944141" cy="492443"/>
          </a:xfrm>
          <a:prstGeom prst="rect">
            <a:avLst/>
          </a:prstGeom>
        </p:spPr>
        <p:txBody>
          <a:bodyPr vert="horz" wrap="square" lIns="0" tIns="0" rIns="0" bIns="0" rtlCol="0" anchor="t">
            <a:spAutoFit/>
          </a:bodyPr>
          <a:lstStyle/>
          <a:p>
            <a:r>
              <a:rPr lang="en-US" spc="15" dirty="0">
                <a:latin typeface="Arial"/>
                <a:cs typeface="Arial"/>
              </a:rPr>
              <a:t>1. </a:t>
            </a:r>
            <a:r>
              <a:rPr lang="en-US" spc="15">
                <a:latin typeface="Arial"/>
                <a:cs typeface="Arial"/>
              </a:rPr>
              <a:t>Strengthening governance and </a:t>
            </a:r>
            <a:r>
              <a:rPr lang="en-US" spc="15" dirty="0">
                <a:latin typeface="Arial"/>
                <a:cs typeface="Arial"/>
              </a:rPr>
              <a:t>accountability </a:t>
            </a:r>
          </a:p>
        </p:txBody>
      </p:sp>
      <p:sp>
        <p:nvSpPr>
          <p:cNvPr id="38" name="object 38"/>
          <p:cNvSpPr txBox="1"/>
          <p:nvPr/>
        </p:nvSpPr>
        <p:spPr>
          <a:xfrm>
            <a:off x="42416" y="5796338"/>
            <a:ext cx="666115" cy="450850"/>
          </a:xfrm>
          <a:prstGeom prst="rect">
            <a:avLst/>
          </a:prstGeom>
        </p:spPr>
        <p:txBody>
          <a:bodyPr vert="horz" wrap="square" lIns="0" tIns="0" rIns="0" bIns="0" rtlCol="0">
            <a:spAutoFit/>
          </a:bodyPr>
          <a:lstStyle/>
          <a:p>
            <a:pPr marL="31750" marR="5080" lvl="0" indent="-19050" algn="l" defTabSz="914400" rtl="0" eaLnBrk="1" fontAlgn="auto" latinLnBrk="0" hangingPunct="1">
              <a:lnSpc>
                <a:spcPct val="102800"/>
              </a:lnSpc>
              <a:spcBef>
                <a:spcPts val="0"/>
              </a:spcBef>
              <a:spcAft>
                <a:spcPts val="0"/>
              </a:spcAft>
              <a:buClrTx/>
              <a:buSzTx/>
              <a:buFontTx/>
              <a:buNone/>
              <a:tabLst/>
              <a:defRPr/>
            </a:pPr>
            <a:r>
              <a:rPr kumimoji="0" sz="1400" b="0" i="0" u="none" strike="noStrike" kern="1200" cap="none" spc="30" normalizeH="0" baseline="0" noProof="0">
                <a:ln>
                  <a:noFill/>
                </a:ln>
                <a:solidFill>
                  <a:srgbClr val="FFFFFF"/>
                </a:solidFill>
                <a:effectLst/>
                <a:uLnTx/>
                <a:uFillTx/>
                <a:latin typeface="Arial"/>
                <a:ea typeface="+mn-ea"/>
                <a:cs typeface="Arial"/>
              </a:rPr>
              <a:t>S</a:t>
            </a:r>
            <a:r>
              <a:rPr kumimoji="0" sz="1400" b="0" i="0" u="none" strike="noStrike" kern="1200" cap="none" spc="-30" normalizeH="0" baseline="0" noProof="0">
                <a:ln>
                  <a:noFill/>
                </a:ln>
                <a:solidFill>
                  <a:srgbClr val="FFFFFF"/>
                </a:solidFill>
                <a:effectLst/>
                <a:uLnTx/>
                <a:uFillTx/>
                <a:latin typeface="Arial"/>
                <a:ea typeface="+mn-ea"/>
                <a:cs typeface="Arial"/>
              </a:rPr>
              <a:t>u</a:t>
            </a:r>
            <a:r>
              <a:rPr kumimoji="0" sz="1400" b="0" i="0" u="none" strike="noStrike" kern="1200" cap="none" spc="45" normalizeH="0" baseline="0" noProof="0">
                <a:ln>
                  <a:noFill/>
                </a:ln>
                <a:solidFill>
                  <a:srgbClr val="FFFFFF"/>
                </a:solidFill>
                <a:effectLst/>
                <a:uLnTx/>
                <a:uFillTx/>
                <a:latin typeface="Arial"/>
                <a:ea typeface="+mn-ea"/>
                <a:cs typeface="Arial"/>
              </a:rPr>
              <a:t>ppo</a:t>
            </a:r>
            <a:r>
              <a:rPr kumimoji="0" sz="1400" b="0" i="0" u="none" strike="noStrike" kern="1200" cap="none" spc="-25" normalizeH="0" baseline="0" noProof="0">
                <a:ln>
                  <a:noFill/>
                </a:ln>
                <a:solidFill>
                  <a:srgbClr val="FFFFFF"/>
                </a:solidFill>
                <a:effectLst/>
                <a:uLnTx/>
                <a:uFillTx/>
                <a:latin typeface="Arial"/>
                <a:ea typeface="+mn-ea"/>
                <a:cs typeface="Arial"/>
              </a:rPr>
              <a:t>r</a:t>
            </a:r>
            <a:r>
              <a:rPr kumimoji="0" sz="1400" b="0" i="0" u="none" strike="noStrike" kern="1200" cap="none" spc="5" normalizeH="0" baseline="0" noProof="0">
                <a:ln>
                  <a:noFill/>
                </a:ln>
                <a:solidFill>
                  <a:srgbClr val="FFFFFF"/>
                </a:solidFill>
                <a:effectLst/>
                <a:uLnTx/>
                <a:uFillTx/>
                <a:latin typeface="Arial"/>
                <a:ea typeface="+mn-ea"/>
                <a:cs typeface="Arial"/>
              </a:rPr>
              <a:t>t  </a:t>
            </a:r>
            <a:r>
              <a:rPr kumimoji="0" sz="1400" b="0" i="0" u="none" strike="noStrike" kern="1200" cap="none" spc="10" normalizeH="0" baseline="0" noProof="0">
                <a:ln>
                  <a:noFill/>
                </a:ln>
                <a:solidFill>
                  <a:srgbClr val="FFFFFF"/>
                </a:solidFill>
                <a:effectLst/>
                <a:uLnTx/>
                <a:uFillTx/>
                <a:latin typeface="Arial"/>
                <a:ea typeface="+mn-ea"/>
                <a:cs typeface="Arial"/>
              </a:rPr>
              <a:t>Groups</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graphicFrame>
        <p:nvGraphicFramePr>
          <p:cNvPr id="23" name="Diagram 22">
            <a:extLst>
              <a:ext uri="{FF2B5EF4-FFF2-40B4-BE49-F238E27FC236}">
                <a16:creationId xmlns:a16="http://schemas.microsoft.com/office/drawing/2014/main" id="{C5DBE8E5-A9F5-4EBC-9D9B-119B77149926}"/>
              </a:ext>
            </a:extLst>
          </p:cNvPr>
          <p:cNvGraphicFramePr/>
          <p:nvPr>
            <p:extLst>
              <p:ext uri="{D42A27DB-BD31-4B8C-83A1-F6EECF244321}">
                <p14:modId xmlns:p14="http://schemas.microsoft.com/office/powerpoint/2010/main" val="2333571614"/>
              </p:ext>
            </p:extLst>
          </p:nvPr>
        </p:nvGraphicFramePr>
        <p:xfrm>
          <a:off x="1454137" y="1436614"/>
          <a:ext cx="8470122" cy="4981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8A33DCA8-8669-4DCE-BEBE-D8DB95046471}"/>
              </a:ext>
            </a:extLst>
          </p:cNvPr>
          <p:cNvSpPr>
            <a:spLocks noGrp="1"/>
          </p:cNvSpPr>
          <p:nvPr>
            <p:ph type="sldNum" sz="quarter" idx="4"/>
          </p:nvPr>
        </p:nvSpPr>
        <p:spPr/>
        <p:txBody>
          <a:bodyPr/>
          <a:lstStyle/>
          <a:p>
            <a:fld id="{84F81F4C-CB6F-482F-8728-D5D2BDAC10F7}" type="slidenum">
              <a:rPr lang="en-US" smtClean="0"/>
              <a:pPr/>
              <a:t>12</a:t>
            </a:fld>
            <a:endParaRPr lang="en-US"/>
          </a:p>
        </p:txBody>
      </p:sp>
    </p:spTree>
    <p:extLst>
      <p:ext uri="{BB962C8B-B14F-4D97-AF65-F5344CB8AC3E}">
        <p14:creationId xmlns:p14="http://schemas.microsoft.com/office/powerpoint/2010/main" val="77736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A20C0E88-538E-4A50-8AFD-71645509E89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2289" name="think-cell Slide" r:id="rId6" imgW="592" imgH="595" progId="TCLayout.ActiveDocument.1">
                  <p:embed/>
                </p:oleObj>
              </mc:Choice>
              <mc:Fallback>
                <p:oleObj name="think-cell Slide" r:id="rId6" imgW="592" imgH="595" progId="TCLayout.ActiveDocument.1">
                  <p:embed/>
                  <p:pic>
                    <p:nvPicPr>
                      <p:cNvPr id="14" name="Object 13" hidden="1">
                        <a:extLst>
                          <a:ext uri="{FF2B5EF4-FFF2-40B4-BE49-F238E27FC236}">
                            <a16:creationId xmlns:a16="http://schemas.microsoft.com/office/drawing/2014/main" id="{A20C0E88-538E-4A50-8AFD-71645509E89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548D36F8-6D13-47D3-B9E1-0BCE32887AF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Slide Number Placeholder 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F81F4C-CB6F-482F-8728-D5D2BDAC10F7}" type="slidenum">
              <a:rPr kumimoji="0" lang="en-US"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9" name="Rectangle 18"/>
          <p:cNvSpPr/>
          <p:nvPr/>
        </p:nvSpPr>
        <p:spPr>
          <a:xfrm>
            <a:off x="6004560" y="1501978"/>
            <a:ext cx="5974080" cy="448355"/>
          </a:xfrm>
          <a:prstGeom prst="rect">
            <a:avLst/>
          </a:prstGeom>
          <a:solidFill>
            <a:srgbClr val="16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Guiding principles</a:t>
            </a:r>
          </a:p>
        </p:txBody>
      </p:sp>
      <p:sp>
        <p:nvSpPr>
          <p:cNvPr id="8" name="Rectangle 7"/>
          <p:cNvSpPr/>
          <p:nvPr/>
        </p:nvSpPr>
        <p:spPr>
          <a:xfrm>
            <a:off x="6160617" y="2028578"/>
            <a:ext cx="5609540" cy="3108543"/>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600"/>
              </a:spcAft>
              <a:buClr>
                <a:srgbClr val="000000"/>
              </a:buClr>
              <a:buSzPct val="75000"/>
              <a:buFont typeface="+mj-lt"/>
              <a:buAutoNum type="arabicPeriod"/>
              <a:tabLst/>
              <a:defRPr/>
            </a:pP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Optimize for student and university success </a:t>
            </a:r>
          </a:p>
          <a:p>
            <a:pPr marL="342900" marR="0" lvl="0" indent="-342900" algn="l" defTabSz="914400" rtl="0" eaLnBrk="1" fontAlgn="auto" latinLnBrk="0" hangingPunct="1">
              <a:lnSpc>
                <a:spcPct val="100000"/>
              </a:lnSpc>
              <a:spcBef>
                <a:spcPts val="0"/>
              </a:spcBef>
              <a:spcAft>
                <a:spcPts val="600"/>
              </a:spcAft>
              <a:buClr>
                <a:srgbClr val="000000"/>
              </a:buClr>
              <a:buSzPct val="75000"/>
              <a:buFont typeface="+mj-lt"/>
              <a:buAutoNum type="arabicPeriod"/>
              <a:tabLst/>
              <a:defRPr/>
            </a:pPr>
            <a:endParaRPr lang="en-US" sz="2200" dirty="0">
              <a:solidFill>
                <a:srgbClr val="002060"/>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
                <a:srgbClr val="000000"/>
              </a:buClr>
              <a:buSzPct val="75000"/>
              <a:buFont typeface="+mj-lt"/>
              <a:buAutoNum type="arabicPeriod"/>
              <a:tabLst/>
              <a:defRPr/>
            </a:pP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Technology </a:t>
            </a:r>
            <a:r>
              <a:rPr lang="en-US" sz="2200" dirty="0">
                <a:solidFill>
                  <a:srgbClr val="002060"/>
                </a:solidFill>
                <a:latin typeface="Arial" panose="020B0604020202020204" pitchFamily="34" charset="0"/>
                <a:cs typeface="Arial" panose="020B0604020202020204" pitchFamily="34" charset="0"/>
              </a:rPr>
              <a:t>a</a:t>
            </a: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 enabler, not driver</a:t>
            </a:r>
          </a:p>
          <a:p>
            <a:pPr marL="342900" marR="0" lvl="0" indent="-342900" algn="l" defTabSz="914400" rtl="0" eaLnBrk="1" fontAlgn="auto" latinLnBrk="0" hangingPunct="1">
              <a:lnSpc>
                <a:spcPct val="100000"/>
              </a:lnSpc>
              <a:spcBef>
                <a:spcPts val="0"/>
              </a:spcBef>
              <a:spcAft>
                <a:spcPts val="600"/>
              </a:spcAft>
              <a:buClr>
                <a:srgbClr val="000000"/>
              </a:buClr>
              <a:buSzPct val="75000"/>
              <a:buFont typeface="+mj-lt"/>
              <a:buAutoNum type="arabicPeriod"/>
              <a:tabLst/>
              <a:defRPr/>
            </a:pPr>
            <a:endPar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
                <a:srgbClr val="000000"/>
              </a:buClr>
              <a:buSzPct val="75000"/>
              <a:buFont typeface="+mj-lt"/>
              <a:buAutoNum type="arabicPeriod"/>
              <a:tabLst/>
              <a:defRPr/>
            </a:pP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Phase rollout of initiatives, use stage gates to evaluate progress v key indicators before proceeding further</a:t>
            </a:r>
          </a:p>
        </p:txBody>
      </p:sp>
      <p:sp>
        <p:nvSpPr>
          <p:cNvPr id="25" name="Google Shape;352;p49">
            <a:extLst>
              <a:ext uri="{FF2B5EF4-FFF2-40B4-BE49-F238E27FC236}">
                <a16:creationId xmlns:a16="http://schemas.microsoft.com/office/drawing/2014/main" id="{B33179C7-6686-4AC4-B53F-23965E86DB5F}"/>
              </a:ext>
            </a:extLst>
          </p:cNvPr>
          <p:cNvSpPr txBox="1">
            <a:spLocks noGrp="1"/>
          </p:cNvSpPr>
          <p:nvPr>
            <p:ph type="title"/>
          </p:nvPr>
        </p:nvSpPr>
        <p:spPr>
          <a:xfrm>
            <a:off x="364661" y="366317"/>
            <a:ext cx="11684463" cy="1281507"/>
          </a:xfrm>
          <a:prstGeom prst="rect">
            <a:avLst/>
          </a:prstGeom>
        </p:spPr>
        <p:txBody>
          <a:bodyPr spcFirstLastPara="1" wrap="square" lIns="91425" tIns="45700" rIns="91425" bIns="45700" anchor="ctr" anchorCtr="0">
            <a:noAutofit/>
          </a:bodyPr>
          <a:lstStyle/>
          <a:p>
            <a:pPr>
              <a:spcBef>
                <a:spcPts val="0"/>
              </a:spcBef>
            </a:pPr>
            <a:r>
              <a:rPr lang="en-US" dirty="0">
                <a:latin typeface="Arial"/>
                <a:cs typeface="Arial"/>
              </a:rPr>
              <a:t>2. Building a shared infrastructure</a:t>
            </a:r>
            <a:endParaRPr dirty="0"/>
          </a:p>
        </p:txBody>
      </p:sp>
      <p:sp>
        <p:nvSpPr>
          <p:cNvPr id="26" name="Rectangle 25">
            <a:extLst>
              <a:ext uri="{FF2B5EF4-FFF2-40B4-BE49-F238E27FC236}">
                <a16:creationId xmlns:a16="http://schemas.microsoft.com/office/drawing/2014/main" id="{D8E26D69-6F62-455D-861B-7AE72F47617D}"/>
              </a:ext>
            </a:extLst>
          </p:cNvPr>
          <p:cNvSpPr/>
          <p:nvPr/>
        </p:nvSpPr>
        <p:spPr>
          <a:xfrm>
            <a:off x="452717" y="2028579"/>
            <a:ext cx="5289715" cy="487825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600"/>
              </a:spcAft>
              <a:buClr>
                <a:srgbClr val="000000"/>
              </a:buClr>
              <a:buSzPct val="75000"/>
              <a:buFont typeface="+mj-lt"/>
              <a:buAutoNum type="arabicPeriod"/>
              <a:tabLst/>
              <a:defRPr/>
            </a:pPr>
            <a:r>
              <a:rPr kumimoji="0" lang="en-US" sz="2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Shared Services</a:t>
            </a:r>
          </a:p>
          <a:p>
            <a:pPr lvl="1">
              <a:spcAft>
                <a:spcPts val="600"/>
              </a:spcAft>
              <a:buClr>
                <a:srgbClr val="000000"/>
              </a:buClr>
              <a:buSzPct val="75000"/>
              <a:defRPr/>
            </a:pP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HR, payroll, benefits, procurement, digital library, facilities (possibly)</a:t>
            </a:r>
          </a:p>
          <a:p>
            <a:pPr marL="342900" indent="-342900">
              <a:spcAft>
                <a:spcPts val="600"/>
              </a:spcAft>
              <a:buClr>
                <a:srgbClr val="000000"/>
              </a:buClr>
              <a:buSzPct val="75000"/>
              <a:buFont typeface="+mj-lt"/>
              <a:buAutoNum type="arabicPeriod"/>
              <a:defRPr/>
            </a:pPr>
            <a:r>
              <a:rPr lang="en-US" sz="2200" b="1" dirty="0">
                <a:solidFill>
                  <a:srgbClr val="002060"/>
                </a:solidFill>
                <a:latin typeface="Arial" panose="020B0604020202020204" pitchFamily="34" charset="0"/>
                <a:cs typeface="Arial" panose="020B0604020202020204" pitchFamily="34" charset="0"/>
              </a:rPr>
              <a:t>Shared IT environment</a:t>
            </a:r>
          </a:p>
          <a:p>
            <a:pPr lvl="1">
              <a:spcAft>
                <a:spcPts val="600"/>
              </a:spcAft>
              <a:buClr>
                <a:srgbClr val="000000"/>
              </a:buClr>
              <a:buSzPct val="75000"/>
              <a:defRPr/>
            </a:pPr>
            <a:r>
              <a:rPr lang="en-US" sz="2200" dirty="0">
                <a:solidFill>
                  <a:srgbClr val="002060"/>
                </a:solidFill>
                <a:latin typeface="Arial" panose="020B0604020202020204" pitchFamily="34" charset="0"/>
                <a:cs typeface="Arial" panose="020B0604020202020204" pitchFamily="34" charset="0"/>
              </a:rPr>
              <a:t>Tiered IT governance, systemwide cybersecurity, standardized IT chart of account, common SIS and LMS, cloud strategy, continuous applications / software rationalization</a:t>
            </a:r>
          </a:p>
          <a:p>
            <a:pPr marL="342900" indent="-342900">
              <a:spcAft>
                <a:spcPts val="600"/>
              </a:spcAft>
              <a:buClr>
                <a:srgbClr val="000000"/>
              </a:buClr>
              <a:buSzPct val="75000"/>
              <a:buFont typeface="+mj-lt"/>
              <a:buAutoNum type="arabicPeriod"/>
              <a:defRPr/>
            </a:pPr>
            <a:r>
              <a:rPr lang="en-US" sz="2200" b="1" dirty="0">
                <a:solidFill>
                  <a:srgbClr val="002060"/>
                </a:solidFill>
                <a:latin typeface="Arial" panose="020B0604020202020204" pitchFamily="34" charset="0"/>
                <a:cs typeface="Arial" panose="020B0604020202020204" pitchFamily="34" charset="0"/>
              </a:rPr>
              <a:t>Shared academic programing (including a </a:t>
            </a:r>
            <a:r>
              <a:rPr lang="en-US" sz="2200" b="1" dirty="0" err="1">
                <a:solidFill>
                  <a:srgbClr val="002060"/>
                </a:solidFill>
                <a:latin typeface="Arial" panose="020B0604020202020204" pitchFamily="34" charset="0"/>
                <a:cs typeface="Arial" panose="020B0604020202020204" pitchFamily="34" charset="0"/>
              </a:rPr>
              <a:t>consortial</a:t>
            </a:r>
            <a:r>
              <a:rPr lang="en-US" sz="2200" b="1" dirty="0">
                <a:solidFill>
                  <a:srgbClr val="002060"/>
                </a:solidFill>
                <a:latin typeface="Arial" panose="020B0604020202020204" pitchFamily="34" charset="0"/>
                <a:cs typeface="Arial" panose="020B0604020202020204" pitchFamily="34" charset="0"/>
              </a:rPr>
              <a:t> approach to delivery of online learning</a:t>
            </a:r>
          </a:p>
          <a:p>
            <a:pPr>
              <a:spcAft>
                <a:spcPts val="600"/>
              </a:spcAft>
              <a:buClr>
                <a:srgbClr val="000000"/>
              </a:buClr>
              <a:buSzPct val="75000"/>
              <a:defRPr/>
            </a:pPr>
            <a:endParaRPr lang="en-US" sz="2200" dirty="0">
              <a:solidFill>
                <a:srgbClr val="002060"/>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B14EAD35-BB19-4481-91CF-4A7960BB2942}"/>
              </a:ext>
            </a:extLst>
          </p:cNvPr>
          <p:cNvSpPr/>
          <p:nvPr/>
        </p:nvSpPr>
        <p:spPr>
          <a:xfrm>
            <a:off x="364661" y="1487317"/>
            <a:ext cx="5377771" cy="448355"/>
          </a:xfrm>
          <a:prstGeom prst="rect">
            <a:avLst/>
          </a:prstGeom>
          <a:solidFill>
            <a:srgbClr val="16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Key infrastructural components</a:t>
            </a:r>
          </a:p>
        </p:txBody>
      </p:sp>
    </p:spTree>
    <p:extLst>
      <p:ext uri="{BB962C8B-B14F-4D97-AF65-F5344CB8AC3E}">
        <p14:creationId xmlns:p14="http://schemas.microsoft.com/office/powerpoint/2010/main" val="2897273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A20C0E88-538E-4A50-8AFD-71645509E89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1497" name="think-cell Slide" r:id="rId6" imgW="592" imgH="595" progId="TCLayout.ActiveDocument.1">
                  <p:embed/>
                </p:oleObj>
              </mc:Choice>
              <mc:Fallback>
                <p:oleObj name="think-cell Slide" r:id="rId6" imgW="592" imgH="595" progId="TCLayout.ActiveDocument.1">
                  <p:embed/>
                  <p:pic>
                    <p:nvPicPr>
                      <p:cNvPr id="14" name="Object 13" hidden="1">
                        <a:extLst>
                          <a:ext uri="{FF2B5EF4-FFF2-40B4-BE49-F238E27FC236}">
                            <a16:creationId xmlns:a16="http://schemas.microsoft.com/office/drawing/2014/main" id="{A20C0E88-538E-4A50-8AFD-71645509E89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548D36F8-6D13-47D3-B9E1-0BCE32887AF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Slide Number Placeholder 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F81F4C-CB6F-482F-8728-D5D2BDAC10F7}" type="slidenum">
              <a:rPr kumimoji="0" lang="en-US"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9" name="Rectangle 18"/>
          <p:cNvSpPr/>
          <p:nvPr/>
        </p:nvSpPr>
        <p:spPr>
          <a:xfrm>
            <a:off x="6004560" y="1501978"/>
            <a:ext cx="5974080" cy="448355"/>
          </a:xfrm>
          <a:prstGeom prst="rect">
            <a:avLst/>
          </a:prstGeom>
          <a:solidFill>
            <a:srgbClr val="16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Guiding principles</a:t>
            </a:r>
          </a:p>
        </p:txBody>
      </p:sp>
      <p:sp>
        <p:nvSpPr>
          <p:cNvPr id="8" name="Rectangle 7"/>
          <p:cNvSpPr/>
          <p:nvPr/>
        </p:nvSpPr>
        <p:spPr>
          <a:xfrm>
            <a:off x="6160617" y="2028578"/>
            <a:ext cx="5609540" cy="4385816"/>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600"/>
              </a:spcAft>
              <a:buClr>
                <a:srgbClr val="000000"/>
              </a:buClr>
              <a:buSzPct val="75000"/>
              <a:buFont typeface="+mj-lt"/>
              <a:buAutoNum type="arabicPeriod"/>
              <a:tabLst/>
              <a:defRPr/>
            </a:pPr>
            <a:r>
              <a:rPr lang="en-US" sz="2400" dirty="0">
                <a:solidFill>
                  <a:srgbClr val="002060"/>
                </a:solidFill>
                <a:latin typeface="Arial" panose="020B0604020202020204" pitchFamily="34" charset="0"/>
                <a:cs typeface="Arial" panose="020B0604020202020204" pitchFamily="34" charset="0"/>
              </a:rPr>
              <a:t>Stage-gated, fail-fast piloting approach</a:t>
            </a:r>
          </a:p>
          <a:p>
            <a:pPr marL="342900" marR="0" lvl="0" indent="-342900" algn="l" defTabSz="914400" rtl="0" eaLnBrk="1" fontAlgn="auto" latinLnBrk="0" hangingPunct="1">
              <a:lnSpc>
                <a:spcPct val="100000"/>
              </a:lnSpc>
              <a:spcBef>
                <a:spcPts val="0"/>
              </a:spcBef>
              <a:spcAft>
                <a:spcPts val="600"/>
              </a:spcAft>
              <a:buClr>
                <a:srgbClr val="000000"/>
              </a:buClr>
              <a:buSzPct val="75000"/>
              <a:buFont typeface="+mj-lt"/>
              <a:buAutoNum type="arabicPeriod"/>
              <a:tabLst/>
              <a:defRPr/>
            </a:pPr>
            <a:r>
              <a:rPr lang="en-US" sz="2400" dirty="0">
                <a:solidFill>
                  <a:srgbClr val="002060"/>
                </a:solidFill>
                <a:latin typeface="Arial" panose="020B0604020202020204" pitchFamily="34" charset="0"/>
                <a:cs typeface="Arial" panose="020B0604020202020204" pitchFamily="34" charset="0"/>
              </a:rPr>
              <a:t>Using clear hypotheses about costs and outcomes and common metrics to assess them</a:t>
            </a:r>
          </a:p>
          <a:p>
            <a:pPr marL="342900" marR="0" lvl="0" indent="-342900" algn="l" defTabSz="914400" rtl="0" eaLnBrk="1" fontAlgn="auto" latinLnBrk="0" hangingPunct="1">
              <a:lnSpc>
                <a:spcPct val="100000"/>
              </a:lnSpc>
              <a:spcBef>
                <a:spcPts val="0"/>
              </a:spcBef>
              <a:spcAft>
                <a:spcPts val="600"/>
              </a:spcAft>
              <a:buClr>
                <a:srgbClr val="000000"/>
              </a:buClr>
              <a:buSzPct val="75000"/>
              <a:buFont typeface="+mj-lt"/>
              <a:buAutoNum type="arabicPeriod"/>
              <a:tabLst/>
              <a:defRPr/>
            </a:pPr>
            <a:r>
              <a:rPr lang="en-US" sz="2400" dirty="0">
                <a:solidFill>
                  <a:srgbClr val="002060"/>
                </a:solidFill>
                <a:latin typeface="Arial" panose="020B0604020202020204" pitchFamily="34" charset="0"/>
                <a:cs typeface="Arial" panose="020B0604020202020204" pitchFamily="34" charset="0"/>
              </a:rPr>
              <a:t>Driven by empowered, inclusive teams</a:t>
            </a:r>
          </a:p>
          <a:p>
            <a:pPr marL="342900" marR="0" lvl="0" indent="-342900" algn="l" defTabSz="914400" rtl="0" eaLnBrk="1" fontAlgn="auto" latinLnBrk="0" hangingPunct="1">
              <a:lnSpc>
                <a:spcPct val="100000"/>
              </a:lnSpc>
              <a:spcBef>
                <a:spcPts val="0"/>
              </a:spcBef>
              <a:spcAft>
                <a:spcPts val="600"/>
              </a:spcAft>
              <a:buClr>
                <a:srgbClr val="000000"/>
              </a:buClr>
              <a:buSzPct val="75000"/>
              <a:buFont typeface="+mj-lt"/>
              <a:buAutoNum type="arabicPeriod"/>
              <a:tabLst/>
              <a:defRPr/>
            </a:pPr>
            <a:r>
              <a:rPr lang="en-US" sz="2400" dirty="0">
                <a:solidFill>
                  <a:srgbClr val="002060"/>
                </a:solidFill>
                <a:latin typeface="Arial" panose="020B0604020202020204" pitchFamily="34" charset="0"/>
                <a:cs typeface="Arial" panose="020B0604020202020204" pitchFamily="34" charset="0"/>
              </a:rPr>
              <a:t>Leveraging state, philanthropic, partnership investments and cost savings resulting from shared services</a:t>
            </a:r>
          </a:p>
        </p:txBody>
      </p:sp>
      <p:sp>
        <p:nvSpPr>
          <p:cNvPr id="25" name="Google Shape;352;p49">
            <a:extLst>
              <a:ext uri="{FF2B5EF4-FFF2-40B4-BE49-F238E27FC236}">
                <a16:creationId xmlns:a16="http://schemas.microsoft.com/office/drawing/2014/main" id="{B33179C7-6686-4AC4-B53F-23965E86DB5F}"/>
              </a:ext>
            </a:extLst>
          </p:cNvPr>
          <p:cNvSpPr txBox="1">
            <a:spLocks noGrp="1"/>
          </p:cNvSpPr>
          <p:nvPr>
            <p:ph type="title"/>
          </p:nvPr>
        </p:nvSpPr>
        <p:spPr>
          <a:xfrm>
            <a:off x="364661" y="366317"/>
            <a:ext cx="11684463" cy="1281507"/>
          </a:xfrm>
          <a:prstGeom prst="rect">
            <a:avLst/>
          </a:prstGeom>
        </p:spPr>
        <p:txBody>
          <a:bodyPr spcFirstLastPara="1" wrap="square" lIns="91425" tIns="45700" rIns="91425" bIns="45700" anchor="ctr" anchorCtr="0">
            <a:noAutofit/>
          </a:bodyPr>
          <a:lstStyle/>
          <a:p>
            <a:pPr>
              <a:spcBef>
                <a:spcPts val="0"/>
              </a:spcBef>
            </a:pPr>
            <a:r>
              <a:rPr lang="en-US" dirty="0">
                <a:latin typeface="Arial"/>
                <a:cs typeface="Arial"/>
              </a:rPr>
              <a:t>3. Piloting innovations to scale</a:t>
            </a:r>
            <a:endParaRPr dirty="0"/>
          </a:p>
        </p:txBody>
      </p:sp>
      <p:sp>
        <p:nvSpPr>
          <p:cNvPr id="26" name="Rectangle 25">
            <a:extLst>
              <a:ext uri="{FF2B5EF4-FFF2-40B4-BE49-F238E27FC236}">
                <a16:creationId xmlns:a16="http://schemas.microsoft.com/office/drawing/2014/main" id="{D8E26D69-6F62-455D-861B-7AE72F47617D}"/>
              </a:ext>
            </a:extLst>
          </p:cNvPr>
          <p:cNvSpPr/>
          <p:nvPr/>
        </p:nvSpPr>
        <p:spPr>
          <a:xfrm>
            <a:off x="512064" y="2028579"/>
            <a:ext cx="5230368" cy="4401205"/>
          </a:xfrm>
          <a:prstGeom prst="rect">
            <a:avLst/>
          </a:prstGeom>
        </p:spPr>
        <p:txBody>
          <a:bodyPr wrap="square">
            <a:spAutoFit/>
          </a:bodyPr>
          <a:lstStyle/>
          <a:p>
            <a:pPr marL="342900" indent="-342900">
              <a:spcAft>
                <a:spcPts val="600"/>
              </a:spcAft>
              <a:buClr>
                <a:srgbClr val="000000"/>
              </a:buClr>
              <a:buSzPct val="75000"/>
              <a:buFont typeface="+mj-lt"/>
              <a:buAutoNum type="arabicPeriod"/>
              <a:defRPr/>
            </a:pPr>
            <a:r>
              <a:rPr lang="en-US" sz="2400" dirty="0">
                <a:solidFill>
                  <a:srgbClr val="002060"/>
                </a:solidFill>
                <a:latin typeface="Arial" panose="020B0604020202020204" pitchFamily="34" charset="0"/>
                <a:cs typeface="Arial" panose="020B0604020202020204" pitchFamily="34" charset="0"/>
              </a:rPr>
              <a:t>High-school dual enrollment</a:t>
            </a:r>
          </a:p>
          <a:p>
            <a:pPr marL="342900" indent="-342900">
              <a:spcAft>
                <a:spcPts val="600"/>
              </a:spcAft>
              <a:buClr>
                <a:srgbClr val="000000"/>
              </a:buClr>
              <a:buSzPct val="75000"/>
              <a:buFont typeface="+mj-lt"/>
              <a:buAutoNum type="arabicPeriod"/>
              <a:defRPr/>
            </a:pPr>
            <a:r>
              <a:rPr lang="en-US" sz="2400" dirty="0">
                <a:solidFill>
                  <a:srgbClr val="002060"/>
                </a:solidFill>
                <a:latin typeface="Arial" panose="020B0604020202020204" pitchFamily="34" charset="0"/>
                <a:cs typeface="Arial" panose="020B0604020202020204" pitchFamily="34" charset="0"/>
              </a:rPr>
              <a:t>Developmental education</a:t>
            </a:r>
          </a:p>
          <a:p>
            <a:pPr marL="342900" indent="-342900">
              <a:spcAft>
                <a:spcPts val="600"/>
              </a:spcAft>
              <a:buClr>
                <a:srgbClr val="000000"/>
              </a:buClr>
              <a:buSzPct val="75000"/>
              <a:buFont typeface="+mj-lt"/>
              <a:buAutoNum type="arabicPeriod"/>
              <a:defRPr/>
            </a:pPr>
            <a:r>
              <a:rPr lang="en-US" sz="2400" dirty="0">
                <a:solidFill>
                  <a:srgbClr val="002060"/>
                </a:solidFill>
                <a:latin typeface="Arial" panose="020B0604020202020204" pitchFamily="34" charset="0"/>
                <a:cs typeface="Arial" panose="020B0604020202020204" pitchFamily="34" charset="0"/>
              </a:rPr>
              <a:t>Transfer pathways</a:t>
            </a:r>
          </a:p>
          <a:p>
            <a:pPr marL="342900" indent="-342900">
              <a:spcAft>
                <a:spcPts val="600"/>
              </a:spcAft>
              <a:buClr>
                <a:srgbClr val="000000"/>
              </a:buClr>
              <a:buSzPct val="75000"/>
              <a:buFont typeface="+mj-lt"/>
              <a:buAutoNum type="arabicPeriod"/>
              <a:defRPr/>
            </a:pPr>
            <a:r>
              <a:rPr lang="en-US" sz="2400" dirty="0">
                <a:solidFill>
                  <a:srgbClr val="002060"/>
                </a:solidFill>
                <a:latin typeface="Arial" panose="020B0604020202020204" pitchFamily="34" charset="0"/>
                <a:cs typeface="Arial" panose="020B0604020202020204" pitchFamily="34" charset="0"/>
              </a:rPr>
              <a:t>Holistic advising</a:t>
            </a:r>
          </a:p>
          <a:p>
            <a:pPr marL="342900" indent="-342900">
              <a:spcAft>
                <a:spcPts val="600"/>
              </a:spcAft>
              <a:buClr>
                <a:srgbClr val="000000"/>
              </a:buClr>
              <a:buSzPct val="75000"/>
              <a:buFont typeface="+mj-lt"/>
              <a:buAutoNum type="arabicPeriod"/>
              <a:defRPr/>
            </a:pPr>
            <a:r>
              <a:rPr lang="en-US" sz="2400" dirty="0">
                <a:solidFill>
                  <a:srgbClr val="002060"/>
                </a:solidFill>
                <a:latin typeface="Arial" panose="020B0604020202020204" pitchFamily="34" charset="0"/>
                <a:cs typeface="Arial" panose="020B0604020202020204" pitchFamily="34" charset="0"/>
              </a:rPr>
              <a:t>Student health and wellness</a:t>
            </a:r>
          </a:p>
          <a:p>
            <a:pPr marL="342900" indent="-342900">
              <a:spcAft>
                <a:spcPts val="600"/>
              </a:spcAft>
              <a:buClr>
                <a:srgbClr val="000000"/>
              </a:buClr>
              <a:buSzPct val="75000"/>
              <a:buFont typeface="+mj-lt"/>
              <a:buAutoNum type="arabicPeriod"/>
              <a:defRPr/>
            </a:pPr>
            <a:r>
              <a:rPr lang="en-US" sz="2400" dirty="0">
                <a:solidFill>
                  <a:srgbClr val="002060"/>
                </a:solidFill>
                <a:latin typeface="Arial" panose="020B0604020202020204" pitchFamily="34" charset="0"/>
                <a:cs typeface="Arial" panose="020B0604020202020204" pitchFamily="34" charset="0"/>
              </a:rPr>
              <a:t>Student financial aid and affordability</a:t>
            </a:r>
          </a:p>
          <a:p>
            <a:pPr marL="342900" indent="-342900">
              <a:spcAft>
                <a:spcPts val="600"/>
              </a:spcAft>
              <a:buClr>
                <a:srgbClr val="000000"/>
              </a:buClr>
              <a:buSzPct val="75000"/>
              <a:buFont typeface="+mj-lt"/>
              <a:buAutoNum type="arabicPeriod"/>
              <a:defRPr/>
            </a:pPr>
            <a:r>
              <a:rPr lang="en-US" sz="2400" dirty="0">
                <a:solidFill>
                  <a:srgbClr val="002060"/>
                </a:solidFill>
                <a:latin typeface="Arial" panose="020B0604020202020204" pitchFamily="34" charset="0"/>
                <a:cs typeface="Arial" panose="020B0604020202020204" pitchFamily="34" charset="0"/>
              </a:rPr>
              <a:t>Shared academic programming</a:t>
            </a:r>
          </a:p>
          <a:p>
            <a:pPr marL="342900" indent="-342900">
              <a:spcAft>
                <a:spcPts val="600"/>
              </a:spcAft>
              <a:buClr>
                <a:srgbClr val="000000"/>
              </a:buClr>
              <a:buSzPct val="75000"/>
              <a:buFont typeface="+mj-lt"/>
              <a:buAutoNum type="arabicPeriod"/>
              <a:defRPr/>
            </a:pPr>
            <a:r>
              <a:rPr lang="en-US" sz="2400" dirty="0">
                <a:solidFill>
                  <a:srgbClr val="002060"/>
                </a:solidFill>
                <a:latin typeface="Arial" panose="020B0604020202020204" pitchFamily="34" charset="0"/>
                <a:cs typeface="Arial" panose="020B0604020202020204" pitchFamily="34" charset="0"/>
              </a:rPr>
              <a:t>Workforce aligned credentials</a:t>
            </a:r>
          </a:p>
          <a:p>
            <a:pPr marL="342900" indent="-342900">
              <a:spcAft>
                <a:spcPts val="600"/>
              </a:spcAft>
              <a:buClr>
                <a:srgbClr val="000000"/>
              </a:buClr>
              <a:buSzPct val="75000"/>
              <a:buFont typeface="+mj-lt"/>
              <a:buAutoNum type="arabicPeriod"/>
              <a:defRPr/>
            </a:pPr>
            <a:endParaRPr lang="en-US" sz="2400" dirty="0">
              <a:solidFill>
                <a:srgbClr val="002060"/>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B14EAD35-BB19-4481-91CF-4A7960BB2942}"/>
              </a:ext>
            </a:extLst>
          </p:cNvPr>
          <p:cNvSpPr/>
          <p:nvPr/>
        </p:nvSpPr>
        <p:spPr>
          <a:xfrm>
            <a:off x="364661" y="1487317"/>
            <a:ext cx="5377771" cy="448355"/>
          </a:xfrm>
          <a:prstGeom prst="rect">
            <a:avLst/>
          </a:prstGeom>
          <a:solidFill>
            <a:srgbClr val="16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Areas in which we are working</a:t>
            </a:r>
          </a:p>
        </p:txBody>
      </p:sp>
    </p:spTree>
    <p:extLst>
      <p:ext uri="{BB962C8B-B14F-4D97-AF65-F5344CB8AC3E}">
        <p14:creationId xmlns:p14="http://schemas.microsoft.com/office/powerpoint/2010/main" val="1366721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6F312-5DAE-411A-8F5B-F1CD9DC84E80}"/>
              </a:ext>
            </a:extLst>
          </p:cNvPr>
          <p:cNvSpPr>
            <a:spLocks noGrp="1"/>
          </p:cNvSpPr>
          <p:nvPr>
            <p:ph type="title"/>
          </p:nvPr>
        </p:nvSpPr>
        <p:spPr>
          <a:xfrm>
            <a:off x="328429" y="583978"/>
            <a:ext cx="10990764" cy="1143000"/>
          </a:xfrm>
        </p:spPr>
        <p:txBody>
          <a:bodyPr anchor="t">
            <a:normAutofit/>
          </a:bodyPr>
          <a:lstStyle/>
          <a:p>
            <a:r>
              <a:rPr lang="en-US" dirty="0">
                <a:latin typeface="Arial"/>
                <a:cs typeface="Arial"/>
              </a:rPr>
              <a:t>4. Enhancing culture and talent</a:t>
            </a:r>
            <a:endParaRPr lang="en-US" dirty="0"/>
          </a:p>
          <a:p>
            <a:endParaRPr lang="en-US" dirty="0"/>
          </a:p>
        </p:txBody>
      </p:sp>
      <p:sp>
        <p:nvSpPr>
          <p:cNvPr id="3" name="Content Placeholder 2">
            <a:extLst>
              <a:ext uri="{FF2B5EF4-FFF2-40B4-BE49-F238E27FC236}">
                <a16:creationId xmlns:a16="http://schemas.microsoft.com/office/drawing/2014/main" id="{AD74AAD1-C15D-4FFB-8218-2386F085057B}"/>
              </a:ext>
            </a:extLst>
          </p:cNvPr>
          <p:cNvSpPr>
            <a:spLocks noGrp="1"/>
          </p:cNvSpPr>
          <p:nvPr>
            <p:ph idx="1"/>
          </p:nvPr>
        </p:nvSpPr>
        <p:spPr>
          <a:xfrm>
            <a:off x="328429" y="1344206"/>
            <a:ext cx="11109293" cy="4853704"/>
          </a:xfrm>
        </p:spPr>
        <p:txBody>
          <a:bodyPr anchor="t"/>
          <a:lstStyle/>
          <a:p>
            <a:pPr marL="0" indent="0">
              <a:buNone/>
            </a:pPr>
            <a:r>
              <a:rPr lang="en-US" b="1" dirty="0">
                <a:latin typeface="Arial"/>
                <a:cs typeface="Arial"/>
              </a:rPr>
              <a:t>Embarking now on a longer journey by:</a:t>
            </a:r>
            <a:endParaRPr lang="en-US" dirty="0">
              <a:latin typeface="Arial"/>
              <a:cs typeface="Arial"/>
            </a:endParaRPr>
          </a:p>
          <a:p>
            <a:pPr lvl="0">
              <a:lnSpc>
                <a:spcPct val="100000"/>
              </a:lnSpc>
            </a:pPr>
            <a:r>
              <a:rPr lang="en-US" dirty="0">
                <a:solidFill>
                  <a:srgbClr val="002060"/>
                </a:solidFill>
                <a:cs typeface="Calibri"/>
              </a:rPr>
              <a:t>Building a systemwide leadership team</a:t>
            </a:r>
          </a:p>
          <a:p>
            <a:pPr lvl="0">
              <a:lnSpc>
                <a:spcPct val="100000"/>
              </a:lnSpc>
            </a:pPr>
            <a:r>
              <a:rPr lang="en-US" dirty="0">
                <a:solidFill>
                  <a:srgbClr val="002060"/>
                </a:solidFill>
                <a:cs typeface="Calibri"/>
              </a:rPr>
              <a:t>Strengthening faculty shared governance </a:t>
            </a:r>
          </a:p>
          <a:p>
            <a:pPr lvl="0">
              <a:lnSpc>
                <a:spcPct val="100000"/>
              </a:lnSpc>
            </a:pPr>
            <a:r>
              <a:rPr lang="en-US" dirty="0">
                <a:solidFill>
                  <a:srgbClr val="002060"/>
                </a:solidFill>
                <a:cs typeface="Calibri"/>
              </a:rPr>
              <a:t>Addressing our most acute internal tensions through deliberate transparency and inclusion</a:t>
            </a:r>
          </a:p>
          <a:p>
            <a:pPr lvl="0">
              <a:lnSpc>
                <a:spcPct val="100000"/>
              </a:lnSpc>
            </a:pPr>
            <a:r>
              <a:rPr lang="en-US" dirty="0">
                <a:solidFill>
                  <a:srgbClr val="002060"/>
                </a:solidFill>
                <a:cs typeface="Calibri"/>
              </a:rPr>
              <a:t>Gathering baseline data about our organization’s health and culture, and its readiness, willingness, and ability to change</a:t>
            </a:r>
          </a:p>
          <a:p>
            <a:pPr marL="0" lvl="0" indent="0">
              <a:lnSpc>
                <a:spcPct val="100000"/>
              </a:lnSpc>
              <a:buNone/>
            </a:pPr>
            <a:endParaRPr lang="en-US" dirty="0">
              <a:solidFill>
                <a:srgbClr val="002060"/>
              </a:solidFill>
              <a:cs typeface="Calibri"/>
            </a:endParaRPr>
          </a:p>
          <a:p>
            <a:pPr marL="0" lvl="0" indent="0">
              <a:lnSpc>
                <a:spcPct val="100000"/>
              </a:lnSpc>
              <a:buNone/>
            </a:pPr>
            <a:r>
              <a:rPr lang="en-US" dirty="0">
                <a:solidFill>
                  <a:srgbClr val="002060"/>
                </a:solidFill>
                <a:cs typeface="Calibri"/>
              </a:rPr>
              <a:t>Seeking to establishing an institute to focus on leadership, faculty, and professional development</a:t>
            </a:r>
            <a:endParaRPr lang="en-US" dirty="0">
              <a:solidFill>
                <a:srgbClr val="002060"/>
              </a:solidFill>
            </a:endParaRP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24DA71F-C8FC-4F30-9234-32E0295EB40D}"/>
              </a:ext>
            </a:extLst>
          </p:cNvPr>
          <p:cNvSpPr>
            <a:spLocks noGrp="1"/>
          </p:cNvSpPr>
          <p:nvPr>
            <p:ph type="sldNum" sz="quarter" idx="4"/>
          </p:nvPr>
        </p:nvSpPr>
        <p:spPr/>
        <p:txBody>
          <a:bodyPr/>
          <a:lstStyle/>
          <a:p>
            <a:fld id="{84F81F4C-CB6F-482F-8728-D5D2BDAC10F7}" type="slidenum">
              <a:rPr lang="en-US" smtClean="0"/>
              <a:pPr/>
              <a:t>15</a:t>
            </a:fld>
            <a:endParaRPr lang="en-US"/>
          </a:p>
        </p:txBody>
      </p:sp>
    </p:spTree>
    <p:extLst>
      <p:ext uri="{BB962C8B-B14F-4D97-AF65-F5344CB8AC3E}">
        <p14:creationId xmlns:p14="http://schemas.microsoft.com/office/powerpoint/2010/main" val="3798790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482" y="165404"/>
            <a:ext cx="11548783" cy="1143000"/>
          </a:xfrm>
        </p:spPr>
        <p:txBody>
          <a:bodyPr>
            <a:noAutofit/>
          </a:bodyPr>
          <a:lstStyle/>
          <a:p>
            <a:r>
              <a:rPr lang="en-US" sz="3600" dirty="0"/>
              <a:t>We have work to do…</a:t>
            </a:r>
          </a:p>
        </p:txBody>
      </p:sp>
      <p:sp>
        <p:nvSpPr>
          <p:cNvPr id="3" name="Slide Number Placeholder 2"/>
          <p:cNvSpPr>
            <a:spLocks noGrp="1"/>
          </p:cNvSpPr>
          <p:nvPr>
            <p:ph type="sldNum" sz="quarter" idx="4"/>
          </p:nvPr>
        </p:nvSpPr>
        <p:spPr/>
        <p:txBody>
          <a:bodyPr/>
          <a:lstStyle/>
          <a:p>
            <a:fld id="{84F81F4C-CB6F-482F-8728-D5D2BDAC10F7}" type="slidenum">
              <a:rPr lang="en-US" sz="1200" smtClean="0">
                <a:latin typeface="Arial" panose="020B0604020202020204" pitchFamily="34" charset="0"/>
                <a:cs typeface="Arial" panose="020B0604020202020204" pitchFamily="34" charset="0"/>
              </a:rPr>
              <a:pPr/>
              <a:t>16</a:t>
            </a:fld>
            <a:endParaRPr lang="en-US" sz="1200" dirty="0">
              <a:latin typeface="Arial" panose="020B0604020202020204" pitchFamily="34" charset="0"/>
              <a:cs typeface="Arial" panose="020B0604020202020204" pitchFamily="34" charset="0"/>
            </a:endParaRPr>
          </a:p>
        </p:txBody>
      </p:sp>
      <p:graphicFrame>
        <p:nvGraphicFramePr>
          <p:cNvPr id="14" name="Content Placeholder 7"/>
          <p:cNvGraphicFramePr>
            <a:graphicFrameLocks noGrp="1"/>
          </p:cNvGraphicFramePr>
          <p:nvPr>
            <p:ph idx="1"/>
            <p:extLst>
              <p:ext uri="{D42A27DB-BD31-4B8C-83A1-F6EECF244321}">
                <p14:modId xmlns:p14="http://schemas.microsoft.com/office/powerpoint/2010/main" val="569688646"/>
              </p:ext>
            </p:extLst>
          </p:nvPr>
        </p:nvGraphicFramePr>
        <p:xfrm>
          <a:off x="193963" y="1246911"/>
          <a:ext cx="8728363" cy="4904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a:extLst>
              <a:ext uri="{FF2B5EF4-FFF2-40B4-BE49-F238E27FC236}">
                <a16:creationId xmlns:a16="http://schemas.microsoft.com/office/drawing/2014/main" id="{9C499279-33F3-4898-B1D8-EA555A966964}"/>
              </a:ext>
            </a:extLst>
          </p:cNvPr>
          <p:cNvSpPr txBox="1">
            <a:spLocks/>
          </p:cNvSpPr>
          <p:nvPr/>
        </p:nvSpPr>
        <p:spPr bwMode="auto">
          <a:xfrm>
            <a:off x="11574242" y="6492875"/>
            <a:ext cx="680047" cy="36512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F81F4C-CB6F-482F-8728-D5D2BDAC10F7}" type="slidenum">
              <a:rPr lang="en-US" smtClean="0"/>
              <a:pPr/>
              <a:t>16</a:t>
            </a:fld>
            <a:endParaRPr lang="en-US" dirty="0"/>
          </a:p>
        </p:txBody>
      </p:sp>
      <p:sp>
        <p:nvSpPr>
          <p:cNvPr id="7" name="Text Placeholder 13">
            <a:extLst>
              <a:ext uri="{FF2B5EF4-FFF2-40B4-BE49-F238E27FC236}">
                <a16:creationId xmlns:a16="http://schemas.microsoft.com/office/drawing/2014/main" id="{DD8B5F7F-D6F1-4AC9-B71E-35FD421E919B}"/>
              </a:ext>
            </a:extLst>
          </p:cNvPr>
          <p:cNvSpPr txBox="1">
            <a:spLocks/>
          </p:cNvSpPr>
          <p:nvPr/>
        </p:nvSpPr>
        <p:spPr>
          <a:xfrm>
            <a:off x="365482" y="1427517"/>
            <a:ext cx="4610555" cy="4441471"/>
          </a:xfrm>
          <a:prstGeom prst="rect">
            <a:avLst/>
          </a:prstGeom>
        </p:spPr>
        <p:txBody>
          <a:bodyPr>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400" kern="0" dirty="0">
                <a:solidFill>
                  <a:srgbClr val="002060"/>
                </a:solidFill>
              </a:rPr>
              <a:t>We are </a:t>
            </a:r>
            <a:r>
              <a:rPr lang="en-US" sz="1400" b="1" kern="0" dirty="0">
                <a:solidFill>
                  <a:srgbClr val="002060"/>
                </a:solidFill>
              </a:rPr>
              <a:t>more ready </a:t>
            </a:r>
            <a:r>
              <a:rPr lang="en-US" sz="1400" kern="0" dirty="0">
                <a:solidFill>
                  <a:srgbClr val="002060"/>
                </a:solidFill>
              </a:rPr>
              <a:t>(75%), </a:t>
            </a:r>
            <a:r>
              <a:rPr lang="en-US" sz="1400" b="1" kern="0" dirty="0">
                <a:solidFill>
                  <a:srgbClr val="002060"/>
                </a:solidFill>
              </a:rPr>
              <a:t>than willing </a:t>
            </a:r>
            <a:r>
              <a:rPr lang="en-US" sz="1400" kern="0" dirty="0">
                <a:solidFill>
                  <a:srgbClr val="002060"/>
                </a:solidFill>
              </a:rPr>
              <a:t>(55%), </a:t>
            </a:r>
            <a:r>
              <a:rPr lang="en-US" sz="1400" b="1" kern="0" dirty="0">
                <a:solidFill>
                  <a:srgbClr val="002060"/>
                </a:solidFill>
              </a:rPr>
              <a:t>and able</a:t>
            </a:r>
            <a:r>
              <a:rPr lang="en-US" sz="1400" kern="0" dirty="0">
                <a:solidFill>
                  <a:srgbClr val="002060"/>
                </a:solidFill>
              </a:rPr>
              <a:t> (39%) to change</a:t>
            </a:r>
          </a:p>
          <a:p>
            <a:pPr marL="0" indent="0">
              <a:buNone/>
            </a:pPr>
            <a:endParaRPr lang="en-US" sz="1400" kern="0" dirty="0">
              <a:solidFill>
                <a:srgbClr val="002060"/>
              </a:solidFill>
            </a:endParaRPr>
          </a:p>
          <a:p>
            <a:pPr marL="0" indent="0">
              <a:buNone/>
            </a:pPr>
            <a:r>
              <a:rPr lang="en-US" sz="1400" b="1" kern="0" dirty="0">
                <a:solidFill>
                  <a:srgbClr val="002060"/>
                </a:solidFill>
              </a:rPr>
              <a:t>Most likely to agree items (90% or higher)</a:t>
            </a:r>
          </a:p>
          <a:p>
            <a:pPr marL="285750" indent="-285750">
              <a:buFont typeface="Arial" panose="020B0604020202020204" pitchFamily="34" charset="0"/>
              <a:buChar char="•"/>
            </a:pPr>
            <a:r>
              <a:rPr lang="en-US" sz="1400" kern="0" dirty="0">
                <a:solidFill>
                  <a:srgbClr val="002060"/>
                </a:solidFill>
              </a:rPr>
              <a:t>Our university is facing significant competitive challenges</a:t>
            </a:r>
          </a:p>
          <a:p>
            <a:pPr marL="285750" indent="-285750">
              <a:buFont typeface="Arial" panose="020B0604020202020204" pitchFamily="34" charset="0"/>
              <a:buChar char="•"/>
            </a:pPr>
            <a:r>
              <a:rPr lang="en-US" sz="1400" kern="0" dirty="0">
                <a:solidFill>
                  <a:srgbClr val="002060"/>
                </a:solidFill>
              </a:rPr>
              <a:t>We need to improve our university’s performance to assure future success</a:t>
            </a:r>
          </a:p>
          <a:p>
            <a:pPr marL="285750" indent="-285750">
              <a:buFont typeface="Arial" panose="020B0604020202020204" pitchFamily="34" charset="0"/>
              <a:buChar char="•"/>
            </a:pPr>
            <a:r>
              <a:rPr lang="en-US" sz="1400" kern="0" dirty="0">
                <a:solidFill>
                  <a:srgbClr val="002060"/>
                </a:solidFill>
              </a:rPr>
              <a:t>I am willing to accept changes to my role if it helps improve our performance </a:t>
            </a:r>
          </a:p>
          <a:p>
            <a:pPr marL="0" indent="0">
              <a:buNone/>
            </a:pPr>
            <a:endParaRPr lang="en-US" sz="1400" kern="0" dirty="0">
              <a:solidFill>
                <a:srgbClr val="002060"/>
              </a:solidFill>
            </a:endParaRPr>
          </a:p>
          <a:p>
            <a:pPr marL="0" indent="0">
              <a:buNone/>
            </a:pPr>
            <a:r>
              <a:rPr lang="en-US" sz="1400" b="1" kern="0" dirty="0">
                <a:solidFill>
                  <a:srgbClr val="002060"/>
                </a:solidFill>
              </a:rPr>
              <a:t>Least likely to agree items (30% or lower)</a:t>
            </a:r>
          </a:p>
          <a:p>
            <a:pPr marL="285750" indent="-285750">
              <a:buFont typeface="Arial" panose="020B0604020202020204" pitchFamily="34" charset="0"/>
              <a:buChar char="•"/>
            </a:pPr>
            <a:r>
              <a:rPr lang="en-US" sz="1400" kern="0" dirty="0">
                <a:solidFill>
                  <a:srgbClr val="002060"/>
                </a:solidFill>
              </a:rPr>
              <a:t>We are confident we will get the support and resources needed to effectively implement changes </a:t>
            </a:r>
          </a:p>
          <a:p>
            <a:pPr marL="285750" indent="-285750">
              <a:buFont typeface="Arial" panose="020B0604020202020204" pitchFamily="34" charset="0"/>
              <a:buChar char="•"/>
            </a:pPr>
            <a:r>
              <a:rPr lang="en-US" sz="1400" kern="0" dirty="0">
                <a:solidFill>
                  <a:srgbClr val="002060"/>
                </a:solidFill>
              </a:rPr>
              <a:t>We have a good track record implementing change</a:t>
            </a:r>
          </a:p>
          <a:p>
            <a:pPr marL="285750" indent="-285750">
              <a:buFont typeface="Arial" panose="020B0604020202020204" pitchFamily="34" charset="0"/>
              <a:buChar char="•"/>
            </a:pPr>
            <a:r>
              <a:rPr lang="en-US" sz="1400" kern="0" dirty="0">
                <a:solidFill>
                  <a:srgbClr val="002060"/>
                </a:solidFill>
              </a:rPr>
              <a:t>We have the necessary culture (behaviors) to implement change  </a:t>
            </a:r>
          </a:p>
          <a:p>
            <a:pPr marL="285750" indent="-285750">
              <a:buFont typeface="Arial" panose="020B0604020202020204" pitchFamily="34" charset="0"/>
              <a:buChar char="•"/>
            </a:pPr>
            <a:endParaRPr lang="en-US" sz="1400" kern="0" dirty="0">
              <a:solidFill>
                <a:srgbClr val="002060"/>
              </a:solidFill>
            </a:endParaRPr>
          </a:p>
          <a:p>
            <a:pPr marL="285750" indent="-285750">
              <a:buFont typeface="Arial" panose="020B0604020202020204" pitchFamily="34" charset="0"/>
              <a:buChar char="•"/>
            </a:pPr>
            <a:endParaRPr lang="en-US" sz="1400" kern="0" dirty="0">
              <a:solidFill>
                <a:srgbClr val="002060"/>
              </a:solidFill>
            </a:endParaRPr>
          </a:p>
          <a:p>
            <a:pPr marL="285750" indent="-285750">
              <a:buFont typeface="Arial" panose="020B0604020202020204" pitchFamily="34" charset="0"/>
              <a:buChar char="•"/>
            </a:pPr>
            <a:endParaRPr lang="en-US" sz="1200" kern="0" dirty="0">
              <a:solidFill>
                <a:srgbClr val="002060"/>
              </a:solidFill>
            </a:endParaRPr>
          </a:p>
          <a:p>
            <a:pPr marL="285750" indent="-285750">
              <a:buFont typeface="Arial" panose="020B0604020202020204" pitchFamily="34" charset="0"/>
              <a:buChar char="•"/>
            </a:pPr>
            <a:endParaRPr lang="en-US" sz="1200" kern="0" dirty="0">
              <a:solidFill>
                <a:srgbClr val="002060"/>
              </a:solidFill>
            </a:endParaRPr>
          </a:p>
          <a:p>
            <a:pPr marL="285750" indent="-285750">
              <a:buFont typeface="Arial" panose="020B0604020202020204" pitchFamily="34" charset="0"/>
              <a:buChar char="•"/>
            </a:pPr>
            <a:endParaRPr lang="en-US" sz="1200" kern="0" dirty="0">
              <a:solidFill>
                <a:srgbClr val="002060"/>
              </a:solidFill>
            </a:endParaRPr>
          </a:p>
          <a:p>
            <a:pPr marL="285750" indent="-285750">
              <a:buFont typeface="Arial" panose="020B0604020202020204" pitchFamily="34" charset="0"/>
              <a:buChar char="•"/>
            </a:pPr>
            <a:endParaRPr lang="en-US" sz="1200" kern="0" dirty="0">
              <a:solidFill>
                <a:srgbClr val="002060"/>
              </a:solidFill>
            </a:endParaRPr>
          </a:p>
          <a:p>
            <a:pPr marL="285750" indent="-285750">
              <a:buFont typeface="Arial" panose="020B0604020202020204" pitchFamily="34" charset="0"/>
              <a:buChar char="•"/>
            </a:pPr>
            <a:endParaRPr lang="en-US" sz="1200" kern="0" dirty="0">
              <a:solidFill>
                <a:srgbClr val="002060"/>
              </a:solidFill>
            </a:endParaRPr>
          </a:p>
        </p:txBody>
      </p:sp>
      <p:graphicFrame>
        <p:nvGraphicFramePr>
          <p:cNvPr id="8" name="Content Placeholder 8">
            <a:extLst>
              <a:ext uri="{FF2B5EF4-FFF2-40B4-BE49-F238E27FC236}">
                <a16:creationId xmlns:a16="http://schemas.microsoft.com/office/drawing/2014/main" id="{BA7E290F-20AF-4394-9270-817102B0EEA0}"/>
              </a:ext>
            </a:extLst>
          </p:cNvPr>
          <p:cNvGraphicFramePr>
            <a:graphicFrameLocks/>
          </p:cNvGraphicFramePr>
          <p:nvPr>
            <p:extLst>
              <p:ext uri="{D42A27DB-BD31-4B8C-83A1-F6EECF244321}">
                <p14:modId xmlns:p14="http://schemas.microsoft.com/office/powerpoint/2010/main" val="2510854167"/>
              </p:ext>
            </p:extLst>
          </p:nvPr>
        </p:nvGraphicFramePr>
        <p:xfrm>
          <a:off x="5183188" y="987425"/>
          <a:ext cx="6172200" cy="487362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02941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482" y="165404"/>
            <a:ext cx="11548783" cy="1143000"/>
          </a:xfrm>
        </p:spPr>
        <p:txBody>
          <a:bodyPr>
            <a:noAutofit/>
          </a:bodyPr>
          <a:lstStyle/>
          <a:p>
            <a:r>
              <a:rPr lang="en-US" sz="3600" dirty="0"/>
              <a:t>but are decidedly on our way…</a:t>
            </a:r>
          </a:p>
        </p:txBody>
      </p:sp>
      <p:sp>
        <p:nvSpPr>
          <p:cNvPr id="3" name="Slide Number Placeholder 2"/>
          <p:cNvSpPr>
            <a:spLocks noGrp="1"/>
          </p:cNvSpPr>
          <p:nvPr>
            <p:ph type="sldNum" sz="quarter" idx="4"/>
          </p:nvPr>
        </p:nvSpPr>
        <p:spPr/>
        <p:txBody>
          <a:bodyPr/>
          <a:lstStyle/>
          <a:p>
            <a:fld id="{84F81F4C-CB6F-482F-8728-D5D2BDAC10F7}" type="slidenum">
              <a:rPr lang="en-US" sz="1200" smtClean="0">
                <a:latin typeface="Arial" panose="020B0604020202020204" pitchFamily="34" charset="0"/>
                <a:cs typeface="Arial" panose="020B0604020202020204" pitchFamily="34" charset="0"/>
              </a:rPr>
              <a:pPr/>
              <a:t>17</a:t>
            </a:fld>
            <a:endParaRPr lang="en-US" sz="1200" dirty="0">
              <a:latin typeface="Arial" panose="020B0604020202020204" pitchFamily="34" charset="0"/>
              <a:cs typeface="Arial" panose="020B0604020202020204" pitchFamily="34" charset="0"/>
            </a:endParaRPr>
          </a:p>
        </p:txBody>
      </p:sp>
      <p:graphicFrame>
        <p:nvGraphicFramePr>
          <p:cNvPr id="14" name="Content Placeholder 7"/>
          <p:cNvGraphicFramePr>
            <a:graphicFrameLocks noGrp="1"/>
          </p:cNvGraphicFramePr>
          <p:nvPr>
            <p:ph idx="1"/>
            <p:extLst>
              <p:ext uri="{D42A27DB-BD31-4B8C-83A1-F6EECF244321}">
                <p14:modId xmlns:p14="http://schemas.microsoft.com/office/powerpoint/2010/main" val="1960082880"/>
              </p:ext>
            </p:extLst>
          </p:nvPr>
        </p:nvGraphicFramePr>
        <p:xfrm>
          <a:off x="1731818" y="1355078"/>
          <a:ext cx="8728363" cy="4904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a:extLst>
              <a:ext uri="{FF2B5EF4-FFF2-40B4-BE49-F238E27FC236}">
                <a16:creationId xmlns:a16="http://schemas.microsoft.com/office/drawing/2014/main" id="{9C499279-33F3-4898-B1D8-EA555A966964}"/>
              </a:ext>
            </a:extLst>
          </p:cNvPr>
          <p:cNvSpPr txBox="1">
            <a:spLocks/>
          </p:cNvSpPr>
          <p:nvPr/>
        </p:nvSpPr>
        <p:spPr bwMode="auto">
          <a:xfrm>
            <a:off x="11574242" y="6492875"/>
            <a:ext cx="680047" cy="36512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F81F4C-CB6F-482F-8728-D5D2BDAC10F7}" type="slidenum">
              <a:rPr lang="en-US" smtClean="0"/>
              <a:pPr/>
              <a:t>17</a:t>
            </a:fld>
            <a:endParaRPr lang="en-US" dirty="0"/>
          </a:p>
        </p:txBody>
      </p:sp>
    </p:spTree>
    <p:extLst>
      <p:ext uri="{BB962C8B-B14F-4D97-AF65-F5344CB8AC3E}">
        <p14:creationId xmlns:p14="http://schemas.microsoft.com/office/powerpoint/2010/main" val="3625239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1624"/>
          <a:stretch/>
        </p:blipFill>
        <p:spPr>
          <a:xfrm>
            <a:off x="0" y="1210962"/>
            <a:ext cx="12192000" cy="56470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4021" y="1921761"/>
            <a:ext cx="2663957" cy="3014478"/>
          </a:xfrm>
          <a:prstGeom prst="rect">
            <a:avLst/>
          </a:prstGeom>
        </p:spPr>
      </p:pic>
      <p:sp>
        <p:nvSpPr>
          <p:cNvPr id="2" name="Slide Number Placeholder 1">
            <a:extLst>
              <a:ext uri="{FF2B5EF4-FFF2-40B4-BE49-F238E27FC236}">
                <a16:creationId xmlns:a16="http://schemas.microsoft.com/office/drawing/2014/main" id="{E22E4E9C-2AE7-43CB-A093-73624B4E2F9C}"/>
              </a:ext>
            </a:extLst>
          </p:cNvPr>
          <p:cNvSpPr>
            <a:spLocks noGrp="1"/>
          </p:cNvSpPr>
          <p:nvPr>
            <p:ph type="sldNum" sz="quarter" idx="4"/>
          </p:nvPr>
        </p:nvSpPr>
        <p:spPr/>
        <p:txBody>
          <a:bodyPr/>
          <a:lstStyle/>
          <a:p>
            <a:fld id="{84F81F4C-CB6F-482F-8728-D5D2BDAC10F7}" type="slidenum">
              <a:rPr lang="en-US" smtClean="0"/>
              <a:pPr/>
              <a:t>18</a:t>
            </a:fld>
            <a:endParaRPr lang="en-US" dirty="0"/>
          </a:p>
        </p:txBody>
      </p:sp>
    </p:spTree>
    <p:extLst>
      <p:ext uri="{BB962C8B-B14F-4D97-AF65-F5344CB8AC3E}">
        <p14:creationId xmlns:p14="http://schemas.microsoft.com/office/powerpoint/2010/main" val="157818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41624"/>
          <a:stretch/>
        </p:blipFill>
        <p:spPr>
          <a:xfrm>
            <a:off x="0" y="1210962"/>
            <a:ext cx="12192000" cy="5647038"/>
          </a:xfrm>
          <a:prstGeom prst="rect">
            <a:avLst/>
          </a:prstGeom>
        </p:spPr>
      </p:pic>
      <p:sp>
        <p:nvSpPr>
          <p:cNvPr id="7" name="Title 1"/>
          <p:cNvSpPr>
            <a:spLocks noGrp="1"/>
          </p:cNvSpPr>
          <p:nvPr>
            <p:ph type="title"/>
          </p:nvPr>
        </p:nvSpPr>
        <p:spPr>
          <a:xfrm>
            <a:off x="2111830" y="1941535"/>
            <a:ext cx="8403771" cy="3451559"/>
          </a:xfrm>
        </p:spPr>
        <p:txBody>
          <a:bodyPr anchor="t">
            <a:normAutofit/>
          </a:bodyPr>
          <a:lstStyle/>
          <a:p>
            <a:br>
              <a:rPr lang="en-US" sz="5400" dirty="0">
                <a:latin typeface="Arial"/>
                <a:cs typeface="Arial"/>
              </a:rPr>
            </a:br>
            <a:br>
              <a:rPr lang="en-US" sz="5400" dirty="0">
                <a:latin typeface="Arial"/>
                <a:cs typeface="Arial"/>
              </a:rPr>
            </a:br>
            <a:r>
              <a:rPr lang="en-US" sz="2800" b="0" dirty="0">
                <a:solidFill>
                  <a:srgbClr val="FFC000"/>
                </a:solidFill>
                <a:latin typeface="Arial"/>
                <a:cs typeface="Arial"/>
              </a:rPr>
              <a:t>WHERE ARE WE</a:t>
            </a:r>
            <a:br>
              <a:rPr lang="en-US" sz="2800" b="0" dirty="0">
                <a:latin typeface="Arial"/>
                <a:cs typeface="Arial"/>
              </a:rPr>
            </a:br>
            <a:endParaRPr lang="en-US" sz="2000" b="0" dirty="0">
              <a:solidFill>
                <a:schemeClr val="bg1"/>
              </a:solidFill>
            </a:endParaRPr>
          </a:p>
        </p:txBody>
      </p:sp>
      <p:sp>
        <p:nvSpPr>
          <p:cNvPr id="37890" name="AutoShape 2" descr="data:image/jpg;base64,/9j/4AAQSkZJRgABAQAAAQABAAD/2wBDAAkGBwgHBgkIBwgKCgkLDRYPDQwMDRsUFRAWIB0iIiAdHx8kKDQsJCYxJx8fLT0tMTU3Ojo6Iys/RD84QzQ5Ojf/2wBDAQoKCg0MDRoPDxo3JR8lNzc3Nzc3Nzc3Nzc3Nzc3Nzc3Nzc3Nzc3Nzc3Nzc3Nzc3Nzc3Nzc3Nzc3Nzc3Nzc3Nzf/wAARCAAcAIQDASIAAhEBAxEB/8QAGwAAAgMBAQEAAAAAAAAAAAAAAAYCAwUEBwH/xAAxEAACAgEEAQMCAwcFAAAAAAABAgMEEQAFEiExBhNBIlEVI2EUFiQyQlKBYnKCkZL/xAAUAQEAAAAAAAAAAAAAAAAAAAAA/8QAFBEBAAAAAAAAAAAAAAAAAAAAAP/aAAwDAQACEQMRAD8A9j3ndauy7fLfvmRa0QzI6Rl+A+5A7xq6zcr1aMt6aVVrRRGV5B2AgGSev01xep1DbJYVlDAlAVIyCOa+dLFQSpUs+k5QzLtjM4ZgTzpgcoO/nvih+/tPoNy56spQ7Md0ggtTwiulnAiKH2nJAbLYHxnjnOCOuxrR2zc1vz7hD7EkL0bPsOHKnkeCOCME9Yca80eSYej5IPemaA+lKMoiZyUVySCQPAyFHj7a23t2l9XX9tr/AEpc3ORn/PaHmY6dUhOagkZDM2Bgnh5xnQP+RozpCG37qN5l22f1BcDLtZmEqyFVDiU8C3+1eIYjHLGSOzrnsXr+2z15767nTsUyk92J7pnr2a/LhJIpzleBdXK4XpcYxnQOe97xFtFSeZ4Zp3hryWfbjXyiY5fUcKD2OiQT3jwdQ2ne03K7aqitLC1eOGXk5Uh1kDEEYP8ApPnSjv72QLsn7ZZete2fc5lheUsgVRCIyAf0Zm/5keANUm5Yr+o4qtdgovJQhcmUxZAgsOF5gErkoB0M+QOzoHred2q7NTNy77ogDKpaOMvgkgDIHfkgf51O/uUNCtHYnjnKO6oBHEWYFiAAQPHZA/zpU9U1blL0HuMd65+1GOZJQTkmGISo3FmPbcQD9RwcDvxksPqThJt0UTOR71uuq8WIY/nITgjvOAT19s/Gg1cjVVSzFcrR2IOftyDK842Q4/VWAI/yNIO2Pd/AvSm4S7puEs92eKCxznPF43R8jA6zkAhv5sjzqOxbldp09rs37luzDudKSCMSTtkWkZigBz5dcjPwY+vJ0Ho2dfMj76Rtgr7ruUT53SZDSvyVppWsuzOkblChjAABdfq5Z5AsCOgBrl2eHeZ9h2bcks7huhmrfxdT8Q9iRh/SyHrsd5yy8sjJ6xoH5LUT2Za4Le5Eqs2UYLhs4w2MH+U9A9dZ8jV2vMbVkX5Y/at7k1QybPIiWJ2DqzWpY35YPn6ADjrKg/Y63Kr2vxC36dnuWzZW4lmGb3m5mo31ec+AVeL/AMnyc6By0aB40aDh3iKCeoIrdRLULyKGjcZHnzj5xriE0M0KxvtqBZ1SF1b5TLjiTx+ACcH+7Hz3t6NAsDZ9nahFKPTtMo8DK0Xtj6UUEhMccEZ+OhnRJtm0Tw3RL6fhIUCZlMY5SOuQD0P5gBjIJPwNM+jQKq16SBpIfTMTN7Ai5BAOau3Ep2uSpBJ7+PONTiSnVSxUh2E+zK4rSggnnGeYwxIOVAGcZIw48Z0z6NAs31q22V72wR2JVhkROS8voHPKglegeC9fPIedVR7btVpRF+7VZUn4xyCWPGFXmVz9P9PDr7EjGmvRoM7Z6tZdrWOOhHVilB5QEA5z19X3JH31Gn6f2mkwNWhDHhSqgDpFPRCj+kfoMa09GgzRsG0CtDVG21RXhf3IohGOMbfdR8H9Rq2vtG3VoYoa9GvHFDJ7saJGAqP39QHwez/3rt0aDNm2HaZ7zXpdvrtacAPKUGWx4J+5HwT2NR/d3ZvahiXbq6RwFvaWNePDljkBjwDgZHg4GtTRoMub07s04f3dsqnkiRn8oD6U7QdeApAI+3xqrZaMyW7Fy1WirnAgqwoQxjhXvs/3MxJIHWAvyCdbOjQGjRo0H//Z">
            <a:hlinkClick r:id="rId3"/>
          </p:cNvPr>
          <p:cNvSpPr>
            <a:spLocks noChangeAspect="1" noChangeArrowheads="1"/>
          </p:cNvSpPr>
          <p:nvPr/>
        </p:nvSpPr>
        <p:spPr bwMode="auto">
          <a:xfrm>
            <a:off x="1679575" y="-136525"/>
            <a:ext cx="1257300" cy="2667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 name="Slide Number Placeholder 1">
            <a:extLst>
              <a:ext uri="{FF2B5EF4-FFF2-40B4-BE49-F238E27FC236}">
                <a16:creationId xmlns:a16="http://schemas.microsoft.com/office/drawing/2014/main" id="{C057E520-4B9C-431D-B3CA-0F6372744071}"/>
              </a:ext>
            </a:extLst>
          </p:cNvPr>
          <p:cNvSpPr>
            <a:spLocks noGrp="1"/>
          </p:cNvSpPr>
          <p:nvPr>
            <p:ph type="sldNum" sz="quarter" idx="4"/>
          </p:nvPr>
        </p:nvSpPr>
        <p:spPr/>
        <p:txBody>
          <a:bodyPr/>
          <a:lstStyle/>
          <a:p>
            <a:fld id="{84F81F4C-CB6F-482F-8728-D5D2BDAC10F7}" type="slidenum">
              <a:rPr lang="en-US" smtClean="0"/>
              <a:pPr/>
              <a:t>2</a:t>
            </a:fld>
            <a:endParaRPr lang="en-US" dirty="0"/>
          </a:p>
        </p:txBody>
      </p:sp>
    </p:spTree>
    <p:extLst>
      <p:ext uri="{BB962C8B-B14F-4D97-AF65-F5344CB8AC3E}">
        <p14:creationId xmlns:p14="http://schemas.microsoft.com/office/powerpoint/2010/main" val="927257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307" y="362356"/>
            <a:ext cx="9245600" cy="744330"/>
          </a:xfrm>
        </p:spPr>
        <p:txBody>
          <a:bodyPr>
            <a:normAutofit/>
          </a:bodyPr>
          <a:lstStyle/>
          <a:p>
            <a:r>
              <a:rPr lang="en-US" sz="3600" dirty="0"/>
              <a:t>14 public universities and campuses…</a:t>
            </a:r>
          </a:p>
        </p:txBody>
      </p:sp>
      <p:sp>
        <p:nvSpPr>
          <p:cNvPr id="4" name="Slide Number Placeholder 3"/>
          <p:cNvSpPr>
            <a:spLocks noGrp="1"/>
          </p:cNvSpPr>
          <p:nvPr>
            <p:ph type="sldNum" sz="quarter" idx="4"/>
          </p:nvPr>
        </p:nvSpPr>
        <p:spPr/>
        <p:txBody>
          <a:bodyPr/>
          <a:lstStyle/>
          <a:p>
            <a:fld id="{84F81F4C-CB6F-482F-8728-D5D2BDAC10F7}" type="slidenum">
              <a:rPr lang="en-US" smtClean="0"/>
              <a:pPr/>
              <a:t>3</a:t>
            </a:fld>
            <a:endParaRPr lang="en-US" dirty="0"/>
          </a:p>
        </p:txBody>
      </p:sp>
      <p:pic>
        <p:nvPicPr>
          <p:cNvPr id="6" name="Picture 5"/>
          <p:cNvPicPr>
            <a:picLocks noChangeAspect="1"/>
          </p:cNvPicPr>
          <p:nvPr/>
        </p:nvPicPr>
        <p:blipFill>
          <a:blip r:embed="rId3"/>
          <a:stretch>
            <a:fillRect/>
          </a:stretch>
        </p:blipFill>
        <p:spPr>
          <a:xfrm>
            <a:off x="297414" y="1174175"/>
            <a:ext cx="8807006" cy="5115020"/>
          </a:xfrm>
          <a:prstGeom prst="rect">
            <a:avLst/>
          </a:prstGeom>
        </p:spPr>
      </p:pic>
      <p:pic>
        <p:nvPicPr>
          <p:cNvPr id="7" name="Picture 6"/>
          <p:cNvPicPr>
            <a:picLocks noChangeAspect="1"/>
          </p:cNvPicPr>
          <p:nvPr/>
        </p:nvPicPr>
        <p:blipFill>
          <a:blip r:embed="rId4"/>
          <a:stretch>
            <a:fillRect/>
          </a:stretch>
        </p:blipFill>
        <p:spPr>
          <a:xfrm>
            <a:off x="9602350" y="2150509"/>
            <a:ext cx="290101" cy="314277"/>
          </a:xfrm>
          <a:prstGeom prst="rect">
            <a:avLst/>
          </a:prstGeom>
        </p:spPr>
      </p:pic>
      <p:sp>
        <p:nvSpPr>
          <p:cNvPr id="8" name="Rectangle 7"/>
          <p:cNvSpPr/>
          <p:nvPr/>
        </p:nvSpPr>
        <p:spPr>
          <a:xfrm>
            <a:off x="9853064" y="2138865"/>
            <a:ext cx="2476514" cy="1323439"/>
          </a:xfrm>
          <a:prstGeom prst="rect">
            <a:avLst/>
          </a:prstGeom>
        </p:spPr>
        <p:txBody>
          <a:bodyPr wrap="square">
            <a:spAutoFit/>
          </a:bodyPr>
          <a:lstStyle/>
          <a:p>
            <a:r>
              <a:rPr lang="en-US" sz="1600" dirty="0">
                <a:solidFill>
                  <a:srgbClr val="002060"/>
                </a:solidFill>
              </a:rPr>
              <a:t>PASSHE University, </a:t>
            </a:r>
            <a:br>
              <a:rPr lang="en-US" sz="1600" dirty="0">
                <a:solidFill>
                  <a:srgbClr val="002060"/>
                </a:solidFill>
              </a:rPr>
            </a:br>
            <a:r>
              <a:rPr lang="en-US" sz="1600" dirty="0">
                <a:solidFill>
                  <a:srgbClr val="002060"/>
                </a:solidFill>
              </a:rPr>
              <a:t>     Main Campus</a:t>
            </a:r>
          </a:p>
          <a:p>
            <a:r>
              <a:rPr lang="en-US" sz="1600" dirty="0">
                <a:solidFill>
                  <a:srgbClr val="002060"/>
                </a:solidFill>
              </a:rPr>
              <a:t>Branch Campuses</a:t>
            </a:r>
          </a:p>
          <a:p>
            <a:r>
              <a:rPr lang="en-US" sz="1600" dirty="0">
                <a:solidFill>
                  <a:srgbClr val="002060"/>
                </a:solidFill>
              </a:rPr>
              <a:t>Dixon University Center</a:t>
            </a:r>
          </a:p>
          <a:p>
            <a:r>
              <a:rPr lang="en-US" sz="1600" dirty="0">
                <a:solidFill>
                  <a:srgbClr val="002060"/>
                </a:solidFill>
              </a:rPr>
              <a:t>Center City</a:t>
            </a:r>
          </a:p>
        </p:txBody>
      </p:sp>
      <p:sp>
        <p:nvSpPr>
          <p:cNvPr id="9" name="Isosceles Triangle 8"/>
          <p:cNvSpPr/>
          <p:nvPr/>
        </p:nvSpPr>
        <p:spPr>
          <a:xfrm>
            <a:off x="9666568" y="2710281"/>
            <a:ext cx="164239" cy="1519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p:cNvSpPr/>
          <p:nvPr/>
        </p:nvSpPr>
        <p:spPr>
          <a:xfrm>
            <a:off x="9676705" y="2959839"/>
            <a:ext cx="164239" cy="15194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p:cNvSpPr/>
          <p:nvPr/>
        </p:nvSpPr>
        <p:spPr>
          <a:xfrm>
            <a:off x="9678551" y="3221247"/>
            <a:ext cx="164239" cy="15194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p:nvSpPr>
        <p:spPr>
          <a:xfrm>
            <a:off x="8039824" y="5560387"/>
            <a:ext cx="164239" cy="15194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p:cNvSpPr/>
          <p:nvPr/>
        </p:nvSpPr>
        <p:spPr>
          <a:xfrm>
            <a:off x="5596279" y="4945651"/>
            <a:ext cx="164239" cy="15194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p:nvSpPr>
        <p:spPr>
          <a:xfrm>
            <a:off x="1570506" y="2748699"/>
            <a:ext cx="164239" cy="1519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p:cNvSpPr/>
          <p:nvPr/>
        </p:nvSpPr>
        <p:spPr>
          <a:xfrm>
            <a:off x="1558514" y="4154543"/>
            <a:ext cx="164239" cy="1519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p:nvSpPr>
        <p:spPr>
          <a:xfrm>
            <a:off x="3395903" y="3579644"/>
            <a:ext cx="164239" cy="1519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p:nvSpPr>
        <p:spPr>
          <a:xfrm>
            <a:off x="2722525" y="3608607"/>
            <a:ext cx="164239" cy="1519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3">
            <a:extLst>
              <a:ext uri="{FF2B5EF4-FFF2-40B4-BE49-F238E27FC236}">
                <a16:creationId xmlns:a16="http://schemas.microsoft.com/office/drawing/2014/main" id="{8C5DCD54-4E7C-4807-9455-EC949C24C992}"/>
              </a:ext>
            </a:extLst>
          </p:cNvPr>
          <p:cNvSpPr txBox="1">
            <a:spLocks/>
          </p:cNvSpPr>
          <p:nvPr/>
        </p:nvSpPr>
        <p:spPr bwMode="auto">
          <a:xfrm>
            <a:off x="11574242" y="6492875"/>
            <a:ext cx="680047" cy="36512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F81F4C-CB6F-482F-8728-D5D2BDAC10F7}" type="slidenum">
              <a:rPr lang="en-US" smtClean="0"/>
              <a:pPr/>
              <a:t>3</a:t>
            </a:fld>
            <a:endParaRPr lang="en-US" dirty="0"/>
          </a:p>
        </p:txBody>
      </p:sp>
    </p:spTree>
    <p:extLst>
      <p:ext uri="{BB962C8B-B14F-4D97-AF65-F5344CB8AC3E}">
        <p14:creationId xmlns:p14="http://schemas.microsoft.com/office/powerpoint/2010/main" val="2176751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030429"/>
            <a:ext cx="12167385" cy="5526545"/>
          </a:xfrm>
          <a:prstGeom prst="rect">
            <a:avLst/>
          </a:prstGeom>
        </p:spPr>
      </p:pic>
      <p:sp>
        <p:nvSpPr>
          <p:cNvPr id="2" name="Title 1"/>
          <p:cNvSpPr>
            <a:spLocks noGrp="1"/>
          </p:cNvSpPr>
          <p:nvPr>
            <p:ph type="title"/>
          </p:nvPr>
        </p:nvSpPr>
        <p:spPr>
          <a:xfrm>
            <a:off x="124959" y="301026"/>
            <a:ext cx="11629692" cy="1143000"/>
          </a:xfrm>
        </p:spPr>
        <p:txBody>
          <a:bodyPr>
            <a:noAutofit/>
          </a:bodyPr>
          <a:lstStyle/>
          <a:p>
            <a:r>
              <a:rPr lang="en-US" sz="2800" dirty="0"/>
              <a:t>experiencing state divestment that drives tuition increases…</a:t>
            </a:r>
            <a:br>
              <a:rPr lang="en-US" sz="2400" dirty="0"/>
            </a:br>
            <a:r>
              <a:rPr lang="en-US" sz="1800" b="0" i="1" dirty="0"/>
              <a:t>Pennsylvania, FY 1993-2018, Constant Dollars Adjusted by CPI</a:t>
            </a:r>
            <a:endParaRPr lang="en-US" sz="2400" b="0" i="1" dirty="0"/>
          </a:p>
        </p:txBody>
      </p:sp>
      <p:sp>
        <p:nvSpPr>
          <p:cNvPr id="4" name="Slide Number Placeholder 3"/>
          <p:cNvSpPr>
            <a:spLocks noGrp="1"/>
          </p:cNvSpPr>
          <p:nvPr>
            <p:ph type="sldNum" sz="quarter" idx="4"/>
          </p:nvPr>
        </p:nvSpPr>
        <p:spPr/>
        <p:txBody>
          <a:bodyPr/>
          <a:lstStyle/>
          <a:p>
            <a:fld id="{84F81F4C-CB6F-482F-8728-D5D2BDAC10F7}" type="slidenum">
              <a:rPr lang="en-US" smtClean="0"/>
              <a:pPr/>
              <a:t>4</a:t>
            </a:fld>
            <a:endParaRPr lang="en-US" dirty="0"/>
          </a:p>
        </p:txBody>
      </p:sp>
      <p:sp>
        <p:nvSpPr>
          <p:cNvPr id="7" name="TextBox 6"/>
          <p:cNvSpPr txBox="1"/>
          <p:nvPr/>
        </p:nvSpPr>
        <p:spPr>
          <a:xfrm>
            <a:off x="8324610" y="5703825"/>
            <a:ext cx="1004030" cy="491160"/>
          </a:xfrm>
          <a:prstGeom prst="rect">
            <a:avLst/>
          </a:prstGeom>
          <a:solidFill>
            <a:srgbClr val="FF0000"/>
          </a:solidFill>
        </p:spPr>
        <p:txBody>
          <a:bodyPr wrap="square" rtlCol="0">
            <a:spAutoFit/>
          </a:bodyPr>
          <a:lstStyle/>
          <a:p>
            <a:pPr algn="r">
              <a:lnSpc>
                <a:spcPct val="80000"/>
              </a:lnSpc>
            </a:pPr>
            <a:r>
              <a:rPr lang="en-US" sz="1600" b="1" dirty="0">
                <a:solidFill>
                  <a:schemeClr val="bg1"/>
                </a:solidFill>
              </a:rPr>
              <a:t>27% from </a:t>
            </a:r>
          </a:p>
          <a:p>
            <a:pPr algn="r">
              <a:lnSpc>
                <a:spcPct val="80000"/>
              </a:lnSpc>
            </a:pPr>
            <a:r>
              <a:rPr lang="en-US" sz="1600" b="1" dirty="0">
                <a:solidFill>
                  <a:schemeClr val="bg1"/>
                </a:solidFill>
              </a:rPr>
              <a:t>State</a:t>
            </a:r>
          </a:p>
        </p:txBody>
      </p:sp>
      <p:sp>
        <p:nvSpPr>
          <p:cNvPr id="8" name="TextBox 7"/>
          <p:cNvSpPr txBox="1"/>
          <p:nvPr/>
        </p:nvSpPr>
        <p:spPr>
          <a:xfrm>
            <a:off x="841819" y="5703825"/>
            <a:ext cx="1130819" cy="486287"/>
          </a:xfrm>
          <a:prstGeom prst="rect">
            <a:avLst/>
          </a:prstGeom>
          <a:solidFill>
            <a:srgbClr val="FF0000"/>
          </a:solidFill>
        </p:spPr>
        <p:txBody>
          <a:bodyPr wrap="square" rtlCol="0">
            <a:spAutoFit/>
          </a:bodyPr>
          <a:lstStyle/>
          <a:p>
            <a:pPr>
              <a:lnSpc>
                <a:spcPct val="80000"/>
              </a:lnSpc>
            </a:pPr>
            <a:r>
              <a:rPr lang="en-US" sz="1600" b="1" dirty="0">
                <a:solidFill>
                  <a:schemeClr val="bg1"/>
                </a:solidFill>
              </a:rPr>
              <a:t>53% from </a:t>
            </a:r>
          </a:p>
          <a:p>
            <a:pPr>
              <a:lnSpc>
                <a:spcPct val="80000"/>
              </a:lnSpc>
            </a:pPr>
            <a:r>
              <a:rPr lang="en-US" sz="1600" b="1" dirty="0">
                <a:solidFill>
                  <a:schemeClr val="bg1"/>
                </a:solidFill>
              </a:rPr>
              <a:t>State</a:t>
            </a:r>
          </a:p>
        </p:txBody>
      </p:sp>
      <p:sp>
        <p:nvSpPr>
          <p:cNvPr id="9" name="TextBox 8"/>
          <p:cNvSpPr txBox="1"/>
          <p:nvPr/>
        </p:nvSpPr>
        <p:spPr>
          <a:xfrm>
            <a:off x="9060709" y="1143314"/>
            <a:ext cx="680623" cy="253916"/>
          </a:xfrm>
          <a:prstGeom prst="rect">
            <a:avLst/>
          </a:prstGeom>
          <a:noFill/>
        </p:spPr>
        <p:txBody>
          <a:bodyPr wrap="square" rtlCol="0">
            <a:spAutoFit/>
          </a:bodyPr>
          <a:lstStyle/>
          <a:p>
            <a:r>
              <a:rPr lang="en-US" sz="1050" b="1" dirty="0">
                <a:latin typeface="Arial" panose="020B0604020202020204" pitchFamily="34" charset="0"/>
                <a:cs typeface="Arial" panose="020B0604020202020204" pitchFamily="34" charset="0"/>
              </a:rPr>
              <a:t>$16,665</a:t>
            </a:r>
          </a:p>
        </p:txBody>
      </p:sp>
      <p:sp>
        <p:nvSpPr>
          <p:cNvPr id="5" name="TextBox 4"/>
          <p:cNvSpPr txBox="1"/>
          <p:nvPr/>
        </p:nvSpPr>
        <p:spPr>
          <a:xfrm>
            <a:off x="10062614" y="6095309"/>
            <a:ext cx="2104771" cy="461665"/>
          </a:xfrm>
          <a:prstGeom prst="rect">
            <a:avLst/>
          </a:prstGeom>
          <a:noFill/>
        </p:spPr>
        <p:txBody>
          <a:bodyPr wrap="square" rtlCol="0">
            <a:spAutoFit/>
          </a:bodyPr>
          <a:lstStyle/>
          <a:p>
            <a:r>
              <a:rPr lang="en-US" sz="1200" i="1" dirty="0"/>
              <a:t>Source: State Higher Education Executive Officers Association</a:t>
            </a:r>
          </a:p>
        </p:txBody>
      </p:sp>
    </p:spTree>
    <p:extLst>
      <p:ext uri="{BB962C8B-B14F-4D97-AF65-F5344CB8AC3E}">
        <p14:creationId xmlns:p14="http://schemas.microsoft.com/office/powerpoint/2010/main" val="297868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5639" y="436112"/>
            <a:ext cx="11049664" cy="1143000"/>
          </a:xfrm>
          <a:prstGeom prst="rect">
            <a:avLst/>
          </a:prstGeom>
        </p:spPr>
        <p:txBody>
          <a:bodyPr anchor="t">
            <a:normAutofit/>
          </a:bodyPr>
          <a:lstStyle>
            <a:lvl1pPr algn="l" defTabSz="914400" rtl="0" eaLnBrk="1" latinLnBrk="0" hangingPunct="1">
              <a:spcBef>
                <a:spcPct val="0"/>
              </a:spcBef>
              <a:buNone/>
              <a:defRPr sz="3200" b="1" kern="1200">
                <a:solidFill>
                  <a:srgbClr val="D39B3C"/>
                </a:solidFill>
                <a:latin typeface="Arial" panose="020B0604020202020204" pitchFamily="34" charset="0"/>
                <a:ea typeface="+mj-ea"/>
                <a:cs typeface="Arial" panose="020B0604020202020204" pitchFamily="34" charset="0"/>
              </a:defRPr>
            </a:lvl1pPr>
          </a:lstStyle>
          <a:p>
            <a:r>
              <a:rPr lang="en-US" sz="3000" dirty="0">
                <a:latin typeface="Arial"/>
                <a:cs typeface="Arial"/>
              </a:rPr>
              <a:t>impacting our students differentially…</a:t>
            </a:r>
            <a:endParaRPr lang="en-US" sz="3000" dirty="0"/>
          </a:p>
        </p:txBody>
      </p:sp>
      <p:pic>
        <p:nvPicPr>
          <p:cNvPr id="12" name="Picture 11"/>
          <p:cNvPicPr>
            <a:picLocks noChangeAspect="1"/>
          </p:cNvPicPr>
          <p:nvPr/>
        </p:nvPicPr>
        <p:blipFill>
          <a:blip r:embed="rId3"/>
          <a:stretch>
            <a:fillRect/>
          </a:stretch>
        </p:blipFill>
        <p:spPr>
          <a:xfrm>
            <a:off x="1488036" y="1514966"/>
            <a:ext cx="9494277" cy="5218235"/>
          </a:xfrm>
          <a:prstGeom prst="rect">
            <a:avLst/>
          </a:prstGeom>
          <a:ln>
            <a:solidFill>
              <a:schemeClr val="tx1"/>
            </a:solidFill>
          </a:ln>
        </p:spPr>
      </p:pic>
      <p:sp>
        <p:nvSpPr>
          <p:cNvPr id="6" name="Slide Number Placeholder 3">
            <a:extLst>
              <a:ext uri="{FF2B5EF4-FFF2-40B4-BE49-F238E27FC236}">
                <a16:creationId xmlns:a16="http://schemas.microsoft.com/office/drawing/2014/main" id="{E09CCDBC-02AA-4921-BA6A-78BD2A1E4D0C}"/>
              </a:ext>
            </a:extLst>
          </p:cNvPr>
          <p:cNvSpPr>
            <a:spLocks noGrp="1"/>
          </p:cNvSpPr>
          <p:nvPr>
            <p:ph type="sldNum" sz="quarter" idx="4"/>
          </p:nvPr>
        </p:nvSpPr>
        <p:spPr>
          <a:xfrm>
            <a:off x="11574242" y="6492875"/>
            <a:ext cx="680047" cy="365125"/>
          </a:xfrm>
        </p:spPr>
        <p:txBody>
          <a:bodyPr/>
          <a:lstStyle/>
          <a:p>
            <a:fld id="{84F81F4C-CB6F-482F-8728-D5D2BDAC10F7}" type="slidenum">
              <a:rPr lang="en-US" smtClean="0"/>
              <a:pPr/>
              <a:t>5</a:t>
            </a:fld>
            <a:endParaRPr lang="en-US" dirty="0"/>
          </a:p>
        </p:txBody>
      </p:sp>
    </p:spTree>
    <p:extLst>
      <p:ext uri="{BB962C8B-B14F-4D97-AF65-F5344CB8AC3E}">
        <p14:creationId xmlns:p14="http://schemas.microsoft.com/office/powerpoint/2010/main" val="288842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90" y="486773"/>
            <a:ext cx="11654189" cy="1143000"/>
          </a:xfrm>
        </p:spPr>
        <p:txBody>
          <a:bodyPr>
            <a:noAutofit/>
          </a:bodyPr>
          <a:lstStyle/>
          <a:p>
            <a:r>
              <a:rPr lang="en-US" dirty="0"/>
              <a:t>and resulting in </a:t>
            </a:r>
            <a:r>
              <a:rPr lang="en-US" dirty="0">
                <a:latin typeface="Arial" panose="020B0604020202020204" pitchFamily="34" charset="0"/>
                <a:cs typeface="Arial" panose="020B0604020202020204" pitchFamily="34" charset="0"/>
              </a:rPr>
              <a:t>enrollment declines…</a:t>
            </a:r>
            <a:br>
              <a:rPr lang="en-US" sz="3200"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89328946"/>
              </p:ext>
            </p:extLst>
          </p:nvPr>
        </p:nvGraphicFramePr>
        <p:xfrm>
          <a:off x="495300" y="1176338"/>
          <a:ext cx="6645275" cy="517626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52D292B-4C43-4A3B-B9C5-7A7BFBDCA9A7}"/>
              </a:ext>
            </a:extLst>
          </p:cNvPr>
          <p:cNvSpPr txBox="1"/>
          <p:nvPr/>
        </p:nvSpPr>
        <p:spPr>
          <a:xfrm>
            <a:off x="5951040" y="6306440"/>
            <a:ext cx="5777539" cy="400110"/>
          </a:xfrm>
          <a:prstGeom prst="rect">
            <a:avLst/>
          </a:prstGeom>
          <a:noFill/>
        </p:spPr>
        <p:txBody>
          <a:bodyPr wrap="square" rtlCol="0">
            <a:spAutoFit/>
          </a:bodyPr>
          <a:lstStyle/>
          <a:p>
            <a:r>
              <a:rPr lang="en-US" sz="1000" i="1" dirty="0">
                <a:latin typeface="Arial" panose="020B0604020202020204" pitchFamily="34" charset="0"/>
                <a:cs typeface="Arial" panose="020B0604020202020204" pitchFamily="34" charset="0"/>
              </a:rPr>
              <a:t>Source: Student Data Warehouse; student submission official fall freeze, end of 15</a:t>
            </a:r>
            <a:r>
              <a:rPr lang="en-US" sz="1000" i="1" baseline="30000" dirty="0">
                <a:latin typeface="Arial" panose="020B0604020202020204" pitchFamily="34" charset="0"/>
                <a:cs typeface="Arial" panose="020B0604020202020204" pitchFamily="34" charset="0"/>
              </a:rPr>
              <a:t>th</a:t>
            </a:r>
            <a:r>
              <a:rPr lang="en-US" sz="1000" i="1" dirty="0">
                <a:latin typeface="Arial" panose="020B0604020202020204" pitchFamily="34" charset="0"/>
                <a:cs typeface="Arial" panose="020B0604020202020204" pitchFamily="34" charset="0"/>
              </a:rPr>
              <a:t> day</a:t>
            </a:r>
          </a:p>
          <a:p>
            <a:r>
              <a:rPr lang="en-US" sz="1000" i="1" dirty="0">
                <a:latin typeface="Arial" panose="020B0604020202020204" pitchFamily="34" charset="0"/>
                <a:cs typeface="Arial" panose="020B0604020202020204" pitchFamily="34" charset="0"/>
              </a:rPr>
              <a:t>*2019 is estimated based on first day of class with 0.4% growth based on 5-year historical trend.</a:t>
            </a:r>
          </a:p>
        </p:txBody>
      </p:sp>
      <p:pic>
        <p:nvPicPr>
          <p:cNvPr id="5" name="Picture 4">
            <a:extLst>
              <a:ext uri="{FF2B5EF4-FFF2-40B4-BE49-F238E27FC236}">
                <a16:creationId xmlns:a16="http://schemas.microsoft.com/office/drawing/2014/main" id="{89F68F9C-F26C-4664-953C-3932A80A9957}"/>
              </a:ext>
            </a:extLst>
          </p:cNvPr>
          <p:cNvPicPr>
            <a:picLocks noChangeAspect="1"/>
          </p:cNvPicPr>
          <p:nvPr/>
        </p:nvPicPr>
        <p:blipFill>
          <a:blip r:embed="rId4"/>
          <a:stretch>
            <a:fillRect/>
          </a:stretch>
        </p:blipFill>
        <p:spPr>
          <a:xfrm>
            <a:off x="7427743" y="1352550"/>
            <a:ext cx="4304710" cy="3375585"/>
          </a:xfrm>
          <a:prstGeom prst="rect">
            <a:avLst/>
          </a:prstGeom>
        </p:spPr>
      </p:pic>
      <p:sp>
        <p:nvSpPr>
          <p:cNvPr id="4" name="TextBox 3">
            <a:extLst>
              <a:ext uri="{FF2B5EF4-FFF2-40B4-BE49-F238E27FC236}">
                <a16:creationId xmlns:a16="http://schemas.microsoft.com/office/drawing/2014/main" id="{E708A63A-B13C-4B68-99C0-D4E92802112B}"/>
              </a:ext>
            </a:extLst>
          </p:cNvPr>
          <p:cNvSpPr txBox="1"/>
          <p:nvPr/>
        </p:nvSpPr>
        <p:spPr>
          <a:xfrm>
            <a:off x="1299431" y="6306440"/>
            <a:ext cx="4575676" cy="307777"/>
          </a:xfrm>
          <a:prstGeom prst="rect">
            <a:avLst/>
          </a:prstGeom>
          <a:noFill/>
        </p:spPr>
        <p:txBody>
          <a:bodyPr wrap="none" rtlCol="0">
            <a:spAutoFit/>
          </a:bodyPr>
          <a:lstStyle/>
          <a:p>
            <a:r>
              <a:rPr lang="en-US" sz="1400" dirty="0"/>
              <a:t>In-state enrollment consistently is 88% of total enrollment.</a:t>
            </a:r>
          </a:p>
        </p:txBody>
      </p:sp>
      <p:sp>
        <p:nvSpPr>
          <p:cNvPr id="8" name="Slide Number Placeholder 3">
            <a:extLst>
              <a:ext uri="{FF2B5EF4-FFF2-40B4-BE49-F238E27FC236}">
                <a16:creationId xmlns:a16="http://schemas.microsoft.com/office/drawing/2014/main" id="{985CE18A-7F79-4AF6-93E6-530895D526B9}"/>
              </a:ext>
            </a:extLst>
          </p:cNvPr>
          <p:cNvSpPr>
            <a:spLocks noGrp="1"/>
          </p:cNvSpPr>
          <p:nvPr>
            <p:ph type="sldNum" sz="quarter" idx="4"/>
          </p:nvPr>
        </p:nvSpPr>
        <p:spPr>
          <a:xfrm>
            <a:off x="11804512" y="6492875"/>
            <a:ext cx="680047" cy="365125"/>
          </a:xfrm>
        </p:spPr>
        <p:txBody>
          <a:bodyPr/>
          <a:lstStyle/>
          <a:p>
            <a:fld id="{84F81F4C-CB6F-482F-8728-D5D2BDAC10F7}" type="slidenum">
              <a:rPr lang="en-US" smtClean="0"/>
              <a:pPr/>
              <a:t>6</a:t>
            </a:fld>
            <a:endParaRPr lang="en-US" dirty="0"/>
          </a:p>
        </p:txBody>
      </p:sp>
    </p:spTree>
    <p:extLst>
      <p:ext uri="{BB962C8B-B14F-4D97-AF65-F5344CB8AC3E}">
        <p14:creationId xmlns:p14="http://schemas.microsoft.com/office/powerpoint/2010/main" val="2978686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557823" y="544732"/>
            <a:ext cx="11312124" cy="984885"/>
          </a:xfrm>
          <a:prstGeom prst="rect">
            <a:avLst/>
          </a:prstGeom>
        </p:spPr>
        <p:txBody>
          <a:bodyPr vert="horz" wrap="square" lIns="0" tIns="0" rIns="0" bIns="0" rtlCol="0" anchor="t">
            <a:spAutoFit/>
          </a:bodyPr>
          <a:lstStyle/>
          <a:p>
            <a:r>
              <a:rPr lang="en-US" spc="15" dirty="0">
                <a:latin typeface="Arial"/>
                <a:cs typeface="Arial"/>
              </a:rPr>
              <a:t>that are hard to get given shrinkage in the size of the high school leaving population…</a:t>
            </a:r>
          </a:p>
        </p:txBody>
      </p:sp>
      <p:sp>
        <p:nvSpPr>
          <p:cNvPr id="38" name="object 38"/>
          <p:cNvSpPr txBox="1"/>
          <p:nvPr/>
        </p:nvSpPr>
        <p:spPr>
          <a:xfrm>
            <a:off x="42416" y="5796338"/>
            <a:ext cx="666115" cy="450850"/>
          </a:xfrm>
          <a:prstGeom prst="rect">
            <a:avLst/>
          </a:prstGeom>
        </p:spPr>
        <p:txBody>
          <a:bodyPr vert="horz" wrap="square" lIns="0" tIns="0" rIns="0" bIns="0" rtlCol="0">
            <a:spAutoFit/>
          </a:bodyPr>
          <a:lstStyle/>
          <a:p>
            <a:pPr marL="31750" marR="5080" lvl="0" indent="-19050" algn="l" defTabSz="914400" rtl="0" eaLnBrk="1" fontAlgn="auto" latinLnBrk="0" hangingPunct="1">
              <a:lnSpc>
                <a:spcPct val="102800"/>
              </a:lnSpc>
              <a:spcBef>
                <a:spcPts val="0"/>
              </a:spcBef>
              <a:spcAft>
                <a:spcPts val="0"/>
              </a:spcAft>
              <a:buClrTx/>
              <a:buSzTx/>
              <a:buFontTx/>
              <a:buNone/>
              <a:tabLst/>
              <a:defRPr/>
            </a:pPr>
            <a:r>
              <a:rPr kumimoji="0" sz="1400" b="0" i="0" u="none" strike="noStrike" kern="1200" cap="none" spc="30" normalizeH="0" baseline="0" noProof="0" dirty="0">
                <a:ln>
                  <a:noFill/>
                </a:ln>
                <a:solidFill>
                  <a:srgbClr val="FFFFFF"/>
                </a:solidFill>
                <a:effectLst/>
                <a:uLnTx/>
                <a:uFillTx/>
                <a:latin typeface="Arial"/>
                <a:ea typeface="+mn-ea"/>
                <a:cs typeface="Arial"/>
              </a:rPr>
              <a:t>S</a:t>
            </a:r>
            <a:r>
              <a:rPr kumimoji="0" sz="1400" b="0" i="0" u="none" strike="noStrike" kern="1200" cap="none" spc="-30" normalizeH="0" baseline="0" noProof="0" dirty="0">
                <a:ln>
                  <a:noFill/>
                </a:ln>
                <a:solidFill>
                  <a:srgbClr val="FFFFFF"/>
                </a:solidFill>
                <a:effectLst/>
                <a:uLnTx/>
                <a:uFillTx/>
                <a:latin typeface="Arial"/>
                <a:ea typeface="+mn-ea"/>
                <a:cs typeface="Arial"/>
              </a:rPr>
              <a:t>u</a:t>
            </a:r>
            <a:r>
              <a:rPr kumimoji="0" sz="1400" b="0" i="0" u="none" strike="noStrike" kern="1200" cap="none" spc="45" normalizeH="0" baseline="0" noProof="0" dirty="0">
                <a:ln>
                  <a:noFill/>
                </a:ln>
                <a:solidFill>
                  <a:srgbClr val="FFFFFF"/>
                </a:solidFill>
                <a:effectLst/>
                <a:uLnTx/>
                <a:uFillTx/>
                <a:latin typeface="Arial"/>
                <a:ea typeface="+mn-ea"/>
                <a:cs typeface="Arial"/>
              </a:rPr>
              <a:t>ppo</a:t>
            </a:r>
            <a:r>
              <a:rPr kumimoji="0" sz="1400" b="0" i="0" u="none" strike="noStrike" kern="1200" cap="none" spc="-25" normalizeH="0" baseline="0" noProof="0" dirty="0">
                <a:ln>
                  <a:noFill/>
                </a:ln>
                <a:solidFill>
                  <a:srgbClr val="FFFFFF"/>
                </a:solidFill>
                <a:effectLst/>
                <a:uLnTx/>
                <a:uFillTx/>
                <a:latin typeface="Arial"/>
                <a:ea typeface="+mn-ea"/>
                <a:cs typeface="Arial"/>
              </a:rPr>
              <a:t>r</a:t>
            </a:r>
            <a:r>
              <a:rPr kumimoji="0" sz="1400" b="0" i="0" u="none" strike="noStrike" kern="1200" cap="none" spc="5" normalizeH="0" baseline="0" noProof="0" dirty="0">
                <a:ln>
                  <a:noFill/>
                </a:ln>
                <a:solidFill>
                  <a:srgbClr val="FFFFFF"/>
                </a:solidFill>
                <a:effectLst/>
                <a:uLnTx/>
                <a:uFillTx/>
                <a:latin typeface="Arial"/>
                <a:ea typeface="+mn-ea"/>
                <a:cs typeface="Arial"/>
              </a:rPr>
              <a:t>t  </a:t>
            </a:r>
            <a:r>
              <a:rPr kumimoji="0" sz="1400" b="0" i="0" u="none" strike="noStrike" kern="1200" cap="none" spc="10" normalizeH="0" baseline="0" noProof="0" dirty="0">
                <a:ln>
                  <a:noFill/>
                </a:ln>
                <a:solidFill>
                  <a:srgbClr val="FFFFFF"/>
                </a:solidFill>
                <a:effectLst/>
                <a:uLnTx/>
                <a:uFillTx/>
                <a:latin typeface="Arial"/>
                <a:ea typeface="+mn-ea"/>
                <a:cs typeface="Arial"/>
              </a:rPr>
              <a:t>Groups</a:t>
            </a:r>
            <a:endParaRPr kumimoji="0"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16" name="Google Shape;353;p49">
            <a:extLst>
              <a:ext uri="{FF2B5EF4-FFF2-40B4-BE49-F238E27FC236}">
                <a16:creationId xmlns:a16="http://schemas.microsoft.com/office/drawing/2014/main" id="{D71C3980-3CF8-48F6-AFC4-86B17C28D4EF}"/>
              </a:ext>
            </a:extLst>
          </p:cNvPr>
          <p:cNvSpPr txBox="1">
            <a:spLocks/>
          </p:cNvSpPr>
          <p:nvPr/>
        </p:nvSpPr>
        <p:spPr>
          <a:xfrm>
            <a:off x="534548" y="1330801"/>
            <a:ext cx="10564862" cy="4515298"/>
          </a:xfrm>
          <a:prstGeom prst="rect">
            <a:avLst/>
          </a:prstGeom>
        </p:spPr>
        <p:txBody>
          <a:bodyPr spcFirstLastPara="1" wrap="square" lIns="91425" tIns="45700" rIns="91425" bIns="45700" anchor="t" anchorCtr="0">
            <a:noAutofit/>
          </a:bodyPr>
          <a:lstStyle>
            <a:lvl1pPr marL="342900" indent="-342900" algn="l" defTabSz="914400" rtl="0" eaLnBrk="1" latinLnBrk="0" hangingPunct="1">
              <a:lnSpc>
                <a:spcPct val="150000"/>
              </a:lnSpc>
              <a:spcBef>
                <a:spcPct val="20000"/>
              </a:spcBef>
              <a:buClr>
                <a:srgbClr val="2C4984"/>
              </a:buClr>
              <a:buSzPct val="105000"/>
              <a:buFont typeface="Arial" pitchFamily="34" charset="0"/>
              <a:buChar char="•"/>
              <a:defRPr sz="2400" kern="1200">
                <a:solidFill>
                  <a:srgbClr val="12327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100000"/>
              </a:lnSpc>
              <a:spcBef>
                <a:spcPct val="20000"/>
              </a:spcBef>
              <a:buFont typeface="Arial" pitchFamily="34" charset="0"/>
              <a:buNone/>
              <a:defRPr sz="2000" kern="1200">
                <a:solidFill>
                  <a:srgbClr val="123278"/>
                </a:solidFill>
                <a:latin typeface="Arial" panose="020B0604020202020204" pitchFamily="34" charset="0"/>
                <a:ea typeface="+mn-ea"/>
                <a:cs typeface="Arial" panose="020B0604020202020204" pitchFamily="34" charset="0"/>
              </a:defRPr>
            </a:lvl2pPr>
            <a:lvl3pPr marL="1097280" indent="-228600" algn="l" defTabSz="914400" rtl="0" eaLnBrk="1" latinLnBrk="0" hangingPunct="1">
              <a:lnSpc>
                <a:spcPct val="100000"/>
              </a:lnSpc>
              <a:spcBef>
                <a:spcPts val="1200"/>
              </a:spcBef>
              <a:buFont typeface="Arial" pitchFamily="34" charset="0"/>
              <a:buNone/>
              <a:defRPr sz="2000" kern="1200">
                <a:solidFill>
                  <a:srgbClr val="12327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itchFamily="34" charset="0"/>
              <a:buNone/>
              <a:defRPr sz="2000" kern="1200">
                <a:solidFill>
                  <a:srgbClr val="12327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itchFamily="34" charset="0"/>
              <a:buNone/>
              <a:defRPr sz="2000" kern="1200">
                <a:solidFill>
                  <a:srgbClr val="12327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None/>
            </a:pPr>
            <a:endParaRPr lang="en-US" dirty="0">
              <a:solidFill>
                <a:srgbClr val="16406D"/>
              </a:solidFill>
              <a:latin typeface="Arial"/>
              <a:cs typeface="Arial"/>
            </a:endParaRPr>
          </a:p>
        </p:txBody>
      </p:sp>
      <p:graphicFrame>
        <p:nvGraphicFramePr>
          <p:cNvPr id="7" name="Chart 6">
            <a:extLst>
              <a:ext uri="{FF2B5EF4-FFF2-40B4-BE49-F238E27FC236}">
                <a16:creationId xmlns:a16="http://schemas.microsoft.com/office/drawing/2014/main" id="{7853A762-D07D-43F0-9609-E28B5020FB21}"/>
              </a:ext>
            </a:extLst>
          </p:cNvPr>
          <p:cNvGraphicFramePr>
            <a:graphicFrameLocks/>
          </p:cNvGraphicFramePr>
          <p:nvPr>
            <p:extLst/>
          </p:nvPr>
        </p:nvGraphicFramePr>
        <p:xfrm>
          <a:off x="924339" y="1529617"/>
          <a:ext cx="9551504" cy="5102551"/>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3">
            <a:extLst>
              <a:ext uri="{FF2B5EF4-FFF2-40B4-BE49-F238E27FC236}">
                <a16:creationId xmlns:a16="http://schemas.microsoft.com/office/drawing/2014/main" id="{FF7E1633-D562-4971-91C5-E8E9C6DE138D}"/>
              </a:ext>
            </a:extLst>
          </p:cNvPr>
          <p:cNvSpPr>
            <a:spLocks noGrp="1"/>
          </p:cNvSpPr>
          <p:nvPr>
            <p:ph type="sldNum" sz="quarter" idx="4"/>
          </p:nvPr>
        </p:nvSpPr>
        <p:spPr>
          <a:xfrm>
            <a:off x="11574242" y="6492875"/>
            <a:ext cx="680047" cy="365125"/>
          </a:xfrm>
        </p:spPr>
        <p:txBody>
          <a:bodyPr/>
          <a:lstStyle/>
          <a:p>
            <a:fld id="{84F81F4C-CB6F-482F-8728-D5D2BDAC10F7}" type="slidenum">
              <a:rPr lang="en-US" smtClean="0"/>
              <a:pPr/>
              <a:t>7</a:t>
            </a:fld>
            <a:endParaRPr lang="en-US" dirty="0"/>
          </a:p>
        </p:txBody>
      </p:sp>
    </p:spTree>
    <p:extLst>
      <p:ext uri="{BB962C8B-B14F-4D97-AF65-F5344CB8AC3E}">
        <p14:creationId xmlns:p14="http://schemas.microsoft.com/office/powerpoint/2010/main" val="1274702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17" y="210744"/>
            <a:ext cx="11676502" cy="1143000"/>
          </a:xfrm>
        </p:spPr>
        <p:txBody>
          <a:bodyPr>
            <a:normAutofit fontScale="90000"/>
          </a:bodyPr>
          <a:lstStyle/>
          <a:p>
            <a:r>
              <a:rPr lang="en-US" sz="3600" dirty="0"/>
              <a:t>and the overcrowded marketplace of higher ed providers</a:t>
            </a:r>
          </a:p>
        </p:txBody>
      </p:sp>
      <p:sp>
        <p:nvSpPr>
          <p:cNvPr id="4" name="Slide Number Placeholder 3"/>
          <p:cNvSpPr>
            <a:spLocks noGrp="1"/>
          </p:cNvSpPr>
          <p:nvPr>
            <p:ph type="sldNum" sz="quarter" idx="4"/>
          </p:nvPr>
        </p:nvSpPr>
        <p:spPr/>
        <p:txBody>
          <a:bodyPr/>
          <a:lstStyle/>
          <a:p>
            <a:fld id="{84F81F4C-CB6F-482F-8728-D5D2BDAC10F7}" type="slidenum">
              <a:rPr lang="en-US" smtClean="0"/>
              <a:pPr/>
              <a:t>8</a:t>
            </a:fld>
            <a:endParaRPr lang="en-US" dirty="0"/>
          </a:p>
        </p:txBody>
      </p:sp>
      <p:pic>
        <p:nvPicPr>
          <p:cNvPr id="3" name="Picture 2"/>
          <p:cNvPicPr>
            <a:picLocks noChangeAspect="1"/>
          </p:cNvPicPr>
          <p:nvPr/>
        </p:nvPicPr>
        <p:blipFill>
          <a:blip r:embed="rId3"/>
          <a:stretch>
            <a:fillRect/>
          </a:stretch>
        </p:blipFill>
        <p:spPr>
          <a:xfrm>
            <a:off x="250165" y="1191860"/>
            <a:ext cx="8779893" cy="5074401"/>
          </a:xfrm>
          <a:prstGeom prst="rect">
            <a:avLst/>
          </a:prstGeom>
        </p:spPr>
      </p:pic>
      <p:sp>
        <p:nvSpPr>
          <p:cNvPr id="5" name="Rectangle 4"/>
          <p:cNvSpPr/>
          <p:nvPr/>
        </p:nvSpPr>
        <p:spPr>
          <a:xfrm>
            <a:off x="9617720" y="2274793"/>
            <a:ext cx="2574280" cy="2800767"/>
          </a:xfrm>
          <a:prstGeom prst="rect">
            <a:avLst/>
          </a:prstGeom>
        </p:spPr>
        <p:txBody>
          <a:bodyPr wrap="square">
            <a:spAutoFit/>
          </a:bodyPr>
          <a:lstStyle/>
          <a:p>
            <a:r>
              <a:rPr lang="en-US" sz="1600" dirty="0">
                <a:solidFill>
                  <a:srgbClr val="002060"/>
                </a:solidFill>
              </a:rPr>
              <a:t>PASSHE</a:t>
            </a:r>
          </a:p>
          <a:p>
            <a:r>
              <a:rPr lang="en-US" sz="1600" dirty="0">
                <a:solidFill>
                  <a:srgbClr val="002060"/>
                </a:solidFill>
              </a:rPr>
              <a:t>Community Colleges</a:t>
            </a:r>
          </a:p>
          <a:p>
            <a:r>
              <a:rPr lang="en-US" sz="1600" dirty="0">
                <a:solidFill>
                  <a:srgbClr val="002060"/>
                </a:solidFill>
              </a:rPr>
              <a:t>State-Related </a:t>
            </a:r>
          </a:p>
          <a:p>
            <a:r>
              <a:rPr lang="en-US" sz="1600" dirty="0">
                <a:solidFill>
                  <a:srgbClr val="002060"/>
                </a:solidFill>
              </a:rPr>
              <a:t>Thaddeus Stevens</a:t>
            </a:r>
          </a:p>
          <a:p>
            <a:r>
              <a:rPr lang="en-US" sz="1600" dirty="0">
                <a:solidFill>
                  <a:srgbClr val="002060"/>
                </a:solidFill>
              </a:rPr>
              <a:t>Private State-Aided</a:t>
            </a:r>
          </a:p>
          <a:p>
            <a:r>
              <a:rPr lang="en-US" sz="1600" dirty="0">
                <a:solidFill>
                  <a:srgbClr val="002060"/>
                </a:solidFill>
              </a:rPr>
              <a:t>Private Colleges/Universities</a:t>
            </a:r>
          </a:p>
          <a:p>
            <a:r>
              <a:rPr lang="en-US" sz="1600" dirty="0">
                <a:solidFill>
                  <a:srgbClr val="002060"/>
                </a:solidFill>
              </a:rPr>
              <a:t>Theological Seminaries</a:t>
            </a:r>
          </a:p>
          <a:p>
            <a:r>
              <a:rPr lang="en-US" sz="1600" dirty="0">
                <a:solidFill>
                  <a:srgbClr val="002060"/>
                </a:solidFill>
              </a:rPr>
              <a:t>Private 2-Year Colleges</a:t>
            </a:r>
          </a:p>
          <a:p>
            <a:r>
              <a:rPr lang="en-US" sz="1600" dirty="0">
                <a:solidFill>
                  <a:srgbClr val="002060"/>
                </a:solidFill>
              </a:rPr>
              <a:t>Specialized Associate Degree</a:t>
            </a:r>
            <a:br>
              <a:rPr lang="en-US" sz="1600" dirty="0">
                <a:solidFill>
                  <a:srgbClr val="002060"/>
                </a:solidFill>
              </a:rPr>
            </a:br>
            <a:r>
              <a:rPr lang="en-US" sz="1600" dirty="0">
                <a:solidFill>
                  <a:srgbClr val="002060"/>
                </a:solidFill>
              </a:rPr>
              <a:t>      Institutions</a:t>
            </a:r>
          </a:p>
          <a:p>
            <a:r>
              <a:rPr lang="en-US" sz="1600" dirty="0">
                <a:solidFill>
                  <a:srgbClr val="002060"/>
                </a:solidFill>
              </a:rPr>
              <a:t>Out-of-State Provider</a:t>
            </a:r>
          </a:p>
        </p:txBody>
      </p:sp>
      <p:pic>
        <p:nvPicPr>
          <p:cNvPr id="6" name="Picture 5"/>
          <p:cNvPicPr>
            <a:picLocks noChangeAspect="1"/>
          </p:cNvPicPr>
          <p:nvPr/>
        </p:nvPicPr>
        <p:blipFill>
          <a:blip r:embed="rId4"/>
          <a:stretch>
            <a:fillRect/>
          </a:stretch>
        </p:blipFill>
        <p:spPr>
          <a:xfrm>
            <a:off x="9389120" y="4275606"/>
            <a:ext cx="228600" cy="228600"/>
          </a:xfrm>
          <a:prstGeom prst="rect">
            <a:avLst/>
          </a:prstGeom>
        </p:spPr>
      </p:pic>
      <p:pic>
        <p:nvPicPr>
          <p:cNvPr id="7" name="Picture 6"/>
          <p:cNvPicPr>
            <a:picLocks noChangeAspect="1"/>
          </p:cNvPicPr>
          <p:nvPr/>
        </p:nvPicPr>
        <p:blipFill>
          <a:blip r:embed="rId5"/>
          <a:stretch>
            <a:fillRect/>
          </a:stretch>
        </p:blipFill>
        <p:spPr>
          <a:xfrm>
            <a:off x="9378854" y="3072213"/>
            <a:ext cx="228600" cy="219075"/>
          </a:xfrm>
          <a:prstGeom prst="rect">
            <a:avLst/>
          </a:prstGeom>
        </p:spPr>
      </p:pic>
      <p:pic>
        <p:nvPicPr>
          <p:cNvPr id="8" name="Picture 7"/>
          <p:cNvPicPr>
            <a:picLocks noChangeAspect="1"/>
          </p:cNvPicPr>
          <p:nvPr/>
        </p:nvPicPr>
        <p:blipFill>
          <a:blip r:embed="rId6"/>
          <a:stretch>
            <a:fillRect/>
          </a:stretch>
        </p:blipFill>
        <p:spPr>
          <a:xfrm>
            <a:off x="9400123" y="2573009"/>
            <a:ext cx="200025" cy="238125"/>
          </a:xfrm>
          <a:prstGeom prst="rect">
            <a:avLst/>
          </a:prstGeom>
        </p:spPr>
      </p:pic>
      <p:pic>
        <p:nvPicPr>
          <p:cNvPr id="9" name="Picture 8"/>
          <p:cNvPicPr>
            <a:picLocks noChangeAspect="1"/>
          </p:cNvPicPr>
          <p:nvPr/>
        </p:nvPicPr>
        <p:blipFill>
          <a:blip r:embed="rId7"/>
          <a:stretch>
            <a:fillRect/>
          </a:stretch>
        </p:blipFill>
        <p:spPr>
          <a:xfrm>
            <a:off x="9402898" y="4753363"/>
            <a:ext cx="200025" cy="228600"/>
          </a:xfrm>
          <a:prstGeom prst="rect">
            <a:avLst/>
          </a:prstGeom>
        </p:spPr>
      </p:pic>
      <p:pic>
        <p:nvPicPr>
          <p:cNvPr id="10" name="Picture 9"/>
          <p:cNvPicPr>
            <a:picLocks noChangeAspect="1"/>
          </p:cNvPicPr>
          <p:nvPr/>
        </p:nvPicPr>
        <p:blipFill>
          <a:blip r:embed="rId8"/>
          <a:stretch>
            <a:fillRect/>
          </a:stretch>
        </p:blipFill>
        <p:spPr>
          <a:xfrm>
            <a:off x="9378844" y="3536919"/>
            <a:ext cx="228600" cy="247650"/>
          </a:xfrm>
          <a:prstGeom prst="rect">
            <a:avLst/>
          </a:prstGeom>
        </p:spPr>
      </p:pic>
      <p:pic>
        <p:nvPicPr>
          <p:cNvPr id="12" name="Picture 11"/>
          <p:cNvPicPr>
            <a:picLocks noChangeAspect="1"/>
          </p:cNvPicPr>
          <p:nvPr/>
        </p:nvPicPr>
        <p:blipFill>
          <a:blip r:embed="rId9"/>
          <a:stretch>
            <a:fillRect/>
          </a:stretch>
        </p:blipFill>
        <p:spPr>
          <a:xfrm>
            <a:off x="9374086" y="3288799"/>
            <a:ext cx="238125" cy="247650"/>
          </a:xfrm>
          <a:prstGeom prst="rect">
            <a:avLst/>
          </a:prstGeom>
        </p:spPr>
      </p:pic>
      <p:pic>
        <p:nvPicPr>
          <p:cNvPr id="13" name="Picture 12"/>
          <p:cNvPicPr>
            <a:picLocks noChangeAspect="1"/>
          </p:cNvPicPr>
          <p:nvPr/>
        </p:nvPicPr>
        <p:blipFill>
          <a:blip r:embed="rId10"/>
          <a:stretch>
            <a:fillRect/>
          </a:stretch>
        </p:blipFill>
        <p:spPr>
          <a:xfrm>
            <a:off x="9378844" y="4014294"/>
            <a:ext cx="238125" cy="238125"/>
          </a:xfrm>
          <a:prstGeom prst="rect">
            <a:avLst/>
          </a:prstGeom>
        </p:spPr>
      </p:pic>
      <p:pic>
        <p:nvPicPr>
          <p:cNvPr id="14" name="Picture 13"/>
          <p:cNvPicPr>
            <a:picLocks noChangeAspect="1"/>
          </p:cNvPicPr>
          <p:nvPr/>
        </p:nvPicPr>
        <p:blipFill>
          <a:blip r:embed="rId11"/>
          <a:stretch>
            <a:fillRect/>
          </a:stretch>
        </p:blipFill>
        <p:spPr>
          <a:xfrm>
            <a:off x="9390588" y="2345438"/>
            <a:ext cx="219075" cy="238125"/>
          </a:xfrm>
          <a:prstGeom prst="rect">
            <a:avLst/>
          </a:prstGeom>
        </p:spPr>
      </p:pic>
      <p:pic>
        <p:nvPicPr>
          <p:cNvPr id="15" name="Picture 14"/>
          <p:cNvPicPr>
            <a:picLocks noChangeAspect="1"/>
          </p:cNvPicPr>
          <p:nvPr/>
        </p:nvPicPr>
        <p:blipFill>
          <a:blip r:embed="rId12"/>
          <a:stretch>
            <a:fillRect/>
          </a:stretch>
        </p:blipFill>
        <p:spPr>
          <a:xfrm>
            <a:off x="9378846" y="2814728"/>
            <a:ext cx="228600" cy="247650"/>
          </a:xfrm>
          <a:prstGeom prst="rect">
            <a:avLst/>
          </a:prstGeom>
        </p:spPr>
      </p:pic>
      <p:pic>
        <p:nvPicPr>
          <p:cNvPr id="16" name="Picture 15"/>
          <p:cNvPicPr>
            <a:picLocks noChangeAspect="1"/>
          </p:cNvPicPr>
          <p:nvPr/>
        </p:nvPicPr>
        <p:blipFill>
          <a:blip r:embed="rId13"/>
          <a:stretch>
            <a:fillRect/>
          </a:stretch>
        </p:blipFill>
        <p:spPr>
          <a:xfrm>
            <a:off x="9371871" y="3765397"/>
            <a:ext cx="228600" cy="228600"/>
          </a:xfrm>
          <a:prstGeom prst="rect">
            <a:avLst/>
          </a:prstGeom>
        </p:spPr>
      </p:pic>
      <p:sp>
        <p:nvSpPr>
          <p:cNvPr id="17" name="TextBox 16"/>
          <p:cNvSpPr txBox="1"/>
          <p:nvPr/>
        </p:nvSpPr>
        <p:spPr>
          <a:xfrm>
            <a:off x="7151766" y="6521548"/>
            <a:ext cx="3688638" cy="307777"/>
          </a:xfrm>
          <a:prstGeom prst="rect">
            <a:avLst/>
          </a:prstGeom>
          <a:noFill/>
        </p:spPr>
        <p:txBody>
          <a:bodyPr wrap="none" rtlCol="0">
            <a:spAutoFit/>
          </a:bodyPr>
          <a:lstStyle/>
          <a:p>
            <a:r>
              <a:rPr lang="en-US" sz="1400" i="1" dirty="0"/>
              <a:t>Source: Pennsylvania’s Department of Education</a:t>
            </a:r>
          </a:p>
        </p:txBody>
      </p:sp>
      <p:sp>
        <p:nvSpPr>
          <p:cNvPr id="18" name="Slide Number Placeholder 3">
            <a:extLst>
              <a:ext uri="{FF2B5EF4-FFF2-40B4-BE49-F238E27FC236}">
                <a16:creationId xmlns:a16="http://schemas.microsoft.com/office/drawing/2014/main" id="{8748B70E-C150-4F77-921D-86A2E68BE15E}"/>
              </a:ext>
            </a:extLst>
          </p:cNvPr>
          <p:cNvSpPr txBox="1">
            <a:spLocks/>
          </p:cNvSpPr>
          <p:nvPr/>
        </p:nvSpPr>
        <p:spPr bwMode="auto">
          <a:xfrm>
            <a:off x="11574242" y="6492875"/>
            <a:ext cx="680047" cy="36512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F81F4C-CB6F-482F-8728-D5D2BDAC10F7}" type="slidenum">
              <a:rPr lang="en-US" smtClean="0"/>
              <a:pPr/>
              <a:t>8</a:t>
            </a:fld>
            <a:endParaRPr lang="en-US" dirty="0"/>
          </a:p>
        </p:txBody>
      </p:sp>
    </p:spTree>
    <p:extLst>
      <p:ext uri="{BB962C8B-B14F-4D97-AF65-F5344CB8AC3E}">
        <p14:creationId xmlns:p14="http://schemas.microsoft.com/office/powerpoint/2010/main" val="3137701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CF6FAB-673A-4208-BCF6-207890576146}"/>
              </a:ext>
            </a:extLst>
          </p:cNvPr>
          <p:cNvSpPr/>
          <p:nvPr/>
        </p:nvSpPr>
        <p:spPr>
          <a:xfrm>
            <a:off x="6231474" y="2371115"/>
            <a:ext cx="3373691" cy="1211086"/>
          </a:xfrm>
          <a:custGeom>
            <a:avLst/>
            <a:gdLst>
              <a:gd name="connsiteX0" fmla="*/ 3373691 w 3373691"/>
              <a:gd name="connsiteY0" fmla="*/ 518615 h 1262418"/>
              <a:gd name="connsiteX1" fmla="*/ 3373691 w 3373691"/>
              <a:gd name="connsiteY1" fmla="*/ 518615 h 1262418"/>
              <a:gd name="connsiteX2" fmla="*/ 3319100 w 3373691"/>
              <a:gd name="connsiteY2" fmla="*/ 539087 h 1262418"/>
              <a:gd name="connsiteX3" fmla="*/ 3305452 w 3373691"/>
              <a:gd name="connsiteY3" fmla="*/ 559558 h 1262418"/>
              <a:gd name="connsiteX4" fmla="*/ 3264509 w 3373691"/>
              <a:gd name="connsiteY4" fmla="*/ 580030 h 1262418"/>
              <a:gd name="connsiteX5" fmla="*/ 3244037 w 3373691"/>
              <a:gd name="connsiteY5" fmla="*/ 593678 h 1262418"/>
              <a:gd name="connsiteX6" fmla="*/ 3223565 w 3373691"/>
              <a:gd name="connsiteY6" fmla="*/ 600502 h 1262418"/>
              <a:gd name="connsiteX7" fmla="*/ 3203094 w 3373691"/>
              <a:gd name="connsiteY7" fmla="*/ 614149 h 1262418"/>
              <a:gd name="connsiteX8" fmla="*/ 3162150 w 3373691"/>
              <a:gd name="connsiteY8" fmla="*/ 627797 h 1262418"/>
              <a:gd name="connsiteX9" fmla="*/ 3121207 w 3373691"/>
              <a:gd name="connsiteY9" fmla="*/ 641445 h 1262418"/>
              <a:gd name="connsiteX10" fmla="*/ 3093912 w 3373691"/>
              <a:gd name="connsiteY10" fmla="*/ 648269 h 1262418"/>
              <a:gd name="connsiteX11" fmla="*/ 3073440 w 3373691"/>
              <a:gd name="connsiteY11" fmla="*/ 655093 h 1262418"/>
              <a:gd name="connsiteX12" fmla="*/ 2971082 w 3373691"/>
              <a:gd name="connsiteY12" fmla="*/ 675564 h 1262418"/>
              <a:gd name="connsiteX13" fmla="*/ 2916491 w 3373691"/>
              <a:gd name="connsiteY13" fmla="*/ 689212 h 1262418"/>
              <a:gd name="connsiteX14" fmla="*/ 2861900 w 3373691"/>
              <a:gd name="connsiteY14" fmla="*/ 702860 h 1262418"/>
              <a:gd name="connsiteX15" fmla="*/ 2841428 w 3373691"/>
              <a:gd name="connsiteY15" fmla="*/ 709684 h 1262418"/>
              <a:gd name="connsiteX16" fmla="*/ 2800485 w 3373691"/>
              <a:gd name="connsiteY16" fmla="*/ 716508 h 1262418"/>
              <a:gd name="connsiteX17" fmla="*/ 2773189 w 3373691"/>
              <a:gd name="connsiteY17" fmla="*/ 723331 h 1262418"/>
              <a:gd name="connsiteX18" fmla="*/ 2725422 w 3373691"/>
              <a:gd name="connsiteY18" fmla="*/ 736979 h 1262418"/>
              <a:gd name="connsiteX19" fmla="*/ 2684479 w 3373691"/>
              <a:gd name="connsiteY19" fmla="*/ 743803 h 1262418"/>
              <a:gd name="connsiteX20" fmla="*/ 2664007 w 3373691"/>
              <a:gd name="connsiteY20" fmla="*/ 750627 h 1262418"/>
              <a:gd name="connsiteX21" fmla="*/ 2609416 w 3373691"/>
              <a:gd name="connsiteY21" fmla="*/ 757451 h 1262418"/>
              <a:gd name="connsiteX22" fmla="*/ 2582121 w 3373691"/>
              <a:gd name="connsiteY22" fmla="*/ 764275 h 1262418"/>
              <a:gd name="connsiteX23" fmla="*/ 2541177 w 3373691"/>
              <a:gd name="connsiteY23" fmla="*/ 784746 h 1262418"/>
              <a:gd name="connsiteX24" fmla="*/ 2466115 w 3373691"/>
              <a:gd name="connsiteY24" fmla="*/ 798394 h 1262418"/>
              <a:gd name="connsiteX25" fmla="*/ 2425171 w 3373691"/>
              <a:gd name="connsiteY25" fmla="*/ 812042 h 1262418"/>
              <a:gd name="connsiteX26" fmla="*/ 2404700 w 3373691"/>
              <a:gd name="connsiteY26" fmla="*/ 818866 h 1262418"/>
              <a:gd name="connsiteX27" fmla="*/ 2384228 w 3373691"/>
              <a:gd name="connsiteY27" fmla="*/ 832513 h 1262418"/>
              <a:gd name="connsiteX28" fmla="*/ 2268222 w 3373691"/>
              <a:gd name="connsiteY28" fmla="*/ 852985 h 1262418"/>
              <a:gd name="connsiteX29" fmla="*/ 2227279 w 3373691"/>
              <a:gd name="connsiteY29" fmla="*/ 866633 h 1262418"/>
              <a:gd name="connsiteX30" fmla="*/ 2206807 w 3373691"/>
              <a:gd name="connsiteY30" fmla="*/ 873457 h 1262418"/>
              <a:gd name="connsiteX31" fmla="*/ 2179512 w 3373691"/>
              <a:gd name="connsiteY31" fmla="*/ 880281 h 1262418"/>
              <a:gd name="connsiteX32" fmla="*/ 2159040 w 3373691"/>
              <a:gd name="connsiteY32" fmla="*/ 893928 h 1262418"/>
              <a:gd name="connsiteX33" fmla="*/ 2138568 w 3373691"/>
              <a:gd name="connsiteY33" fmla="*/ 900752 h 1262418"/>
              <a:gd name="connsiteX34" fmla="*/ 2049858 w 3373691"/>
              <a:gd name="connsiteY34" fmla="*/ 914400 h 1262418"/>
              <a:gd name="connsiteX35" fmla="*/ 2008915 w 3373691"/>
              <a:gd name="connsiteY35" fmla="*/ 928048 h 1262418"/>
              <a:gd name="connsiteX36" fmla="*/ 1967971 w 3373691"/>
              <a:gd name="connsiteY36" fmla="*/ 955343 h 1262418"/>
              <a:gd name="connsiteX37" fmla="*/ 1933852 w 3373691"/>
              <a:gd name="connsiteY37" fmla="*/ 962167 h 1262418"/>
              <a:gd name="connsiteX38" fmla="*/ 1913380 w 3373691"/>
              <a:gd name="connsiteY38" fmla="*/ 968991 h 1262418"/>
              <a:gd name="connsiteX39" fmla="*/ 1804198 w 3373691"/>
              <a:gd name="connsiteY39" fmla="*/ 982639 h 1262418"/>
              <a:gd name="connsiteX40" fmla="*/ 1749607 w 3373691"/>
              <a:gd name="connsiteY40" fmla="*/ 996287 h 1262418"/>
              <a:gd name="connsiteX41" fmla="*/ 1729135 w 3373691"/>
              <a:gd name="connsiteY41" fmla="*/ 1003110 h 1262418"/>
              <a:gd name="connsiteX42" fmla="*/ 1660897 w 3373691"/>
              <a:gd name="connsiteY42" fmla="*/ 1016758 h 1262418"/>
              <a:gd name="connsiteX43" fmla="*/ 1619953 w 3373691"/>
              <a:gd name="connsiteY43" fmla="*/ 1030406 h 1262418"/>
              <a:gd name="connsiteX44" fmla="*/ 1599482 w 3373691"/>
              <a:gd name="connsiteY44" fmla="*/ 1044054 h 1262418"/>
              <a:gd name="connsiteX45" fmla="*/ 1558538 w 3373691"/>
              <a:gd name="connsiteY45" fmla="*/ 1057702 h 1262418"/>
              <a:gd name="connsiteX46" fmla="*/ 1449356 w 3373691"/>
              <a:gd name="connsiteY46" fmla="*/ 1071349 h 1262418"/>
              <a:gd name="connsiteX47" fmla="*/ 1387941 w 3373691"/>
              <a:gd name="connsiteY47" fmla="*/ 1084997 h 1262418"/>
              <a:gd name="connsiteX48" fmla="*/ 1340174 w 3373691"/>
              <a:gd name="connsiteY48" fmla="*/ 1091821 h 1262418"/>
              <a:gd name="connsiteX49" fmla="*/ 1319703 w 3373691"/>
              <a:gd name="connsiteY49" fmla="*/ 1098645 h 1262418"/>
              <a:gd name="connsiteX50" fmla="*/ 1251464 w 3373691"/>
              <a:gd name="connsiteY50" fmla="*/ 1112293 h 1262418"/>
              <a:gd name="connsiteX51" fmla="*/ 1210521 w 3373691"/>
              <a:gd name="connsiteY51" fmla="*/ 1125940 h 1262418"/>
              <a:gd name="connsiteX52" fmla="*/ 1169577 w 3373691"/>
              <a:gd name="connsiteY52" fmla="*/ 1132764 h 1262418"/>
              <a:gd name="connsiteX53" fmla="*/ 1087691 w 3373691"/>
              <a:gd name="connsiteY53" fmla="*/ 1139588 h 1262418"/>
              <a:gd name="connsiteX54" fmla="*/ 1026276 w 3373691"/>
              <a:gd name="connsiteY54" fmla="*/ 1146412 h 1262418"/>
              <a:gd name="connsiteX55" fmla="*/ 985333 w 3373691"/>
              <a:gd name="connsiteY55" fmla="*/ 1160060 h 1262418"/>
              <a:gd name="connsiteX56" fmla="*/ 930741 w 3373691"/>
              <a:gd name="connsiteY56" fmla="*/ 1173708 h 1262418"/>
              <a:gd name="connsiteX57" fmla="*/ 842031 w 3373691"/>
              <a:gd name="connsiteY57" fmla="*/ 1194179 h 1262418"/>
              <a:gd name="connsiteX58" fmla="*/ 787440 w 3373691"/>
              <a:gd name="connsiteY58" fmla="*/ 1201003 h 1262418"/>
              <a:gd name="connsiteX59" fmla="*/ 753321 w 3373691"/>
              <a:gd name="connsiteY59" fmla="*/ 1207827 h 1262418"/>
              <a:gd name="connsiteX60" fmla="*/ 657786 w 3373691"/>
              <a:gd name="connsiteY60" fmla="*/ 1214651 h 1262418"/>
              <a:gd name="connsiteX61" fmla="*/ 575900 w 3373691"/>
              <a:gd name="connsiteY61" fmla="*/ 1221475 h 1262418"/>
              <a:gd name="connsiteX62" fmla="*/ 466718 w 3373691"/>
              <a:gd name="connsiteY62" fmla="*/ 1235122 h 1262418"/>
              <a:gd name="connsiteX63" fmla="*/ 378007 w 3373691"/>
              <a:gd name="connsiteY63" fmla="*/ 1248770 h 1262418"/>
              <a:gd name="connsiteX64" fmla="*/ 193762 w 3373691"/>
              <a:gd name="connsiteY64" fmla="*/ 1262418 h 1262418"/>
              <a:gd name="connsiteX65" fmla="*/ 43637 w 3373691"/>
              <a:gd name="connsiteY65" fmla="*/ 1255594 h 1262418"/>
              <a:gd name="connsiteX66" fmla="*/ 9518 w 3373691"/>
              <a:gd name="connsiteY66" fmla="*/ 1248770 h 1262418"/>
              <a:gd name="connsiteX67" fmla="*/ 36813 w 3373691"/>
              <a:gd name="connsiteY67" fmla="*/ 1194179 h 1262418"/>
              <a:gd name="connsiteX68" fmla="*/ 77756 w 3373691"/>
              <a:gd name="connsiteY68" fmla="*/ 1173708 h 1262418"/>
              <a:gd name="connsiteX69" fmla="*/ 98228 w 3373691"/>
              <a:gd name="connsiteY69" fmla="*/ 1160060 h 1262418"/>
              <a:gd name="connsiteX70" fmla="*/ 118700 w 3373691"/>
              <a:gd name="connsiteY70" fmla="*/ 1153236 h 1262418"/>
              <a:gd name="connsiteX71" fmla="*/ 145995 w 3373691"/>
              <a:gd name="connsiteY71" fmla="*/ 1125940 h 1262418"/>
              <a:gd name="connsiteX72" fmla="*/ 152819 w 3373691"/>
              <a:gd name="connsiteY72" fmla="*/ 1105469 h 1262418"/>
              <a:gd name="connsiteX73" fmla="*/ 173291 w 3373691"/>
              <a:gd name="connsiteY73" fmla="*/ 1098645 h 1262418"/>
              <a:gd name="connsiteX74" fmla="*/ 214234 w 3373691"/>
              <a:gd name="connsiteY74" fmla="*/ 1071349 h 1262418"/>
              <a:gd name="connsiteX75" fmla="*/ 296121 w 3373691"/>
              <a:gd name="connsiteY75" fmla="*/ 1044054 h 1262418"/>
              <a:gd name="connsiteX76" fmla="*/ 316592 w 3373691"/>
              <a:gd name="connsiteY76" fmla="*/ 1037230 h 1262418"/>
              <a:gd name="connsiteX77" fmla="*/ 337064 w 3373691"/>
              <a:gd name="connsiteY77" fmla="*/ 1023582 h 1262418"/>
              <a:gd name="connsiteX78" fmla="*/ 391655 w 3373691"/>
              <a:gd name="connsiteY78" fmla="*/ 1009934 h 1262418"/>
              <a:gd name="connsiteX79" fmla="*/ 432598 w 3373691"/>
              <a:gd name="connsiteY79" fmla="*/ 982639 h 1262418"/>
              <a:gd name="connsiteX80" fmla="*/ 494013 w 3373691"/>
              <a:gd name="connsiteY80" fmla="*/ 968991 h 1262418"/>
              <a:gd name="connsiteX81" fmla="*/ 630491 w 3373691"/>
              <a:gd name="connsiteY81" fmla="*/ 955343 h 1262418"/>
              <a:gd name="connsiteX82" fmla="*/ 678258 w 3373691"/>
              <a:gd name="connsiteY82" fmla="*/ 941696 h 1262418"/>
              <a:gd name="connsiteX83" fmla="*/ 719201 w 3373691"/>
              <a:gd name="connsiteY83" fmla="*/ 928048 h 1262418"/>
              <a:gd name="connsiteX84" fmla="*/ 739673 w 3373691"/>
              <a:gd name="connsiteY84" fmla="*/ 921224 h 1262418"/>
              <a:gd name="connsiteX85" fmla="*/ 760144 w 3373691"/>
              <a:gd name="connsiteY85" fmla="*/ 907576 h 1262418"/>
              <a:gd name="connsiteX86" fmla="*/ 801088 w 3373691"/>
              <a:gd name="connsiteY86" fmla="*/ 893928 h 1262418"/>
              <a:gd name="connsiteX87" fmla="*/ 862503 w 3373691"/>
              <a:gd name="connsiteY87" fmla="*/ 880281 h 1262418"/>
              <a:gd name="connsiteX88" fmla="*/ 910270 w 3373691"/>
              <a:gd name="connsiteY88" fmla="*/ 866633 h 1262418"/>
              <a:gd name="connsiteX89" fmla="*/ 951213 w 3373691"/>
              <a:gd name="connsiteY89" fmla="*/ 859809 h 1262418"/>
              <a:gd name="connsiteX90" fmla="*/ 971685 w 3373691"/>
              <a:gd name="connsiteY90" fmla="*/ 852985 h 1262418"/>
              <a:gd name="connsiteX91" fmla="*/ 1026276 w 3373691"/>
              <a:gd name="connsiteY91" fmla="*/ 846161 h 1262418"/>
              <a:gd name="connsiteX92" fmla="*/ 1053571 w 3373691"/>
              <a:gd name="connsiteY92" fmla="*/ 839337 h 1262418"/>
              <a:gd name="connsiteX93" fmla="*/ 1121810 w 3373691"/>
              <a:gd name="connsiteY93" fmla="*/ 825690 h 1262418"/>
              <a:gd name="connsiteX94" fmla="*/ 1190049 w 3373691"/>
              <a:gd name="connsiteY94" fmla="*/ 805218 h 1262418"/>
              <a:gd name="connsiteX95" fmla="*/ 1237816 w 3373691"/>
              <a:gd name="connsiteY95" fmla="*/ 798394 h 1262418"/>
              <a:gd name="connsiteX96" fmla="*/ 1278759 w 3373691"/>
              <a:gd name="connsiteY96" fmla="*/ 784746 h 1262418"/>
              <a:gd name="connsiteX97" fmla="*/ 1306055 w 3373691"/>
              <a:gd name="connsiteY97" fmla="*/ 777922 h 1262418"/>
              <a:gd name="connsiteX98" fmla="*/ 1346998 w 3373691"/>
              <a:gd name="connsiteY98" fmla="*/ 764275 h 1262418"/>
              <a:gd name="connsiteX99" fmla="*/ 1387941 w 3373691"/>
              <a:gd name="connsiteY99" fmla="*/ 736979 h 1262418"/>
              <a:gd name="connsiteX100" fmla="*/ 1449356 w 3373691"/>
              <a:gd name="connsiteY100" fmla="*/ 716508 h 1262418"/>
              <a:gd name="connsiteX101" fmla="*/ 1510771 w 3373691"/>
              <a:gd name="connsiteY101" fmla="*/ 696036 h 1262418"/>
              <a:gd name="connsiteX102" fmla="*/ 1531243 w 3373691"/>
              <a:gd name="connsiteY102" fmla="*/ 689212 h 1262418"/>
              <a:gd name="connsiteX103" fmla="*/ 1551715 w 3373691"/>
              <a:gd name="connsiteY103" fmla="*/ 682388 h 1262418"/>
              <a:gd name="connsiteX104" fmla="*/ 1613130 w 3373691"/>
              <a:gd name="connsiteY104" fmla="*/ 648269 h 1262418"/>
              <a:gd name="connsiteX105" fmla="*/ 1647249 w 3373691"/>
              <a:gd name="connsiteY105" fmla="*/ 614149 h 1262418"/>
              <a:gd name="connsiteX106" fmla="*/ 1688192 w 3373691"/>
              <a:gd name="connsiteY106" fmla="*/ 593678 h 1262418"/>
              <a:gd name="connsiteX107" fmla="*/ 1715488 w 3373691"/>
              <a:gd name="connsiteY107" fmla="*/ 586854 h 1262418"/>
              <a:gd name="connsiteX108" fmla="*/ 1735959 w 3373691"/>
              <a:gd name="connsiteY108" fmla="*/ 573206 h 1262418"/>
              <a:gd name="connsiteX109" fmla="*/ 1776903 w 3373691"/>
              <a:gd name="connsiteY109" fmla="*/ 559558 h 1262418"/>
              <a:gd name="connsiteX110" fmla="*/ 1824670 w 3373691"/>
              <a:gd name="connsiteY110" fmla="*/ 539087 h 1262418"/>
              <a:gd name="connsiteX111" fmla="*/ 1865613 w 3373691"/>
              <a:gd name="connsiteY111" fmla="*/ 525439 h 1262418"/>
              <a:gd name="connsiteX112" fmla="*/ 1927028 w 3373691"/>
              <a:gd name="connsiteY112" fmla="*/ 504967 h 1262418"/>
              <a:gd name="connsiteX113" fmla="*/ 1967971 w 3373691"/>
              <a:gd name="connsiteY113" fmla="*/ 484496 h 1262418"/>
              <a:gd name="connsiteX114" fmla="*/ 2008915 w 3373691"/>
              <a:gd name="connsiteY114" fmla="*/ 470848 h 1262418"/>
              <a:gd name="connsiteX115" fmla="*/ 2029386 w 3373691"/>
              <a:gd name="connsiteY115" fmla="*/ 457200 h 1262418"/>
              <a:gd name="connsiteX116" fmla="*/ 2070330 w 3373691"/>
              <a:gd name="connsiteY116" fmla="*/ 443552 h 1262418"/>
              <a:gd name="connsiteX117" fmla="*/ 2090801 w 3373691"/>
              <a:gd name="connsiteY117" fmla="*/ 429905 h 1262418"/>
              <a:gd name="connsiteX118" fmla="*/ 2131744 w 3373691"/>
              <a:gd name="connsiteY118" fmla="*/ 416257 h 1262418"/>
              <a:gd name="connsiteX119" fmla="*/ 2152216 w 3373691"/>
              <a:gd name="connsiteY119" fmla="*/ 402609 h 1262418"/>
              <a:gd name="connsiteX120" fmla="*/ 2193159 w 3373691"/>
              <a:gd name="connsiteY120" fmla="*/ 388961 h 1262418"/>
              <a:gd name="connsiteX121" fmla="*/ 2213631 w 3373691"/>
              <a:gd name="connsiteY121" fmla="*/ 375313 h 1262418"/>
              <a:gd name="connsiteX122" fmla="*/ 2261398 w 3373691"/>
              <a:gd name="connsiteY122" fmla="*/ 361666 h 1262418"/>
              <a:gd name="connsiteX123" fmla="*/ 2302341 w 3373691"/>
              <a:gd name="connsiteY123" fmla="*/ 348018 h 1262418"/>
              <a:gd name="connsiteX124" fmla="*/ 2322813 w 3373691"/>
              <a:gd name="connsiteY124" fmla="*/ 341194 h 1262418"/>
              <a:gd name="connsiteX125" fmla="*/ 2377404 w 3373691"/>
              <a:gd name="connsiteY125" fmla="*/ 327546 h 1262418"/>
              <a:gd name="connsiteX126" fmla="*/ 2425171 w 3373691"/>
              <a:gd name="connsiteY126" fmla="*/ 307075 h 1262418"/>
              <a:gd name="connsiteX127" fmla="*/ 2493410 w 3373691"/>
              <a:gd name="connsiteY127" fmla="*/ 286603 h 1262418"/>
              <a:gd name="connsiteX128" fmla="*/ 2534353 w 3373691"/>
              <a:gd name="connsiteY128" fmla="*/ 279779 h 1262418"/>
              <a:gd name="connsiteX129" fmla="*/ 2561649 w 3373691"/>
              <a:gd name="connsiteY129" fmla="*/ 272955 h 1262418"/>
              <a:gd name="connsiteX130" fmla="*/ 2582121 w 3373691"/>
              <a:gd name="connsiteY130" fmla="*/ 266131 h 1262418"/>
              <a:gd name="connsiteX131" fmla="*/ 2623064 w 3373691"/>
              <a:gd name="connsiteY131" fmla="*/ 259308 h 1262418"/>
              <a:gd name="connsiteX132" fmla="*/ 2657183 w 3373691"/>
              <a:gd name="connsiteY132" fmla="*/ 252484 h 1262418"/>
              <a:gd name="connsiteX133" fmla="*/ 2725422 w 3373691"/>
              <a:gd name="connsiteY133" fmla="*/ 232012 h 1262418"/>
              <a:gd name="connsiteX134" fmla="*/ 2745894 w 3373691"/>
              <a:gd name="connsiteY134" fmla="*/ 225188 h 1262418"/>
              <a:gd name="connsiteX135" fmla="*/ 2786837 w 3373691"/>
              <a:gd name="connsiteY135" fmla="*/ 204716 h 1262418"/>
              <a:gd name="connsiteX136" fmla="*/ 2807309 w 3373691"/>
              <a:gd name="connsiteY136" fmla="*/ 191069 h 1262418"/>
              <a:gd name="connsiteX137" fmla="*/ 2834604 w 3373691"/>
              <a:gd name="connsiteY137" fmla="*/ 184245 h 1262418"/>
              <a:gd name="connsiteX138" fmla="*/ 2855076 w 3373691"/>
              <a:gd name="connsiteY138" fmla="*/ 177421 h 1262418"/>
              <a:gd name="connsiteX139" fmla="*/ 2875547 w 3373691"/>
              <a:gd name="connsiteY139" fmla="*/ 163773 h 1262418"/>
              <a:gd name="connsiteX140" fmla="*/ 2916491 w 3373691"/>
              <a:gd name="connsiteY140" fmla="*/ 150125 h 1262418"/>
              <a:gd name="connsiteX141" fmla="*/ 2957434 w 3373691"/>
              <a:gd name="connsiteY141" fmla="*/ 129654 h 1262418"/>
              <a:gd name="connsiteX142" fmla="*/ 2977906 w 3373691"/>
              <a:gd name="connsiteY142" fmla="*/ 116006 h 1262418"/>
              <a:gd name="connsiteX143" fmla="*/ 3018849 w 3373691"/>
              <a:gd name="connsiteY143" fmla="*/ 102358 h 1262418"/>
              <a:gd name="connsiteX144" fmla="*/ 3039321 w 3373691"/>
              <a:gd name="connsiteY144" fmla="*/ 88710 h 1262418"/>
              <a:gd name="connsiteX145" fmla="*/ 3100735 w 3373691"/>
              <a:gd name="connsiteY145" fmla="*/ 68239 h 1262418"/>
              <a:gd name="connsiteX146" fmla="*/ 3141679 w 3373691"/>
              <a:gd name="connsiteY146" fmla="*/ 54591 h 1262418"/>
              <a:gd name="connsiteX147" fmla="*/ 3162150 w 3373691"/>
              <a:gd name="connsiteY147" fmla="*/ 40943 h 1262418"/>
              <a:gd name="connsiteX148" fmla="*/ 3203094 w 3373691"/>
              <a:gd name="connsiteY148" fmla="*/ 27296 h 1262418"/>
              <a:gd name="connsiteX149" fmla="*/ 3244037 w 3373691"/>
              <a:gd name="connsiteY149" fmla="*/ 13648 h 1262418"/>
              <a:gd name="connsiteX150" fmla="*/ 3264509 w 3373691"/>
              <a:gd name="connsiteY150" fmla="*/ 6824 h 1262418"/>
              <a:gd name="connsiteX151" fmla="*/ 3284980 w 3373691"/>
              <a:gd name="connsiteY151" fmla="*/ 0 h 1262418"/>
              <a:gd name="connsiteX152" fmla="*/ 3291804 w 3373691"/>
              <a:gd name="connsiteY152" fmla="*/ 40943 h 1262418"/>
              <a:gd name="connsiteX153" fmla="*/ 3298628 w 3373691"/>
              <a:gd name="connsiteY153" fmla="*/ 109182 h 1262418"/>
              <a:gd name="connsiteX154" fmla="*/ 3305452 w 3373691"/>
              <a:gd name="connsiteY154" fmla="*/ 129654 h 1262418"/>
              <a:gd name="connsiteX155" fmla="*/ 3319100 w 3373691"/>
              <a:gd name="connsiteY155" fmla="*/ 184245 h 1262418"/>
              <a:gd name="connsiteX156" fmla="*/ 3339571 w 3373691"/>
              <a:gd name="connsiteY156" fmla="*/ 225188 h 1262418"/>
              <a:gd name="connsiteX157" fmla="*/ 3353219 w 3373691"/>
              <a:gd name="connsiteY157" fmla="*/ 395785 h 1262418"/>
              <a:gd name="connsiteX158" fmla="*/ 3373691 w 3373691"/>
              <a:gd name="connsiteY158" fmla="*/ 518615 h 126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3373691" h="1262418">
                <a:moveTo>
                  <a:pt x="3373691" y="518615"/>
                </a:moveTo>
                <a:lnTo>
                  <a:pt x="3373691" y="518615"/>
                </a:lnTo>
                <a:cubicBezTo>
                  <a:pt x="3355494" y="525439"/>
                  <a:pt x="3335765" y="529088"/>
                  <a:pt x="3319100" y="539087"/>
                </a:cubicBezTo>
                <a:cubicBezTo>
                  <a:pt x="3312068" y="543306"/>
                  <a:pt x="3311251" y="553759"/>
                  <a:pt x="3305452" y="559558"/>
                </a:cubicBezTo>
                <a:cubicBezTo>
                  <a:pt x="3285895" y="579115"/>
                  <a:pt x="3286710" y="568929"/>
                  <a:pt x="3264509" y="580030"/>
                </a:cubicBezTo>
                <a:cubicBezTo>
                  <a:pt x="3257173" y="583698"/>
                  <a:pt x="3251373" y="590010"/>
                  <a:pt x="3244037" y="593678"/>
                </a:cubicBezTo>
                <a:cubicBezTo>
                  <a:pt x="3237603" y="596895"/>
                  <a:pt x="3229999" y="597285"/>
                  <a:pt x="3223565" y="600502"/>
                </a:cubicBezTo>
                <a:cubicBezTo>
                  <a:pt x="3216230" y="604170"/>
                  <a:pt x="3210588" y="610818"/>
                  <a:pt x="3203094" y="614149"/>
                </a:cubicBezTo>
                <a:cubicBezTo>
                  <a:pt x="3189948" y="619992"/>
                  <a:pt x="3175798" y="623248"/>
                  <a:pt x="3162150" y="627797"/>
                </a:cubicBezTo>
                <a:lnTo>
                  <a:pt x="3121207" y="641445"/>
                </a:lnTo>
                <a:cubicBezTo>
                  <a:pt x="3112109" y="643720"/>
                  <a:pt x="3102930" y="645693"/>
                  <a:pt x="3093912" y="648269"/>
                </a:cubicBezTo>
                <a:cubicBezTo>
                  <a:pt x="3086996" y="650245"/>
                  <a:pt x="3080493" y="653682"/>
                  <a:pt x="3073440" y="655093"/>
                </a:cubicBezTo>
                <a:cubicBezTo>
                  <a:pt x="3016288" y="666523"/>
                  <a:pt x="3030566" y="655736"/>
                  <a:pt x="2971082" y="675564"/>
                </a:cubicBezTo>
                <a:cubicBezTo>
                  <a:pt x="2931946" y="688609"/>
                  <a:pt x="2970016" y="676860"/>
                  <a:pt x="2916491" y="689212"/>
                </a:cubicBezTo>
                <a:cubicBezTo>
                  <a:pt x="2898214" y="693430"/>
                  <a:pt x="2879695" y="696928"/>
                  <a:pt x="2861900" y="702860"/>
                </a:cubicBezTo>
                <a:cubicBezTo>
                  <a:pt x="2855076" y="705135"/>
                  <a:pt x="2848450" y="708124"/>
                  <a:pt x="2841428" y="709684"/>
                </a:cubicBezTo>
                <a:cubicBezTo>
                  <a:pt x="2827922" y="712685"/>
                  <a:pt x="2814052" y="713795"/>
                  <a:pt x="2800485" y="716508"/>
                </a:cubicBezTo>
                <a:cubicBezTo>
                  <a:pt x="2791288" y="718347"/>
                  <a:pt x="2782207" y="720755"/>
                  <a:pt x="2773189" y="723331"/>
                </a:cubicBezTo>
                <a:cubicBezTo>
                  <a:pt x="2742826" y="732006"/>
                  <a:pt x="2760992" y="729865"/>
                  <a:pt x="2725422" y="736979"/>
                </a:cubicBezTo>
                <a:cubicBezTo>
                  <a:pt x="2711855" y="739692"/>
                  <a:pt x="2697985" y="740802"/>
                  <a:pt x="2684479" y="743803"/>
                </a:cubicBezTo>
                <a:cubicBezTo>
                  <a:pt x="2677457" y="745363"/>
                  <a:pt x="2671084" y="749340"/>
                  <a:pt x="2664007" y="750627"/>
                </a:cubicBezTo>
                <a:cubicBezTo>
                  <a:pt x="2645964" y="753908"/>
                  <a:pt x="2627613" y="755176"/>
                  <a:pt x="2609416" y="757451"/>
                </a:cubicBezTo>
                <a:cubicBezTo>
                  <a:pt x="2600318" y="759726"/>
                  <a:pt x="2590741" y="760581"/>
                  <a:pt x="2582121" y="764275"/>
                </a:cubicBezTo>
                <a:cubicBezTo>
                  <a:pt x="2542484" y="781262"/>
                  <a:pt x="2580989" y="775899"/>
                  <a:pt x="2541177" y="784746"/>
                </a:cubicBezTo>
                <a:cubicBezTo>
                  <a:pt x="2513086" y="790988"/>
                  <a:pt x="2493437" y="790942"/>
                  <a:pt x="2466115" y="798394"/>
                </a:cubicBezTo>
                <a:cubicBezTo>
                  <a:pt x="2452236" y="802179"/>
                  <a:pt x="2438819" y="807493"/>
                  <a:pt x="2425171" y="812042"/>
                </a:cubicBezTo>
                <a:cubicBezTo>
                  <a:pt x="2418347" y="814317"/>
                  <a:pt x="2410685" y="814876"/>
                  <a:pt x="2404700" y="818866"/>
                </a:cubicBezTo>
                <a:cubicBezTo>
                  <a:pt x="2397876" y="823415"/>
                  <a:pt x="2391935" y="829710"/>
                  <a:pt x="2384228" y="832513"/>
                </a:cubicBezTo>
                <a:cubicBezTo>
                  <a:pt x="2343210" y="847428"/>
                  <a:pt x="2311431" y="848184"/>
                  <a:pt x="2268222" y="852985"/>
                </a:cubicBezTo>
                <a:lnTo>
                  <a:pt x="2227279" y="866633"/>
                </a:lnTo>
                <a:cubicBezTo>
                  <a:pt x="2220455" y="868908"/>
                  <a:pt x="2213785" y="871712"/>
                  <a:pt x="2206807" y="873457"/>
                </a:cubicBezTo>
                <a:lnTo>
                  <a:pt x="2179512" y="880281"/>
                </a:lnTo>
                <a:cubicBezTo>
                  <a:pt x="2172688" y="884830"/>
                  <a:pt x="2166375" y="890260"/>
                  <a:pt x="2159040" y="893928"/>
                </a:cubicBezTo>
                <a:cubicBezTo>
                  <a:pt x="2152606" y="897145"/>
                  <a:pt x="2145546" y="899007"/>
                  <a:pt x="2138568" y="900752"/>
                </a:cubicBezTo>
                <a:cubicBezTo>
                  <a:pt x="2107306" y="908568"/>
                  <a:pt x="2083007" y="910256"/>
                  <a:pt x="2049858" y="914400"/>
                </a:cubicBezTo>
                <a:cubicBezTo>
                  <a:pt x="2036210" y="918949"/>
                  <a:pt x="2020885" y="920068"/>
                  <a:pt x="2008915" y="928048"/>
                </a:cubicBezTo>
                <a:cubicBezTo>
                  <a:pt x="1995267" y="937146"/>
                  <a:pt x="1984055" y="952126"/>
                  <a:pt x="1967971" y="955343"/>
                </a:cubicBezTo>
                <a:cubicBezTo>
                  <a:pt x="1956598" y="957618"/>
                  <a:pt x="1945104" y="959354"/>
                  <a:pt x="1933852" y="962167"/>
                </a:cubicBezTo>
                <a:cubicBezTo>
                  <a:pt x="1926874" y="963912"/>
                  <a:pt x="1920433" y="967580"/>
                  <a:pt x="1913380" y="968991"/>
                </a:cubicBezTo>
                <a:cubicBezTo>
                  <a:pt x="1889037" y="973860"/>
                  <a:pt x="1825488" y="980273"/>
                  <a:pt x="1804198" y="982639"/>
                </a:cubicBezTo>
                <a:cubicBezTo>
                  <a:pt x="1786001" y="987188"/>
                  <a:pt x="1767402" y="990356"/>
                  <a:pt x="1749607" y="996287"/>
                </a:cubicBezTo>
                <a:cubicBezTo>
                  <a:pt x="1742783" y="998561"/>
                  <a:pt x="1736144" y="1001493"/>
                  <a:pt x="1729135" y="1003110"/>
                </a:cubicBezTo>
                <a:cubicBezTo>
                  <a:pt x="1706533" y="1008326"/>
                  <a:pt x="1682903" y="1009423"/>
                  <a:pt x="1660897" y="1016758"/>
                </a:cubicBezTo>
                <a:lnTo>
                  <a:pt x="1619953" y="1030406"/>
                </a:lnTo>
                <a:cubicBezTo>
                  <a:pt x="1613129" y="1034955"/>
                  <a:pt x="1606976" y="1040723"/>
                  <a:pt x="1599482" y="1044054"/>
                </a:cubicBezTo>
                <a:cubicBezTo>
                  <a:pt x="1586336" y="1049897"/>
                  <a:pt x="1572186" y="1053153"/>
                  <a:pt x="1558538" y="1057702"/>
                </a:cubicBezTo>
                <a:cubicBezTo>
                  <a:pt x="1509935" y="1073902"/>
                  <a:pt x="1545222" y="1063975"/>
                  <a:pt x="1449356" y="1071349"/>
                </a:cubicBezTo>
                <a:cubicBezTo>
                  <a:pt x="1424817" y="1077484"/>
                  <a:pt x="1413933" y="1080665"/>
                  <a:pt x="1387941" y="1084997"/>
                </a:cubicBezTo>
                <a:cubicBezTo>
                  <a:pt x="1372076" y="1087641"/>
                  <a:pt x="1356096" y="1089546"/>
                  <a:pt x="1340174" y="1091821"/>
                </a:cubicBezTo>
                <a:cubicBezTo>
                  <a:pt x="1333350" y="1094096"/>
                  <a:pt x="1326712" y="1097028"/>
                  <a:pt x="1319703" y="1098645"/>
                </a:cubicBezTo>
                <a:cubicBezTo>
                  <a:pt x="1297100" y="1103861"/>
                  <a:pt x="1273471" y="1104958"/>
                  <a:pt x="1251464" y="1112293"/>
                </a:cubicBezTo>
                <a:cubicBezTo>
                  <a:pt x="1237816" y="1116842"/>
                  <a:pt x="1224711" y="1123575"/>
                  <a:pt x="1210521" y="1125940"/>
                </a:cubicBezTo>
                <a:cubicBezTo>
                  <a:pt x="1196873" y="1128215"/>
                  <a:pt x="1183329" y="1131236"/>
                  <a:pt x="1169577" y="1132764"/>
                </a:cubicBezTo>
                <a:cubicBezTo>
                  <a:pt x="1142355" y="1135789"/>
                  <a:pt x="1114958" y="1136991"/>
                  <a:pt x="1087691" y="1139588"/>
                </a:cubicBezTo>
                <a:cubicBezTo>
                  <a:pt x="1067186" y="1141541"/>
                  <a:pt x="1046748" y="1144137"/>
                  <a:pt x="1026276" y="1146412"/>
                </a:cubicBezTo>
                <a:cubicBezTo>
                  <a:pt x="1012628" y="1150961"/>
                  <a:pt x="999289" y="1156571"/>
                  <a:pt x="985333" y="1160060"/>
                </a:cubicBezTo>
                <a:cubicBezTo>
                  <a:pt x="967136" y="1164609"/>
                  <a:pt x="948536" y="1167777"/>
                  <a:pt x="930741" y="1173708"/>
                </a:cubicBezTo>
                <a:cubicBezTo>
                  <a:pt x="896669" y="1185064"/>
                  <a:pt x="890213" y="1188156"/>
                  <a:pt x="842031" y="1194179"/>
                </a:cubicBezTo>
                <a:cubicBezTo>
                  <a:pt x="823834" y="1196454"/>
                  <a:pt x="805565" y="1198214"/>
                  <a:pt x="787440" y="1201003"/>
                </a:cubicBezTo>
                <a:cubicBezTo>
                  <a:pt x="775977" y="1202767"/>
                  <a:pt x="764856" y="1206613"/>
                  <a:pt x="753321" y="1207827"/>
                </a:cubicBezTo>
                <a:cubicBezTo>
                  <a:pt x="721570" y="1211169"/>
                  <a:pt x="689618" y="1212202"/>
                  <a:pt x="657786" y="1214651"/>
                </a:cubicBezTo>
                <a:lnTo>
                  <a:pt x="575900" y="1221475"/>
                </a:lnTo>
                <a:cubicBezTo>
                  <a:pt x="524992" y="1238444"/>
                  <a:pt x="572084" y="1224586"/>
                  <a:pt x="466718" y="1235122"/>
                </a:cubicBezTo>
                <a:cubicBezTo>
                  <a:pt x="400566" y="1241737"/>
                  <a:pt x="438847" y="1241165"/>
                  <a:pt x="378007" y="1248770"/>
                </a:cubicBezTo>
                <a:cubicBezTo>
                  <a:pt x="311565" y="1257075"/>
                  <a:pt x="264232" y="1258273"/>
                  <a:pt x="193762" y="1262418"/>
                </a:cubicBezTo>
                <a:cubicBezTo>
                  <a:pt x="143720" y="1260143"/>
                  <a:pt x="93593" y="1259295"/>
                  <a:pt x="43637" y="1255594"/>
                </a:cubicBezTo>
                <a:cubicBezTo>
                  <a:pt x="32070" y="1254737"/>
                  <a:pt x="14705" y="1259144"/>
                  <a:pt x="9518" y="1248770"/>
                </a:cubicBezTo>
                <a:cubicBezTo>
                  <a:pt x="-16196" y="1197343"/>
                  <a:pt x="16089" y="1204541"/>
                  <a:pt x="36813" y="1194179"/>
                </a:cubicBezTo>
                <a:cubicBezTo>
                  <a:pt x="89721" y="1167725"/>
                  <a:pt x="26306" y="1190856"/>
                  <a:pt x="77756" y="1173708"/>
                </a:cubicBezTo>
                <a:cubicBezTo>
                  <a:pt x="84580" y="1169159"/>
                  <a:pt x="90892" y="1163728"/>
                  <a:pt x="98228" y="1160060"/>
                </a:cubicBezTo>
                <a:cubicBezTo>
                  <a:pt x="104662" y="1156843"/>
                  <a:pt x="113614" y="1158322"/>
                  <a:pt x="118700" y="1153236"/>
                </a:cubicBezTo>
                <a:cubicBezTo>
                  <a:pt x="155095" y="1116841"/>
                  <a:pt x="91405" y="1144138"/>
                  <a:pt x="145995" y="1125940"/>
                </a:cubicBezTo>
                <a:cubicBezTo>
                  <a:pt x="148270" y="1119116"/>
                  <a:pt x="147733" y="1110555"/>
                  <a:pt x="152819" y="1105469"/>
                </a:cubicBezTo>
                <a:cubicBezTo>
                  <a:pt x="157905" y="1100383"/>
                  <a:pt x="167003" y="1102138"/>
                  <a:pt x="173291" y="1098645"/>
                </a:cubicBezTo>
                <a:cubicBezTo>
                  <a:pt x="187629" y="1090679"/>
                  <a:pt x="198673" y="1076536"/>
                  <a:pt x="214234" y="1071349"/>
                </a:cubicBezTo>
                <a:lnTo>
                  <a:pt x="296121" y="1044054"/>
                </a:lnTo>
                <a:cubicBezTo>
                  <a:pt x="302945" y="1041779"/>
                  <a:pt x="310607" y="1041220"/>
                  <a:pt x="316592" y="1037230"/>
                </a:cubicBezTo>
                <a:cubicBezTo>
                  <a:pt x="323416" y="1032681"/>
                  <a:pt x="329728" y="1027250"/>
                  <a:pt x="337064" y="1023582"/>
                </a:cubicBezTo>
                <a:cubicBezTo>
                  <a:pt x="351054" y="1016587"/>
                  <a:pt x="378676" y="1012530"/>
                  <a:pt x="391655" y="1009934"/>
                </a:cubicBezTo>
                <a:cubicBezTo>
                  <a:pt x="405303" y="1000836"/>
                  <a:pt x="417037" y="987826"/>
                  <a:pt x="432598" y="982639"/>
                </a:cubicBezTo>
                <a:cubicBezTo>
                  <a:pt x="464412" y="972034"/>
                  <a:pt x="449406" y="975854"/>
                  <a:pt x="494013" y="968991"/>
                </a:cubicBezTo>
                <a:cubicBezTo>
                  <a:pt x="560121" y="958820"/>
                  <a:pt x="546060" y="961838"/>
                  <a:pt x="630491" y="955343"/>
                </a:cubicBezTo>
                <a:cubicBezTo>
                  <a:pt x="699278" y="932413"/>
                  <a:pt x="592587" y="967397"/>
                  <a:pt x="678258" y="941696"/>
                </a:cubicBezTo>
                <a:cubicBezTo>
                  <a:pt x="692037" y="937562"/>
                  <a:pt x="705553" y="932597"/>
                  <a:pt x="719201" y="928048"/>
                </a:cubicBezTo>
                <a:lnTo>
                  <a:pt x="739673" y="921224"/>
                </a:lnTo>
                <a:cubicBezTo>
                  <a:pt x="746497" y="916675"/>
                  <a:pt x="752650" y="910907"/>
                  <a:pt x="760144" y="907576"/>
                </a:cubicBezTo>
                <a:cubicBezTo>
                  <a:pt x="773290" y="901733"/>
                  <a:pt x="786981" y="896749"/>
                  <a:pt x="801088" y="893928"/>
                </a:cubicBezTo>
                <a:cubicBezTo>
                  <a:pt x="824544" y="889237"/>
                  <a:pt x="840014" y="886707"/>
                  <a:pt x="862503" y="880281"/>
                </a:cubicBezTo>
                <a:cubicBezTo>
                  <a:pt x="892858" y="871608"/>
                  <a:pt x="874709" y="873745"/>
                  <a:pt x="910270" y="866633"/>
                </a:cubicBezTo>
                <a:cubicBezTo>
                  <a:pt x="923837" y="863920"/>
                  <a:pt x="937707" y="862810"/>
                  <a:pt x="951213" y="859809"/>
                </a:cubicBezTo>
                <a:cubicBezTo>
                  <a:pt x="958235" y="858249"/>
                  <a:pt x="964608" y="854272"/>
                  <a:pt x="971685" y="852985"/>
                </a:cubicBezTo>
                <a:cubicBezTo>
                  <a:pt x="989728" y="849704"/>
                  <a:pt x="1008079" y="848436"/>
                  <a:pt x="1026276" y="846161"/>
                </a:cubicBezTo>
                <a:cubicBezTo>
                  <a:pt x="1035374" y="843886"/>
                  <a:pt x="1044401" y="841302"/>
                  <a:pt x="1053571" y="839337"/>
                </a:cubicBezTo>
                <a:cubicBezTo>
                  <a:pt x="1076253" y="834477"/>
                  <a:pt x="1099804" y="833026"/>
                  <a:pt x="1121810" y="825690"/>
                </a:cubicBezTo>
                <a:cubicBezTo>
                  <a:pt x="1143178" y="818567"/>
                  <a:pt x="1167359" y="809344"/>
                  <a:pt x="1190049" y="805218"/>
                </a:cubicBezTo>
                <a:cubicBezTo>
                  <a:pt x="1205874" y="802341"/>
                  <a:pt x="1221894" y="800669"/>
                  <a:pt x="1237816" y="798394"/>
                </a:cubicBezTo>
                <a:cubicBezTo>
                  <a:pt x="1251464" y="793845"/>
                  <a:pt x="1264803" y="788235"/>
                  <a:pt x="1278759" y="784746"/>
                </a:cubicBezTo>
                <a:cubicBezTo>
                  <a:pt x="1287858" y="782471"/>
                  <a:pt x="1297072" y="780617"/>
                  <a:pt x="1306055" y="777922"/>
                </a:cubicBezTo>
                <a:cubicBezTo>
                  <a:pt x="1319834" y="773788"/>
                  <a:pt x="1335028" y="772255"/>
                  <a:pt x="1346998" y="764275"/>
                </a:cubicBezTo>
                <a:cubicBezTo>
                  <a:pt x="1360646" y="755176"/>
                  <a:pt x="1372380" y="742166"/>
                  <a:pt x="1387941" y="736979"/>
                </a:cubicBezTo>
                <a:lnTo>
                  <a:pt x="1449356" y="716508"/>
                </a:lnTo>
                <a:lnTo>
                  <a:pt x="1510771" y="696036"/>
                </a:lnTo>
                <a:lnTo>
                  <a:pt x="1531243" y="689212"/>
                </a:lnTo>
                <a:lnTo>
                  <a:pt x="1551715" y="682388"/>
                </a:lnTo>
                <a:cubicBezTo>
                  <a:pt x="1598643" y="651103"/>
                  <a:pt x="1577097" y="660280"/>
                  <a:pt x="1613130" y="648269"/>
                </a:cubicBezTo>
                <a:cubicBezTo>
                  <a:pt x="1667726" y="611870"/>
                  <a:pt x="1601749" y="659647"/>
                  <a:pt x="1647249" y="614149"/>
                </a:cubicBezTo>
                <a:cubicBezTo>
                  <a:pt x="1659210" y="602188"/>
                  <a:pt x="1672654" y="598117"/>
                  <a:pt x="1688192" y="593678"/>
                </a:cubicBezTo>
                <a:cubicBezTo>
                  <a:pt x="1697210" y="591101"/>
                  <a:pt x="1706389" y="589129"/>
                  <a:pt x="1715488" y="586854"/>
                </a:cubicBezTo>
                <a:cubicBezTo>
                  <a:pt x="1722312" y="582305"/>
                  <a:pt x="1728465" y="576537"/>
                  <a:pt x="1735959" y="573206"/>
                </a:cubicBezTo>
                <a:cubicBezTo>
                  <a:pt x="1749105" y="567363"/>
                  <a:pt x="1776903" y="559558"/>
                  <a:pt x="1776903" y="559558"/>
                </a:cubicBezTo>
                <a:cubicBezTo>
                  <a:pt x="1809383" y="537904"/>
                  <a:pt x="1784609" y="551105"/>
                  <a:pt x="1824670" y="539087"/>
                </a:cubicBezTo>
                <a:cubicBezTo>
                  <a:pt x="1838449" y="534953"/>
                  <a:pt x="1851965" y="529988"/>
                  <a:pt x="1865613" y="525439"/>
                </a:cubicBezTo>
                <a:lnTo>
                  <a:pt x="1927028" y="504967"/>
                </a:lnTo>
                <a:cubicBezTo>
                  <a:pt x="2001692" y="480079"/>
                  <a:pt x="1888600" y="519771"/>
                  <a:pt x="1967971" y="484496"/>
                </a:cubicBezTo>
                <a:cubicBezTo>
                  <a:pt x="1981117" y="478653"/>
                  <a:pt x="2008915" y="470848"/>
                  <a:pt x="2008915" y="470848"/>
                </a:cubicBezTo>
                <a:cubicBezTo>
                  <a:pt x="2015739" y="466299"/>
                  <a:pt x="2021892" y="460531"/>
                  <a:pt x="2029386" y="457200"/>
                </a:cubicBezTo>
                <a:cubicBezTo>
                  <a:pt x="2042532" y="451357"/>
                  <a:pt x="2058360" y="451532"/>
                  <a:pt x="2070330" y="443552"/>
                </a:cubicBezTo>
                <a:cubicBezTo>
                  <a:pt x="2077154" y="439003"/>
                  <a:pt x="2083307" y="433236"/>
                  <a:pt x="2090801" y="429905"/>
                </a:cubicBezTo>
                <a:cubicBezTo>
                  <a:pt x="2103947" y="424062"/>
                  <a:pt x="2119774" y="424237"/>
                  <a:pt x="2131744" y="416257"/>
                </a:cubicBezTo>
                <a:cubicBezTo>
                  <a:pt x="2138568" y="411708"/>
                  <a:pt x="2144721" y="405940"/>
                  <a:pt x="2152216" y="402609"/>
                </a:cubicBezTo>
                <a:cubicBezTo>
                  <a:pt x="2165362" y="396766"/>
                  <a:pt x="2181189" y="396941"/>
                  <a:pt x="2193159" y="388961"/>
                </a:cubicBezTo>
                <a:cubicBezTo>
                  <a:pt x="2199983" y="384412"/>
                  <a:pt x="2206295" y="378981"/>
                  <a:pt x="2213631" y="375313"/>
                </a:cubicBezTo>
                <a:cubicBezTo>
                  <a:pt x="2225091" y="369583"/>
                  <a:pt x="2250475" y="364943"/>
                  <a:pt x="2261398" y="361666"/>
                </a:cubicBezTo>
                <a:cubicBezTo>
                  <a:pt x="2275177" y="357532"/>
                  <a:pt x="2288693" y="352567"/>
                  <a:pt x="2302341" y="348018"/>
                </a:cubicBezTo>
                <a:cubicBezTo>
                  <a:pt x="2309165" y="345743"/>
                  <a:pt x="2315835" y="342939"/>
                  <a:pt x="2322813" y="341194"/>
                </a:cubicBezTo>
                <a:cubicBezTo>
                  <a:pt x="2341010" y="336645"/>
                  <a:pt x="2359609" y="333478"/>
                  <a:pt x="2377404" y="327546"/>
                </a:cubicBezTo>
                <a:cubicBezTo>
                  <a:pt x="2443304" y="305579"/>
                  <a:pt x="2340847" y="340804"/>
                  <a:pt x="2425171" y="307075"/>
                </a:cubicBezTo>
                <a:cubicBezTo>
                  <a:pt x="2442577" y="300113"/>
                  <a:pt x="2473302" y="290625"/>
                  <a:pt x="2493410" y="286603"/>
                </a:cubicBezTo>
                <a:cubicBezTo>
                  <a:pt x="2506977" y="283889"/>
                  <a:pt x="2520786" y="282492"/>
                  <a:pt x="2534353" y="279779"/>
                </a:cubicBezTo>
                <a:cubicBezTo>
                  <a:pt x="2543550" y="277940"/>
                  <a:pt x="2552631" y="275532"/>
                  <a:pt x="2561649" y="272955"/>
                </a:cubicBezTo>
                <a:cubicBezTo>
                  <a:pt x="2568565" y="270979"/>
                  <a:pt x="2575099" y="267691"/>
                  <a:pt x="2582121" y="266131"/>
                </a:cubicBezTo>
                <a:cubicBezTo>
                  <a:pt x="2595627" y="263130"/>
                  <a:pt x="2609451" y="261783"/>
                  <a:pt x="2623064" y="259308"/>
                </a:cubicBezTo>
                <a:cubicBezTo>
                  <a:pt x="2634475" y="257233"/>
                  <a:pt x="2645861" y="255000"/>
                  <a:pt x="2657183" y="252484"/>
                </a:cubicBezTo>
                <a:cubicBezTo>
                  <a:pt x="2688125" y="245608"/>
                  <a:pt x="2691397" y="243354"/>
                  <a:pt x="2725422" y="232012"/>
                </a:cubicBezTo>
                <a:lnTo>
                  <a:pt x="2745894" y="225188"/>
                </a:lnTo>
                <a:cubicBezTo>
                  <a:pt x="2804546" y="186085"/>
                  <a:pt x="2730346" y="232960"/>
                  <a:pt x="2786837" y="204716"/>
                </a:cubicBezTo>
                <a:cubicBezTo>
                  <a:pt x="2794172" y="201048"/>
                  <a:pt x="2799771" y="194300"/>
                  <a:pt x="2807309" y="191069"/>
                </a:cubicBezTo>
                <a:cubicBezTo>
                  <a:pt x="2815929" y="187375"/>
                  <a:pt x="2825586" y="186821"/>
                  <a:pt x="2834604" y="184245"/>
                </a:cubicBezTo>
                <a:cubicBezTo>
                  <a:pt x="2841520" y="182269"/>
                  <a:pt x="2848252" y="179696"/>
                  <a:pt x="2855076" y="177421"/>
                </a:cubicBezTo>
                <a:cubicBezTo>
                  <a:pt x="2861900" y="172872"/>
                  <a:pt x="2868053" y="167104"/>
                  <a:pt x="2875547" y="163773"/>
                </a:cubicBezTo>
                <a:cubicBezTo>
                  <a:pt x="2888693" y="157930"/>
                  <a:pt x="2904521" y="158105"/>
                  <a:pt x="2916491" y="150125"/>
                </a:cubicBezTo>
                <a:cubicBezTo>
                  <a:pt x="2975161" y="111013"/>
                  <a:pt x="2900927" y="157907"/>
                  <a:pt x="2957434" y="129654"/>
                </a:cubicBezTo>
                <a:cubicBezTo>
                  <a:pt x="2964770" y="125986"/>
                  <a:pt x="2970411" y="119337"/>
                  <a:pt x="2977906" y="116006"/>
                </a:cubicBezTo>
                <a:cubicBezTo>
                  <a:pt x="2991052" y="110163"/>
                  <a:pt x="3006879" y="110338"/>
                  <a:pt x="3018849" y="102358"/>
                </a:cubicBezTo>
                <a:cubicBezTo>
                  <a:pt x="3025673" y="97809"/>
                  <a:pt x="3031985" y="92378"/>
                  <a:pt x="3039321" y="88710"/>
                </a:cubicBezTo>
                <a:cubicBezTo>
                  <a:pt x="3073523" y="71609"/>
                  <a:pt x="3068160" y="78012"/>
                  <a:pt x="3100735" y="68239"/>
                </a:cubicBezTo>
                <a:cubicBezTo>
                  <a:pt x="3114515" y="64105"/>
                  <a:pt x="3141679" y="54591"/>
                  <a:pt x="3141679" y="54591"/>
                </a:cubicBezTo>
                <a:cubicBezTo>
                  <a:pt x="3148503" y="50042"/>
                  <a:pt x="3154656" y="44274"/>
                  <a:pt x="3162150" y="40943"/>
                </a:cubicBezTo>
                <a:cubicBezTo>
                  <a:pt x="3175296" y="35100"/>
                  <a:pt x="3189446" y="31845"/>
                  <a:pt x="3203094" y="27296"/>
                </a:cubicBezTo>
                <a:lnTo>
                  <a:pt x="3244037" y="13648"/>
                </a:lnTo>
                <a:lnTo>
                  <a:pt x="3264509" y="6824"/>
                </a:lnTo>
                <a:lnTo>
                  <a:pt x="3284980" y="0"/>
                </a:lnTo>
                <a:cubicBezTo>
                  <a:pt x="3313356" y="42564"/>
                  <a:pt x="3291804" y="-1435"/>
                  <a:pt x="3291804" y="40943"/>
                </a:cubicBezTo>
                <a:cubicBezTo>
                  <a:pt x="3291804" y="63803"/>
                  <a:pt x="3295152" y="86588"/>
                  <a:pt x="3298628" y="109182"/>
                </a:cubicBezTo>
                <a:cubicBezTo>
                  <a:pt x="3299722" y="116291"/>
                  <a:pt x="3303707" y="122676"/>
                  <a:pt x="3305452" y="129654"/>
                </a:cubicBezTo>
                <a:cubicBezTo>
                  <a:pt x="3309346" y="145228"/>
                  <a:pt x="3311301" y="168646"/>
                  <a:pt x="3319100" y="184245"/>
                </a:cubicBezTo>
                <a:cubicBezTo>
                  <a:pt x="3345556" y="237158"/>
                  <a:pt x="3322418" y="173730"/>
                  <a:pt x="3339571" y="225188"/>
                </a:cubicBezTo>
                <a:cubicBezTo>
                  <a:pt x="3344120" y="282054"/>
                  <a:pt x="3346919" y="339087"/>
                  <a:pt x="3353219" y="395785"/>
                </a:cubicBezTo>
                <a:cubicBezTo>
                  <a:pt x="3362053" y="475286"/>
                  <a:pt x="3370279" y="498143"/>
                  <a:pt x="3373691" y="51861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graphicFrame>
        <p:nvGraphicFramePr>
          <p:cNvPr id="6" name="Chart 15"/>
          <p:cNvGraphicFramePr/>
          <p:nvPr>
            <p:extLst>
              <p:ext uri="{D42A27DB-BD31-4B8C-83A1-F6EECF244321}">
                <p14:modId xmlns:p14="http://schemas.microsoft.com/office/powerpoint/2010/main" val="4022977890"/>
              </p:ext>
            </p:extLst>
          </p:nvPr>
        </p:nvGraphicFramePr>
        <p:xfrm>
          <a:off x="1188155" y="998092"/>
          <a:ext cx="8908867" cy="5498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57647" y="9531"/>
            <a:ext cx="9143999" cy="924152"/>
          </a:xfrm>
        </p:spPr>
        <p:txBody>
          <a:bodyPr>
            <a:normAutofit fontScale="90000"/>
          </a:bodyPr>
          <a:lstStyle/>
          <a:p>
            <a:pPr algn="l"/>
            <a:r>
              <a:rPr lang="en-US" sz="3100" b="1" dirty="0">
                <a:solidFill>
                  <a:srgbClr val="D39B3C"/>
                </a:solidFill>
                <a:latin typeface="Arial" panose="020B0604020202020204" pitchFamily="34" charset="0"/>
                <a:cs typeface="Arial" panose="020B0604020202020204" pitchFamily="34" charset="0"/>
              </a:rPr>
              <a:t>All of this shows up in System finances.</a:t>
            </a:r>
            <a:br>
              <a:rPr lang="en-US" sz="2700" b="1" dirty="0">
                <a:solidFill>
                  <a:srgbClr val="D39B3C"/>
                </a:solidFill>
                <a:latin typeface="Arial" panose="020B0604020202020204" pitchFamily="34" charset="0"/>
                <a:cs typeface="Arial" panose="020B0604020202020204" pitchFamily="34" charset="0"/>
              </a:rPr>
            </a:br>
            <a:r>
              <a:rPr lang="en-US" sz="2000" b="1" dirty="0">
                <a:solidFill>
                  <a:srgbClr val="D39B3C"/>
                </a:solidFill>
                <a:latin typeface="Arial" panose="020B0604020202020204" pitchFamily="34" charset="0"/>
                <a:cs typeface="Arial" panose="020B0604020202020204" pitchFamily="34" charset="0"/>
              </a:rPr>
              <a:t>State System E&amp;G Revenues and </a:t>
            </a:r>
            <a:r>
              <a:rPr lang="en-US" sz="2000" b="1" dirty="0" err="1">
                <a:solidFill>
                  <a:srgbClr val="D39B3C"/>
                </a:solidFill>
                <a:latin typeface="Arial" panose="020B0604020202020204" pitchFamily="34" charset="0"/>
                <a:cs typeface="Arial" panose="020B0604020202020204" pitchFamily="34" charset="0"/>
              </a:rPr>
              <a:t>ExpendituresTransfers</a:t>
            </a:r>
            <a:r>
              <a:rPr lang="en-US" sz="2000" b="1" dirty="0">
                <a:solidFill>
                  <a:srgbClr val="D39B3C"/>
                </a:solidFill>
                <a:latin typeface="Arial" panose="020B0604020202020204" pitchFamily="34" charset="0"/>
                <a:cs typeface="Arial" panose="020B0604020202020204" pitchFamily="34" charset="0"/>
              </a:rPr>
              <a:t> </a:t>
            </a:r>
            <a:r>
              <a:rPr lang="en-US" sz="2000" b="1" i="1" dirty="0">
                <a:solidFill>
                  <a:srgbClr val="D39B3C"/>
                </a:solidFill>
                <a:latin typeface="Arial" panose="020B0604020202020204" pitchFamily="34" charset="0"/>
                <a:cs typeface="Arial" panose="020B0604020202020204" pitchFamily="34" charset="0"/>
              </a:rPr>
              <a:t>(dollars in millions)</a:t>
            </a:r>
          </a:p>
        </p:txBody>
      </p:sp>
      <p:sp>
        <p:nvSpPr>
          <p:cNvPr id="7" name="TextBox 6"/>
          <p:cNvSpPr txBox="1"/>
          <p:nvPr/>
        </p:nvSpPr>
        <p:spPr>
          <a:xfrm>
            <a:off x="7944592" y="6496181"/>
            <a:ext cx="3372591" cy="276999"/>
          </a:xfrm>
          <a:prstGeom prst="rect">
            <a:avLst/>
          </a:prstGeom>
          <a:noFill/>
        </p:spPr>
        <p:txBody>
          <a:bodyPr wrap="square" rtlCol="0">
            <a:spAutoFit/>
          </a:bodyPr>
          <a:lstStyle/>
          <a:p>
            <a:pPr defTabSz="457200"/>
            <a:r>
              <a:rPr lang="en-US" sz="1200" dirty="0">
                <a:solidFill>
                  <a:prstClr val="black"/>
                </a:solidFill>
                <a:latin typeface="Calibri" panose="020F0502020204030204"/>
              </a:rPr>
              <a:t>Source: Historical trends from university FINRPTs</a:t>
            </a:r>
          </a:p>
        </p:txBody>
      </p:sp>
      <p:cxnSp>
        <p:nvCxnSpPr>
          <p:cNvPr id="4" name="Straight Arrow Connector 3"/>
          <p:cNvCxnSpPr>
            <a:cxnSpLocks/>
          </p:cNvCxnSpPr>
          <p:nvPr/>
        </p:nvCxnSpPr>
        <p:spPr>
          <a:xfrm>
            <a:off x="9588374" y="2352512"/>
            <a:ext cx="0" cy="4965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890009" y="2071723"/>
            <a:ext cx="786112" cy="307777"/>
          </a:xfrm>
          <a:prstGeom prst="rect">
            <a:avLst/>
          </a:prstGeom>
          <a:noFill/>
        </p:spPr>
        <p:txBody>
          <a:bodyPr wrap="square" rtlCol="0">
            <a:spAutoFit/>
          </a:bodyPr>
          <a:lstStyle/>
          <a:p>
            <a:pPr defTabSz="457200"/>
            <a:r>
              <a:rPr lang="en-US" sz="1400" dirty="0">
                <a:solidFill>
                  <a:prstClr val="black"/>
                </a:solidFill>
                <a:latin typeface="Arial" panose="020B0604020202020204" pitchFamily="34" charset="0"/>
                <a:cs typeface="Arial" panose="020B0604020202020204" pitchFamily="34" charset="0"/>
              </a:rPr>
              <a:t>$149M</a:t>
            </a:r>
          </a:p>
        </p:txBody>
      </p:sp>
      <p:sp>
        <p:nvSpPr>
          <p:cNvPr id="13" name="TextBox 12"/>
          <p:cNvSpPr txBox="1"/>
          <p:nvPr/>
        </p:nvSpPr>
        <p:spPr>
          <a:xfrm>
            <a:off x="1524002" y="6389387"/>
            <a:ext cx="6271543" cy="646331"/>
          </a:xfrm>
          <a:prstGeom prst="rect">
            <a:avLst/>
          </a:prstGeom>
          <a:noFill/>
        </p:spPr>
        <p:txBody>
          <a:bodyPr wrap="square" rtlCol="0">
            <a:spAutoFit/>
          </a:bodyPr>
          <a:lstStyle/>
          <a:p>
            <a:pPr defTabSz="457200"/>
            <a:r>
              <a:rPr lang="en-US" sz="1200" dirty="0">
                <a:solidFill>
                  <a:prstClr val="black"/>
                </a:solidFill>
                <a:latin typeface="Calibri" panose="020F0502020204030204"/>
              </a:rPr>
              <a:t>Projections based on Budget Estimator Tool: </a:t>
            </a:r>
          </a:p>
          <a:p>
            <a:pPr defTabSz="457200"/>
            <a:r>
              <a:rPr lang="en-US" sz="1200" dirty="0">
                <a:solidFill>
                  <a:prstClr val="black"/>
                </a:solidFill>
                <a:latin typeface="Calibri" panose="020F0502020204030204"/>
              </a:rPr>
              <a:t>Out-year annual change of approximately 1.6% for revenues and 2.0% for Expenditures/Transfers</a:t>
            </a:r>
          </a:p>
          <a:p>
            <a:pPr defTabSz="457200"/>
            <a:endParaRPr lang="en-US" sz="1200" dirty="0">
              <a:solidFill>
                <a:prstClr val="black"/>
              </a:solidFill>
              <a:latin typeface="Calibri" panose="020F0502020204030204"/>
            </a:endParaRPr>
          </a:p>
        </p:txBody>
      </p:sp>
      <p:sp>
        <p:nvSpPr>
          <p:cNvPr id="10" name="TextBox 1"/>
          <p:cNvSpPr txBox="1"/>
          <p:nvPr/>
        </p:nvSpPr>
        <p:spPr>
          <a:xfrm>
            <a:off x="2228851" y="1126911"/>
            <a:ext cx="3244883" cy="2525542"/>
          </a:xfrm>
          <a:prstGeom prst="rect">
            <a:avLst/>
          </a:prstGeom>
          <a:ln w="6350">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r>
              <a:rPr lang="en-US" sz="1600" b="1" dirty="0">
                <a:solidFill>
                  <a:prstClr val="black"/>
                </a:solidFill>
                <a:latin typeface="Arial" panose="020B0604020202020204" pitchFamily="34" charset="0"/>
                <a:cs typeface="Arial" panose="020B0604020202020204" pitchFamily="34" charset="0"/>
              </a:rPr>
              <a:t>Gap:          Annual    Cumulative</a:t>
            </a:r>
          </a:p>
          <a:p>
            <a:pPr defTabSz="457200">
              <a:defRPr/>
            </a:pPr>
            <a:r>
              <a:rPr lang="en-US" sz="1600" dirty="0">
                <a:solidFill>
                  <a:prstClr val="black"/>
                </a:solidFill>
                <a:latin typeface="Arial" panose="020B0604020202020204" pitchFamily="34" charset="0"/>
                <a:cs typeface="Arial" panose="020B0604020202020204" pitchFamily="34" charset="0"/>
              </a:rPr>
              <a:t> 2019/20         $80          $80</a:t>
            </a:r>
          </a:p>
          <a:p>
            <a:pPr defTabSz="457200">
              <a:defRPr/>
            </a:pPr>
            <a:r>
              <a:rPr lang="en-US" sz="1600" dirty="0">
                <a:solidFill>
                  <a:prstClr val="black"/>
                </a:solidFill>
                <a:latin typeface="Arial" panose="020B0604020202020204" pitchFamily="34" charset="0"/>
                <a:cs typeface="Arial" panose="020B0604020202020204" pitchFamily="34" charset="0"/>
              </a:rPr>
              <a:t> 2020/21           88          168</a:t>
            </a:r>
          </a:p>
          <a:p>
            <a:pPr defTabSz="457200">
              <a:defRPr/>
            </a:pPr>
            <a:r>
              <a:rPr lang="en-US" sz="1600" dirty="0">
                <a:solidFill>
                  <a:prstClr val="black"/>
                </a:solidFill>
                <a:latin typeface="Arial" panose="020B0604020202020204" pitchFamily="34" charset="0"/>
                <a:cs typeface="Arial" panose="020B0604020202020204" pitchFamily="34" charset="0"/>
              </a:rPr>
              <a:t> 2021/22           89          257</a:t>
            </a:r>
          </a:p>
          <a:p>
            <a:pPr defTabSz="457200">
              <a:defRPr/>
            </a:pPr>
            <a:r>
              <a:rPr lang="en-US" sz="1600" dirty="0">
                <a:solidFill>
                  <a:prstClr val="black"/>
                </a:solidFill>
                <a:latin typeface="Arial" panose="020B0604020202020204" pitchFamily="34" charset="0"/>
                <a:cs typeface="Arial" panose="020B0604020202020204" pitchFamily="34" charset="0"/>
              </a:rPr>
              <a:t> 2022/23         104          361</a:t>
            </a:r>
          </a:p>
          <a:p>
            <a:pPr defTabSz="457200">
              <a:defRPr/>
            </a:pPr>
            <a:r>
              <a:rPr lang="en-US" sz="1600" dirty="0">
                <a:solidFill>
                  <a:prstClr val="black"/>
                </a:solidFill>
                <a:latin typeface="Arial" panose="020B0604020202020204" pitchFamily="34" charset="0"/>
                <a:cs typeface="Arial" panose="020B0604020202020204" pitchFamily="34" charset="0"/>
              </a:rPr>
              <a:t> 2023/24         113          474</a:t>
            </a:r>
          </a:p>
          <a:p>
            <a:pPr defTabSz="457200">
              <a:defRPr/>
            </a:pPr>
            <a:r>
              <a:rPr lang="en-US" sz="1600" dirty="0">
                <a:solidFill>
                  <a:prstClr val="black"/>
                </a:solidFill>
                <a:latin typeface="Arial" panose="020B0604020202020204" pitchFamily="34" charset="0"/>
                <a:cs typeface="Arial" panose="020B0604020202020204" pitchFamily="34" charset="0"/>
              </a:rPr>
              <a:t> 2024/25         120          594</a:t>
            </a:r>
          </a:p>
          <a:p>
            <a:pPr defTabSz="457200">
              <a:defRPr/>
            </a:pPr>
            <a:r>
              <a:rPr lang="en-US" sz="1600" dirty="0">
                <a:solidFill>
                  <a:prstClr val="black"/>
                </a:solidFill>
                <a:latin typeface="Arial" panose="020B0604020202020204" pitchFamily="34" charset="0"/>
                <a:cs typeface="Arial" panose="020B0604020202020204" pitchFamily="34" charset="0"/>
              </a:rPr>
              <a:t> 2025/26         130          724</a:t>
            </a:r>
          </a:p>
          <a:p>
            <a:pPr defTabSz="457200">
              <a:defRPr/>
            </a:pPr>
            <a:r>
              <a:rPr lang="en-US" sz="1600" dirty="0">
                <a:solidFill>
                  <a:prstClr val="black"/>
                </a:solidFill>
                <a:latin typeface="Arial" panose="020B0604020202020204" pitchFamily="34" charset="0"/>
                <a:cs typeface="Arial" panose="020B0604020202020204" pitchFamily="34" charset="0"/>
              </a:rPr>
              <a:t> 2026/27         139          863</a:t>
            </a:r>
          </a:p>
          <a:p>
            <a:pPr defTabSz="457200">
              <a:defRPr/>
            </a:pPr>
            <a:r>
              <a:rPr lang="en-US" sz="1600" dirty="0">
                <a:solidFill>
                  <a:prstClr val="black"/>
                </a:solidFill>
                <a:latin typeface="Arial" panose="020B0604020202020204" pitchFamily="34" charset="0"/>
                <a:cs typeface="Arial" panose="020B0604020202020204" pitchFamily="34" charset="0"/>
              </a:rPr>
              <a:t> 2027/28         149       1,012</a:t>
            </a:r>
          </a:p>
        </p:txBody>
      </p:sp>
      <p:sp>
        <p:nvSpPr>
          <p:cNvPr id="11" name="TextBox 10"/>
          <p:cNvSpPr txBox="1"/>
          <p:nvPr/>
        </p:nvSpPr>
        <p:spPr>
          <a:xfrm>
            <a:off x="7423782" y="3071117"/>
            <a:ext cx="786112" cy="307777"/>
          </a:xfrm>
          <a:prstGeom prst="rect">
            <a:avLst/>
          </a:prstGeom>
          <a:noFill/>
        </p:spPr>
        <p:txBody>
          <a:bodyPr wrap="square" rtlCol="0">
            <a:spAutoFit/>
          </a:bodyPr>
          <a:lstStyle/>
          <a:p>
            <a:pPr defTabSz="457200"/>
            <a:r>
              <a:rPr lang="en-US" sz="1400" dirty="0">
                <a:solidFill>
                  <a:prstClr val="black"/>
                </a:solidFill>
                <a:latin typeface="Arial" panose="020B0604020202020204" pitchFamily="34" charset="0"/>
                <a:cs typeface="Arial" panose="020B0604020202020204" pitchFamily="34" charset="0"/>
              </a:rPr>
              <a:t>$113M</a:t>
            </a:r>
          </a:p>
        </p:txBody>
      </p:sp>
      <p:cxnSp>
        <p:nvCxnSpPr>
          <p:cNvPr id="14" name="Straight Arrow Connector 13"/>
          <p:cNvCxnSpPr>
            <a:cxnSpLocks/>
          </p:cNvCxnSpPr>
          <p:nvPr/>
        </p:nvCxnSpPr>
        <p:spPr>
          <a:xfrm>
            <a:off x="8069869" y="2946762"/>
            <a:ext cx="0" cy="3832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Slide Number Placeholder 3">
            <a:extLst>
              <a:ext uri="{FF2B5EF4-FFF2-40B4-BE49-F238E27FC236}">
                <a16:creationId xmlns:a16="http://schemas.microsoft.com/office/drawing/2014/main" id="{8E5B6664-2FF4-438D-9849-C85AD504A546}"/>
              </a:ext>
            </a:extLst>
          </p:cNvPr>
          <p:cNvSpPr txBox="1">
            <a:spLocks/>
          </p:cNvSpPr>
          <p:nvPr/>
        </p:nvSpPr>
        <p:spPr>
          <a:xfrm>
            <a:off x="11574242" y="6492875"/>
            <a:ext cx="68004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F81F4C-CB6F-482F-8728-D5D2BDAC10F7}" type="slidenum">
              <a:rPr lang="en-US" smtClean="0">
                <a:solidFill>
                  <a:schemeClr val="tx1">
                    <a:lumMod val="50000"/>
                    <a:lumOff val="50000"/>
                  </a:schemeClr>
                </a:solidFill>
              </a:rPr>
              <a:pPr/>
              <a:t>9</a:t>
            </a:fld>
            <a:endParaRPr lang="en-US" dirty="0">
              <a:solidFill>
                <a:schemeClr val="tx1">
                  <a:lumMod val="50000"/>
                  <a:lumOff val="50000"/>
                </a:schemeClr>
              </a:solidFill>
            </a:endParaRPr>
          </a:p>
        </p:txBody>
      </p:sp>
    </p:spTree>
    <p:extLst>
      <p:ext uri="{BB962C8B-B14F-4D97-AF65-F5344CB8AC3E}">
        <p14:creationId xmlns:p14="http://schemas.microsoft.com/office/powerpoint/2010/main" val="12750214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ZwEL9kjXQ0e_6Spv8yVl9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ZwEL9kjXQ0e_6Spv8yVl9A"/>
</p:tagLst>
</file>

<file path=ppt/theme/theme1.xml><?xml version="1.0" encoding="utf-8"?>
<a:theme xmlns:a="http://schemas.openxmlformats.org/drawingml/2006/main" name="passh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c9c88a9-82d5-4597-a73a-029532738073">
      <UserInfo>
        <DisplayName>Greenstein, Daniel</DisplayName>
        <AccountId>780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1AE09EEF72BA45B0EB04B19E80F4EB" ma:contentTypeVersion="1" ma:contentTypeDescription="Create a new document." ma:contentTypeScope="" ma:versionID="888732b64687c30274cbcfe8ae7a9af5">
  <xsd:schema xmlns:xsd="http://www.w3.org/2001/XMLSchema" xmlns:xs="http://www.w3.org/2001/XMLSchema" xmlns:p="http://schemas.microsoft.com/office/2006/metadata/properties" xmlns:ns2="dc9c88a9-82d5-4597-a73a-029532738073" targetNamespace="http://schemas.microsoft.com/office/2006/metadata/properties" ma:root="true" ma:fieldsID="ed24b7843016d04023855cd0a32fe1ca" ns2:_="">
    <xsd:import namespace="dc9c88a9-82d5-4597-a73a-02953273807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c88a9-82d5-4597-a73a-02953273807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F26CF8-96D5-48D3-A673-4EC4D5AA408A}">
  <ds:schemaRefs>
    <ds:schemaRef ds:uri="dc9c88a9-82d5-4597-a73a-029532738073"/>
    <ds:schemaRef ds:uri="http://schemas.microsoft.com/office/infopath/2007/PartnerControls"/>
    <ds:schemaRef ds:uri="http://purl.org/dc/terms/"/>
    <ds:schemaRef ds:uri="http://schemas.microsoft.com/office/2006/metadata/properties"/>
    <ds:schemaRef ds:uri="http://purl.org/dc/elements/1.1/"/>
    <ds:schemaRef ds:uri="http://purl.org/dc/dcmitype/"/>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76C482D-F52F-41CA-B13C-BDF29CCB010F}">
  <ds:schemaRefs>
    <ds:schemaRef ds:uri="http://schemas.microsoft.com/sharepoint/v3/contenttype/forms"/>
  </ds:schemaRefs>
</ds:datastoreItem>
</file>

<file path=customXml/itemProps3.xml><?xml version="1.0" encoding="utf-8"?>
<ds:datastoreItem xmlns:ds="http://schemas.openxmlformats.org/officeDocument/2006/customXml" ds:itemID="{1FF0921C-A7A9-4778-905C-6AF753168C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c88a9-82d5-4597-a73a-0295327380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passhe1</Template>
  <TotalTime>4715</TotalTime>
  <Words>1058</Words>
  <Application>Microsoft Office PowerPoint</Application>
  <PresentationFormat>Widescreen</PresentationFormat>
  <Paragraphs>217</Paragraphs>
  <Slides>18</Slides>
  <Notes>13</Notes>
  <HiddenSlides>0</HiddenSlides>
  <MMClips>0</MMClips>
  <ScaleCrop>false</ScaleCrop>
  <HeadingPairs>
    <vt:vector size="8" baseType="variant">
      <vt:variant>
        <vt:lpstr>Fonts Used</vt:lpstr>
      </vt:variant>
      <vt:variant>
        <vt:i4>3</vt:i4>
      </vt:variant>
      <vt:variant>
        <vt:lpstr>Theme</vt:lpstr>
      </vt:variant>
      <vt:variant>
        <vt:i4>4</vt:i4>
      </vt:variant>
      <vt:variant>
        <vt:lpstr>Embedded OLE Servers</vt:lpstr>
      </vt:variant>
      <vt:variant>
        <vt:i4>1</vt:i4>
      </vt:variant>
      <vt:variant>
        <vt:lpstr>Slide Titles</vt:lpstr>
      </vt:variant>
      <vt:variant>
        <vt:i4>18</vt:i4>
      </vt:variant>
    </vt:vector>
  </HeadingPairs>
  <TitlesOfParts>
    <vt:vector size="26" baseType="lpstr">
      <vt:lpstr>Arial</vt:lpstr>
      <vt:lpstr>Calibri</vt:lpstr>
      <vt:lpstr>Calibri Light</vt:lpstr>
      <vt:lpstr>passhe1</vt:lpstr>
      <vt:lpstr>Office Theme</vt:lpstr>
      <vt:lpstr>2_Custom Design</vt:lpstr>
      <vt:lpstr>Default Design</vt:lpstr>
      <vt:lpstr>think-cell Slide</vt:lpstr>
      <vt:lpstr>Re-imagining public higher education for the 21st century October 15, 2019 </vt:lpstr>
      <vt:lpstr>  WHERE ARE WE </vt:lpstr>
      <vt:lpstr>14 public universities and campuses…</vt:lpstr>
      <vt:lpstr>experiencing state divestment that drives tuition increases… Pennsylvania, FY 1993-2018, Constant Dollars Adjusted by CPI</vt:lpstr>
      <vt:lpstr>PowerPoint Presentation</vt:lpstr>
      <vt:lpstr>and resulting in enrollment declines… </vt:lpstr>
      <vt:lpstr>that are hard to get given shrinkage in the size of the high school leaving population…</vt:lpstr>
      <vt:lpstr>and the overcrowded marketplace of higher ed providers</vt:lpstr>
      <vt:lpstr>All of this shows up in System finances. State System E&amp;G Revenues and ExpendituresTransfers (dollars in millions)</vt:lpstr>
      <vt:lpstr>  WHERE ARE WE GOING </vt:lpstr>
      <vt:lpstr>- address immediate challenges  - while transforming education and business so all Pennsylvanians have access to affordable, quality, and relevant  postsecondary into the 21st century</vt:lpstr>
      <vt:lpstr>1. Strengthening governance and accountability </vt:lpstr>
      <vt:lpstr>2. Building a shared infrastructure</vt:lpstr>
      <vt:lpstr>3. Piloting innovations to scale</vt:lpstr>
      <vt:lpstr>4. Enhancing culture and talent </vt:lpstr>
      <vt:lpstr>We have work to do…</vt:lpstr>
      <vt:lpstr>but are decidedly on our way…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90dhaas</dc:creator>
  <cp:lastModifiedBy>Greenstein, Daniel</cp:lastModifiedBy>
  <cp:revision>304</cp:revision>
  <cp:lastPrinted>2019-09-13T17:50:18Z</cp:lastPrinted>
  <dcterms:created xsi:type="dcterms:W3CDTF">2010-09-17T17:29:09Z</dcterms:created>
  <dcterms:modified xsi:type="dcterms:W3CDTF">2019-10-15T13:08:28Z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0x010100161AE09EEF72BA45B0EB04B19E80F4EB</vt:lpwstr>
  </property>
</Properties>
</file>