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83" r:id="rId6"/>
    <p:sldId id="281" r:id="rId7"/>
    <p:sldId id="28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1E"/>
    <a:srgbClr val="446CA9"/>
    <a:srgbClr val="EF7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09CF13-D668-46AB-8865-F066C7E10C85}" v="4" dt="2019-10-03T17:58:42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4D38-740B-4143-AC65-384A0440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2540-53B1-4F9A-9B57-DD1BD668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0DFF-03B4-4196-AEBC-F9CD1C7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492875"/>
            <a:ext cx="1781176" cy="365125"/>
          </a:xfrm>
        </p:spPr>
        <p:txBody>
          <a:bodyPr/>
          <a:lstStyle>
            <a:lvl1pPr algn="ctr"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8918-F756-45A3-8342-6B44516A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25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CF33-50F6-4C0B-91CA-D89BE0B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F76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745E-8FCA-4EA6-AB27-B0974F86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7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DFCB-2347-45B8-80C6-6A3E2C5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AC8B-4CA9-42A1-A6C9-418427F2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6206-7E00-4E1A-9030-004775DD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9145-286A-4DC5-9DF3-DDF28A2E0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A2F43-C806-4251-9FEF-543F7D8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3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D938-CB1D-4FF7-B6FC-B15A521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E4615-9ABA-49B8-954A-3BA88214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FE8-A058-4671-A267-866CE583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7361A-F08D-4094-8140-2D8B43E5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9086B-1657-4B07-9A0F-FC426D96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1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7AAF-2BBF-4380-9A58-23F3D6D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540B-73CC-49AE-9C20-78508968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B6DD9-C579-4256-A53A-AB5E9E89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EC68-B7AD-41A9-A7E2-A442FC8C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3932237" cy="3971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92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DCF34-004C-456C-9BDC-5624160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1ABF-A750-49FF-8810-DD600F2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D40D-2D40-461D-B00C-2F78B6DC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22F0-B9BE-420C-9E14-F7F65D1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353A-0FC2-41A2-9A6D-0536EC4CB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5B29-BEA2-46CF-8969-A9D44B5B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8C77E4-12BA-4066-B849-452B3C679ADC}"/>
              </a:ext>
            </a:extLst>
          </p:cNvPr>
          <p:cNvSpPr txBox="1"/>
          <p:nvPr/>
        </p:nvSpPr>
        <p:spPr>
          <a:xfrm>
            <a:off x="285226" y="4406197"/>
            <a:ext cx="6635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1E1E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 Blueprint for Improving </a:t>
            </a:r>
            <a:br>
              <a:rPr lang="en-US" sz="3600" b="1" dirty="0">
                <a:solidFill>
                  <a:srgbClr val="1E1E1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rgbClr val="1E1E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Engagement and Success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41BB512-14F6-44BB-8AC3-7A4D063BE9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3" y="2582339"/>
            <a:ext cx="1943555" cy="169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2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9B8092E-92C2-4D53-B519-DF575ABEBF93}"/>
              </a:ext>
            </a:extLst>
          </p:cNvPr>
          <p:cNvSpPr txBox="1"/>
          <p:nvPr/>
        </p:nvSpPr>
        <p:spPr>
          <a:xfrm>
            <a:off x="1082905" y="1333614"/>
            <a:ext cx="101842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</a:rPr>
              <a:t>Central Carolina Technical College rekindled communication efforts and implemented a new mobile technology platform to engage students before they even </a:t>
            </a:r>
            <a:r>
              <a:rPr lang="en-US" sz="2000" dirty="0" smtClean="0">
                <a:solidFill>
                  <a:schemeClr val="bg1"/>
                </a:solidFill>
              </a:rPr>
              <a:t>step foot </a:t>
            </a:r>
            <a:r>
              <a:rPr lang="en-US" sz="2000" dirty="0">
                <a:solidFill>
                  <a:schemeClr val="bg1"/>
                </a:solidFill>
              </a:rPr>
              <a:t>on campus. </a:t>
            </a:r>
          </a:p>
          <a:p>
            <a:pPr algn="just"/>
            <a:endParaRPr lang="en-US" sz="2000" dirty="0">
              <a:solidFill>
                <a:schemeClr val="bg1"/>
              </a:solidFill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At Central Carolina Technical College, we </a:t>
            </a:r>
            <a:r>
              <a:rPr lang="en-US" sz="2000" dirty="0" smtClean="0">
                <a:solidFill>
                  <a:schemeClr val="bg1"/>
                </a:solidFill>
              </a:rPr>
              <a:t>brought Public Information, SIS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Student Email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and other campus </a:t>
            </a:r>
            <a:r>
              <a:rPr lang="en-US" sz="2000" dirty="0">
                <a:solidFill>
                  <a:schemeClr val="bg1"/>
                </a:solidFill>
              </a:rPr>
              <a:t>resources </a:t>
            </a:r>
            <a:r>
              <a:rPr lang="en-US" sz="2000" dirty="0" smtClean="0">
                <a:solidFill>
                  <a:schemeClr val="bg1"/>
                </a:solidFill>
              </a:rPr>
              <a:t>together </a:t>
            </a:r>
            <a:r>
              <a:rPr lang="en-US" sz="2000" dirty="0">
                <a:solidFill>
                  <a:schemeClr val="bg1"/>
                </a:solidFill>
              </a:rPr>
              <a:t>on one mobile platform and put it into the hands of the </a:t>
            </a:r>
            <a:r>
              <a:rPr lang="en-US" sz="2000" dirty="0" smtClean="0">
                <a:solidFill>
                  <a:schemeClr val="bg1"/>
                </a:solidFill>
              </a:rPr>
              <a:t>students; equipped </a:t>
            </a:r>
            <a:r>
              <a:rPr lang="en-US" sz="2000" dirty="0">
                <a:solidFill>
                  <a:schemeClr val="bg1"/>
                </a:solidFill>
              </a:rPr>
              <a:t>with a targeted messaging system, it facilitates campus-wide communication, provides students with direct access to their college records and tools, and ultimately improves student success outcomes.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095816-EA86-450F-A654-C6C453932C94}"/>
              </a:ext>
            </a:extLst>
          </p:cNvPr>
          <p:cNvSpPr txBox="1"/>
          <p:nvPr/>
        </p:nvSpPr>
        <p:spPr>
          <a:xfrm>
            <a:off x="-1960" y="257155"/>
            <a:ext cx="1219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About Central Carolina Technical College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D3F32E-D633-475F-B53A-6E4100D6F2E6}"/>
              </a:ext>
            </a:extLst>
          </p:cNvPr>
          <p:cNvGrpSpPr/>
          <p:nvPr/>
        </p:nvGrpSpPr>
        <p:grpSpPr>
          <a:xfrm>
            <a:off x="4972124" y="1002043"/>
            <a:ext cx="2326328" cy="99416"/>
            <a:chOff x="673503" y="1018821"/>
            <a:chExt cx="2326328" cy="9941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066351B-FA22-46B3-91BE-9F5089839AA2}"/>
                </a:ext>
              </a:extLst>
            </p:cNvPr>
            <p:cNvGrpSpPr/>
            <p:nvPr/>
          </p:nvGrpSpPr>
          <p:grpSpPr>
            <a:xfrm>
              <a:off x="673503" y="1018821"/>
              <a:ext cx="2310055" cy="99416"/>
              <a:chOff x="7820798" y="1910359"/>
              <a:chExt cx="2310055" cy="99416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4FAC058-F1AE-49EC-B144-3499833764D0}"/>
                  </a:ext>
                </a:extLst>
              </p:cNvPr>
              <p:cNvCxnSpPr/>
              <p:nvPr/>
            </p:nvCxnSpPr>
            <p:spPr>
              <a:xfrm>
                <a:off x="7916541" y="1960067"/>
                <a:ext cx="2214312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015926A-72F4-4A26-8368-18A578A184B7}"/>
                  </a:ext>
                </a:extLst>
              </p:cNvPr>
              <p:cNvSpPr/>
              <p:nvPr/>
            </p:nvSpPr>
            <p:spPr>
              <a:xfrm>
                <a:off x="7820798" y="1910359"/>
                <a:ext cx="99416" cy="9941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7CD73E2-B676-4C4D-B3A5-5F77132ACD0F}"/>
                </a:ext>
              </a:extLst>
            </p:cNvPr>
            <p:cNvSpPr/>
            <p:nvPr/>
          </p:nvSpPr>
          <p:spPr>
            <a:xfrm>
              <a:off x="2900415" y="1018821"/>
              <a:ext cx="99416" cy="9941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0A83D5-D0B0-43ED-9B8B-7486862B3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905" y="3888159"/>
            <a:ext cx="4482059" cy="2284265"/>
          </a:xfrm>
          <a:prstGeom prst="roundRect">
            <a:avLst>
              <a:gd name="adj" fmla="val 528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2064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BFA92A-CE13-4AB1-B58C-7EC4919D0DC4}"/>
              </a:ext>
            </a:extLst>
          </p:cNvPr>
          <p:cNvSpPr txBox="1"/>
          <p:nvPr/>
        </p:nvSpPr>
        <p:spPr>
          <a:xfrm>
            <a:off x="-1" y="105716"/>
            <a:ext cx="654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E1E1E"/>
                </a:solidFill>
              </a:rPr>
              <a:t>Apps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EECDA5-4AB6-47F4-A940-0CC7059199AA}"/>
              </a:ext>
            </a:extLst>
          </p:cNvPr>
          <p:cNvGrpSpPr/>
          <p:nvPr/>
        </p:nvGrpSpPr>
        <p:grpSpPr>
          <a:xfrm>
            <a:off x="2080624" y="780834"/>
            <a:ext cx="2326328" cy="99416"/>
            <a:chOff x="673503" y="1018821"/>
            <a:chExt cx="2326328" cy="9941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B1D4B6A-B699-4D5B-A95D-316E945EE56A}"/>
                </a:ext>
              </a:extLst>
            </p:cNvPr>
            <p:cNvGrpSpPr/>
            <p:nvPr/>
          </p:nvGrpSpPr>
          <p:grpSpPr>
            <a:xfrm>
              <a:off x="673503" y="1018821"/>
              <a:ext cx="2310055" cy="99416"/>
              <a:chOff x="7820798" y="1910359"/>
              <a:chExt cx="2310055" cy="99416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E65C6D8-016D-4A50-8FCB-B72B4C2950AF}"/>
                  </a:ext>
                </a:extLst>
              </p:cNvPr>
              <p:cNvCxnSpPr/>
              <p:nvPr/>
            </p:nvCxnSpPr>
            <p:spPr>
              <a:xfrm>
                <a:off x="7916541" y="1960067"/>
                <a:ext cx="2214312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878D37D-2AA7-4A13-B856-F28E18540DDD}"/>
                  </a:ext>
                </a:extLst>
              </p:cNvPr>
              <p:cNvSpPr/>
              <p:nvPr/>
            </p:nvSpPr>
            <p:spPr>
              <a:xfrm>
                <a:off x="7820798" y="1910359"/>
                <a:ext cx="99416" cy="9941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E1E1E"/>
                  </a:solidFill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4D36FAE-E150-4D50-A7C4-42638A8BBCD7}"/>
                </a:ext>
              </a:extLst>
            </p:cNvPr>
            <p:cNvSpPr/>
            <p:nvPr/>
          </p:nvSpPr>
          <p:spPr>
            <a:xfrm>
              <a:off x="2900415" y="1018821"/>
              <a:ext cx="99416" cy="9941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1E1E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F363F35-8509-42FB-9EC8-B83CB7B8E221}"/>
              </a:ext>
            </a:extLst>
          </p:cNvPr>
          <p:cNvSpPr txBox="1"/>
          <p:nvPr/>
        </p:nvSpPr>
        <p:spPr>
          <a:xfrm>
            <a:off x="510476" y="1892942"/>
            <a:ext cx="6032936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1500" b="1" dirty="0">
                <a:solidFill>
                  <a:srgbClr val="1E1E1E"/>
                </a:solidFill>
              </a:rPr>
              <a:t>We connected </a:t>
            </a:r>
            <a:r>
              <a:rPr lang="en-US" sz="1500" b="1" dirty="0" smtClean="0">
                <a:solidFill>
                  <a:srgbClr val="1E1E1E"/>
                </a:solidFill>
              </a:rPr>
              <a:t>a variety of applets to </a:t>
            </a:r>
            <a:r>
              <a:rPr lang="en-US" sz="1500" b="1" dirty="0">
                <a:solidFill>
                  <a:srgbClr val="1E1E1E"/>
                </a:solidFill>
              </a:rPr>
              <a:t>integrate </a:t>
            </a:r>
            <a:r>
              <a:rPr lang="en-US" sz="1500" b="1" dirty="0" smtClean="0">
                <a:solidFill>
                  <a:srgbClr val="1E1E1E"/>
                </a:solidFill>
              </a:rPr>
              <a:t>with the public website, Student Information System </a:t>
            </a:r>
            <a:r>
              <a:rPr lang="en-US" sz="1500" b="1" dirty="0">
                <a:solidFill>
                  <a:srgbClr val="1E1E1E"/>
                </a:solidFill>
              </a:rPr>
              <a:t>(SIS</a:t>
            </a:r>
            <a:r>
              <a:rPr lang="en-US" sz="1500" b="1" dirty="0" smtClean="0">
                <a:solidFill>
                  <a:srgbClr val="1E1E1E"/>
                </a:solidFill>
              </a:rPr>
              <a:t>), and student portal resources to </a:t>
            </a:r>
            <a:r>
              <a:rPr lang="en-US" sz="1500" b="1" dirty="0">
                <a:solidFill>
                  <a:srgbClr val="1E1E1E"/>
                </a:solidFill>
              </a:rPr>
              <a:t>provide access to:</a:t>
            </a:r>
          </a:p>
          <a:p>
            <a:pPr marL="742950" lvl="1" indent="-285750" fontAlgn="base">
              <a:lnSpc>
                <a:spcPct val="150000"/>
              </a:lnSpc>
              <a:buBlip>
                <a:blip r:embed="rId2"/>
              </a:buBlip>
            </a:pPr>
            <a:r>
              <a:rPr lang="en-US" sz="1500" b="1" dirty="0">
                <a:solidFill>
                  <a:srgbClr val="1E1E1E"/>
                </a:solidFill>
              </a:rPr>
              <a:t>Grades</a:t>
            </a:r>
          </a:p>
          <a:p>
            <a:pPr marL="742950" lvl="1" indent="-285750" fontAlgn="base">
              <a:lnSpc>
                <a:spcPct val="150000"/>
              </a:lnSpc>
              <a:buBlip>
                <a:blip r:embed="rId2"/>
              </a:buBlip>
            </a:pPr>
            <a:r>
              <a:rPr lang="en-US" sz="1500" b="1" dirty="0">
                <a:solidFill>
                  <a:srgbClr val="1E1E1E"/>
                </a:solidFill>
              </a:rPr>
              <a:t>Course schedules</a:t>
            </a:r>
          </a:p>
          <a:p>
            <a:pPr marL="742950" lvl="1" indent="-285750" fontAlgn="base">
              <a:lnSpc>
                <a:spcPct val="150000"/>
              </a:lnSpc>
              <a:buBlip>
                <a:blip r:embed="rId2"/>
              </a:buBlip>
            </a:pPr>
            <a:r>
              <a:rPr lang="en-US" sz="1500" b="1" dirty="0">
                <a:solidFill>
                  <a:srgbClr val="1E1E1E"/>
                </a:solidFill>
              </a:rPr>
              <a:t>Transcripts</a:t>
            </a:r>
          </a:p>
          <a:p>
            <a:pPr marL="742950" lvl="1" indent="-285750" fontAlgn="base">
              <a:lnSpc>
                <a:spcPct val="150000"/>
              </a:lnSpc>
              <a:buBlip>
                <a:blip r:embed="rId2"/>
              </a:buBlip>
            </a:pPr>
            <a:r>
              <a:rPr lang="en-US" sz="1500" b="1" dirty="0">
                <a:solidFill>
                  <a:srgbClr val="1E1E1E"/>
                </a:solidFill>
              </a:rPr>
              <a:t>Financial information</a:t>
            </a:r>
          </a:p>
          <a:p>
            <a:pPr marL="742950" lvl="1" indent="-285750" fontAlgn="base">
              <a:lnSpc>
                <a:spcPct val="150000"/>
              </a:lnSpc>
              <a:buBlip>
                <a:blip r:embed="rId2"/>
              </a:buBlip>
            </a:pPr>
            <a:r>
              <a:rPr lang="en-US" sz="1500" b="1" dirty="0">
                <a:solidFill>
                  <a:srgbClr val="1E1E1E"/>
                </a:solidFill>
              </a:rPr>
              <a:t>Record </a:t>
            </a:r>
            <a:r>
              <a:rPr lang="en-US" sz="1500" b="1" dirty="0" smtClean="0">
                <a:solidFill>
                  <a:srgbClr val="1E1E1E"/>
                </a:solidFill>
              </a:rPr>
              <a:t>holds</a:t>
            </a:r>
          </a:p>
          <a:p>
            <a:pPr marL="742950" lvl="1" indent="-285750" fontAlgn="base">
              <a:lnSpc>
                <a:spcPct val="150000"/>
              </a:lnSpc>
              <a:buBlip>
                <a:blip r:embed="rId2"/>
              </a:buBlip>
            </a:pPr>
            <a:r>
              <a:rPr lang="en-US" sz="1500" b="1" dirty="0" smtClean="0">
                <a:solidFill>
                  <a:srgbClr val="1E1E1E"/>
                </a:solidFill>
              </a:rPr>
              <a:t>News, Event Calendar, Employee Directory, and Campus Maps</a:t>
            </a:r>
            <a:endParaRPr lang="en-US" sz="1500" b="1" dirty="0">
              <a:solidFill>
                <a:srgbClr val="1E1E1E"/>
              </a:solidFill>
            </a:endParaRPr>
          </a:p>
          <a:p>
            <a:pPr fontAlgn="base">
              <a:lnSpc>
                <a:spcPct val="150000"/>
              </a:lnSpc>
            </a:pPr>
            <a:endParaRPr lang="en-US" sz="800" dirty="0" smtClean="0"/>
          </a:p>
          <a:p>
            <a:pPr fontAlgn="base">
              <a:lnSpc>
                <a:spcPct val="150000"/>
              </a:lnSpc>
            </a:pPr>
            <a:r>
              <a:rPr lang="en-US" sz="1500" dirty="0" smtClean="0"/>
              <a:t>Authenticated </a:t>
            </a:r>
            <a:r>
              <a:rPr lang="en-US" sz="1500" dirty="0"/>
              <a:t>logins ensure data from critical applications </a:t>
            </a:r>
            <a:r>
              <a:rPr lang="en-US" sz="1500" dirty="0" smtClean="0"/>
              <a:t>is </a:t>
            </a:r>
            <a:r>
              <a:rPr lang="en-US" sz="1500" dirty="0"/>
              <a:t>only accessible to the institution’s students, faculty, and </a:t>
            </a:r>
            <a:r>
              <a:rPr lang="en-US" sz="1500" dirty="0" smtClean="0"/>
              <a:t>staff based on account and role.</a:t>
            </a:r>
            <a:endParaRPr lang="en-US" sz="15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BC3E8E-D47B-42F8-9371-5FD83E277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9149" y="1281992"/>
            <a:ext cx="2683686" cy="53578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09E296-D96B-4818-BFB9-76A5EB8EB9EF}"/>
              </a:ext>
            </a:extLst>
          </p:cNvPr>
          <p:cNvSpPr txBox="1"/>
          <p:nvPr/>
        </p:nvSpPr>
        <p:spPr>
          <a:xfrm>
            <a:off x="7214532" y="823786"/>
            <a:ext cx="2827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Grades</a:t>
            </a:r>
          </a:p>
        </p:txBody>
      </p:sp>
    </p:spTree>
    <p:extLst>
      <p:ext uri="{BB962C8B-B14F-4D97-AF65-F5344CB8AC3E}">
        <p14:creationId xmlns:p14="http://schemas.microsoft.com/office/powerpoint/2010/main" val="59156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1B6B8EF-CD4D-42D5-8D10-30E5CEDB8293}"/>
              </a:ext>
            </a:extLst>
          </p:cNvPr>
          <p:cNvSpPr txBox="1"/>
          <p:nvPr/>
        </p:nvSpPr>
        <p:spPr>
          <a:xfrm>
            <a:off x="7214532" y="823786"/>
            <a:ext cx="2827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Transcripts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72C6A-94DB-492A-9227-72AE85E0E434}"/>
              </a:ext>
            </a:extLst>
          </p:cNvPr>
          <p:cNvSpPr txBox="1"/>
          <p:nvPr/>
        </p:nvSpPr>
        <p:spPr>
          <a:xfrm>
            <a:off x="139906" y="832175"/>
            <a:ext cx="6207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Course Schedule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99D998-5BBC-4F80-BC7E-0D5B12957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6702" y="1287835"/>
            <a:ext cx="2657001" cy="52958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ADC0BA-87C2-43B7-857F-04B84C80A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6934" y="1281992"/>
            <a:ext cx="2688117" cy="535782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0EF210E-05EF-4C25-A746-04C3D6F9B015}"/>
              </a:ext>
            </a:extLst>
          </p:cNvPr>
          <p:cNvSpPr txBox="1"/>
          <p:nvPr/>
        </p:nvSpPr>
        <p:spPr>
          <a:xfrm>
            <a:off x="8389" y="105716"/>
            <a:ext cx="1602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E1E1E"/>
                </a:solidFill>
              </a:rPr>
              <a:t>Apps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8C6AC-FF73-4D28-BD4D-1DA0C8310F72}"/>
              </a:ext>
            </a:extLst>
          </p:cNvPr>
          <p:cNvGrpSpPr/>
          <p:nvPr/>
        </p:nvGrpSpPr>
        <p:grpSpPr>
          <a:xfrm>
            <a:off x="235042" y="713722"/>
            <a:ext cx="2326328" cy="99416"/>
            <a:chOff x="673503" y="1018821"/>
            <a:chExt cx="2326328" cy="9941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652DA29-E176-4F15-A6DF-1B903CFD4032}"/>
                </a:ext>
              </a:extLst>
            </p:cNvPr>
            <p:cNvGrpSpPr/>
            <p:nvPr/>
          </p:nvGrpSpPr>
          <p:grpSpPr>
            <a:xfrm>
              <a:off x="673503" y="1018821"/>
              <a:ext cx="2310055" cy="99416"/>
              <a:chOff x="7820798" y="1910359"/>
              <a:chExt cx="2310055" cy="99416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324294F-758C-4C7C-96B2-D670FCE70C29}"/>
                  </a:ext>
                </a:extLst>
              </p:cNvPr>
              <p:cNvCxnSpPr/>
              <p:nvPr/>
            </p:nvCxnSpPr>
            <p:spPr>
              <a:xfrm>
                <a:off x="7916541" y="1960067"/>
                <a:ext cx="2214312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368B6D3-498F-4C58-AF97-45CA3295C106}"/>
                  </a:ext>
                </a:extLst>
              </p:cNvPr>
              <p:cNvSpPr/>
              <p:nvPr/>
            </p:nvSpPr>
            <p:spPr>
              <a:xfrm>
                <a:off x="7820798" y="1910359"/>
                <a:ext cx="99416" cy="9941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E1E1E"/>
                  </a:solidFill>
                </a:endParaRPr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1C04E7B-777F-4CA8-8348-46126DEAF6AA}"/>
                </a:ext>
              </a:extLst>
            </p:cNvPr>
            <p:cNvSpPr/>
            <p:nvPr/>
          </p:nvSpPr>
          <p:spPr>
            <a:xfrm>
              <a:off x="2900415" y="1018821"/>
              <a:ext cx="99416" cy="9941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1E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300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2FDC3AF-3DF0-41E1-9C08-57631EF1427D}"/>
              </a:ext>
            </a:extLst>
          </p:cNvPr>
          <p:cNvSpPr txBox="1"/>
          <p:nvPr/>
        </p:nvSpPr>
        <p:spPr>
          <a:xfrm>
            <a:off x="5531230" y="823786"/>
            <a:ext cx="6207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Record Holds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253E4C-2CB3-4373-8391-98C1F505698C}"/>
              </a:ext>
            </a:extLst>
          </p:cNvPr>
          <p:cNvSpPr txBox="1"/>
          <p:nvPr/>
        </p:nvSpPr>
        <p:spPr>
          <a:xfrm>
            <a:off x="139906" y="832175"/>
            <a:ext cx="6207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Financial Information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5EA6EC-F319-49ED-A4CB-DB036B93C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1252" y="1287835"/>
            <a:ext cx="2647901" cy="52958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0CA295-5647-4E3A-8F7F-FAEEC0E4F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9517" y="1281992"/>
            <a:ext cx="2682951" cy="53578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88B9598-FE15-46BD-8FDC-FFA4826CFC16}"/>
              </a:ext>
            </a:extLst>
          </p:cNvPr>
          <p:cNvSpPr txBox="1"/>
          <p:nvPr/>
        </p:nvSpPr>
        <p:spPr>
          <a:xfrm>
            <a:off x="8389" y="105716"/>
            <a:ext cx="1602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E1E1E"/>
                </a:solidFill>
              </a:rPr>
              <a:t>Apps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6C04A0-7A6B-40B8-AC41-BBA917311ADD}"/>
              </a:ext>
            </a:extLst>
          </p:cNvPr>
          <p:cNvGrpSpPr/>
          <p:nvPr/>
        </p:nvGrpSpPr>
        <p:grpSpPr>
          <a:xfrm>
            <a:off x="235042" y="713722"/>
            <a:ext cx="2326328" cy="99416"/>
            <a:chOff x="673503" y="1018821"/>
            <a:chExt cx="2326328" cy="9941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6C88CBA-D30C-4F4E-9549-415E33AAAF87}"/>
                </a:ext>
              </a:extLst>
            </p:cNvPr>
            <p:cNvGrpSpPr/>
            <p:nvPr/>
          </p:nvGrpSpPr>
          <p:grpSpPr>
            <a:xfrm>
              <a:off x="673503" y="1018821"/>
              <a:ext cx="2310055" cy="99416"/>
              <a:chOff x="7820798" y="1910359"/>
              <a:chExt cx="2310055" cy="99416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674ACCD-448B-4ADA-8FB8-746523BDDCA2}"/>
                  </a:ext>
                </a:extLst>
              </p:cNvPr>
              <p:cNvCxnSpPr/>
              <p:nvPr/>
            </p:nvCxnSpPr>
            <p:spPr>
              <a:xfrm>
                <a:off x="7916541" y="1960067"/>
                <a:ext cx="2214312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D9C8362-1371-4459-92CE-4B2308E3BBC6}"/>
                  </a:ext>
                </a:extLst>
              </p:cNvPr>
              <p:cNvSpPr/>
              <p:nvPr/>
            </p:nvSpPr>
            <p:spPr>
              <a:xfrm>
                <a:off x="7820798" y="1910359"/>
                <a:ext cx="99416" cy="9941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E1E1E"/>
                  </a:solidFill>
                </a:endParaRPr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DA42EFC-A99E-40B1-811C-65B7B90B31A8}"/>
                </a:ext>
              </a:extLst>
            </p:cNvPr>
            <p:cNvSpPr/>
            <p:nvPr/>
          </p:nvSpPr>
          <p:spPr>
            <a:xfrm>
              <a:off x="2900415" y="1018821"/>
              <a:ext cx="99416" cy="9941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1E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07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0B56A36C-180A-4AD6-B1DB-235D69D95BD3}"/>
              </a:ext>
            </a:extLst>
          </p:cNvPr>
          <p:cNvSpPr txBox="1"/>
          <p:nvPr/>
        </p:nvSpPr>
        <p:spPr>
          <a:xfrm>
            <a:off x="-1" y="105716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E1E1E"/>
                </a:solidFill>
              </a:rPr>
              <a:t>Requirements and Challenges</a:t>
            </a:r>
            <a:endParaRPr lang="en-US" sz="3600" b="1" dirty="0">
              <a:solidFill>
                <a:srgbClr val="1E1E1E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428CD9-CC9F-4674-91A8-B26815B02439}"/>
              </a:ext>
            </a:extLst>
          </p:cNvPr>
          <p:cNvSpPr txBox="1"/>
          <p:nvPr/>
        </p:nvSpPr>
        <p:spPr>
          <a:xfrm>
            <a:off x="378954" y="968283"/>
            <a:ext cx="10946184" cy="556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lvl="0" indent="-339725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The mobile solution should provide a College-branded, native mobile application for Apple iOS and Android devices and be available for free download in </a:t>
            </a:r>
            <a:r>
              <a:rPr lang="en-US" dirty="0"/>
              <a:t>the Apple® App / Google® Play </a:t>
            </a:r>
            <a:r>
              <a:rPr lang="en-US" dirty="0" smtClean="0"/>
              <a:t>Store;</a:t>
            </a:r>
          </a:p>
          <a:p>
            <a:pPr marL="339725" lvl="0" indent="-339725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buSzPct val="100000"/>
              <a:buFont typeface="Wingdings" panose="05000000000000000000" pitchFamily="2" charset="2"/>
              <a:buChar char="q"/>
              <a:defRPr/>
            </a:pPr>
            <a:endParaRPr lang="en-US" sz="1200" dirty="0"/>
          </a:p>
          <a:p>
            <a:pPr marL="339725" lvl="0" indent="-339725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The mobile solution must provide a set of applets for fully-functional integration with Ellucian </a:t>
            </a:r>
            <a:r>
              <a:rPr lang="en-US" dirty="0"/>
              <a:t>Banner</a:t>
            </a:r>
            <a:r>
              <a:rPr lang="en-US" dirty="0" smtClean="0"/>
              <a:t>® as well as provide integration with and access to public information such as the Calendar of Events, Campus News, Employee Directory, and Campus Maps;</a:t>
            </a:r>
          </a:p>
          <a:p>
            <a:pPr marL="339725" lvl="0" indent="-339725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buSzPct val="100000"/>
              <a:buFont typeface="Wingdings" panose="05000000000000000000" pitchFamily="2" charset="2"/>
              <a:buChar char="q"/>
              <a:defRPr/>
            </a:pPr>
            <a:endParaRPr lang="en-US" sz="1200" dirty="0"/>
          </a:p>
          <a:p>
            <a:pPr marL="339725" lvl="0" indent="-339725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The mobile solution must provide detailed usage analytics via a web-portal to ascertain delivery platforms, concurrent and total users, usage by applet, and number of devices/downloads); and</a:t>
            </a:r>
          </a:p>
          <a:p>
            <a:pPr marL="339725" lvl="0" indent="-339725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buSzPct val="100000"/>
              <a:buFont typeface="Wingdings" panose="05000000000000000000" pitchFamily="2" charset="2"/>
              <a:buChar char="q"/>
              <a:defRPr/>
            </a:pPr>
            <a:endParaRPr lang="en-US" sz="1200" dirty="0"/>
          </a:p>
          <a:p>
            <a:pPr marL="339725" indent="-339725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The </a:t>
            </a:r>
            <a:r>
              <a:rPr lang="en-US" dirty="0"/>
              <a:t>mobile platform should be applet-based, </a:t>
            </a:r>
            <a:r>
              <a:rPr lang="en-US" dirty="0" smtClean="0"/>
              <a:t>providing IT </a:t>
            </a:r>
            <a:r>
              <a:rPr lang="en-US" dirty="0"/>
              <a:t>administrators with the capability of enabling, disabling, or removing services on an individual basis while maintaining the overall operational functionality of the mobile </a:t>
            </a:r>
            <a:r>
              <a:rPr lang="en-US" dirty="0" smtClean="0"/>
              <a:t>app</a:t>
            </a:r>
            <a:r>
              <a:rPr lang="en-US" dirty="0"/>
              <a:t>.</a:t>
            </a:r>
          </a:p>
          <a:p>
            <a:pPr lvl="0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buSzPct val="100000"/>
              <a:defRPr/>
            </a:pPr>
            <a:endParaRPr lang="en-US" sz="1500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7C9C896-B3FB-461D-AC1C-EEEB17BF08CA}"/>
              </a:ext>
            </a:extLst>
          </p:cNvPr>
          <p:cNvGrpSpPr/>
          <p:nvPr/>
        </p:nvGrpSpPr>
        <p:grpSpPr>
          <a:xfrm>
            <a:off x="4958048" y="752047"/>
            <a:ext cx="2326328" cy="99416"/>
            <a:chOff x="673503" y="1018821"/>
            <a:chExt cx="2326328" cy="9941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AE23EFD-7B87-4C66-A6EB-5B5DC617D08D}"/>
                </a:ext>
              </a:extLst>
            </p:cNvPr>
            <p:cNvGrpSpPr/>
            <p:nvPr/>
          </p:nvGrpSpPr>
          <p:grpSpPr>
            <a:xfrm>
              <a:off x="673503" y="1018821"/>
              <a:ext cx="2310055" cy="99416"/>
              <a:chOff x="7820798" y="1910359"/>
              <a:chExt cx="2310055" cy="99416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97DB25C-76A7-4E82-9085-316A6223F3AD}"/>
                  </a:ext>
                </a:extLst>
              </p:cNvPr>
              <p:cNvCxnSpPr/>
              <p:nvPr/>
            </p:nvCxnSpPr>
            <p:spPr>
              <a:xfrm>
                <a:off x="7916541" y="1960067"/>
                <a:ext cx="2214312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49652DAB-8A43-45AC-A1D5-D113F12DC549}"/>
                  </a:ext>
                </a:extLst>
              </p:cNvPr>
              <p:cNvSpPr/>
              <p:nvPr/>
            </p:nvSpPr>
            <p:spPr>
              <a:xfrm>
                <a:off x="7820798" y="1910359"/>
                <a:ext cx="99416" cy="9941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E1E1E"/>
                  </a:solidFill>
                </a:endParaRPr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CFB2300-396E-4B8B-91B4-BC327BEBFC11}"/>
                </a:ext>
              </a:extLst>
            </p:cNvPr>
            <p:cNvSpPr/>
            <p:nvPr/>
          </p:nvSpPr>
          <p:spPr>
            <a:xfrm>
              <a:off x="2900415" y="1018821"/>
              <a:ext cx="99416" cy="9941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1E1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8400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D4631B9-C2A3-40D8-BD4E-310AAC052C8B}"/>
              </a:ext>
            </a:extLst>
          </p:cNvPr>
          <p:cNvSpPr txBox="1"/>
          <p:nvPr/>
        </p:nvSpPr>
        <p:spPr>
          <a:xfrm>
            <a:off x="-1" y="105716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The </a:t>
            </a:r>
            <a:r>
              <a:rPr lang="en-US" sz="3600" b="1" dirty="0" smtClean="0">
                <a:solidFill>
                  <a:schemeClr val="bg1"/>
                </a:solidFill>
              </a:rPr>
              <a:t>Mobile Application Solution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3BF4AF-8F33-4CA1-8274-7C4780971E39}"/>
              </a:ext>
            </a:extLst>
          </p:cNvPr>
          <p:cNvGrpSpPr/>
          <p:nvPr/>
        </p:nvGrpSpPr>
        <p:grpSpPr>
          <a:xfrm>
            <a:off x="4958048" y="752047"/>
            <a:ext cx="2326328" cy="99416"/>
            <a:chOff x="673503" y="1018821"/>
            <a:chExt cx="2326328" cy="9941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4E9F675-0A6C-4CA0-B79A-4DD554E912D2}"/>
                </a:ext>
              </a:extLst>
            </p:cNvPr>
            <p:cNvGrpSpPr/>
            <p:nvPr/>
          </p:nvGrpSpPr>
          <p:grpSpPr>
            <a:xfrm>
              <a:off x="673503" y="1018821"/>
              <a:ext cx="2310055" cy="99416"/>
              <a:chOff x="7820798" y="1910359"/>
              <a:chExt cx="2310055" cy="9941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0822761-C20D-4E35-A5DE-88C587CA50F5}"/>
                  </a:ext>
                </a:extLst>
              </p:cNvPr>
              <p:cNvCxnSpPr/>
              <p:nvPr/>
            </p:nvCxnSpPr>
            <p:spPr>
              <a:xfrm>
                <a:off x="7916541" y="1960067"/>
                <a:ext cx="2214312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7920F5A-2ECF-44B6-B681-97247B17F7B5}"/>
                  </a:ext>
                </a:extLst>
              </p:cNvPr>
              <p:cNvSpPr/>
              <p:nvPr/>
            </p:nvSpPr>
            <p:spPr>
              <a:xfrm>
                <a:off x="7820798" y="1910359"/>
                <a:ext cx="99416" cy="9941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E1E1E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193AF0-0B2C-4893-B80B-3F7E4F5CCE7C}"/>
                </a:ext>
              </a:extLst>
            </p:cNvPr>
            <p:cNvSpPr/>
            <p:nvPr/>
          </p:nvSpPr>
          <p:spPr>
            <a:xfrm>
              <a:off x="2900415" y="1018821"/>
              <a:ext cx="99416" cy="9941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1E1E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5FD4278-B9EB-4A98-84BE-6AA2A3675CB5}"/>
              </a:ext>
            </a:extLst>
          </p:cNvPr>
          <p:cNvSpPr txBox="1"/>
          <p:nvPr/>
        </p:nvSpPr>
        <p:spPr>
          <a:xfrm>
            <a:off x="378953" y="873033"/>
            <a:ext cx="11813047" cy="473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lvl="0" indent="-339725">
              <a:lnSpc>
                <a:spcPct val="15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q"/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39725" lvl="0" indent="-339725">
              <a:lnSpc>
                <a:spcPct val="15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chemeClr val="bg1"/>
                </a:solidFill>
              </a:rPr>
              <a:t>Central </a:t>
            </a:r>
            <a:r>
              <a:rPr lang="en-US" dirty="0">
                <a:solidFill>
                  <a:schemeClr val="bg1"/>
                </a:solidFill>
              </a:rPr>
              <a:t>Carolina Technical College (</a:t>
            </a:r>
            <a:r>
              <a:rPr lang="en-US" dirty="0" smtClean="0">
                <a:solidFill>
                  <a:schemeClr val="bg1"/>
                </a:solidFill>
              </a:rPr>
              <a:t>CCTC) selected Unifyed as it’s mobile platform vendor.  The app went </a:t>
            </a:r>
            <a:r>
              <a:rPr lang="en-US" dirty="0" smtClean="0">
                <a:solidFill>
                  <a:schemeClr val="bg1"/>
                </a:solidFill>
              </a:rPr>
              <a:t>live on September 7, 2017 </a:t>
            </a:r>
            <a:r>
              <a:rPr lang="en-US" smtClean="0">
                <a:solidFill>
                  <a:schemeClr val="bg1"/>
                </a:solidFill>
              </a:rPr>
              <a:t>and </a:t>
            </a:r>
            <a:r>
              <a:rPr lang="en-US" smtClean="0">
                <a:solidFill>
                  <a:schemeClr val="bg1"/>
                </a:solidFill>
              </a:rPr>
              <a:t>CCTC now </a:t>
            </a:r>
            <a:r>
              <a:rPr lang="en-US" dirty="0">
                <a:solidFill>
                  <a:schemeClr val="bg1"/>
                </a:solidFill>
              </a:rPr>
              <a:t>has a mobile application platform for use by its students, faculty, and </a:t>
            </a:r>
            <a:r>
              <a:rPr lang="en-US" dirty="0" smtClean="0">
                <a:solidFill>
                  <a:schemeClr val="bg1"/>
                </a:solidFill>
              </a:rPr>
              <a:t>staff</a:t>
            </a:r>
            <a:r>
              <a:rPr lang="en-US" dirty="0">
                <a:solidFill>
                  <a:schemeClr val="bg1"/>
                </a:solidFill>
              </a:rPr>
              <a:t>;</a:t>
            </a:r>
            <a:endParaRPr lang="en-US" dirty="0" smtClean="0">
              <a:solidFill>
                <a:schemeClr val="bg1"/>
              </a:solidFill>
            </a:endParaRPr>
          </a:p>
          <a:p>
            <a:pPr marL="339725" lvl="0" indent="-339725">
              <a:lnSpc>
                <a:spcPct val="15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q"/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marL="339725" lvl="0" indent="-339725">
              <a:lnSpc>
                <a:spcPct val="15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chemeClr val="bg1"/>
                </a:solidFill>
              </a:rPr>
              <a:t>The mobile platform provides users of the solution with a single, seamless interface to College applications and data appropriate for their role</a:t>
            </a:r>
            <a:r>
              <a:rPr lang="en-US" dirty="0" smtClean="0">
                <a:solidFill>
                  <a:schemeClr val="bg1"/>
                </a:solidFill>
              </a:rPr>
              <a:t>.  It has been well </a:t>
            </a:r>
            <a:r>
              <a:rPr lang="en-US" dirty="0">
                <a:solidFill>
                  <a:schemeClr val="bg1"/>
                </a:solidFill>
              </a:rPr>
              <a:t>received by students, faculty, and staff with over </a:t>
            </a:r>
            <a:r>
              <a:rPr lang="en-US" dirty="0" smtClean="0">
                <a:solidFill>
                  <a:schemeClr val="bg1"/>
                </a:solidFill>
              </a:rPr>
              <a:t>4,600 downloads to date;</a:t>
            </a:r>
          </a:p>
          <a:p>
            <a:pPr lvl="0">
              <a:lnSpc>
                <a:spcPct val="150000"/>
              </a:lnSpc>
              <a:buClr>
                <a:schemeClr val="bg1"/>
              </a:buClr>
              <a:buSzPct val="100000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339725" lvl="0" indent="-339725">
              <a:lnSpc>
                <a:spcPct val="15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chemeClr val="bg1"/>
                </a:solidFill>
              </a:rPr>
              <a:t>Student and </a:t>
            </a:r>
            <a:r>
              <a:rPr lang="en-US" dirty="0" smtClean="0">
                <a:solidFill>
                  <a:schemeClr val="bg1"/>
                </a:solidFill>
              </a:rPr>
              <a:t>Faculty/Staff </a:t>
            </a:r>
            <a:r>
              <a:rPr lang="en-US" dirty="0">
                <a:solidFill>
                  <a:schemeClr val="bg1"/>
                </a:solidFill>
              </a:rPr>
              <a:t>input is collected each year through the college’s annual </a:t>
            </a:r>
            <a:r>
              <a:rPr lang="en-US" dirty="0" smtClean="0">
                <a:solidFill>
                  <a:schemeClr val="bg1"/>
                </a:solidFill>
              </a:rPr>
              <a:t>survey process which </a:t>
            </a:r>
            <a:r>
              <a:rPr lang="en-US" dirty="0">
                <a:solidFill>
                  <a:schemeClr val="bg1"/>
                </a:solidFill>
              </a:rPr>
              <a:t>provides a customer-driven roadmap for feature enhancements and </a:t>
            </a:r>
            <a:r>
              <a:rPr lang="en-US" dirty="0" smtClean="0">
                <a:solidFill>
                  <a:schemeClr val="bg1"/>
                </a:solidFill>
              </a:rPr>
              <a:t>requests; and</a:t>
            </a:r>
          </a:p>
          <a:p>
            <a:pPr marL="339725" lvl="0" indent="-339725">
              <a:lnSpc>
                <a:spcPct val="15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q"/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marL="339725" lvl="0" indent="-339725">
              <a:lnSpc>
                <a:spcPct val="15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schemeClr val="bg1"/>
                </a:solidFill>
              </a:rPr>
              <a:t>Future enhancements will focus on leveraging mobile capabilities such a Bluetooth beaconing and GPS-driven maps.</a:t>
            </a:r>
            <a:endParaRPr lang="en-US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buSzPct val="100000"/>
              <a:defRPr/>
            </a:pP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6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10542256" cy="3547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E11AD9-3FAE-4C30-9924-7763A4C4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8424529" cy="1600200"/>
          </a:xfrm>
        </p:spPr>
        <p:txBody>
          <a:bodyPr/>
          <a:lstStyle/>
          <a:p>
            <a:r>
              <a:rPr lang="en-US" dirty="0">
                <a:solidFill>
                  <a:srgbClr val="446CA9"/>
                </a:solidFill>
              </a:rPr>
              <a:t>Contact Information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8EE60F3-6297-4CF1-8A00-FC6F94263BD9}"/>
              </a:ext>
            </a:extLst>
          </p:cNvPr>
          <p:cNvSpPr txBox="1">
            <a:spLocks/>
          </p:cNvSpPr>
          <p:nvPr/>
        </p:nvSpPr>
        <p:spPr>
          <a:xfrm>
            <a:off x="1303420" y="5943464"/>
            <a:ext cx="9316454" cy="7630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NOTE: This presentation leaves copyright of the content to the presenter. Unless otherwise noted in the materials, uploaded content carries the </a:t>
            </a:r>
            <a:r>
              <a:rPr lang="en-US" sz="1200" dirty="0">
                <a:hlinkClick r:id="rId2"/>
              </a:rPr>
              <a:t>Creative Commons Attribution 4.0 International (CC BY 4.0), </a:t>
            </a:r>
            <a:r>
              <a:rPr lang="en-US" sz="1200" dirty="0"/>
              <a:t>which grants usage to the general public, with appropriate credit to the author.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EE71080-E299-491A-86DA-498A98AD2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8424529" cy="31778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Brian Davis</a:t>
            </a:r>
            <a:br>
              <a:rPr lang="en-US" sz="1800" dirty="0"/>
            </a:br>
            <a:r>
              <a:rPr lang="en-US" sz="1800" dirty="0" smtClean="0"/>
              <a:t>Director of Information and Learning Technologies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506 </a:t>
            </a:r>
            <a:r>
              <a:rPr lang="en-US" sz="1800" dirty="0"/>
              <a:t>N Guignard </a:t>
            </a:r>
            <a:r>
              <a:rPr lang="en-US" sz="1800" dirty="0" smtClean="0"/>
              <a:t>Drive, </a:t>
            </a:r>
            <a:r>
              <a:rPr lang="en-US" sz="1800" dirty="0"/>
              <a:t>Sumter, SC 29150, </a:t>
            </a:r>
            <a:r>
              <a:rPr lang="en-US" sz="1800" dirty="0" smtClean="0"/>
              <a:t>USA</a:t>
            </a:r>
          </a:p>
          <a:p>
            <a:pPr>
              <a:lnSpc>
                <a:spcPct val="100000"/>
              </a:lnSpc>
            </a:pPr>
            <a:r>
              <a:rPr lang="en-US" sz="1800" b="1" dirty="0" smtClean="0"/>
              <a:t>Email: </a:t>
            </a:r>
            <a:r>
              <a:rPr lang="en-US" sz="1800" dirty="0" smtClean="0"/>
              <a:t>davisjb@cctech.edu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 smtClean="0"/>
              <a:t>Phone</a:t>
            </a:r>
            <a:r>
              <a:rPr lang="en-US" sz="1800" b="1" dirty="0"/>
              <a:t>: </a:t>
            </a:r>
            <a:r>
              <a:rPr lang="en-US" sz="1800" dirty="0"/>
              <a:t>+1 803-778-1961</a:t>
            </a:r>
          </a:p>
        </p:txBody>
      </p:sp>
    </p:spTree>
    <p:extLst>
      <p:ext uri="{BB962C8B-B14F-4D97-AF65-F5344CB8AC3E}">
        <p14:creationId xmlns:p14="http://schemas.microsoft.com/office/powerpoint/2010/main" val="999263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4186</TotalTime>
  <Words>516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Berg</dc:creator>
  <cp:lastModifiedBy>Brian Davis</cp:lastModifiedBy>
  <cp:revision>63</cp:revision>
  <dcterms:created xsi:type="dcterms:W3CDTF">2019-03-25T21:23:33Z</dcterms:created>
  <dcterms:modified xsi:type="dcterms:W3CDTF">2019-10-09T13:51:59Z</dcterms:modified>
</cp:coreProperties>
</file>