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6" r:id="rId1"/>
    <p:sldMasterId id="2147483667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80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Clr>
                <a:srgbClr val="323232"/>
              </a:buClr>
              <a:buSzPts val="1050"/>
              <a:buChar char="●"/>
            </a:pPr>
            <a:r>
              <a:rPr lang="en-US" sz="1050">
                <a:solidFill>
                  <a:srgbClr val="323232"/>
                </a:solidFill>
              </a:rPr>
              <a:t>We want you to walk out with at least one practice you can put into place to diversify your student workforce</a:t>
            </a:r>
            <a:endParaRPr sz="1050">
              <a:solidFill>
                <a:srgbClr val="323232"/>
              </a:solidFill>
            </a:endParaRPr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Clr>
                <a:srgbClr val="323232"/>
              </a:buClr>
              <a:buSzPts val="1050"/>
              <a:buChar char="●"/>
            </a:pPr>
            <a:endParaRPr sz="1050">
              <a:solidFill>
                <a:srgbClr val="323232"/>
              </a:solidFill>
            </a:endParaRPr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Clr>
                <a:srgbClr val="323232"/>
              </a:buClr>
              <a:buSzPts val="1050"/>
              <a:buChar char="●"/>
            </a:pPr>
            <a:r>
              <a:rPr lang="en-US" sz="1050">
                <a:solidFill>
                  <a:srgbClr val="323232"/>
                </a:solidFill>
              </a:rPr>
              <a:t>Learn how to partner with campus organizations to build student pipelines that  encourage diverse students to apply for student IT positions;</a:t>
            </a:r>
            <a:endParaRPr sz="1050">
              <a:solidFill>
                <a:srgbClr val="323232"/>
              </a:solidFill>
            </a:endParaRPr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Clr>
                <a:srgbClr val="323232"/>
              </a:buClr>
              <a:buSzPts val="1050"/>
              <a:buChar char="●"/>
            </a:pPr>
            <a:r>
              <a:rPr lang="en-US" sz="1050">
                <a:solidFill>
                  <a:srgbClr val="323232"/>
                </a:solidFill>
              </a:rPr>
              <a:t>Learn how these diversity initiatives can extend from community college transfers through graduate students; and</a:t>
            </a:r>
            <a:endParaRPr sz="1050">
              <a:solidFill>
                <a:srgbClr val="323232"/>
              </a:solidFill>
            </a:endParaRPr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Clr>
                <a:srgbClr val="323232"/>
              </a:buClr>
              <a:buSzPts val="1050"/>
              <a:buChar char="●"/>
            </a:pPr>
            <a:r>
              <a:rPr lang="en-US" sz="1050">
                <a:solidFill>
                  <a:srgbClr val="323232"/>
                </a:solidFill>
              </a:rPr>
              <a:t>Encourage diverse students to apply for full-time positions in the division.</a:t>
            </a:r>
            <a:endParaRPr/>
          </a:p>
        </p:txBody>
      </p:sp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631a9c38b3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631a9c38b3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64ea1ab61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Jack</a:t>
            </a:r>
            <a:endParaRPr/>
          </a:p>
        </p:txBody>
      </p:sp>
      <p:sp>
        <p:nvSpPr>
          <p:cNvPr id="250" name="Google Shape;250;g64ea1ab61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64ea1ab61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Jack</a:t>
            </a:r>
            <a:endParaRPr/>
          </a:p>
        </p:txBody>
      </p:sp>
      <p:sp>
        <p:nvSpPr>
          <p:cNvPr id="256" name="Google Shape;256;g64ea1ab61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621e023111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Deb</a:t>
            </a:r>
            <a:endParaRPr/>
          </a:p>
        </p:txBody>
      </p:sp>
      <p:sp>
        <p:nvSpPr>
          <p:cNvPr id="267" name="Google Shape;267;g621e023111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621e023111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Jack</a:t>
            </a:r>
            <a:endParaRPr/>
          </a:p>
        </p:txBody>
      </p:sp>
      <p:sp>
        <p:nvSpPr>
          <p:cNvPr id="273" name="Google Shape;273;g621e023111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Deb</a:t>
            </a:r>
            <a:endParaRPr/>
          </a:p>
        </p:txBody>
      </p:sp>
      <p:sp>
        <p:nvSpPr>
          <p:cNvPr id="279" name="Google Shape;27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63148bdea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Deb</a:t>
            </a:r>
            <a:endParaRPr/>
          </a:p>
        </p:txBody>
      </p:sp>
      <p:sp>
        <p:nvSpPr>
          <p:cNvPr id="284" name="Google Shape;284;g63148bdea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621e023111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Damian</a:t>
            </a:r>
            <a:endParaRPr/>
          </a:p>
        </p:txBody>
      </p:sp>
      <p:sp>
        <p:nvSpPr>
          <p:cNvPr id="292" name="Google Shape;292;g621e023111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621e023111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Damian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Technical and non-technical</a:t>
            </a:r>
            <a:endParaRPr/>
          </a:p>
        </p:txBody>
      </p:sp>
      <p:sp>
        <p:nvSpPr>
          <p:cNvPr id="298" name="Google Shape;298;g621e023111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621e023111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Deb</a:t>
            </a:r>
            <a:endParaRPr/>
          </a:p>
        </p:txBody>
      </p:sp>
      <p:sp>
        <p:nvSpPr>
          <p:cNvPr id="305" name="Google Shape;305;g621e023111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621e023111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Deb</a:t>
            </a:r>
            <a:endParaRPr/>
          </a:p>
        </p:txBody>
      </p:sp>
      <p:sp>
        <p:nvSpPr>
          <p:cNvPr id="313" name="Google Shape;313;g621e023111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621e023111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621e023111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Jack</a:t>
            </a: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Deb</a:t>
            </a:r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621e02311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Jack</a:t>
            </a:r>
            <a:endParaRPr/>
          </a:p>
        </p:txBody>
      </p:sp>
      <p:sp>
        <p:nvSpPr>
          <p:cNvPr id="108" name="Google Shape;108;g621e02311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63148bdea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Jack</a:t>
            </a:r>
            <a:endParaRPr/>
          </a:p>
        </p:txBody>
      </p:sp>
      <p:sp>
        <p:nvSpPr>
          <p:cNvPr id="115" name="Google Shape;115;g63148bdea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621e02311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Damian</a:t>
            </a:r>
            <a:endParaRPr/>
          </a:p>
        </p:txBody>
      </p:sp>
      <p:sp>
        <p:nvSpPr>
          <p:cNvPr id="124" name="Google Shape;124;g621e02311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6500f7113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6500f7113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631a9c38b3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631a9c38b3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need to be deliberate, otherwise very hard to get even 25% female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19125" y="45561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sz="6000" b="1"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619125" y="293528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09625" y="6492875"/>
            <a:ext cx="17811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DEAF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781425" y="64928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DEAF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9" name="Google Shape;79;p1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7622"/>
              </a:buClr>
              <a:buSzPts val="4400"/>
              <a:buFont typeface="Calibri"/>
              <a:buNone/>
              <a:defRPr b="1">
                <a:solidFill>
                  <a:srgbClr val="EF762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838200" y="347663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BE4D4"/>
              </a:buClr>
              <a:buSzPts val="6000"/>
              <a:buFont typeface="Calibri"/>
              <a:buNone/>
              <a:defRPr sz="6000" b="1">
                <a:solidFill>
                  <a:srgbClr val="FBE4D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838200" y="3227388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  <a:defRPr b="1">
                <a:solidFill>
                  <a:srgbClr val="446CA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  <a:defRPr b="1">
                <a:solidFill>
                  <a:srgbClr val="446CA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7622"/>
              </a:buClr>
              <a:buSzPts val="3200"/>
              <a:buNone/>
              <a:defRPr sz="3200" b="0">
                <a:solidFill>
                  <a:srgbClr val="EF762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7622"/>
              </a:buClr>
              <a:buSzPts val="3200"/>
              <a:buNone/>
              <a:defRPr sz="3200" b="0">
                <a:solidFill>
                  <a:srgbClr val="EF762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838200" y="16033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839787" y="726281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>
            <a:spLocks noGrp="1"/>
          </p:cNvSpPr>
          <p:nvPr>
            <p:ph type="pic" idx="2"/>
          </p:nvPr>
        </p:nvSpPr>
        <p:spPr>
          <a:xfrm>
            <a:off x="5180012" y="1526381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body" idx="1"/>
          </p:nvPr>
        </p:nvSpPr>
        <p:spPr>
          <a:xfrm>
            <a:off x="860424" y="2428875"/>
            <a:ext cx="3932237" cy="397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nti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6okGe91dZtnFnXMGyqgNXXg5vG15UmXi/view?usp=sharin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rive.google.com/file/d/1ZcLK-QW8gil8WzdzDwHNCG4n_OkWUnbd/view?usp=sharin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Jack@umbc.edu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deblkf@cu.edu" TargetMode="External"/><Relationship Id="rId4" Type="http://schemas.openxmlformats.org/officeDocument/2006/relationships/hyperlink" Target="mailto:damian@umbc.edu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6.png"/><Relationship Id="rId21" Type="http://schemas.openxmlformats.org/officeDocument/2006/relationships/image" Target="../media/image31.png"/><Relationship Id="rId42" Type="http://schemas.openxmlformats.org/officeDocument/2006/relationships/image" Target="../media/image52.png"/><Relationship Id="rId47" Type="http://schemas.openxmlformats.org/officeDocument/2006/relationships/image" Target="../media/image57.png"/><Relationship Id="rId63" Type="http://schemas.openxmlformats.org/officeDocument/2006/relationships/image" Target="../media/image73.png"/><Relationship Id="rId68" Type="http://schemas.openxmlformats.org/officeDocument/2006/relationships/image" Target="../media/image78.png"/><Relationship Id="rId84" Type="http://schemas.openxmlformats.org/officeDocument/2006/relationships/image" Target="../media/image94.png"/><Relationship Id="rId89" Type="http://schemas.openxmlformats.org/officeDocument/2006/relationships/image" Target="../media/image99.png"/><Relationship Id="rId16" Type="http://schemas.openxmlformats.org/officeDocument/2006/relationships/image" Target="../media/image26.png"/><Relationship Id="rId11" Type="http://schemas.openxmlformats.org/officeDocument/2006/relationships/image" Target="../media/image21.png"/><Relationship Id="rId32" Type="http://schemas.openxmlformats.org/officeDocument/2006/relationships/image" Target="../media/image42.png"/><Relationship Id="rId37" Type="http://schemas.openxmlformats.org/officeDocument/2006/relationships/image" Target="../media/image47.png"/><Relationship Id="rId53" Type="http://schemas.openxmlformats.org/officeDocument/2006/relationships/image" Target="../media/image63.png"/><Relationship Id="rId58" Type="http://schemas.openxmlformats.org/officeDocument/2006/relationships/image" Target="../media/image68.png"/><Relationship Id="rId74" Type="http://schemas.openxmlformats.org/officeDocument/2006/relationships/image" Target="../media/image84.png"/><Relationship Id="rId79" Type="http://schemas.openxmlformats.org/officeDocument/2006/relationships/image" Target="../media/image89.png"/><Relationship Id="rId102" Type="http://schemas.openxmlformats.org/officeDocument/2006/relationships/image" Target="../media/image112.png"/><Relationship Id="rId5" Type="http://schemas.openxmlformats.org/officeDocument/2006/relationships/image" Target="../media/image15.png"/><Relationship Id="rId90" Type="http://schemas.openxmlformats.org/officeDocument/2006/relationships/image" Target="../media/image100.png"/><Relationship Id="rId95" Type="http://schemas.openxmlformats.org/officeDocument/2006/relationships/image" Target="../media/image105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Relationship Id="rId43" Type="http://schemas.openxmlformats.org/officeDocument/2006/relationships/image" Target="../media/image53.png"/><Relationship Id="rId48" Type="http://schemas.openxmlformats.org/officeDocument/2006/relationships/image" Target="../media/image58.png"/><Relationship Id="rId64" Type="http://schemas.openxmlformats.org/officeDocument/2006/relationships/image" Target="../media/image74.png"/><Relationship Id="rId69" Type="http://schemas.openxmlformats.org/officeDocument/2006/relationships/image" Target="../media/image79.png"/><Relationship Id="rId80" Type="http://schemas.openxmlformats.org/officeDocument/2006/relationships/image" Target="../media/image90.png"/><Relationship Id="rId85" Type="http://schemas.openxmlformats.org/officeDocument/2006/relationships/image" Target="../media/image95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33" Type="http://schemas.openxmlformats.org/officeDocument/2006/relationships/image" Target="../media/image43.png"/><Relationship Id="rId38" Type="http://schemas.openxmlformats.org/officeDocument/2006/relationships/image" Target="../media/image48.png"/><Relationship Id="rId59" Type="http://schemas.openxmlformats.org/officeDocument/2006/relationships/image" Target="../media/image69.png"/><Relationship Id="rId103" Type="http://schemas.openxmlformats.org/officeDocument/2006/relationships/image" Target="../media/image113.png"/><Relationship Id="rId20" Type="http://schemas.openxmlformats.org/officeDocument/2006/relationships/image" Target="../media/image30.png"/><Relationship Id="rId41" Type="http://schemas.openxmlformats.org/officeDocument/2006/relationships/image" Target="../media/image51.png"/><Relationship Id="rId54" Type="http://schemas.openxmlformats.org/officeDocument/2006/relationships/image" Target="../media/image64.png"/><Relationship Id="rId62" Type="http://schemas.openxmlformats.org/officeDocument/2006/relationships/image" Target="../media/image72.png"/><Relationship Id="rId70" Type="http://schemas.openxmlformats.org/officeDocument/2006/relationships/image" Target="../media/image80.png"/><Relationship Id="rId75" Type="http://schemas.openxmlformats.org/officeDocument/2006/relationships/image" Target="../media/image85.png"/><Relationship Id="rId83" Type="http://schemas.openxmlformats.org/officeDocument/2006/relationships/image" Target="../media/image93.png"/><Relationship Id="rId88" Type="http://schemas.openxmlformats.org/officeDocument/2006/relationships/image" Target="../media/image98.png"/><Relationship Id="rId91" Type="http://schemas.openxmlformats.org/officeDocument/2006/relationships/image" Target="../media/image101.png"/><Relationship Id="rId96" Type="http://schemas.openxmlformats.org/officeDocument/2006/relationships/image" Target="../media/image10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8.png"/><Relationship Id="rId36" Type="http://schemas.openxmlformats.org/officeDocument/2006/relationships/image" Target="../media/image46.png"/><Relationship Id="rId49" Type="http://schemas.openxmlformats.org/officeDocument/2006/relationships/image" Target="../media/image59.png"/><Relationship Id="rId57" Type="http://schemas.openxmlformats.org/officeDocument/2006/relationships/image" Target="../media/image67.png"/><Relationship Id="rId10" Type="http://schemas.openxmlformats.org/officeDocument/2006/relationships/image" Target="../media/image20.png"/><Relationship Id="rId31" Type="http://schemas.openxmlformats.org/officeDocument/2006/relationships/image" Target="../media/image41.png"/><Relationship Id="rId44" Type="http://schemas.openxmlformats.org/officeDocument/2006/relationships/image" Target="../media/image54.png"/><Relationship Id="rId52" Type="http://schemas.openxmlformats.org/officeDocument/2006/relationships/image" Target="../media/image62.png"/><Relationship Id="rId60" Type="http://schemas.openxmlformats.org/officeDocument/2006/relationships/image" Target="../media/image70.png"/><Relationship Id="rId65" Type="http://schemas.openxmlformats.org/officeDocument/2006/relationships/image" Target="../media/image75.png"/><Relationship Id="rId73" Type="http://schemas.openxmlformats.org/officeDocument/2006/relationships/image" Target="../media/image83.png"/><Relationship Id="rId78" Type="http://schemas.openxmlformats.org/officeDocument/2006/relationships/image" Target="../media/image88.png"/><Relationship Id="rId81" Type="http://schemas.openxmlformats.org/officeDocument/2006/relationships/image" Target="../media/image91.png"/><Relationship Id="rId86" Type="http://schemas.openxmlformats.org/officeDocument/2006/relationships/image" Target="../media/image96.png"/><Relationship Id="rId94" Type="http://schemas.openxmlformats.org/officeDocument/2006/relationships/image" Target="../media/image104.png"/><Relationship Id="rId99" Type="http://schemas.openxmlformats.org/officeDocument/2006/relationships/image" Target="../media/image109.png"/><Relationship Id="rId101" Type="http://schemas.openxmlformats.org/officeDocument/2006/relationships/image" Target="../media/image111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9" Type="http://schemas.openxmlformats.org/officeDocument/2006/relationships/image" Target="../media/image49.png"/><Relationship Id="rId34" Type="http://schemas.openxmlformats.org/officeDocument/2006/relationships/image" Target="../media/image44.png"/><Relationship Id="rId50" Type="http://schemas.openxmlformats.org/officeDocument/2006/relationships/image" Target="../media/image60.png"/><Relationship Id="rId55" Type="http://schemas.openxmlformats.org/officeDocument/2006/relationships/image" Target="../media/image65.png"/><Relationship Id="rId76" Type="http://schemas.openxmlformats.org/officeDocument/2006/relationships/image" Target="../media/image86.png"/><Relationship Id="rId97" Type="http://schemas.openxmlformats.org/officeDocument/2006/relationships/image" Target="../media/image107.png"/><Relationship Id="rId104" Type="http://schemas.openxmlformats.org/officeDocument/2006/relationships/image" Target="../media/image114.png"/><Relationship Id="rId7" Type="http://schemas.openxmlformats.org/officeDocument/2006/relationships/image" Target="../media/image17.png"/><Relationship Id="rId71" Type="http://schemas.openxmlformats.org/officeDocument/2006/relationships/image" Target="../media/image81.png"/><Relationship Id="rId92" Type="http://schemas.openxmlformats.org/officeDocument/2006/relationships/image" Target="../media/image102.png"/><Relationship Id="rId2" Type="http://schemas.openxmlformats.org/officeDocument/2006/relationships/notesSlide" Target="../notesSlides/notesSlide8.xml"/><Relationship Id="rId29" Type="http://schemas.openxmlformats.org/officeDocument/2006/relationships/image" Target="../media/image39.png"/><Relationship Id="rId24" Type="http://schemas.openxmlformats.org/officeDocument/2006/relationships/image" Target="../media/image34.png"/><Relationship Id="rId40" Type="http://schemas.openxmlformats.org/officeDocument/2006/relationships/image" Target="../media/image50.png"/><Relationship Id="rId45" Type="http://schemas.openxmlformats.org/officeDocument/2006/relationships/image" Target="../media/image55.png"/><Relationship Id="rId66" Type="http://schemas.openxmlformats.org/officeDocument/2006/relationships/image" Target="../media/image76.png"/><Relationship Id="rId87" Type="http://schemas.openxmlformats.org/officeDocument/2006/relationships/image" Target="../media/image97.png"/><Relationship Id="rId61" Type="http://schemas.openxmlformats.org/officeDocument/2006/relationships/image" Target="../media/image71.png"/><Relationship Id="rId82" Type="http://schemas.openxmlformats.org/officeDocument/2006/relationships/image" Target="../media/image92.png"/><Relationship Id="rId19" Type="http://schemas.openxmlformats.org/officeDocument/2006/relationships/image" Target="../media/image29.png"/><Relationship Id="rId14" Type="http://schemas.openxmlformats.org/officeDocument/2006/relationships/image" Target="../media/image24.png"/><Relationship Id="rId30" Type="http://schemas.openxmlformats.org/officeDocument/2006/relationships/image" Target="../media/image40.png"/><Relationship Id="rId35" Type="http://schemas.openxmlformats.org/officeDocument/2006/relationships/image" Target="../media/image45.png"/><Relationship Id="rId56" Type="http://schemas.openxmlformats.org/officeDocument/2006/relationships/image" Target="../media/image66.png"/><Relationship Id="rId77" Type="http://schemas.openxmlformats.org/officeDocument/2006/relationships/image" Target="../media/image87.png"/><Relationship Id="rId100" Type="http://schemas.openxmlformats.org/officeDocument/2006/relationships/image" Target="../media/image110.png"/><Relationship Id="rId105" Type="http://schemas.openxmlformats.org/officeDocument/2006/relationships/image" Target="../media/image115.png"/><Relationship Id="rId8" Type="http://schemas.openxmlformats.org/officeDocument/2006/relationships/image" Target="../media/image18.png"/><Relationship Id="rId51" Type="http://schemas.openxmlformats.org/officeDocument/2006/relationships/image" Target="../media/image61.png"/><Relationship Id="rId72" Type="http://schemas.openxmlformats.org/officeDocument/2006/relationships/image" Target="../media/image82.png"/><Relationship Id="rId93" Type="http://schemas.openxmlformats.org/officeDocument/2006/relationships/image" Target="../media/image103.png"/><Relationship Id="rId98" Type="http://schemas.openxmlformats.org/officeDocument/2006/relationships/image" Target="../media/image108.png"/><Relationship Id="rId3" Type="http://schemas.openxmlformats.org/officeDocument/2006/relationships/image" Target="../media/image13.png"/><Relationship Id="rId25" Type="http://schemas.openxmlformats.org/officeDocument/2006/relationships/image" Target="../media/image35.png"/><Relationship Id="rId46" Type="http://schemas.openxmlformats.org/officeDocument/2006/relationships/image" Target="../media/image56.png"/><Relationship Id="rId67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 txBox="1">
            <a:spLocks noGrp="1"/>
          </p:cNvSpPr>
          <p:nvPr>
            <p:ph type="subTitle" idx="4294967295"/>
          </p:nvPr>
        </p:nvSpPr>
        <p:spPr>
          <a:xfrm>
            <a:off x="1153250" y="986919"/>
            <a:ext cx="9144000" cy="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US" sz="6000" b="1">
                <a:solidFill>
                  <a:srgbClr val="FFFFFF"/>
                </a:solidFill>
              </a:rPr>
              <a:t>Building a Diverse Pipeline of  Student Workers in IT</a:t>
            </a:r>
            <a:endParaRPr sz="6000" b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endParaRPr b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endParaRPr b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endParaRPr b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US" sz="3200" b="1">
                <a:solidFill>
                  <a:srgbClr val="FFFFFF"/>
                </a:solidFill>
              </a:rPr>
              <a:t>Jack Suess - UMBC</a:t>
            </a:r>
            <a:endParaRPr sz="3200" b="1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US" sz="3200" b="1">
                <a:solidFill>
                  <a:srgbClr val="FFFFFF"/>
                </a:solidFill>
              </a:rPr>
              <a:t>Damian Doyle - UMBC</a:t>
            </a:r>
            <a:endParaRPr sz="3200" b="1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US" sz="3200" b="1">
                <a:solidFill>
                  <a:srgbClr val="FFFFFF"/>
                </a:solidFill>
              </a:rPr>
              <a:t>Deborah Keyek-Franssen - University of Colorado</a:t>
            </a:r>
            <a:endParaRPr sz="3200" b="1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endParaRPr sz="3200" b="1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US" sz="3200" b="1" u="sng">
                <a:solidFill>
                  <a:srgbClr val="FFFFFF"/>
                </a:solidFill>
                <a:hlinkClick r:id="rId3"/>
              </a:rPr>
              <a:t>www.menti.com</a:t>
            </a:r>
            <a:r>
              <a:rPr lang="en-US" sz="3200" b="1">
                <a:solidFill>
                  <a:srgbClr val="FFFFFF"/>
                </a:solidFill>
              </a:rPr>
              <a:t> code 123456</a:t>
            </a:r>
            <a:endParaRPr sz="32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0900" y="228600"/>
            <a:ext cx="10210197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0900" y="245600"/>
            <a:ext cx="10210197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1"/>
          <p:cNvSpPr txBox="1">
            <a:spLocks noGrp="1"/>
          </p:cNvSpPr>
          <p:nvPr>
            <p:ph type="title"/>
          </p:nvPr>
        </p:nvSpPr>
        <p:spPr>
          <a:xfrm>
            <a:off x="839788" y="1365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</a:pPr>
            <a:r>
              <a:rPr lang="en-US"/>
              <a:t>Cyber Security Student Workers</a:t>
            </a:r>
            <a:endParaRPr/>
          </a:p>
        </p:txBody>
      </p:sp>
      <p:pic>
        <p:nvPicPr>
          <p:cNvPr id="253" name="Google Shape;25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9925" y="1196050"/>
            <a:ext cx="8572148" cy="5449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2"/>
          <p:cNvSpPr txBox="1">
            <a:spLocks noGrp="1"/>
          </p:cNvSpPr>
          <p:nvPr>
            <p:ph type="title"/>
          </p:nvPr>
        </p:nvSpPr>
        <p:spPr>
          <a:xfrm>
            <a:off x="876038" y="-158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</a:pPr>
            <a:r>
              <a:rPr lang="en-US"/>
              <a:t>Desktop Support Student Workers</a:t>
            </a:r>
            <a:endParaRPr/>
          </a:p>
        </p:txBody>
      </p:sp>
      <p:pic>
        <p:nvPicPr>
          <p:cNvPr id="259" name="Google Shape;25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2324" y="1024175"/>
            <a:ext cx="7190551" cy="583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3"/>
          <p:cNvSpPr txBox="1">
            <a:spLocks noGrp="1"/>
          </p:cNvSpPr>
          <p:nvPr>
            <p:ph type="title"/>
          </p:nvPr>
        </p:nvSpPr>
        <p:spPr>
          <a:xfrm>
            <a:off x="838200" y="16033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/>
              <a:t>Former Student Stories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endParaRPr sz="2000">
              <a:solidFill>
                <a:srgbClr val="FFFF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 sz="2000" u="sng">
                <a:solidFill>
                  <a:srgbClr val="FFFF00"/>
                </a:solidFill>
                <a:hlinkClick r:id="rId3"/>
              </a:rPr>
              <a:t>https://drive.google.com/file/d/16okGe91dZtnFnXMGyqgNXXg5vG15UmXi/view?usp=sharing</a:t>
            </a:r>
            <a:endParaRPr sz="2000">
              <a:solidFill>
                <a:srgbClr val="FFFF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endParaRPr sz="2000">
              <a:solidFill>
                <a:srgbClr val="FFFF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endParaRPr sz="2000">
              <a:solidFill>
                <a:srgbClr val="FFFF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 sz="2000" u="sng">
                <a:solidFill>
                  <a:srgbClr val="FFFF00"/>
                </a:solidFill>
                <a:hlinkClick r:id="rId4"/>
              </a:rPr>
              <a:t>https://drive.google.com/file/d/1ZcLK-QW8gil8WzdzDwHNCG4n_OkWUnbd/view?usp=sharing</a:t>
            </a:r>
            <a:endParaRPr sz="20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</a:pPr>
            <a:r>
              <a:rPr lang="en-US"/>
              <a:t>Audience Word Cloud	</a:t>
            </a:r>
            <a:endParaRPr/>
          </a:p>
        </p:txBody>
      </p:sp>
      <p:sp>
        <p:nvSpPr>
          <p:cNvPr id="270" name="Google Shape;270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3000"/>
              <a:t>What benefits do you see from a more diverse organization?</a:t>
            </a:r>
            <a:endParaRPr sz="300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8E54CF2-FFF0-5946-96E2-F3A1176D1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5"/>
          <p:cNvSpPr txBox="1">
            <a:spLocks noGrp="1"/>
          </p:cNvSpPr>
          <p:nvPr>
            <p:ph type="title"/>
          </p:nvPr>
        </p:nvSpPr>
        <p:spPr>
          <a:xfrm>
            <a:off x="838200" y="11119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BE4D4"/>
              </a:buClr>
              <a:buSzPts val="6000"/>
              <a:buFont typeface="Calibri"/>
              <a:buNone/>
            </a:pPr>
            <a:r>
              <a:rPr lang="en-US"/>
              <a:t>How do you get there?</a:t>
            </a:r>
            <a:endParaRPr/>
          </a:p>
        </p:txBody>
      </p:sp>
      <p:sp>
        <p:nvSpPr>
          <p:cNvPr id="276" name="Google Shape;276;p35"/>
          <p:cNvSpPr txBox="1">
            <a:spLocks noGrp="1"/>
          </p:cNvSpPr>
          <p:nvPr>
            <p:ph type="body" idx="4294967295"/>
          </p:nvPr>
        </p:nvSpPr>
        <p:spPr>
          <a:xfrm>
            <a:off x="838200" y="3227388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3600">
                <a:solidFill>
                  <a:srgbClr val="FFFFFF"/>
                </a:solidFill>
              </a:rPr>
              <a:t>Practical methods to help transform your organization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6"/>
          <p:cNvSpPr txBox="1"/>
          <p:nvPr/>
        </p:nvSpPr>
        <p:spPr>
          <a:xfrm>
            <a:off x="892425" y="1007900"/>
            <a:ext cx="9835800" cy="5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Recruitment Practices</a:t>
            </a:r>
            <a:endParaRPr sz="4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●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Job descriptions &amp; ads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●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Campus units &amp; academic departments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Retention Practices</a:t>
            </a:r>
            <a:endParaRPr sz="4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●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Developing Your Student Workforce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●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Interrupting Bias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</a:pPr>
            <a:r>
              <a:rPr lang="en-US"/>
              <a:t>Recruitment Practices:</a:t>
            </a:r>
            <a:br>
              <a:rPr lang="en-US"/>
            </a:br>
            <a:r>
              <a:rPr lang="en-US"/>
              <a:t>Job Descriptions &amp; Ads</a:t>
            </a:r>
            <a:endParaRPr/>
          </a:p>
        </p:txBody>
      </p:sp>
      <p:sp>
        <p:nvSpPr>
          <p:cNvPr id="287" name="Google Shape;287;p37"/>
          <p:cNvSpPr txBox="1">
            <a:spLocks noGrp="1"/>
          </p:cNvSpPr>
          <p:nvPr>
            <p:ph type="body" idx="2"/>
          </p:nvPr>
        </p:nvSpPr>
        <p:spPr>
          <a:xfrm>
            <a:off x="1564200" y="4861075"/>
            <a:ext cx="9185400" cy="12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What would rewritten job descriptions and ads look like in your organization?</a:t>
            </a:r>
            <a:endParaRPr sz="3000" b="1"/>
          </a:p>
        </p:txBody>
      </p:sp>
      <p:pic>
        <p:nvPicPr>
          <p:cNvPr id="288" name="Google Shape;28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8675" y="1965975"/>
            <a:ext cx="2228850" cy="200025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7"/>
          <p:cNvSpPr txBox="1"/>
          <p:nvPr/>
        </p:nvSpPr>
        <p:spPr>
          <a:xfrm>
            <a:off x="4507175" y="1742700"/>
            <a:ext cx="71568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❏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Masculine/feminine language?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❏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Criteria--really required?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❏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Extreme modifiers?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❏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Assumptions about who can do the job?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❏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Additional criteria?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❏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“Ability to work on a diverse team”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</a:pPr>
            <a:r>
              <a:rPr lang="en-US"/>
              <a:t>Recruitment Practices:</a:t>
            </a:r>
            <a:br>
              <a:rPr lang="en-US"/>
            </a:br>
            <a:r>
              <a:rPr lang="en-US"/>
              <a:t>Campus Units &amp; Academic Departments</a:t>
            </a:r>
            <a:endParaRPr/>
          </a:p>
        </p:txBody>
      </p:sp>
      <p:sp>
        <p:nvSpPr>
          <p:cNvPr id="295" name="Google Shape;295;p38"/>
          <p:cNvSpPr txBox="1">
            <a:spLocks noGrp="1"/>
          </p:cNvSpPr>
          <p:nvPr>
            <p:ph type="body" idx="2"/>
          </p:nvPr>
        </p:nvSpPr>
        <p:spPr>
          <a:xfrm>
            <a:off x="838198" y="2239475"/>
            <a:ext cx="10515600" cy="4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Reach out to scholar groups within your institution</a:t>
            </a:r>
            <a:endParaRPr sz="3000"/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Guest lecture in classes, tell your story</a:t>
            </a:r>
            <a:endParaRPr sz="3000"/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Engage with First Year Experience programs</a:t>
            </a:r>
            <a:endParaRPr sz="3000"/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Partner with academic departments</a:t>
            </a:r>
            <a:endParaRPr sz="3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000"/>
            </a:br>
            <a:r>
              <a:rPr lang="en-US" sz="3000" b="1"/>
              <a:t>What groups could you partner with to build a better pipeline?</a:t>
            </a:r>
            <a:endParaRPr sz="30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</a:pPr>
            <a:r>
              <a:rPr lang="en-US">
                <a:solidFill>
                  <a:srgbClr val="446CA9"/>
                </a:solidFill>
              </a:rPr>
              <a:t>Who We Are (And Why This Matters To Us)</a:t>
            </a:r>
            <a:endParaRPr/>
          </a:p>
        </p:txBody>
      </p:sp>
      <p:sp>
        <p:nvSpPr>
          <p:cNvPr id="93" name="Google Shape;93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3600" b="1"/>
              <a:t>Damian Doyle</a:t>
            </a:r>
            <a:r>
              <a:rPr lang="en-US" sz="3600"/>
              <a:t> - AVP Enterprise Infrastructure, UMBC</a:t>
            </a:r>
            <a:endParaRPr sz="3600"/>
          </a:p>
          <a:p>
            <a:pPr marL="228600" lvl="0" indent="-50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3600"/>
          </a:p>
          <a:p>
            <a:pPr marL="74295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3600" b="1"/>
              <a:t>Deborah Keyek-Franssen</a:t>
            </a:r>
            <a:r>
              <a:rPr lang="en-US" sz="3600"/>
              <a:t> - AVP for Digital Education              &amp; Engagement University of Colorado System</a:t>
            </a:r>
            <a:endParaRPr sz="3600"/>
          </a:p>
          <a:p>
            <a:pPr marL="228600" lvl="0" indent="-50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3600"/>
          </a:p>
          <a:p>
            <a:pPr marL="228600" lvl="0" indent="-50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3600" b="1"/>
              <a:t>Jack Suess</a:t>
            </a:r>
            <a:r>
              <a:rPr lang="en-US" sz="3600"/>
              <a:t> - VP for IT &amp; CIO, UMBC</a:t>
            </a:r>
            <a:endParaRPr sz="360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</a:pPr>
            <a:r>
              <a:rPr lang="en-US"/>
              <a:t>Retention Practices: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</a:pPr>
            <a:r>
              <a:rPr lang="en-US"/>
              <a:t>Developing Your Student Workforce</a:t>
            </a:r>
            <a:endParaRPr/>
          </a:p>
        </p:txBody>
      </p:sp>
      <p:sp>
        <p:nvSpPr>
          <p:cNvPr id="301" name="Google Shape;301;p39"/>
          <p:cNvSpPr txBox="1">
            <a:spLocks noGrp="1"/>
          </p:cNvSpPr>
          <p:nvPr>
            <p:ph type="body" idx="2"/>
          </p:nvPr>
        </p:nvSpPr>
        <p:spPr>
          <a:xfrm>
            <a:off x="671000" y="1690825"/>
            <a:ext cx="6058800" cy="4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Take a holistic approach </a:t>
            </a:r>
            <a:endParaRPr sz="3000"/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Seek out professional development opportunities:</a:t>
            </a:r>
            <a:endParaRPr sz="3000"/>
          </a:p>
          <a:p>
            <a:pPr marL="13716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-US" sz="3000"/>
              <a:t>Career Center </a:t>
            </a:r>
            <a:endParaRPr sz="3000"/>
          </a:p>
          <a:p>
            <a:pPr marL="13716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-US" sz="3000"/>
              <a:t>Student Affairs </a:t>
            </a:r>
            <a:endParaRPr sz="3000"/>
          </a:p>
          <a:p>
            <a:pPr marL="13716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-US" sz="3000"/>
              <a:t>Centers of Inclusivity</a:t>
            </a:r>
            <a:endParaRPr sz="3000"/>
          </a:p>
          <a:p>
            <a:pPr marL="13716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-US" sz="3000"/>
              <a:t>Many others</a:t>
            </a:r>
            <a:endParaRPr sz="3000"/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Instill a love of IT and learning </a:t>
            </a:r>
            <a:endParaRPr sz="300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pic>
        <p:nvPicPr>
          <p:cNvPr id="302" name="Google Shape;30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3775" y="1994700"/>
            <a:ext cx="5575175" cy="371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</a:pPr>
            <a:r>
              <a:rPr lang="en-US"/>
              <a:t>Retention Practices: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</a:pPr>
            <a:r>
              <a:rPr lang="en-US"/>
              <a:t>Interrupting Bias</a:t>
            </a:r>
            <a:endParaRPr/>
          </a:p>
        </p:txBody>
      </p:sp>
      <p:sp>
        <p:nvSpPr>
          <p:cNvPr id="308" name="Google Shape;308;p40"/>
          <p:cNvSpPr txBox="1">
            <a:spLocks noGrp="1"/>
          </p:cNvSpPr>
          <p:nvPr>
            <p:ph type="body" idx="2"/>
          </p:nvPr>
        </p:nvSpPr>
        <p:spPr>
          <a:xfrm>
            <a:off x="1101450" y="5047075"/>
            <a:ext cx="9185400" cy="12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How can you introduce the practice of interrupting bias to your student employees?</a:t>
            </a:r>
            <a:endParaRPr sz="3000" b="1"/>
          </a:p>
        </p:txBody>
      </p:sp>
      <p:pic>
        <p:nvPicPr>
          <p:cNvPr id="309" name="Google Shape;30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2325" y="1966500"/>
            <a:ext cx="2228850" cy="200025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0"/>
          <p:cNvSpPr txBox="1"/>
          <p:nvPr/>
        </p:nvSpPr>
        <p:spPr>
          <a:xfrm>
            <a:off x="4470625" y="1535625"/>
            <a:ext cx="71568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❏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Consider: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-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Benefits and costs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-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If it is bias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-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Timing and roles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❏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Interrupt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-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Ask a question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-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Arouse dissonance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-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Pivot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1"/>
          <p:cNvSpPr txBox="1">
            <a:spLocks noGrp="1"/>
          </p:cNvSpPr>
          <p:nvPr>
            <p:ph type="title"/>
          </p:nvPr>
        </p:nvSpPr>
        <p:spPr>
          <a:xfrm>
            <a:off x="838200" y="16033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</a:pPr>
            <a:r>
              <a:rPr lang="en-US"/>
              <a:t>One Action You Will Take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</a:pPr>
            <a:r>
              <a:rPr lang="en-US"/>
              <a:t>Contact Information</a:t>
            </a:r>
            <a:endParaRPr/>
          </a:p>
        </p:txBody>
      </p:sp>
      <p:sp>
        <p:nvSpPr>
          <p:cNvPr id="321" name="Google Shape;321;p42"/>
          <p:cNvSpPr txBox="1">
            <a:spLocks noGrp="1"/>
          </p:cNvSpPr>
          <p:nvPr>
            <p:ph type="body" idx="2"/>
          </p:nvPr>
        </p:nvSpPr>
        <p:spPr>
          <a:xfrm>
            <a:off x="839801" y="1690825"/>
            <a:ext cx="8665500" cy="4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Jack Suess </a:t>
            </a:r>
            <a:r>
              <a:rPr lang="en-US" sz="3600" u="sng">
                <a:solidFill>
                  <a:schemeClr val="hlink"/>
                </a:solidFill>
                <a:hlinkClick r:id="rId3"/>
              </a:rPr>
              <a:t>Jack@umbc.edu</a:t>
            </a:r>
            <a:endParaRPr sz="3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Damian Doyle  </a:t>
            </a:r>
            <a:r>
              <a:rPr lang="en-US" sz="3600" u="sng">
                <a:solidFill>
                  <a:schemeClr val="hlink"/>
                </a:solidFill>
                <a:hlinkClick r:id="rId4"/>
              </a:rPr>
              <a:t>damian@umbc.edu</a:t>
            </a:r>
            <a:endParaRPr sz="3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Deborah Keyek-Franssen </a:t>
            </a:r>
            <a:r>
              <a:rPr lang="en-US" sz="3600" u="sng">
                <a:solidFill>
                  <a:schemeClr val="hlink"/>
                </a:solidFill>
                <a:hlinkClick r:id="rId5"/>
              </a:rPr>
              <a:t>deblkf@cu.edu</a:t>
            </a:r>
            <a:r>
              <a:rPr lang="en-US" sz="3600"/>
              <a:t>  </a:t>
            </a:r>
            <a:endParaRPr sz="3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3"/>
          <p:cNvSpPr txBox="1">
            <a:spLocks noGrp="1"/>
          </p:cNvSpPr>
          <p:nvPr>
            <p:ph type="title"/>
          </p:nvPr>
        </p:nvSpPr>
        <p:spPr>
          <a:xfrm>
            <a:off x="807882" y="779539"/>
            <a:ext cx="844039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10"/>
              <a:buFont typeface="Calibri"/>
              <a:buNone/>
            </a:pPr>
            <a:r>
              <a:rPr lang="en-US" sz="4410">
                <a:solidFill>
                  <a:srgbClr val="446CA9"/>
                </a:solidFill>
              </a:rPr>
              <a:t>Session Evaluations</a:t>
            </a:r>
            <a:br>
              <a:rPr lang="en-US" sz="2520"/>
            </a:br>
            <a:r>
              <a:rPr lang="en-US" sz="1979"/>
              <a:t>There are two ways to access the session and presenter evaluations:</a:t>
            </a:r>
            <a:endParaRPr sz="1800"/>
          </a:p>
        </p:txBody>
      </p:sp>
      <p:sp>
        <p:nvSpPr>
          <p:cNvPr id="327" name="Google Shape;327;p43"/>
          <p:cNvSpPr txBox="1"/>
          <p:nvPr/>
        </p:nvSpPr>
        <p:spPr>
          <a:xfrm>
            <a:off x="1000387" y="2350169"/>
            <a:ext cx="7547810" cy="3128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6CA9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328" name="Google Shape;328;p43"/>
          <p:cNvSpPr txBox="1"/>
          <p:nvPr/>
        </p:nvSpPr>
        <p:spPr>
          <a:xfrm>
            <a:off x="1534491" y="3819782"/>
            <a:ext cx="295729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the mobile app, click on the session you want from the schedule &gt; then scroll down or click on the associated resources &gt; and the </a:t>
            </a:r>
            <a:r>
              <a:rPr lang="en-US" sz="1600" b="0" i="0" u="none" strike="noStrike" cap="none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evaluation </a:t>
            </a: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pop up in the list</a:t>
            </a:r>
            <a:endParaRPr/>
          </a:p>
        </p:txBody>
      </p:sp>
      <p:sp>
        <p:nvSpPr>
          <p:cNvPr id="329" name="Google Shape;329;p43"/>
          <p:cNvSpPr txBox="1"/>
          <p:nvPr/>
        </p:nvSpPr>
        <p:spPr>
          <a:xfrm>
            <a:off x="1556793" y="2585930"/>
            <a:ext cx="27717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the online agenda, click on the “</a:t>
            </a:r>
            <a:r>
              <a:rPr lang="en-US" sz="1600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Evaluate Session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link</a:t>
            </a:r>
            <a:endParaRPr/>
          </a:p>
        </p:txBody>
      </p:sp>
      <p:pic>
        <p:nvPicPr>
          <p:cNvPr id="330" name="Google Shape;330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3158" y="1879398"/>
            <a:ext cx="5518484" cy="1417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13158" y="3462565"/>
            <a:ext cx="5519942" cy="2232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"/>
          <p:cNvSpPr txBox="1">
            <a:spLocks noGrp="1"/>
          </p:cNvSpPr>
          <p:nvPr>
            <p:ph type="title"/>
          </p:nvPr>
        </p:nvSpPr>
        <p:spPr>
          <a:xfrm>
            <a:off x="838200" y="16033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BE4D4"/>
              </a:buClr>
              <a:buSzPts val="6000"/>
              <a:buFont typeface="Calibri"/>
              <a:buNone/>
            </a:pPr>
            <a:r>
              <a:rPr lang="en-US"/>
              <a:t>Why this topic is critical for the higher education workforce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</a:pPr>
            <a:r>
              <a:rPr lang="en-US"/>
              <a:t>Audience Poll</a:t>
            </a:r>
            <a:endParaRPr/>
          </a:p>
        </p:txBody>
      </p:sp>
      <p:sp>
        <p:nvSpPr>
          <p:cNvPr id="104" name="Google Shape;104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How many student employees do you have in your IT org?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0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1-10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11-20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21-40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40+</a:t>
            </a:r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How important is it that your student employment experience is diverse, equitable and inclusive?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Not important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Somewhat important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Very important</a:t>
            </a:r>
            <a:endParaRPr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B401E74-8DDE-5B4E-B325-6F69E3037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95C37-7171-F842-A9D2-C36550E3B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D83A7B-3545-2E41-8813-53A2A3D0E6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C66CA-FFC1-0648-A6BB-5662AAB3DE4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82EEE2-A26D-F24F-918A-5CD6786FC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31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</a:pPr>
            <a:r>
              <a:rPr lang="en-US"/>
              <a:t>UMBC Quick Facts</a:t>
            </a:r>
            <a:endParaRPr/>
          </a:p>
        </p:txBody>
      </p:sp>
      <p:sp>
        <p:nvSpPr>
          <p:cNvPr id="111" name="Google Shape;111;p25"/>
          <p:cNvSpPr txBox="1">
            <a:spLocks noGrp="1"/>
          </p:cNvSpPr>
          <p:nvPr>
            <p:ph type="body" idx="2"/>
          </p:nvPr>
        </p:nvSpPr>
        <p:spPr>
          <a:xfrm>
            <a:off x="78950" y="2505075"/>
            <a:ext cx="41640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Midsize public: 53% white, 47% minority</a:t>
            </a:r>
            <a:endParaRPr sz="3000"/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Representative of state demographics</a:t>
            </a:r>
            <a:endParaRPr sz="3000"/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3000"/>
              <a:t>Meyerhoff Scholars Program</a:t>
            </a:r>
            <a:br>
              <a:rPr lang="en-US" sz="2400"/>
            </a:br>
            <a:endParaRPr sz="2400"/>
          </a:p>
        </p:txBody>
      </p:sp>
      <p:pic>
        <p:nvPicPr>
          <p:cNvPr id="112" name="Google Shape;11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6399" y="1351850"/>
            <a:ext cx="7799148" cy="5198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</a:pPr>
            <a:r>
              <a:rPr lang="en-US"/>
              <a:t>UMBC’s Presidential Challenge</a:t>
            </a:r>
            <a:endParaRPr/>
          </a:p>
        </p:txBody>
      </p:sp>
      <p:sp>
        <p:nvSpPr>
          <p:cNvPr id="118" name="Google Shape;118;p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7622"/>
              </a:buClr>
              <a:buSzPts val="3200"/>
              <a:buNone/>
            </a:pPr>
            <a:r>
              <a:rPr lang="en-US">
                <a:solidFill>
                  <a:srgbClr val="446CA9"/>
                </a:solidFill>
              </a:rPr>
              <a:t>UMBC Division of IT</a:t>
            </a:r>
            <a:endParaRPr>
              <a:solidFill>
                <a:srgbClr val="446CA9"/>
              </a:solidFill>
            </a:endParaRPr>
          </a:p>
        </p:txBody>
      </p:sp>
      <p:sp>
        <p:nvSpPr>
          <p:cNvPr id="119" name="Google Shape;119;p26"/>
          <p:cNvSpPr txBox="1">
            <a:spLocks noGrp="1"/>
          </p:cNvSpPr>
          <p:nvPr>
            <p:ph type="body" idx="2"/>
          </p:nvPr>
        </p:nvSpPr>
        <p:spPr>
          <a:xfrm>
            <a:off x="839807" y="2505075"/>
            <a:ext cx="80535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•"/>
            </a:pPr>
            <a:r>
              <a:rPr lang="en-US" sz="3000"/>
              <a:t>83 Full-time staff</a:t>
            </a:r>
            <a:endParaRPr sz="3000"/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•"/>
            </a:pPr>
            <a:r>
              <a:rPr lang="en-US" sz="3000"/>
              <a:t>Approximately 56 staff members worked for us as students</a:t>
            </a:r>
            <a:endParaRPr sz="3000"/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•"/>
            </a:pPr>
            <a:r>
              <a:rPr lang="en-US" sz="3000"/>
              <a:t>Diversity is low: 20% female, 15% ethnic minority (but increasing)</a:t>
            </a:r>
            <a:endParaRPr sz="3000"/>
          </a:p>
          <a:p>
            <a:pPr marL="45720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/>
          </a:p>
        </p:txBody>
      </p:sp>
      <p:pic>
        <p:nvPicPr>
          <p:cNvPr id="120" name="Google Shape;12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35125" y="1549200"/>
            <a:ext cx="2607000" cy="325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6"/>
          <p:cNvSpPr txBox="1"/>
          <p:nvPr/>
        </p:nvSpPr>
        <p:spPr>
          <a:xfrm>
            <a:off x="9295625" y="4969050"/>
            <a:ext cx="2607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Dr. Freeman Hrabowski</a:t>
            </a:r>
            <a:br>
              <a:rPr lang="en-US" sz="1100"/>
            </a:br>
            <a:r>
              <a:rPr lang="en-US" sz="1100"/>
              <a:t>UMBC President</a:t>
            </a:r>
            <a:endParaRPr sz="11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</a:pPr>
            <a:r>
              <a:rPr lang="en-US"/>
              <a:t>2014 UMBC DoIT - Student Demographics</a:t>
            </a:r>
            <a:endParaRPr/>
          </a:p>
        </p:txBody>
      </p:sp>
      <p:sp>
        <p:nvSpPr>
          <p:cNvPr id="127" name="Google Shape;127;p27"/>
          <p:cNvSpPr txBox="1">
            <a:spLocks noGrp="1"/>
          </p:cNvSpPr>
          <p:nvPr>
            <p:ph type="body" idx="1"/>
          </p:nvPr>
        </p:nvSpPr>
        <p:spPr>
          <a:xfrm>
            <a:off x="436700" y="1629825"/>
            <a:ext cx="54663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/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000"/>
              <a:buFont typeface="Calibri"/>
              <a:buChar char="●"/>
            </a:pPr>
            <a:r>
              <a:rPr lang="en-US" sz="3000"/>
              <a:t>Unsure exact numbers</a:t>
            </a:r>
            <a:endParaRPr sz="3000"/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000"/>
              <a:buFont typeface="Calibri"/>
              <a:buChar char="●"/>
            </a:pPr>
            <a:r>
              <a:rPr lang="en-US" sz="3000"/>
              <a:t>We would guess that this was 90% male and 80% Caucasian.</a:t>
            </a:r>
            <a:endParaRPr sz="3000"/>
          </a:p>
        </p:txBody>
      </p:sp>
      <p:pic>
        <p:nvPicPr>
          <p:cNvPr id="128" name="Google Shape;12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1550" y="1372700"/>
            <a:ext cx="6229325" cy="420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203200"/>
            <a:ext cx="636333" cy="63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1900" y="203200"/>
            <a:ext cx="636333" cy="63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0600" y="203200"/>
            <a:ext cx="636333" cy="63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29300" y="204259"/>
            <a:ext cx="636333" cy="634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38000" y="203200"/>
            <a:ext cx="636333" cy="63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46700" y="203200"/>
            <a:ext cx="636334" cy="636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55400" y="203200"/>
            <a:ext cx="636333" cy="63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64100" y="203206"/>
            <a:ext cx="636333" cy="634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872800" y="203483"/>
            <a:ext cx="636334" cy="633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581499" y="204485"/>
            <a:ext cx="546325" cy="63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200200" y="202183"/>
            <a:ext cx="636334" cy="636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908900" y="203217"/>
            <a:ext cx="636333" cy="63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617600" y="192333"/>
            <a:ext cx="636333" cy="656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326294" y="192333"/>
            <a:ext cx="653006" cy="656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0051667" y="192912"/>
            <a:ext cx="652999" cy="654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0777033" y="202167"/>
            <a:ext cx="636333" cy="63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8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41200" y="1051567"/>
            <a:ext cx="636334" cy="6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8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293500" y="1052500"/>
            <a:ext cx="636334" cy="63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8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2045800" y="1052500"/>
            <a:ext cx="636334" cy="636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8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 flipH="1">
            <a:off x="2798100" y="1061867"/>
            <a:ext cx="636333" cy="61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8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 flipH="1">
            <a:off x="3550400" y="1051567"/>
            <a:ext cx="636333" cy="63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8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302700" y="1045467"/>
            <a:ext cx="653000" cy="65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8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5071667" y="1044181"/>
            <a:ext cx="653000" cy="652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8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5823967" y="1044165"/>
            <a:ext cx="653000" cy="65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8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6576267" y="1042902"/>
            <a:ext cx="653000" cy="655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8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7311900" y="1042900"/>
            <a:ext cx="662601" cy="66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8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8057133" y="1042900"/>
            <a:ext cx="662600" cy="6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8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8802367" y="1036233"/>
            <a:ext cx="636333" cy="65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8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9521333" y="1031433"/>
            <a:ext cx="636333" cy="6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8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10266567" y="1031434"/>
            <a:ext cx="662600" cy="6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8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94567" y="1889167"/>
            <a:ext cx="662599" cy="665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8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821383" y="1889114"/>
            <a:ext cx="662600" cy="664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8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539167" y="1884300"/>
            <a:ext cx="662601" cy="664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8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2252401" y="1885382"/>
            <a:ext cx="662600" cy="6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8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2963367" y="1879583"/>
            <a:ext cx="662600" cy="66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8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3673183" y="1883983"/>
            <a:ext cx="662600" cy="6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8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4382467" y="1885370"/>
            <a:ext cx="662600" cy="6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8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5100800" y="1883167"/>
            <a:ext cx="680200" cy="66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8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5841267" y="1881072"/>
            <a:ext cx="680200" cy="677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8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6584000" y="1864459"/>
            <a:ext cx="680200" cy="703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8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7327867" y="1869967"/>
            <a:ext cx="703433" cy="703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8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8083917" y="1872979"/>
            <a:ext cx="703433" cy="70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8"/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8834450" y="1873867"/>
            <a:ext cx="703433" cy="703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8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9582217" y="1873867"/>
            <a:ext cx="703433" cy="703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8"/>
          <p:cNvPicPr preferRelativeResize="0"/>
          <p:nvPr/>
        </p:nvPicPr>
        <p:blipFill>
          <a:blip r:embed="rId47">
            <a:alphaModFix/>
          </a:blip>
          <a:stretch>
            <a:fillRect/>
          </a:stretch>
        </p:blipFill>
        <p:spPr>
          <a:xfrm>
            <a:off x="10328583" y="1869102"/>
            <a:ext cx="703433" cy="703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8"/>
          <p:cNvPicPr preferRelativeResize="0"/>
          <p:nvPr/>
        </p:nvPicPr>
        <p:blipFill>
          <a:blip r:embed="rId48">
            <a:alphaModFix/>
          </a:blip>
          <a:stretch>
            <a:fillRect/>
          </a:stretch>
        </p:blipFill>
        <p:spPr>
          <a:xfrm>
            <a:off x="11074933" y="1864450"/>
            <a:ext cx="703433" cy="703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8"/>
          <p:cNvPicPr preferRelativeResize="0"/>
          <p:nvPr/>
        </p:nvPicPr>
        <p:blipFill>
          <a:blip r:embed="rId49">
            <a:alphaModFix/>
          </a:blip>
          <a:stretch>
            <a:fillRect/>
          </a:stretch>
        </p:blipFill>
        <p:spPr>
          <a:xfrm>
            <a:off x="398933" y="3603800"/>
            <a:ext cx="653000" cy="67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8"/>
          <p:cNvPicPr preferRelativeResize="0"/>
          <p:nvPr/>
        </p:nvPicPr>
        <p:blipFill>
          <a:blip r:embed="rId50">
            <a:alphaModFix/>
          </a:blip>
          <a:stretch>
            <a:fillRect/>
          </a:stretch>
        </p:blipFill>
        <p:spPr>
          <a:xfrm flipH="1">
            <a:off x="1119500" y="3603682"/>
            <a:ext cx="680200" cy="678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8"/>
          <p:cNvPicPr preferRelativeResize="0"/>
          <p:nvPr/>
        </p:nvPicPr>
        <p:blipFill>
          <a:blip r:embed="rId51">
            <a:alphaModFix/>
          </a:blip>
          <a:stretch>
            <a:fillRect/>
          </a:stretch>
        </p:blipFill>
        <p:spPr>
          <a:xfrm>
            <a:off x="1867266" y="3593833"/>
            <a:ext cx="680201" cy="68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8"/>
          <p:cNvPicPr preferRelativeResize="0"/>
          <p:nvPr/>
        </p:nvPicPr>
        <p:blipFill>
          <a:blip r:embed="rId52">
            <a:alphaModFix/>
          </a:blip>
          <a:stretch>
            <a:fillRect/>
          </a:stretch>
        </p:blipFill>
        <p:spPr>
          <a:xfrm>
            <a:off x="2615033" y="3594867"/>
            <a:ext cx="680200" cy="68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8"/>
          <p:cNvPicPr preferRelativeResize="0"/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3362783" y="3591033"/>
            <a:ext cx="703433" cy="703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8"/>
          <p:cNvPicPr preferRelativeResize="0"/>
          <p:nvPr/>
        </p:nvPicPr>
        <p:blipFill>
          <a:blip r:embed="rId54">
            <a:alphaModFix/>
          </a:blip>
          <a:stretch>
            <a:fillRect/>
          </a:stretch>
        </p:blipFill>
        <p:spPr>
          <a:xfrm>
            <a:off x="4133801" y="3593783"/>
            <a:ext cx="703433" cy="703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8"/>
          <p:cNvPicPr preferRelativeResize="0"/>
          <p:nvPr/>
        </p:nvPicPr>
        <p:blipFill>
          <a:blip r:embed="rId55">
            <a:alphaModFix/>
          </a:blip>
          <a:stretch>
            <a:fillRect/>
          </a:stretch>
        </p:blipFill>
        <p:spPr>
          <a:xfrm>
            <a:off x="4904800" y="3593833"/>
            <a:ext cx="703434" cy="703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8"/>
          <p:cNvPicPr preferRelativeResize="0"/>
          <p:nvPr/>
        </p:nvPicPr>
        <p:blipFill>
          <a:blip r:embed="rId56">
            <a:alphaModFix/>
          </a:blip>
          <a:stretch>
            <a:fillRect/>
          </a:stretch>
        </p:blipFill>
        <p:spPr>
          <a:xfrm>
            <a:off x="5675783" y="3602767"/>
            <a:ext cx="703433" cy="703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8"/>
          <p:cNvPicPr preferRelativeResize="0"/>
          <p:nvPr/>
        </p:nvPicPr>
        <p:blipFill>
          <a:blip r:embed="rId57">
            <a:alphaModFix/>
          </a:blip>
          <a:stretch>
            <a:fillRect/>
          </a:stretch>
        </p:blipFill>
        <p:spPr>
          <a:xfrm>
            <a:off x="6446783" y="3594100"/>
            <a:ext cx="703433" cy="703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8"/>
          <p:cNvPicPr preferRelativeResize="0"/>
          <p:nvPr/>
        </p:nvPicPr>
        <p:blipFill>
          <a:blip r:embed="rId58">
            <a:alphaModFix/>
          </a:blip>
          <a:stretch>
            <a:fillRect/>
          </a:stretch>
        </p:blipFill>
        <p:spPr>
          <a:xfrm>
            <a:off x="7217811" y="3603795"/>
            <a:ext cx="703433" cy="70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8"/>
          <p:cNvPicPr preferRelativeResize="0"/>
          <p:nvPr/>
        </p:nvPicPr>
        <p:blipFill>
          <a:blip r:embed="rId59">
            <a:alphaModFix/>
          </a:blip>
          <a:stretch>
            <a:fillRect/>
          </a:stretch>
        </p:blipFill>
        <p:spPr>
          <a:xfrm>
            <a:off x="8012018" y="3603783"/>
            <a:ext cx="703433" cy="706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8"/>
          <p:cNvPicPr preferRelativeResize="0"/>
          <p:nvPr/>
        </p:nvPicPr>
        <p:blipFill>
          <a:blip r:embed="rId60">
            <a:alphaModFix/>
          </a:blip>
          <a:stretch>
            <a:fillRect/>
          </a:stretch>
        </p:blipFill>
        <p:spPr>
          <a:xfrm>
            <a:off x="8806253" y="3602783"/>
            <a:ext cx="703433" cy="703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8"/>
          <p:cNvPicPr preferRelativeResize="0"/>
          <p:nvPr/>
        </p:nvPicPr>
        <p:blipFill>
          <a:blip r:embed="rId61">
            <a:alphaModFix/>
          </a:blip>
          <a:stretch>
            <a:fillRect/>
          </a:stretch>
        </p:blipFill>
        <p:spPr>
          <a:xfrm>
            <a:off x="9600500" y="3602811"/>
            <a:ext cx="703433" cy="705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8"/>
          <p:cNvPicPr preferRelativeResize="0"/>
          <p:nvPr/>
        </p:nvPicPr>
        <p:blipFill>
          <a:blip r:embed="rId62">
            <a:alphaModFix/>
          </a:blip>
          <a:stretch>
            <a:fillRect/>
          </a:stretch>
        </p:blipFill>
        <p:spPr>
          <a:xfrm>
            <a:off x="10394733" y="3625667"/>
            <a:ext cx="680200" cy="68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8"/>
          <p:cNvPicPr preferRelativeResize="0"/>
          <p:nvPr/>
        </p:nvPicPr>
        <p:blipFill>
          <a:blip r:embed="rId63">
            <a:alphaModFix/>
          </a:blip>
          <a:stretch>
            <a:fillRect/>
          </a:stretch>
        </p:blipFill>
        <p:spPr>
          <a:xfrm>
            <a:off x="11165733" y="3593833"/>
            <a:ext cx="680199" cy="68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8"/>
          <p:cNvPicPr preferRelativeResize="0"/>
          <p:nvPr/>
        </p:nvPicPr>
        <p:blipFill>
          <a:blip r:embed="rId64">
            <a:alphaModFix/>
          </a:blip>
          <a:stretch>
            <a:fillRect/>
          </a:stretch>
        </p:blipFill>
        <p:spPr>
          <a:xfrm>
            <a:off x="107700" y="4377600"/>
            <a:ext cx="636333" cy="66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8"/>
          <p:cNvPicPr preferRelativeResize="0"/>
          <p:nvPr/>
        </p:nvPicPr>
        <p:blipFill>
          <a:blip r:embed="rId65">
            <a:alphaModFix/>
          </a:blip>
          <a:stretch>
            <a:fillRect/>
          </a:stretch>
        </p:blipFill>
        <p:spPr>
          <a:xfrm>
            <a:off x="821400" y="4378800"/>
            <a:ext cx="662600" cy="6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8"/>
          <p:cNvPicPr preferRelativeResize="0"/>
          <p:nvPr/>
        </p:nvPicPr>
        <p:blipFill>
          <a:blip r:embed="rId66">
            <a:alphaModFix/>
          </a:blip>
          <a:stretch>
            <a:fillRect/>
          </a:stretch>
        </p:blipFill>
        <p:spPr>
          <a:xfrm>
            <a:off x="1561367" y="4378799"/>
            <a:ext cx="652999" cy="65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8"/>
          <p:cNvPicPr preferRelativeResize="0"/>
          <p:nvPr/>
        </p:nvPicPr>
        <p:blipFill>
          <a:blip r:embed="rId67">
            <a:alphaModFix/>
          </a:blip>
          <a:stretch>
            <a:fillRect/>
          </a:stretch>
        </p:blipFill>
        <p:spPr>
          <a:xfrm>
            <a:off x="2291733" y="4378800"/>
            <a:ext cx="653000" cy="650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8"/>
          <p:cNvPicPr preferRelativeResize="0"/>
          <p:nvPr/>
        </p:nvPicPr>
        <p:blipFill>
          <a:blip r:embed="rId68">
            <a:alphaModFix/>
          </a:blip>
          <a:stretch>
            <a:fillRect/>
          </a:stretch>
        </p:blipFill>
        <p:spPr>
          <a:xfrm>
            <a:off x="3022100" y="4378786"/>
            <a:ext cx="653001" cy="653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8"/>
          <p:cNvSpPr txBox="1"/>
          <p:nvPr/>
        </p:nvSpPr>
        <p:spPr>
          <a:xfrm>
            <a:off x="3842833" y="4540467"/>
            <a:ext cx="6363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0" name="Google Shape;200;p28"/>
          <p:cNvPicPr preferRelativeResize="0"/>
          <p:nvPr/>
        </p:nvPicPr>
        <p:blipFill>
          <a:blip r:embed="rId69">
            <a:alphaModFix/>
          </a:blip>
          <a:stretch>
            <a:fillRect/>
          </a:stretch>
        </p:blipFill>
        <p:spPr>
          <a:xfrm>
            <a:off x="3752466" y="4378800"/>
            <a:ext cx="653000" cy="65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8"/>
          <p:cNvPicPr preferRelativeResize="0"/>
          <p:nvPr/>
        </p:nvPicPr>
        <p:blipFill>
          <a:blip r:embed="rId70">
            <a:alphaModFix/>
          </a:blip>
          <a:stretch>
            <a:fillRect/>
          </a:stretch>
        </p:blipFill>
        <p:spPr>
          <a:xfrm>
            <a:off x="4482833" y="4368767"/>
            <a:ext cx="680199" cy="682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8"/>
          <p:cNvPicPr preferRelativeResize="0"/>
          <p:nvPr/>
        </p:nvPicPr>
        <p:blipFill>
          <a:blip r:embed="rId71">
            <a:alphaModFix/>
          </a:blip>
          <a:stretch>
            <a:fillRect/>
          </a:stretch>
        </p:blipFill>
        <p:spPr>
          <a:xfrm>
            <a:off x="5240400" y="4368767"/>
            <a:ext cx="680199" cy="68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8"/>
          <p:cNvPicPr preferRelativeResize="0"/>
          <p:nvPr/>
        </p:nvPicPr>
        <p:blipFill>
          <a:blip r:embed="rId72">
            <a:alphaModFix/>
          </a:blip>
          <a:stretch>
            <a:fillRect/>
          </a:stretch>
        </p:blipFill>
        <p:spPr>
          <a:xfrm>
            <a:off x="5970767" y="4370000"/>
            <a:ext cx="680200" cy="68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8"/>
          <p:cNvPicPr preferRelativeResize="0"/>
          <p:nvPr/>
        </p:nvPicPr>
        <p:blipFill>
          <a:blip r:embed="rId73">
            <a:alphaModFix/>
          </a:blip>
          <a:stretch>
            <a:fillRect/>
          </a:stretch>
        </p:blipFill>
        <p:spPr>
          <a:xfrm>
            <a:off x="6743450" y="4370050"/>
            <a:ext cx="680200" cy="68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8"/>
          <p:cNvPicPr preferRelativeResize="0"/>
          <p:nvPr/>
        </p:nvPicPr>
        <p:blipFill>
          <a:blip r:embed="rId74">
            <a:alphaModFix/>
          </a:blip>
          <a:stretch>
            <a:fillRect/>
          </a:stretch>
        </p:blipFill>
        <p:spPr>
          <a:xfrm>
            <a:off x="7494167" y="4370033"/>
            <a:ext cx="680200" cy="68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8"/>
          <p:cNvPicPr preferRelativeResize="0"/>
          <p:nvPr/>
        </p:nvPicPr>
        <p:blipFill>
          <a:blip r:embed="rId75">
            <a:alphaModFix/>
          </a:blip>
          <a:stretch>
            <a:fillRect/>
          </a:stretch>
        </p:blipFill>
        <p:spPr>
          <a:xfrm>
            <a:off x="8246483" y="4368783"/>
            <a:ext cx="636300" cy="68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8"/>
          <p:cNvPicPr preferRelativeResize="0"/>
          <p:nvPr/>
        </p:nvPicPr>
        <p:blipFill>
          <a:blip r:embed="rId76">
            <a:alphaModFix/>
          </a:blip>
          <a:stretch>
            <a:fillRect/>
          </a:stretch>
        </p:blipFill>
        <p:spPr>
          <a:xfrm flipH="1">
            <a:off x="8946621" y="4357050"/>
            <a:ext cx="703466" cy="706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8"/>
          <p:cNvPicPr preferRelativeResize="0"/>
          <p:nvPr/>
        </p:nvPicPr>
        <p:blipFill>
          <a:blip r:embed="rId77">
            <a:alphaModFix/>
          </a:blip>
          <a:stretch>
            <a:fillRect/>
          </a:stretch>
        </p:blipFill>
        <p:spPr>
          <a:xfrm>
            <a:off x="9747933" y="4357267"/>
            <a:ext cx="703466" cy="7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8"/>
          <p:cNvPicPr preferRelativeResize="0"/>
          <p:nvPr/>
        </p:nvPicPr>
        <p:blipFill>
          <a:blip r:embed="rId78">
            <a:alphaModFix/>
          </a:blip>
          <a:stretch>
            <a:fillRect/>
          </a:stretch>
        </p:blipFill>
        <p:spPr>
          <a:xfrm>
            <a:off x="10549233" y="4357066"/>
            <a:ext cx="703399" cy="70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8"/>
          <p:cNvPicPr preferRelativeResize="0"/>
          <p:nvPr/>
        </p:nvPicPr>
        <p:blipFill>
          <a:blip r:embed="rId79">
            <a:alphaModFix/>
          </a:blip>
          <a:stretch>
            <a:fillRect/>
          </a:stretch>
        </p:blipFill>
        <p:spPr>
          <a:xfrm>
            <a:off x="11350467" y="4356967"/>
            <a:ext cx="703466" cy="706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8"/>
          <p:cNvPicPr preferRelativeResize="0"/>
          <p:nvPr/>
        </p:nvPicPr>
        <p:blipFill>
          <a:blip r:embed="rId80">
            <a:alphaModFix/>
          </a:blip>
          <a:stretch>
            <a:fillRect/>
          </a:stretch>
        </p:blipFill>
        <p:spPr>
          <a:xfrm>
            <a:off x="258886" y="5138533"/>
            <a:ext cx="653000" cy="65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8"/>
          <p:cNvPicPr preferRelativeResize="0"/>
          <p:nvPr/>
        </p:nvPicPr>
        <p:blipFill>
          <a:blip r:embed="rId81">
            <a:alphaModFix/>
          </a:blip>
          <a:stretch>
            <a:fillRect/>
          </a:stretch>
        </p:blipFill>
        <p:spPr>
          <a:xfrm>
            <a:off x="984200" y="5128569"/>
            <a:ext cx="662600" cy="665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8"/>
          <p:cNvPicPr preferRelativeResize="0"/>
          <p:nvPr/>
        </p:nvPicPr>
        <p:blipFill>
          <a:blip r:embed="rId82">
            <a:alphaModFix/>
          </a:blip>
          <a:stretch>
            <a:fillRect/>
          </a:stretch>
        </p:blipFill>
        <p:spPr>
          <a:xfrm>
            <a:off x="1719100" y="5122933"/>
            <a:ext cx="662600" cy="6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8"/>
          <p:cNvPicPr preferRelativeResize="0"/>
          <p:nvPr/>
        </p:nvPicPr>
        <p:blipFill>
          <a:blip r:embed="rId83">
            <a:alphaModFix/>
          </a:blip>
          <a:stretch>
            <a:fillRect/>
          </a:stretch>
        </p:blipFill>
        <p:spPr>
          <a:xfrm>
            <a:off x="2454000" y="5135533"/>
            <a:ext cx="662600" cy="66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8"/>
          <p:cNvPicPr preferRelativeResize="0"/>
          <p:nvPr/>
        </p:nvPicPr>
        <p:blipFill>
          <a:blip r:embed="rId84">
            <a:alphaModFix/>
          </a:blip>
          <a:stretch>
            <a:fillRect/>
          </a:stretch>
        </p:blipFill>
        <p:spPr>
          <a:xfrm>
            <a:off x="3188900" y="5135533"/>
            <a:ext cx="662601" cy="66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8"/>
          <p:cNvPicPr preferRelativeResize="0"/>
          <p:nvPr/>
        </p:nvPicPr>
        <p:blipFill>
          <a:blip r:embed="rId85">
            <a:alphaModFix/>
          </a:blip>
          <a:stretch>
            <a:fillRect/>
          </a:stretch>
        </p:blipFill>
        <p:spPr>
          <a:xfrm>
            <a:off x="3923800" y="5138530"/>
            <a:ext cx="653000" cy="65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8"/>
          <p:cNvPicPr preferRelativeResize="0"/>
          <p:nvPr/>
        </p:nvPicPr>
        <p:blipFill>
          <a:blip r:embed="rId86">
            <a:alphaModFix/>
          </a:blip>
          <a:stretch>
            <a:fillRect/>
          </a:stretch>
        </p:blipFill>
        <p:spPr>
          <a:xfrm>
            <a:off x="4649100" y="5138533"/>
            <a:ext cx="636400" cy="63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8"/>
          <p:cNvPicPr preferRelativeResize="0"/>
          <p:nvPr/>
        </p:nvPicPr>
        <p:blipFill>
          <a:blip r:embed="rId87">
            <a:alphaModFix/>
          </a:blip>
          <a:stretch>
            <a:fillRect/>
          </a:stretch>
        </p:blipFill>
        <p:spPr>
          <a:xfrm>
            <a:off x="5357800" y="5138533"/>
            <a:ext cx="636300" cy="6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8"/>
          <p:cNvPicPr preferRelativeResize="0"/>
          <p:nvPr/>
        </p:nvPicPr>
        <p:blipFill>
          <a:blip r:embed="rId88">
            <a:alphaModFix/>
          </a:blip>
          <a:stretch>
            <a:fillRect/>
          </a:stretch>
        </p:blipFill>
        <p:spPr>
          <a:xfrm>
            <a:off x="6066400" y="5140600"/>
            <a:ext cx="653000" cy="655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8"/>
          <p:cNvPicPr preferRelativeResize="0"/>
          <p:nvPr/>
        </p:nvPicPr>
        <p:blipFill>
          <a:blip r:embed="rId89">
            <a:alphaModFix/>
          </a:blip>
          <a:stretch>
            <a:fillRect/>
          </a:stretch>
        </p:blipFill>
        <p:spPr>
          <a:xfrm>
            <a:off x="6791700" y="5140595"/>
            <a:ext cx="662600" cy="6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8"/>
          <p:cNvPicPr preferRelativeResize="0"/>
          <p:nvPr/>
        </p:nvPicPr>
        <p:blipFill>
          <a:blip r:embed="rId90">
            <a:alphaModFix/>
          </a:blip>
          <a:stretch>
            <a:fillRect/>
          </a:stretch>
        </p:blipFill>
        <p:spPr>
          <a:xfrm>
            <a:off x="7526600" y="5110133"/>
            <a:ext cx="680167" cy="68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8"/>
          <p:cNvPicPr preferRelativeResize="0"/>
          <p:nvPr/>
        </p:nvPicPr>
        <p:blipFill>
          <a:blip r:embed="rId91">
            <a:alphaModFix/>
          </a:blip>
          <a:stretch>
            <a:fillRect/>
          </a:stretch>
        </p:blipFill>
        <p:spPr>
          <a:xfrm>
            <a:off x="8251900" y="5110133"/>
            <a:ext cx="662600" cy="660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8"/>
          <p:cNvPicPr preferRelativeResize="0"/>
          <p:nvPr/>
        </p:nvPicPr>
        <p:blipFill>
          <a:blip r:embed="rId92">
            <a:alphaModFix/>
          </a:blip>
          <a:stretch>
            <a:fillRect/>
          </a:stretch>
        </p:blipFill>
        <p:spPr>
          <a:xfrm>
            <a:off x="8959634" y="5112300"/>
            <a:ext cx="680166" cy="680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8"/>
          <p:cNvPicPr preferRelativeResize="0"/>
          <p:nvPr/>
        </p:nvPicPr>
        <p:blipFill>
          <a:blip r:embed="rId93">
            <a:alphaModFix/>
          </a:blip>
          <a:stretch>
            <a:fillRect/>
          </a:stretch>
        </p:blipFill>
        <p:spPr>
          <a:xfrm>
            <a:off x="9684933" y="5112267"/>
            <a:ext cx="680167" cy="67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8"/>
          <p:cNvPicPr preferRelativeResize="0"/>
          <p:nvPr/>
        </p:nvPicPr>
        <p:blipFill>
          <a:blip r:embed="rId94">
            <a:alphaModFix/>
          </a:blip>
          <a:stretch>
            <a:fillRect/>
          </a:stretch>
        </p:blipFill>
        <p:spPr>
          <a:xfrm>
            <a:off x="10410233" y="5114364"/>
            <a:ext cx="680200" cy="682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8"/>
          <p:cNvPicPr preferRelativeResize="0"/>
          <p:nvPr/>
        </p:nvPicPr>
        <p:blipFill>
          <a:blip r:embed="rId95">
            <a:alphaModFix/>
          </a:blip>
          <a:stretch>
            <a:fillRect/>
          </a:stretch>
        </p:blipFill>
        <p:spPr>
          <a:xfrm>
            <a:off x="11135567" y="5108067"/>
            <a:ext cx="703466" cy="703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8"/>
          <p:cNvPicPr preferRelativeResize="0"/>
          <p:nvPr/>
        </p:nvPicPr>
        <p:blipFill>
          <a:blip r:embed="rId96">
            <a:alphaModFix/>
          </a:blip>
          <a:stretch>
            <a:fillRect/>
          </a:stretch>
        </p:blipFill>
        <p:spPr>
          <a:xfrm>
            <a:off x="1584062" y="5888696"/>
            <a:ext cx="747766" cy="750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8"/>
          <p:cNvPicPr preferRelativeResize="0"/>
          <p:nvPr/>
        </p:nvPicPr>
        <p:blipFill>
          <a:blip r:embed="rId97">
            <a:alphaModFix/>
          </a:blip>
          <a:stretch>
            <a:fillRect/>
          </a:stretch>
        </p:blipFill>
        <p:spPr>
          <a:xfrm>
            <a:off x="2454000" y="5904445"/>
            <a:ext cx="747767" cy="750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8"/>
          <p:cNvPicPr preferRelativeResize="0"/>
          <p:nvPr/>
        </p:nvPicPr>
        <p:blipFill>
          <a:blip r:embed="rId98">
            <a:alphaModFix/>
          </a:blip>
          <a:stretch>
            <a:fillRect/>
          </a:stretch>
        </p:blipFill>
        <p:spPr>
          <a:xfrm>
            <a:off x="3323933" y="5901850"/>
            <a:ext cx="747767" cy="747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8"/>
          <p:cNvPicPr preferRelativeResize="0"/>
          <p:nvPr/>
        </p:nvPicPr>
        <p:blipFill>
          <a:blip r:embed="rId99">
            <a:alphaModFix/>
          </a:blip>
          <a:stretch>
            <a:fillRect/>
          </a:stretch>
        </p:blipFill>
        <p:spPr>
          <a:xfrm>
            <a:off x="4193867" y="5898267"/>
            <a:ext cx="703467" cy="703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8"/>
          <p:cNvPicPr preferRelativeResize="0"/>
          <p:nvPr/>
        </p:nvPicPr>
        <p:blipFill>
          <a:blip r:embed="rId100">
            <a:alphaModFix/>
          </a:blip>
          <a:stretch>
            <a:fillRect/>
          </a:stretch>
        </p:blipFill>
        <p:spPr>
          <a:xfrm>
            <a:off x="5019500" y="5912167"/>
            <a:ext cx="703467" cy="703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8"/>
          <p:cNvPicPr preferRelativeResize="0"/>
          <p:nvPr/>
        </p:nvPicPr>
        <p:blipFill>
          <a:blip r:embed="rId101">
            <a:alphaModFix/>
          </a:blip>
          <a:stretch>
            <a:fillRect/>
          </a:stretch>
        </p:blipFill>
        <p:spPr>
          <a:xfrm flipH="1">
            <a:off x="5845134" y="5929233"/>
            <a:ext cx="703466" cy="70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8"/>
          <p:cNvPicPr preferRelativeResize="0"/>
          <p:nvPr/>
        </p:nvPicPr>
        <p:blipFill>
          <a:blip r:embed="rId102">
            <a:alphaModFix/>
          </a:blip>
          <a:stretch>
            <a:fillRect/>
          </a:stretch>
        </p:blipFill>
        <p:spPr>
          <a:xfrm>
            <a:off x="6670767" y="5927920"/>
            <a:ext cx="703400" cy="7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8"/>
          <p:cNvPicPr preferRelativeResize="0"/>
          <p:nvPr/>
        </p:nvPicPr>
        <p:blipFill>
          <a:blip r:embed="rId103">
            <a:alphaModFix/>
          </a:blip>
          <a:stretch>
            <a:fillRect/>
          </a:stretch>
        </p:blipFill>
        <p:spPr>
          <a:xfrm>
            <a:off x="7496333" y="5912167"/>
            <a:ext cx="703467" cy="703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8"/>
          <p:cNvPicPr preferRelativeResize="0"/>
          <p:nvPr/>
        </p:nvPicPr>
        <p:blipFill>
          <a:blip r:embed="rId104">
            <a:alphaModFix/>
          </a:blip>
          <a:stretch>
            <a:fillRect/>
          </a:stretch>
        </p:blipFill>
        <p:spPr>
          <a:xfrm>
            <a:off x="8321967" y="5905733"/>
            <a:ext cx="747767" cy="747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8"/>
          <p:cNvPicPr preferRelativeResize="0"/>
          <p:nvPr/>
        </p:nvPicPr>
        <p:blipFill>
          <a:blip r:embed="rId105">
            <a:alphaModFix/>
          </a:blip>
          <a:stretch>
            <a:fillRect/>
          </a:stretch>
        </p:blipFill>
        <p:spPr>
          <a:xfrm>
            <a:off x="9147533" y="5913533"/>
            <a:ext cx="747767" cy="74489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8"/>
          <p:cNvSpPr txBox="1"/>
          <p:nvPr/>
        </p:nvSpPr>
        <p:spPr>
          <a:xfrm>
            <a:off x="122800" y="2479117"/>
            <a:ext cx="11946300" cy="7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Times"/>
                <a:ea typeface="Times"/>
                <a:cs typeface="Times"/>
                <a:sym typeface="Times"/>
              </a:rPr>
              <a:t>STUDENT EMPLOYEES OF DIVISION OF INFORMATION TECHNOLOGY 2019-2020</a:t>
            </a:r>
            <a:endParaRPr sz="3200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642</Words>
  <Application>Microsoft Macintosh PowerPoint</Application>
  <PresentationFormat>Widescreen</PresentationFormat>
  <Paragraphs>138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</vt:lpstr>
      <vt:lpstr>Office Theme</vt:lpstr>
      <vt:lpstr>Simple Light</vt:lpstr>
      <vt:lpstr>PowerPoint Presentation</vt:lpstr>
      <vt:lpstr>Who We Are (And Why This Matters To Us)</vt:lpstr>
      <vt:lpstr>Why this topic is critical for the higher education workforce</vt:lpstr>
      <vt:lpstr>Audience Poll</vt:lpstr>
      <vt:lpstr>PowerPoint Presentation</vt:lpstr>
      <vt:lpstr>UMBC Quick Facts</vt:lpstr>
      <vt:lpstr>UMBC’s Presidential Challenge</vt:lpstr>
      <vt:lpstr>2014 UMBC DoIT - Student Demographics</vt:lpstr>
      <vt:lpstr>PowerPoint Presentation</vt:lpstr>
      <vt:lpstr>PowerPoint Presentation</vt:lpstr>
      <vt:lpstr>PowerPoint Presentation</vt:lpstr>
      <vt:lpstr>Cyber Security Student Workers</vt:lpstr>
      <vt:lpstr>Desktop Support Student Workers</vt:lpstr>
      <vt:lpstr>Former Student Stories  https://drive.google.com/file/d/16okGe91dZtnFnXMGyqgNXXg5vG15UmXi/view?usp=sharing   https://drive.google.com/file/d/1ZcLK-QW8gil8WzdzDwHNCG4n_OkWUnbd/view?usp=sharing</vt:lpstr>
      <vt:lpstr>Audience Word Cloud </vt:lpstr>
      <vt:lpstr>How do you get there?</vt:lpstr>
      <vt:lpstr>PowerPoint Presentation</vt:lpstr>
      <vt:lpstr>Recruitment Practices: Job Descriptions &amp; Ads</vt:lpstr>
      <vt:lpstr>Recruitment Practices: Campus Units &amp; Academic Departments</vt:lpstr>
      <vt:lpstr>Retention Practices: Developing Your Student Workforce</vt:lpstr>
      <vt:lpstr>Retention Practices: Interrupting Bias</vt:lpstr>
      <vt:lpstr>One Action You Will Take</vt:lpstr>
      <vt:lpstr>Contact Information</vt:lpstr>
      <vt:lpstr>Session Evaluations There are two ways to access the session and presenter evaluations: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Damian Doyle</cp:lastModifiedBy>
  <cp:revision>2</cp:revision>
  <dcterms:modified xsi:type="dcterms:W3CDTF">2019-10-21T05:15:48Z</dcterms:modified>
</cp:coreProperties>
</file>