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1" r:id="rId2"/>
    <p:sldId id="260" r:id="rId3"/>
    <p:sldId id="259" r:id="rId4"/>
    <p:sldId id="272" r:id="rId5"/>
    <p:sldId id="265" r:id="rId6"/>
    <p:sldId id="266" r:id="rId7"/>
    <p:sldId id="267" r:id="rId8"/>
    <p:sldId id="268" r:id="rId9"/>
    <p:sldId id="271" r:id="rId10"/>
    <p:sldId id="269" r:id="rId11"/>
    <p:sldId id="278" r:id="rId12"/>
    <p:sldId id="270" r:id="rId13"/>
    <p:sldId id="273" r:id="rId14"/>
    <p:sldId id="285" r:id="rId15"/>
    <p:sldId id="286" r:id="rId16"/>
    <p:sldId id="287" r:id="rId17"/>
    <p:sldId id="275" r:id="rId18"/>
    <p:sldId id="288" r:id="rId19"/>
    <p:sldId id="289" r:id="rId20"/>
    <p:sldId id="290" r:id="rId21"/>
    <p:sldId id="274" r:id="rId22"/>
    <p:sldId id="279" r:id="rId23"/>
    <p:sldId id="280" r:id="rId24"/>
    <p:sldId id="282" r:id="rId25"/>
    <p:sldId id="281" r:id="rId26"/>
    <p:sldId id="277" r:id="rId27"/>
    <p:sldId id="257" r:id="rId28"/>
    <p:sldId id="276" r:id="rId29"/>
    <p:sldId id="263" r:id="rId30"/>
    <p:sldId id="264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622"/>
    <a:srgbClr val="446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5" autoAdjust="0"/>
    <p:restoredTop sz="78018"/>
  </p:normalViewPr>
  <p:slideViewPr>
    <p:cSldViewPr snapToGrid="0">
      <p:cViewPr varScale="1">
        <p:scale>
          <a:sx n="89" d="100"/>
          <a:sy n="89" d="100"/>
        </p:scale>
        <p:origin x="1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0C3DD-88A2-AB44-BAE0-953BF68AF7CC}" type="datetimeFigureOut">
              <a:rPr lang="en-US" smtClean="0"/>
              <a:t>10/9/19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DA42F-AF8B-AE4E-9280-FF3C0616A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6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59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somewhere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Small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Moving ETL to </a:t>
            </a:r>
            <a:r>
              <a:rPr lang="en-US" dirty="0" err="1"/>
              <a:t>SnapLogic</a:t>
            </a:r>
            <a:r>
              <a:rPr lang="en-US" dirty="0"/>
              <a:t> is an opportunity to rework and improve on debt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70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API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”speaking API” is really the norm for many of our teams 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Tools like </a:t>
            </a:r>
            <a:r>
              <a:rPr lang="en-US" dirty="0" err="1"/>
              <a:t>SnapLogic</a:t>
            </a:r>
            <a:r>
              <a:rPr lang="en-US" dirty="0"/>
              <a:t> are a great catalyst for my PL/SQL developer team in understanding, using, and creating APIs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APIs are discussed during most technical interviews 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APIs are an opportunity for disparate groups of people to work together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Infra as Code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Gets our infrastructure team talking with our applications and digital transformation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11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14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Automation can help us scale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Automation helps us produce a consistent OS image (press the button, get a peanut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If it is good enough for Azure – it is good enough for 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Server builds becomes a very simple process, allowing admins and engineers to focus on the most important “stuff”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68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9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01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SnapLogic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IPaaS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Easy onboarding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Accommodates “no-code” and more advanced coding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53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Code re-use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87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PL/SQL developer teams developing APIs with each “pipeline”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Pipelines can consume other pipelines via API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63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From </a:t>
            </a:r>
            <a:r>
              <a:rPr lang="en-US" dirty="0" err="1"/>
              <a:t>cron</a:t>
            </a:r>
            <a:r>
              <a:rPr lang="en-US" dirty="0"/>
              <a:t> jobs running </a:t>
            </a:r>
            <a:r>
              <a:rPr lang="en-US" dirty="0" err="1"/>
              <a:t>shl</a:t>
            </a:r>
            <a:r>
              <a:rPr lang="en-US" dirty="0"/>
              <a:t> scripts executing PL/SQL programs to a much better UI / UX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3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”make this one like that one” method</a:t>
            </a:r>
          </a:p>
          <a:p>
            <a:endParaRPr lang="en-US" dirty="0"/>
          </a:p>
          <a:p>
            <a:r>
              <a:rPr lang="en-US" dirty="0"/>
              <a:t>Differing skillsets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Depth of skill and breadth of experience / system knowledge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52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BI environment – using </a:t>
            </a:r>
            <a:r>
              <a:rPr lang="en-US" dirty="0" err="1"/>
              <a:t>AzureDevOps</a:t>
            </a:r>
            <a:r>
              <a:rPr lang="en-US" dirty="0"/>
              <a:t> for CI/CD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Tied to branching strategy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Already part of our ecosystem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MSDN licenses for our developers give us the appropriate access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31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Much improved over manual processes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48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Note the only failed deployment is mine…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72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Transparency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 hidden technical debt!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576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Modern tools / API allow for additional automation and innovation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Slack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Note the phone screen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72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buy a new integration platform for thousands of bucks!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www.reddit.com</a:t>
            </a:r>
            <a:r>
              <a:rPr lang="en-US" dirty="0"/>
              <a:t>/r/sysadmin/comments/cdlar7/</a:t>
            </a:r>
            <a:r>
              <a:rPr lang="en-US" dirty="0" err="1"/>
              <a:t>psa_still_not_automating_still_at_risk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608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364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www.reddit.com</a:t>
            </a:r>
            <a:r>
              <a:rPr lang="en-US" dirty="0"/>
              <a:t>/r/sysadmin/comments/cdlar7/</a:t>
            </a:r>
            <a:r>
              <a:rPr lang="en-US" dirty="0" err="1"/>
              <a:t>psa_still_not_automating_still_at_risk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4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traits are not necessarily bad; however, in our case they all pushed toward working in silos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Some suffered in silence with problems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 effective cross-training, even where we had primary and secondary responsibilities with applications and tasks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 overall approach to how we work – aligned with technical architecture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 we share work if we all do it differently?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It’s difficult to ensure consistency in manual processes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Heroes don’t scale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0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customers think we are doing great!  They have “my person in IT”</a:t>
            </a:r>
          </a:p>
          <a:p>
            <a:endParaRPr lang="en-US" dirty="0"/>
          </a:p>
          <a:p>
            <a:r>
              <a:rPr lang="en-US" dirty="0"/>
              <a:t>Scaling to demand means hiring lots of people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5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so much technical debt and “we’ve always done it that way” – where do we start?  </a:t>
            </a:r>
          </a:p>
          <a:p>
            <a:r>
              <a:rPr lang="en-US" dirty="0"/>
              <a:t>You have to start somewhere! </a:t>
            </a:r>
          </a:p>
          <a:p>
            <a:endParaRPr lang="en-US" dirty="0"/>
          </a:p>
          <a:p>
            <a:r>
              <a:rPr lang="en-US" dirty="0"/>
              <a:t>Analysis paralysis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Historically our teams would work very much in the waterfall method</a:t>
            </a:r>
          </a:p>
          <a:p>
            <a:endParaRPr lang="en-US" dirty="0"/>
          </a:p>
          <a:p>
            <a:r>
              <a:rPr lang="en-US" dirty="0"/>
              <a:t>Room to innovate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re-organization (sometimes a shake-up is needed)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Turn hobbies into solutions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 each 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Grow our collective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Group goals (OKR style)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Opportunities to work together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Peer review / change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Small projects like supporting the sandbox environment for student dev teams allowed infrastructure to build automated deployments with new tools and tech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62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solution?  - need to validate with John E and JD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Ansible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Github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Moving more toward DevOps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Started as an exercise to support our front-end web developers (Innovation Team)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“sandbox”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Segmented from the rest of the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Code promotion / release management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Issue their own certs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Create and destroy CentOS servers on the fly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MERN stack deployment – Ansible playbook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Blank CentOS server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Clones repo from GitHub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Installs all dependencies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Sets up a service to run the application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Full on DevOps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Tied to GitHub branch methodology – not completely automated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Reduced dependencies on Infrastructure and Application teams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Mandated code review via branching methodology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Settled on a single deployment workflow and toolset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84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Implemented as a team goal around the integration project (IPaaS)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Also required developers present their solutions to the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Peer review is now part of our release management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Still getting better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Went too far with integration / peer review solution (</a:t>
            </a:r>
            <a:r>
              <a:rPr lang="en-US" dirty="0" err="1"/>
              <a:t>SnapLogic</a:t>
            </a:r>
            <a:r>
              <a:rPr lang="en-US" dirty="0"/>
              <a:t>, GitHub, </a:t>
            </a:r>
            <a:r>
              <a:rPr lang="en-US" dirty="0" err="1"/>
              <a:t>ZenDesk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5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Some source control – specifically for </a:t>
            </a:r>
            <a:r>
              <a:rPr lang="en-US" dirty="0" err="1"/>
              <a:t>.Net</a:t>
            </a:r>
            <a:r>
              <a:rPr lang="en-US" dirty="0"/>
              <a:t> web development and SSRS reports.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 consistency – the majority of our custom development was “safe in the database”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Current Solutions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Azure DevOps (formerly visual VSTS, formerly TFS)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GitHub (GitHub for Education)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Our teams didn’t understand the value in release management, source control,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73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Technical Debt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* we’ve built whole processes around work-arounds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Code buried deep in the database – is this Ellucian’s?  Is this Ours?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Random tools in a personal toolbox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“I have a script to do that…”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Not always code that needs to be refactored – sometimes processes are implemented which solve a current problem but need to be refactored / re-designed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As soon as you solve the problem – you own the solution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Work processes – PL/SQL developers owning application config and infrastructure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A42F-AF8B-AE4E-9280-FF3C0616A2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6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4D38-740B-4143-AC65-384A0440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2540-53B1-4F9A-9B57-DD1BD668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0DFF-03B4-4196-AEBC-F9CD1C7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492875"/>
            <a:ext cx="1781176" cy="365125"/>
          </a:xfrm>
        </p:spPr>
        <p:txBody>
          <a:bodyPr/>
          <a:lstStyle>
            <a:lvl1pPr algn="ctr"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pPr/>
              <a:t>10/9/19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8918-F756-45A3-8342-6B44516A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25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CF33-50F6-4C0B-91CA-D89BE0B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F76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745E-8FCA-4EA6-AB27-B0974F86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7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DFCB-2347-45B8-80C6-6A3E2C5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AC8B-4CA9-42A1-A6C9-418427F2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6206-7E00-4E1A-9030-004775DD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9145-286A-4DC5-9DF3-DDF28A2E0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A2F43-C806-4251-9FEF-543F7D8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3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D938-CB1D-4FF7-B6FC-B15A521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E4615-9ABA-49B8-954A-3BA88214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FE8-A058-4671-A267-866CE583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7361A-F08D-4094-8140-2D8B43E5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9086B-1657-4B07-9A0F-FC426D96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1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7AAF-2BBF-4380-9A58-23F3D6D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540B-73CC-49AE-9C20-78508968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B6DD9-C579-4256-A53A-AB5E9E89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EC68-B7AD-41A9-A7E2-A442FC8C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3932237" cy="3971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92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DCF34-004C-456C-9BDC-5624160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1ABF-A750-49FF-8810-DD600F2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D40D-2D40-461D-B00C-2F78B6DC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22F0-B9BE-420C-9E14-F7F65D1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353A-0FC2-41A2-9A6D-0536EC4CB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5B29-BEA2-46CF-8969-A9D44B5B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2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oeggleston@davidson.edu" TargetMode="External"/><Relationship Id="rId5" Type="http://schemas.openxmlformats.org/officeDocument/2006/relationships/hyperlink" Target="mailto:niroberts@davidson.edu" TargetMode="External"/><Relationship Id="rId4" Type="http://schemas.openxmlformats.org/officeDocument/2006/relationships/image" Target="../media/image41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mailto:jdmills@davidson.edu" TargetMode="External"/><Relationship Id="rId3" Type="http://schemas.openxmlformats.org/officeDocument/2006/relationships/image" Target="../media/image44.jpeg"/><Relationship Id="rId7" Type="http://schemas.openxmlformats.org/officeDocument/2006/relationships/hyperlink" Target="mailto:joramirezsanchez@davidson.edu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ebenbow@Davidson.edu" TargetMode="External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hyperlink" Target="mailto:misapp@davidson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8CFAC30-751C-C246-BD36-289E3AE4DFD4}"/>
              </a:ext>
            </a:extLst>
          </p:cNvPr>
          <p:cNvSpPr txBox="1">
            <a:spLocks/>
          </p:cNvSpPr>
          <p:nvPr/>
        </p:nvSpPr>
        <p:spPr>
          <a:xfrm>
            <a:off x="462579" y="455613"/>
            <a:ext cx="1172942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Punching Above Our Weight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7C14B47-4BB1-724B-A696-8890BA84D48A}"/>
              </a:ext>
            </a:extLst>
          </p:cNvPr>
          <p:cNvSpPr txBox="1">
            <a:spLocks/>
          </p:cNvSpPr>
          <p:nvPr/>
        </p:nvSpPr>
        <p:spPr>
          <a:xfrm>
            <a:off x="462579" y="2935288"/>
            <a:ext cx="1172942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Small-College Enterprise IT Stories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Davidson College</a:t>
            </a:r>
          </a:p>
        </p:txBody>
      </p:sp>
    </p:spTree>
    <p:extLst>
      <p:ext uri="{BB962C8B-B14F-4D97-AF65-F5344CB8AC3E}">
        <p14:creationId xmlns:p14="http://schemas.microsoft.com/office/powerpoint/2010/main" val="150134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9F15A-0128-4534-A652-772AFEBB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4892358"/>
            <a:ext cx="37662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technical </a:t>
            </a:r>
            <a:r>
              <a:rPr lang="en-US" sz="2400" kern="12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debt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5DAEA3-FCA3-CF48-8DC4-97271F2E76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1" r="1" b="1"/>
          <a:stretch/>
        </p:blipFill>
        <p:spPr>
          <a:xfrm>
            <a:off x="0" y="340067"/>
            <a:ext cx="7010056" cy="268335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39665" y="5097939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EAF36-004D-4387-BFE2-8A6F6E593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8784" y="4824249"/>
            <a:ext cx="6673136" cy="14617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Start with simple changes – find technical debt and build scalable solutions vs. constantly maintaining the original debt.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C168E0-6F7C-F545-9E56-446210589EE1}"/>
              </a:ext>
            </a:extLst>
          </p:cNvPr>
          <p:cNvSpPr txBox="1"/>
          <p:nvPr/>
        </p:nvSpPr>
        <p:spPr>
          <a:xfrm>
            <a:off x="383458" y="6282813"/>
            <a:ext cx="97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#EDU19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FAB3F1-7A5C-0C4D-8117-22603B56B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478" y="1469133"/>
            <a:ext cx="6190522" cy="29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9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F15A-0128-4534-A652-772AFEBB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working together in different 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85450-CF2E-42F6-9E68-4E98F0C49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Infrastructure as 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EAF36-004D-4387-BFE2-8A6F6E593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2424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Infrastructure as Code gives infrastructure team opportunities to work with enterprise applications and others around source control, design patterns, and development tools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98FEA5A-EAF9-444E-B537-6EB4C7E126C1}"/>
              </a:ext>
            </a:extLst>
          </p:cNvPr>
          <p:cNvSpPr txBox="1">
            <a:spLocks/>
          </p:cNvSpPr>
          <p:nvPr/>
        </p:nvSpPr>
        <p:spPr>
          <a:xfrm>
            <a:off x="839788" y="364761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rgbClr val="EF762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API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C4BCE51-9A6F-C242-867D-FCD159FA3CA1}"/>
              </a:ext>
            </a:extLst>
          </p:cNvPr>
          <p:cNvSpPr txBox="1">
            <a:spLocks/>
          </p:cNvSpPr>
          <p:nvPr/>
        </p:nvSpPr>
        <p:spPr>
          <a:xfrm>
            <a:off x="839788" y="4471522"/>
            <a:ext cx="10512424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API ecosystems and functionality change the way we work across teams – enterprise applications, business intelligence, integrations, infrastructure, front-end development,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etc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011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now… a live technical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1109-439E-443F-BC9F-0F52C81FF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36943"/>
            <a:ext cx="3910782" cy="4081689"/>
          </a:xfrm>
          <a:solidFill>
            <a:srgbClr val="446CA9"/>
          </a:solidFill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bg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Infrastructure as Code</a:t>
            </a:r>
          </a:p>
          <a:p>
            <a:pPr marL="0" indent="0" algn="ctr">
              <a:buNone/>
            </a:pPr>
            <a:endParaRPr lang="en-US" b="1" dirty="0">
              <a:solidFill>
                <a:schemeClr val="bg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Integration</a:t>
            </a:r>
          </a:p>
          <a:p>
            <a:pPr marL="0" indent="0" algn="ctr">
              <a:buNone/>
            </a:pPr>
            <a:endParaRPr lang="en-US" b="1" dirty="0">
              <a:solidFill>
                <a:schemeClr val="bg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DevOps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CFA6-5D07-49EC-990C-2219379379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2" descr="Image result for is this a good idea meme">
            <a:extLst>
              <a:ext uri="{FF2B5EF4-FFF2-40B4-BE49-F238E27FC236}">
                <a16:creationId xmlns:a16="http://schemas.microsoft.com/office/drawing/2014/main" id="{8CF59D45-7525-5E4C-863F-5A7BE6B1A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318" y="1636943"/>
            <a:ext cx="7282682" cy="408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11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server provisioning and more…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1109-439E-443F-BC9F-0F52C81FF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46957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Some numbers to consider: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have provisioned over 80 servers to date using automation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Windows server provisioning time reduced from ~ 3 hours to 15 minutes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Linux server provisioning time reduced from 30 minutes to 5 minutes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CFA6-5D07-49EC-990C-2219379379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865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E9DDB31-B35A-424E-9D86-AF46D22AE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980"/>
            <a:ext cx="12130506" cy="488589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4C2AC49-6BB7-8E43-8EB0-B903E5B4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Ansible &amp; AWX</a:t>
            </a:r>
          </a:p>
        </p:txBody>
      </p:sp>
    </p:spTree>
    <p:extLst>
      <p:ext uri="{BB962C8B-B14F-4D97-AF65-F5344CB8AC3E}">
        <p14:creationId xmlns:p14="http://schemas.microsoft.com/office/powerpoint/2010/main" val="1166705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B09CC1-BF61-9942-9A9D-E5554155E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4" t="4397" r="13708" b="-474"/>
          <a:stretch/>
        </p:blipFill>
        <p:spPr>
          <a:xfrm>
            <a:off x="1" y="1"/>
            <a:ext cx="4585648" cy="686961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B50A40-891F-D441-9428-E29990C635B3}"/>
              </a:ext>
            </a:extLst>
          </p:cNvPr>
          <p:cNvSpPr txBox="1"/>
          <p:nvPr/>
        </p:nvSpPr>
        <p:spPr>
          <a:xfrm>
            <a:off x="4708478" y="2037144"/>
            <a:ext cx="7392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Server builds are as easy as filling in a few 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text boxes and pressing launch.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F50DF-5848-F648-8591-A0ED683E1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057" y="4450124"/>
            <a:ext cx="5688121" cy="123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41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B50A40-891F-D441-9428-E29990C635B3}"/>
              </a:ext>
            </a:extLst>
          </p:cNvPr>
          <p:cNvSpPr txBox="1"/>
          <p:nvPr/>
        </p:nvSpPr>
        <p:spPr>
          <a:xfrm>
            <a:off x="7233313" y="167402"/>
            <a:ext cx="5394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Remember that sandbox project?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55DE72-5A82-4349-A245-DF64B7DFB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681943" cy="59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86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Integration -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SnapLogic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1109-439E-443F-BC9F-0F52C81FF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434943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CFA6-5D07-49EC-990C-2219379379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4A32EB-115E-0246-8661-3EC587FEB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2200"/>
            <a:ext cx="10189169" cy="2419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037F80-9566-8846-A38C-B99F62E5B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031" y="4245347"/>
            <a:ext cx="7208625" cy="263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77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1109-439E-443F-BC9F-0F52C81FF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434943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CFA6-5D07-49EC-990C-221937937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6532" y="1038228"/>
            <a:ext cx="7525467" cy="4805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reusable components</a:t>
            </a:r>
          </a:p>
          <a:p>
            <a:pPr marL="0" indent="0" algn="ctr"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one platform ~ multiple teams</a:t>
            </a:r>
          </a:p>
          <a:p>
            <a:pPr marL="0" indent="0" algn="ctr"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better error handling</a:t>
            </a:r>
          </a:p>
          <a:p>
            <a:pPr marL="0" indent="0" algn="ctr"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faster to production </a:t>
            </a:r>
          </a:p>
          <a:p>
            <a:pPr marL="0" indent="0" algn="ctr">
              <a:buNone/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27CAE6-EB62-EC4B-AF31-FF28E3BDC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666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29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1109-439E-443F-BC9F-0F52C81FF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175" y="3057525"/>
            <a:ext cx="2786063" cy="10429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easy API 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CFA6-5D07-49EC-990C-2219379379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842D9-F426-3F4F-BFF2-FECD6CF59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017" y="1177930"/>
            <a:ext cx="9282536" cy="47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9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F15A-0128-4534-A652-772AFEBB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challenges - opportunities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85450-CF2E-42F6-9E68-4E98F0C49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EAF36-004D-4387-BFE2-8A6F6E593C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Time to deliver new servers - slow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Introduced risk ~ no effective standardization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Differing skillsets and approaches among the team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Technical debt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553A-798D-49B7-8EC3-286978DAC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Integrations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FB04BA-2E82-47BE-80FE-0D71500B3AF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Multiple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devs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coding similar if not the same business logic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shared design patterns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Little if any  re-usable code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Multiple error handling solutions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consistent source control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Technical debt</a:t>
            </a:r>
          </a:p>
        </p:txBody>
      </p:sp>
    </p:spTree>
    <p:extLst>
      <p:ext uri="{BB962C8B-B14F-4D97-AF65-F5344CB8AC3E}">
        <p14:creationId xmlns:p14="http://schemas.microsoft.com/office/powerpoint/2010/main" val="1715024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1109-439E-443F-BC9F-0F52C81FF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7" y="3208316"/>
            <a:ext cx="3843336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better insights and awareness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CFA6-5D07-49EC-990C-2219379379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F16AEA-6087-0F4F-9285-9543EF723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61" y="681037"/>
            <a:ext cx="11731739" cy="1393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2A5175-12ED-F242-A1C8-46A8F8C4C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089" y="2074907"/>
            <a:ext cx="8062912" cy="480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58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continuous integration /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1109-439E-443F-BC9F-0F52C81FF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72488" y="1488719"/>
            <a:ext cx="3114674" cy="46142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Azure DevOps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Automated processes and technology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additional investment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Room to experiment, learn, and innovate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CFA6-5D07-49EC-990C-2219379379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8F836-B7C6-1D40-B492-6CC609F68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428" y="1557338"/>
            <a:ext cx="6877326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9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1109-439E-443F-BC9F-0F52C81FF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434943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CFA6-5D07-49EC-990C-221937937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57354" y="-1"/>
            <a:ext cx="3274667" cy="6858000"/>
          </a:xfrm>
        </p:spPr>
        <p:txBody>
          <a:bodyPr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time to deliver solutions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reduced significantly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1EA15-4ECB-864B-B3C6-C331FF55C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8857354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002E995-3BAF-A449-A7A1-7456D232B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00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1109-439E-443F-BC9F-0F52C81FF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413" y="3429000"/>
            <a:ext cx="4491037" cy="7032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automation reduces risk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CFA6-5D07-49EC-990C-2219379379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A7D67-AEC1-EE42-9AD8-CB8219636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831" y="914400"/>
            <a:ext cx="7658169" cy="476429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6157A48-373C-9A42-B9B8-62C7E090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79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continuous integration /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1109-439E-443F-BC9F-0F52C81FF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5376863"/>
            <a:ext cx="9615488" cy="1481137"/>
          </a:xfrm>
          <a:solidFill>
            <a:srgbClr val="446CA9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b="1" dirty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transparency – no hidden technical debt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CFA6-5D07-49EC-990C-2219379379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E10F6B-666E-B948-8F9F-DEDE1D202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297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49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EF16D35-CBBA-C54A-9863-F6E1C6983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5443538"/>
            <a:ext cx="12192000" cy="1414462"/>
          </a:xfrm>
          <a:solidFill>
            <a:srgbClr val="446CA9"/>
          </a:solidFill>
        </p:spPr>
        <p:txBody>
          <a:bodyPr anchor="ctr"/>
          <a:lstStyle/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further integration – look at your modern tools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CFA6-5D07-49EC-990C-2219379379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7E154-326F-2847-8843-D0FC17F67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12" y="414040"/>
            <a:ext cx="5943529" cy="4348461"/>
          </a:xfrm>
          <a:prstGeom prst="rect">
            <a:avLst/>
          </a:prstGeom>
          <a:ln w="50800">
            <a:solidFill>
              <a:srgbClr val="446CA9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FCF6BE-04B6-544F-9FCD-94AEEC6A5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941" y="1412738"/>
            <a:ext cx="2709368" cy="4764225"/>
          </a:xfrm>
          <a:prstGeom prst="rect">
            <a:avLst/>
          </a:prstGeom>
          <a:ln w="50800">
            <a:solidFill>
              <a:srgbClr val="446CA9"/>
            </a:solidFill>
          </a:ln>
        </p:spPr>
      </p:pic>
    </p:spTree>
    <p:extLst>
      <p:ext uri="{BB962C8B-B14F-4D97-AF65-F5344CB8AC3E}">
        <p14:creationId xmlns:p14="http://schemas.microsoft.com/office/powerpoint/2010/main" val="1691918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6CA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you can do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3626" y="0"/>
            <a:ext cx="3538373" cy="55306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start small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find some technical debt and attack ”why it exists” not just “it”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automate what can be automated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server builds, account management, look for APIs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innovation vs. rework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reusability, work together, consolidate methods as well as tools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0" name="Picture 2" descr="Image result for you can do it">
            <a:extLst>
              <a:ext uri="{FF2B5EF4-FFF2-40B4-BE49-F238E27FC236}">
                <a16:creationId xmlns:a16="http://schemas.microsoft.com/office/drawing/2014/main" id="{CCC50769-CA8D-D241-AE4A-D847D5AED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8653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393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6CA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where do we go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163"/>
            <a:ext cx="11240729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Hiring for aptitude and adaptability vs. supporting our technical debt.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Remember when I said ”the Davidson API”?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Continue to tighten up release management with continuous integration / delivery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 this and the cloud too?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More granular in our server deployment templates / builds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Don’t stop at the OS – continue to automate environments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Re-invest from the OS to the tools (CentOS vs. RHEL and Ansible Tower vs. AWX)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Containerization of our enterprise apps?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DegreeWorks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a container?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Enabling our Campus IT Partners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Promote and support the ”product owner” role across campus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8403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some tools we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960" y="2013547"/>
            <a:ext cx="5314543" cy="337592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SnapLogic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GitHub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AzureDevOps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PowerShell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Ansible / AWX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Postman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Slack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ZenDesk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Image result for tools icon">
            <a:extLst>
              <a:ext uri="{FF2B5EF4-FFF2-40B4-BE49-F238E27FC236}">
                <a16:creationId xmlns:a16="http://schemas.microsoft.com/office/drawing/2014/main" id="{C755A4DE-F291-344B-8C0B-66F5BFB65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2" b="2"/>
          <a:stretch/>
        </p:blipFill>
        <p:spPr bwMode="auto">
          <a:xfrm>
            <a:off x="6750141" y="90661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scene3d>
            <a:camera prst="orthographicFront"/>
            <a:lightRig rig="threePt" dir="t"/>
          </a:scene3d>
          <a:sp3d contourW="12700">
            <a:contourClr>
              <a:schemeClr val="bg2">
                <a:lumMod val="9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5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C3572A-5D97-4C60-AF84-B037BA49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82" y="779539"/>
            <a:ext cx="8440392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446CA9"/>
                </a:solidFill>
              </a:rPr>
              <a:t>Session Evaluations</a:t>
            </a:r>
            <a:br>
              <a:rPr lang="en-US" sz="2800" dirty="0"/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two ways to access the session and presenter evaluations: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7547810" cy="3128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91365-6C53-48AF-BE7B-1DA5CEB68C5A}"/>
              </a:ext>
            </a:extLst>
          </p:cNvPr>
          <p:cNvSpPr txBox="1"/>
          <p:nvPr/>
        </p:nvSpPr>
        <p:spPr>
          <a:xfrm>
            <a:off x="1534491" y="3819782"/>
            <a:ext cx="295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 the mobile app, click on the session you want from the schedule &gt; then scroll down or click on the associated resources &gt; and the </a:t>
            </a:r>
            <a:r>
              <a:rPr lang="en-US" sz="1600" dirty="0">
                <a:solidFill>
                  <a:srgbClr val="446CA9"/>
                </a:solidFill>
              </a:rPr>
              <a:t>evaluation </a:t>
            </a:r>
            <a:r>
              <a:rPr lang="en-US" sz="1600" dirty="0"/>
              <a:t>will pop up in the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61638-B65C-4C26-A662-6F5DAE2846BE}"/>
              </a:ext>
            </a:extLst>
          </p:cNvPr>
          <p:cNvSpPr txBox="1"/>
          <p:nvPr/>
        </p:nvSpPr>
        <p:spPr>
          <a:xfrm>
            <a:off x="1556793" y="2585930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online agenda, click on the “</a:t>
            </a:r>
            <a:r>
              <a:rPr lang="en-US" sz="1600" dirty="0">
                <a:solidFill>
                  <a:srgbClr val="446CA9"/>
                </a:solidFill>
              </a:rPr>
              <a:t>Evaluate Session</a:t>
            </a:r>
            <a:r>
              <a:rPr lang="en-US" sz="1600" dirty="0"/>
              <a:t>” link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FFA51A-01BE-4644-9E4E-BA9458958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158" y="1879398"/>
            <a:ext cx="5518484" cy="1417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543409-459F-4B50-B554-E9347D57F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58" y="3462565"/>
            <a:ext cx="5519942" cy="22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not just a technology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1109-439E-443F-BC9F-0F52C81FF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17925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Our teams were not working as teams; rather, they were strong individual contributors loosely grouped into teams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heroes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problem-solvers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pride in individual work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great customer service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CFA6-5D07-49EC-990C-2219379379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Image result for hero">
            <a:extLst>
              <a:ext uri="{FF2B5EF4-FFF2-40B4-BE49-F238E27FC236}">
                <a16:creationId xmlns:a16="http://schemas.microsoft.com/office/drawing/2014/main" id="{5A9D57DE-A829-0C47-BEEE-D577D8C9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28" y="3220872"/>
            <a:ext cx="7217784" cy="363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64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E11AD9-3FAE-4C30-9924-7763A4C4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2644"/>
            <a:ext cx="12192000" cy="822820"/>
          </a:xfrm>
        </p:spPr>
        <p:txBody>
          <a:bodyPr/>
          <a:lstStyle/>
          <a:p>
            <a:r>
              <a:rPr lang="en-US" dirty="0">
                <a:solidFill>
                  <a:srgbClr val="446CA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contact information - presenters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8EE60F3-6297-4CF1-8A00-FC6F94263BD9}"/>
              </a:ext>
            </a:extLst>
          </p:cNvPr>
          <p:cNvSpPr txBox="1">
            <a:spLocks/>
          </p:cNvSpPr>
          <p:nvPr/>
        </p:nvSpPr>
        <p:spPr>
          <a:xfrm>
            <a:off x="1303420" y="5943464"/>
            <a:ext cx="9316454" cy="7630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NOTE: This presentation leaves copyright of the content to the presenter. Unless otherwise noted in the materials, uploaded content carries the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(CC BY 4.0),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grants usage to the general public, with appropriate credit to the author.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845A7-B3CB-E449-8432-0CFE210C5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8" y="1651163"/>
            <a:ext cx="2628133" cy="3097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F1F36D-A8F4-064F-9727-35FF8E078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62" y="1651163"/>
            <a:ext cx="2628133" cy="3097693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145246CE-390A-0C41-9B91-94007F92B52C}"/>
              </a:ext>
            </a:extLst>
          </p:cNvPr>
          <p:cNvSpPr txBox="1">
            <a:spLocks/>
          </p:cNvSpPr>
          <p:nvPr/>
        </p:nvSpPr>
        <p:spPr>
          <a:xfrm>
            <a:off x="2972301" y="1401711"/>
            <a:ext cx="3861228" cy="8228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446CA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Nick Roberts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9EF23AC-CB84-5C46-B77B-DC46DAFD8DF1}"/>
              </a:ext>
            </a:extLst>
          </p:cNvPr>
          <p:cNvSpPr txBox="1">
            <a:spLocks/>
          </p:cNvSpPr>
          <p:nvPr/>
        </p:nvSpPr>
        <p:spPr>
          <a:xfrm>
            <a:off x="8689260" y="1401711"/>
            <a:ext cx="3861228" cy="8228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446CA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John Eggleston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DCC6B10A-F6A0-864E-9B4B-A730F0C800B8}"/>
              </a:ext>
            </a:extLst>
          </p:cNvPr>
          <p:cNvSpPr txBox="1">
            <a:spLocks/>
          </p:cNvSpPr>
          <p:nvPr/>
        </p:nvSpPr>
        <p:spPr>
          <a:xfrm>
            <a:off x="2972301" y="2314724"/>
            <a:ext cx="3861228" cy="822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n-US" sz="1400" b="0" dirty="0">
                <a:solidFill>
                  <a:srgbClr val="446CA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niroberts@davidson.edu</a:t>
            </a:r>
            <a:endParaRPr lang="en-US" sz="1400" b="0" dirty="0">
              <a:solidFill>
                <a:srgbClr val="446CA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60000"/>
              </a:lnSpc>
            </a:pPr>
            <a:r>
              <a:rPr lang="en-US" sz="1400" b="0" dirty="0">
                <a:solidFill>
                  <a:srgbClr val="446CA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704-894-2431</a:t>
            </a:r>
          </a:p>
          <a:p>
            <a:pPr>
              <a:lnSpc>
                <a:spcPct val="160000"/>
              </a:lnSpc>
            </a:pPr>
            <a:r>
              <a:rPr lang="en-US" sz="1400" b="0" dirty="0">
                <a:solidFill>
                  <a:srgbClr val="446CA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@</a:t>
            </a:r>
            <a:r>
              <a:rPr lang="en-US" sz="1400" b="0" dirty="0" err="1">
                <a:solidFill>
                  <a:srgbClr val="446CA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TweetsOfNick</a:t>
            </a:r>
            <a:endParaRPr lang="en-US" sz="1400" b="0" dirty="0">
              <a:solidFill>
                <a:srgbClr val="446CA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DF41B769-0CD0-C747-AE6C-662FAB5E7D32}"/>
              </a:ext>
            </a:extLst>
          </p:cNvPr>
          <p:cNvSpPr txBox="1">
            <a:spLocks/>
          </p:cNvSpPr>
          <p:nvPr/>
        </p:nvSpPr>
        <p:spPr>
          <a:xfrm>
            <a:off x="8689260" y="2314724"/>
            <a:ext cx="3861228" cy="822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n-US" sz="1400" b="0" dirty="0">
                <a:solidFill>
                  <a:srgbClr val="446CA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6"/>
              </a:rPr>
              <a:t>joeggleston@davidson.edu</a:t>
            </a:r>
            <a:endParaRPr lang="en-US" sz="1400" b="0" dirty="0">
              <a:solidFill>
                <a:srgbClr val="446CA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60000"/>
              </a:lnSpc>
            </a:pPr>
            <a:r>
              <a:rPr lang="en-US" sz="1400" b="0" dirty="0">
                <a:solidFill>
                  <a:srgbClr val="446CA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704-894-2895</a:t>
            </a:r>
          </a:p>
          <a:p>
            <a:pPr>
              <a:lnSpc>
                <a:spcPct val="160000"/>
              </a:lnSpc>
            </a:pPr>
            <a:endParaRPr lang="en-US" sz="1400" b="0" dirty="0">
              <a:solidFill>
                <a:srgbClr val="446CA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67A9C4D0-3C30-2C4A-B4D7-07D8F49A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38" y="2850773"/>
            <a:ext cx="236877" cy="2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263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E11AD9-3FAE-4C30-9924-7763A4C4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2644"/>
            <a:ext cx="12192000" cy="822820"/>
          </a:xfrm>
        </p:spPr>
        <p:txBody>
          <a:bodyPr/>
          <a:lstStyle/>
          <a:p>
            <a:r>
              <a:rPr lang="en-US" dirty="0">
                <a:solidFill>
                  <a:srgbClr val="446CA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contact information – some innovators</a:t>
            </a:r>
          </a:p>
        </p:txBody>
      </p:sp>
      <p:pic>
        <p:nvPicPr>
          <p:cNvPr id="5122" name="Picture 2" descr="JD Mills">
            <a:extLst>
              <a:ext uri="{FF2B5EF4-FFF2-40B4-BE49-F238E27FC236}">
                <a16:creationId xmlns:a16="http://schemas.microsoft.com/office/drawing/2014/main" id="{4F92AB11-D6B1-6149-9CBD-1DF797AA2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02" y="1355463"/>
            <a:ext cx="1941832" cy="22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ete Benbow headshot">
            <a:extLst>
              <a:ext uri="{FF2B5EF4-FFF2-40B4-BE49-F238E27FC236}">
                <a16:creationId xmlns:a16="http://schemas.microsoft.com/office/drawing/2014/main" id="{8240198F-D853-B247-905F-C55783B2E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" y="3963967"/>
            <a:ext cx="1941832" cy="22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Johanna Ramirez-Sanchez Headshot">
            <a:extLst>
              <a:ext uri="{FF2B5EF4-FFF2-40B4-BE49-F238E27FC236}">
                <a16:creationId xmlns:a16="http://schemas.microsoft.com/office/drawing/2014/main" id="{B2D4A4CD-7A8D-894E-B093-0FE0B78E4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" y="1355464"/>
            <a:ext cx="1941832" cy="22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Mike Sapp headshot">
            <a:extLst>
              <a:ext uri="{FF2B5EF4-FFF2-40B4-BE49-F238E27FC236}">
                <a16:creationId xmlns:a16="http://schemas.microsoft.com/office/drawing/2014/main" id="{CC8B8E14-CC9A-9E4A-BBF3-A7E4A6144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02" y="3963966"/>
            <a:ext cx="1941832" cy="22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F8B04D-66B5-7344-AAF6-7290FA9CDF3D}"/>
              </a:ext>
            </a:extLst>
          </p:cNvPr>
          <p:cNvSpPr txBox="1"/>
          <p:nvPr/>
        </p:nvSpPr>
        <p:spPr>
          <a:xfrm>
            <a:off x="2283200" y="3978945"/>
            <a:ext cx="355740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46CA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Pete Benbow</a:t>
            </a:r>
          </a:p>
          <a:p>
            <a:r>
              <a:rPr lang="en-US" sz="1200" b="1" dirty="0">
                <a:solidFill>
                  <a:srgbClr val="446CA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6"/>
              </a:rPr>
              <a:t>pebenbow@davidson.edu</a:t>
            </a:r>
            <a:endParaRPr lang="en-US" sz="1200" b="1" dirty="0">
              <a:solidFill>
                <a:srgbClr val="446CA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200" b="1" dirty="0">
              <a:solidFill>
                <a:srgbClr val="446CA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solidFill>
                  <a:srgbClr val="EF76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 Continuous Integration / Continuous Delivery</a:t>
            </a:r>
          </a:p>
          <a:p>
            <a:r>
              <a:rPr lang="en-US" dirty="0">
                <a:solidFill>
                  <a:srgbClr val="EF76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(Azure DevOps)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94107D-A7AF-3D42-8305-CDA08D378243}"/>
              </a:ext>
            </a:extLst>
          </p:cNvPr>
          <p:cNvSpPr txBox="1"/>
          <p:nvPr/>
        </p:nvSpPr>
        <p:spPr>
          <a:xfrm>
            <a:off x="2283199" y="1391321"/>
            <a:ext cx="45283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46CA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Johanna Ramirez-Sanchez</a:t>
            </a:r>
          </a:p>
          <a:p>
            <a:r>
              <a:rPr lang="en-US" sz="1200" b="1" dirty="0">
                <a:solidFill>
                  <a:srgbClr val="446CA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7"/>
              </a:rPr>
              <a:t>joramirezsanchez@davidson.edu</a:t>
            </a:r>
            <a:endParaRPr lang="en-US" sz="1200" b="1" dirty="0">
              <a:solidFill>
                <a:srgbClr val="446CA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200" b="1" dirty="0">
              <a:solidFill>
                <a:srgbClr val="446CA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solidFill>
                  <a:srgbClr val="EF76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Integrations and API development</a:t>
            </a:r>
          </a:p>
          <a:p>
            <a:r>
              <a:rPr lang="en-US" dirty="0">
                <a:solidFill>
                  <a:srgbClr val="EF76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dirty="0" err="1">
                <a:solidFill>
                  <a:srgbClr val="EF76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SnapLogic</a:t>
            </a:r>
            <a:r>
              <a:rPr lang="en-US" dirty="0">
                <a:solidFill>
                  <a:srgbClr val="EF76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7D21A2-78BD-6642-906D-C3F7B3F70742}"/>
              </a:ext>
            </a:extLst>
          </p:cNvPr>
          <p:cNvSpPr txBox="1"/>
          <p:nvPr/>
        </p:nvSpPr>
        <p:spPr>
          <a:xfrm>
            <a:off x="9004919" y="1355463"/>
            <a:ext cx="35574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46CA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JD Mills</a:t>
            </a:r>
          </a:p>
          <a:p>
            <a:r>
              <a:rPr lang="en-US" sz="1200" b="1" dirty="0">
                <a:solidFill>
                  <a:srgbClr val="446CA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8"/>
              </a:rPr>
              <a:t>jdmills@davidson.edu</a:t>
            </a:r>
            <a:endParaRPr lang="en-US" sz="1200" b="1" dirty="0">
              <a:solidFill>
                <a:srgbClr val="446CA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200" b="1" dirty="0">
              <a:solidFill>
                <a:srgbClr val="446CA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solidFill>
                  <a:srgbClr val="EF76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Sandbox deployment / integrations</a:t>
            </a:r>
          </a:p>
          <a:p>
            <a:r>
              <a:rPr lang="en-US" dirty="0">
                <a:solidFill>
                  <a:srgbClr val="EF76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(Ansible, AWX, GitHub, </a:t>
            </a:r>
            <a:r>
              <a:rPr lang="en-US" dirty="0" err="1">
                <a:solidFill>
                  <a:srgbClr val="EF76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SnapLogic</a:t>
            </a:r>
            <a:r>
              <a:rPr lang="en-US" dirty="0">
                <a:solidFill>
                  <a:srgbClr val="EF76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C9E1DE-7508-7E47-A106-C271DDD60090}"/>
              </a:ext>
            </a:extLst>
          </p:cNvPr>
          <p:cNvSpPr txBox="1"/>
          <p:nvPr/>
        </p:nvSpPr>
        <p:spPr>
          <a:xfrm>
            <a:off x="9004918" y="3884366"/>
            <a:ext cx="3557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46CA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Mike Sapp</a:t>
            </a:r>
          </a:p>
          <a:p>
            <a:r>
              <a:rPr lang="en-US" sz="1200" b="1" dirty="0">
                <a:solidFill>
                  <a:srgbClr val="446CA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9"/>
              </a:rPr>
              <a:t>misapp@davidson.edu</a:t>
            </a:r>
            <a:endParaRPr lang="en-US" sz="1200" b="1" dirty="0">
              <a:solidFill>
                <a:srgbClr val="446CA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200" b="1" dirty="0">
              <a:solidFill>
                <a:srgbClr val="446CA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solidFill>
                  <a:srgbClr val="EF76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Infrastructure as Code</a:t>
            </a:r>
          </a:p>
          <a:p>
            <a:r>
              <a:rPr lang="en-US" dirty="0">
                <a:solidFill>
                  <a:srgbClr val="EF762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(Ansible, AWX)</a:t>
            </a:r>
          </a:p>
        </p:txBody>
      </p:sp>
    </p:spTree>
    <p:extLst>
      <p:ext uri="{BB962C8B-B14F-4D97-AF65-F5344CB8AC3E}">
        <p14:creationId xmlns:p14="http://schemas.microsoft.com/office/powerpoint/2010/main" val="242452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1109-439E-443F-BC9F-0F52C81FF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264446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Not able to live up to our promises to our stakeholders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People working harder not smarter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Poor work vs. life balance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Everything slows down / can’t keep up with expectations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Our value is not apparent to all of campus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CFA6-5D07-49EC-990C-2219379379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Graphic 5" descr="Worried face with no fill">
            <a:extLst>
              <a:ext uri="{FF2B5EF4-FFF2-40B4-BE49-F238E27FC236}">
                <a16:creationId xmlns:a16="http://schemas.microsoft.com/office/drawing/2014/main" id="{34275674-D668-0347-8146-DEA44A5E9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8954" y="995364"/>
            <a:ext cx="5181599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1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where do we start?</a:t>
            </a:r>
          </a:p>
        </p:txBody>
      </p:sp>
      <p:pic>
        <p:nvPicPr>
          <p:cNvPr id="1026" name="Picture 2" descr="Image result for you miss 100 of the shots michael scott">
            <a:extLst>
              <a:ext uri="{FF2B5EF4-FFF2-40B4-BE49-F238E27FC236}">
                <a16:creationId xmlns:a16="http://schemas.microsoft.com/office/drawing/2014/main" id="{CA16371B-3576-FA4E-A307-3AC655938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280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1109-439E-443F-BC9F-0F52C81FF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99942" y="616944"/>
            <a:ext cx="3867801" cy="5662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don’t wait for a perfect plan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give your teams the room to tinker and innovate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create opportunities to really work together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small projects create big impact (sometimes)</a:t>
            </a:r>
          </a:p>
        </p:txBody>
      </p:sp>
    </p:spTree>
    <p:extLst>
      <p:ext uri="{BB962C8B-B14F-4D97-AF65-F5344CB8AC3E}">
        <p14:creationId xmlns:p14="http://schemas.microsoft.com/office/powerpoint/2010/main" val="98084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developer sandbox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1109-439E-443F-BC9F-0F52C81FF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69156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Need – a lightweight deployment strategy, process, and tools to support our developer community with an insulated development environment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innovation team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 developers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CFA6-5D07-49EC-990C-2219379379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Graphic 5" descr="Web design">
            <a:extLst>
              <a:ext uri="{FF2B5EF4-FFF2-40B4-BE49-F238E27FC236}">
                <a16:creationId xmlns:a16="http://schemas.microsoft.com/office/drawing/2014/main" id="{2055385A-BA68-D843-8E70-B3C14A0CE4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7537" y="2459037"/>
            <a:ext cx="35909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2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18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peer code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1109-439E-443F-BC9F-0F52C81FF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518" y="1626148"/>
            <a:ext cx="514964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Historically – any and all code review was quite informal.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Was not a requirement for release to production.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Resulted in duplication of effort and created challenges in troubleshooting and understanding the work.</a:t>
            </a:r>
          </a:p>
        </p:txBody>
      </p:sp>
      <p:pic>
        <p:nvPicPr>
          <p:cNvPr id="2050" name="Picture 2" descr="Image result for good code meme">
            <a:extLst>
              <a:ext uri="{FF2B5EF4-FFF2-40B4-BE49-F238E27FC236}">
                <a16:creationId xmlns:a16="http://schemas.microsoft.com/office/drawing/2014/main" id="{94B6F3C0-3B93-EA4B-BDE2-2CC5ADE3E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"/>
            <a:ext cx="6096000" cy="685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32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control – out of control, that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1109-439E-443F-BC9F-0F52C81FF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9" y="1485350"/>
            <a:ext cx="5864943" cy="4465906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“the code is safe…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right there in the database”</a:t>
            </a:r>
          </a:p>
          <a:p>
            <a:pPr marL="0" indent="0">
              <a:buNone/>
            </a:pP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7DC47-9584-ED45-8D30-D6746BD1F8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1" t="4336" r="16726" b="12592"/>
          <a:stretch/>
        </p:blipFill>
        <p:spPr>
          <a:xfrm>
            <a:off x="838200" y="1485350"/>
            <a:ext cx="4117258" cy="46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3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lex trebek image">
            <a:extLst>
              <a:ext uri="{FF2B5EF4-FFF2-40B4-BE49-F238E27FC236}">
                <a16:creationId xmlns:a16="http://schemas.microsoft.com/office/drawing/2014/main" id="{E35DF29E-11D6-894D-AE1A-42D17991479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2086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Alex, I’ll take </a:t>
            </a: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TECHNICAL DEBT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$800 please…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720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1780</Words>
  <Application>Microsoft Macintosh PowerPoint</Application>
  <PresentationFormat>Widescreen</PresentationFormat>
  <Paragraphs>331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 Unicode MS</vt:lpstr>
      <vt:lpstr>Arial</vt:lpstr>
      <vt:lpstr>Calibri</vt:lpstr>
      <vt:lpstr>Calibri Light</vt:lpstr>
      <vt:lpstr>Tw Cen MT</vt:lpstr>
      <vt:lpstr>Office Theme</vt:lpstr>
      <vt:lpstr>PowerPoint Presentation</vt:lpstr>
      <vt:lpstr>challenges - opportunities </vt:lpstr>
      <vt:lpstr>not just a technology problem</vt:lpstr>
      <vt:lpstr>the results</vt:lpstr>
      <vt:lpstr>where do we start?</vt:lpstr>
      <vt:lpstr>developer sandbox project</vt:lpstr>
      <vt:lpstr>peer code review</vt:lpstr>
      <vt:lpstr>source control – out of control, that is…</vt:lpstr>
      <vt:lpstr>Alex, I’ll take TECHNICAL DEBT for $800 please…</vt:lpstr>
      <vt:lpstr>technical debt  </vt:lpstr>
      <vt:lpstr>working together in different ways</vt:lpstr>
      <vt:lpstr>and now… a live technical demo</vt:lpstr>
      <vt:lpstr>server provisioning and more…</vt:lpstr>
      <vt:lpstr>Ansible &amp; AWX</vt:lpstr>
      <vt:lpstr>PowerPoint Presentation</vt:lpstr>
      <vt:lpstr>PowerPoint Presentation</vt:lpstr>
      <vt:lpstr>Integration - SnapLogic</vt:lpstr>
      <vt:lpstr>PowerPoint Presentation</vt:lpstr>
      <vt:lpstr>PowerPoint Presentation</vt:lpstr>
      <vt:lpstr>PowerPoint Presentation</vt:lpstr>
      <vt:lpstr>continuous integration / deployment</vt:lpstr>
      <vt:lpstr>PowerPoint Presentation</vt:lpstr>
      <vt:lpstr>PowerPoint Presentation</vt:lpstr>
      <vt:lpstr>continuous integration / deployment</vt:lpstr>
      <vt:lpstr>PowerPoint Presentation</vt:lpstr>
      <vt:lpstr>how you can do it</vt:lpstr>
      <vt:lpstr>where do we go from here?</vt:lpstr>
      <vt:lpstr>some tools we use</vt:lpstr>
      <vt:lpstr>Session Evaluations There are two ways to access the session and presenter evaluations:</vt:lpstr>
      <vt:lpstr> contact information - presenters</vt:lpstr>
      <vt:lpstr> contact information – some innovators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Roberts, Nick</dc:creator>
  <cp:lastModifiedBy>Roberts, Nick</cp:lastModifiedBy>
  <cp:revision>73</cp:revision>
  <dcterms:created xsi:type="dcterms:W3CDTF">2019-10-09T09:46:54Z</dcterms:created>
  <dcterms:modified xsi:type="dcterms:W3CDTF">2019-10-10T02:31:52Z</dcterms:modified>
</cp:coreProperties>
</file>