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291" r:id="rId3"/>
    <p:sldId id="256" r:id="rId4"/>
    <p:sldId id="278" r:id="rId5"/>
    <p:sldId id="292" r:id="rId6"/>
    <p:sldId id="279" r:id="rId7"/>
    <p:sldId id="293" r:id="rId8"/>
    <p:sldId id="281" r:id="rId9"/>
    <p:sldId id="282" r:id="rId10"/>
    <p:sldId id="294" r:id="rId11"/>
    <p:sldId id="283" r:id="rId12"/>
    <p:sldId id="284" r:id="rId13"/>
    <p:sldId id="286" r:id="rId14"/>
    <p:sldId id="287" r:id="rId15"/>
    <p:sldId id="288" r:id="rId16"/>
    <p:sldId id="289" r:id="rId17"/>
    <p:sldId id="296" r:id="rId18"/>
    <p:sldId id="295" r:id="rId19"/>
    <p:sldId id="297" r:id="rId20"/>
    <p:sldId id="299" r:id="rId21"/>
    <p:sldId id="300"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3AE"/>
    <a:srgbClr val="C3CF21"/>
    <a:srgbClr val="FFE717"/>
    <a:srgbClr val="D312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7"/>
    <p:restoredTop sz="57303" autoAdjust="0"/>
  </p:normalViewPr>
  <p:slideViewPr>
    <p:cSldViewPr snapToGrid="0" snapToObjects="1">
      <p:cViewPr varScale="1">
        <p:scale>
          <a:sx n="47" d="100"/>
          <a:sy n="47" d="100"/>
        </p:scale>
        <p:origin x="1125" y="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C4DDB-A1A7-6948-B5C3-516FEF2E2B7D}"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6AD3C-0B3D-DB4A-A8B6-0D1FF7519471}" type="slidenum">
              <a:rPr lang="en-US" smtClean="0"/>
              <a:t>‹#›</a:t>
            </a:fld>
            <a:endParaRPr lang="en-US"/>
          </a:p>
        </p:txBody>
      </p:sp>
    </p:spTree>
    <p:extLst>
      <p:ext uri="{BB962C8B-B14F-4D97-AF65-F5344CB8AC3E}">
        <p14:creationId xmlns:p14="http://schemas.microsoft.com/office/powerpoint/2010/main" val="33631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dirty="0"/>
              <a:t>What is it?</a:t>
            </a:r>
          </a:p>
          <a:p>
            <a:pPr lvl="1"/>
            <a:r>
              <a:rPr lang="en-US" sz="2800" kern="1200" dirty="0">
                <a:solidFill>
                  <a:schemeClr val="tx1"/>
                </a:solidFill>
                <a:latin typeface="+mn-lt"/>
                <a:ea typeface="+mn-ea"/>
                <a:cs typeface="+mn-cs"/>
              </a:rPr>
              <a:t>Any practice that relies on scientific evidence for guidance and decision-making.</a:t>
            </a:r>
          </a:p>
          <a:p>
            <a:pPr lvl="1"/>
            <a:r>
              <a:rPr lang="en-US" sz="2800" kern="1200" dirty="0">
                <a:solidFill>
                  <a:schemeClr val="tx1"/>
                </a:solidFill>
                <a:latin typeface="+mn-lt"/>
                <a:ea typeface="+mn-ea"/>
                <a:cs typeface="+mn-cs"/>
              </a:rPr>
              <a:t>How is evidence-base established?</a:t>
            </a:r>
          </a:p>
          <a:p>
            <a:pPr lvl="1"/>
            <a:r>
              <a:rPr lang="en-US" sz="2800" kern="1200" dirty="0">
                <a:solidFill>
                  <a:schemeClr val="tx1"/>
                </a:solidFill>
                <a:latin typeface="+mn-lt"/>
                <a:ea typeface="+mn-ea"/>
                <a:cs typeface="+mn-cs"/>
              </a:rPr>
              <a:t>Non-experimental studies</a:t>
            </a:r>
          </a:p>
          <a:p>
            <a:pPr lvl="1"/>
            <a:r>
              <a:rPr lang="en-US" sz="2800" kern="1200" dirty="0">
                <a:solidFill>
                  <a:schemeClr val="tx1"/>
                </a:solidFill>
                <a:latin typeface="+mn-lt"/>
                <a:ea typeface="+mn-ea"/>
                <a:cs typeface="+mn-cs"/>
              </a:rPr>
              <a:t>Randomized controlled trials (RCTs) of interventions</a:t>
            </a:r>
          </a:p>
          <a:p>
            <a:pPr lvl="1"/>
            <a:r>
              <a:rPr lang="en-US" sz="2800" kern="1200" dirty="0">
                <a:solidFill>
                  <a:schemeClr val="tx1"/>
                </a:solidFill>
                <a:latin typeface="+mn-lt"/>
                <a:ea typeface="+mn-ea"/>
                <a:cs typeface="+mn-cs"/>
              </a:rPr>
              <a:t>Meta-Analyses</a:t>
            </a:r>
          </a:p>
          <a:p>
            <a:pPr lvl="1"/>
            <a:r>
              <a:rPr lang="en-US" sz="2800" kern="1200" dirty="0">
                <a:solidFill>
                  <a:schemeClr val="tx1"/>
                </a:solidFill>
                <a:latin typeface="+mn-lt"/>
                <a:ea typeface="+mn-ea"/>
                <a:cs typeface="+mn-cs"/>
              </a:rPr>
              <a:t>Gathering evidence of your own effectiveness</a:t>
            </a:r>
          </a:p>
          <a:p>
            <a:endParaRPr lang="en-US" sz="2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0B6AD3C-0B3D-DB4A-A8B6-0D1FF7519471}" type="slidenum">
              <a:rPr lang="en-US" smtClean="0"/>
              <a:t>4</a:t>
            </a:fld>
            <a:endParaRPr lang="en-US"/>
          </a:p>
        </p:txBody>
      </p:sp>
    </p:spTree>
    <p:extLst>
      <p:ext uri="{BB962C8B-B14F-4D97-AF65-F5344CB8AC3E}">
        <p14:creationId xmlns:p14="http://schemas.microsoft.com/office/powerpoint/2010/main" val="7536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solidFill>
                <a:latin typeface="Leelawadee" panose="020B0502040204020203" pitchFamily="34" charset="-34"/>
                <a:cs typeface="Leelawadee" panose="020B0502040204020203" pitchFamily="34" charset="-34"/>
              </a:rPr>
              <a:t>Some options:</a:t>
            </a:r>
          </a:p>
          <a:p>
            <a:pPr marL="428625" indent="-428625" algn="l">
              <a:buFont typeface="Arial" pitchFamily="34" charset="0"/>
              <a:buChar char="•"/>
            </a:pPr>
            <a:r>
              <a:rPr lang="en-US" sz="1200" dirty="0">
                <a:solidFill>
                  <a:schemeClr val="tx1"/>
                </a:solidFill>
                <a:latin typeface="Leelawadee" panose="020B0502040204020203" pitchFamily="34" charset="-34"/>
                <a:cs typeface="Leelawadee" panose="020B0502040204020203" pitchFamily="34" charset="-34"/>
              </a:rPr>
              <a:t>Vocation groups (career services, residence life, departments)</a:t>
            </a:r>
          </a:p>
          <a:p>
            <a:pPr marL="428625" indent="-428625" algn="l">
              <a:buFont typeface="Arial" pitchFamily="34" charset="0"/>
              <a:buChar char="•"/>
            </a:pPr>
            <a:r>
              <a:rPr lang="en-US" sz="1200" dirty="0">
                <a:solidFill>
                  <a:schemeClr val="tx1"/>
                </a:solidFill>
                <a:latin typeface="Leelawadee" panose="020B0502040204020203" pitchFamily="34" charset="-34"/>
                <a:cs typeface="Leelawadee" panose="020B0502040204020203" pitchFamily="34" charset="-34"/>
              </a:rPr>
              <a:t>Invite parental involvement (parents weekend, parent interview assignment)</a:t>
            </a:r>
          </a:p>
          <a:p>
            <a:pPr marL="428625" indent="-428625" algn="l">
              <a:buFont typeface="Arial" pitchFamily="34" charset="0"/>
              <a:buChar char="•"/>
            </a:pPr>
            <a:r>
              <a:rPr lang="en-US" sz="1200" dirty="0">
                <a:solidFill>
                  <a:schemeClr val="tx1"/>
                </a:solidFill>
                <a:latin typeface="Leelawadee" panose="020B0502040204020203" pitchFamily="34" charset="-34"/>
                <a:cs typeface="Leelawadee" panose="020B0502040204020203" pitchFamily="34" charset="-34"/>
              </a:rPr>
              <a:t>Encourage students to create a “personal board of directors”</a:t>
            </a: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16</a:t>
            </a:fld>
            <a:endParaRPr lang="en-US"/>
          </a:p>
        </p:txBody>
      </p:sp>
    </p:spTree>
    <p:extLst>
      <p:ext uri="{BB962C8B-B14F-4D97-AF65-F5344CB8AC3E}">
        <p14:creationId xmlns:p14="http://schemas.microsoft.com/office/powerpoint/2010/main" val="250578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22</a:t>
            </a:fld>
            <a:endParaRPr lang="en-US"/>
          </a:p>
        </p:txBody>
      </p:sp>
    </p:spTree>
    <p:extLst>
      <p:ext uri="{BB962C8B-B14F-4D97-AF65-F5344CB8AC3E}">
        <p14:creationId xmlns:p14="http://schemas.microsoft.com/office/powerpoint/2010/main" val="417972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chemeClr val="tx1"/>
              </a:solidFill>
              <a:latin typeface="+mn-lt"/>
              <a:ea typeface="+mn-ea"/>
              <a:cs typeface="+mn-cs"/>
            </a:endParaRPr>
          </a:p>
          <a:p>
            <a:pPr>
              <a:buNone/>
            </a:pPr>
            <a:r>
              <a:rPr lang="en-US" sz="2800" b="1" kern="1200" dirty="0">
                <a:solidFill>
                  <a:schemeClr val="tx1"/>
                </a:solidFill>
                <a:latin typeface="+mn-lt"/>
                <a:ea typeface="+mn-ea"/>
                <a:cs typeface="+mn-cs"/>
              </a:rPr>
              <a:t>Online Career Guidance System</a:t>
            </a:r>
          </a:p>
          <a:p>
            <a:pPr lvl="1"/>
            <a:r>
              <a:rPr lang="en-US" sz="1100" b="0" i="0" u="none" strike="noStrike" kern="1200" baseline="0" dirty="0">
                <a:solidFill>
                  <a:schemeClr val="tx1"/>
                </a:solidFill>
                <a:latin typeface="+mn-lt"/>
                <a:ea typeface="+mn-ea"/>
                <a:cs typeface="+mn-cs"/>
              </a:rPr>
              <a:t>Computerized, interactive, individually operated tools designed to promote career exploration and choice </a:t>
            </a:r>
            <a:endParaRPr lang="en-US" sz="2800" kern="1200" dirty="0">
              <a:solidFill>
                <a:schemeClr val="tx1"/>
              </a:solidFill>
              <a:latin typeface="+mn-lt"/>
              <a:ea typeface="+mn-ea"/>
              <a:cs typeface="+mn-cs"/>
            </a:endParaRPr>
          </a:p>
          <a:p>
            <a:pPr lvl="1"/>
            <a:r>
              <a:rPr lang="en-US" sz="2800" kern="1200" dirty="0">
                <a:solidFill>
                  <a:schemeClr val="tx1"/>
                </a:solidFill>
                <a:latin typeface="+mn-lt"/>
                <a:ea typeface="+mn-ea"/>
                <a:cs typeface="+mn-cs"/>
              </a:rPr>
              <a:t>Consists of </a:t>
            </a:r>
            <a:br>
              <a:rPr lang="en-US" sz="2800" kern="1200" dirty="0">
                <a:solidFill>
                  <a:schemeClr val="tx1"/>
                </a:solidFill>
                <a:latin typeface="+mn-lt"/>
                <a:ea typeface="+mn-ea"/>
                <a:cs typeface="+mn-cs"/>
              </a:rPr>
            </a:br>
            <a:r>
              <a:rPr lang="en-US" sz="2800" kern="120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computer-administered career assessments </a:t>
            </a:r>
            <a:br>
              <a:rPr lang="en-US" sz="1100" b="0" i="0" u="none" strike="noStrike" kern="1200" baseline="0" dirty="0">
                <a:solidFill>
                  <a:schemeClr val="tx1"/>
                </a:solidFill>
                <a:latin typeface="+mn-lt"/>
                <a:ea typeface="+mn-ea"/>
                <a:cs typeface="+mn-cs"/>
              </a:rPr>
            </a:br>
            <a:r>
              <a:rPr lang="en-US" sz="1100" b="0" i="0" u="none" strike="noStrike" kern="1200" baseline="0" dirty="0">
                <a:solidFill>
                  <a:schemeClr val="tx1"/>
                </a:solidFill>
                <a:latin typeface="+mn-lt"/>
                <a:ea typeface="+mn-ea"/>
                <a:cs typeface="+mn-cs"/>
              </a:rPr>
              <a:t>   feedback on the career-related characteristics </a:t>
            </a:r>
            <a:br>
              <a:rPr lang="en-US" sz="1100" b="0" i="0" u="none" strike="noStrike" kern="1200" baseline="0" dirty="0">
                <a:solidFill>
                  <a:schemeClr val="tx1"/>
                </a:solidFill>
                <a:latin typeface="+mn-lt"/>
                <a:ea typeface="+mn-ea"/>
                <a:cs typeface="+mn-cs"/>
              </a:rPr>
            </a:br>
            <a:r>
              <a:rPr lang="en-US" sz="1100" b="0" i="0" u="none" strike="noStrike" kern="1200" baseline="0" dirty="0">
                <a:solidFill>
                  <a:schemeClr val="tx1"/>
                </a:solidFill>
                <a:latin typeface="+mn-lt"/>
                <a:ea typeface="+mn-ea"/>
                <a:cs typeface="+mn-cs"/>
              </a:rPr>
              <a:t>   career exploration</a:t>
            </a: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6</a:t>
            </a:fld>
            <a:endParaRPr lang="en-US"/>
          </a:p>
        </p:txBody>
      </p:sp>
    </p:spTree>
    <p:extLst>
      <p:ext uri="{BB962C8B-B14F-4D97-AF65-F5344CB8AC3E}">
        <p14:creationId xmlns:p14="http://schemas.microsoft.com/office/powerpoint/2010/main" val="26755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8</a:t>
            </a:fld>
            <a:endParaRPr lang="en-US"/>
          </a:p>
        </p:txBody>
      </p:sp>
    </p:spTree>
    <p:extLst>
      <p:ext uri="{BB962C8B-B14F-4D97-AF65-F5344CB8AC3E}">
        <p14:creationId xmlns:p14="http://schemas.microsoft.com/office/powerpoint/2010/main" val="227416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r>
              <a:rPr lang="en-US" sz="2400" dirty="0">
                <a:solidFill>
                  <a:prstClr val="black"/>
                </a:solidFill>
                <a:latin typeface="Leelawadee" panose="020B0502040204020203" pitchFamily="34" charset="-34"/>
                <a:cs typeface="Leelawadee" panose="020B0502040204020203" pitchFamily="34" charset="-34"/>
              </a:rPr>
              <a:t>Journals, diaries, logs, workbooks e.g., </a:t>
            </a:r>
          </a:p>
          <a:p>
            <a:pPr marL="685800" lvl="1" indent="-342900" algn="l" defTabSz="685800" eaLnBrk="0" hangingPunct="0">
              <a:lnSpc>
                <a:spcPct val="80000"/>
              </a:lnSpc>
              <a:buFont typeface="Arial" pitchFamily="34" charset="0"/>
              <a:buChar char="•"/>
            </a:pPr>
            <a:r>
              <a:rPr lang="en-US" sz="2100" dirty="0">
                <a:solidFill>
                  <a:prstClr val="black"/>
                </a:solidFill>
                <a:latin typeface="Leelawadee" panose="020B0502040204020203" pitchFamily="34" charset="-34"/>
                <a:cs typeface="Leelawadee" panose="020B0502040204020203" pitchFamily="34" charset="-34"/>
              </a:rPr>
              <a:t>Values evaluation exercise encouraging</a:t>
            </a:r>
            <a:br>
              <a:rPr lang="en-US" sz="2100" dirty="0">
                <a:solidFill>
                  <a:prstClr val="black"/>
                </a:solidFill>
                <a:latin typeface="Leelawadee" panose="020B0502040204020203" pitchFamily="34" charset="-34"/>
                <a:cs typeface="Leelawadee" panose="020B0502040204020203" pitchFamily="34" charset="-34"/>
              </a:rPr>
            </a:br>
            <a:r>
              <a:rPr lang="en-US" sz="2100" dirty="0">
                <a:solidFill>
                  <a:prstClr val="black"/>
                </a:solidFill>
                <a:latin typeface="Leelawadee" panose="020B0502040204020203" pitchFamily="34" charset="-34"/>
                <a:cs typeface="Leelawadee" panose="020B0502040204020203" pitchFamily="34" charset="-34"/>
              </a:rPr>
              <a:t>students to explore fit of their career </a:t>
            </a:r>
            <a:br>
              <a:rPr lang="en-US" sz="2100" dirty="0">
                <a:solidFill>
                  <a:prstClr val="black"/>
                </a:solidFill>
                <a:latin typeface="Leelawadee" panose="020B0502040204020203" pitchFamily="34" charset="-34"/>
                <a:cs typeface="Leelawadee" panose="020B0502040204020203" pitchFamily="34" charset="-34"/>
              </a:rPr>
            </a:br>
            <a:r>
              <a:rPr lang="en-US" sz="2100" dirty="0">
                <a:solidFill>
                  <a:prstClr val="black"/>
                </a:solidFill>
                <a:latin typeface="Leelawadee" panose="020B0502040204020203" pitchFamily="34" charset="-34"/>
                <a:cs typeface="Leelawadee" panose="020B0502040204020203" pitchFamily="34" charset="-34"/>
              </a:rPr>
              <a:t>and life goals </a:t>
            </a:r>
          </a:p>
          <a:p>
            <a:pPr marL="685800" lvl="1" indent="-342900" algn="l" defTabSz="685800" eaLnBrk="0" hangingPunct="0">
              <a:lnSpc>
                <a:spcPct val="80000"/>
              </a:lnSpc>
              <a:buFont typeface="Arial" pitchFamily="34" charset="0"/>
              <a:buChar char="•"/>
            </a:pPr>
            <a:r>
              <a:rPr lang="en-US" sz="2100" dirty="0">
                <a:solidFill>
                  <a:prstClr val="black"/>
                </a:solidFill>
                <a:latin typeface="Leelawadee" panose="020B0502040204020203" pitchFamily="34" charset="-34"/>
                <a:cs typeface="Leelawadee" panose="020B0502040204020203" pitchFamily="34" charset="-34"/>
              </a:rPr>
              <a:t>Encouraging students to search for </a:t>
            </a:r>
            <a:br>
              <a:rPr lang="en-US" sz="2100" dirty="0">
                <a:solidFill>
                  <a:prstClr val="black"/>
                </a:solidFill>
                <a:latin typeface="Leelawadee" panose="020B0502040204020203" pitchFamily="34" charset="-34"/>
                <a:cs typeface="Leelawadee" panose="020B0502040204020203" pitchFamily="34" charset="-34"/>
              </a:rPr>
            </a:br>
            <a:r>
              <a:rPr lang="en-US" sz="2100" dirty="0">
                <a:solidFill>
                  <a:prstClr val="black"/>
                </a:solidFill>
                <a:latin typeface="Leelawadee" panose="020B0502040204020203" pitchFamily="34" charset="-34"/>
                <a:cs typeface="Leelawadee" panose="020B0502040204020203" pitchFamily="34" charset="-34"/>
              </a:rPr>
              <a:t>and reflect on career information</a:t>
            </a:r>
          </a:p>
          <a:p>
            <a:pPr marL="685800" lvl="1" indent="-342900" algn="l" defTabSz="685800" eaLnBrk="0" hangingPunct="0">
              <a:lnSpc>
                <a:spcPct val="80000"/>
              </a:lnSpc>
              <a:buFont typeface="Arial" pitchFamily="34" charset="0"/>
              <a:buChar char="•"/>
            </a:pPr>
            <a:r>
              <a:rPr lang="en-US" sz="2100" dirty="0">
                <a:solidFill>
                  <a:prstClr val="black"/>
                </a:solidFill>
                <a:latin typeface="Leelawadee" panose="020B0502040204020203" pitchFamily="34" charset="-34"/>
                <a:cs typeface="Leelawadee" panose="020B0502040204020203" pitchFamily="34" charset="-34"/>
              </a:rPr>
              <a:t>Reality-check exercises targeting </a:t>
            </a:r>
            <a:br>
              <a:rPr lang="en-US" sz="2100" dirty="0">
                <a:solidFill>
                  <a:prstClr val="black"/>
                </a:solidFill>
                <a:latin typeface="Leelawadee" panose="020B0502040204020203" pitchFamily="34" charset="-34"/>
                <a:cs typeface="Leelawadee" panose="020B0502040204020203" pitchFamily="34" charset="-34"/>
              </a:rPr>
            </a:br>
            <a:r>
              <a:rPr lang="en-US" sz="2100" dirty="0">
                <a:solidFill>
                  <a:prstClr val="black"/>
                </a:solidFill>
                <a:latin typeface="Leelawadee" panose="020B0502040204020203" pitchFamily="34" charset="-34"/>
                <a:cs typeface="Leelawadee" panose="020B0502040204020203" pitchFamily="34" charset="-34"/>
              </a:rPr>
              <a:t>occupational misperceptions and </a:t>
            </a:r>
            <a:br>
              <a:rPr lang="en-US" sz="2100" dirty="0">
                <a:solidFill>
                  <a:prstClr val="black"/>
                </a:solidFill>
                <a:latin typeface="Leelawadee" panose="020B0502040204020203" pitchFamily="34" charset="-34"/>
                <a:cs typeface="Leelawadee" panose="020B0502040204020203" pitchFamily="34" charset="-34"/>
              </a:rPr>
            </a:br>
            <a:r>
              <a:rPr lang="en-US" sz="2100" dirty="0">
                <a:solidFill>
                  <a:prstClr val="black"/>
                </a:solidFill>
                <a:latin typeface="Leelawadee" panose="020B0502040204020203" pitchFamily="34" charset="-34"/>
                <a:cs typeface="Leelawadee" panose="020B0502040204020203" pitchFamily="34" charset="-34"/>
              </a:rPr>
              <a:t>stereotypes</a:t>
            </a:r>
          </a:p>
          <a:p>
            <a:pPr marL="685800" lvl="1" indent="-342900" algn="l" defTabSz="685800" eaLnBrk="0" hangingPunct="0">
              <a:lnSpc>
                <a:spcPct val="80000"/>
              </a:lnSpc>
              <a:buFont typeface="Arial" pitchFamily="34" charset="0"/>
              <a:buChar char="•"/>
            </a:pPr>
            <a:r>
              <a:rPr lang="en-US" sz="2100" dirty="0">
                <a:solidFill>
                  <a:prstClr val="black"/>
                </a:solidFill>
                <a:latin typeface="Leelawadee" panose="020B0502040204020203" pitchFamily="34" charset="-34"/>
                <a:cs typeface="Leelawadee" panose="020B0502040204020203" pitchFamily="34" charset="-34"/>
              </a:rPr>
              <a:t>Goal-setting exercises</a:t>
            </a: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9</a:t>
            </a:fld>
            <a:endParaRPr lang="en-US"/>
          </a:p>
        </p:txBody>
      </p:sp>
    </p:spTree>
    <p:extLst>
      <p:ext uri="{BB962C8B-B14F-4D97-AF65-F5344CB8AC3E}">
        <p14:creationId xmlns:p14="http://schemas.microsoft.com/office/powerpoint/2010/main" val="41360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r>
              <a:rPr lang="en-US" sz="1200" dirty="0">
                <a:solidFill>
                  <a:schemeClr val="tx1"/>
                </a:solidFill>
                <a:latin typeface="Leelawadee" panose="020B0502040204020203" pitchFamily="34" charset="-34"/>
                <a:cs typeface="Leelawadee" panose="020B0502040204020203" pitchFamily="34" charset="-34"/>
              </a:rPr>
              <a:t>“In the wise choice of a vocation there are three broad factors: (1) a clear understanding of yourself, your aptitudes, abilities, interests, ambitions, limitations and their causes; (2) a knowledge of the requirements, conditions of success, advantages and disadvantages, compensation, opportunities, and prospects in different lines of work; (3) true reasoning on the relations of these two groups of facts.”</a:t>
            </a: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11</a:t>
            </a:fld>
            <a:endParaRPr lang="en-US"/>
          </a:p>
        </p:txBody>
      </p:sp>
    </p:spTree>
    <p:extLst>
      <p:ext uri="{BB962C8B-B14F-4D97-AF65-F5344CB8AC3E}">
        <p14:creationId xmlns:p14="http://schemas.microsoft.com/office/powerpoint/2010/main" val="210558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12</a:t>
            </a:fld>
            <a:endParaRPr lang="en-US"/>
          </a:p>
        </p:txBody>
      </p:sp>
    </p:spTree>
    <p:extLst>
      <p:ext uri="{BB962C8B-B14F-4D97-AF65-F5344CB8AC3E}">
        <p14:creationId xmlns:p14="http://schemas.microsoft.com/office/powerpoint/2010/main" val="403643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13</a:t>
            </a:fld>
            <a:endParaRPr lang="en-US"/>
          </a:p>
        </p:txBody>
      </p:sp>
    </p:spTree>
    <p:extLst>
      <p:ext uri="{BB962C8B-B14F-4D97-AF65-F5344CB8AC3E}">
        <p14:creationId xmlns:p14="http://schemas.microsoft.com/office/powerpoint/2010/main" val="230748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14</a:t>
            </a:fld>
            <a:endParaRPr lang="en-US"/>
          </a:p>
        </p:txBody>
      </p:sp>
    </p:spTree>
    <p:extLst>
      <p:ext uri="{BB962C8B-B14F-4D97-AF65-F5344CB8AC3E}">
        <p14:creationId xmlns:p14="http://schemas.microsoft.com/office/powerpoint/2010/main" val="18909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685800" eaLnBrk="0" fontAlgn="base" hangingPunct="0">
              <a:lnSpc>
                <a:spcPct val="80000"/>
              </a:lnSpc>
              <a:spcAft>
                <a:spcPct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0B6AD3C-0B3D-DB4A-A8B6-0D1FF7519471}" type="slidenum">
              <a:rPr lang="en-US" smtClean="0"/>
              <a:t>15</a:t>
            </a:fld>
            <a:endParaRPr lang="en-US"/>
          </a:p>
        </p:txBody>
      </p:sp>
    </p:spTree>
    <p:extLst>
      <p:ext uri="{BB962C8B-B14F-4D97-AF65-F5344CB8AC3E}">
        <p14:creationId xmlns:p14="http://schemas.microsoft.com/office/powerpoint/2010/main" val="228624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1D9E-7762-7040-A659-0DEBBB628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AD9BD-DCF9-3F4F-A51C-6AC9767A2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5F2C1-377B-E241-BD63-01E4A877D00D}"/>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769310B5-18E8-D14C-B071-C2F562AFE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690F3-0A3C-ED4D-853E-61C1C0685F8F}"/>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222998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8E34-79FE-CD4B-86E8-C974C81D59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7A6F3C-6210-324E-AC66-B93C682F8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90DC7-03CC-E244-A88D-87AFBBF1A86B}"/>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611ECA96-1CD5-C547-9AC4-D793A446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B74EE-20E2-9243-985E-5A46B6A44115}"/>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22613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FC936-BE3C-9A44-B9C6-72B9EB71D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AC3CD-9BC2-874F-96EE-F873981A7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E202D-22C4-C147-9D33-D5FF71136D63}"/>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E5809820-3C8C-464D-A052-06F7FAEA3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CCDC5-1A1D-9847-AE77-AF5A17203FB9}"/>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124335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4532-E859-9B45-8B05-98827F4FE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A62C9-EF20-CF41-B37B-3448BA2EA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6BB34-4E10-1D4C-A1CB-97DB4B155C39}"/>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3E901595-4A30-DF4D-AF7D-092684327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FDAF7-B4E6-3146-ADAE-27E85D6AF0D2}"/>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21494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EC9-91EC-A244-A1FF-37AE274D4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F0FC3-C25B-2B4E-BCFB-27D2E8527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C30D1-88C8-B947-97E9-C61826E730D3}"/>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C85024CF-D080-B247-BBF1-6C838B3B0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18E-F98F-EF40-B029-BD805479640F}"/>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257475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81AF-42E1-1142-85C4-70AC372FC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D237A-922F-494F-B33B-4030E46FB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EE153-6B7E-5046-A5DC-A28CC14AF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A75264-7149-754C-9A59-1577A9CD7EAC}"/>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6" name="Footer Placeholder 5">
            <a:extLst>
              <a:ext uri="{FF2B5EF4-FFF2-40B4-BE49-F238E27FC236}">
                <a16:creationId xmlns:a16="http://schemas.microsoft.com/office/drawing/2014/main" id="{01E9AE6B-5DE7-8C41-95F6-2AE8E3B00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460C5-DCD7-B446-98EF-B758B8F54D12}"/>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127338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B0D3-6A32-E94D-8147-B9212F7F0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A21C0-422F-1945-9A41-8520746FA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C9B5B-E814-6342-A0E9-AF93EF7A35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F9F03-5808-484E-9F51-CDD126954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32CE3-9133-F540-ABE4-29D57808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13039-36B3-4E4B-A214-B00E9D565032}"/>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8" name="Footer Placeholder 7">
            <a:extLst>
              <a:ext uri="{FF2B5EF4-FFF2-40B4-BE49-F238E27FC236}">
                <a16:creationId xmlns:a16="http://schemas.microsoft.com/office/drawing/2014/main" id="{E1254851-340E-4E43-9A97-5B1E948CF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79F37-92A7-8349-911A-F956F614C648}"/>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399117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2FA0-DB99-804A-875D-B64E49374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A1CE1-B5EC-5D4B-B080-FAA54A831DFE}"/>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4" name="Footer Placeholder 3">
            <a:extLst>
              <a:ext uri="{FF2B5EF4-FFF2-40B4-BE49-F238E27FC236}">
                <a16:creationId xmlns:a16="http://schemas.microsoft.com/office/drawing/2014/main" id="{063960D9-8128-DC43-BD64-005A8EDFB9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944199-2746-704D-8968-A0B7D3AA5E34}"/>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335246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F9C40-1DC5-104C-9EC6-93CD78AFF012}"/>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3" name="Footer Placeholder 2">
            <a:extLst>
              <a:ext uri="{FF2B5EF4-FFF2-40B4-BE49-F238E27FC236}">
                <a16:creationId xmlns:a16="http://schemas.microsoft.com/office/drawing/2014/main" id="{9B17E93C-0AA3-224E-A4A5-557DB079C4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DC7D23-684D-AB45-8AB3-1EBB88103DDA}"/>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191643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0497-72E4-2743-A9AE-C60465705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979B11-8109-4643-B899-AC85D0293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B8B743-A65E-3846-B130-6BD776843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6776F-6697-AB48-A162-BF50939726F5}"/>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6" name="Footer Placeholder 5">
            <a:extLst>
              <a:ext uri="{FF2B5EF4-FFF2-40B4-BE49-F238E27FC236}">
                <a16:creationId xmlns:a16="http://schemas.microsoft.com/office/drawing/2014/main" id="{9DFB66E1-2212-8C46-9D76-57FEE8C42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643C5-CFAE-084C-B9AD-E14D817F8FA6}"/>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40181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6468-0F77-AE4F-B728-45604A196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D8BB2F-610F-3C47-BD7E-C352B5F7B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ACB74C-E6CC-8E42-BF40-C09817D5D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B9D6C-744A-634B-AFFB-9EF47DC99A5C}"/>
              </a:ext>
            </a:extLst>
          </p:cNvPr>
          <p:cNvSpPr>
            <a:spLocks noGrp="1"/>
          </p:cNvSpPr>
          <p:nvPr>
            <p:ph type="dt" sz="half" idx="10"/>
          </p:nvPr>
        </p:nvSpPr>
        <p:spPr/>
        <p:txBody>
          <a:bodyPr/>
          <a:lstStyle/>
          <a:p>
            <a:fld id="{1CFC1F6F-D6A2-A647-9CC0-476752104FB7}" type="datetimeFigureOut">
              <a:rPr lang="en-US" smtClean="0"/>
              <a:t>10/15/2019</a:t>
            </a:fld>
            <a:endParaRPr lang="en-US"/>
          </a:p>
        </p:txBody>
      </p:sp>
      <p:sp>
        <p:nvSpPr>
          <p:cNvPr id="6" name="Footer Placeholder 5">
            <a:extLst>
              <a:ext uri="{FF2B5EF4-FFF2-40B4-BE49-F238E27FC236}">
                <a16:creationId xmlns:a16="http://schemas.microsoft.com/office/drawing/2014/main" id="{1E79ED73-AE07-CF42-B0B7-5E659DEEA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B55FB-6484-7444-B6B5-B6B4E2F81CE4}"/>
              </a:ext>
            </a:extLst>
          </p:cNvPr>
          <p:cNvSpPr>
            <a:spLocks noGrp="1"/>
          </p:cNvSpPr>
          <p:nvPr>
            <p:ph type="sldNum" sz="quarter" idx="12"/>
          </p:nvPr>
        </p:nvSpPr>
        <p:spPr/>
        <p:txBody>
          <a:bodyPr/>
          <a:lstStyle/>
          <a:p>
            <a:fld id="{4FEE7601-7371-A74A-8607-C0DF04731469}" type="slidenum">
              <a:rPr lang="en-US" smtClean="0"/>
              <a:t>‹#›</a:t>
            </a:fld>
            <a:endParaRPr lang="en-US"/>
          </a:p>
        </p:txBody>
      </p:sp>
    </p:spTree>
    <p:extLst>
      <p:ext uri="{BB962C8B-B14F-4D97-AF65-F5344CB8AC3E}">
        <p14:creationId xmlns:p14="http://schemas.microsoft.com/office/powerpoint/2010/main" val="259719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84524-75EF-B945-96EF-F08BBA594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C82D5-C37C-4F4C-9D5B-0A4970309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DF136-E3F4-7B41-9665-A98ED84E7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C1F6F-D6A2-A647-9CC0-476752104FB7}" type="datetimeFigureOut">
              <a:rPr lang="en-US" smtClean="0"/>
              <a:t>10/15/2019</a:t>
            </a:fld>
            <a:endParaRPr lang="en-US"/>
          </a:p>
        </p:txBody>
      </p:sp>
      <p:sp>
        <p:nvSpPr>
          <p:cNvPr id="5" name="Footer Placeholder 4">
            <a:extLst>
              <a:ext uri="{FF2B5EF4-FFF2-40B4-BE49-F238E27FC236}">
                <a16:creationId xmlns:a16="http://schemas.microsoft.com/office/drawing/2014/main" id="{F2E10AD6-FD1D-2A4F-94DF-D6C80867B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8E0566-DDAA-1A48-98A9-8E0C2C74A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7601-7371-A74A-8607-C0DF04731469}" type="slidenum">
              <a:rPr lang="en-US" smtClean="0"/>
              <a:t>‹#›</a:t>
            </a:fld>
            <a:endParaRPr lang="en-US"/>
          </a:p>
        </p:txBody>
      </p:sp>
    </p:spTree>
    <p:extLst>
      <p:ext uri="{BB962C8B-B14F-4D97-AF65-F5344CB8AC3E}">
        <p14:creationId xmlns:p14="http://schemas.microsoft.com/office/powerpoint/2010/main" val="237500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1908CC-9B05-CC4C-B2E2-8B66A20EED7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B536E0-E127-1346-BFD0-701ABA1F3ECE}"/>
              </a:ext>
            </a:extLst>
          </p:cNvPr>
          <p:cNvSpPr/>
          <p:nvPr/>
        </p:nvSpPr>
        <p:spPr>
          <a:xfrm>
            <a:off x="-93444" y="1151411"/>
            <a:ext cx="12378887" cy="2277589"/>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24314" y="4019528"/>
            <a:ext cx="7373894" cy="2121621"/>
          </a:xfrm>
        </p:spPr>
        <p:txBody>
          <a:bodyPr>
            <a:normAutofit/>
          </a:bodyPr>
          <a:lstStyle/>
          <a:p>
            <a:pPr algn="l">
              <a:lnSpc>
                <a:spcPct val="110000"/>
              </a:lnSpc>
            </a:pPr>
            <a:r>
              <a:rPr lang="en-US" sz="2800" b="1" dirty="0">
                <a:latin typeface="Montserrat" pitchFamily="2" charset="77"/>
              </a:rPr>
              <a:t>Bryan </a:t>
            </a:r>
            <a:r>
              <a:rPr lang="en-US" sz="2800" b="1" dirty="0" err="1">
                <a:latin typeface="Montserrat" pitchFamily="2" charset="77"/>
              </a:rPr>
              <a:t>Dik</a:t>
            </a:r>
            <a:r>
              <a:rPr lang="en-US" sz="2800" b="1" dirty="0">
                <a:latin typeface="Montserrat" pitchFamily="2" charset="77"/>
              </a:rPr>
              <a:t>, Ph.D.</a:t>
            </a:r>
          </a:p>
          <a:p>
            <a:pPr algn="l">
              <a:lnSpc>
                <a:spcPct val="110000"/>
              </a:lnSpc>
            </a:pPr>
            <a:r>
              <a:rPr lang="en-US" sz="2800" dirty="0">
                <a:latin typeface="Montserrat" pitchFamily="2" charset="77"/>
              </a:rPr>
              <a:t>Colorado State University</a:t>
            </a:r>
          </a:p>
          <a:p>
            <a:pPr algn="l">
              <a:lnSpc>
                <a:spcPct val="110000"/>
              </a:lnSpc>
            </a:pPr>
            <a:r>
              <a:rPr lang="en-US" sz="2800" dirty="0" err="1">
                <a:latin typeface="Montserrat" pitchFamily="2" charset="77"/>
              </a:rPr>
              <a:t>jobZology</a:t>
            </a:r>
            <a:r>
              <a:rPr lang="en-US" sz="2800" dirty="0">
                <a:latin typeface="Montserrat" pitchFamily="2" charset="77"/>
              </a:rPr>
              <a:t> and </a:t>
            </a:r>
            <a:r>
              <a:rPr lang="en-US" sz="2800" dirty="0" err="1">
                <a:latin typeface="Montserrat" pitchFamily="2" charset="77"/>
              </a:rPr>
              <a:t>PathwayU</a:t>
            </a:r>
            <a:endParaRPr lang="en-US" sz="2800" dirty="0">
              <a:latin typeface="Montserrat" pitchFamily="2" charset="77"/>
            </a:endParaRPr>
          </a:p>
        </p:txBody>
      </p:sp>
      <p:sp>
        <p:nvSpPr>
          <p:cNvPr id="21" name="Title 1">
            <a:extLst>
              <a:ext uri="{FF2B5EF4-FFF2-40B4-BE49-F238E27FC236}">
                <a16:creationId xmlns:a16="http://schemas.microsoft.com/office/drawing/2014/main" id="{4CF43783-2197-4B4F-967B-D1A44F2A5967}"/>
              </a:ext>
            </a:extLst>
          </p:cNvPr>
          <p:cNvSpPr>
            <a:spLocks noGrp="1"/>
          </p:cNvSpPr>
          <p:nvPr>
            <p:ph type="ctrTitle"/>
          </p:nvPr>
        </p:nvSpPr>
        <p:spPr>
          <a:xfrm>
            <a:off x="21005" y="704618"/>
            <a:ext cx="12155558" cy="2277589"/>
          </a:xfrm>
        </p:spPr>
        <p:txBody>
          <a:bodyPr>
            <a:normAutofit/>
          </a:bodyPr>
          <a:lstStyle/>
          <a:p>
            <a:pPr>
              <a:lnSpc>
                <a:spcPct val="120000"/>
              </a:lnSpc>
            </a:pPr>
            <a:r>
              <a:rPr lang="en-US" sz="4000" b="1" dirty="0">
                <a:solidFill>
                  <a:schemeClr val="bg1"/>
                </a:solidFill>
                <a:latin typeface="Montserrat" pitchFamily="2" charset="77"/>
              </a:rPr>
              <a:t>Best </a:t>
            </a:r>
            <a:r>
              <a:rPr lang="en-US" sz="4000" b="1">
                <a:solidFill>
                  <a:schemeClr val="bg1"/>
                </a:solidFill>
                <a:latin typeface="Montserrat" pitchFamily="2" charset="77"/>
              </a:rPr>
              <a:t>Practices in </a:t>
            </a:r>
            <a:r>
              <a:rPr lang="en-US" sz="4000" b="1" dirty="0">
                <a:solidFill>
                  <a:schemeClr val="bg1"/>
                </a:solidFill>
                <a:latin typeface="Montserrat" pitchFamily="2" charset="77"/>
              </a:rPr>
              <a:t>Online Career </a:t>
            </a:r>
            <a:br>
              <a:rPr lang="en-US" sz="4000" b="1" dirty="0">
                <a:solidFill>
                  <a:schemeClr val="bg1"/>
                </a:solidFill>
                <a:latin typeface="Montserrat" pitchFamily="2" charset="77"/>
              </a:rPr>
            </a:br>
            <a:r>
              <a:rPr lang="en-US" sz="4000" b="1" dirty="0">
                <a:solidFill>
                  <a:schemeClr val="bg1"/>
                </a:solidFill>
                <a:latin typeface="Montserrat" pitchFamily="2" charset="77"/>
              </a:rPr>
              <a:t>Guidance Systems in Career Development</a:t>
            </a:r>
          </a:p>
        </p:txBody>
      </p:sp>
      <p:sp>
        <p:nvSpPr>
          <p:cNvPr id="12" name="Subtitle 2">
            <a:extLst>
              <a:ext uri="{FF2B5EF4-FFF2-40B4-BE49-F238E27FC236}">
                <a16:creationId xmlns:a16="http://schemas.microsoft.com/office/drawing/2014/main" id="{CC2267D8-873C-5C49-87DE-4F4C4BDE68F6}"/>
              </a:ext>
            </a:extLst>
          </p:cNvPr>
          <p:cNvSpPr txBox="1">
            <a:spLocks/>
          </p:cNvSpPr>
          <p:nvPr/>
        </p:nvSpPr>
        <p:spPr>
          <a:xfrm>
            <a:off x="6655736" y="4019528"/>
            <a:ext cx="7373894" cy="2121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2800" b="1" dirty="0">
                <a:latin typeface="Montserrat" pitchFamily="2" charset="77"/>
              </a:rPr>
              <a:t>Kurt </a:t>
            </a:r>
            <a:r>
              <a:rPr lang="en-US" sz="2800" b="1" dirty="0" err="1">
                <a:latin typeface="Montserrat" pitchFamily="2" charset="77"/>
              </a:rPr>
              <a:t>Kraiger</a:t>
            </a:r>
            <a:r>
              <a:rPr lang="en-US" sz="2800" b="1" dirty="0">
                <a:latin typeface="Montserrat" pitchFamily="2" charset="77"/>
              </a:rPr>
              <a:t>, Ph.D.</a:t>
            </a:r>
          </a:p>
          <a:p>
            <a:pPr algn="l">
              <a:lnSpc>
                <a:spcPct val="100000"/>
              </a:lnSpc>
            </a:pPr>
            <a:r>
              <a:rPr lang="en-US" sz="2800" dirty="0">
                <a:latin typeface="Montserrat" pitchFamily="2" charset="77"/>
              </a:rPr>
              <a:t>University of Memphis</a:t>
            </a:r>
          </a:p>
          <a:p>
            <a:pPr algn="l">
              <a:lnSpc>
                <a:spcPct val="100000"/>
              </a:lnSpc>
            </a:pPr>
            <a:r>
              <a:rPr lang="en-US" sz="2800" dirty="0" err="1">
                <a:latin typeface="Montserrat" pitchFamily="2" charset="77"/>
              </a:rPr>
              <a:t>jobZology</a:t>
            </a:r>
            <a:r>
              <a:rPr lang="en-US" sz="2800" dirty="0">
                <a:latin typeface="Montserrat" pitchFamily="2" charset="77"/>
              </a:rPr>
              <a:t> and </a:t>
            </a:r>
            <a:r>
              <a:rPr lang="en-US" sz="2800" dirty="0" err="1">
                <a:latin typeface="Montserrat" pitchFamily="2" charset="77"/>
              </a:rPr>
              <a:t>PathwayU</a:t>
            </a:r>
            <a:endParaRPr lang="en-US" sz="2800" dirty="0">
              <a:latin typeface="Montserrat" pitchFamily="2" charset="77"/>
            </a:endParaRPr>
          </a:p>
        </p:txBody>
      </p:sp>
    </p:spTree>
    <p:extLst>
      <p:ext uri="{BB962C8B-B14F-4D97-AF65-F5344CB8AC3E}">
        <p14:creationId xmlns:p14="http://schemas.microsoft.com/office/powerpoint/2010/main" val="4495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r>
              <a:rPr lang="en-US" sz="4100" b="1" dirty="0">
                <a:latin typeface="Montserrat" pitchFamily="2" charset="77"/>
              </a:rPr>
              <a:t>Try it!</a:t>
            </a:r>
          </a:p>
          <a:p>
            <a:pPr lvl="1" algn="l">
              <a:lnSpc>
                <a:spcPct val="120000"/>
              </a:lnSpc>
            </a:pPr>
            <a:endParaRPr lang="en-US" sz="3300" dirty="0">
              <a:latin typeface="Montserrat" pitchFamily="2" charset="77"/>
            </a:endParaRPr>
          </a:p>
          <a:p>
            <a:pPr lvl="1" algn="l">
              <a:lnSpc>
                <a:spcPct val="120000"/>
              </a:lnSpc>
            </a:pPr>
            <a:endParaRPr lang="en-US" sz="3300"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1. Written Exercises</a:t>
            </a:r>
          </a:p>
        </p:txBody>
      </p:sp>
      <p:sp>
        <p:nvSpPr>
          <p:cNvPr id="8" name="Content Placeholder 2">
            <a:extLst>
              <a:ext uri="{FF2B5EF4-FFF2-40B4-BE49-F238E27FC236}">
                <a16:creationId xmlns:a16="http://schemas.microsoft.com/office/drawing/2014/main" id="{17C98609-4E1E-4734-83ED-C716E527B634}"/>
              </a:ext>
            </a:extLst>
          </p:cNvPr>
          <p:cNvSpPr txBox="1">
            <a:spLocks/>
          </p:cNvSpPr>
          <p:nvPr/>
        </p:nvSpPr>
        <p:spPr>
          <a:xfrm>
            <a:off x="1274734" y="2261695"/>
            <a:ext cx="9795509" cy="37256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spcBef>
                <a:spcPts val="0"/>
              </a:spcBef>
              <a:spcAft>
                <a:spcPts val="600"/>
              </a:spcAft>
              <a:buClr>
                <a:srgbClr val="000000"/>
              </a:buClr>
              <a:buFont typeface="Arial" panose="020B0604020202020204" pitchFamily="34" charset="0"/>
              <a:buNone/>
            </a:pPr>
            <a:r>
              <a:rPr kumimoji="1" lang="en-US" sz="3600" kern="0" dirty="0">
                <a:solidFill>
                  <a:srgbClr val="000000"/>
                </a:solidFill>
                <a:latin typeface="Gill Sans MT" panose="020B0502020104020203" pitchFamily="34" charset="0"/>
                <a:ea typeface="Calibri"/>
                <a:cs typeface="Leelawadee" panose="020B0502040204020203" pitchFamily="34" charset="-34"/>
              </a:rPr>
              <a:t>Think about your career in the future. Imagine that everything has gone as well as it possibly could. You have worked hard and succeeded at accomplishing all of your career goals. Think of this as the fulfillment of your calling. Now, write about what you have imagined. </a:t>
            </a:r>
          </a:p>
          <a:p>
            <a:endParaRPr lang="en-US" sz="3000" dirty="0"/>
          </a:p>
        </p:txBody>
      </p:sp>
    </p:spTree>
    <p:extLst>
      <p:ext uri="{BB962C8B-B14F-4D97-AF65-F5344CB8AC3E}">
        <p14:creationId xmlns:p14="http://schemas.microsoft.com/office/powerpoint/2010/main" val="38643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2. Individualized Interpretation and Feedback</a:t>
            </a:r>
          </a:p>
        </p:txBody>
      </p:sp>
      <p:pic>
        <p:nvPicPr>
          <p:cNvPr id="8" name="Picture 2">
            <a:extLst>
              <a:ext uri="{FF2B5EF4-FFF2-40B4-BE49-F238E27FC236}">
                <a16:creationId xmlns:a16="http://schemas.microsoft.com/office/drawing/2014/main" id="{5326ABB2-3F3A-8E49-8A47-8100290BA0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48" t="6406" r="9586" b="12513"/>
          <a:stretch/>
        </p:blipFill>
        <p:spPr bwMode="auto">
          <a:xfrm>
            <a:off x="6530401" y="1595917"/>
            <a:ext cx="3687920" cy="4609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a:extLst>
              <a:ext uri="{FF2B5EF4-FFF2-40B4-BE49-F238E27FC236}">
                <a16:creationId xmlns:a16="http://schemas.microsoft.com/office/drawing/2014/main" id="{EE6648DE-C96B-1B40-A0EB-711EE0CB5602}"/>
              </a:ext>
            </a:extLst>
          </p:cNvPr>
          <p:cNvSpPr txBox="1"/>
          <p:nvPr/>
        </p:nvSpPr>
        <p:spPr>
          <a:xfrm>
            <a:off x="1428248" y="2828835"/>
            <a:ext cx="8049774" cy="1200329"/>
          </a:xfrm>
          <a:prstGeom prst="rect">
            <a:avLst/>
          </a:prstGeom>
          <a:noFill/>
        </p:spPr>
        <p:txBody>
          <a:bodyPr wrap="square" rtlCol="0">
            <a:spAutoFit/>
          </a:bodyPr>
          <a:lstStyle/>
          <a:p>
            <a:r>
              <a:rPr lang="en-US" sz="3600" b="1" dirty="0">
                <a:latin typeface="Montserrat" pitchFamily="2" charset="77"/>
              </a:rPr>
              <a:t>Frank Parsons </a:t>
            </a:r>
            <a:r>
              <a:rPr lang="en-US" sz="3600" dirty="0">
                <a:latin typeface="Montserrat" pitchFamily="2" charset="77"/>
              </a:rPr>
              <a:t>(1909) </a:t>
            </a:r>
          </a:p>
          <a:p>
            <a:r>
              <a:rPr lang="en-US" sz="3600" dirty="0">
                <a:latin typeface="Montserrat" pitchFamily="2" charset="77"/>
              </a:rPr>
              <a:t>In </a:t>
            </a:r>
            <a:r>
              <a:rPr lang="en-US" sz="3600" i="1" dirty="0">
                <a:solidFill>
                  <a:schemeClr val="tx1"/>
                </a:solidFill>
                <a:latin typeface="Montserrat" pitchFamily="2" charset="77"/>
                <a:cs typeface="Leelawadee" panose="020B0502040204020203" pitchFamily="34" charset="-34"/>
              </a:rPr>
              <a:t>Choosing a Vocation</a:t>
            </a:r>
            <a:endParaRPr lang="en-US" sz="3600" dirty="0">
              <a:latin typeface="Montserrat" pitchFamily="2" charset="77"/>
            </a:endParaRPr>
          </a:p>
        </p:txBody>
      </p:sp>
    </p:spTree>
    <p:extLst>
      <p:ext uri="{BB962C8B-B14F-4D97-AF65-F5344CB8AC3E}">
        <p14:creationId xmlns:p14="http://schemas.microsoft.com/office/powerpoint/2010/main" val="22149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2. Individualized Interpretation and Feedback</a:t>
            </a:r>
          </a:p>
        </p:txBody>
      </p:sp>
      <p:pic>
        <p:nvPicPr>
          <p:cNvPr id="13" name="Picture 12">
            <a:extLst>
              <a:ext uri="{FF2B5EF4-FFF2-40B4-BE49-F238E27FC236}">
                <a16:creationId xmlns:a16="http://schemas.microsoft.com/office/drawing/2014/main" id="{E32C7A36-3C0E-674B-ADA1-7CFBB5D9F48C}"/>
              </a:ext>
            </a:extLst>
          </p:cNvPr>
          <p:cNvPicPr>
            <a:picLocks noChangeAspect="1"/>
          </p:cNvPicPr>
          <p:nvPr/>
        </p:nvPicPr>
        <p:blipFill>
          <a:blip r:embed="rId3"/>
          <a:stretch>
            <a:fillRect/>
          </a:stretch>
        </p:blipFill>
        <p:spPr>
          <a:xfrm>
            <a:off x="1383323" y="1118942"/>
            <a:ext cx="10015409" cy="5605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390874C-8EC4-DB42-9013-0BEED5E49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946" y="1118941"/>
            <a:ext cx="3141489" cy="1147653"/>
          </a:xfrm>
          <a:prstGeom prst="rect">
            <a:avLst/>
          </a:prstGeom>
        </p:spPr>
      </p:pic>
    </p:spTree>
    <p:extLst>
      <p:ext uri="{BB962C8B-B14F-4D97-AF65-F5344CB8AC3E}">
        <p14:creationId xmlns:p14="http://schemas.microsoft.com/office/powerpoint/2010/main" val="10341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3. (Accurate) Information About Work</a:t>
            </a:r>
          </a:p>
        </p:txBody>
      </p:sp>
      <p:pic>
        <p:nvPicPr>
          <p:cNvPr id="8" name="Content Placeholder 3">
            <a:extLst>
              <a:ext uri="{FF2B5EF4-FFF2-40B4-BE49-F238E27FC236}">
                <a16:creationId xmlns:a16="http://schemas.microsoft.com/office/drawing/2014/main" id="{8A29E275-FAC2-3D4A-BA17-70B796158A28}"/>
              </a:ext>
            </a:extLst>
          </p:cNvPr>
          <p:cNvPicPr>
            <a:picLocks noChangeAspect="1"/>
          </p:cNvPicPr>
          <p:nvPr/>
        </p:nvPicPr>
        <p:blipFill>
          <a:blip r:embed="rId3"/>
          <a:stretch>
            <a:fillRect/>
          </a:stretch>
        </p:blipFill>
        <p:spPr>
          <a:xfrm>
            <a:off x="1263142" y="1253009"/>
            <a:ext cx="9665715" cy="5599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45B7225-39C1-764D-BA5B-B61025D94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812" y="1260567"/>
            <a:ext cx="3059723" cy="1117782"/>
          </a:xfrm>
          <a:prstGeom prst="rect">
            <a:avLst/>
          </a:prstGeom>
        </p:spPr>
      </p:pic>
    </p:spTree>
    <p:extLst>
      <p:ext uri="{BB962C8B-B14F-4D97-AF65-F5344CB8AC3E}">
        <p14:creationId xmlns:p14="http://schemas.microsoft.com/office/powerpoint/2010/main" val="19376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0A5C50-B8F4-7640-BBDF-DF77A747DAD5}"/>
              </a:ext>
            </a:extLst>
          </p:cNvPr>
          <p:cNvPicPr>
            <a:picLocks noChangeAspect="1"/>
          </p:cNvPicPr>
          <p:nvPr/>
        </p:nvPicPr>
        <p:blipFill>
          <a:blip r:embed="rId3"/>
          <a:stretch>
            <a:fillRect/>
          </a:stretch>
        </p:blipFill>
        <p:spPr>
          <a:xfrm>
            <a:off x="803788" y="509025"/>
            <a:ext cx="10438590" cy="6101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665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E449601A-9829-704C-AAB2-9080F1B12046}"/>
              </a:ext>
            </a:extLst>
          </p:cNvPr>
          <p:cNvPicPr>
            <a:picLocks noChangeAspect="1"/>
          </p:cNvPicPr>
          <p:nvPr/>
        </p:nvPicPr>
        <p:blipFill>
          <a:blip r:embed="rId3"/>
          <a:stretch>
            <a:fillRect/>
          </a:stretch>
        </p:blipFill>
        <p:spPr>
          <a:xfrm>
            <a:off x="684152" y="294331"/>
            <a:ext cx="10823696" cy="6269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ED2FC6AD-0A08-3D44-AE43-2BE2A5936C64}"/>
              </a:ext>
            </a:extLst>
          </p:cNvPr>
          <p:cNvPicPr>
            <a:picLocks noChangeAspect="1"/>
          </p:cNvPicPr>
          <p:nvPr/>
        </p:nvPicPr>
        <p:blipFill>
          <a:blip r:embed="rId4"/>
          <a:stretch>
            <a:fillRect/>
          </a:stretch>
        </p:blipFill>
        <p:spPr>
          <a:xfrm>
            <a:off x="796121" y="317429"/>
            <a:ext cx="3831864" cy="1166894"/>
          </a:xfrm>
          <a:prstGeom prst="rect">
            <a:avLst/>
          </a:prstGeom>
        </p:spPr>
      </p:pic>
    </p:spTree>
    <p:extLst>
      <p:ext uri="{BB962C8B-B14F-4D97-AF65-F5344CB8AC3E}">
        <p14:creationId xmlns:p14="http://schemas.microsoft.com/office/powerpoint/2010/main" val="26668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4. Modeling and 5. Support</a:t>
            </a:r>
          </a:p>
        </p:txBody>
      </p:sp>
      <p:sp>
        <p:nvSpPr>
          <p:cNvPr id="8" name="Content Placeholder 2">
            <a:extLst>
              <a:ext uri="{FF2B5EF4-FFF2-40B4-BE49-F238E27FC236}">
                <a16:creationId xmlns:a16="http://schemas.microsoft.com/office/drawing/2014/main" id="{1A82587A-27D9-4E75-B9EE-0587E3629358}"/>
              </a:ext>
            </a:extLst>
          </p:cNvPr>
          <p:cNvSpPr txBox="1">
            <a:spLocks/>
          </p:cNvSpPr>
          <p:nvPr/>
        </p:nvSpPr>
        <p:spPr>
          <a:xfrm>
            <a:off x="974251" y="1556084"/>
            <a:ext cx="10243498" cy="504426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spcBef>
                <a:spcPts val="0"/>
              </a:spcBef>
              <a:spcAft>
                <a:spcPts val="600"/>
              </a:spcAft>
              <a:buClr>
                <a:srgbClr val="000000"/>
              </a:buClr>
              <a:buFont typeface="Arial" panose="020B0604020202020204" pitchFamily="34" charset="0"/>
              <a:buNone/>
            </a:pPr>
            <a:r>
              <a:rPr kumimoji="1" lang="en-US" sz="3200" kern="0" dirty="0">
                <a:solidFill>
                  <a:srgbClr val="000000"/>
                </a:solidFill>
                <a:latin typeface="Gill Sans MT" panose="020B0502020104020203" pitchFamily="34" charset="0"/>
                <a:cs typeface="Leelawadee" panose="020B0502040204020203" pitchFamily="34" charset="-34"/>
              </a:rPr>
              <a:t>Personal Board of Directors:</a:t>
            </a:r>
          </a:p>
          <a:p>
            <a:pPr marL="0" indent="0">
              <a:spcBef>
                <a:spcPts val="0"/>
              </a:spcBef>
              <a:spcAft>
                <a:spcPts val="600"/>
              </a:spcAft>
              <a:buClr>
                <a:srgbClr val="000000"/>
              </a:buClr>
              <a:buFont typeface="Arial" panose="020B0604020202020204" pitchFamily="34" charset="0"/>
              <a:buNone/>
            </a:pPr>
            <a:r>
              <a:rPr kumimoji="1" lang="en-US" sz="3200" kern="0" dirty="0">
                <a:solidFill>
                  <a:srgbClr val="000000"/>
                </a:solidFill>
                <a:latin typeface="Gill Sans MT" panose="020B0502020104020203" pitchFamily="34" charset="0"/>
                <a:cs typeface="Leelawadee" panose="020B0502040204020203" pitchFamily="34" charset="-34"/>
              </a:rPr>
              <a:t>Think of 3-5 people who you know well, who have special wisdom, who are good listeners and candid truth-tellers, and who have your best interests in mind. Write down their names here:</a:t>
            </a:r>
          </a:p>
          <a:p>
            <a:pPr marL="0" indent="0">
              <a:spcBef>
                <a:spcPts val="0"/>
              </a:spcBef>
              <a:spcAft>
                <a:spcPts val="600"/>
              </a:spcAft>
              <a:buClr>
                <a:srgbClr val="000000"/>
              </a:buClr>
              <a:buFont typeface="Arial" panose="020B0604020202020204" pitchFamily="34" charset="0"/>
              <a:buNone/>
            </a:pPr>
            <a:endParaRPr kumimoji="1" lang="en-US" sz="3200" kern="0" dirty="0">
              <a:solidFill>
                <a:srgbClr val="000000"/>
              </a:solidFill>
              <a:latin typeface="Gill Sans MT" panose="020B0502020104020203" pitchFamily="34" charset="0"/>
              <a:cs typeface="Leelawadee" panose="020B0502040204020203" pitchFamily="34" charset="-34"/>
            </a:endParaRPr>
          </a:p>
          <a:p>
            <a:pPr marL="0" indent="0">
              <a:spcBef>
                <a:spcPts val="0"/>
              </a:spcBef>
              <a:spcAft>
                <a:spcPts val="600"/>
              </a:spcAft>
              <a:buClr>
                <a:srgbClr val="000000"/>
              </a:buClr>
              <a:buFont typeface="Arial" panose="020B0604020202020204" pitchFamily="34" charset="0"/>
              <a:buNone/>
            </a:pPr>
            <a:r>
              <a:rPr kumimoji="1" lang="en-US" sz="3200" kern="0" dirty="0">
                <a:solidFill>
                  <a:srgbClr val="000000"/>
                </a:solidFill>
                <a:latin typeface="Gill Sans MT" panose="020B0502020104020203" pitchFamily="34" charset="0"/>
                <a:cs typeface="Leelawadee" panose="020B0502040204020203" pitchFamily="34" charset="-34"/>
              </a:rPr>
              <a:t>(Assign the students to follow up with one-on-ones, tell their story to these folks, and ask for feedback and advice.)</a:t>
            </a:r>
          </a:p>
          <a:p>
            <a:pPr marL="0" indent="0">
              <a:spcBef>
                <a:spcPts val="0"/>
              </a:spcBef>
              <a:spcAft>
                <a:spcPts val="600"/>
              </a:spcAft>
              <a:buClr>
                <a:srgbClr val="000000"/>
              </a:buClr>
              <a:buFont typeface="Arial" panose="020B0604020202020204" pitchFamily="34" charset="0"/>
              <a:buNone/>
            </a:pPr>
            <a:endParaRPr kumimoji="1" lang="en-US" sz="3600" kern="0" dirty="0">
              <a:solidFill>
                <a:srgbClr val="000000"/>
              </a:solidFill>
              <a:latin typeface="Gill Sans MT" panose="020B0502020104020203" pitchFamily="34" charset="0"/>
              <a:cs typeface="Leelawadee" panose="020B0502040204020203" pitchFamily="34" charset="-34"/>
            </a:endParaRPr>
          </a:p>
          <a:p>
            <a:pPr marL="0" indent="0">
              <a:spcBef>
                <a:spcPts val="0"/>
              </a:spcBef>
              <a:spcAft>
                <a:spcPts val="600"/>
              </a:spcAft>
              <a:buClr>
                <a:srgbClr val="000000"/>
              </a:buClr>
              <a:buFont typeface="Arial" panose="020B0604020202020204" pitchFamily="34" charset="0"/>
              <a:buNone/>
            </a:pPr>
            <a:endParaRPr kumimoji="1" lang="en-US" sz="3600" kern="0" dirty="0">
              <a:solidFill>
                <a:srgbClr val="000000"/>
              </a:solidFill>
              <a:latin typeface="Gill Sans MT" panose="020B0502020104020203" pitchFamily="34" charset="0"/>
              <a:cs typeface="Leelawadee" panose="020B0502040204020203" pitchFamily="34" charset="-34"/>
            </a:endParaRPr>
          </a:p>
          <a:p>
            <a:pPr marL="0" indent="0">
              <a:spcBef>
                <a:spcPts val="0"/>
              </a:spcBef>
              <a:spcAft>
                <a:spcPts val="600"/>
              </a:spcAft>
              <a:buClr>
                <a:srgbClr val="000000"/>
              </a:buClr>
              <a:buFont typeface="Arial" panose="020B0604020202020204" pitchFamily="34" charset="0"/>
              <a:buNone/>
            </a:pPr>
            <a:endParaRPr lang="en-US" sz="3000" dirty="0"/>
          </a:p>
        </p:txBody>
      </p:sp>
      <p:pic>
        <p:nvPicPr>
          <p:cNvPr id="9" name="Picture 8">
            <a:extLst>
              <a:ext uri="{FF2B5EF4-FFF2-40B4-BE49-F238E27FC236}">
                <a16:creationId xmlns:a16="http://schemas.microsoft.com/office/drawing/2014/main" id="{B55DE3BF-3419-46D0-A751-241120EA298C}"/>
              </a:ext>
            </a:extLst>
          </p:cNvPr>
          <p:cNvPicPr>
            <a:picLocks noChangeAspect="1"/>
          </p:cNvPicPr>
          <p:nvPr/>
        </p:nvPicPr>
        <p:blipFill>
          <a:blip r:embed="rId3"/>
          <a:stretch>
            <a:fillRect/>
          </a:stretch>
        </p:blipFill>
        <p:spPr>
          <a:xfrm>
            <a:off x="3660437" y="331963"/>
            <a:ext cx="4871126" cy="6194073"/>
          </a:xfrm>
          <a:prstGeom prst="rect">
            <a:avLst/>
          </a:prstGeom>
        </p:spPr>
      </p:pic>
    </p:spTree>
    <p:extLst>
      <p:ext uri="{BB962C8B-B14F-4D97-AF65-F5344CB8AC3E}">
        <p14:creationId xmlns:p14="http://schemas.microsoft.com/office/powerpoint/2010/main" val="12768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marL="742950" indent="-742950" algn="l">
              <a:lnSpc>
                <a:spcPct val="120000"/>
              </a:lnSpc>
              <a:buAutoNum type="arabicPeriod"/>
            </a:pPr>
            <a:r>
              <a:rPr lang="en-US" sz="3200" b="1" dirty="0">
                <a:latin typeface="Montserrat" pitchFamily="2" charset="77"/>
              </a:rPr>
              <a:t>Measure your students pre-intervention</a:t>
            </a:r>
          </a:p>
          <a:p>
            <a:pPr marL="742950" indent="-742950" algn="l">
              <a:lnSpc>
                <a:spcPct val="100000"/>
              </a:lnSpc>
              <a:buAutoNum type="arabicPeriod"/>
            </a:pPr>
            <a:r>
              <a:rPr lang="en-US" sz="3200" b="1" dirty="0">
                <a:latin typeface="Montserrat" pitchFamily="2" charset="77"/>
              </a:rPr>
              <a:t>Measure your students post-intervention and at follow-	up intervals</a:t>
            </a:r>
          </a:p>
          <a:p>
            <a:pPr marL="742950" indent="-742950" algn="l">
              <a:lnSpc>
                <a:spcPct val="100000"/>
              </a:lnSpc>
              <a:buAutoNum type="arabicPeriod"/>
            </a:pPr>
            <a:r>
              <a:rPr lang="en-US" sz="3200" b="1" dirty="0">
                <a:latin typeface="Montserrat" pitchFamily="2" charset="77"/>
              </a:rPr>
              <a:t>Examine change scores and evaluate outcomes</a:t>
            </a:r>
          </a:p>
          <a:p>
            <a:pPr algn="l">
              <a:lnSpc>
                <a:spcPct val="120000"/>
              </a:lnSpc>
            </a:pPr>
            <a:r>
              <a:rPr lang="en-US" sz="3200" b="1" dirty="0">
                <a:latin typeface="Montserrat" pitchFamily="2" charset="77"/>
              </a:rPr>
              <a:t>Things to assess:</a:t>
            </a:r>
          </a:p>
          <a:p>
            <a:pPr lvl="1" algn="l">
              <a:lnSpc>
                <a:spcPct val="120000"/>
              </a:lnSpc>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Establishing Your Own Evidence Base </a:t>
            </a:r>
          </a:p>
        </p:txBody>
      </p:sp>
      <p:graphicFrame>
        <p:nvGraphicFramePr>
          <p:cNvPr id="4" name="Table 3">
            <a:extLst>
              <a:ext uri="{FF2B5EF4-FFF2-40B4-BE49-F238E27FC236}">
                <a16:creationId xmlns:a16="http://schemas.microsoft.com/office/drawing/2014/main" id="{86AC79C3-F730-4CE6-9961-B4C14C8D09A5}"/>
              </a:ext>
            </a:extLst>
          </p:cNvPr>
          <p:cNvGraphicFramePr>
            <a:graphicFrameLocks noGrp="1"/>
          </p:cNvGraphicFramePr>
          <p:nvPr>
            <p:extLst>
              <p:ext uri="{D42A27DB-BD31-4B8C-83A1-F6EECF244321}">
                <p14:modId xmlns:p14="http://schemas.microsoft.com/office/powerpoint/2010/main" val="1941120079"/>
              </p:ext>
            </p:extLst>
          </p:nvPr>
        </p:nvGraphicFramePr>
        <p:xfrm>
          <a:off x="541723" y="4185316"/>
          <a:ext cx="11152971" cy="2672684"/>
        </p:xfrm>
        <a:graphic>
          <a:graphicData uri="http://schemas.openxmlformats.org/drawingml/2006/table">
            <a:tbl>
              <a:tblPr firstRow="1" bandRow="1">
                <a:tableStyleId>{5C22544A-7EE6-4342-B048-85BDC9FD1C3A}</a:tableStyleId>
              </a:tblPr>
              <a:tblGrid>
                <a:gridCol w="5765086">
                  <a:extLst>
                    <a:ext uri="{9D8B030D-6E8A-4147-A177-3AD203B41FA5}">
                      <a16:colId xmlns:a16="http://schemas.microsoft.com/office/drawing/2014/main" val="2728241669"/>
                    </a:ext>
                  </a:extLst>
                </a:gridCol>
                <a:gridCol w="5387885">
                  <a:extLst>
                    <a:ext uri="{9D8B030D-6E8A-4147-A177-3AD203B41FA5}">
                      <a16:colId xmlns:a16="http://schemas.microsoft.com/office/drawing/2014/main" val="3273525454"/>
                    </a:ext>
                  </a:extLst>
                </a:gridCol>
              </a:tblGrid>
              <a:tr h="2672684">
                <a:tc>
                  <a:txBody>
                    <a:body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Career decision confidence</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Degree of vocational clarity</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Seeking, having, living a career-related purpose</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Satisfaction with the intervention</a:t>
                      </a:r>
                    </a:p>
                    <a:p>
                      <a:endParaRPr lang="en-US" dirty="0"/>
                    </a:p>
                  </a:txBody>
                  <a:tcPr>
                    <a:solidFill>
                      <a:schemeClr val="bg1"/>
                    </a:solidFill>
                  </a:tcPr>
                </a:tc>
                <a:tc>
                  <a:txBody>
                    <a:body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Retention</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Graduation Rate</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GPA</a:t>
                      </a: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ontserrat" pitchFamily="2" charset="77"/>
                          <a:ea typeface="+mn-ea"/>
                          <a:cs typeface="+mn-cs"/>
                        </a:rPr>
                        <a:t>Satisfaction in post-graduation employment</a:t>
                      </a:r>
                    </a:p>
                    <a:p>
                      <a:endParaRPr lang="en-US" dirty="0"/>
                    </a:p>
                  </a:txBody>
                  <a:tcPr>
                    <a:solidFill>
                      <a:schemeClr val="bg1"/>
                    </a:solidFill>
                  </a:tcPr>
                </a:tc>
                <a:extLst>
                  <a:ext uri="{0D108BD9-81ED-4DB2-BD59-A6C34878D82A}">
                    <a16:rowId xmlns:a16="http://schemas.microsoft.com/office/drawing/2014/main" val="538516927"/>
                  </a:ext>
                </a:extLst>
              </a:tr>
            </a:tbl>
          </a:graphicData>
        </a:graphic>
      </p:graphicFrame>
    </p:spTree>
    <p:extLst>
      <p:ext uri="{BB962C8B-B14F-4D97-AF65-F5344CB8AC3E}">
        <p14:creationId xmlns:p14="http://schemas.microsoft.com/office/powerpoint/2010/main" val="391641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Case Study 1 </a:t>
            </a:r>
          </a:p>
        </p:txBody>
      </p:sp>
      <p:pic>
        <p:nvPicPr>
          <p:cNvPr id="4" name="Picture 3">
            <a:extLst>
              <a:ext uri="{FF2B5EF4-FFF2-40B4-BE49-F238E27FC236}">
                <a16:creationId xmlns:a16="http://schemas.microsoft.com/office/drawing/2014/main" id="{76B2A90A-10A6-41E3-A3DD-2EF2C57AA70F}"/>
              </a:ext>
            </a:extLst>
          </p:cNvPr>
          <p:cNvPicPr>
            <a:picLocks noChangeAspect="1"/>
          </p:cNvPicPr>
          <p:nvPr/>
        </p:nvPicPr>
        <p:blipFill>
          <a:blip r:embed="rId2"/>
          <a:stretch>
            <a:fillRect/>
          </a:stretch>
        </p:blipFill>
        <p:spPr>
          <a:xfrm>
            <a:off x="0" y="243431"/>
            <a:ext cx="12192000" cy="6371137"/>
          </a:xfrm>
          <a:prstGeom prst="rect">
            <a:avLst/>
          </a:prstGeom>
        </p:spPr>
      </p:pic>
    </p:spTree>
    <p:extLst>
      <p:ext uri="{BB962C8B-B14F-4D97-AF65-F5344CB8AC3E}">
        <p14:creationId xmlns:p14="http://schemas.microsoft.com/office/powerpoint/2010/main" val="11963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Case Study: Students from 5 different universities </a:t>
            </a:r>
          </a:p>
        </p:txBody>
      </p:sp>
      <p:pic>
        <p:nvPicPr>
          <p:cNvPr id="4" name="Picture 3">
            <a:extLst>
              <a:ext uri="{FF2B5EF4-FFF2-40B4-BE49-F238E27FC236}">
                <a16:creationId xmlns:a16="http://schemas.microsoft.com/office/drawing/2014/main" id="{4D4E73E6-2A46-449B-8BB4-5B367F069BFE}"/>
              </a:ext>
            </a:extLst>
          </p:cNvPr>
          <p:cNvPicPr>
            <a:picLocks noChangeAspect="1"/>
          </p:cNvPicPr>
          <p:nvPr/>
        </p:nvPicPr>
        <p:blipFill>
          <a:blip r:embed="rId2"/>
          <a:stretch>
            <a:fillRect/>
          </a:stretch>
        </p:blipFill>
        <p:spPr>
          <a:xfrm>
            <a:off x="6404659" y="1168235"/>
            <a:ext cx="3113590" cy="5689765"/>
          </a:xfrm>
          <a:prstGeom prst="rect">
            <a:avLst/>
          </a:prstGeom>
        </p:spPr>
      </p:pic>
      <p:sp>
        <p:nvSpPr>
          <p:cNvPr id="7" name="Subtitle 2">
            <a:extLst>
              <a:ext uri="{FF2B5EF4-FFF2-40B4-BE49-F238E27FC236}">
                <a16:creationId xmlns:a16="http://schemas.microsoft.com/office/drawing/2014/main" id="{F98DA7B9-59F6-47D5-BBEA-F8B0420095C5}"/>
              </a:ext>
            </a:extLst>
          </p:cNvPr>
          <p:cNvSpPr txBox="1">
            <a:spLocks/>
          </p:cNvSpPr>
          <p:nvPr/>
        </p:nvSpPr>
        <p:spPr>
          <a:xfrm>
            <a:off x="1460381" y="1308292"/>
            <a:ext cx="4944278" cy="5549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200" b="1" dirty="0">
                <a:latin typeface="Montserrat" pitchFamily="2" charset="77"/>
              </a:rPr>
              <a:t>Confidence in navigating the career decision process:</a:t>
            </a:r>
          </a:p>
          <a:p>
            <a:pPr algn="l">
              <a:lnSpc>
                <a:spcPct val="120000"/>
              </a:lnSpc>
            </a:pPr>
            <a:endParaRPr lang="en-US" sz="3200" b="1" dirty="0">
              <a:latin typeface="Montserrat" pitchFamily="2" charset="77"/>
            </a:endParaRPr>
          </a:p>
          <a:p>
            <a:pPr algn="l">
              <a:lnSpc>
                <a:spcPct val="120000"/>
              </a:lnSpc>
            </a:pPr>
            <a:endParaRPr lang="en-US" sz="3200" b="1" dirty="0">
              <a:latin typeface="Montserrat" pitchFamily="2" charset="77"/>
            </a:endParaRPr>
          </a:p>
          <a:p>
            <a:pPr algn="l">
              <a:lnSpc>
                <a:spcPct val="120000"/>
              </a:lnSpc>
            </a:pPr>
            <a:endParaRPr lang="en-US" sz="3200" b="1" dirty="0">
              <a:latin typeface="Montserrat" pitchFamily="2" charset="77"/>
            </a:endParaRPr>
          </a:p>
          <a:p>
            <a:pPr algn="l">
              <a:lnSpc>
                <a:spcPct val="120000"/>
              </a:lnSpc>
            </a:pPr>
            <a:r>
              <a:rPr lang="en-US" sz="3200" b="1" dirty="0">
                <a:latin typeface="Montserrat" pitchFamily="2" charset="77"/>
              </a:rPr>
              <a:t>Satisfaction with one’s career direction: </a:t>
            </a:r>
          </a:p>
          <a:p>
            <a:pPr algn="l">
              <a:lnSpc>
                <a:spcPct val="120000"/>
              </a:lnSpc>
            </a:pPr>
            <a:endParaRPr lang="en-US" sz="3200" b="1" dirty="0">
              <a:latin typeface="Montserrat" pitchFamily="2" charset="77"/>
            </a:endParaRPr>
          </a:p>
          <a:p>
            <a:pPr algn="l">
              <a:lnSpc>
                <a:spcPct val="120000"/>
              </a:lnSpc>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Tree>
    <p:extLst>
      <p:ext uri="{BB962C8B-B14F-4D97-AF65-F5344CB8AC3E}">
        <p14:creationId xmlns:p14="http://schemas.microsoft.com/office/powerpoint/2010/main" val="8728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fontScale="70000" lnSpcReduction="20000"/>
          </a:bodyPr>
          <a:lstStyle/>
          <a:p>
            <a:pPr algn="l">
              <a:lnSpc>
                <a:spcPct val="120000"/>
              </a:lnSpc>
            </a:pPr>
            <a:r>
              <a:rPr lang="en-US" sz="4000" b="1" dirty="0">
                <a:latin typeface="Montserrat" pitchFamily="2" charset="77"/>
              </a:rPr>
              <a:t>What is Evidence-Based Practice?</a:t>
            </a:r>
          </a:p>
          <a:p>
            <a:pPr marL="914400" lvl="1" indent="-457200" algn="l">
              <a:lnSpc>
                <a:spcPct val="120000"/>
              </a:lnSpc>
              <a:buFont typeface="Arial" panose="020B0604020202020204" pitchFamily="34" charset="0"/>
              <a:buChar char="•"/>
            </a:pPr>
            <a:r>
              <a:rPr lang="en-US" sz="3400" dirty="0">
                <a:latin typeface="Montserrat" pitchFamily="2" charset="77"/>
              </a:rPr>
              <a:t>Layers of Evidence</a:t>
            </a:r>
          </a:p>
          <a:p>
            <a:pPr lvl="0" algn="l">
              <a:lnSpc>
                <a:spcPct val="120000"/>
              </a:lnSpc>
            </a:pPr>
            <a:r>
              <a:rPr lang="en-US" sz="4000" b="1" dirty="0">
                <a:solidFill>
                  <a:prstClr val="black"/>
                </a:solidFill>
                <a:latin typeface="Montserrat" pitchFamily="2" charset="77"/>
              </a:rPr>
              <a:t>Online Career Guidance Systems</a:t>
            </a:r>
          </a:p>
          <a:p>
            <a:pPr marL="914400" lvl="1" indent="-457200" algn="l">
              <a:lnSpc>
                <a:spcPct val="120000"/>
              </a:lnSpc>
              <a:buFont typeface="Arial" panose="020B0604020202020204" pitchFamily="34" charset="0"/>
              <a:buChar char="•"/>
            </a:pPr>
            <a:r>
              <a:rPr lang="en-US" sz="3400" dirty="0">
                <a:latin typeface="Montserrat" pitchFamily="2" charset="77"/>
              </a:rPr>
              <a:t>What Are They?</a:t>
            </a:r>
          </a:p>
          <a:p>
            <a:pPr marL="914400" lvl="1" indent="-457200" algn="l">
              <a:lnSpc>
                <a:spcPct val="120000"/>
              </a:lnSpc>
              <a:buFont typeface="Arial" panose="020B0604020202020204" pitchFamily="34" charset="0"/>
              <a:buChar char="•"/>
            </a:pPr>
            <a:r>
              <a:rPr lang="en-US" sz="3400" dirty="0">
                <a:latin typeface="Montserrat" pitchFamily="2" charset="77"/>
              </a:rPr>
              <a:t>Pros and cons</a:t>
            </a:r>
          </a:p>
          <a:p>
            <a:pPr lvl="0" algn="l">
              <a:lnSpc>
                <a:spcPct val="120000"/>
              </a:lnSpc>
            </a:pPr>
            <a:r>
              <a:rPr lang="en-US" sz="4100" b="1" dirty="0">
                <a:solidFill>
                  <a:prstClr val="black"/>
                </a:solidFill>
                <a:latin typeface="Montserrat" pitchFamily="2" charset="77"/>
              </a:rPr>
              <a:t>Converging EBP and OCGS</a:t>
            </a:r>
          </a:p>
          <a:p>
            <a:pPr marL="914400" lvl="1" indent="-457200" algn="l">
              <a:lnSpc>
                <a:spcPct val="120000"/>
              </a:lnSpc>
              <a:buFont typeface="Arial" panose="020B0604020202020204" pitchFamily="34" charset="0"/>
              <a:buChar char="•"/>
            </a:pPr>
            <a:r>
              <a:rPr lang="en-US" sz="3400" dirty="0">
                <a:solidFill>
                  <a:prstClr val="black"/>
                </a:solidFill>
                <a:latin typeface="Montserrat" pitchFamily="2" charset="77"/>
              </a:rPr>
              <a:t>What works in Career Interventions?</a:t>
            </a:r>
          </a:p>
          <a:p>
            <a:pPr marL="914400" lvl="1" indent="-457200" algn="l">
              <a:lnSpc>
                <a:spcPct val="120000"/>
              </a:lnSpc>
              <a:buFont typeface="Arial" panose="020B0604020202020204" pitchFamily="34" charset="0"/>
              <a:buChar char="•"/>
            </a:pPr>
            <a:r>
              <a:rPr lang="en-US" sz="3400" dirty="0">
                <a:solidFill>
                  <a:prstClr val="black"/>
                </a:solidFill>
                <a:latin typeface="Montserrat" pitchFamily="2" charset="77"/>
              </a:rPr>
              <a:t>5 Critical Ingredients</a:t>
            </a:r>
          </a:p>
          <a:p>
            <a:pPr algn="l">
              <a:lnSpc>
                <a:spcPct val="120000"/>
              </a:lnSpc>
            </a:pPr>
            <a:r>
              <a:rPr lang="en-US" sz="4000" b="1" dirty="0">
                <a:latin typeface="Montserrat" pitchFamily="2" charset="77"/>
              </a:rPr>
              <a:t>Establishing Your Own Evidence Base</a:t>
            </a:r>
          </a:p>
          <a:p>
            <a:pPr marL="914400" lvl="1" indent="-457200" algn="l">
              <a:lnSpc>
                <a:spcPct val="120000"/>
              </a:lnSpc>
              <a:buFont typeface="Arial" panose="020B0604020202020204" pitchFamily="34" charset="0"/>
              <a:buChar char="•"/>
            </a:pPr>
            <a:r>
              <a:rPr lang="en-US" sz="3400" dirty="0">
                <a:solidFill>
                  <a:prstClr val="black"/>
                </a:solidFill>
                <a:latin typeface="Montserrat" pitchFamily="2" charset="77"/>
              </a:rPr>
              <a:t>Case Studies (ours and yours)</a:t>
            </a:r>
          </a:p>
          <a:p>
            <a:pPr algn="l">
              <a:lnSpc>
                <a:spcPct val="120000"/>
              </a:lnSpc>
            </a:pPr>
            <a:r>
              <a:rPr lang="en-US" sz="4000" b="1" dirty="0">
                <a:latin typeface="Montserrat" pitchFamily="2" charset="77"/>
              </a:rPr>
              <a:t>Q&amp;A</a:t>
            </a:r>
          </a:p>
          <a:p>
            <a:pPr marL="1371600" lvl="2" indent="-457200" algn="l">
              <a:lnSpc>
                <a:spcPct val="120000"/>
              </a:lnSpc>
              <a:buFont typeface="Arial" panose="020B0604020202020204" pitchFamily="34" charset="0"/>
              <a:buChar char="•"/>
            </a:pPr>
            <a:endParaRPr lang="en-US" sz="22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AGENDA</a:t>
            </a:r>
          </a:p>
        </p:txBody>
      </p:sp>
      <p:sp>
        <p:nvSpPr>
          <p:cNvPr id="4" name="TextBox 3">
            <a:extLst>
              <a:ext uri="{FF2B5EF4-FFF2-40B4-BE49-F238E27FC236}">
                <a16:creationId xmlns:a16="http://schemas.microsoft.com/office/drawing/2014/main" id="{923C5DCD-7658-4C91-B409-C129797DC721}"/>
              </a:ext>
            </a:extLst>
          </p:cNvPr>
          <p:cNvSpPr txBox="1"/>
          <p:nvPr/>
        </p:nvSpPr>
        <p:spPr>
          <a:xfrm>
            <a:off x="7760677" y="2403231"/>
            <a:ext cx="3059723" cy="3139321"/>
          </a:xfrm>
          <a:prstGeom prst="rect">
            <a:avLst/>
          </a:prstGeom>
          <a:noFill/>
        </p:spPr>
        <p:txBody>
          <a:bodyPr wrap="square" rtlCol="0">
            <a:spAutoFit/>
          </a:bodyPr>
          <a:lstStyle/>
          <a:p>
            <a:r>
              <a:rPr lang="en-US" i="1" dirty="0"/>
              <a:t>This presentation leaves copyright of the content to the presenter. Unless otherwise noted in the materials, uploaded content carries the </a:t>
            </a:r>
            <a:r>
              <a:rPr lang="en-US" b="1" i="1" dirty="0">
                <a:hlinkClick r:id="rId2"/>
              </a:rPr>
              <a:t>Creative Commons Attribution 4.0 International (CC BY 4.0)</a:t>
            </a:r>
            <a:r>
              <a:rPr lang="en-US" i="1" dirty="0"/>
              <a:t>, which grants usage to the general public, with appropriate credit to the author.</a:t>
            </a:r>
            <a:endParaRPr lang="en-US" dirty="0"/>
          </a:p>
        </p:txBody>
      </p:sp>
    </p:spTree>
    <p:extLst>
      <p:ext uri="{BB962C8B-B14F-4D97-AF65-F5344CB8AC3E}">
        <p14:creationId xmlns:p14="http://schemas.microsoft.com/office/powerpoint/2010/main" val="23739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Case Study: Students from 5 different universities:</a:t>
            </a:r>
          </a:p>
        </p:txBody>
      </p:sp>
      <p:sp>
        <p:nvSpPr>
          <p:cNvPr id="7" name="Subtitle 2">
            <a:extLst>
              <a:ext uri="{FF2B5EF4-FFF2-40B4-BE49-F238E27FC236}">
                <a16:creationId xmlns:a16="http://schemas.microsoft.com/office/drawing/2014/main" id="{F98DA7B9-59F6-47D5-BBEA-F8B0420095C5}"/>
              </a:ext>
            </a:extLst>
          </p:cNvPr>
          <p:cNvSpPr txBox="1">
            <a:spLocks/>
          </p:cNvSpPr>
          <p:nvPr/>
        </p:nvSpPr>
        <p:spPr>
          <a:xfrm>
            <a:off x="1273215" y="1308292"/>
            <a:ext cx="5376574" cy="5549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200" b="1" dirty="0">
                <a:latin typeface="Montserrat" pitchFamily="2" charset="77"/>
              </a:rPr>
              <a:t>Knowledge of best-fitting career paths:</a:t>
            </a:r>
          </a:p>
          <a:p>
            <a:pPr algn="l">
              <a:lnSpc>
                <a:spcPct val="120000"/>
              </a:lnSpc>
            </a:pPr>
            <a:endParaRPr lang="en-US" sz="3200" b="1" dirty="0">
              <a:latin typeface="Montserrat" pitchFamily="2" charset="77"/>
            </a:endParaRPr>
          </a:p>
          <a:p>
            <a:pPr algn="l">
              <a:lnSpc>
                <a:spcPct val="120000"/>
              </a:lnSpc>
            </a:pPr>
            <a:endParaRPr lang="en-US" sz="3200" b="1" dirty="0">
              <a:latin typeface="Montserrat" pitchFamily="2" charset="77"/>
            </a:endParaRPr>
          </a:p>
          <a:p>
            <a:pPr algn="l">
              <a:lnSpc>
                <a:spcPct val="120000"/>
              </a:lnSpc>
            </a:pPr>
            <a:endParaRPr lang="en-US" sz="3200" b="1" dirty="0">
              <a:latin typeface="Montserrat" pitchFamily="2" charset="77"/>
            </a:endParaRPr>
          </a:p>
          <a:p>
            <a:pPr algn="l">
              <a:lnSpc>
                <a:spcPct val="120000"/>
              </a:lnSpc>
            </a:pPr>
            <a:r>
              <a:rPr lang="en-US" sz="3200" b="1" dirty="0">
                <a:latin typeface="Montserrat" pitchFamily="2" charset="77"/>
              </a:rPr>
              <a:t>Confidence in communicating career goals: </a:t>
            </a:r>
          </a:p>
          <a:p>
            <a:pPr algn="l">
              <a:lnSpc>
                <a:spcPct val="120000"/>
              </a:lnSpc>
            </a:pPr>
            <a:endParaRPr lang="en-US" sz="3200" b="1" dirty="0">
              <a:latin typeface="Montserrat" pitchFamily="2" charset="77"/>
            </a:endParaRPr>
          </a:p>
          <a:p>
            <a:pPr algn="l">
              <a:lnSpc>
                <a:spcPct val="120000"/>
              </a:lnSpc>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pic>
        <p:nvPicPr>
          <p:cNvPr id="9" name="Picture 8">
            <a:extLst>
              <a:ext uri="{FF2B5EF4-FFF2-40B4-BE49-F238E27FC236}">
                <a16:creationId xmlns:a16="http://schemas.microsoft.com/office/drawing/2014/main" id="{0DDC0C63-2DFB-40C4-A58F-51509492937B}"/>
              </a:ext>
            </a:extLst>
          </p:cNvPr>
          <p:cNvPicPr>
            <a:picLocks noChangeAspect="1"/>
          </p:cNvPicPr>
          <p:nvPr/>
        </p:nvPicPr>
        <p:blipFill>
          <a:blip r:embed="rId2"/>
          <a:stretch>
            <a:fillRect/>
          </a:stretch>
        </p:blipFill>
        <p:spPr>
          <a:xfrm>
            <a:off x="6649789" y="1066800"/>
            <a:ext cx="2903511" cy="5791199"/>
          </a:xfrm>
          <a:prstGeom prst="rect">
            <a:avLst/>
          </a:prstGeom>
        </p:spPr>
      </p:pic>
    </p:spTree>
    <p:extLst>
      <p:ext uri="{BB962C8B-B14F-4D97-AF65-F5344CB8AC3E}">
        <p14:creationId xmlns:p14="http://schemas.microsoft.com/office/powerpoint/2010/main" val="6354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marL="914400" lvl="1" indent="-457200" algn="l">
              <a:lnSpc>
                <a:spcPct val="120000"/>
              </a:lnSpc>
              <a:buFont typeface="Arial" panose="020B0604020202020204" pitchFamily="34" charset="0"/>
              <a:buChar char="•"/>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Case Study: Students from 5 different universities:</a:t>
            </a:r>
          </a:p>
        </p:txBody>
      </p:sp>
      <p:sp>
        <p:nvSpPr>
          <p:cNvPr id="7" name="Subtitle 2">
            <a:extLst>
              <a:ext uri="{FF2B5EF4-FFF2-40B4-BE49-F238E27FC236}">
                <a16:creationId xmlns:a16="http://schemas.microsoft.com/office/drawing/2014/main" id="{F98DA7B9-59F6-47D5-BBEA-F8B0420095C5}"/>
              </a:ext>
            </a:extLst>
          </p:cNvPr>
          <p:cNvSpPr txBox="1">
            <a:spLocks/>
          </p:cNvSpPr>
          <p:nvPr/>
        </p:nvSpPr>
        <p:spPr>
          <a:xfrm>
            <a:off x="515032" y="1187545"/>
            <a:ext cx="10833904" cy="5549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200" b="1" dirty="0">
                <a:latin typeface="Montserrat" pitchFamily="2" charset="77"/>
              </a:rPr>
              <a:t>Qualitative feedback:  </a:t>
            </a:r>
          </a:p>
          <a:p>
            <a:pPr algn="l">
              <a:lnSpc>
                <a:spcPct val="120000"/>
              </a:lnSpc>
            </a:pPr>
            <a:endParaRPr lang="en-US" sz="3200" b="1" dirty="0">
              <a:latin typeface="Montserrat" pitchFamily="2" charset="77"/>
            </a:endParaRPr>
          </a:p>
          <a:p>
            <a:pPr algn="l">
              <a:lnSpc>
                <a:spcPct val="120000"/>
              </a:lnSpc>
            </a:pPr>
            <a:endParaRPr lang="en-US" sz="2400" dirty="0">
              <a:solidFill>
                <a:prstClr val="black"/>
              </a:solidFill>
              <a:latin typeface="Montserrat" pitchFamily="2" charset="77"/>
            </a:endParaRPr>
          </a:p>
          <a:p>
            <a:pPr algn="l">
              <a:lnSpc>
                <a:spcPct val="120000"/>
              </a:lnSpc>
            </a:pPr>
            <a:endParaRPr lang="en-US" sz="4100" b="1" dirty="0">
              <a:latin typeface="Montserrat" pitchFamily="2" charset="77"/>
            </a:endParaRPr>
          </a:p>
        </p:txBody>
      </p:sp>
      <p:pic>
        <p:nvPicPr>
          <p:cNvPr id="4" name="Picture 3">
            <a:extLst>
              <a:ext uri="{FF2B5EF4-FFF2-40B4-BE49-F238E27FC236}">
                <a16:creationId xmlns:a16="http://schemas.microsoft.com/office/drawing/2014/main" id="{E5490958-38F2-44F3-BA60-1F7ABBCCDCCF}"/>
              </a:ext>
            </a:extLst>
          </p:cNvPr>
          <p:cNvPicPr>
            <a:picLocks noChangeAspect="1"/>
          </p:cNvPicPr>
          <p:nvPr/>
        </p:nvPicPr>
        <p:blipFill>
          <a:blip r:embed="rId2"/>
          <a:stretch>
            <a:fillRect/>
          </a:stretch>
        </p:blipFill>
        <p:spPr>
          <a:xfrm>
            <a:off x="515032" y="1771650"/>
            <a:ext cx="11546493" cy="4467104"/>
          </a:xfrm>
          <a:prstGeom prst="rect">
            <a:avLst/>
          </a:prstGeom>
        </p:spPr>
      </p:pic>
    </p:spTree>
    <p:extLst>
      <p:ext uri="{BB962C8B-B14F-4D97-AF65-F5344CB8AC3E}">
        <p14:creationId xmlns:p14="http://schemas.microsoft.com/office/powerpoint/2010/main" val="16837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AB8A7E6D-038B-344C-95F5-29D9FA8E0C00}"/>
              </a:ext>
            </a:extLst>
          </p:cNvPr>
          <p:cNvSpPr>
            <a:spLocks noGrp="1"/>
          </p:cNvSpPr>
          <p:nvPr>
            <p:ph type="subTitle" idx="1"/>
          </p:nvPr>
        </p:nvSpPr>
        <p:spPr>
          <a:xfrm>
            <a:off x="1670863" y="2504276"/>
            <a:ext cx="8850274" cy="1849448"/>
          </a:xfrm>
        </p:spPr>
        <p:txBody>
          <a:bodyPr>
            <a:noAutofit/>
          </a:bodyPr>
          <a:lstStyle/>
          <a:p>
            <a:pPr>
              <a:lnSpc>
                <a:spcPct val="120000"/>
              </a:lnSpc>
            </a:pPr>
            <a:r>
              <a:rPr lang="en-US" sz="8800" b="1" dirty="0">
                <a:latin typeface="Montserrat" pitchFamily="2" charset="77"/>
              </a:rPr>
              <a:t>Questions?</a:t>
            </a:r>
          </a:p>
        </p:txBody>
      </p:sp>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786709"/>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05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308293"/>
            <a:ext cx="10470326" cy="4838508"/>
          </a:xfrm>
        </p:spPr>
        <p:txBody>
          <a:bodyPr>
            <a:normAutofit/>
          </a:bodyPr>
          <a:lstStyle/>
          <a:p>
            <a:pPr algn="l">
              <a:lnSpc>
                <a:spcPct val="120000"/>
              </a:lnSpc>
            </a:pPr>
            <a:r>
              <a:rPr lang="en-US" sz="3200" b="1" dirty="0">
                <a:latin typeface="Montserrat" pitchFamily="2" charset="77"/>
              </a:rPr>
              <a:t>Really—what is evidence-based practice, exactly? </a:t>
            </a:r>
          </a:p>
          <a:p>
            <a:pPr marL="914400" lvl="1" indent="-457200" algn="l">
              <a:lnSpc>
                <a:spcPct val="120000"/>
              </a:lnSpc>
              <a:buFont typeface="Arial" panose="020B0604020202020204" pitchFamily="34" charset="0"/>
              <a:buChar char="•"/>
            </a:pPr>
            <a:r>
              <a:rPr lang="en-US" sz="2800" dirty="0">
                <a:latin typeface="Montserrat" pitchFamily="2" charset="77"/>
              </a:rPr>
              <a:t>Any practice that relies on scientific evidence for guidance and decision-making.</a:t>
            </a:r>
          </a:p>
          <a:p>
            <a:pPr algn="l">
              <a:lnSpc>
                <a:spcPct val="120000"/>
              </a:lnSpc>
            </a:pPr>
            <a:r>
              <a:rPr lang="en-US" sz="3200" b="1" dirty="0">
                <a:latin typeface="Montserrat" pitchFamily="2" charset="77"/>
              </a:rPr>
              <a:t>Why does it matter?  </a:t>
            </a:r>
          </a:p>
          <a:p>
            <a:pPr marL="914400" lvl="1" indent="-457200" algn="l">
              <a:lnSpc>
                <a:spcPct val="120000"/>
              </a:lnSpc>
              <a:buFont typeface="Arial" panose="020B0604020202020204" pitchFamily="34" charset="0"/>
              <a:buChar char="•"/>
            </a:pPr>
            <a:r>
              <a:rPr lang="en-US" sz="2800" dirty="0">
                <a:latin typeface="Montserrat" pitchFamily="2" charset="77"/>
              </a:rPr>
              <a:t>Because we want to do things that work!</a:t>
            </a:r>
            <a:endParaRPr lang="en-US" sz="2800" b="1" dirty="0">
              <a:latin typeface="Montserrat" pitchFamily="2" charset="77"/>
            </a:endParaRPr>
          </a:p>
          <a:p>
            <a:pPr marL="1371600" lvl="2" indent="-457200" algn="l">
              <a:lnSpc>
                <a:spcPct val="120000"/>
              </a:lnSpc>
              <a:buFont typeface="Arial" panose="020B0604020202020204" pitchFamily="34" charset="0"/>
              <a:buChar char="•"/>
            </a:pPr>
            <a:endParaRPr lang="en-US" sz="2200" b="1"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Evidence-Based Practice</a:t>
            </a:r>
          </a:p>
        </p:txBody>
      </p:sp>
    </p:spTree>
    <p:extLst>
      <p:ext uri="{BB962C8B-B14F-4D97-AF65-F5344CB8AC3E}">
        <p14:creationId xmlns:p14="http://schemas.microsoft.com/office/powerpoint/2010/main" val="37205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320801"/>
            <a:ext cx="10470326" cy="4826000"/>
          </a:xfrm>
        </p:spPr>
        <p:txBody>
          <a:bodyPr>
            <a:normAutofit/>
          </a:bodyPr>
          <a:lstStyle/>
          <a:p>
            <a:pPr algn="l">
              <a:lnSpc>
                <a:spcPct val="150000"/>
              </a:lnSpc>
            </a:pPr>
            <a:endParaRPr lang="en-US" sz="2800" b="1" dirty="0">
              <a:latin typeface="Montserrat" pitchFamily="2" charset="77"/>
            </a:endParaRPr>
          </a:p>
          <a:p>
            <a:pPr>
              <a:lnSpc>
                <a:spcPct val="150000"/>
              </a:lnSpc>
            </a:pPr>
            <a:r>
              <a:rPr lang="en-US" sz="3200" b="1" dirty="0">
                <a:latin typeface="Montserrat" pitchFamily="2" charset="77"/>
              </a:rPr>
              <a:t>How do you incorporate evidence-based practice in the career development support you provide for students? </a:t>
            </a:r>
          </a:p>
        </p:txBody>
      </p:sp>
      <p:sp>
        <p:nvSpPr>
          <p:cNvPr id="8" name="Rectangle 7">
            <a:extLst>
              <a:ext uri="{FF2B5EF4-FFF2-40B4-BE49-F238E27FC236}">
                <a16:creationId xmlns:a16="http://schemas.microsoft.com/office/drawing/2014/main" id="{01789005-19BB-5E4F-AC94-2A102BEC6908}"/>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5B9A440-1192-EA47-A266-7287D5C02D37}"/>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Evidence-Based Practice</a:t>
            </a:r>
          </a:p>
        </p:txBody>
      </p:sp>
    </p:spTree>
    <p:extLst>
      <p:ext uri="{BB962C8B-B14F-4D97-AF65-F5344CB8AC3E}">
        <p14:creationId xmlns:p14="http://schemas.microsoft.com/office/powerpoint/2010/main" val="15190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r>
              <a:rPr lang="en-US" sz="4100" b="1" dirty="0">
                <a:latin typeface="Montserrat" pitchFamily="2" charset="77"/>
              </a:rPr>
              <a:t>Layers of Evidence</a:t>
            </a:r>
          </a:p>
          <a:p>
            <a:pPr marL="914400" lvl="1" indent="-457200" algn="l">
              <a:lnSpc>
                <a:spcPct val="120000"/>
              </a:lnSpc>
              <a:buFont typeface="Arial" panose="020B0604020202020204" pitchFamily="34" charset="0"/>
              <a:buChar char="•"/>
            </a:pPr>
            <a:r>
              <a:rPr lang="en-US" sz="3300" dirty="0">
                <a:latin typeface="Montserrat" pitchFamily="2" charset="77"/>
              </a:rPr>
              <a:t>Non-experimental studies</a:t>
            </a:r>
          </a:p>
          <a:p>
            <a:pPr marL="914400" lvl="1" indent="-457200" algn="l">
              <a:lnSpc>
                <a:spcPct val="120000"/>
              </a:lnSpc>
              <a:buFont typeface="Arial" panose="020B0604020202020204" pitchFamily="34" charset="0"/>
              <a:buChar char="•"/>
            </a:pPr>
            <a:r>
              <a:rPr lang="en-US" sz="3300" dirty="0">
                <a:latin typeface="Montserrat" pitchFamily="2" charset="77"/>
              </a:rPr>
              <a:t>Randomized controlled trials (RCTs) </a:t>
            </a:r>
          </a:p>
          <a:p>
            <a:pPr marL="914400" lvl="1" indent="-457200" algn="l">
              <a:lnSpc>
                <a:spcPct val="120000"/>
              </a:lnSpc>
              <a:buFont typeface="Arial" panose="020B0604020202020204" pitchFamily="34" charset="0"/>
              <a:buChar char="•"/>
            </a:pPr>
            <a:r>
              <a:rPr lang="en-US" sz="3300" dirty="0">
                <a:latin typeface="Montserrat" pitchFamily="2" charset="77"/>
              </a:rPr>
              <a:t>Meta-Analyses</a:t>
            </a:r>
          </a:p>
          <a:p>
            <a:pPr marL="914400" lvl="1" indent="-457200" algn="l">
              <a:lnSpc>
                <a:spcPct val="120000"/>
              </a:lnSpc>
              <a:buFont typeface="Arial" panose="020B0604020202020204" pitchFamily="34" charset="0"/>
              <a:buChar char="•"/>
            </a:pPr>
            <a:r>
              <a:rPr lang="en-US" sz="3300" dirty="0">
                <a:latin typeface="Montserrat" pitchFamily="2" charset="77"/>
              </a:rPr>
              <a:t>Gathering your own evidence of effectiveness</a:t>
            </a: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Evidence-Based Practice </a:t>
            </a:r>
          </a:p>
        </p:txBody>
      </p:sp>
    </p:spTree>
    <p:extLst>
      <p:ext uri="{BB962C8B-B14F-4D97-AF65-F5344CB8AC3E}">
        <p14:creationId xmlns:p14="http://schemas.microsoft.com/office/powerpoint/2010/main" val="122103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320801"/>
            <a:ext cx="10470326" cy="4826000"/>
          </a:xfrm>
        </p:spPr>
        <p:txBody>
          <a:bodyPr>
            <a:normAutofit/>
          </a:bodyPr>
          <a:lstStyle/>
          <a:p>
            <a:pPr algn="l">
              <a:lnSpc>
                <a:spcPct val="150000"/>
              </a:lnSpc>
            </a:pPr>
            <a:r>
              <a:rPr lang="en-US" sz="2800" b="1" dirty="0">
                <a:latin typeface="Montserrat" pitchFamily="2" charset="77"/>
              </a:rPr>
              <a:t>What are OCGS? </a:t>
            </a:r>
          </a:p>
          <a:p>
            <a:pPr algn="l">
              <a:lnSpc>
                <a:spcPct val="150000"/>
              </a:lnSpc>
            </a:pPr>
            <a:r>
              <a:rPr lang="en-US" sz="2800" b="1" dirty="0">
                <a:latin typeface="Montserrat" pitchFamily="2" charset="77"/>
              </a:rPr>
              <a:t>What are their pros and cons? </a:t>
            </a:r>
          </a:p>
        </p:txBody>
      </p:sp>
      <p:pic>
        <p:nvPicPr>
          <p:cNvPr id="6" name="Picture 5">
            <a:extLst>
              <a:ext uri="{FF2B5EF4-FFF2-40B4-BE49-F238E27FC236}">
                <a16:creationId xmlns:a16="http://schemas.microsoft.com/office/drawing/2014/main" id="{13189120-91D2-7940-B1D9-6438255163B5}"/>
              </a:ext>
            </a:extLst>
          </p:cNvPr>
          <p:cNvPicPr>
            <a:picLocks noChangeAspect="1"/>
          </p:cNvPicPr>
          <p:nvPr/>
        </p:nvPicPr>
        <p:blipFill>
          <a:blip r:embed="rId3"/>
          <a:stretch>
            <a:fillRect/>
          </a:stretch>
        </p:blipFill>
        <p:spPr>
          <a:xfrm>
            <a:off x="2794133" y="3181352"/>
            <a:ext cx="6311513" cy="2965449"/>
          </a:xfrm>
          <a:prstGeom prst="rect">
            <a:avLst/>
          </a:prstGeom>
        </p:spPr>
      </p:pic>
      <p:sp>
        <p:nvSpPr>
          <p:cNvPr id="9" name="Rectangle 8">
            <a:extLst>
              <a:ext uri="{FF2B5EF4-FFF2-40B4-BE49-F238E27FC236}">
                <a16:creationId xmlns:a16="http://schemas.microsoft.com/office/drawing/2014/main" id="{77755506-99B2-A046-895A-CF26810F6FF4}"/>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8DD179C-F5A9-094E-BDC5-A1EE19F40370}"/>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Online Career Guidance Systems </a:t>
            </a:r>
          </a:p>
        </p:txBody>
      </p:sp>
    </p:spTree>
    <p:extLst>
      <p:ext uri="{BB962C8B-B14F-4D97-AF65-F5344CB8AC3E}">
        <p14:creationId xmlns:p14="http://schemas.microsoft.com/office/powerpoint/2010/main" val="26109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63DB2E-C9ED-CF48-9F14-42DBD31C8F0E}"/>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AC2D9F-E930-EC44-91E7-A4662E19DDAF}"/>
              </a:ext>
            </a:extLst>
          </p:cNvPr>
          <p:cNvSpPr>
            <a:spLocks noGrp="1"/>
          </p:cNvSpPr>
          <p:nvPr>
            <p:ph type="subTitle" idx="1"/>
          </p:nvPr>
        </p:nvSpPr>
        <p:spPr>
          <a:xfrm>
            <a:off x="843064" y="1187546"/>
            <a:ext cx="10470326" cy="5549707"/>
          </a:xfrm>
        </p:spPr>
        <p:txBody>
          <a:bodyPr>
            <a:normAutofit/>
          </a:bodyPr>
          <a:lstStyle/>
          <a:p>
            <a:pPr algn="l">
              <a:lnSpc>
                <a:spcPct val="120000"/>
              </a:lnSpc>
            </a:pPr>
            <a:r>
              <a:rPr lang="en-US" sz="4100" b="1" dirty="0">
                <a:latin typeface="Montserrat" pitchFamily="2" charset="77"/>
              </a:rPr>
              <a:t>What works in career interventions?</a:t>
            </a:r>
          </a:p>
          <a:p>
            <a:pPr marL="914400" lvl="1" indent="-457200" algn="l">
              <a:lnSpc>
                <a:spcPct val="120000"/>
              </a:lnSpc>
              <a:buFont typeface="Arial" panose="020B0604020202020204" pitchFamily="34" charset="0"/>
              <a:buChar char="•"/>
            </a:pPr>
            <a:r>
              <a:rPr lang="en-US" sz="3300" dirty="0">
                <a:latin typeface="Montserrat" pitchFamily="2" charset="77"/>
              </a:rPr>
              <a:t>Liu, Huang &amp; Wang (2014)</a:t>
            </a:r>
          </a:p>
          <a:p>
            <a:pPr marL="914400" lvl="1" indent="-457200" algn="l">
              <a:lnSpc>
                <a:spcPct val="120000"/>
              </a:lnSpc>
              <a:buFont typeface="Arial" panose="020B0604020202020204" pitchFamily="34" charset="0"/>
              <a:buChar char="•"/>
            </a:pPr>
            <a:r>
              <a:rPr lang="en-US" sz="3300" dirty="0">
                <a:latin typeface="Montserrat" pitchFamily="2" charset="77"/>
              </a:rPr>
              <a:t>Whiston, Li, Mitts &amp; Wright (2017)</a:t>
            </a:r>
          </a:p>
          <a:p>
            <a:pPr marL="914400" lvl="1" indent="-457200" algn="l">
              <a:lnSpc>
                <a:spcPct val="120000"/>
              </a:lnSpc>
              <a:buFont typeface="Arial" panose="020B0604020202020204" pitchFamily="34" charset="0"/>
              <a:buChar char="•"/>
            </a:pPr>
            <a:r>
              <a:rPr lang="en-US" sz="3300" dirty="0">
                <a:latin typeface="Montserrat" pitchFamily="2" charset="77"/>
              </a:rPr>
              <a:t>Brown &amp; Ryan Krane (2000)</a:t>
            </a:r>
          </a:p>
          <a:p>
            <a:pPr lvl="1" algn="l">
              <a:lnSpc>
                <a:spcPct val="120000"/>
              </a:lnSpc>
            </a:pPr>
            <a:endParaRPr lang="en-US" sz="3300" dirty="0">
              <a:latin typeface="Montserrat" pitchFamily="2" charset="77"/>
            </a:endParaRPr>
          </a:p>
          <a:p>
            <a:pPr lvl="1" algn="l">
              <a:lnSpc>
                <a:spcPct val="120000"/>
              </a:lnSpc>
            </a:pPr>
            <a:endParaRPr lang="en-US" sz="3300" dirty="0">
              <a:latin typeface="Montserrat" pitchFamily="2" charset="77"/>
            </a:endParaRPr>
          </a:p>
        </p:txBody>
      </p:sp>
      <p:sp>
        <p:nvSpPr>
          <p:cNvPr id="2" name="Title 1">
            <a:extLst>
              <a:ext uri="{FF2B5EF4-FFF2-40B4-BE49-F238E27FC236}">
                <a16:creationId xmlns:a16="http://schemas.microsoft.com/office/drawing/2014/main" id="{CFA48521-6609-DC4D-9AA3-556B247209F2}"/>
              </a:ext>
            </a:extLst>
          </p:cNvPr>
          <p:cNvSpPr>
            <a:spLocks noGrp="1"/>
          </p:cNvSpPr>
          <p:nvPr>
            <p:ph type="ctrTitle"/>
          </p:nvPr>
        </p:nvSpPr>
        <p:spPr>
          <a:xfrm>
            <a:off x="0" y="257655"/>
            <a:ext cx="12207437" cy="539749"/>
          </a:xfrm>
        </p:spPr>
        <p:txBody>
          <a:bodyPr>
            <a:normAutofit/>
          </a:bodyPr>
          <a:lstStyle/>
          <a:p>
            <a:pPr algn="l"/>
            <a:r>
              <a:rPr lang="en-US" sz="3200" b="1" dirty="0">
                <a:solidFill>
                  <a:schemeClr val="bg1"/>
                </a:solidFill>
                <a:latin typeface="Montserrat" pitchFamily="2" charset="77"/>
              </a:rPr>
              <a:t>    Converging Evidence-Based Practice and OCGS</a:t>
            </a:r>
          </a:p>
        </p:txBody>
      </p:sp>
      <p:sp>
        <p:nvSpPr>
          <p:cNvPr id="6" name="Subtitle 2">
            <a:extLst>
              <a:ext uri="{FF2B5EF4-FFF2-40B4-BE49-F238E27FC236}">
                <a16:creationId xmlns:a16="http://schemas.microsoft.com/office/drawing/2014/main" id="{1135DE50-2DCF-4130-B476-133CC737F098}"/>
              </a:ext>
            </a:extLst>
          </p:cNvPr>
          <p:cNvSpPr txBox="1">
            <a:spLocks/>
          </p:cNvSpPr>
          <p:nvPr/>
        </p:nvSpPr>
        <p:spPr>
          <a:xfrm>
            <a:off x="1036676" y="4655144"/>
            <a:ext cx="10470326" cy="20885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8000" b="1" dirty="0">
                <a:solidFill>
                  <a:srgbClr val="0D73AE"/>
                </a:solidFill>
                <a:latin typeface="Montserrat" pitchFamily="2" charset="77"/>
              </a:rPr>
              <a:t>W- I – M - S - I</a:t>
            </a:r>
            <a:endParaRPr lang="en-US" sz="6600" b="1" dirty="0">
              <a:solidFill>
                <a:srgbClr val="0D73AE"/>
              </a:solidFill>
              <a:latin typeface="Montserrat" pitchFamily="2" charset="77"/>
            </a:endParaRPr>
          </a:p>
        </p:txBody>
      </p:sp>
      <p:sp>
        <p:nvSpPr>
          <p:cNvPr id="7" name="Subtitle 2">
            <a:extLst>
              <a:ext uri="{FF2B5EF4-FFF2-40B4-BE49-F238E27FC236}">
                <a16:creationId xmlns:a16="http://schemas.microsoft.com/office/drawing/2014/main" id="{8A793C0B-95D3-40BF-8D48-3888573904F8}"/>
              </a:ext>
            </a:extLst>
          </p:cNvPr>
          <p:cNvSpPr txBox="1">
            <a:spLocks/>
          </p:cNvSpPr>
          <p:nvPr/>
        </p:nvSpPr>
        <p:spPr>
          <a:xfrm>
            <a:off x="843064" y="4000877"/>
            <a:ext cx="10470326" cy="1117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4000" b="1">
                <a:latin typeface="Montserrat" pitchFamily="2" charset="77"/>
              </a:rPr>
              <a:t>5 Critical Ingredients</a:t>
            </a:r>
            <a:endParaRPr lang="en-US" sz="3200" b="1" dirty="0">
              <a:latin typeface="Montserrat" pitchFamily="2" charset="77"/>
            </a:endParaRPr>
          </a:p>
        </p:txBody>
      </p:sp>
    </p:spTree>
    <p:extLst>
      <p:ext uri="{BB962C8B-B14F-4D97-AF65-F5344CB8AC3E}">
        <p14:creationId xmlns:p14="http://schemas.microsoft.com/office/powerpoint/2010/main" val="384849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3FBAF6-27EE-3F46-B25E-6AB3D91C663A}"/>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What Works in Career Interventions?</a:t>
            </a:r>
          </a:p>
        </p:txBody>
      </p:sp>
      <p:sp>
        <p:nvSpPr>
          <p:cNvPr id="28" name="Shape 114">
            <a:extLst>
              <a:ext uri="{FF2B5EF4-FFF2-40B4-BE49-F238E27FC236}">
                <a16:creationId xmlns:a16="http://schemas.microsoft.com/office/drawing/2014/main" id="{9ABC0752-6AA4-AB4C-A65C-844B40C147F6}"/>
              </a:ext>
            </a:extLst>
          </p:cNvPr>
          <p:cNvSpPr txBox="1">
            <a:spLocks noGrp="1"/>
          </p:cNvSpPr>
          <p:nvPr>
            <p:ph type="sldNum" idx="12"/>
          </p:nvPr>
        </p:nvSpPr>
        <p:spPr>
          <a:xfrm>
            <a:off x="5238011" y="1949069"/>
            <a:ext cx="548700" cy="671400"/>
          </a:xfrm>
          <a:prstGeom prst="rect">
            <a:avLst/>
          </a:prstGeom>
        </p:spPr>
        <p:txBody>
          <a:bodyPr wrap="square" lIns="91425" tIns="91425" rIns="91425" bIns="91425" anchor="b" anchorCtr="0">
            <a:noAutofit/>
          </a:bodyPr>
          <a:lstStyle/>
          <a:p>
            <a:pPr lvl="0">
              <a:spcBef>
                <a:spcPts val="0"/>
              </a:spcBef>
              <a:buNone/>
            </a:pPr>
            <a:fld id="{00000000-1234-1234-1234-123412341234}" type="slidenum">
              <a:rPr lang="en">
                <a:solidFill>
                  <a:schemeClr val="bg1"/>
                </a:solidFill>
                <a:latin typeface="Avenir Book" charset="0"/>
                <a:ea typeface="Avenir Book" charset="0"/>
                <a:cs typeface="Avenir Book" charset="0"/>
              </a:rPr>
              <a:t>8</a:t>
            </a:fld>
            <a:endParaRPr lang="en" dirty="0">
              <a:solidFill>
                <a:schemeClr val="bg1"/>
              </a:solidFill>
              <a:latin typeface="Avenir Book" charset="0"/>
              <a:ea typeface="Avenir Book" charset="0"/>
              <a:cs typeface="Avenir Book" charset="0"/>
            </a:endParaRPr>
          </a:p>
        </p:txBody>
      </p:sp>
      <p:sp>
        <p:nvSpPr>
          <p:cNvPr id="29" name="Rounded Rectangle 28">
            <a:extLst>
              <a:ext uri="{FF2B5EF4-FFF2-40B4-BE49-F238E27FC236}">
                <a16:creationId xmlns:a16="http://schemas.microsoft.com/office/drawing/2014/main" id="{CB2D3D5E-A0A7-9242-901D-2976651C0553}"/>
              </a:ext>
            </a:extLst>
          </p:cNvPr>
          <p:cNvSpPr/>
          <p:nvPr/>
        </p:nvSpPr>
        <p:spPr>
          <a:xfrm>
            <a:off x="2019809" y="2129681"/>
            <a:ext cx="8432800" cy="3484825"/>
          </a:xfrm>
          <a:prstGeom prst="roundRect">
            <a:avLst>
              <a:gd name="adj" fmla="val 2478"/>
            </a:avLst>
          </a:prstGeom>
          <a:solidFill>
            <a:srgbClr val="FFFFFF"/>
          </a:solidFill>
          <a:ln w="12700" cap="flat" cmpd="sng" algn="ctr">
            <a:noFill/>
            <a:prstDash val="solid"/>
            <a:miter lim="800000"/>
          </a:ln>
          <a:effectLst>
            <a:outerShdw blurRad="635000" sx="102000" sy="102000" algn="ctr" rotWithShape="0">
              <a:srgbClr val="4956C4">
                <a:alpha val="30000"/>
              </a:srgb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30" name="Rectangle 29">
            <a:extLst>
              <a:ext uri="{FF2B5EF4-FFF2-40B4-BE49-F238E27FC236}">
                <a16:creationId xmlns:a16="http://schemas.microsoft.com/office/drawing/2014/main" id="{D65772AC-894F-C542-A18F-4772B7C9268A}"/>
              </a:ext>
            </a:extLst>
          </p:cNvPr>
          <p:cNvSpPr/>
          <p:nvPr/>
        </p:nvSpPr>
        <p:spPr>
          <a:xfrm>
            <a:off x="2842146" y="2477119"/>
            <a:ext cx="290945" cy="290945"/>
          </a:xfrm>
          <a:prstGeom prst="rect">
            <a:avLst/>
          </a:prstGeom>
          <a:noFill/>
          <a:ln w="38100" cap="flat" cmpd="sng" algn="ctr">
            <a:solidFill>
              <a:srgbClr val="E1F1FB">
                <a:lumMod val="90000"/>
              </a:srgbClr>
            </a:solidFill>
            <a:prstDash val="solid"/>
            <a:round/>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1" name="Rectangle 30">
            <a:extLst>
              <a:ext uri="{FF2B5EF4-FFF2-40B4-BE49-F238E27FC236}">
                <a16:creationId xmlns:a16="http://schemas.microsoft.com/office/drawing/2014/main" id="{9584E221-DF04-8A4A-8859-F7B9F1FCA6AA}"/>
              </a:ext>
            </a:extLst>
          </p:cNvPr>
          <p:cNvSpPr/>
          <p:nvPr/>
        </p:nvSpPr>
        <p:spPr>
          <a:xfrm>
            <a:off x="2832055" y="3672963"/>
            <a:ext cx="290945" cy="290945"/>
          </a:xfrm>
          <a:prstGeom prst="rect">
            <a:avLst/>
          </a:prstGeom>
          <a:noFill/>
          <a:ln w="38100" cap="flat" cmpd="sng" algn="ctr">
            <a:solidFill>
              <a:srgbClr val="E1F1FB">
                <a:lumMod val="90000"/>
              </a:srgbClr>
            </a:solidFill>
            <a:prstDash val="solid"/>
            <a:round/>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2" name="Rectangle 31">
            <a:extLst>
              <a:ext uri="{FF2B5EF4-FFF2-40B4-BE49-F238E27FC236}">
                <a16:creationId xmlns:a16="http://schemas.microsoft.com/office/drawing/2014/main" id="{3E93AA66-8011-9C48-B9E4-7E914A214EE2}"/>
              </a:ext>
            </a:extLst>
          </p:cNvPr>
          <p:cNvSpPr/>
          <p:nvPr/>
        </p:nvSpPr>
        <p:spPr>
          <a:xfrm>
            <a:off x="2832055" y="4907174"/>
            <a:ext cx="290945" cy="290945"/>
          </a:xfrm>
          <a:prstGeom prst="rect">
            <a:avLst/>
          </a:prstGeom>
          <a:noFill/>
          <a:ln w="38100" cap="flat" cmpd="sng" algn="ctr">
            <a:solidFill>
              <a:srgbClr val="E1F1FB">
                <a:lumMod val="90000"/>
              </a:srgbClr>
            </a:solidFill>
            <a:prstDash val="solid"/>
            <a:round/>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3" name="L-Shape 32">
            <a:extLst>
              <a:ext uri="{FF2B5EF4-FFF2-40B4-BE49-F238E27FC236}">
                <a16:creationId xmlns:a16="http://schemas.microsoft.com/office/drawing/2014/main" id="{EDD53052-C0D5-9642-ABED-AE2351565D79}"/>
              </a:ext>
            </a:extLst>
          </p:cNvPr>
          <p:cNvSpPr/>
          <p:nvPr/>
        </p:nvSpPr>
        <p:spPr>
          <a:xfrm rot="18900000">
            <a:off x="2896903" y="2452486"/>
            <a:ext cx="339540" cy="179415"/>
          </a:xfrm>
          <a:prstGeom prst="corner">
            <a:avLst>
              <a:gd name="adj1" fmla="val 28006"/>
              <a:gd name="adj2" fmla="val 28006"/>
            </a:avLst>
          </a:prstGeom>
          <a:solidFill>
            <a:srgbClr val="FA3C2A"/>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34" name="L-Shape 33">
            <a:extLst>
              <a:ext uri="{FF2B5EF4-FFF2-40B4-BE49-F238E27FC236}">
                <a16:creationId xmlns:a16="http://schemas.microsoft.com/office/drawing/2014/main" id="{CA31FA4F-3FA1-A04B-814A-9B58DB9E8C25}"/>
              </a:ext>
            </a:extLst>
          </p:cNvPr>
          <p:cNvSpPr/>
          <p:nvPr/>
        </p:nvSpPr>
        <p:spPr>
          <a:xfrm rot="18900000">
            <a:off x="2886812" y="3649468"/>
            <a:ext cx="339540" cy="179415"/>
          </a:xfrm>
          <a:prstGeom prst="corner">
            <a:avLst>
              <a:gd name="adj1" fmla="val 28006"/>
              <a:gd name="adj2" fmla="val 28006"/>
            </a:avLst>
          </a:prstGeom>
          <a:solidFill>
            <a:srgbClr val="FA3C2A"/>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5" name="L-Shape 34">
            <a:extLst>
              <a:ext uri="{FF2B5EF4-FFF2-40B4-BE49-F238E27FC236}">
                <a16:creationId xmlns:a16="http://schemas.microsoft.com/office/drawing/2014/main" id="{ECA9649C-266C-5740-A80D-D48FC76E58E9}"/>
              </a:ext>
            </a:extLst>
          </p:cNvPr>
          <p:cNvSpPr/>
          <p:nvPr/>
        </p:nvSpPr>
        <p:spPr>
          <a:xfrm rot="18900000">
            <a:off x="2886812" y="4884816"/>
            <a:ext cx="339540" cy="179415"/>
          </a:xfrm>
          <a:prstGeom prst="corner">
            <a:avLst>
              <a:gd name="adj1" fmla="val 28006"/>
              <a:gd name="adj2" fmla="val 28006"/>
            </a:avLst>
          </a:prstGeom>
          <a:solidFill>
            <a:srgbClr val="FA3C2A"/>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6" name="TextBox 35">
            <a:extLst>
              <a:ext uri="{FF2B5EF4-FFF2-40B4-BE49-F238E27FC236}">
                <a16:creationId xmlns:a16="http://schemas.microsoft.com/office/drawing/2014/main" id="{FE6919E4-B108-F741-8BA6-AA38FD419E9B}"/>
              </a:ext>
            </a:extLst>
          </p:cNvPr>
          <p:cNvSpPr txBox="1"/>
          <p:nvPr/>
        </p:nvSpPr>
        <p:spPr>
          <a:xfrm>
            <a:off x="3323101" y="2466777"/>
            <a:ext cx="6762987" cy="400110"/>
          </a:xfrm>
          <a:prstGeom prst="rect">
            <a:avLst/>
          </a:prstGeom>
          <a:noFill/>
        </p:spPr>
        <p:txBody>
          <a:bodyPr wrap="square" rtlCol="0">
            <a:spAutoFit/>
          </a:bodyPr>
          <a:lstStyle/>
          <a:p>
            <a:pPr defTabSz="685766"/>
            <a:r>
              <a:rPr lang="en-GB" sz="2000" b="1" kern="1200" dirty="0">
                <a:solidFill>
                  <a:srgbClr val="364754"/>
                </a:solidFill>
                <a:latin typeface="Montserrat" pitchFamily="2" charset="77"/>
              </a:rPr>
              <a:t>Written Exercises</a:t>
            </a:r>
            <a:endParaRPr lang="en-US" sz="2000" b="1" kern="1200" dirty="0">
              <a:solidFill>
                <a:srgbClr val="364754"/>
              </a:solidFill>
              <a:latin typeface="Montserrat" pitchFamily="2" charset="77"/>
            </a:endParaRPr>
          </a:p>
        </p:txBody>
      </p:sp>
      <p:sp>
        <p:nvSpPr>
          <p:cNvPr id="37" name="Rectangle 36">
            <a:extLst>
              <a:ext uri="{FF2B5EF4-FFF2-40B4-BE49-F238E27FC236}">
                <a16:creationId xmlns:a16="http://schemas.microsoft.com/office/drawing/2014/main" id="{D8B73D27-3F20-C94E-A2B7-C906C4484B95}"/>
              </a:ext>
            </a:extLst>
          </p:cNvPr>
          <p:cNvSpPr/>
          <p:nvPr/>
        </p:nvSpPr>
        <p:spPr>
          <a:xfrm>
            <a:off x="2833023" y="3116093"/>
            <a:ext cx="290945" cy="290945"/>
          </a:xfrm>
          <a:prstGeom prst="rect">
            <a:avLst/>
          </a:prstGeom>
          <a:noFill/>
          <a:ln w="38100" cap="flat" cmpd="sng" algn="ctr">
            <a:solidFill>
              <a:srgbClr val="E1F1FB">
                <a:lumMod val="90000"/>
              </a:srgbClr>
            </a:solidFill>
            <a:prstDash val="solid"/>
            <a:round/>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8" name="L-Shape 37">
            <a:extLst>
              <a:ext uri="{FF2B5EF4-FFF2-40B4-BE49-F238E27FC236}">
                <a16:creationId xmlns:a16="http://schemas.microsoft.com/office/drawing/2014/main" id="{4DA4709B-6D6B-9A40-A708-9B441DCE6487}"/>
              </a:ext>
            </a:extLst>
          </p:cNvPr>
          <p:cNvSpPr/>
          <p:nvPr/>
        </p:nvSpPr>
        <p:spPr>
          <a:xfrm rot="18900000">
            <a:off x="2887780" y="3091460"/>
            <a:ext cx="339540" cy="179415"/>
          </a:xfrm>
          <a:prstGeom prst="corner">
            <a:avLst>
              <a:gd name="adj1" fmla="val 28006"/>
              <a:gd name="adj2" fmla="val 28006"/>
            </a:avLst>
          </a:prstGeom>
          <a:solidFill>
            <a:srgbClr val="FA3C2A"/>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39" name="Rectangle 38">
            <a:extLst>
              <a:ext uri="{FF2B5EF4-FFF2-40B4-BE49-F238E27FC236}">
                <a16:creationId xmlns:a16="http://schemas.microsoft.com/office/drawing/2014/main" id="{58652039-9F5B-F145-BE26-1258CFBCC403}"/>
              </a:ext>
            </a:extLst>
          </p:cNvPr>
          <p:cNvSpPr/>
          <p:nvPr/>
        </p:nvSpPr>
        <p:spPr>
          <a:xfrm>
            <a:off x="2832055" y="4265267"/>
            <a:ext cx="290945" cy="290945"/>
          </a:xfrm>
          <a:prstGeom prst="rect">
            <a:avLst/>
          </a:prstGeom>
          <a:noFill/>
          <a:ln w="38100" cap="flat" cmpd="sng" algn="ctr">
            <a:solidFill>
              <a:srgbClr val="E1F1FB">
                <a:lumMod val="90000"/>
              </a:srgbClr>
            </a:solidFill>
            <a:prstDash val="solid"/>
            <a:round/>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ource Sans Pro"/>
              <a:ea typeface="+mn-ea"/>
              <a:cs typeface="+mn-cs"/>
            </a:endParaRPr>
          </a:p>
        </p:txBody>
      </p:sp>
      <p:sp>
        <p:nvSpPr>
          <p:cNvPr id="40" name="L-Shape 39">
            <a:extLst>
              <a:ext uri="{FF2B5EF4-FFF2-40B4-BE49-F238E27FC236}">
                <a16:creationId xmlns:a16="http://schemas.microsoft.com/office/drawing/2014/main" id="{804E0643-9B33-074B-8B4F-2B3459227E38}"/>
              </a:ext>
            </a:extLst>
          </p:cNvPr>
          <p:cNvSpPr/>
          <p:nvPr/>
        </p:nvSpPr>
        <p:spPr>
          <a:xfrm rot="18900000">
            <a:off x="2886812" y="4240634"/>
            <a:ext cx="339540" cy="179415"/>
          </a:xfrm>
          <a:prstGeom prst="corner">
            <a:avLst>
              <a:gd name="adj1" fmla="val 28006"/>
              <a:gd name="adj2" fmla="val 28006"/>
            </a:avLst>
          </a:prstGeom>
          <a:solidFill>
            <a:srgbClr val="FA3C2A"/>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41" name="TextBox 40">
            <a:extLst>
              <a:ext uri="{FF2B5EF4-FFF2-40B4-BE49-F238E27FC236}">
                <a16:creationId xmlns:a16="http://schemas.microsoft.com/office/drawing/2014/main" id="{E2727381-143B-1046-BACC-CC9F5392E127}"/>
              </a:ext>
            </a:extLst>
          </p:cNvPr>
          <p:cNvSpPr txBox="1"/>
          <p:nvPr/>
        </p:nvSpPr>
        <p:spPr>
          <a:xfrm>
            <a:off x="3323102" y="3017310"/>
            <a:ext cx="7941754" cy="400110"/>
          </a:xfrm>
          <a:prstGeom prst="rect">
            <a:avLst/>
          </a:prstGeom>
          <a:noFill/>
        </p:spPr>
        <p:txBody>
          <a:bodyPr wrap="square" rtlCol="0">
            <a:spAutoFit/>
          </a:bodyPr>
          <a:lstStyle/>
          <a:p>
            <a:pPr defTabSz="685766"/>
            <a:r>
              <a:rPr lang="en-GB" sz="2000" b="1" kern="1200" dirty="0">
                <a:solidFill>
                  <a:srgbClr val="354653"/>
                </a:solidFill>
                <a:latin typeface="Montserrat" pitchFamily="2" charset="77"/>
              </a:rPr>
              <a:t>Individualized Interpretation &amp; Feedback</a:t>
            </a:r>
            <a:endParaRPr lang="en-US" sz="2000" b="1" kern="1200" dirty="0">
              <a:solidFill>
                <a:srgbClr val="354653"/>
              </a:solidFill>
              <a:latin typeface="Montserrat" pitchFamily="2" charset="77"/>
            </a:endParaRPr>
          </a:p>
        </p:txBody>
      </p:sp>
      <p:sp>
        <p:nvSpPr>
          <p:cNvPr id="42" name="TextBox 41">
            <a:extLst>
              <a:ext uri="{FF2B5EF4-FFF2-40B4-BE49-F238E27FC236}">
                <a16:creationId xmlns:a16="http://schemas.microsoft.com/office/drawing/2014/main" id="{9B1C7AC8-7783-AB48-AA43-3820C8C69F76}"/>
              </a:ext>
            </a:extLst>
          </p:cNvPr>
          <p:cNvSpPr txBox="1"/>
          <p:nvPr/>
        </p:nvSpPr>
        <p:spPr>
          <a:xfrm>
            <a:off x="3323101" y="4816778"/>
            <a:ext cx="7941754" cy="400110"/>
          </a:xfrm>
          <a:prstGeom prst="rect">
            <a:avLst/>
          </a:prstGeom>
          <a:noFill/>
        </p:spPr>
        <p:txBody>
          <a:bodyPr wrap="square" rtlCol="0">
            <a:spAutoFit/>
          </a:bodyPr>
          <a:lstStyle/>
          <a:p>
            <a:pPr defTabSz="685766"/>
            <a:r>
              <a:rPr lang="en-GB" sz="2000" b="1" kern="1200" dirty="0">
                <a:solidFill>
                  <a:srgbClr val="364754"/>
                </a:solidFill>
                <a:latin typeface="Montserrat" pitchFamily="2" charset="77"/>
              </a:rPr>
              <a:t>Information about Work</a:t>
            </a:r>
            <a:endParaRPr lang="en-US" sz="2000" b="1" kern="1200" dirty="0">
              <a:solidFill>
                <a:srgbClr val="364754"/>
              </a:solidFill>
              <a:latin typeface="Montserrat" pitchFamily="2" charset="77"/>
            </a:endParaRPr>
          </a:p>
        </p:txBody>
      </p:sp>
      <p:sp>
        <p:nvSpPr>
          <p:cNvPr id="43" name="TextBox 42">
            <a:extLst>
              <a:ext uri="{FF2B5EF4-FFF2-40B4-BE49-F238E27FC236}">
                <a16:creationId xmlns:a16="http://schemas.microsoft.com/office/drawing/2014/main" id="{9297A87D-EB8C-C140-A890-D3C177DE6EAC}"/>
              </a:ext>
            </a:extLst>
          </p:cNvPr>
          <p:cNvSpPr txBox="1"/>
          <p:nvPr/>
        </p:nvSpPr>
        <p:spPr>
          <a:xfrm>
            <a:off x="3323101" y="4216034"/>
            <a:ext cx="7941754" cy="400110"/>
          </a:xfrm>
          <a:prstGeom prst="rect">
            <a:avLst/>
          </a:prstGeom>
          <a:noFill/>
        </p:spPr>
        <p:txBody>
          <a:bodyPr wrap="square" rtlCol="0">
            <a:spAutoFit/>
          </a:bodyPr>
          <a:lstStyle/>
          <a:p>
            <a:pPr defTabSz="685766"/>
            <a:r>
              <a:rPr lang="en-GB" sz="2000" b="1" kern="1200" dirty="0">
                <a:solidFill>
                  <a:srgbClr val="364754"/>
                </a:solidFill>
                <a:latin typeface="Montserrat" pitchFamily="2" charset="77"/>
              </a:rPr>
              <a:t>Support-building from Important Others</a:t>
            </a:r>
            <a:endParaRPr lang="en-US" sz="2000" b="1" kern="1200" dirty="0">
              <a:solidFill>
                <a:srgbClr val="364754"/>
              </a:solidFill>
              <a:latin typeface="Montserrat" pitchFamily="2" charset="77"/>
            </a:endParaRPr>
          </a:p>
        </p:txBody>
      </p:sp>
      <p:sp>
        <p:nvSpPr>
          <p:cNvPr id="44" name="TextBox 43">
            <a:extLst>
              <a:ext uri="{FF2B5EF4-FFF2-40B4-BE49-F238E27FC236}">
                <a16:creationId xmlns:a16="http://schemas.microsoft.com/office/drawing/2014/main" id="{B49EEB31-EA62-C644-9288-0BBD607BD274}"/>
              </a:ext>
            </a:extLst>
          </p:cNvPr>
          <p:cNvSpPr txBox="1"/>
          <p:nvPr/>
        </p:nvSpPr>
        <p:spPr>
          <a:xfrm>
            <a:off x="3323101" y="3616672"/>
            <a:ext cx="9117036" cy="400110"/>
          </a:xfrm>
          <a:prstGeom prst="rect">
            <a:avLst/>
          </a:prstGeom>
          <a:noFill/>
        </p:spPr>
        <p:txBody>
          <a:bodyPr wrap="square" rtlCol="0">
            <a:spAutoFit/>
          </a:bodyPr>
          <a:lstStyle/>
          <a:p>
            <a:pPr defTabSz="685766"/>
            <a:r>
              <a:rPr lang="en-GB" sz="2000" b="1" kern="1200" dirty="0">
                <a:solidFill>
                  <a:srgbClr val="364754"/>
                </a:solidFill>
                <a:latin typeface="Montserrat" pitchFamily="2" charset="77"/>
              </a:rPr>
              <a:t>Modeling of Effective Career Decision-Making</a:t>
            </a:r>
          </a:p>
        </p:txBody>
      </p:sp>
    </p:spTree>
    <p:extLst>
      <p:ext uri="{BB962C8B-B14F-4D97-AF65-F5344CB8AC3E}">
        <p14:creationId xmlns:p14="http://schemas.microsoft.com/office/powerpoint/2010/main" val="17511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FD9B66-5382-0F43-A3CD-2C072F6AD32D}"/>
              </a:ext>
            </a:extLst>
          </p:cNvPr>
          <p:cNvSpPr/>
          <p:nvPr/>
        </p:nvSpPr>
        <p:spPr>
          <a:xfrm>
            <a:off x="-1" y="0"/>
            <a:ext cx="351679" cy="6858000"/>
          </a:xfrm>
          <a:prstGeom prst="rect">
            <a:avLst/>
          </a:prstGeom>
          <a:solidFill>
            <a:srgbClr val="C3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CFB076-9EB8-A041-98E8-E3933AF144D5}"/>
              </a:ext>
            </a:extLst>
          </p:cNvPr>
          <p:cNvSpPr/>
          <p:nvPr/>
        </p:nvSpPr>
        <p:spPr>
          <a:xfrm>
            <a:off x="-15437" y="-11740"/>
            <a:ext cx="12207437" cy="1078540"/>
          </a:xfrm>
          <a:prstGeom prst="rect">
            <a:avLst/>
          </a:prstGeom>
          <a:solidFill>
            <a:srgbClr val="0D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A535E2-DD01-2247-84E0-4C2C7A20F3D9}"/>
              </a:ext>
            </a:extLst>
          </p:cNvPr>
          <p:cNvSpPr txBox="1">
            <a:spLocks/>
          </p:cNvSpPr>
          <p:nvPr/>
        </p:nvSpPr>
        <p:spPr>
          <a:xfrm>
            <a:off x="0" y="257655"/>
            <a:ext cx="12207437" cy="53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rPr>
              <a:t>    1. Written Exercises</a:t>
            </a:r>
          </a:p>
        </p:txBody>
      </p:sp>
      <p:pic>
        <p:nvPicPr>
          <p:cNvPr id="24" name="Picture 23">
            <a:extLst>
              <a:ext uri="{FF2B5EF4-FFF2-40B4-BE49-F238E27FC236}">
                <a16:creationId xmlns:a16="http://schemas.microsoft.com/office/drawing/2014/main" id="{B3CCE070-F1BC-7E47-8F0B-04614A2952A1}"/>
              </a:ext>
            </a:extLst>
          </p:cNvPr>
          <p:cNvPicPr>
            <a:picLocks noChangeAspect="1"/>
          </p:cNvPicPr>
          <p:nvPr/>
        </p:nvPicPr>
        <p:blipFill>
          <a:blip r:embed="rId3"/>
          <a:stretch>
            <a:fillRect/>
          </a:stretch>
        </p:blipFill>
        <p:spPr>
          <a:xfrm>
            <a:off x="4293098" y="1426242"/>
            <a:ext cx="3972916" cy="5054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B69C7F67-F7E1-A543-8DAA-1B3E3D0EAF7F}"/>
              </a:ext>
            </a:extLst>
          </p:cNvPr>
          <p:cNvPicPr>
            <a:picLocks noChangeAspect="1"/>
          </p:cNvPicPr>
          <p:nvPr/>
        </p:nvPicPr>
        <p:blipFill>
          <a:blip r:embed="rId4"/>
          <a:stretch>
            <a:fillRect/>
          </a:stretch>
        </p:blipFill>
        <p:spPr>
          <a:xfrm rot="857429">
            <a:off x="7646943" y="2043835"/>
            <a:ext cx="3802033" cy="441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7042B1D4-A96D-1E4C-8E63-C6D666FAEB44}"/>
              </a:ext>
            </a:extLst>
          </p:cNvPr>
          <p:cNvPicPr>
            <a:picLocks noChangeAspect="1"/>
          </p:cNvPicPr>
          <p:nvPr/>
        </p:nvPicPr>
        <p:blipFill>
          <a:blip r:embed="rId5"/>
          <a:stretch>
            <a:fillRect/>
          </a:stretch>
        </p:blipFill>
        <p:spPr>
          <a:xfrm rot="21147526">
            <a:off x="1119228" y="1292145"/>
            <a:ext cx="3052946" cy="462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103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11931</TotalTime>
  <Words>751</Words>
  <Application>Microsoft Office PowerPoint</Application>
  <PresentationFormat>Widescreen</PresentationFormat>
  <Paragraphs>139</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 Book</vt:lpstr>
      <vt:lpstr>Calibri</vt:lpstr>
      <vt:lpstr>Calibri Light</vt:lpstr>
      <vt:lpstr>Gill Sans MT</vt:lpstr>
      <vt:lpstr>Leelawadee</vt:lpstr>
      <vt:lpstr>Montserrat</vt:lpstr>
      <vt:lpstr>Source Sans Pro</vt:lpstr>
      <vt:lpstr>Office Theme</vt:lpstr>
      <vt:lpstr>Best Practices in Online Career  Guidance Systems in Career Development</vt:lpstr>
      <vt:lpstr>    AGENDA</vt:lpstr>
      <vt:lpstr>    Evidence-Based Practice</vt:lpstr>
      <vt:lpstr>PowerPoint Presentation</vt:lpstr>
      <vt:lpstr>    Evidence-Based Practice </vt:lpstr>
      <vt:lpstr>PowerPoint Presentation</vt:lpstr>
      <vt:lpstr>    Converging Evidence-Based Practice and OCGS</vt:lpstr>
      <vt:lpstr>PowerPoint Presentation</vt:lpstr>
      <vt:lpstr>PowerPoint Presentation</vt:lpstr>
      <vt:lpstr>    1. Written Exercises</vt:lpstr>
      <vt:lpstr>PowerPoint Presentation</vt:lpstr>
      <vt:lpstr>PowerPoint Presentation</vt:lpstr>
      <vt:lpstr>PowerPoint Presentation</vt:lpstr>
      <vt:lpstr>PowerPoint Presentation</vt:lpstr>
      <vt:lpstr>PowerPoint Presentation</vt:lpstr>
      <vt:lpstr>PowerPoint Presentation</vt:lpstr>
      <vt:lpstr>    Establishing Your Own Evidence Base </vt:lpstr>
      <vt:lpstr>    Case Study 1 </vt:lpstr>
      <vt:lpstr>    Case Study: Students from 5 different universities </vt:lpstr>
      <vt:lpstr>    Case Study: Students from 5 different universities:</vt:lpstr>
      <vt:lpstr>    Case Study: Students from 5 different universities: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Protect Your Investment</dc:title>
  <dc:creator>Isabell Park</dc:creator>
  <cp:lastModifiedBy>Kurt Kraiger</cp:lastModifiedBy>
  <cp:revision>86</cp:revision>
  <dcterms:created xsi:type="dcterms:W3CDTF">2019-08-06T22:18:33Z</dcterms:created>
  <dcterms:modified xsi:type="dcterms:W3CDTF">2019-10-15T15:07:53Z</dcterms:modified>
</cp:coreProperties>
</file>