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82" r:id="rId3"/>
    <p:sldMasterId id="2147483690" r:id="rId4"/>
    <p:sldMasterId id="2147483702" r:id="rId5"/>
  </p:sldMasterIdLst>
  <p:notesMasterIdLst>
    <p:notesMasterId r:id="rId41"/>
  </p:notesMasterIdLst>
  <p:sldIdLst>
    <p:sldId id="256" r:id="rId6"/>
    <p:sldId id="258" r:id="rId7"/>
    <p:sldId id="326" r:id="rId8"/>
    <p:sldId id="327" r:id="rId9"/>
    <p:sldId id="328" r:id="rId10"/>
    <p:sldId id="329" r:id="rId11"/>
    <p:sldId id="330" r:id="rId12"/>
    <p:sldId id="297" r:id="rId13"/>
    <p:sldId id="295" r:id="rId14"/>
    <p:sldId id="298" r:id="rId15"/>
    <p:sldId id="299" r:id="rId16"/>
    <p:sldId id="325" r:id="rId17"/>
    <p:sldId id="300" r:id="rId18"/>
    <p:sldId id="301" r:id="rId19"/>
    <p:sldId id="302" r:id="rId20"/>
    <p:sldId id="331" r:id="rId21"/>
    <p:sldId id="332" r:id="rId22"/>
    <p:sldId id="304" r:id="rId23"/>
    <p:sldId id="305" r:id="rId24"/>
    <p:sldId id="319" r:id="rId25"/>
    <p:sldId id="306" r:id="rId26"/>
    <p:sldId id="320" r:id="rId27"/>
    <p:sldId id="307" r:id="rId28"/>
    <p:sldId id="333" r:id="rId29"/>
    <p:sldId id="334" r:id="rId30"/>
    <p:sldId id="318" r:id="rId31"/>
    <p:sldId id="308" r:id="rId32"/>
    <p:sldId id="322" r:id="rId33"/>
    <p:sldId id="323" r:id="rId34"/>
    <p:sldId id="324" r:id="rId35"/>
    <p:sldId id="259" r:id="rId36"/>
    <p:sldId id="260" r:id="rId37"/>
    <p:sldId id="313" r:id="rId38"/>
    <p:sldId id="321" r:id="rId39"/>
    <p:sldId id="26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330" autoAdjust="0"/>
  </p:normalViewPr>
  <p:slideViewPr>
    <p:cSldViewPr snapToGrid="0">
      <p:cViewPr varScale="1">
        <p:scale>
          <a:sx n="75" d="100"/>
          <a:sy n="75" d="100"/>
        </p:scale>
        <p:origin x="1836" y="7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sz="2800"/>
              <a:t>New Workshops Launched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New Workshops Launched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13E-4859-A3CD-BC239B88EE3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13E-4859-A3CD-BC239B88EE39}"/>
              </c:ext>
            </c:extLst>
          </c:dPt>
          <c:dLbls>
            <c:dLbl>
              <c:idx val="0"/>
              <c:layout>
                <c:manualLayout>
                  <c:x val="2.2893772893772896E-2"/>
                  <c:y val="0.1429669138901235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1" i="0" u="none" strike="noStrike" kern="1200" spc="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9.9331573937873147E-2"/>
                      <c:h val="0.264965347076362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13E-4859-A3CD-BC239B88EE39}"/>
                </c:ext>
              </c:extLst>
            </c:dLbl>
            <c:dLbl>
              <c:idx val="1"/>
              <c:layout>
                <c:manualLayout>
                  <c:x val="-1.4652014652014652E-2"/>
                  <c:y val="-4.30438020314350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1" i="0" u="none" strike="noStrike" kern="1200" spc="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3E-4859-A3CD-BC239B88EE39}"/>
                </c:ext>
              </c:extLst>
            </c:dLbl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F2F</c:v>
                </c:pt>
                <c:pt idx="1">
                  <c:v>Online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3E-4859-A3CD-BC239B88EE3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7E753-8C08-4005-8BA2-F91B68DCF84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F11CA-EBBB-4636-91F1-9ED9AA558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10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fphotography.photoshelter.com/galleries/C0000pm6YaTesuG0/G0000bITQ545dlpc/I00004rQGQkircO0/20160330-PDC-Lab-0827-RFS-jp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fphotography.photoshelter.com/galleries/C0000pm6YaTesuG0/G0000bITQ545dlpc/I0000BBZf8ckOr3g/EZ-20110914-UF-fish-sampling-0030-jpg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16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94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90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58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44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81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0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57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19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01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35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65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78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873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95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28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83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98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This presentation leaves copyright of the content to the presenter. Unless otherwise noted in the materials, uploaded content carries the </a:t>
            </a:r>
            <a:r>
              <a:rPr lang="en-US" i="1" u="sng" dirty="0">
                <a:hlinkClick r:id="rId3"/>
              </a:rPr>
              <a:t>Creative Commons Attribution 4.0 International (CC BY 4.0)</a:t>
            </a:r>
            <a:r>
              <a:rPr lang="en-US" i="1" dirty="0"/>
              <a:t>, which grants usage to the general public, with appropriate credit to the author.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92CF5-5DD9-4BA7-8F49-731877AAF7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344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This presentation leaves copyright of the content to the presenter. Unless otherwise noted in the materials, uploaded content carries the </a:t>
            </a:r>
            <a:r>
              <a:rPr lang="en-US" i="1" u="sng" dirty="0">
                <a:hlinkClick r:id="rId3"/>
              </a:rPr>
              <a:t>Creative Commons Attribution 4.0 International (CC BY 4.0)</a:t>
            </a:r>
            <a:r>
              <a:rPr lang="en-US" i="1" dirty="0"/>
              <a:t>, which grants usage to the general public, with appropriate credit to the author.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92CF5-5DD9-4BA7-8F49-731877AAF7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597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This presentation leaves copyright of the content to the presenter. Unless otherwise noted in the materials, uploaded content carries the </a:t>
            </a:r>
            <a:r>
              <a:rPr lang="en-US" i="1" u="sng" dirty="0">
                <a:hlinkClick r:id="rId3"/>
              </a:rPr>
              <a:t>Creative Commons Attribution 4.0 International (CC BY 4.0)</a:t>
            </a:r>
            <a:r>
              <a:rPr lang="en-US" i="1" dirty="0"/>
              <a:t>, which grants usage to the general public, with appropriate credit to the author.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92CF5-5DD9-4BA7-8F49-731877AAF7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717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87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E3AB5-346A-4A20-8A16-3374480CD5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88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28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Photograph citations/source: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https://ufphotography.photoshelter.com/galleries/C0000pm6YaTesuG0/G0000bITQ545dlpc/I00004rQGQkircO0/20160330-PDC-Lab-0827-RFS-jpg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https://ufphotography.photoshelter.com/galleries/C0000pm6YaTesuG0/G0000bITQ545dlpc/I0000BBZf8ckOr3g/EZ-20110914-UF-fish-sampling-0030-jpg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F11CA-EBBB-4636-91F1-9ED9AA5588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34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805EA8-EF3F-4387-87B2-5B0C85F254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alpha val="1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D64D38-740B-4143-AC65-384A0440D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125" y="45561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52540-53B1-4F9A-9B57-DD1BD668A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125" y="293528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0DFF-03B4-4196-AEBC-F9CD1C747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9625" y="6492875"/>
            <a:ext cx="1781176" cy="365125"/>
          </a:xfrm>
        </p:spPr>
        <p:txBody>
          <a:bodyPr/>
          <a:lstStyle>
            <a:lvl1pPr algn="ctr"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pPr/>
              <a:t>10/9/2019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D8918-F756-45A3-8342-6B44516AB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1425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38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  <a:lvl2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2pPr>
            <a:lvl3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3pPr>
            <a:lvl4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4pPr>
            <a:lvl5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  <a:lvl2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2pPr>
            <a:lvl3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3pPr>
            <a:lvl4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4pPr>
            <a:lvl5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EA41-0434-41FC-842F-95BDDE4C4F93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63D7-0B78-4943-9F8D-6A57DBB1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66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1938" y="2919895"/>
            <a:ext cx="4728122" cy="63907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31938" y="2991200"/>
            <a:ext cx="4728122" cy="496461"/>
          </a:xfrm>
          <a:prstGeom prst="rect">
            <a:avLst/>
          </a:prstGeom>
          <a:solidFill>
            <a:srgbClr val="0021A5">
              <a:alpha val="25098"/>
            </a:srgbClr>
          </a:solidFill>
          <a:ln w="38100">
            <a:solidFill>
              <a:srgbClr val="F3702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12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31939" y="340878"/>
            <a:ext cx="4728122" cy="496461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A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1939" y="269574"/>
            <a:ext cx="4728122" cy="63907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0021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EA41-0434-41FC-842F-95BDDE4C4F93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63D7-0B78-4943-9F8D-6A57DBB1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22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EA41-0434-41FC-842F-95BDDE4C4F93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63D7-0B78-4943-9F8D-6A57DBB1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08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  <a:lvl2pPr>
              <a:defRPr sz="2800">
                <a:solidFill>
                  <a:srgbClr val="FFFFFF"/>
                </a:solidFill>
                <a:latin typeface="Gentona SemiBold" panose="00000700000000000000" pitchFamily="50" charset="0"/>
              </a:defRPr>
            </a:lvl2pPr>
            <a:lvl3pPr>
              <a:defRPr sz="2400">
                <a:solidFill>
                  <a:srgbClr val="FFFFFF"/>
                </a:solidFill>
                <a:latin typeface="Gentona SemiBold" panose="00000700000000000000" pitchFamily="50" charset="0"/>
              </a:defRPr>
            </a:lvl3pPr>
            <a:lvl4pPr>
              <a:defRPr sz="2000">
                <a:solidFill>
                  <a:srgbClr val="FFFFFF"/>
                </a:solidFill>
                <a:latin typeface="Gentona SemiBold" panose="00000700000000000000" pitchFamily="50" charset="0"/>
              </a:defRPr>
            </a:lvl4pPr>
            <a:lvl5pPr>
              <a:defRPr sz="2000">
                <a:solidFill>
                  <a:srgbClr val="FFFFFF"/>
                </a:solidFill>
                <a:latin typeface="Gentona SemiBold" panose="00000700000000000000" pitchFamily="50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EA41-0434-41FC-842F-95BDDE4C4F93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63D7-0B78-4943-9F8D-6A57DBB1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47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EA41-0434-41FC-842F-95BDDE4C4F93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63D7-0B78-4943-9F8D-6A57DBB1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67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  <a:lvl2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2pPr>
            <a:lvl3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3pPr>
            <a:lvl4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4pPr>
            <a:lvl5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EA41-0434-41FC-842F-95BDDE4C4F93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63D7-0B78-4943-9F8D-6A57DBB1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58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  <a:lvl2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2pPr>
            <a:lvl3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3pPr>
            <a:lvl4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4pPr>
            <a:lvl5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EA41-0434-41FC-842F-95BDDE4C4F93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63D7-0B78-4943-9F8D-6A57DBB1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siness1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1" y="2123357"/>
            <a:ext cx="4320480" cy="2387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>
                <a:solidFill>
                  <a:srgbClr val="466EA5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7381" y="4537947"/>
            <a:ext cx="4320480" cy="906567"/>
          </a:xfrm>
        </p:spPr>
        <p:txBody>
          <a:bodyPr vert="horz" lIns="91440" tIns="45720" rIns="91440" bIns="45720" rtlCol="0">
            <a:normAutofit/>
          </a:bodyPr>
          <a:lstStyle>
            <a:lvl1pPr marL="171450" indent="-171450">
              <a:buNone/>
              <a:defRPr lang="en-US" sz="1600">
                <a:solidFill>
                  <a:srgbClr val="D16B17"/>
                </a:solidFill>
              </a:defRPr>
            </a:lvl1pPr>
          </a:lstStyle>
          <a:p>
            <a:pPr marL="0" lvl="0" indent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694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EA41-0434-41FC-842F-95BDDE4C4F93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63D7-0B78-4943-9F8D-6A57DBB1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51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siness1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2578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84032" y="365126"/>
            <a:ext cx="4632960" cy="5495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2057400"/>
            <a:ext cx="4632960" cy="3811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591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siness1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wer3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9887" r="26574" b="328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36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36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36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Freeform 18"/>
          <p:cNvSpPr/>
          <p:nvPr/>
        </p:nvSpPr>
        <p:spPr>
          <a:xfrm>
            <a:off x="2" y="3"/>
            <a:ext cx="7152116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  <a:gd name="connsiteX0" fmla="*/ 0 w 10318750"/>
              <a:gd name="connsiteY0" fmla="*/ 27020 h 6885019"/>
              <a:gd name="connsiteX1" fmla="*/ 4321661 w 10318750"/>
              <a:gd name="connsiteY1" fmla="*/ 0 h 6885019"/>
              <a:gd name="connsiteX2" fmla="*/ 10318750 w 10318750"/>
              <a:gd name="connsiteY2" fmla="*/ 6885019 h 6885019"/>
              <a:gd name="connsiteX3" fmla="*/ 4997450 w 10318750"/>
              <a:gd name="connsiteY3" fmla="*/ 6885019 h 6885019"/>
              <a:gd name="connsiteX4" fmla="*/ 0 w 10318750"/>
              <a:gd name="connsiteY4" fmla="*/ 6885019 h 6885019"/>
              <a:gd name="connsiteX5" fmla="*/ 0 w 10318750"/>
              <a:gd name="connsiteY5" fmla="*/ 27020 h 6885019"/>
              <a:gd name="connsiteX0" fmla="*/ 0 w 10318750"/>
              <a:gd name="connsiteY0" fmla="*/ 13510 h 6871509"/>
              <a:gd name="connsiteX1" fmla="*/ 4399637 w 10318750"/>
              <a:gd name="connsiteY1" fmla="*/ 0 h 6871509"/>
              <a:gd name="connsiteX2" fmla="*/ 10318750 w 10318750"/>
              <a:gd name="connsiteY2" fmla="*/ 6871509 h 6871509"/>
              <a:gd name="connsiteX3" fmla="*/ 4997450 w 10318750"/>
              <a:gd name="connsiteY3" fmla="*/ 6871509 h 6871509"/>
              <a:gd name="connsiteX4" fmla="*/ 0 w 10318750"/>
              <a:gd name="connsiteY4" fmla="*/ 6871509 h 6871509"/>
              <a:gd name="connsiteX5" fmla="*/ 0 w 10318750"/>
              <a:gd name="connsiteY5" fmla="*/ 13510 h 6871509"/>
              <a:gd name="connsiteX0" fmla="*/ 0 w 10318750"/>
              <a:gd name="connsiteY0" fmla="*/ 0 h 6857999"/>
              <a:gd name="connsiteX1" fmla="*/ 4321661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  <a:gd name="connsiteX5" fmla="*/ 0 w 10318750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321661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1" y="2123357"/>
            <a:ext cx="4320480" cy="2387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>
                <a:solidFill>
                  <a:srgbClr val="466EA5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7381" y="4537947"/>
            <a:ext cx="4320480" cy="906567"/>
          </a:xfrm>
        </p:spPr>
        <p:txBody>
          <a:bodyPr vert="horz" lIns="91440" tIns="45720" rIns="91440" bIns="45720" rtlCol="0">
            <a:normAutofit/>
          </a:bodyPr>
          <a:lstStyle>
            <a:lvl1pPr marL="171450" indent="-171450">
              <a:buNone/>
              <a:defRPr lang="en-US" sz="1600">
                <a:solidFill>
                  <a:srgbClr val="D16B17"/>
                </a:solidFill>
              </a:defRPr>
            </a:lvl1pPr>
          </a:lstStyle>
          <a:p>
            <a:pPr marL="0" lvl="0" indent="0"/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517232"/>
            <a:ext cx="4207784" cy="36004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-19027" y="6413500"/>
            <a:ext cx="7171145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  <a:gd name="connsiteX0" fmla="*/ 11836873 w 12192000"/>
              <a:gd name="connsiteY0" fmla="*/ 246201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11836873 w 12192000"/>
              <a:gd name="connsiteY4" fmla="*/ 246201 h 444500"/>
              <a:gd name="connsiteX5" fmla="*/ 0 w 12192000"/>
              <a:gd name="connsiteY5" fmla="*/ 0 h 444500"/>
              <a:gd name="connsiteX6" fmla="*/ 10718800 w 12192000"/>
              <a:gd name="connsiteY6" fmla="*/ 0 h 444500"/>
              <a:gd name="connsiteX7" fmla="*/ 10976610 w 12192000"/>
              <a:gd name="connsiteY7" fmla="*/ 444500 h 444500"/>
              <a:gd name="connsiteX8" fmla="*/ 0 w 12192000"/>
              <a:gd name="connsiteY8" fmla="*/ 444500 h 444500"/>
              <a:gd name="connsiteX9" fmla="*/ 0 w 12192000"/>
              <a:gd name="connsiteY9" fmla="*/ 0 h 444500"/>
              <a:gd name="connsiteX0" fmla="*/ 11836873 w 12192000"/>
              <a:gd name="connsiteY0" fmla="*/ 246201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345066 w 12192000"/>
              <a:gd name="connsiteY3" fmla="*/ 351752 h 444500"/>
              <a:gd name="connsiteX4" fmla="*/ 11836873 w 12192000"/>
              <a:gd name="connsiteY4" fmla="*/ 246201 h 444500"/>
              <a:gd name="connsiteX5" fmla="*/ 0 w 12192000"/>
              <a:gd name="connsiteY5" fmla="*/ 0 h 444500"/>
              <a:gd name="connsiteX6" fmla="*/ 10718800 w 12192000"/>
              <a:gd name="connsiteY6" fmla="*/ 0 h 444500"/>
              <a:gd name="connsiteX7" fmla="*/ 10976610 w 12192000"/>
              <a:gd name="connsiteY7" fmla="*/ 444500 h 444500"/>
              <a:gd name="connsiteX8" fmla="*/ 0 w 12192000"/>
              <a:gd name="connsiteY8" fmla="*/ 444500 h 444500"/>
              <a:gd name="connsiteX9" fmla="*/ 0 w 12192000"/>
              <a:gd name="connsiteY9" fmla="*/ 0 h 444500"/>
              <a:gd name="connsiteX0" fmla="*/ 11836873 w 12192000"/>
              <a:gd name="connsiteY0" fmla="*/ 394034 h 592333"/>
              <a:gd name="connsiteX1" fmla="*/ 12192000 w 12192000"/>
              <a:gd name="connsiteY1" fmla="*/ 147833 h 592333"/>
              <a:gd name="connsiteX2" fmla="*/ 12192000 w 12192000"/>
              <a:gd name="connsiteY2" fmla="*/ 592333 h 592333"/>
              <a:gd name="connsiteX3" fmla="*/ 11696515 w 12192000"/>
              <a:gd name="connsiteY3" fmla="*/ 21576 h 592333"/>
              <a:gd name="connsiteX4" fmla="*/ 11836873 w 12192000"/>
              <a:gd name="connsiteY4" fmla="*/ 394034 h 592333"/>
              <a:gd name="connsiteX5" fmla="*/ 0 w 12192000"/>
              <a:gd name="connsiteY5" fmla="*/ 147833 h 592333"/>
              <a:gd name="connsiteX6" fmla="*/ 10718800 w 12192000"/>
              <a:gd name="connsiteY6" fmla="*/ 147833 h 592333"/>
              <a:gd name="connsiteX7" fmla="*/ 10976610 w 12192000"/>
              <a:gd name="connsiteY7" fmla="*/ 592333 h 592333"/>
              <a:gd name="connsiteX8" fmla="*/ 0 w 12192000"/>
              <a:gd name="connsiteY8" fmla="*/ 592333 h 592333"/>
              <a:gd name="connsiteX9" fmla="*/ 0 w 12192000"/>
              <a:gd name="connsiteY9" fmla="*/ 147833 h 592333"/>
              <a:gd name="connsiteX0" fmla="*/ 11836873 w 12192000"/>
              <a:gd name="connsiteY0" fmla="*/ 463524 h 661823"/>
              <a:gd name="connsiteX1" fmla="*/ 12192000 w 12192000"/>
              <a:gd name="connsiteY1" fmla="*/ 217323 h 661823"/>
              <a:gd name="connsiteX2" fmla="*/ 12192000 w 12192000"/>
              <a:gd name="connsiteY2" fmla="*/ 661823 h 661823"/>
              <a:gd name="connsiteX3" fmla="*/ 11081477 w 12192000"/>
              <a:gd name="connsiteY3" fmla="*/ 19721 h 661823"/>
              <a:gd name="connsiteX4" fmla="*/ 11836873 w 12192000"/>
              <a:gd name="connsiteY4" fmla="*/ 463524 h 661823"/>
              <a:gd name="connsiteX5" fmla="*/ 0 w 12192000"/>
              <a:gd name="connsiteY5" fmla="*/ 217323 h 661823"/>
              <a:gd name="connsiteX6" fmla="*/ 10718800 w 12192000"/>
              <a:gd name="connsiteY6" fmla="*/ 217323 h 661823"/>
              <a:gd name="connsiteX7" fmla="*/ 10976610 w 12192000"/>
              <a:gd name="connsiteY7" fmla="*/ 661823 h 661823"/>
              <a:gd name="connsiteX8" fmla="*/ 0 w 12192000"/>
              <a:gd name="connsiteY8" fmla="*/ 661823 h 661823"/>
              <a:gd name="connsiteX9" fmla="*/ 0 w 12192000"/>
              <a:gd name="connsiteY9" fmla="*/ 217323 h 661823"/>
              <a:gd name="connsiteX0" fmla="*/ 11836873 w 12192000"/>
              <a:gd name="connsiteY0" fmla="*/ 246201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71846 w 12192000"/>
              <a:gd name="connsiteY3" fmla="*/ 102046 h 444500"/>
              <a:gd name="connsiteX4" fmla="*/ 11836873 w 12192000"/>
              <a:gd name="connsiteY4" fmla="*/ 246201 h 444500"/>
              <a:gd name="connsiteX5" fmla="*/ 0 w 12192000"/>
              <a:gd name="connsiteY5" fmla="*/ 0 h 444500"/>
              <a:gd name="connsiteX6" fmla="*/ 10718800 w 12192000"/>
              <a:gd name="connsiteY6" fmla="*/ 0 h 444500"/>
              <a:gd name="connsiteX7" fmla="*/ 10976610 w 12192000"/>
              <a:gd name="connsiteY7" fmla="*/ 444500 h 444500"/>
              <a:gd name="connsiteX8" fmla="*/ 0 w 12192000"/>
              <a:gd name="connsiteY8" fmla="*/ 444500 h 444500"/>
              <a:gd name="connsiteX9" fmla="*/ 0 w 12192000"/>
              <a:gd name="connsiteY9" fmla="*/ 0 h 444500"/>
              <a:gd name="connsiteX0" fmla="*/ 11836873 w 12192000"/>
              <a:gd name="connsiteY0" fmla="*/ 246201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836873 w 12192000"/>
              <a:gd name="connsiteY3" fmla="*/ 246201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  <a:gd name="connsiteX8" fmla="*/ 0 w 12192000"/>
              <a:gd name="connsiteY8" fmla="*/ 0 h 444500"/>
              <a:gd name="connsiteX0" fmla="*/ 11836873 w 12192000"/>
              <a:gd name="connsiteY0" fmla="*/ 246201 h 444500"/>
              <a:gd name="connsiteX1" fmla="*/ 12192000 w 12192000"/>
              <a:gd name="connsiteY1" fmla="*/ 444500 h 444500"/>
              <a:gd name="connsiteX2" fmla="*/ 11836873 w 12192000"/>
              <a:gd name="connsiteY2" fmla="*/ 246201 h 444500"/>
              <a:gd name="connsiteX3" fmla="*/ 0 w 12192000"/>
              <a:gd name="connsiteY3" fmla="*/ 0 h 444500"/>
              <a:gd name="connsiteX4" fmla="*/ 10718800 w 12192000"/>
              <a:gd name="connsiteY4" fmla="*/ 0 h 444500"/>
              <a:gd name="connsiteX5" fmla="*/ 10976610 w 12192000"/>
              <a:gd name="connsiteY5" fmla="*/ 444500 h 444500"/>
              <a:gd name="connsiteX6" fmla="*/ 0 w 12192000"/>
              <a:gd name="connsiteY6" fmla="*/ 444500 h 444500"/>
              <a:gd name="connsiteX7" fmla="*/ 0 w 12192000"/>
              <a:gd name="connsiteY7" fmla="*/ 0 h 444500"/>
              <a:gd name="connsiteX0" fmla="*/ 0 w 10976610"/>
              <a:gd name="connsiteY0" fmla="*/ 0 h 444500"/>
              <a:gd name="connsiteX1" fmla="*/ 10718800 w 10976610"/>
              <a:gd name="connsiteY1" fmla="*/ 0 h 444500"/>
              <a:gd name="connsiteX2" fmla="*/ 10976610 w 10976610"/>
              <a:gd name="connsiteY2" fmla="*/ 444500 h 444500"/>
              <a:gd name="connsiteX3" fmla="*/ 0 w 10976610"/>
              <a:gd name="connsiteY3" fmla="*/ 444500 h 444500"/>
              <a:gd name="connsiteX4" fmla="*/ 0 w 10976610"/>
              <a:gd name="connsiteY4" fmla="*/ 0 h 444500"/>
              <a:gd name="connsiteX0" fmla="*/ 0 w 11064472"/>
              <a:gd name="connsiteY0" fmla="*/ 0 h 444500"/>
              <a:gd name="connsiteX1" fmla="*/ 10718800 w 11064472"/>
              <a:gd name="connsiteY1" fmla="*/ 0 h 444500"/>
              <a:gd name="connsiteX2" fmla="*/ 11064472 w 11064472"/>
              <a:gd name="connsiteY2" fmla="*/ 437366 h 444500"/>
              <a:gd name="connsiteX3" fmla="*/ 0 w 11064472"/>
              <a:gd name="connsiteY3" fmla="*/ 444500 h 444500"/>
              <a:gd name="connsiteX4" fmla="*/ 0 w 11064472"/>
              <a:gd name="connsiteY4" fmla="*/ 0 h 444500"/>
              <a:gd name="connsiteX0" fmla="*/ 0 w 11064472"/>
              <a:gd name="connsiteY0" fmla="*/ 0 h 444500"/>
              <a:gd name="connsiteX1" fmla="*/ 10699565 w 11064472"/>
              <a:gd name="connsiteY1" fmla="*/ 0 h 444500"/>
              <a:gd name="connsiteX2" fmla="*/ 11064472 w 11064472"/>
              <a:gd name="connsiteY2" fmla="*/ 437366 h 444500"/>
              <a:gd name="connsiteX3" fmla="*/ 0 w 11064472"/>
              <a:gd name="connsiteY3" fmla="*/ 444500 h 444500"/>
              <a:gd name="connsiteX4" fmla="*/ 0 w 11064472"/>
              <a:gd name="connsiteY4" fmla="*/ 0 h 444500"/>
              <a:gd name="connsiteX0" fmla="*/ 0 w 11064472"/>
              <a:gd name="connsiteY0" fmla="*/ 0 h 444500"/>
              <a:gd name="connsiteX1" fmla="*/ 10670711 w 11064472"/>
              <a:gd name="connsiteY1" fmla="*/ 4686 h 444500"/>
              <a:gd name="connsiteX2" fmla="*/ 11064472 w 11064472"/>
              <a:gd name="connsiteY2" fmla="*/ 437366 h 444500"/>
              <a:gd name="connsiteX3" fmla="*/ 0 w 11064472"/>
              <a:gd name="connsiteY3" fmla="*/ 444500 h 444500"/>
              <a:gd name="connsiteX4" fmla="*/ 0 w 11064472"/>
              <a:gd name="connsiteY4" fmla="*/ 0 h 444500"/>
              <a:gd name="connsiteX0" fmla="*/ 0 w 11064472"/>
              <a:gd name="connsiteY0" fmla="*/ 0 h 444500"/>
              <a:gd name="connsiteX1" fmla="*/ 10670711 w 11064472"/>
              <a:gd name="connsiteY1" fmla="*/ 0 h 444500"/>
              <a:gd name="connsiteX2" fmla="*/ 11064472 w 11064472"/>
              <a:gd name="connsiteY2" fmla="*/ 437366 h 444500"/>
              <a:gd name="connsiteX3" fmla="*/ 0 w 11064472"/>
              <a:gd name="connsiteY3" fmla="*/ 444500 h 444500"/>
              <a:gd name="connsiteX4" fmla="*/ 0 w 11064472"/>
              <a:gd name="connsiteY4" fmla="*/ 0 h 444500"/>
              <a:gd name="connsiteX0" fmla="*/ 0 w 11064472"/>
              <a:gd name="connsiteY0" fmla="*/ 0 h 444500"/>
              <a:gd name="connsiteX1" fmla="*/ 10639922 w 11064472"/>
              <a:gd name="connsiteY1" fmla="*/ 0 h 444500"/>
              <a:gd name="connsiteX2" fmla="*/ 11064472 w 11064472"/>
              <a:gd name="connsiteY2" fmla="*/ 437366 h 444500"/>
              <a:gd name="connsiteX3" fmla="*/ 0 w 11064472"/>
              <a:gd name="connsiteY3" fmla="*/ 444500 h 444500"/>
              <a:gd name="connsiteX4" fmla="*/ 0 w 11064472"/>
              <a:gd name="connsiteY4" fmla="*/ 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472" h="444500">
                <a:moveTo>
                  <a:pt x="0" y="0"/>
                </a:moveTo>
                <a:lnTo>
                  <a:pt x="10639922" y="0"/>
                </a:lnTo>
                <a:lnTo>
                  <a:pt x="11064472" y="437366"/>
                </a:lnTo>
                <a:lnTo>
                  <a:pt x="0" y="444500"/>
                </a:lnTo>
                <a:lnTo>
                  <a:pt x="0" y="0"/>
                </a:lnTo>
                <a:close/>
              </a:path>
            </a:pathLst>
          </a:custGeom>
          <a:solidFill>
            <a:srgbClr val="466EA5">
              <a:alpha val="76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8625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6737" y="6453337"/>
            <a:ext cx="2066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0" i="0" spc="0" dirty="0" err="1">
                <a:solidFill>
                  <a:schemeClr val="bg1"/>
                </a:solidFill>
                <a:latin typeface="+mj-lt"/>
              </a:rPr>
              <a:t>OneIT</a:t>
            </a:r>
            <a:r>
              <a:rPr lang="en-US" sz="1400" b="0" i="0" spc="0" dirty="0">
                <a:solidFill>
                  <a:schemeClr val="bg1"/>
                </a:solidFill>
                <a:latin typeface="+mj-lt"/>
              </a:rPr>
              <a:t> for the #</a:t>
            </a:r>
            <a:r>
              <a:rPr lang="en-US" sz="1400" b="0" i="0" spc="0" dirty="0" err="1">
                <a:solidFill>
                  <a:schemeClr val="bg1"/>
                </a:solidFill>
                <a:latin typeface="+mj-lt"/>
              </a:rPr>
              <a:t>GatorGood</a:t>
            </a:r>
            <a:endParaRPr lang="en-US" sz="1400" b="0" i="0" spc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6717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siness1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65127"/>
            <a:ext cx="101600" cy="1325563"/>
          </a:xfrm>
          <a:prstGeom prst="rect">
            <a:avLst/>
          </a:prstGeom>
          <a:solidFill>
            <a:srgbClr val="466EA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8625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4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Action - 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688" y="1772816"/>
            <a:ext cx="12601400" cy="5266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65127"/>
            <a:ext cx="101600" cy="1325563"/>
          </a:xfrm>
          <a:prstGeom prst="rect">
            <a:avLst/>
          </a:prstGeom>
          <a:solidFill>
            <a:srgbClr val="466EA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8625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8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Action - 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688" y="1772816"/>
            <a:ext cx="12601400" cy="5266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365127"/>
            <a:ext cx="101600" cy="1325563"/>
          </a:xfrm>
          <a:prstGeom prst="rect">
            <a:avLst/>
          </a:prstGeom>
          <a:solidFill>
            <a:srgbClr val="466EA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8625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82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usiness1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65127"/>
            <a:ext cx="101600" cy="1325563"/>
          </a:xfrm>
          <a:prstGeom prst="rect">
            <a:avLst/>
          </a:prstGeom>
          <a:solidFill>
            <a:srgbClr val="466EA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8625" b="1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908181" y="1825625"/>
            <a:ext cx="4876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288021" y="1825625"/>
            <a:ext cx="4876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0478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usiness1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2578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365127"/>
            <a:ext cx="101600" cy="1325563"/>
          </a:xfrm>
          <a:prstGeom prst="rect">
            <a:avLst/>
          </a:prstGeom>
          <a:solidFill>
            <a:srgbClr val="466EA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8625" b="1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84032" y="365126"/>
            <a:ext cx="4632960" cy="5495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2057400"/>
            <a:ext cx="4632960" cy="3811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5221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1760E-5621-4678-BB8F-66684312EDAC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C1C2-362C-4775-AB79-B3CA21B1F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79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30BEE-0659-9A47-81AA-C525D3DEA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8700DE-EA7E-5746-B737-B18B9F4C7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67188-A4D2-4843-B341-5904F97CB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1227-B2D5-6042-954B-59224C1CFBC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6949-FBD1-0E45-86D8-A369B17F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925-78F9-734B-BD48-DAF0BAC33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C8113-C24D-6047-98F3-3B4F690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84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00F65-CD80-7940-A37E-2D62BB2D1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F87FE-F699-324E-9129-49DD4DBDA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91292-E3B4-4845-9829-5FD1496F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1227-B2D5-6042-954B-59224C1CFBC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0CA10-0519-D449-84B1-983CFF5E2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EE46C-B006-0F46-AA99-55334930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C8113-C24D-6047-98F3-3B4F690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5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4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7884" y="1071160"/>
            <a:ext cx="9144000" cy="1371600"/>
          </a:xfrm>
        </p:spPr>
        <p:txBody>
          <a:bodyPr anchor="b"/>
          <a:lstStyle>
            <a:lvl1pPr algn="l">
              <a:lnSpc>
                <a:spcPts val="5000"/>
              </a:lnSpc>
              <a:defRPr sz="6000" baseline="0">
                <a:solidFill>
                  <a:schemeClr val="bg1"/>
                </a:solidFill>
                <a:latin typeface="Gentona SemiBold" panose="00000700000000000000" pitchFamily="50" charset="0"/>
              </a:defRPr>
            </a:lvl1pPr>
          </a:lstStyle>
          <a:p>
            <a:r>
              <a:rPr lang="en-US" dirty="0"/>
              <a:t>Main Title</a:t>
            </a:r>
            <a:br>
              <a:rPr lang="en-US" dirty="0"/>
            </a:br>
            <a:r>
              <a:rPr lang="en-US" dirty="0"/>
              <a:t>And Second 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7884" y="2398073"/>
            <a:ext cx="9144000" cy="74066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00" cap="all" baseline="0">
                <a:solidFill>
                  <a:schemeClr val="bg1"/>
                </a:solidFill>
                <a:latin typeface="Gentona SemiBold" panose="000007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cap="all" baseline="0" dirty="0"/>
              <a:t>Subtitle or further description,</a:t>
            </a:r>
          </a:p>
          <a:p>
            <a:r>
              <a:rPr lang="en-US" cap="all" baseline="0" dirty="0"/>
              <a:t>As necessary – can be multiple lines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212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93857-4FC8-894A-BC2F-CD48E1160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1D83B-E6C2-224F-93F2-7549A7335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8C9E6-DFE8-AB4D-9E35-AB91C048E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1227-B2D5-6042-954B-59224C1CFBC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939AA-7310-E542-A67E-3D66CAE8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C4158-B6D4-D64A-AB3D-9A74AD3A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C8113-C24D-6047-98F3-3B4F690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69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E35E1-A441-6849-A1F2-9F01BA1B9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60F00-575C-F54B-A6BE-7CDA40516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039F09-70C4-9245-AC96-3CCB9ADE6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945D00-6500-5E48-A115-806054FCF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1227-B2D5-6042-954B-59224C1CFBC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F36E9-0959-0C42-A868-BE330B78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1C1AC-227B-C245-9C9F-13FEE34A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C8113-C24D-6047-98F3-3B4F690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52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21ADF-EE01-D14B-B672-C7DD0CE59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7F0B-1E2C-F242-B598-15D08E19F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ABE82B-97C7-F949-9C3E-5B85404E1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C58386-74CE-9C4B-8C2A-02127FC3B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3546DC-ECD3-2644-B729-F372F375A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1E5657-184D-F14E-81BE-CB84DAEDF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1227-B2D5-6042-954B-59224C1CFBC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64C283-1A54-1D46-93AC-CBE8EF81F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64D6F6-D6EE-7748-95DB-042882A1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C8113-C24D-6047-98F3-3B4F690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31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1BC7-1AE9-4843-BFC1-D613F564F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A23BCD-9495-724A-B2CD-185EA1017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1227-B2D5-6042-954B-59224C1CFBC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241B5-4ED4-B545-8202-A290A9CF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8D46D-1059-134D-BF3F-4EE517BB7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C8113-C24D-6047-98F3-3B4F690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86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75D01D-73EC-294E-9E7F-A839ADBCC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1227-B2D5-6042-954B-59224C1CFBC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F37CB5-CB4F-A34D-A9D9-AB18CE77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8F226-05C2-E644-BD0D-BAF036139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C8113-C24D-6047-98F3-3B4F690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03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5ED09-4D06-4642-AE6E-61D4D5C70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2EA74-B686-2F43-8D2F-80D789CFA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1D4DB-46D8-8B49-B296-8D2D76B6B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A43E58-B52D-1F41-95E8-0EA4F07F9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1227-B2D5-6042-954B-59224C1CFBC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5D92A-D704-694F-AC43-6C53C11E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9099F-A3CF-D04C-9FA1-300D58BED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C8113-C24D-6047-98F3-3B4F690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276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FA012-44DF-6244-8256-B8A704C9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CE05FB-95D2-3245-BD42-2E055DD54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4A20B-0F75-7E4F-9801-45D7400FA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080C4-8495-704A-ABBD-FA7C81811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1227-B2D5-6042-954B-59224C1CFBC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A7665-83B2-224B-B5F9-D3D14B711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B34D27-DE3D-A34F-AB95-68A266E82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C8113-C24D-6047-98F3-3B4F690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82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B2B4E-EB5E-174B-A51A-4E14FA492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45908C-F7D1-6D49-944E-918215CB7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8AC-24C8-C14C-9DAD-32003F7D5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1227-B2D5-6042-954B-59224C1CFBC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23F01-FB6C-9A4B-B44F-BF3B610C5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3D4E8-8510-7E43-AC27-5A75855A7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C8113-C24D-6047-98F3-3B4F690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03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DEA90F-0BA0-1748-AB6A-B628E8057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8ADE53-0BA3-ED4A-AB80-95DB101A1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78284-65A0-CB4C-AF77-C740E825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1227-B2D5-6042-954B-59224C1CFBC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532BC-FE3C-B447-948C-78231B0C3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86808-E244-C842-AD12-3CBF8648F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C8113-C24D-6047-98F3-3B4F690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45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64D38-740B-4143-AC65-384A0440D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125" y="45561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52540-53B1-4F9A-9B57-DD1BD668A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125" y="293528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0DFF-03B4-4196-AEBC-F9CD1C747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9625" y="6492875"/>
            <a:ext cx="1781176" cy="365125"/>
          </a:xfrm>
        </p:spPr>
        <p:txBody>
          <a:bodyPr/>
          <a:lstStyle>
            <a:lvl1pPr algn="ctr"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pPr/>
              <a:t>10/9/2019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D8918-F756-45A3-8342-6B44516AB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1425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76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7884" y="1071160"/>
            <a:ext cx="9144000" cy="1371600"/>
          </a:xfrm>
        </p:spPr>
        <p:txBody>
          <a:bodyPr anchor="b"/>
          <a:lstStyle>
            <a:lvl1pPr algn="l">
              <a:lnSpc>
                <a:spcPts val="5000"/>
              </a:lnSpc>
              <a:defRPr sz="6000" baseline="0">
                <a:solidFill>
                  <a:schemeClr val="bg1"/>
                </a:solidFill>
                <a:latin typeface="Gentona SemiBold" panose="00000700000000000000" pitchFamily="50" charset="0"/>
              </a:defRPr>
            </a:lvl1pPr>
          </a:lstStyle>
          <a:p>
            <a:r>
              <a:rPr lang="en-US" dirty="0"/>
              <a:t>Main Title</a:t>
            </a:r>
            <a:br>
              <a:rPr lang="en-US" dirty="0"/>
            </a:br>
            <a:r>
              <a:rPr lang="en-US" dirty="0"/>
              <a:t>And Second 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7884" y="2398073"/>
            <a:ext cx="9144000" cy="74066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00" cap="all" baseline="0">
                <a:solidFill>
                  <a:schemeClr val="bg1"/>
                </a:solidFill>
                <a:latin typeface="Gentona SemiBold" panose="000007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cap="all" baseline="0" dirty="0"/>
              <a:t>Subtitle or further description,</a:t>
            </a:r>
          </a:p>
          <a:p>
            <a:r>
              <a:rPr lang="en-US" cap="all" baseline="0" dirty="0"/>
              <a:t>As necessary – can be multiple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211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CF33-50F6-4C0B-91CA-D89BE0BA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EF76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1745E-8FCA-4EA6-AB27-B0974F861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1206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7DFCB-2347-45B8-80C6-6A3E2C5E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663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3AC8B-4CA9-42A1-A6C9-418427F29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273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8439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6206-7E00-4E1A-9030-004775DD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09145-286A-4DC5-9DF3-DDF28A2E0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A2F43-C806-4251-9FEF-543F7D817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8493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DD938-CB1D-4FF7-B6FC-B15A521E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E4615-9ABA-49B8-954A-3BA882141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EF76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02FE8-A058-4671-A267-866CE5836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7361A-F08D-4094-8140-2D8B43E59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EF76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69086B-1657-4B07-9A0F-FC426D961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29377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7AAF-2BBF-4380-9A58-23F3D6D3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75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51193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540B-73CC-49AE-9C20-78508968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26281"/>
            <a:ext cx="3932237" cy="1600200"/>
          </a:xfrm>
        </p:spPr>
        <p:txBody>
          <a:bodyPr anchor="b"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B6DD9-C579-4256-A53A-AB5E9E899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5263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EEC68-B7AD-41A9-A7E2-A442FC8C6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24" y="2428875"/>
            <a:ext cx="3932237" cy="397113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814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Decorative 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44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464700"/>
            <a:ext cx="12721590" cy="7783830"/>
          </a:xfrm>
          <a:prstGeom prst="rect">
            <a:avLst/>
          </a:prstGeom>
          <a:solidFill>
            <a:schemeClr val="accent1">
              <a:lumMod val="50000"/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7884" y="1071160"/>
            <a:ext cx="9144000" cy="1371600"/>
          </a:xfrm>
        </p:spPr>
        <p:txBody>
          <a:bodyPr anchor="b"/>
          <a:lstStyle>
            <a:lvl1pPr algn="l">
              <a:lnSpc>
                <a:spcPts val="5000"/>
              </a:lnSpc>
              <a:defRPr sz="6000" baseline="0">
                <a:solidFill>
                  <a:schemeClr val="bg1"/>
                </a:solidFill>
                <a:latin typeface="Gentona SemiBold" panose="00000700000000000000" pitchFamily="50" charset="0"/>
              </a:defRPr>
            </a:lvl1pPr>
          </a:lstStyle>
          <a:p>
            <a:r>
              <a:rPr lang="en-US" dirty="0"/>
              <a:t>Main Title</a:t>
            </a:r>
            <a:br>
              <a:rPr lang="en-US" dirty="0"/>
            </a:br>
            <a:r>
              <a:rPr lang="en-US" dirty="0"/>
              <a:t>And Second 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7884" y="2398073"/>
            <a:ext cx="9144000" cy="74066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00" cap="all" baseline="0">
                <a:solidFill>
                  <a:schemeClr val="bg1"/>
                </a:solidFill>
                <a:latin typeface="Gentona SemiBold" panose="000007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cap="all" baseline="0" dirty="0"/>
              <a:t>Subtitle or further description,</a:t>
            </a:r>
          </a:p>
          <a:p>
            <a:r>
              <a:rPr lang="en-US" cap="all" baseline="0" dirty="0"/>
              <a:t>As necessary – can be multiple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26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6587231" cy="1323975"/>
          </a:xfrm>
          <a:ln w="50800" cap="flat">
            <a:gradFill flip="none" rotWithShape="1">
              <a:gsLst>
                <a:gs pos="3000">
                  <a:srgbClr val="F37021"/>
                </a:gs>
                <a:gs pos="3000">
                  <a:srgbClr val="F37021">
                    <a:alpha val="0"/>
                  </a:srgbClr>
                </a:gs>
              </a:gsLst>
              <a:lin ang="16200000" scaled="1"/>
              <a:tileRect/>
            </a:gradFill>
            <a:miter lim="800000"/>
          </a:ln>
        </p:spPr>
        <p:txBody>
          <a:bodyPr>
            <a:normAutofit/>
          </a:bodyPr>
          <a:lstStyle>
            <a:lvl1pPr marL="457200">
              <a:defRPr sz="4000">
                <a:solidFill>
                  <a:srgbClr val="002060"/>
                </a:solidFill>
                <a:latin typeface="Gentona SemiBold" panose="00000700000000000000" pitchFamily="50" charset="0"/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Gentona Book" panose="00000500000000000000" pitchFamily="50" charset="0"/>
              </a:defRPr>
            </a:lvl1pPr>
            <a:lvl2pPr>
              <a:defRPr>
                <a:solidFill>
                  <a:srgbClr val="002060"/>
                </a:solidFill>
                <a:latin typeface="Gentona Book" panose="00000500000000000000" pitchFamily="50" charset="0"/>
              </a:defRPr>
            </a:lvl2pPr>
            <a:lvl3pPr>
              <a:defRPr>
                <a:solidFill>
                  <a:srgbClr val="002060"/>
                </a:solidFill>
                <a:latin typeface="Gentona Book" panose="00000500000000000000" pitchFamily="50" charset="0"/>
              </a:defRPr>
            </a:lvl3pPr>
            <a:lvl4pPr>
              <a:defRPr>
                <a:solidFill>
                  <a:srgbClr val="002060"/>
                </a:solidFill>
                <a:latin typeface="Gentona Book" panose="00000500000000000000" pitchFamily="50" charset="0"/>
              </a:defRPr>
            </a:lvl4pPr>
            <a:lvl5pPr>
              <a:defRPr>
                <a:solidFill>
                  <a:srgbClr val="002060"/>
                </a:solidFill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78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6587231" cy="1323975"/>
          </a:xfrm>
          <a:ln w="50800">
            <a:gradFill flip="none" rotWithShape="1">
              <a:gsLst>
                <a:gs pos="3000">
                  <a:srgbClr val="F37021"/>
                </a:gs>
                <a:gs pos="3000">
                  <a:srgbClr val="F37021">
                    <a:alpha val="0"/>
                  </a:srgbClr>
                </a:gs>
              </a:gsLst>
              <a:lin ang="16200000" scaled="1"/>
              <a:tileRect/>
            </a:gradFill>
            <a:miter lim="800000"/>
          </a:ln>
        </p:spPr>
        <p:txBody>
          <a:bodyPr>
            <a:normAutofit/>
          </a:bodyPr>
          <a:lstStyle>
            <a:lvl1pPr marL="457200">
              <a:defRPr sz="3200">
                <a:solidFill>
                  <a:schemeClr val="bg1"/>
                </a:solidFill>
                <a:latin typeface="Gentona SemiBold" panose="00000700000000000000" pitchFamily="50" charset="0"/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Gentona Book" panose="00000500000000000000" pitchFamily="50" charset="0"/>
              </a:defRPr>
            </a:lvl1pPr>
            <a:lvl2pPr>
              <a:defRPr>
                <a:solidFill>
                  <a:srgbClr val="FFFFFF"/>
                </a:solidFill>
                <a:latin typeface="Gentona Book" panose="00000500000000000000" pitchFamily="50" charset="0"/>
              </a:defRPr>
            </a:lvl2pPr>
            <a:lvl3pPr>
              <a:defRPr>
                <a:solidFill>
                  <a:srgbClr val="FFFFFF"/>
                </a:solidFill>
                <a:latin typeface="Gentona Book" panose="00000500000000000000" pitchFamily="50" charset="0"/>
              </a:defRPr>
            </a:lvl3pPr>
            <a:lvl4pPr>
              <a:defRPr>
                <a:solidFill>
                  <a:srgbClr val="FFFFFF"/>
                </a:solidFill>
                <a:latin typeface="Gentona Book" panose="00000500000000000000" pitchFamily="50" charset="0"/>
              </a:defRPr>
            </a:lvl4pPr>
            <a:lvl5pPr>
              <a:defRPr>
                <a:solidFill>
                  <a:srgbClr val="FFFFFF"/>
                </a:solidFill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432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EA41-0434-41FC-842F-95BDDE4C4F93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63D7-0B78-4943-9F8D-6A57DBB1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52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  <a:lvl2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2pPr>
            <a:lvl3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3pPr>
            <a:lvl4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4pPr>
            <a:lvl5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1pPr>
            <a:lvl2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2pPr>
            <a:lvl3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3pPr>
            <a:lvl4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4pPr>
            <a:lvl5pPr>
              <a:defRPr>
                <a:solidFill>
                  <a:srgbClr val="FFFFFF"/>
                </a:solidFill>
                <a:latin typeface="Gentona SemiBold" panose="000007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EA41-0434-41FC-842F-95BDDE4C4F93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63D7-0B78-4943-9F8D-6A57DBB1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69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9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DCF34-004C-456C-9BDC-5624160F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81ABF-A750-49FF-8810-DD600F279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6D40D-2D40-461D-B00C-2F78B6DC1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E22F0-B9BE-420C-9E14-F7F65D186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4353A-0FC2-41A2-9A6D-0536EC4CB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F5B29-BEA2-46CF-8969-A9D44B5BC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6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1EA41-0434-41FC-842F-95BDDE4C4F93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B63D7-0B78-4943-9F8D-6A57DBB1F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1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04245" y="6237312"/>
            <a:ext cx="2976331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67" y="6381328"/>
            <a:ext cx="2816352" cy="2442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65127"/>
            <a:ext cx="101600" cy="1325563"/>
          </a:xfrm>
          <a:prstGeom prst="rect">
            <a:avLst/>
          </a:prstGeom>
          <a:solidFill>
            <a:srgbClr val="466EA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8625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3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66EA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66EA5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66EA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66EA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66EA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66EA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5E96D9-05A7-C24C-9C7E-DDD68FAB3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D4B6D-9624-C145-AD7D-D2BAEDA79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18197-7267-AF47-8040-C5C456ADBA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A1227-B2D5-6042-954B-59224C1CFBC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9C0A2-80C2-FB45-A8D6-96E1F3921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32581-F171-E745-BD08-6CEB37219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C8113-C24D-6047-98F3-3B4F690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52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DCF34-004C-456C-9BDC-5624160F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81ABF-A750-49FF-8810-DD600F279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6D40D-2D40-461D-B00C-2F78B6DC1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E22F0-B9BE-420C-9E14-F7F65D186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4353A-0FC2-41A2-9A6D-0536EC4CB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F5B29-BEA2-46CF-8969-A9D44B5BC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9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091E46-9AA4-4350-A4ED-E9C09F80C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8615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Learner-Centered Instructional Development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B2A7D1-3024-4687-A281-337FE6829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400" y="3602037"/>
            <a:ext cx="10604500" cy="213359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4000" b="1" dirty="0"/>
              <a:t>Welcome!</a:t>
            </a:r>
          </a:p>
          <a:p>
            <a:pPr marL="0" indent="0" algn="ctr">
              <a:buNone/>
            </a:pPr>
            <a:endParaRPr lang="en-US" sz="2000" b="1" dirty="0"/>
          </a:p>
          <a:p>
            <a:pPr marL="0" indent="0" algn="ctr">
              <a:buNone/>
            </a:pPr>
            <a:r>
              <a:rPr lang="en-US" sz="4000" dirty="0"/>
              <a:t>Please begin the reflection activity on page one of the packet at your table as we wait to begin.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80403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200D4-D2F4-4C4C-B771-093FA19C2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24734-E6CC-40E7-B7CD-974287A43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/>
              <a:t>Explore instructional development processes</a:t>
            </a:r>
          </a:p>
          <a:p>
            <a:pPr lvl="0"/>
            <a:r>
              <a:rPr lang="en-US" sz="3200" dirty="0"/>
              <a:t>Begin a plan </a:t>
            </a:r>
          </a:p>
          <a:p>
            <a:pPr lvl="0"/>
            <a:r>
              <a:rPr lang="en-US" sz="3200" dirty="0"/>
              <a:t>Collaborate with colleagues </a:t>
            </a:r>
          </a:p>
          <a:p>
            <a:pPr lvl="0"/>
            <a:r>
              <a:rPr lang="en-US" sz="3200" dirty="0"/>
              <a:t>Access resources</a:t>
            </a:r>
          </a:p>
        </p:txBody>
      </p:sp>
    </p:spTree>
    <p:extLst>
      <p:ext uri="{BB962C8B-B14F-4D97-AF65-F5344CB8AC3E}">
        <p14:creationId xmlns:p14="http://schemas.microsoft.com/office/powerpoint/2010/main" val="2903921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0B79C-D5FD-421E-BF05-8D4A63B87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412D8-4FD4-4C2E-AA1F-14CF08E0D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Introduction</a:t>
            </a:r>
          </a:p>
          <a:p>
            <a:r>
              <a:rPr lang="en-US" sz="3600" dirty="0"/>
              <a:t>What we did, and how</a:t>
            </a:r>
          </a:p>
          <a:p>
            <a:r>
              <a:rPr lang="en-US" sz="3600" dirty="0"/>
              <a:t>Faculty perspective</a:t>
            </a:r>
          </a:p>
          <a:p>
            <a:endParaRPr lang="en-US" sz="3600" dirty="0"/>
          </a:p>
          <a:p>
            <a:r>
              <a:rPr lang="en-US" sz="3600" dirty="0"/>
              <a:t>Opportunities for </a:t>
            </a:r>
          </a:p>
          <a:p>
            <a:pPr lvl="1"/>
            <a:r>
              <a:rPr lang="en-US" sz="3200" dirty="0"/>
              <a:t>Reflection, planning, and sharing</a:t>
            </a:r>
          </a:p>
          <a:p>
            <a:pPr lvl="1"/>
            <a:r>
              <a:rPr lang="en-US" sz="3200" dirty="0"/>
              <a:t>Follow up, ongoing discussion</a:t>
            </a:r>
          </a:p>
        </p:txBody>
      </p:sp>
    </p:spTree>
    <p:extLst>
      <p:ext uri="{BB962C8B-B14F-4D97-AF65-F5344CB8AC3E}">
        <p14:creationId xmlns:p14="http://schemas.microsoft.com/office/powerpoint/2010/main" val="1414363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FB3C-3CE9-43EC-AF4E-900D6B971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of Florida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7ED264-5055-47DB-AC06-144F206F4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Gentona Book"/>
              </a:rPr>
              <a:t>Institutional snapshot</a:t>
            </a:r>
          </a:p>
          <a:p>
            <a:r>
              <a:rPr lang="en-US" sz="3600" dirty="0">
                <a:latin typeface="Gentona Book"/>
              </a:rPr>
              <a:t>Core instructional support resources</a:t>
            </a:r>
          </a:p>
          <a:p>
            <a:pPr lvl="1"/>
            <a:r>
              <a:rPr lang="en-US" sz="3200" dirty="0">
                <a:latin typeface="Gentona Book"/>
              </a:rPr>
              <a:t>UFIT CITT Instructional Design</a:t>
            </a:r>
          </a:p>
          <a:p>
            <a:pPr lvl="1"/>
            <a:r>
              <a:rPr lang="en-US" sz="3200" dirty="0">
                <a:latin typeface="Gentona Book"/>
              </a:rPr>
              <a:t>Center for Teaching Excellence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BC48CA-26DE-4D89-9D10-1D51CC438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097" y="974124"/>
            <a:ext cx="3085144" cy="465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7903EC-0915-4BE4-956A-6A2D46153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300730"/>
            <a:ext cx="4039640" cy="2693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6246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1DF59-B4EA-4DCE-B383-A6FAF540B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began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97C5E-6828-4CD6-975C-0E7A5644F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Self-paced offerings</a:t>
            </a:r>
          </a:p>
          <a:p>
            <a:pPr lvl="1"/>
            <a:r>
              <a:rPr lang="en-US" sz="3200" dirty="0"/>
              <a:t>Instructional Design Workshop</a:t>
            </a:r>
          </a:p>
          <a:p>
            <a:pPr lvl="1"/>
            <a:r>
              <a:rPr lang="en-US" sz="3200" dirty="0"/>
              <a:t>Accessible Online Environments </a:t>
            </a:r>
          </a:p>
          <a:p>
            <a:r>
              <a:rPr lang="en-US" sz="3200" dirty="0"/>
              <a:t>Client profiles</a:t>
            </a:r>
          </a:p>
          <a:p>
            <a:pPr lvl="1"/>
            <a:r>
              <a:rPr lang="en-US" sz="3200" dirty="0"/>
              <a:t>Resident, research-focused, tenure-track</a:t>
            </a:r>
          </a:p>
          <a:p>
            <a:pPr lvl="1"/>
            <a:r>
              <a:rPr lang="en-US" sz="3200" dirty="0"/>
              <a:t>Resident, teaching-focused, lecturer</a:t>
            </a:r>
          </a:p>
          <a:p>
            <a:pPr lvl="1"/>
            <a:r>
              <a:rPr lang="en-US" sz="3200" dirty="0"/>
              <a:t>Distance, professional, adjunct</a:t>
            </a:r>
          </a:p>
          <a:p>
            <a:pPr lvl="1"/>
            <a:r>
              <a:rPr lang="en-US" sz="3200" dirty="0"/>
              <a:t>Distance, extension office</a:t>
            </a:r>
          </a:p>
          <a:p>
            <a:pPr lvl="1"/>
            <a:endParaRPr lang="en-US" sz="28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62145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A4191-FDC2-4530-9092-C8CA9336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 and plan!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1C252-F67D-4665-987B-B8ADD6C6E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753280"/>
          </a:xfrm>
        </p:spPr>
        <p:txBody>
          <a:bodyPr>
            <a:normAutofit/>
          </a:bodyPr>
          <a:lstStyle/>
          <a:p>
            <a:r>
              <a:rPr lang="en-US" sz="3600" dirty="0"/>
              <a:t>Identify: Opportunities, Needs, or Challenges</a:t>
            </a:r>
          </a:p>
          <a:p>
            <a:r>
              <a:rPr lang="en-US" sz="3200" dirty="0"/>
              <a:t>Four minutes</a:t>
            </a:r>
          </a:p>
          <a:p>
            <a:r>
              <a:rPr lang="en-US" sz="3200" dirty="0"/>
              <a:t>First page of plan</a:t>
            </a:r>
          </a:p>
        </p:txBody>
      </p:sp>
    </p:spTree>
    <p:extLst>
      <p:ext uri="{BB962C8B-B14F-4D97-AF65-F5344CB8AC3E}">
        <p14:creationId xmlns:p14="http://schemas.microsoft.com/office/powerpoint/2010/main" val="2008807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C56C2-D59E-44C5-8112-F4CE60743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83C08-9A3B-4871-BEFF-49014C357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Opportunity</a:t>
            </a:r>
          </a:p>
          <a:p>
            <a:r>
              <a:rPr lang="en-US" sz="3600" dirty="0"/>
              <a:t>Need</a:t>
            </a:r>
          </a:p>
          <a:p>
            <a:r>
              <a:rPr lang="en-US" sz="3600" dirty="0"/>
              <a:t>Challenge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04410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A4191-FDC2-4530-9092-C8CA9336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 and plan!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1C252-F67D-4665-987B-B8ADD6C6E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753280"/>
          </a:xfrm>
        </p:spPr>
        <p:txBody>
          <a:bodyPr>
            <a:normAutofit/>
          </a:bodyPr>
          <a:lstStyle/>
          <a:p>
            <a:r>
              <a:rPr lang="en-US" sz="3600" dirty="0"/>
              <a:t>Identify: Resources or Collaborators</a:t>
            </a:r>
          </a:p>
          <a:p>
            <a:r>
              <a:rPr lang="en-US" sz="3200" dirty="0"/>
              <a:t>Four minutes</a:t>
            </a:r>
          </a:p>
          <a:p>
            <a:r>
              <a:rPr lang="en-US" sz="3200" dirty="0"/>
              <a:t>Second page of plan – top portion</a:t>
            </a:r>
          </a:p>
        </p:txBody>
      </p:sp>
    </p:spTree>
    <p:extLst>
      <p:ext uri="{BB962C8B-B14F-4D97-AF65-F5344CB8AC3E}">
        <p14:creationId xmlns:p14="http://schemas.microsoft.com/office/powerpoint/2010/main" val="3474072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C56C2-D59E-44C5-8112-F4CE60743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83C08-9A3B-4871-BEFF-49014C357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Resources</a:t>
            </a:r>
          </a:p>
          <a:p>
            <a:r>
              <a:rPr lang="en-US" sz="3600" dirty="0"/>
              <a:t>Collaborators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05583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FCDC1-F84B-4F5B-91F1-404EC3625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did, and how</a:t>
            </a:r>
          </a:p>
        </p:txBody>
      </p:sp>
    </p:spTree>
    <p:extLst>
      <p:ext uri="{BB962C8B-B14F-4D97-AF65-F5344CB8AC3E}">
        <p14:creationId xmlns:p14="http://schemas.microsoft.com/office/powerpoint/2010/main" val="753995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BA245-A27B-46DB-9320-803D84F8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637" y="1138686"/>
            <a:ext cx="2776329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latin typeface="Gentona Book" panose="00000500000000000000"/>
              </a:rPr>
              <a:t>ADDIE</a:t>
            </a:r>
          </a:p>
        </p:txBody>
      </p:sp>
      <p:pic>
        <p:nvPicPr>
          <p:cNvPr id="4" name="Picture 3" descr="The image highlights the ADDIE instructional design model. The phases of the model are Analyze, Design, Develop, Implement, and Develop. ">
            <a:extLst>
              <a:ext uri="{FF2B5EF4-FFF2-40B4-BE49-F238E27FC236}">
                <a16:creationId xmlns:a16="http://schemas.microsoft.com/office/drawing/2014/main" id="{8396FD44-6B11-4243-B396-3D0F3C503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913" y="420624"/>
            <a:ext cx="6016752" cy="60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24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091E46-9AA4-4350-A4ED-E9C09F80C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6587231" cy="1323975"/>
          </a:xfrm>
        </p:spPr>
        <p:txBody>
          <a:bodyPr>
            <a:normAutofit/>
          </a:bodyPr>
          <a:lstStyle/>
          <a:p>
            <a:r>
              <a:rPr lang="en-US" dirty="0"/>
              <a:t>In 2017…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B2A7D1-3024-4687-A281-337FE6829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1028700" lvl="1" indent="-571500">
              <a:buFont typeface="+mj-lt"/>
              <a:buAutoNum type="romanUcPeriod"/>
            </a:pPr>
            <a:r>
              <a:rPr lang="en-US" sz="3200" dirty="0"/>
              <a:t>Descriptors: ad hoc, small impact, limited</a:t>
            </a:r>
          </a:p>
          <a:p>
            <a:pPr marL="457200" lvl="1" indent="0">
              <a:buNone/>
            </a:pPr>
            <a:endParaRPr lang="en-US" sz="3200" dirty="0"/>
          </a:p>
          <a:p>
            <a:pPr marL="1028700" lvl="1" indent="-571500">
              <a:buFont typeface="+mj-lt"/>
              <a:buAutoNum type="romanUcPeriod" startAt="2"/>
            </a:pPr>
            <a:r>
              <a:rPr lang="en-US" sz="3200" dirty="0"/>
              <a:t>Aspirations: strategic, accessible and inclusive, evidence-based, learner- and customer-centered, impactful</a:t>
            </a:r>
          </a:p>
          <a:p>
            <a:pPr marL="0" indent="0">
              <a:buNone/>
            </a:pPr>
            <a:r>
              <a:rPr lang="en-US" sz="36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6884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325AB-2B4F-4BCC-9832-9CC3B4F47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892A1-4FC8-4A1B-9622-2FF95461B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2367"/>
            <a:ext cx="6146800" cy="3994595"/>
          </a:xfrm>
        </p:spPr>
        <p:txBody>
          <a:bodyPr>
            <a:normAutofit/>
          </a:bodyPr>
          <a:lstStyle/>
          <a:p>
            <a:r>
              <a:rPr lang="en-US" dirty="0"/>
              <a:t>Identified campus needs</a:t>
            </a:r>
          </a:p>
          <a:p>
            <a:r>
              <a:rPr lang="en-US" dirty="0"/>
              <a:t>Grouped topics</a:t>
            </a:r>
          </a:p>
          <a:p>
            <a:pPr lvl="1"/>
            <a:r>
              <a:rPr lang="en-US" sz="2800" dirty="0"/>
              <a:t>Badge for workshop</a:t>
            </a:r>
          </a:p>
          <a:p>
            <a:pPr lvl="1"/>
            <a:r>
              <a:rPr lang="en-US" sz="2800" dirty="0"/>
              <a:t>Certificates of completion for series</a:t>
            </a:r>
          </a:p>
          <a:p>
            <a:r>
              <a:rPr lang="en-US" dirty="0"/>
              <a:t>Modeled best practice and learner-centered design</a:t>
            </a:r>
          </a:p>
          <a:p>
            <a:r>
              <a:rPr lang="en-US" dirty="0"/>
              <a:t>Collaborated to set development goals and timelines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pair modeling collaboration. ">
            <a:extLst>
              <a:ext uri="{FF2B5EF4-FFF2-40B4-BE49-F238E27FC236}">
                <a16:creationId xmlns:a16="http://schemas.microsoft.com/office/drawing/2014/main" id="{42E68FB6-5B71-4495-A2C3-FF00DFFF0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82368"/>
            <a:ext cx="5851922" cy="282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49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E623D-9805-461E-9EFF-A03112570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Credentials</a:t>
            </a:r>
          </a:p>
        </p:txBody>
      </p:sp>
      <p:pic>
        <p:nvPicPr>
          <p:cNvPr id="5" name="Content Placeholder 4" descr="Our credential for completing the Interpreting Course Analytics to Address Student Needs workshop. ">
            <a:extLst>
              <a:ext uri="{FF2B5EF4-FFF2-40B4-BE49-F238E27FC236}">
                <a16:creationId xmlns:a16="http://schemas.microsoft.com/office/drawing/2014/main" id="{29169EE4-886A-412A-9414-ACF8A63FE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883" y="930399"/>
            <a:ext cx="3640817" cy="3640817"/>
          </a:xfrm>
          <a:prstGeom prst="rect">
            <a:avLst/>
          </a:prstGeom>
        </p:spPr>
      </p:pic>
      <p:pic>
        <p:nvPicPr>
          <p:cNvPr id="4" name="Picture 3" descr="Our credential for completing the Engaging Online Learners workshop. ">
            <a:extLst>
              <a:ext uri="{FF2B5EF4-FFF2-40B4-BE49-F238E27FC236}">
                <a16:creationId xmlns:a16="http://schemas.microsoft.com/office/drawing/2014/main" id="{F84E8522-4C89-4D14-AAF6-62627FDAC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7" y="1676400"/>
            <a:ext cx="2575088" cy="2575088"/>
          </a:xfrm>
          <a:prstGeom prst="rect">
            <a:avLst/>
          </a:prstGeom>
        </p:spPr>
      </p:pic>
      <p:pic>
        <p:nvPicPr>
          <p:cNvPr id="7" name="Picture 6" descr="Our credential for completing the Course Mapping Camp workshop. ">
            <a:extLst>
              <a:ext uri="{FF2B5EF4-FFF2-40B4-BE49-F238E27FC236}">
                <a16:creationId xmlns:a16="http://schemas.microsoft.com/office/drawing/2014/main" id="{BCE5B4E5-D867-4C99-94D7-08BE9F1FB2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955" y="1457783"/>
            <a:ext cx="2865447" cy="2865447"/>
          </a:xfrm>
          <a:prstGeom prst="rect">
            <a:avLst/>
          </a:prstGeom>
        </p:spPr>
      </p:pic>
      <p:pic>
        <p:nvPicPr>
          <p:cNvPr id="6" name="Picture 5" descr="Our credential for completing the Technology to Improve Instructor Presence workshop. ">
            <a:extLst>
              <a:ext uri="{FF2B5EF4-FFF2-40B4-BE49-F238E27FC236}">
                <a16:creationId xmlns:a16="http://schemas.microsoft.com/office/drawing/2014/main" id="{3C1B027F-CF5C-460D-A5AC-F731C99E0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202" y="1828442"/>
            <a:ext cx="3209898" cy="218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75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325AB-2B4F-4BCC-9832-9CC3B4F47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Between Summer 2017 and Summer 2019</a:t>
            </a:r>
          </a:p>
        </p:txBody>
      </p:sp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FAB6BDB1-6B3D-4269-87E8-BAF8AAFA00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5187540"/>
              </p:ext>
            </p:extLst>
          </p:nvPr>
        </p:nvGraphicFramePr>
        <p:xfrm>
          <a:off x="317500" y="1935956"/>
          <a:ext cx="6934200" cy="4130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A941614-AEA4-4131-8E21-06BCDE7C2804}"/>
              </a:ext>
            </a:extLst>
          </p:cNvPr>
          <p:cNvSpPr/>
          <p:nvPr/>
        </p:nvSpPr>
        <p:spPr>
          <a:xfrm>
            <a:off x="7734300" y="1689100"/>
            <a:ext cx="3441700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002060"/>
                </a:solidFill>
                <a:effectLst/>
                <a:latin typeface="Gentona Book" panose="00000500000000000000"/>
              </a:rPr>
              <a:t>8</a:t>
            </a:r>
          </a:p>
          <a:p>
            <a:pPr algn="ctr"/>
            <a:r>
              <a:rPr lang="en-US" sz="3200" b="1" dirty="0">
                <a:ln w="0"/>
                <a:solidFill>
                  <a:srgbClr val="002060"/>
                </a:solidFill>
                <a:effectLst/>
                <a:latin typeface="Gentona Book" panose="00000500000000000000"/>
              </a:rPr>
              <a:t>Certificates of completion</a:t>
            </a:r>
            <a:endParaRPr lang="en-US" sz="3200" b="1" cap="none" spc="0" dirty="0">
              <a:ln w="0"/>
              <a:solidFill>
                <a:srgbClr val="002060"/>
              </a:solidFill>
              <a:effectLst/>
              <a:latin typeface="Gentona Book" panose="0000050000000000000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1CAA5B-F7FF-4CE3-A4EA-F4B3C5CC7A49}"/>
              </a:ext>
            </a:extLst>
          </p:cNvPr>
          <p:cNvSpPr/>
          <p:nvPr/>
        </p:nvSpPr>
        <p:spPr>
          <a:xfrm>
            <a:off x="7734300" y="4052888"/>
            <a:ext cx="3441700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002060"/>
                </a:solidFill>
                <a:effectLst/>
                <a:latin typeface="Gentona Book" panose="00000500000000000000"/>
              </a:rPr>
              <a:t>61</a:t>
            </a:r>
            <a:endParaRPr lang="en-US" sz="6600" b="1" cap="none" spc="0" dirty="0">
              <a:ln w="0"/>
              <a:solidFill>
                <a:srgbClr val="002060"/>
              </a:solidFill>
              <a:effectLst/>
              <a:latin typeface="Gentona Book" panose="00000500000000000000"/>
            </a:endParaRPr>
          </a:p>
          <a:p>
            <a:pPr algn="ctr"/>
            <a:r>
              <a:rPr lang="en-US" sz="3200" b="1" dirty="0">
                <a:ln w="0"/>
                <a:solidFill>
                  <a:srgbClr val="002060"/>
                </a:solidFill>
                <a:effectLst/>
                <a:latin typeface="Gentona Book" panose="00000500000000000000"/>
              </a:rPr>
              <a:t>Individual workshop offerings</a:t>
            </a:r>
            <a:endParaRPr lang="en-US" sz="3200" b="1" cap="none" spc="0" dirty="0">
              <a:ln w="0"/>
              <a:solidFill>
                <a:srgbClr val="002060"/>
              </a:solidFill>
              <a:effectLst/>
              <a:latin typeface="Gentona Book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53525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AEC8A-15E4-4CE9-A031-FF4A84D2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Since August 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71E72-BD5D-47BC-834E-FCE178B6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BB7CEE-FAF4-4191-8184-AA2952A0131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9613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2060"/>
                </a:solidFill>
                <a:latin typeface="Gentona Book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2060"/>
                </a:solidFill>
                <a:latin typeface="Gentona Book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Gentona Book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Gentona Book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Gentona Book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300" dirty="0"/>
              <a:t>1528 participants</a:t>
            </a:r>
          </a:p>
          <a:p>
            <a:pPr marL="0" indent="0" algn="ctr">
              <a:buNone/>
            </a:pPr>
            <a:r>
              <a:rPr lang="en-US" sz="4300" dirty="0"/>
              <a:t>811 completions</a:t>
            </a:r>
          </a:p>
          <a:p>
            <a:pPr marL="0" indent="0" algn="ctr">
              <a:buNone/>
            </a:pPr>
            <a:endParaRPr lang="en-US" sz="4300" dirty="0"/>
          </a:p>
          <a:p>
            <a:pPr marL="0" indent="0" algn="ctr">
              <a:buNone/>
            </a:pPr>
            <a:r>
              <a:rPr lang="en-US" sz="4300" dirty="0"/>
              <a:t>53% completion rate</a:t>
            </a:r>
            <a:endParaRPr lang="en-US" sz="3500" dirty="0"/>
          </a:p>
          <a:p>
            <a:pPr marL="0" indent="0">
              <a:buNone/>
            </a:pPr>
            <a:endParaRPr lang="en-US" sz="3500" dirty="0"/>
          </a:p>
          <a:p>
            <a:pPr marL="0" indent="0" algn="ctr">
              <a:buNone/>
            </a:pPr>
            <a:r>
              <a:rPr lang="en-US" sz="3500" dirty="0"/>
              <a:t>Most popular series is Best Practices for Teaching Online </a:t>
            </a:r>
          </a:p>
          <a:p>
            <a:pPr marL="0" indent="0" algn="ctr">
              <a:buNone/>
            </a:pPr>
            <a:r>
              <a:rPr lang="en-US" sz="3500" dirty="0"/>
              <a:t>40% of overall participants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063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AEC8A-15E4-4CE9-A031-FF4A84D2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71E72-BD5D-47BC-834E-FCE178B6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7EB2F7-B688-4986-AD77-1468E6FF1397}"/>
              </a:ext>
            </a:extLst>
          </p:cNvPr>
          <p:cNvSpPr txBox="1"/>
          <p:nvPr/>
        </p:nvSpPr>
        <p:spPr>
          <a:xfrm>
            <a:off x="292100" y="1912283"/>
            <a:ext cx="5803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Gentona Book" panose="00000500000000000000"/>
              </a:rPr>
              <a:t>“One of the most valuable aspects was the ability to see what my students are seeing when they take a Canvas course.”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Gentona Book" panose="0000050000000000000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Gentona Book" panose="0000050000000000000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Gentona Book" panose="00000500000000000000"/>
              </a:rPr>
              <a:t>“I appreciated how the workshop was provided in pieces, and each built on the one prior.”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A46D9-3ADF-4EE7-867B-BF15D6A9540A}"/>
              </a:ext>
            </a:extLst>
          </p:cNvPr>
          <p:cNvSpPr txBox="1"/>
          <p:nvPr/>
        </p:nvSpPr>
        <p:spPr>
          <a:xfrm>
            <a:off x="6642100" y="2343170"/>
            <a:ext cx="53467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Gentona Book" panose="00000500000000000000"/>
              </a:rPr>
              <a:t>“Thanks for putting together another awesome short course with interesting and informative content!  I really appreciated your feedback and these materials will be very useful as a reference for course development.  I now have lots of great ideas for improving online learning!”</a:t>
            </a:r>
          </a:p>
        </p:txBody>
      </p:sp>
    </p:spTree>
    <p:extLst>
      <p:ext uri="{BB962C8B-B14F-4D97-AF65-F5344CB8AC3E}">
        <p14:creationId xmlns:p14="http://schemas.microsoft.com/office/powerpoint/2010/main" val="714218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61A6D-32DC-4484-94E5-BBA21215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82DD0-025D-4847-8E9E-016367241267}"/>
              </a:ext>
            </a:extLst>
          </p:cNvPr>
          <p:cNvSpPr/>
          <p:nvPr/>
        </p:nvSpPr>
        <p:spPr>
          <a:xfrm>
            <a:off x="4918625" y="2287250"/>
            <a:ext cx="215155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gradFill>
                  <a:gsLst>
                    <a:gs pos="16000">
                      <a:schemeClr val="accent5">
                        <a:lumMod val="50000"/>
                      </a:schemeClr>
                    </a:gs>
                    <a:gs pos="62000">
                      <a:schemeClr val="accent5">
                        <a:lumMod val="75000"/>
                      </a:schemeClr>
                    </a:gs>
                    <a:gs pos="98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Gentona Book" panose="00000500000000000000"/>
              </a:rPr>
              <a:t>99%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898BA7-6731-4AFD-95A0-AD5BE5F2E31C}"/>
              </a:ext>
            </a:extLst>
          </p:cNvPr>
          <p:cNvSpPr txBox="1"/>
          <p:nvPr/>
        </p:nvSpPr>
        <p:spPr>
          <a:xfrm>
            <a:off x="1866900" y="4010848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Gentona Book" panose="00000500000000000000"/>
              </a:rPr>
              <a:t>Feedback survey respondents would use parts of the workshop as a model for their own course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Gentona Book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739192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B2A7D1-3024-4687-A281-337FE6829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1028700" lvl="1" indent="-571500">
              <a:buFont typeface="+mj-lt"/>
              <a:buAutoNum type="romanUcPeriod"/>
            </a:pPr>
            <a:r>
              <a:rPr lang="en-US" sz="3200" dirty="0"/>
              <a:t>Descriptors: learner- and customer-centered, evidence-based, impactful</a:t>
            </a:r>
          </a:p>
          <a:p>
            <a:pPr marL="457200" lvl="1" indent="0">
              <a:buNone/>
            </a:pPr>
            <a:endParaRPr lang="en-US" sz="3200" dirty="0">
              <a:highlight>
                <a:srgbClr val="FFFF00"/>
              </a:highlight>
            </a:endParaRPr>
          </a:p>
          <a:p>
            <a:pPr marL="1028700" lvl="1" indent="-571500">
              <a:buFont typeface="+mj-lt"/>
              <a:buAutoNum type="romanUcPeriod" startAt="2"/>
            </a:pPr>
            <a:r>
              <a:rPr lang="en-US" sz="3200" dirty="0"/>
              <a:t>Aspirations: </a:t>
            </a:r>
            <a:r>
              <a:rPr lang="en-US" sz="3200" i="1" dirty="0"/>
              <a:t>more </a:t>
            </a:r>
            <a:r>
              <a:rPr lang="en-US" sz="3200" dirty="0"/>
              <a:t>strategic, </a:t>
            </a:r>
            <a:r>
              <a:rPr lang="en-US" sz="3200" i="1" dirty="0"/>
              <a:t>more </a:t>
            </a:r>
            <a:r>
              <a:rPr lang="en-US" sz="3200" dirty="0"/>
              <a:t>accessible and inclusive, </a:t>
            </a:r>
            <a:r>
              <a:rPr lang="en-US" sz="3200" i="1" dirty="0"/>
              <a:t>more </a:t>
            </a:r>
            <a:r>
              <a:rPr lang="en-US" sz="3200" dirty="0"/>
              <a:t>impactful</a:t>
            </a:r>
          </a:p>
          <a:p>
            <a:pPr marL="0" indent="0">
              <a:buNone/>
            </a:pPr>
            <a:r>
              <a:rPr lang="en-US" sz="3600" dirty="0"/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A6E0F5-95EC-46F2-AA5D-0E321FD2A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2019…</a:t>
            </a:r>
          </a:p>
        </p:txBody>
      </p:sp>
    </p:spTree>
    <p:extLst>
      <p:ext uri="{BB962C8B-B14F-4D97-AF65-F5344CB8AC3E}">
        <p14:creationId xmlns:p14="http://schemas.microsoft.com/office/powerpoint/2010/main" val="9218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885E9-F498-40EC-B4BD-63FFA4C21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026150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DF4ECF-104B-654F-8112-695544FDD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 at UF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033574-B3F9-404A-9DD3-4DEA37D78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Director of Distance Education, College of the Arts</a:t>
            </a:r>
          </a:p>
          <a:p>
            <a:pPr lvl="1"/>
            <a:r>
              <a:rPr lang="en-US" sz="3200" dirty="0"/>
              <a:t>Advising and administration for degree and certificate programs</a:t>
            </a:r>
          </a:p>
          <a:p>
            <a:pPr lvl="1"/>
            <a:r>
              <a:rPr lang="en-US" sz="3200" dirty="0"/>
              <a:t>Over 500 majors and almost 100 minors</a:t>
            </a:r>
          </a:p>
          <a:p>
            <a:r>
              <a:rPr lang="en-US" sz="3600" dirty="0"/>
              <a:t>Adjunct Lecturer, MUL2010 “Experiencing Music”</a:t>
            </a:r>
          </a:p>
          <a:p>
            <a:pPr lvl="1"/>
            <a:r>
              <a:rPr lang="en-US" sz="3200" dirty="0"/>
              <a:t>Online general education class</a:t>
            </a:r>
          </a:p>
          <a:p>
            <a:pPr lvl="1"/>
            <a:r>
              <a:rPr lang="en-US" sz="3200" dirty="0"/>
              <a:t>Current enrollment: 190 students</a:t>
            </a:r>
          </a:p>
        </p:txBody>
      </p:sp>
    </p:spTree>
    <p:extLst>
      <p:ext uri="{BB962C8B-B14F-4D97-AF65-F5344CB8AC3E}">
        <p14:creationId xmlns:p14="http://schemas.microsoft.com/office/powerpoint/2010/main" val="3471378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DF4ECF-104B-654F-8112-695544FDD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with UFIT CITT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033574-B3F9-404A-9DD3-4DEA37D78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2010: develop face-to-face course into an online format</a:t>
            </a:r>
          </a:p>
          <a:p>
            <a:r>
              <a:rPr lang="en-US" sz="3200" dirty="0"/>
              <a:t>2013:  transition from Sakai to Canvas</a:t>
            </a:r>
          </a:p>
          <a:p>
            <a:r>
              <a:rPr lang="en-US" sz="3200" dirty="0"/>
              <a:t>2015:  complete overhaul of the course</a:t>
            </a:r>
          </a:p>
          <a:p>
            <a:r>
              <a:rPr lang="en-US" sz="3200" dirty="0"/>
              <a:t>Ongoing presentations and workshops on teaching practices and online tools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4083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1DCD0CE5-02EB-4F18-BE44-AFB793CCA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7200" dirty="0">
                <a:ea typeface="+mn-lt"/>
                <a:cs typeface="+mn-lt"/>
              </a:rPr>
              <a:t>543</a:t>
            </a:r>
            <a:endParaRPr lang="en-US" sz="7200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sz="3200" dirty="0">
                <a:ea typeface="+mn-lt"/>
                <a:cs typeface="+mn-lt"/>
              </a:rPr>
              <a:t>August 2015 – July 2017</a:t>
            </a:r>
            <a:endParaRPr lang="en-US" sz="3200" dirty="0">
              <a:cs typeface="Calibri" panose="020F0502020204030204"/>
            </a:endParaRPr>
          </a:p>
          <a:p>
            <a:pPr algn="ctr"/>
            <a:endParaRPr lang="en-US" dirty="0"/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2623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DF4ECF-104B-654F-8112-695544FDD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Instructional development needs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033574-B3F9-404A-9DD3-4DEA37D78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Continual evaluation and improvement of courses, both teaching and advising</a:t>
            </a:r>
          </a:p>
          <a:p>
            <a:r>
              <a:rPr lang="en-US" sz="3600" dirty="0"/>
              <a:t>Assisting colleagues and faculty</a:t>
            </a:r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3050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DF4ECF-104B-654F-8112-695544FDD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experience through CITT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033574-B3F9-404A-9DD3-4DEA37D78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Best Practices for Teaching Online:</a:t>
            </a:r>
          </a:p>
          <a:p>
            <a:pPr lvl="1"/>
            <a:r>
              <a:rPr lang="en-US" sz="3200" dirty="0"/>
              <a:t>Accessible Online Environments</a:t>
            </a:r>
          </a:p>
          <a:p>
            <a:pPr lvl="1"/>
            <a:r>
              <a:rPr lang="en-US" sz="3200" dirty="0"/>
              <a:t>Creating Student-Centered Assignments</a:t>
            </a:r>
          </a:p>
          <a:p>
            <a:pPr lvl="1"/>
            <a:r>
              <a:rPr lang="en-US" sz="3200" dirty="0"/>
              <a:t>Engaging Online Learners</a:t>
            </a:r>
          </a:p>
          <a:p>
            <a:r>
              <a:rPr lang="en-US" sz="3600" dirty="0"/>
              <a:t>Face-to-face workshops:</a:t>
            </a:r>
          </a:p>
          <a:p>
            <a:pPr lvl="1"/>
            <a:r>
              <a:rPr lang="en-US" sz="3200" dirty="0"/>
              <a:t>Course Mapping Camp</a:t>
            </a:r>
          </a:p>
          <a:p>
            <a:pPr lvl="1"/>
            <a:r>
              <a:rPr lang="en-US" sz="3200" dirty="0"/>
              <a:t>Engaging and Meaningful Discussions</a:t>
            </a:r>
          </a:p>
          <a:p>
            <a:pPr lvl="1"/>
            <a:r>
              <a:rPr lang="en-US" sz="3200" dirty="0"/>
              <a:t>Using Quiz Analytics for Stronger Assessments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81752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DF4ECF-104B-654F-8112-695544FDD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workshop content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033574-B3F9-404A-9DD3-4DEA37D78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Short-term</a:t>
            </a:r>
          </a:p>
          <a:p>
            <a:pPr lvl="1"/>
            <a:r>
              <a:rPr lang="en-US" sz="3200" dirty="0"/>
              <a:t>Revision of materials for accessibility</a:t>
            </a:r>
          </a:p>
          <a:p>
            <a:pPr lvl="1"/>
            <a:r>
              <a:rPr lang="en-US" sz="3200" dirty="0"/>
              <a:t>Incorporation of technology (VoiceThread; Quizlet)</a:t>
            </a:r>
          </a:p>
          <a:p>
            <a:r>
              <a:rPr lang="en-US" sz="3600" dirty="0"/>
              <a:t>Long-term</a:t>
            </a:r>
          </a:p>
          <a:p>
            <a:pPr lvl="1"/>
            <a:r>
              <a:rPr lang="en-US" sz="3200" dirty="0"/>
              <a:t>Examine assignments for academic rigor/higher-level thinking</a:t>
            </a:r>
          </a:p>
          <a:p>
            <a:pPr lvl="1"/>
            <a:r>
              <a:rPr lang="en-US" sz="3200" dirty="0"/>
              <a:t>Revising assignments for greater (inter)activity</a:t>
            </a:r>
          </a:p>
          <a:p>
            <a:pPr lvl="1"/>
            <a:r>
              <a:rPr lang="en-US" sz="3200" dirty="0"/>
              <a:t>Assessment of modules as a whole</a:t>
            </a:r>
          </a:p>
          <a:p>
            <a:pPr lvl="2"/>
            <a:r>
              <a:rPr lang="en-US" sz="3200" dirty="0"/>
              <a:t>Clear and measurable learning objectives</a:t>
            </a:r>
          </a:p>
          <a:p>
            <a:pPr lvl="2"/>
            <a:r>
              <a:rPr lang="en-US" sz="3200" dirty="0"/>
              <a:t>Tasks that support and reinforce these objectives</a:t>
            </a:r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04921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19D3D-70A7-4D0F-9396-924F951E6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activity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FFEC2-8BA0-4515-AB59-2B732060A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would you like to </a:t>
            </a:r>
            <a:r>
              <a:rPr lang="en-US" sz="3200" i="1" dirty="0"/>
              <a:t>start</a:t>
            </a:r>
            <a:r>
              <a:rPr lang="en-US" sz="3200" dirty="0"/>
              <a:t> doing in the next 6-12 months?</a:t>
            </a:r>
          </a:p>
        </p:txBody>
      </p:sp>
    </p:spTree>
    <p:extLst>
      <p:ext uri="{BB962C8B-B14F-4D97-AF65-F5344CB8AC3E}">
        <p14:creationId xmlns:p14="http://schemas.microsoft.com/office/powerpoint/2010/main" val="3139530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0EE6F-E61B-48DA-B206-218E36E5C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2" y="686737"/>
            <a:ext cx="8045420" cy="1600200"/>
          </a:xfrm>
        </p:spPr>
        <p:txBody>
          <a:bodyPr>
            <a:normAutofit/>
          </a:bodyPr>
          <a:lstStyle/>
          <a:p>
            <a:r>
              <a:rPr lang="en-US" sz="5400" dirty="0"/>
              <a:t>Continue the conversation!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54431-18E0-4E92-97DE-25BEB60B8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2551325"/>
            <a:ext cx="6615112" cy="3064781"/>
          </a:xfrm>
        </p:spPr>
        <p:txBody>
          <a:bodyPr>
            <a:normAutofit/>
          </a:bodyPr>
          <a:lstStyle/>
          <a:p>
            <a:r>
              <a:rPr lang="en-US" sz="3600" dirty="0"/>
              <a:t>UFIT CITT Educause 2019 Course</a:t>
            </a:r>
          </a:p>
          <a:p>
            <a:pPr lvl="1"/>
            <a:r>
              <a:rPr lang="en-US" sz="3600" dirty="0"/>
              <a:t>Access example content </a:t>
            </a:r>
          </a:p>
          <a:p>
            <a:pPr lvl="1"/>
            <a:r>
              <a:rPr lang="en-US" sz="3600" dirty="0"/>
              <a:t>Optional credential activity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29D2C5-BBD5-46E3-B489-EC0BDA20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251012" y="3366831"/>
            <a:ext cx="2211161" cy="20043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F06B4C-1649-4F4B-AE92-9D2445E1FFA3}"/>
              </a:ext>
            </a:extLst>
          </p:cNvPr>
          <p:cNvSpPr txBox="1"/>
          <p:nvPr/>
        </p:nvSpPr>
        <p:spPr>
          <a:xfrm>
            <a:off x="7251700" y="5463700"/>
            <a:ext cx="4510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</a:rPr>
              <a:t>https://bit.ly/2koNzSL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962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C3572A-5D97-4C60-AF84-B037BA49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82" y="779539"/>
            <a:ext cx="8440392" cy="8572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chemeClr val="accent1">
                    <a:lumMod val="75000"/>
                  </a:schemeClr>
                </a:solidFill>
              </a:rPr>
              <a:t>Session Evaluations</a:t>
            </a:r>
            <a:br>
              <a:rPr lang="en-US" sz="2800" dirty="0"/>
            </a:br>
            <a:r>
              <a:rPr lang="en-US" sz="2200" dirty="0"/>
              <a:t>There are two ways to access the session and presenter evaluations:</a:t>
            </a: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63C15D-E3EE-4E83-86CD-78BCCCB0CF70}"/>
              </a:ext>
            </a:extLst>
          </p:cNvPr>
          <p:cNvSpPr txBox="1">
            <a:spLocks/>
          </p:cNvSpPr>
          <p:nvPr/>
        </p:nvSpPr>
        <p:spPr>
          <a:xfrm>
            <a:off x="889624" y="1895330"/>
            <a:ext cx="5114133" cy="4076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406400" algn="l"/>
              </a:tabLst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6C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>
                <a:solidFill>
                  <a:prstClr val="black"/>
                </a:solidFill>
              </a:rPr>
              <a:t>In the online agenda, click on 	the “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Evaluate Session</a:t>
            </a:r>
            <a:r>
              <a:rPr lang="en-US" sz="3000" dirty="0">
                <a:solidFill>
                  <a:prstClr val="black"/>
                </a:solidFill>
              </a:rPr>
              <a:t>” link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  <a:tabLst>
                <a:tab pos="342900" algn="l"/>
              </a:tabLst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lang="en-US" sz="3000" dirty="0">
                <a:solidFill>
                  <a:prstClr val="black"/>
                </a:solidFill>
              </a:rPr>
              <a:t>From the mobile app, click 	on the session you want from 	the schedule &gt; then scroll 	down or click on the 	associated resources &gt; and 	the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evaluation </a:t>
            </a:r>
            <a:r>
              <a:rPr lang="en-US" sz="3000" dirty="0">
                <a:solidFill>
                  <a:prstClr val="black"/>
                </a:solidFill>
              </a:rPr>
              <a:t>will pop up in 	the list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6C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Online agenda evaluation link screen capture">
            <a:extLst>
              <a:ext uri="{FF2B5EF4-FFF2-40B4-BE49-F238E27FC236}">
                <a16:creationId xmlns:a16="http://schemas.microsoft.com/office/drawing/2014/main" id="{88FFA51A-01BE-4644-9E4E-BA9458958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245" y="2011721"/>
            <a:ext cx="5518484" cy="1417279"/>
          </a:xfrm>
          <a:prstGeom prst="rect">
            <a:avLst/>
          </a:prstGeom>
        </p:spPr>
      </p:pic>
      <p:pic>
        <p:nvPicPr>
          <p:cNvPr id="11" name="Picture 10" descr="Mobile app session evaluation screen capture">
            <a:extLst>
              <a:ext uri="{FF2B5EF4-FFF2-40B4-BE49-F238E27FC236}">
                <a16:creationId xmlns:a16="http://schemas.microsoft.com/office/drawing/2014/main" id="{BC543409-459F-4B50-B554-E9347D57F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245" y="3738960"/>
            <a:ext cx="5519942" cy="2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07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1DCD0CE5-02EB-4F18-BE44-AFB793CCA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ea typeface="+mn-lt"/>
                <a:cs typeface="+mn-lt"/>
              </a:rPr>
              <a:t>543</a:t>
            </a:r>
            <a:endParaRPr lang="en-US" sz="3200" b="1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sz="3200" dirty="0">
                <a:ea typeface="+mn-lt"/>
                <a:cs typeface="+mn-lt"/>
              </a:rPr>
              <a:t>August 2015 – July 2017</a:t>
            </a:r>
            <a:endParaRPr lang="en-US" sz="3200" dirty="0">
              <a:cs typeface="Calibri" panose="020F0502020204030204"/>
            </a:endParaRPr>
          </a:p>
          <a:p>
            <a:pPr marL="0" indent="0" algn="ctr">
              <a:buNone/>
            </a:pPr>
            <a:endParaRPr lang="en-US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sz="7200" dirty="0">
                <a:ea typeface="+mn-lt"/>
                <a:cs typeface="+mn-lt"/>
              </a:rPr>
              <a:t>1528</a:t>
            </a:r>
            <a:endParaRPr lang="en-US" sz="7200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sz="3200" dirty="0">
                <a:ea typeface="+mn-lt"/>
                <a:cs typeface="+mn-lt"/>
              </a:rPr>
              <a:t>August 2017 – September 2019</a:t>
            </a:r>
            <a:endParaRPr lang="en-US" sz="3200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8719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A24457-C1D4-40D1-82BF-E7F5736D8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Learner-Centered Instructional Development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2478B73-AD10-4444-8C12-6D1FC2FAA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Diversifying Approaches, Expanding Audiences, and Increasing Impact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47921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EA2D4B-6051-40F4-B204-C3823FD15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04" y="1605915"/>
            <a:ext cx="1008792" cy="969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DE1AD6-BCEB-4B86-A8D4-667BBF45A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690" y="1937729"/>
            <a:ext cx="1008792" cy="898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500270-E1EB-4BC0-B32A-8CE961F91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208" y="2664578"/>
            <a:ext cx="1008792" cy="885837"/>
          </a:xfrm>
          <a:prstGeom prst="rect">
            <a:avLst/>
          </a:prstGeom>
        </p:spPr>
      </p:pic>
      <p:graphicFrame>
        <p:nvGraphicFramePr>
          <p:cNvPr id="9" name="Object 8" descr="Educause 2019 Key Issues in Teaching and Learning Infographic top portion">
            <a:extLst>
              <a:ext uri="{FF2B5EF4-FFF2-40B4-BE49-F238E27FC236}">
                <a16:creationId xmlns:a16="http://schemas.microsoft.com/office/drawing/2014/main" id="{D01629C0-19E1-4BB9-9A33-2244FAE765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428090"/>
              </p:ext>
            </p:extLst>
          </p:nvPr>
        </p:nvGraphicFramePr>
        <p:xfrm>
          <a:off x="250824" y="260914"/>
          <a:ext cx="4444582" cy="8517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Acrobat Document" r:id="rId7" imgW="5486400" imgH="10515336" progId="AcroExch.Document.DC">
                  <p:embed/>
                </p:oleObj>
              </mc:Choice>
              <mc:Fallback>
                <p:oleObj name="Acrobat Document" r:id="rId7" imgW="5486400" imgH="10515336" progId="AcroExch.Document.DC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01629C0-19E1-4BB9-9A33-2244FAE765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0824" y="260914"/>
                        <a:ext cx="4444582" cy="8517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FD0C14F0-583C-4117-BA7A-AB9AF348C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4528" y="1311365"/>
            <a:ext cx="5653994" cy="27935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Educause 2019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Issues in Teaching and Learning</a:t>
            </a:r>
          </a:p>
        </p:txBody>
      </p:sp>
    </p:spTree>
    <p:extLst>
      <p:ext uri="{BB962C8B-B14F-4D97-AF65-F5344CB8AC3E}">
        <p14:creationId xmlns:p14="http://schemas.microsoft.com/office/powerpoint/2010/main" val="3021964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 Faculty Development &amp; Engagement">
            <a:extLst>
              <a:ext uri="{FF2B5EF4-FFF2-40B4-BE49-F238E27FC236}">
                <a16:creationId xmlns:a16="http://schemas.microsoft.com/office/drawing/2014/main" id="{5BEA2D4B-6051-40F4-B204-C3823FD15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81" y="347079"/>
            <a:ext cx="3398558" cy="3266674"/>
          </a:xfrm>
          <a:prstGeom prst="rect">
            <a:avLst/>
          </a:prstGeom>
        </p:spPr>
      </p:pic>
      <p:pic>
        <p:nvPicPr>
          <p:cNvPr id="11" name="Picture 10" descr="2 Online &amp; Blended Learning">
            <a:extLst>
              <a:ext uri="{FF2B5EF4-FFF2-40B4-BE49-F238E27FC236}">
                <a16:creationId xmlns:a16="http://schemas.microsoft.com/office/drawing/2014/main" id="{7CDE1AD6-BCEB-4B86-A8D4-667BBF45A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130" y="603089"/>
            <a:ext cx="4043408" cy="3603151"/>
          </a:xfrm>
          <a:prstGeom prst="rect">
            <a:avLst/>
          </a:prstGeom>
        </p:spPr>
      </p:pic>
      <p:pic>
        <p:nvPicPr>
          <p:cNvPr id="12" name="Picture 11" descr="3 Instructional &amp; Learning Experience Design">
            <a:extLst>
              <a:ext uri="{FF2B5EF4-FFF2-40B4-BE49-F238E27FC236}">
                <a16:creationId xmlns:a16="http://schemas.microsoft.com/office/drawing/2014/main" id="{25500270-E1EB-4BC0-B32A-8CE961F91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560" y="3875592"/>
            <a:ext cx="3209380" cy="281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1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B62F2-1946-4853-9DC3-E31480A6F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Instructional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74484-182C-453D-A55C-7D752D5E8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“… focus on the course, the curriculum and student learning… ”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n-US" sz="3600" dirty="0"/>
              <a:t>- POD Network, </a:t>
            </a:r>
            <a:r>
              <a:rPr lang="en-US" sz="3600" i="1" dirty="0"/>
              <a:t>What is Educational Development?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416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74201" y="357653"/>
            <a:ext cx="4728122" cy="496461"/>
          </a:xfrm>
          <a:prstGeom prst="rect">
            <a:avLst/>
          </a:prstGeom>
          <a:solidFill>
            <a:srgbClr val="0021A5">
              <a:alpha val="25098"/>
            </a:srgbClr>
          </a:solidFill>
          <a:ln w="38100">
            <a:solidFill>
              <a:srgbClr val="F3702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386967" y="398134"/>
            <a:ext cx="78504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spc="340" dirty="0">
                <a:solidFill>
                  <a:schemeClr val="bg1"/>
                </a:solidFill>
                <a:latin typeface="Arial" panose="020B0604020202020204" pitchFamily="34" charset="0"/>
                <a:ea typeface="Gentona SemiBold" charset="0"/>
                <a:cs typeface="Arial" panose="020B0604020202020204" pitchFamily="34" charset="0"/>
              </a:rPr>
              <a:t>THE PRESENTERS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65922" y="2204545"/>
            <a:ext cx="3209963" cy="4080742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132489" y="2204545"/>
            <a:ext cx="3209963" cy="4069646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8283" y="2810343"/>
            <a:ext cx="32252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Shannon Dunn, Ph.D. 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Assistant Director, UFIT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@</a:t>
            </a:r>
            <a:r>
              <a:rPr lang="en-US" sz="2800" dirty="0" err="1">
                <a:solidFill>
                  <a:schemeClr val="bg1"/>
                </a:solidFill>
              </a:rPr>
              <a:t>Shannon_M_Dunn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06844" y="2204545"/>
            <a:ext cx="3202325" cy="4069646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91567" y="2841463"/>
            <a:ext cx="32099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Phillip J. Herr-Klepacki, M.M.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Director for Distance Education, College of the Arts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@</a:t>
            </a:r>
            <a:r>
              <a:rPr lang="en-US" sz="2800" dirty="0" err="1">
                <a:solidFill>
                  <a:schemeClr val="bg1"/>
                </a:solidFill>
              </a:rPr>
              <a:t>pjklepacki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4" descr="Presenter image - Shannon Dunn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5841" y="1289938"/>
            <a:ext cx="1562621" cy="15626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Presenter Image - Phillip Herr-Klepacki">
            <a:extLst>
              <a:ext uri="{FF2B5EF4-FFF2-40B4-BE49-F238E27FC236}">
                <a16:creationId xmlns:a16="http://schemas.microsoft.com/office/drawing/2014/main" id="{E2154594-6171-4196-A5F8-1D79DEE0B4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3714" y="1281354"/>
            <a:ext cx="1560946" cy="1560946"/>
          </a:xfrm>
          <a:prstGeom prst="ellipse">
            <a:avLst/>
          </a:prstGeom>
        </p:spPr>
      </p:pic>
      <p:pic>
        <p:nvPicPr>
          <p:cNvPr id="17" name="Picture 16" descr="Presenter Image - Chris Pinkoson">
            <a:extLst>
              <a:ext uri="{FF2B5EF4-FFF2-40B4-BE49-F238E27FC236}">
                <a16:creationId xmlns:a16="http://schemas.microsoft.com/office/drawing/2014/main" id="{29181ECE-5C71-4058-BA0F-3909E39AA1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5444" y="1278842"/>
            <a:ext cx="1560946" cy="1458402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B0DBE3-6770-4CAD-868A-5CC25277FBDA}"/>
              </a:ext>
            </a:extLst>
          </p:cNvPr>
          <p:cNvSpPr txBox="1"/>
          <p:nvPr/>
        </p:nvSpPr>
        <p:spPr>
          <a:xfrm>
            <a:off x="8124850" y="2789444"/>
            <a:ext cx="32099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Chris Pinkoson, M.Ed.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Instructional Designer, UFIT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@</a:t>
            </a:r>
            <a:r>
              <a:rPr lang="en-US" sz="2800" dirty="0" err="1">
                <a:solidFill>
                  <a:schemeClr val="bg1"/>
                </a:solidFill>
              </a:rPr>
              <a:t>chrispinkoson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2015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FOfficial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FOfficial" id="{3DDF5304-F9B7-4C0F-B596-768208208115}" vid="{9BB00651-2BED-4446-B8E0-16EF293BEA52}"/>
    </a:ext>
  </a:extLst>
</a:theme>
</file>

<file path=ppt/theme/theme3.xml><?xml version="1.0" encoding="utf-8"?>
<a:theme xmlns:a="http://schemas.openxmlformats.org/drawingml/2006/main" name="UFIT - Course Mapp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FIT - Course Mapping" id="{3627C20D-F6FF-42F7-9CAB-FC0ACBEA185A}" vid="{596DF9B3-CB78-48BD-B492-3F8FFD5BE47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946</Words>
  <Application>Microsoft Office PowerPoint</Application>
  <PresentationFormat>Widescreen</PresentationFormat>
  <Paragraphs>201</Paragraphs>
  <Slides>35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Calibri Light</vt:lpstr>
      <vt:lpstr>Gentona Book</vt:lpstr>
      <vt:lpstr>Gentona SemiBold</vt:lpstr>
      <vt:lpstr>1_Office Theme</vt:lpstr>
      <vt:lpstr>UFOfficial</vt:lpstr>
      <vt:lpstr>UFIT - Course Mapping</vt:lpstr>
      <vt:lpstr>Office Theme</vt:lpstr>
      <vt:lpstr>2_Office Theme</vt:lpstr>
      <vt:lpstr>Acrobat Document</vt:lpstr>
      <vt:lpstr>Learner-Centered Instructional Development</vt:lpstr>
      <vt:lpstr>In 2017…</vt:lpstr>
      <vt:lpstr>PowerPoint Presentation</vt:lpstr>
      <vt:lpstr>PowerPoint Presentation</vt:lpstr>
      <vt:lpstr>Learner-Centered Instructional Development</vt:lpstr>
      <vt:lpstr>Educause 2019  Key Issues in Teaching and Learning</vt:lpstr>
      <vt:lpstr>PowerPoint Presentation</vt:lpstr>
      <vt:lpstr>Instructional Development</vt:lpstr>
      <vt:lpstr>PowerPoint Presentation</vt:lpstr>
      <vt:lpstr>Outcomes</vt:lpstr>
      <vt:lpstr>Outline</vt:lpstr>
      <vt:lpstr>University of Florida</vt:lpstr>
      <vt:lpstr>Where we began</vt:lpstr>
      <vt:lpstr>Reflect and plan!</vt:lpstr>
      <vt:lpstr>Initial steps</vt:lpstr>
      <vt:lpstr>Reflect and plan!</vt:lpstr>
      <vt:lpstr>Initial steps</vt:lpstr>
      <vt:lpstr>What we did, and how</vt:lpstr>
      <vt:lpstr>ADDIE</vt:lpstr>
      <vt:lpstr>What we did</vt:lpstr>
      <vt:lpstr>Credentials</vt:lpstr>
      <vt:lpstr>Between Summer 2017 and Summer 2019</vt:lpstr>
      <vt:lpstr>Since August 2017</vt:lpstr>
      <vt:lpstr>Feedback</vt:lpstr>
      <vt:lpstr>Success</vt:lpstr>
      <vt:lpstr>In 2019…</vt:lpstr>
      <vt:lpstr>IMPACT</vt:lpstr>
      <vt:lpstr>Roles at UF</vt:lpstr>
      <vt:lpstr>Relationship with UFIT CITT</vt:lpstr>
      <vt:lpstr>Instructional development needs</vt:lpstr>
      <vt:lpstr>Workshop experience through CITT</vt:lpstr>
      <vt:lpstr>Application of workshop content</vt:lpstr>
      <vt:lpstr>Reflection activity </vt:lpstr>
      <vt:lpstr>Continue the conversation!</vt:lpstr>
      <vt:lpstr>Session Evaluations There are two ways to access the session and presenter evaluations: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Learner-Centered Instructional Development</dc:title>
  <dc:creator>Pinkoson, Chris</dc:creator>
  <cp:lastModifiedBy>Dunn,Shannon Monique</cp:lastModifiedBy>
  <cp:revision>57</cp:revision>
  <dcterms:created xsi:type="dcterms:W3CDTF">2019-10-02T16:00:46Z</dcterms:created>
  <dcterms:modified xsi:type="dcterms:W3CDTF">2019-10-09T20:06:37Z</dcterms:modified>
</cp:coreProperties>
</file>