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314" r:id="rId4"/>
    <p:sldId id="308" r:id="rId5"/>
    <p:sldId id="307" r:id="rId6"/>
    <p:sldId id="309" r:id="rId7"/>
    <p:sldId id="300" r:id="rId8"/>
    <p:sldId id="283" r:id="rId9"/>
    <p:sldId id="286" r:id="rId10"/>
    <p:sldId id="287" r:id="rId11"/>
    <p:sldId id="288" r:id="rId12"/>
    <p:sldId id="289" r:id="rId13"/>
    <p:sldId id="269" r:id="rId14"/>
    <p:sldId id="290" r:id="rId15"/>
    <p:sldId id="282" r:id="rId16"/>
    <p:sldId id="291" r:id="rId17"/>
    <p:sldId id="266" r:id="rId18"/>
    <p:sldId id="267" r:id="rId19"/>
    <p:sldId id="293" r:id="rId20"/>
    <p:sldId id="299" r:id="rId21"/>
    <p:sldId id="297" r:id="rId22"/>
    <p:sldId id="301" r:id="rId23"/>
    <p:sldId id="313" r:id="rId24"/>
    <p:sldId id="322" r:id="rId25"/>
    <p:sldId id="321" r:id="rId26"/>
    <p:sldId id="310" r:id="rId27"/>
    <p:sldId id="315" r:id="rId28"/>
    <p:sldId id="323" r:id="rId29"/>
    <p:sldId id="318" r:id="rId30"/>
    <p:sldId id="320" r:id="rId31"/>
    <p:sldId id="311" r:id="rId32"/>
    <p:sldId id="325" r:id="rId33"/>
    <p:sldId id="327" r:id="rId34"/>
    <p:sldId id="329" r:id="rId35"/>
    <p:sldId id="326" r:id="rId36"/>
    <p:sldId id="328" r:id="rId37"/>
    <p:sldId id="330" r:id="rId38"/>
    <p:sldId id="312" r:id="rId39"/>
    <p:sldId id="259" r:id="rId40"/>
    <p:sldId id="261" r:id="rId41"/>
    <p:sldId id="262" r:id="rId42"/>
    <p:sldId id="263" r:id="rId43"/>
    <p:sldId id="26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622"/>
    <a:srgbClr val="44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18E75F-ABBC-418C-8B84-25F493374BB4}" v="11" dt="2019-10-11T00:51:27.499"/>
    <p1510:client id="{786F8FB4-1250-4B28-81B8-C8DD5724C0EC}" v="598" dt="2019-10-06T20:54:50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8" y="6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86F8FB4-1250-4B28-81B8-C8DD5724C0EC}"/>
    <pc:docChg chg="addSld delSld modSld sldOrd">
      <pc:chgData name="" userId="" providerId="" clId="Web-{786F8FB4-1250-4B28-81B8-C8DD5724C0EC}" dt="2019-10-06T20:54:50.206" v="591" actId="20577"/>
      <pc:docMkLst>
        <pc:docMk/>
      </pc:docMkLst>
      <pc:sldChg chg="modSp">
        <pc:chgData name="" userId="" providerId="" clId="Web-{786F8FB4-1250-4B28-81B8-C8DD5724C0EC}" dt="2019-10-06T20:53:17.971" v="526" actId="20577"/>
        <pc:sldMkLst>
          <pc:docMk/>
          <pc:sldMk cId="3540333118" sldId="313"/>
        </pc:sldMkLst>
        <pc:spChg chg="mod">
          <ac:chgData name="" userId="" providerId="" clId="Web-{786F8FB4-1250-4B28-81B8-C8DD5724C0EC}" dt="2019-10-06T20:44:58.532" v="50" actId="20577"/>
          <ac:spMkLst>
            <pc:docMk/>
            <pc:sldMk cId="3540333118" sldId="313"/>
            <ac:spMk id="2" creationId="{5C8F7797-2E73-4B9C-A770-36095338F181}"/>
          </ac:spMkLst>
        </pc:spChg>
        <pc:spChg chg="mod">
          <ac:chgData name="" userId="" providerId="" clId="Web-{786F8FB4-1250-4B28-81B8-C8DD5724C0EC}" dt="2019-10-06T20:53:17.971" v="526" actId="20577"/>
          <ac:spMkLst>
            <pc:docMk/>
            <pc:sldMk cId="3540333118" sldId="313"/>
            <ac:spMk id="3" creationId="{B0D14D16-19C0-43C3-8A9D-D23426D1A794}"/>
          </ac:spMkLst>
        </pc:spChg>
      </pc:sldChg>
      <pc:sldChg chg="modSp add replId">
        <pc:chgData name="" userId="" providerId="" clId="Web-{786F8FB4-1250-4B28-81B8-C8DD5724C0EC}" dt="2019-10-06T20:54:50.190" v="590" actId="20577"/>
        <pc:sldMkLst>
          <pc:docMk/>
          <pc:sldMk cId="3717577832" sldId="321"/>
        </pc:sldMkLst>
        <pc:spChg chg="mod">
          <ac:chgData name="" userId="" providerId="" clId="Web-{786F8FB4-1250-4B28-81B8-C8DD5724C0EC}" dt="2019-10-06T20:54:08.253" v="555" actId="20577"/>
          <ac:spMkLst>
            <pc:docMk/>
            <pc:sldMk cId="3717577832" sldId="321"/>
            <ac:spMk id="2" creationId="{5C8F7797-2E73-4B9C-A770-36095338F181}"/>
          </ac:spMkLst>
        </pc:spChg>
        <pc:spChg chg="mod">
          <ac:chgData name="" userId="" providerId="" clId="Web-{786F8FB4-1250-4B28-81B8-C8DD5724C0EC}" dt="2019-10-06T20:54:50.190" v="590" actId="20577"/>
          <ac:spMkLst>
            <pc:docMk/>
            <pc:sldMk cId="3717577832" sldId="321"/>
            <ac:spMk id="3" creationId="{B0D14D16-19C0-43C3-8A9D-D23426D1A794}"/>
          </ac:spMkLst>
        </pc:spChg>
      </pc:sldChg>
      <pc:sldChg chg="modSp add del replId">
        <pc:chgData name="" userId="" providerId="" clId="Web-{786F8FB4-1250-4B28-81B8-C8DD5724C0EC}" dt="2019-10-06T20:45:39.704" v="52"/>
        <pc:sldMkLst>
          <pc:docMk/>
          <pc:sldMk cId="240744897" sldId="322"/>
        </pc:sldMkLst>
        <pc:spChg chg="mod">
          <ac:chgData name="" userId="" providerId="" clId="Web-{786F8FB4-1250-4B28-81B8-C8DD5724C0EC}" dt="2019-10-06T20:44:22.204" v="43" actId="20577"/>
          <ac:spMkLst>
            <pc:docMk/>
            <pc:sldMk cId="240744897" sldId="322"/>
            <ac:spMk id="2" creationId="{5C8F7797-2E73-4B9C-A770-36095338F181}"/>
          </ac:spMkLst>
        </pc:spChg>
        <pc:spChg chg="mod">
          <ac:chgData name="" userId="" providerId="" clId="Web-{786F8FB4-1250-4B28-81B8-C8DD5724C0EC}" dt="2019-10-06T20:44:26.736" v="45" actId="20577"/>
          <ac:spMkLst>
            <pc:docMk/>
            <pc:sldMk cId="240744897" sldId="322"/>
            <ac:spMk id="3" creationId="{B0D14D16-19C0-43C3-8A9D-D23426D1A794}"/>
          </ac:spMkLst>
        </pc:spChg>
      </pc:sldChg>
      <pc:sldChg chg="modSp add ord replId">
        <pc:chgData name="" userId="" providerId="" clId="Web-{786F8FB4-1250-4B28-81B8-C8DD5724C0EC}" dt="2019-10-06T20:45:58.689" v="61" actId="20577"/>
        <pc:sldMkLst>
          <pc:docMk/>
          <pc:sldMk cId="4218423068" sldId="322"/>
        </pc:sldMkLst>
        <pc:spChg chg="mod">
          <ac:chgData name="" userId="" providerId="" clId="Web-{786F8FB4-1250-4B28-81B8-C8DD5724C0EC}" dt="2019-10-06T20:45:58.689" v="61" actId="20577"/>
          <ac:spMkLst>
            <pc:docMk/>
            <pc:sldMk cId="4218423068" sldId="322"/>
            <ac:spMk id="2" creationId="{00000000-0000-0000-0000-000000000000}"/>
          </ac:spMkLst>
        </pc:spChg>
      </pc:sldChg>
    </pc:docChg>
  </pc:docChgLst>
  <pc:docChgLst>
    <pc:chgData clId="Web-{5F18E75F-ABBC-418C-8B84-25F493374BB4}"/>
    <pc:docChg chg="delSld modSld">
      <pc:chgData name="" userId="" providerId="" clId="Web-{5F18E75F-ABBC-418C-8B84-25F493374BB4}" dt="2019-10-11T00:51:27.499" v="10" actId="20577"/>
      <pc:docMkLst>
        <pc:docMk/>
      </pc:docMkLst>
      <pc:sldChg chg="del">
        <pc:chgData name="" userId="" providerId="" clId="Web-{5F18E75F-ABBC-418C-8B84-25F493374BB4}" dt="2019-10-11T00:50:50.202" v="0"/>
        <pc:sldMkLst>
          <pc:docMk/>
          <pc:sldMk cId="3123571100" sldId="303"/>
        </pc:sldMkLst>
      </pc:sldChg>
      <pc:sldChg chg="modSp">
        <pc:chgData name="" userId="" providerId="" clId="Web-{5F18E75F-ABBC-418C-8B84-25F493374BB4}" dt="2019-10-11T00:51:27.499" v="9" actId="20577"/>
        <pc:sldMkLst>
          <pc:docMk/>
          <pc:sldMk cId="2982208548" sldId="308"/>
        </pc:sldMkLst>
        <pc:spChg chg="mod">
          <ac:chgData name="" userId="" providerId="" clId="Web-{5F18E75F-ABBC-418C-8B84-25F493374BB4}" dt="2019-10-11T00:51:27.499" v="9" actId="20577"/>
          <ac:spMkLst>
            <pc:docMk/>
            <pc:sldMk cId="2982208548" sldId="308"/>
            <ac:spMk id="3" creationId="{B0D14D16-19C0-43C3-8A9D-D23426D1A7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3EB4B-98CB-4CE2-BDCD-0E7A249FA797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D5776-22E6-4DB9-A205-76FE83A1C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What do you expect to learn from this Session
https://www.polleverywhere.com/free_text_polls/GPJXYPqcgXeXjJYAHWsIQ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5776-22E6-4DB9-A205-76FE83A1C325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F19DE-1CED-41F1-AE2B-19994F3B7576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9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What is important to you - Ranking our Backlog items
https://www.polleverywhere.com/ranking_polls/Q5pcFJJWaCfRMG2YUPr4W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5776-22E6-4DB9-A205-76FE83A1C325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7F365-44CA-4FD0-8824-98D4A2AB68A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5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39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1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92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C800F-252C-4488-BDB0-B3237C65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9B3C3-A2A0-4934-8D45-F81E7FC5DA70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F725B-02B7-4055-9F72-A4CCFC71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05664-BC6B-4684-B9F4-A0B83B93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4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15F1-A912-4928-87F0-1BCD1B1A6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11167176" cy="2387600"/>
          </a:xfrm>
        </p:spPr>
        <p:txBody>
          <a:bodyPr/>
          <a:lstStyle/>
          <a:p>
            <a:r>
              <a:rPr lang="en-US" dirty="0"/>
              <a:t>Transforming the Student Experience a Sprint at a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E0EE9-0655-42A9-8455-EF00DEF1F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Paul </a:t>
            </a:r>
            <a:r>
              <a:rPr lang="en-US" dirty="0" err="1"/>
              <a:t>Dosal</a:t>
            </a:r>
            <a:endParaRPr lang="en-US" dirty="0"/>
          </a:p>
          <a:p>
            <a:r>
              <a:rPr lang="en-US" dirty="0"/>
              <a:t>Alice Wei</a:t>
            </a:r>
          </a:p>
          <a:p>
            <a:r>
              <a:rPr lang="en-US" dirty="0"/>
              <a:t>Sidney Fernandes</a:t>
            </a:r>
          </a:p>
        </p:txBody>
      </p:sp>
    </p:spTree>
    <p:extLst>
      <p:ext uri="{BB962C8B-B14F-4D97-AF65-F5344CB8AC3E}">
        <p14:creationId xmlns:p14="http://schemas.microsoft.com/office/powerpoint/2010/main" val="342622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6-Year Graduation Rate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11333" r="28947" b="40934"/>
          <a:stretch/>
        </p:blipFill>
        <p:spPr>
          <a:xfrm>
            <a:off x="2185742" y="1714500"/>
            <a:ext cx="720856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4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6-Year Graduation Rate: Race &amp; Ethnicity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11333" r="15039" b="33184"/>
          <a:stretch/>
        </p:blipFill>
        <p:spPr>
          <a:xfrm>
            <a:off x="2259330" y="1714501"/>
            <a:ext cx="7635239" cy="41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68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6-Year Graduation Rate: Pell vs. Non-Pell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11733" r="8547" b="39678"/>
          <a:stretch/>
        </p:blipFill>
        <p:spPr>
          <a:xfrm>
            <a:off x="1530195" y="1714500"/>
            <a:ext cx="9093510" cy="39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1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4-Year Graduation Rate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11467" r="35953" b="42302"/>
          <a:stretch/>
        </p:blipFill>
        <p:spPr>
          <a:xfrm>
            <a:off x="2286000" y="1714499"/>
            <a:ext cx="6693407" cy="406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5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Analytics Allow USF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500"/>
            <a:ext cx="11239500" cy="4038601"/>
          </a:xfrm>
        </p:spPr>
        <p:txBody>
          <a:bodyPr/>
          <a:lstStyle/>
          <a:p>
            <a:r>
              <a:rPr lang="en-US" dirty="0"/>
              <a:t>Identify at-risk students in a large population before problems occur</a:t>
            </a:r>
          </a:p>
          <a:p>
            <a:r>
              <a:rPr lang="en-US" dirty="0"/>
              <a:t>Have a 360° view of students</a:t>
            </a:r>
          </a:p>
          <a:p>
            <a:r>
              <a:rPr lang="en-US" dirty="0"/>
              <a:t>Refer students to the appropriate expert</a:t>
            </a:r>
          </a:p>
          <a:p>
            <a:r>
              <a:rPr lang="en-US" dirty="0"/>
              <a:t>Transform passive support services into active outreach</a:t>
            </a:r>
          </a:p>
          <a:p>
            <a:r>
              <a:rPr lang="en-US" dirty="0"/>
              <a:t>Utilize resources more effectively to expand capacity</a:t>
            </a:r>
          </a:p>
          <a:p>
            <a:r>
              <a:rPr lang="en-US" sz="3600" dirty="0">
                <a:solidFill>
                  <a:srgbClr val="007851"/>
                </a:solidFill>
              </a:rPr>
              <a:t>Right</a:t>
            </a:r>
            <a:r>
              <a:rPr lang="en-US" sz="3600" b="1" dirty="0">
                <a:solidFill>
                  <a:srgbClr val="CFC493"/>
                </a:solidFill>
              </a:rPr>
              <a:t> Support, </a:t>
            </a:r>
            <a:r>
              <a:rPr lang="en-US" sz="3600" dirty="0">
                <a:solidFill>
                  <a:srgbClr val="007851"/>
                </a:solidFill>
              </a:rPr>
              <a:t>Right</a:t>
            </a:r>
            <a:r>
              <a:rPr lang="en-US" sz="3600" b="1" dirty="0">
                <a:solidFill>
                  <a:srgbClr val="CFC493"/>
                </a:solidFill>
              </a:rPr>
              <a:t> Student, </a:t>
            </a:r>
            <a:r>
              <a:rPr lang="en-US" sz="3600" dirty="0">
                <a:solidFill>
                  <a:srgbClr val="007851"/>
                </a:solidFill>
              </a:rPr>
              <a:t>Right</a:t>
            </a:r>
            <a:r>
              <a:rPr lang="en-US" sz="3600" b="1" dirty="0">
                <a:solidFill>
                  <a:srgbClr val="CFC493"/>
                </a:solidFill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29271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200" t="13297" r="7729" b="13521"/>
          <a:stretch/>
        </p:blipFill>
        <p:spPr>
          <a:xfrm>
            <a:off x="1722121" y="541856"/>
            <a:ext cx="8717279" cy="5211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0240" y="2819400"/>
            <a:ext cx="8519160" cy="213360"/>
          </a:xfrm>
          <a:prstGeom prst="rect">
            <a:avLst/>
          </a:prstGeom>
          <a:noFill/>
          <a:ln w="38100">
            <a:solidFill>
              <a:srgbClr val="CFC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937691">
            <a:off x="1298449" y="2566135"/>
            <a:ext cx="64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C493"/>
                </a:solidFill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3419785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USF Usage of Predictive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US" dirty="0"/>
              <a:t>Adoption of Miller/Herreid Persistence Model (2012)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Pre-matriculation model identifies top 10% of new students most at risk of not persisting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Student interventions coordinated through first-year course, resident assistants and advisors</a:t>
            </a:r>
          </a:p>
          <a:p>
            <a:pPr>
              <a:spcAft>
                <a:spcPts val="800"/>
              </a:spcAft>
            </a:pPr>
            <a:r>
              <a:rPr lang="en-US" dirty="0"/>
              <a:t>Introduction of ‘Big Data’ (2014)</a:t>
            </a:r>
          </a:p>
          <a:p>
            <a:pPr lvl="1">
              <a:spcAft>
                <a:spcPts val="800"/>
              </a:spcAft>
            </a:pPr>
            <a:r>
              <a:rPr lang="en-US" dirty="0" err="1"/>
              <a:t>Civitas</a:t>
            </a:r>
            <a:r>
              <a:rPr lang="en-US" dirty="0"/>
              <a:t> Learning’s predictive analytics platform purchased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Live data feed from SIS and LMS systems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Data ingestion completed in spring 2016</a:t>
            </a:r>
          </a:p>
        </p:txBody>
      </p:sp>
    </p:spTree>
    <p:extLst>
      <p:ext uri="{BB962C8B-B14F-4D97-AF65-F5344CB8AC3E}">
        <p14:creationId xmlns:p14="http://schemas.microsoft.com/office/powerpoint/2010/main" val="741183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494" y="5650830"/>
            <a:ext cx="12083143" cy="1027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Civitas</a:t>
            </a:r>
            <a:r>
              <a:rPr lang="en-US" dirty="0"/>
              <a:t> Learning Predictive Analytics</a:t>
            </a:r>
          </a:p>
        </p:txBody>
      </p:sp>
      <p:pic>
        <p:nvPicPr>
          <p:cNvPr id="4" name="Picture 3" descr="Screen Shot 2016-09-30 at 6.52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7" y="1476189"/>
            <a:ext cx="10047638" cy="527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949978" y="2801752"/>
            <a:ext cx="7394697" cy="2849078"/>
            <a:chOff x="1256903" y="2484221"/>
            <a:chExt cx="7394697" cy="2849078"/>
          </a:xfrm>
        </p:grpSpPr>
        <p:sp>
          <p:nvSpPr>
            <p:cNvPr id="6" name="Oval 5"/>
            <p:cNvSpPr/>
            <p:nvPr/>
          </p:nvSpPr>
          <p:spPr>
            <a:xfrm>
              <a:off x="5506064" y="3495355"/>
              <a:ext cx="3145536" cy="1837944"/>
            </a:xfrm>
            <a:prstGeom prst="ellipse">
              <a:avLst/>
            </a:prstGeom>
            <a:noFill/>
            <a:ln w="28575">
              <a:solidFill>
                <a:srgbClr val="9CCB3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 flipV="1">
              <a:off x="2831837" y="3192107"/>
              <a:ext cx="2851509" cy="835766"/>
            </a:xfrm>
            <a:prstGeom prst="line">
              <a:avLst/>
            </a:prstGeom>
            <a:ln w="28575">
              <a:solidFill>
                <a:srgbClr val="9CCB3B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256903" y="2484221"/>
              <a:ext cx="1574932" cy="1415772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 w="28575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9CC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2-4%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of Students Need Intervention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238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Formed in early 2016; initial focus on 2015 cohort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Cross functional team who identifies and supports all at-risk students through timely and appropriate interventions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Academic Advocates (case managers)		</a:t>
            </a:r>
            <a:r>
              <a:rPr lang="en-US" sz="1000" dirty="0">
                <a:solidFill>
                  <a:srgbClr val="CFC493"/>
                </a:solidFill>
                <a:sym typeface="Wingdings" panose="05000000000000000000" pitchFamily="2" charset="2"/>
              </a:rPr>
              <a:t>   </a:t>
            </a:r>
            <a:r>
              <a:rPr lang="en-US" sz="2000" dirty="0"/>
              <a:t>Financial Aid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Housing &amp; Residential Education		</a:t>
            </a:r>
            <a:r>
              <a:rPr lang="en-US" sz="1000" dirty="0">
                <a:solidFill>
                  <a:srgbClr val="CFC493"/>
                </a:solidFill>
                <a:sym typeface="Wingdings" panose="05000000000000000000" pitchFamily="2" charset="2"/>
              </a:rPr>
              <a:t></a:t>
            </a:r>
            <a:r>
              <a:rPr lang="en-US" sz="2000" dirty="0">
                <a:solidFill>
                  <a:srgbClr val="CFC493"/>
                </a:solidFill>
                <a:sym typeface="Wingdings" panose="05000000000000000000" pitchFamily="2" charset="2"/>
              </a:rPr>
              <a:t> </a:t>
            </a:r>
            <a:r>
              <a:rPr lang="en-US" sz="2000" dirty="0"/>
              <a:t>Academic Advisors 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Academic Foundations Instructors		</a:t>
            </a:r>
            <a:r>
              <a:rPr lang="en-US" sz="1000" dirty="0">
                <a:solidFill>
                  <a:srgbClr val="CFC493"/>
                </a:solidFill>
                <a:sym typeface="Wingdings" panose="05000000000000000000" pitchFamily="2" charset="2"/>
              </a:rPr>
              <a:t></a:t>
            </a:r>
            <a:r>
              <a:rPr lang="en-US" sz="2000" dirty="0">
                <a:solidFill>
                  <a:srgbClr val="CFC493"/>
                </a:solidFill>
                <a:sym typeface="Wingdings" panose="05000000000000000000" pitchFamily="2" charset="2"/>
              </a:rPr>
              <a:t> </a:t>
            </a:r>
            <a:r>
              <a:rPr lang="en-US" sz="2000" dirty="0"/>
              <a:t>Cashier’s Office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Orientation Team Leaders			</a:t>
            </a:r>
            <a:r>
              <a:rPr lang="en-US" sz="1000" dirty="0">
                <a:solidFill>
                  <a:srgbClr val="CFC493"/>
                </a:solidFill>
                <a:sym typeface="Wingdings" panose="05000000000000000000" pitchFamily="2" charset="2"/>
              </a:rPr>
              <a:t></a:t>
            </a:r>
            <a:r>
              <a:rPr lang="en-US" sz="2000" dirty="0">
                <a:solidFill>
                  <a:srgbClr val="CFC493"/>
                </a:solidFill>
                <a:sym typeface="Wingdings" panose="05000000000000000000" pitchFamily="2" charset="2"/>
              </a:rPr>
              <a:t> </a:t>
            </a:r>
            <a:r>
              <a:rPr lang="en-US" sz="2000" dirty="0"/>
              <a:t>Library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Career Counselors				</a:t>
            </a:r>
            <a:r>
              <a:rPr lang="en-US" sz="1000" dirty="0">
                <a:solidFill>
                  <a:srgbClr val="CFC493"/>
                </a:solidFill>
                <a:sym typeface="Wingdings" panose="05000000000000000000" pitchFamily="2" charset="2"/>
              </a:rPr>
              <a:t></a:t>
            </a:r>
            <a:r>
              <a:rPr lang="en-US" sz="2000" dirty="0">
                <a:solidFill>
                  <a:srgbClr val="CFC493"/>
                </a:solidFill>
                <a:sym typeface="Wingdings" panose="05000000000000000000" pitchFamily="2" charset="2"/>
              </a:rPr>
              <a:t> </a:t>
            </a:r>
            <a:r>
              <a:rPr lang="en-US" sz="2000" dirty="0"/>
              <a:t>New Student Connections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Reviews at-risk students bi-weekly and segments according to risk level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Engages appropriate personnel for student contact (Care Team)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1530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Arial"/>
                <a:cs typeface="Arial"/>
              </a:rPr>
              <a:t>Care Management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129" y="2927552"/>
            <a:ext cx="15188873" cy="2829818"/>
            <a:chOff x="4129" y="2927552"/>
            <a:chExt cx="15188873" cy="2829818"/>
          </a:xfrm>
        </p:grpSpPr>
        <p:grpSp>
          <p:nvGrpSpPr>
            <p:cNvPr id="40" name="Group 39"/>
            <p:cNvGrpSpPr/>
            <p:nvPr/>
          </p:nvGrpSpPr>
          <p:grpSpPr>
            <a:xfrm>
              <a:off x="799697" y="2927552"/>
              <a:ext cx="14393305" cy="2034201"/>
              <a:chOff x="799697" y="2927552"/>
              <a:chExt cx="14393305" cy="2034201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1720645" y="2927552"/>
                <a:ext cx="13472357" cy="203420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99697" y="2950618"/>
                <a:ext cx="1988067" cy="1988067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825068" y="2948560"/>
              <a:ext cx="1988067" cy="1988067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101600">
              <a:solidFill>
                <a:srgbClr val="006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4129" y="4699718"/>
              <a:ext cx="1049533" cy="1057652"/>
            </a:xfrm>
            <a:prstGeom prst="line">
              <a:avLst/>
            </a:prstGeom>
            <a:ln w="196850" cap="rnd">
              <a:solidFill>
                <a:srgbClr val="006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210312" y="1617289"/>
            <a:ext cx="11981688" cy="5240711"/>
            <a:chOff x="210312" y="1617289"/>
            <a:chExt cx="11981688" cy="5240711"/>
          </a:xfrm>
        </p:grpSpPr>
        <p:sp>
          <p:nvSpPr>
            <p:cNvPr id="13" name="TextBox 6"/>
            <p:cNvSpPr txBox="1"/>
            <p:nvPr/>
          </p:nvSpPr>
          <p:spPr>
            <a:xfrm>
              <a:off x="8230398" y="1627562"/>
              <a:ext cx="3287949" cy="646331"/>
            </a:xfrm>
            <a:prstGeom prst="rect">
              <a:avLst/>
            </a:prstGeom>
            <a:solidFill>
              <a:srgbClr val="006747"/>
            </a:solidFill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Deliver Appropriate and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Timely Support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0312" y="5687568"/>
              <a:ext cx="11981688" cy="1170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58" t="30824" r="38459" b="30610"/>
            <a:stretch/>
          </p:blipFill>
          <p:spPr>
            <a:xfrm>
              <a:off x="227955" y="5394880"/>
              <a:ext cx="897440" cy="1045070"/>
            </a:xfrm>
            <a:prstGeom prst="rect">
              <a:avLst/>
            </a:prstGeom>
          </p:spPr>
        </p:pic>
        <p:sp>
          <p:nvSpPr>
            <p:cNvPr id="45" name="Right Arrow 44"/>
            <p:cNvSpPr/>
            <p:nvPr/>
          </p:nvSpPr>
          <p:spPr>
            <a:xfrm>
              <a:off x="7587731" y="3883214"/>
              <a:ext cx="410678" cy="188982"/>
            </a:xfrm>
            <a:prstGeom prst="rightArrow">
              <a:avLst/>
            </a:prstGeom>
            <a:solidFill>
              <a:srgbClr val="D3F51D"/>
            </a:solidFill>
            <a:ln>
              <a:solidFill>
                <a:srgbClr val="D3F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3422916" y="3883214"/>
              <a:ext cx="410678" cy="188982"/>
            </a:xfrm>
            <a:prstGeom prst="rightArrow">
              <a:avLst/>
            </a:prstGeom>
            <a:solidFill>
              <a:srgbClr val="D3F51D"/>
            </a:solidFill>
            <a:ln>
              <a:solidFill>
                <a:srgbClr val="D3F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TextBox 3"/>
            <p:cNvSpPr txBox="1"/>
            <p:nvPr/>
          </p:nvSpPr>
          <p:spPr>
            <a:xfrm>
              <a:off x="681205" y="1625266"/>
              <a:ext cx="2500822" cy="646331"/>
            </a:xfrm>
            <a:prstGeom prst="rect">
              <a:avLst/>
            </a:prstGeom>
            <a:solidFill>
              <a:srgbClr val="006747"/>
            </a:solidFill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Civitas</a:t>
              </a:r>
              <a:r>
                <a:rPr lang="en-US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Prediction Distribution</a:t>
              </a:r>
            </a:p>
          </p:txBody>
        </p:sp>
        <p:sp>
          <p:nvSpPr>
            <p:cNvPr id="48" name="TextBox 4"/>
            <p:cNvSpPr txBox="1"/>
            <p:nvPr/>
          </p:nvSpPr>
          <p:spPr>
            <a:xfrm>
              <a:off x="4091829" y="1617289"/>
              <a:ext cx="3237965" cy="646331"/>
            </a:xfrm>
            <a:prstGeom prst="rect">
              <a:avLst/>
            </a:prstGeom>
            <a:solidFill>
              <a:srgbClr val="006747"/>
            </a:solidFill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Guidance / Action by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Persistence Committee</a:t>
              </a:r>
            </a:p>
          </p:txBody>
        </p:sp>
        <p:sp>
          <p:nvSpPr>
            <p:cNvPr id="49" name="TextBox 8"/>
            <p:cNvSpPr txBox="1"/>
            <p:nvPr/>
          </p:nvSpPr>
          <p:spPr>
            <a:xfrm>
              <a:off x="681205" y="2333976"/>
              <a:ext cx="2500822" cy="523220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i="1" dirty="0">
                  <a:latin typeface="Arial Narrow" panose="020B0606020202030204" pitchFamily="34" charset="0"/>
                </a:rPr>
                <a:t>What is the likelihood that a student will persist to the next semester?</a:t>
              </a:r>
            </a:p>
          </p:txBody>
        </p:sp>
        <p:sp>
          <p:nvSpPr>
            <p:cNvPr id="50" name="TextBox 9"/>
            <p:cNvSpPr txBox="1"/>
            <p:nvPr/>
          </p:nvSpPr>
          <p:spPr>
            <a:xfrm>
              <a:off x="4085619" y="2333976"/>
              <a:ext cx="3251445" cy="523220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i="1" dirty="0">
                  <a:latin typeface="Arial Narrow" panose="020B0606020202030204" pitchFamily="34" charset="0"/>
                </a:rPr>
                <a:t>Who knows the student and can</a:t>
              </a:r>
            </a:p>
            <a:p>
              <a:pPr algn="ctr"/>
              <a:r>
                <a:rPr lang="en-US" sz="1400" i="1" dirty="0">
                  <a:latin typeface="Arial Narrow" panose="020B0606020202030204" pitchFamily="34" charset="0"/>
                </a:rPr>
                <a:t>determine the issue(s)?  </a:t>
              </a:r>
            </a:p>
          </p:txBody>
        </p:sp>
        <p:sp>
          <p:nvSpPr>
            <p:cNvPr id="51" name="TextBox 15"/>
            <p:cNvSpPr txBox="1"/>
            <p:nvPr/>
          </p:nvSpPr>
          <p:spPr>
            <a:xfrm>
              <a:off x="4115289" y="2915840"/>
              <a:ext cx="3284252" cy="206210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6747"/>
                  </a:solidFill>
                  <a:latin typeface="Arial Narrow" panose="020B0606020202030204" pitchFamily="34" charset="0"/>
                </a:rPr>
                <a:t>High-Touch Care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Urgent “cases” requiring immediate assistance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Financial problems dominate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Peer student outreach, if possible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Refer out if a health/wellness issue </a:t>
              </a:r>
            </a:p>
          </p:txBody>
        </p:sp>
        <p:sp>
          <p:nvSpPr>
            <p:cNvPr id="52" name="TextBox 17"/>
            <p:cNvSpPr txBox="1"/>
            <p:nvPr/>
          </p:nvSpPr>
          <p:spPr>
            <a:xfrm>
              <a:off x="4085619" y="5132234"/>
              <a:ext cx="3251445" cy="1508105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6747"/>
                  </a:solidFill>
                  <a:latin typeface="Arial Narrow" panose="020B0606020202030204" pitchFamily="34" charset="0"/>
                </a:rPr>
                <a:t>High-Tech Guidance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Use electronic tools to nudge and advise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Automate reporting and communication</a:t>
              </a:r>
            </a:p>
          </p:txBody>
        </p:sp>
        <p:sp>
          <p:nvSpPr>
            <p:cNvPr id="54" name="TextBox 10"/>
            <p:cNvSpPr txBox="1"/>
            <p:nvPr/>
          </p:nvSpPr>
          <p:spPr>
            <a:xfrm>
              <a:off x="8240656" y="2425951"/>
              <a:ext cx="3267434" cy="30777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i="1" dirty="0">
                  <a:latin typeface="Arial Narrow" panose="020B0606020202030204" pitchFamily="34" charset="0"/>
                </a:rPr>
                <a:t>Who can best assist the student?</a:t>
              </a:r>
            </a:p>
          </p:txBody>
        </p:sp>
        <p:sp>
          <p:nvSpPr>
            <p:cNvPr id="55" name="TextBox 19"/>
            <p:cNvSpPr txBox="1"/>
            <p:nvPr/>
          </p:nvSpPr>
          <p:spPr>
            <a:xfrm>
              <a:off x="8186599" y="2908874"/>
              <a:ext cx="3624193" cy="206210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6747"/>
                  </a:solidFill>
                  <a:latin typeface="Arial Narrow" panose="020B0606020202030204" pitchFamily="34" charset="0"/>
                </a:rPr>
                <a:t>Coordinate Care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Advocates manage student cases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Refer students through proprietary technology platform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Care Team captures notes on interventions in platform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Students linked to Care Team members</a:t>
              </a:r>
            </a:p>
          </p:txBody>
        </p:sp>
        <p:sp>
          <p:nvSpPr>
            <p:cNvPr id="56" name="TextBox 21"/>
            <p:cNvSpPr txBox="1"/>
            <p:nvPr/>
          </p:nvSpPr>
          <p:spPr>
            <a:xfrm>
              <a:off x="8220141" y="5132234"/>
              <a:ext cx="3287949" cy="95410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rgbClr val="006747"/>
                  </a:solidFill>
                  <a:latin typeface="Arial Narrow" panose="020B0606020202030204" pitchFamily="34" charset="0"/>
                </a:rPr>
                <a:t>Enhance Quality of Experience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Promote High Impact Practices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>
                  <a:latin typeface="Arial Narrow" panose="020B0606020202030204" pitchFamily="34" charset="0"/>
                </a:rPr>
                <a:t>Engage the student</a:t>
              </a:r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3416741" y="1843852"/>
              <a:ext cx="410678" cy="188982"/>
            </a:xfrm>
            <a:prstGeom prst="rightArrow">
              <a:avLst/>
            </a:prstGeom>
            <a:solidFill>
              <a:srgbClr val="D3F51D"/>
            </a:solidFill>
            <a:ln>
              <a:solidFill>
                <a:srgbClr val="D3F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Right Arrow 57"/>
            <p:cNvSpPr/>
            <p:nvPr/>
          </p:nvSpPr>
          <p:spPr>
            <a:xfrm>
              <a:off x="7555564" y="1800397"/>
              <a:ext cx="438807" cy="201168"/>
            </a:xfrm>
            <a:prstGeom prst="rightArrow">
              <a:avLst/>
            </a:prstGeom>
            <a:solidFill>
              <a:srgbClr val="D3F51D"/>
            </a:solidFill>
            <a:ln>
              <a:solidFill>
                <a:srgbClr val="D3F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133794" y="3170616"/>
              <a:ext cx="1423890" cy="1533168"/>
              <a:chOff x="859479" y="2574414"/>
              <a:chExt cx="1423890" cy="1533168"/>
            </a:xfrm>
          </p:grpSpPr>
          <p:sp>
            <p:nvSpPr>
              <p:cNvPr id="60" name="TextBox 12"/>
              <p:cNvSpPr txBox="1"/>
              <p:nvPr/>
            </p:nvSpPr>
            <p:spPr>
              <a:xfrm>
                <a:off x="882939" y="2574414"/>
                <a:ext cx="134641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Very Low</a:t>
                </a:r>
              </a:p>
            </p:txBody>
          </p:sp>
          <p:sp>
            <p:nvSpPr>
              <p:cNvPr id="61" name="TextBox 13"/>
              <p:cNvSpPr txBox="1"/>
              <p:nvPr/>
            </p:nvSpPr>
            <p:spPr>
              <a:xfrm>
                <a:off x="859479" y="3645917"/>
                <a:ext cx="142389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b="1" dirty="0"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Moderate</a:t>
                </a:r>
              </a:p>
            </p:txBody>
          </p:sp>
          <p:sp>
            <p:nvSpPr>
              <p:cNvPr id="62" name="TextBox 12">
                <a:extLst>
                  <a:ext uri="{FF2B5EF4-FFF2-40B4-BE49-F238E27FC236}">
                    <a16:creationId xmlns:a16="http://schemas.microsoft.com/office/drawing/2014/main" id="{43442F78-4917-B440-8FE2-F3F955719313}"/>
                  </a:ext>
                </a:extLst>
              </p:cNvPr>
              <p:cNvSpPr txBox="1"/>
              <p:nvPr/>
            </p:nvSpPr>
            <p:spPr>
              <a:xfrm>
                <a:off x="1086628" y="3137373"/>
                <a:ext cx="969592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b="1" dirty="0">
                    <a:solidFill>
                      <a:srgbClr val="F99107"/>
                    </a:solidFill>
                    <a:latin typeface="Arial Narrow" panose="020B0606020202030204" pitchFamily="34" charset="0"/>
                  </a:rPr>
                  <a:t>Low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101950" y="5369758"/>
              <a:ext cx="1453700" cy="1084907"/>
              <a:chOff x="1101950" y="5369758"/>
              <a:chExt cx="1453700" cy="1084907"/>
            </a:xfrm>
          </p:grpSpPr>
          <p:sp>
            <p:nvSpPr>
              <p:cNvPr id="64" name="TextBox 14"/>
              <p:cNvSpPr txBox="1"/>
              <p:nvPr/>
            </p:nvSpPr>
            <p:spPr>
              <a:xfrm>
                <a:off x="1101950" y="5993000"/>
                <a:ext cx="145370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b="1" dirty="0">
                    <a:solidFill>
                      <a:srgbClr val="00B0F0"/>
                    </a:solidFill>
                    <a:latin typeface="Arial Narrow" panose="020B0606020202030204" pitchFamily="34" charset="0"/>
                  </a:rPr>
                  <a:t>Very High</a:t>
                </a:r>
              </a:p>
            </p:txBody>
          </p:sp>
          <p:sp>
            <p:nvSpPr>
              <p:cNvPr id="65" name="TextBox 14">
                <a:extLst>
                  <a:ext uri="{FF2B5EF4-FFF2-40B4-BE49-F238E27FC236}">
                    <a16:creationId xmlns:a16="http://schemas.microsoft.com/office/drawing/2014/main" id="{E2EA0E1F-DC56-D74B-8034-23250FF0E45C}"/>
                  </a:ext>
                </a:extLst>
              </p:cNvPr>
              <p:cNvSpPr txBox="1"/>
              <p:nvPr/>
            </p:nvSpPr>
            <p:spPr>
              <a:xfrm>
                <a:off x="1404343" y="5369758"/>
                <a:ext cx="859530" cy="46166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b="1" dirty="0">
                    <a:solidFill>
                      <a:srgbClr val="9CCB3B"/>
                    </a:solidFill>
                    <a:latin typeface="Arial Narrow" panose="020B0606020202030204" pitchFamily="34" charset="0"/>
                  </a:rPr>
                  <a:t>High</a:t>
                </a:r>
              </a:p>
            </p:txBody>
          </p:sp>
        </p:grpSp>
        <p:sp>
          <p:nvSpPr>
            <p:cNvPr id="66" name="Right Arrow 65"/>
            <p:cNvSpPr/>
            <p:nvPr/>
          </p:nvSpPr>
          <p:spPr>
            <a:xfrm>
              <a:off x="3416741" y="5822924"/>
              <a:ext cx="410678" cy="188982"/>
            </a:xfrm>
            <a:prstGeom prst="rightArrow">
              <a:avLst/>
            </a:prstGeom>
            <a:solidFill>
              <a:srgbClr val="D3F51D"/>
            </a:solidFill>
            <a:ln>
              <a:solidFill>
                <a:srgbClr val="D3F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7569628" y="5831596"/>
              <a:ext cx="410678" cy="188982"/>
            </a:xfrm>
            <a:prstGeom prst="rightArrow">
              <a:avLst/>
            </a:prstGeom>
            <a:solidFill>
              <a:srgbClr val="D3F51D"/>
            </a:solidFill>
            <a:ln>
              <a:solidFill>
                <a:srgbClr val="D3F5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048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Zero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start Planning</a:t>
            </a:r>
          </a:p>
        </p:txBody>
      </p:sp>
    </p:spTree>
    <p:extLst>
      <p:ext uri="{BB962C8B-B14F-4D97-AF65-F5344CB8AC3E}">
        <p14:creationId xmlns:p14="http://schemas.microsoft.com/office/powerpoint/2010/main" val="1420642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494" y="5650830"/>
            <a:ext cx="12083143" cy="1027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327082"/>
            <a:ext cx="11239500" cy="774700"/>
          </a:xfrm>
        </p:spPr>
        <p:txBody>
          <a:bodyPr/>
          <a:lstStyle/>
          <a:p>
            <a:r>
              <a:rPr lang="en-US" dirty="0"/>
              <a:t>An Integrated Care Management Platform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016050-7DA6-5147-A4F6-63540774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50" y="982264"/>
            <a:ext cx="9962498" cy="58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28600" y="-97971"/>
            <a:ext cx="13038364" cy="6847214"/>
            <a:chOff x="-228600" y="-97971"/>
            <a:chExt cx="13038364" cy="6847214"/>
          </a:xfrm>
        </p:grpSpPr>
        <p:sp>
          <p:nvSpPr>
            <p:cNvPr id="7" name="Rectangle 6"/>
            <p:cNvSpPr/>
            <p:nvPr/>
          </p:nvSpPr>
          <p:spPr>
            <a:xfrm>
              <a:off x="-114300" y="-97971"/>
              <a:ext cx="12924064" cy="440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122464"/>
              <a:ext cx="12679136" cy="6626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457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Partnerships for Success ( Work effort 5 mins)</a:t>
            </a:r>
          </a:p>
        </p:txBody>
      </p:sp>
    </p:spTree>
    <p:extLst>
      <p:ext uri="{BB962C8B-B14F-4D97-AF65-F5344CB8AC3E}">
        <p14:creationId xmlns:p14="http://schemas.microsoft.com/office/powerpoint/2010/main" val="115054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Handshake and the Healthcare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Right student Right care Right time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Student success team functioning  as an Accountable Care Organization (ACO)</a:t>
            </a:r>
            <a:endParaRPr lang="en-US" dirty="0"/>
          </a:p>
          <a:p>
            <a:r>
              <a:rPr lang="en-US" dirty="0">
                <a:cs typeface="Calibri"/>
              </a:rPr>
              <a:t>Democratizing predictive Analytics</a:t>
            </a:r>
          </a:p>
          <a:p>
            <a:r>
              <a:rPr lang="en-US" dirty="0">
                <a:cs typeface="Calibri"/>
              </a:rPr>
              <a:t>Rapid delivery of tool – aka " The 12 week challenge"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333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 Sprint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What: urgent problem</a:t>
            </a:r>
          </a:p>
          <a:p>
            <a:r>
              <a:rPr lang="en-US" sz="2400" dirty="0"/>
              <a:t>Why: are we doing this</a:t>
            </a:r>
          </a:p>
          <a:p>
            <a:r>
              <a:rPr lang="en-US" sz="2400" dirty="0"/>
              <a:t>Who: team members &amp; team norms</a:t>
            </a:r>
          </a:p>
          <a:p>
            <a:r>
              <a:rPr lang="en-US" sz="2400" dirty="0"/>
              <a:t>When: delivery cadence</a:t>
            </a:r>
          </a:p>
          <a:p>
            <a:r>
              <a:rPr lang="en-US" sz="2400" dirty="0"/>
              <a:t>Post Zero Planning Artifacts</a:t>
            </a:r>
          </a:p>
          <a:p>
            <a:pPr lvl="1"/>
            <a:r>
              <a:rPr lang="en-US" sz="2000" dirty="0"/>
              <a:t>Business charter defining MVP</a:t>
            </a:r>
          </a:p>
          <a:p>
            <a:pPr lvl="1"/>
            <a:r>
              <a:rPr lang="en-US" sz="2000" dirty="0"/>
              <a:t>Rough solution architectural diagram</a:t>
            </a:r>
          </a:p>
          <a:p>
            <a:pPr lvl="1"/>
            <a:r>
              <a:rPr lang="en-US" sz="2000" dirty="0"/>
              <a:t>Prototype of MVP solution</a:t>
            </a:r>
          </a:p>
          <a:p>
            <a:pPr lvl="1"/>
            <a:r>
              <a:rPr lang="en-US" sz="2000" dirty="0"/>
              <a:t>MVP release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2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We did it and more..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Amazing Teams and leaders </a:t>
            </a:r>
            <a:endParaRPr lang="en-US" dirty="0"/>
          </a:p>
          <a:p>
            <a:r>
              <a:rPr lang="en-US" dirty="0"/>
              <a:t>How we did it </a:t>
            </a:r>
            <a:endParaRPr lang="en-US" dirty="0">
              <a:cs typeface="Calibri"/>
            </a:endParaRPr>
          </a:p>
          <a:p>
            <a:r>
              <a:rPr lang="en-US" dirty="0"/>
              <a:t>What we built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77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Scaling success evolving Agile Practices ( Work effort 10 mins)</a:t>
            </a:r>
          </a:p>
        </p:txBody>
      </p:sp>
    </p:spTree>
    <p:extLst>
      <p:ext uri="{BB962C8B-B14F-4D97-AF65-F5344CB8AC3E}">
        <p14:creationId xmlns:p14="http://schemas.microsoft.com/office/powerpoint/2010/main" val="4123890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C60CC7CF-1663-40E6-828A-75D26B0F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1603532"/>
            <a:ext cx="5480552" cy="3650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A046C4-DD32-4E6B-9DA0-B782757A6B4E}"/>
              </a:ext>
            </a:extLst>
          </p:cNvPr>
          <p:cNvSpPr txBox="1"/>
          <p:nvPr/>
        </p:nvSpPr>
        <p:spPr>
          <a:xfrm>
            <a:off x="6187713" y="1706759"/>
            <a:ext cx="5644485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100+ small &amp; large custom dev projects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Siloed IT departments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Fragmented governance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Over customized ERPs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Significant new ERP implementations costs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Burnt out IT teams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Diminishing ROI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No way to answer to new demands and speed</a:t>
            </a:r>
          </a:p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dirty="0"/>
              <a:t>No view or input into the “IT Black Box”</a:t>
            </a:r>
          </a:p>
          <a:p>
            <a:endParaRPr lang="en-US" sz="1980" dirty="0"/>
          </a:p>
          <a:p>
            <a:pPr marL="314325" indent="-314325">
              <a:buFont typeface="Arial" panose="020B0604020202020204" pitchFamily="34" charset="0"/>
              <a:buChar char="•"/>
            </a:pPr>
            <a:endParaRPr lang="en-US" sz="1980" dirty="0"/>
          </a:p>
          <a:p>
            <a:endParaRPr lang="en-US" sz="198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5"/>
            <a:ext cx="10515600" cy="1325563"/>
          </a:xfrm>
        </p:spPr>
        <p:txBody>
          <a:bodyPr/>
          <a:lstStyle/>
          <a:p>
            <a:r>
              <a:rPr lang="en-US" dirty="0"/>
              <a:t>An urgency that drives 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C22FA4-E3A7-4FA5-AE19-41F8CF224C69}"/>
              </a:ext>
            </a:extLst>
          </p:cNvPr>
          <p:cNvSpPr txBox="1"/>
          <p:nvPr/>
        </p:nvSpPr>
        <p:spPr>
          <a:xfrm>
            <a:off x="6187713" y="4720835"/>
            <a:ext cx="508072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325" indent="-314325">
              <a:buFont typeface="Arial" panose="020B0604020202020204" pitchFamily="34" charset="0"/>
              <a:buChar char="•"/>
            </a:pPr>
            <a:r>
              <a:rPr lang="en-US" sz="1980" b="1" dirty="0">
                <a:solidFill>
                  <a:srgbClr val="EF7622"/>
                </a:solidFill>
              </a:rPr>
              <a:t>Clients demanding “faster”, “more agile”</a:t>
            </a:r>
          </a:p>
        </p:txBody>
      </p:sp>
    </p:spTree>
    <p:extLst>
      <p:ext uri="{BB962C8B-B14F-4D97-AF65-F5344CB8AC3E}">
        <p14:creationId xmlns:p14="http://schemas.microsoft.com/office/powerpoint/2010/main" val="420719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08"/>
            <a:ext cx="10515600" cy="1325563"/>
          </a:xfrm>
        </p:spPr>
        <p:txBody>
          <a:bodyPr/>
          <a:lstStyle/>
          <a:p>
            <a:r>
              <a:rPr lang="en-US" dirty="0"/>
              <a:t>Embracing Agile &amp; Minimally Viable Product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3B5D69-61D0-4D1E-928F-A0F82795E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610" y="1800224"/>
            <a:ext cx="1650369" cy="3321368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7600991-8CD3-4950-A35F-2C82A178C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0" y="2139886"/>
            <a:ext cx="2612724" cy="2839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D7531-3C2B-443D-8566-675321DC3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44" y="2067105"/>
            <a:ext cx="3475726" cy="2768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A02E41-3D92-44F8-A4B9-C02E3FB99806}"/>
              </a:ext>
            </a:extLst>
          </p:cNvPr>
          <p:cNvSpPr txBox="1"/>
          <p:nvPr/>
        </p:nvSpPr>
        <p:spPr>
          <a:xfrm>
            <a:off x="3579248" y="3003729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8AE58-CF61-44F2-920E-BBC615A2F4F1}"/>
              </a:ext>
            </a:extLst>
          </p:cNvPr>
          <p:cNvSpPr txBox="1"/>
          <p:nvPr/>
        </p:nvSpPr>
        <p:spPr>
          <a:xfrm>
            <a:off x="8893110" y="2904283"/>
            <a:ext cx="691215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20" b="1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2E267-64B5-4439-B0CB-0A1ACD51BB44}"/>
              </a:ext>
            </a:extLst>
          </p:cNvPr>
          <p:cNvSpPr txBox="1"/>
          <p:nvPr/>
        </p:nvSpPr>
        <p:spPr>
          <a:xfrm>
            <a:off x="1064528" y="5249896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2007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E0BE5-2635-48F2-A4EE-1F4B413A55C0}"/>
              </a:ext>
            </a:extLst>
          </p:cNvPr>
          <p:cNvSpPr txBox="1"/>
          <p:nvPr/>
        </p:nvSpPr>
        <p:spPr>
          <a:xfrm>
            <a:off x="10434174" y="5249897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0044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Embrace new technology</a:t>
            </a:r>
          </a:p>
        </p:txBody>
      </p:sp>
      <p:sp>
        <p:nvSpPr>
          <p:cNvPr id="5" name="Shape 928">
            <a:extLst>
              <a:ext uri="{FF2B5EF4-FFF2-40B4-BE49-F238E27FC236}">
                <a16:creationId xmlns:a16="http://schemas.microsoft.com/office/drawing/2014/main" id="{C354BC0E-5129-41CD-AF35-CD888284E5EA}"/>
              </a:ext>
            </a:extLst>
          </p:cNvPr>
          <p:cNvSpPr txBox="1"/>
          <p:nvPr/>
        </p:nvSpPr>
        <p:spPr>
          <a:xfrm>
            <a:off x="1809145" y="4522470"/>
            <a:ext cx="1924690" cy="1198368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defTabSz="457200">
              <a:lnSpc>
                <a:spcPct val="80000"/>
              </a:lnSpc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…to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build </a:t>
            </a:r>
            <a:b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</a:b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…to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use</a:t>
            </a:r>
          </a:p>
          <a:p>
            <a:pPr defTabSz="457200">
              <a:lnSpc>
                <a:spcPct val="80000"/>
              </a:lnSpc>
              <a:spcBef>
                <a:spcPts val="500"/>
              </a:spcBef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…to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change</a:t>
            </a:r>
          </a:p>
          <a:p>
            <a:pPr algn="ctr" defTabSz="457200">
              <a:lnSpc>
                <a:spcPct val="80000"/>
              </a:lnSpc>
              <a:spcBef>
                <a:spcPts val="500"/>
              </a:spcBef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  <p:sp>
        <p:nvSpPr>
          <p:cNvPr id="6" name="Shape 929">
            <a:extLst>
              <a:ext uri="{FF2B5EF4-FFF2-40B4-BE49-F238E27FC236}">
                <a16:creationId xmlns:a16="http://schemas.microsoft.com/office/drawing/2014/main" id="{67B9B7C8-DD9C-405A-A29F-1EAF77994BFF}"/>
              </a:ext>
            </a:extLst>
          </p:cNvPr>
          <p:cNvSpPr txBox="1"/>
          <p:nvPr/>
        </p:nvSpPr>
        <p:spPr>
          <a:xfrm>
            <a:off x="4622108" y="4522470"/>
            <a:ext cx="2971800" cy="1125838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defTabSz="457200">
              <a:lnSpc>
                <a:spcPct val="75000"/>
              </a:lnSpc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works on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all</a:t>
            </a: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 devices</a:t>
            </a:r>
          </a:p>
          <a:p>
            <a:pPr defTabSz="457200">
              <a:lnSpc>
                <a:spcPct val="75000"/>
              </a:lnSpc>
              <a:spcBef>
                <a:spcPts val="500"/>
              </a:spcBef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scalable &amp; secure</a:t>
            </a:r>
          </a:p>
          <a:p>
            <a:pPr defTabSz="457200">
              <a:lnSpc>
                <a:spcPct val="75000"/>
              </a:lnSpc>
              <a:spcBef>
                <a:spcPts val="500"/>
              </a:spcBef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always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current</a:t>
            </a:r>
          </a:p>
          <a:p>
            <a:pPr defTabSz="457200">
              <a:lnSpc>
                <a:spcPct val="75000"/>
              </a:lnSpc>
              <a:spcBef>
                <a:spcPts val="500"/>
              </a:spcBef>
              <a:buClr>
                <a:srgbClr val="F49A25"/>
              </a:buClr>
              <a:buFont typeface="Arial"/>
              <a:buNone/>
            </a:pPr>
            <a:endParaRPr sz="2000" dirty="0">
              <a:solidFill>
                <a:srgbClr val="595959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9" name="Shape 930">
            <a:extLst>
              <a:ext uri="{FF2B5EF4-FFF2-40B4-BE49-F238E27FC236}">
                <a16:creationId xmlns:a16="http://schemas.microsoft.com/office/drawing/2014/main" id="{395F6F62-9EEE-4609-8608-815D7AF57B0D}"/>
              </a:ext>
            </a:extLst>
          </p:cNvPr>
          <p:cNvSpPr txBox="1"/>
          <p:nvPr/>
        </p:nvSpPr>
        <p:spPr>
          <a:xfrm>
            <a:off x="1226816" y="1600317"/>
            <a:ext cx="92330" cy="49243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defTabSz="457200">
              <a:buClr>
                <a:srgbClr val="000000"/>
              </a:buClr>
              <a:buFont typeface="Arial"/>
              <a:buNone/>
            </a:pPr>
            <a:endParaRPr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0" name="Shape 932">
            <a:extLst>
              <a:ext uri="{FF2B5EF4-FFF2-40B4-BE49-F238E27FC236}">
                <a16:creationId xmlns:a16="http://schemas.microsoft.com/office/drawing/2014/main" id="{9ADA2F8F-7AC0-40E6-ACBE-EE4E99D6034A}"/>
              </a:ext>
            </a:extLst>
          </p:cNvPr>
          <p:cNvSpPr txBox="1"/>
          <p:nvPr/>
        </p:nvSpPr>
        <p:spPr>
          <a:xfrm>
            <a:off x="1453508" y="1754196"/>
            <a:ext cx="9150300" cy="9667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buClr>
                <a:srgbClr val="F49A25"/>
              </a:buClr>
              <a:buSzPct val="25000"/>
              <a:buFont typeface="Calibri"/>
              <a:buNone/>
            </a:pPr>
            <a:r>
              <a:rPr lang="en" sz="5400" b="1" dirty="0">
                <a:solidFill>
                  <a:srgbClr val="006600"/>
                </a:solidFill>
                <a:ea typeface="Calibri"/>
                <a:cs typeface="Calibri"/>
                <a:sym typeface="Calibri"/>
                <a:rtl val="0"/>
              </a:rPr>
              <a:t>easy</a:t>
            </a:r>
            <a:r>
              <a:rPr lang="en" sz="5400" b="1" dirty="0">
                <a:solidFill>
                  <a:srgbClr val="F49A25"/>
                </a:solidFill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" sz="5400" b="1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+ </a:t>
            </a:r>
            <a:r>
              <a:rPr lang="en" sz="5400" b="1" dirty="0">
                <a:solidFill>
                  <a:srgbClr val="006600"/>
                </a:solidFill>
                <a:ea typeface="Calibri"/>
                <a:cs typeface="Calibri"/>
                <a:sym typeface="Calibri"/>
                <a:rtl val="0"/>
              </a:rPr>
              <a:t>powerful</a:t>
            </a:r>
            <a:r>
              <a:rPr lang="en" sz="5400" b="1" dirty="0">
                <a:solidFill>
                  <a:srgbClr val="F49A25"/>
                </a:solidFill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" sz="5400" b="1" dirty="0">
                <a:solidFill>
                  <a:prstClr val="black"/>
                </a:solidFill>
                <a:ea typeface="Calibri"/>
                <a:cs typeface="Calibri"/>
                <a:sym typeface="Calibri"/>
                <a:rtl val="0"/>
              </a:rPr>
              <a:t>+ </a:t>
            </a:r>
            <a:r>
              <a:rPr lang="en" sz="5400" b="1" dirty="0">
                <a:solidFill>
                  <a:srgbClr val="006600"/>
                </a:solidFill>
                <a:ea typeface="Calibri"/>
                <a:cs typeface="Calibri"/>
                <a:sym typeface="Calibri"/>
                <a:rtl val="0"/>
              </a:rPr>
              <a:t>unified</a:t>
            </a:r>
          </a:p>
        </p:txBody>
      </p:sp>
      <p:sp>
        <p:nvSpPr>
          <p:cNvPr id="11" name="Shape 933">
            <a:extLst>
              <a:ext uri="{FF2B5EF4-FFF2-40B4-BE49-F238E27FC236}">
                <a16:creationId xmlns:a16="http://schemas.microsoft.com/office/drawing/2014/main" id="{B549E878-F192-4D0E-9EEA-C1F0665544DD}"/>
              </a:ext>
            </a:extLst>
          </p:cNvPr>
          <p:cNvSpPr txBox="1"/>
          <p:nvPr/>
        </p:nvSpPr>
        <p:spPr>
          <a:xfrm>
            <a:off x="7948781" y="4521899"/>
            <a:ext cx="2502627" cy="1126409"/>
          </a:xfrm>
          <a:prstGeom prst="rect">
            <a:avLst/>
          </a:prstGeom>
          <a:noFill/>
          <a:ln>
            <a:noFill/>
          </a:ln>
        </p:spPr>
        <p:txBody>
          <a:bodyPr lIns="45700" tIns="45700" rIns="45700" bIns="45700" anchor="t" anchorCtr="0">
            <a:noAutofit/>
          </a:bodyPr>
          <a:lstStyle/>
          <a:p>
            <a:pPr defTabSz="457200">
              <a:lnSpc>
                <a:spcPct val="75000"/>
              </a:lnSpc>
              <a:buClr>
                <a:srgbClr val="F49A25"/>
              </a:buClr>
              <a:buSzPct val="25000"/>
              <a:buFont typeface="Arial"/>
              <a:buNone/>
            </a:pP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a </a:t>
            </a:r>
            <a:r>
              <a:rPr lang="en" sz="2000" b="1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single environment</a:t>
            </a:r>
            <a:r>
              <a:rPr lang="en" sz="2000" dirty="0">
                <a:solidFill>
                  <a:srgbClr val="595959"/>
                </a:solidFill>
                <a:ea typeface="Calibri"/>
                <a:cs typeface="Calibri"/>
                <a:sym typeface="Calibri"/>
                <a:rtl val="0"/>
              </a:rPr>
              <a:t> across applications</a:t>
            </a:r>
          </a:p>
          <a:p>
            <a:pPr defTabSz="457200">
              <a:lnSpc>
                <a:spcPct val="75000"/>
              </a:lnSpc>
              <a:spcBef>
                <a:spcPts val="500"/>
              </a:spcBef>
              <a:buClr>
                <a:srgbClr val="F49A25"/>
              </a:buClr>
              <a:buFont typeface="Arial"/>
              <a:buNone/>
            </a:pPr>
            <a:endParaRPr sz="2000" dirty="0">
              <a:solidFill>
                <a:srgbClr val="595959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2" name="Shape 934">
            <a:extLst>
              <a:ext uri="{FF2B5EF4-FFF2-40B4-BE49-F238E27FC236}">
                <a16:creationId xmlns:a16="http://schemas.microsoft.com/office/drawing/2014/main" id="{D97D95AE-A3E7-4B11-BDF1-1496B4BD1FD8}"/>
              </a:ext>
            </a:extLst>
          </p:cNvPr>
          <p:cNvSpPr/>
          <p:nvPr/>
        </p:nvSpPr>
        <p:spPr>
          <a:xfrm>
            <a:off x="2127847" y="3288087"/>
            <a:ext cx="333054" cy="76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C493"/>
          </a:solidFill>
          <a:ln w="254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935">
            <a:extLst>
              <a:ext uri="{FF2B5EF4-FFF2-40B4-BE49-F238E27FC236}">
                <a16:creationId xmlns:a16="http://schemas.microsoft.com/office/drawing/2014/main" id="{37296C5B-1A46-42D1-BDD6-B5EFB2014D0D}"/>
              </a:ext>
            </a:extLst>
          </p:cNvPr>
          <p:cNvSpPr/>
          <p:nvPr/>
        </p:nvSpPr>
        <p:spPr>
          <a:xfrm>
            <a:off x="8815111" y="3288085"/>
            <a:ext cx="333054" cy="76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C493"/>
          </a:solidFill>
          <a:ln w="254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4" name="Shape 936">
            <a:extLst>
              <a:ext uri="{FF2B5EF4-FFF2-40B4-BE49-F238E27FC236}">
                <a16:creationId xmlns:a16="http://schemas.microsoft.com/office/drawing/2014/main" id="{F552E971-D043-41AE-B7AF-736CFCC55140}"/>
              </a:ext>
            </a:extLst>
          </p:cNvPr>
          <p:cNvSpPr/>
          <p:nvPr/>
        </p:nvSpPr>
        <p:spPr>
          <a:xfrm>
            <a:off x="5236970" y="3288087"/>
            <a:ext cx="333054" cy="76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C493"/>
          </a:solidFill>
          <a:ln w="254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 defTabSz="457200">
              <a:buClr>
                <a:srgbClr val="000000"/>
              </a:buClr>
              <a:buFont typeface="Arial"/>
              <a:buNone/>
            </a:pPr>
            <a:endParaRPr sz="1400">
              <a:solidFill>
                <a:prstClr val="white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" name="Shape 922">
            <a:extLst>
              <a:ext uri="{FF2B5EF4-FFF2-40B4-BE49-F238E27FC236}">
                <a16:creationId xmlns:a16="http://schemas.microsoft.com/office/drawing/2014/main" id="{9E5D7C4C-8F41-40C7-B210-AE2D3CCC716E}"/>
              </a:ext>
            </a:extLst>
          </p:cNvPr>
          <p:cNvSpPr txBox="1"/>
          <p:nvPr/>
        </p:nvSpPr>
        <p:spPr>
          <a:xfrm>
            <a:off x="1272881" y="5720838"/>
            <a:ext cx="8686800" cy="9438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 defTabSz="457200">
              <a:buClr>
                <a:srgbClr val="000000"/>
              </a:buClr>
              <a:buSzPct val="25000"/>
              <a:buFont typeface="Calibri"/>
              <a:buNone/>
            </a:pPr>
            <a:r>
              <a:rPr lang="en" sz="320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for </a:t>
            </a:r>
            <a:r>
              <a:rPr lang="en" sz="3200" i="1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agile</a:t>
            </a:r>
            <a:r>
              <a:rPr lang="en" sz="320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 digital business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207428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Why are we all here?</a:t>
            </a:r>
          </a:p>
          <a:p>
            <a:r>
              <a:rPr lang="en-US" sz="2400" dirty="0"/>
              <a:t>Team Norm setting – introductions and agreed upon norms</a:t>
            </a:r>
          </a:p>
          <a:p>
            <a:r>
              <a:rPr lang="en-US" sz="2400" dirty="0"/>
              <a:t>Create the basic skeleton and plumbing for the project so that future sprints can be truly add incremental value in an efficient way. It may involve some research spikes.</a:t>
            </a:r>
          </a:p>
          <a:p>
            <a:r>
              <a:rPr lang="en-US" sz="2400" dirty="0"/>
              <a:t>Minimal design up front is done in Sprint Zero so that emergent design is possible in future sprints. This includes putting together a flexible enough framework so that refactoring is easy.</a:t>
            </a:r>
          </a:p>
          <a:p>
            <a:r>
              <a:rPr lang="en-US" sz="2400" dirty="0"/>
              <a:t>Outlines of an MVP should be defined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08"/>
            <a:ext cx="10515600" cy="1325563"/>
          </a:xfrm>
        </p:spPr>
        <p:txBody>
          <a:bodyPr/>
          <a:lstStyle/>
          <a:p>
            <a:r>
              <a:rPr lang="en-US" dirty="0"/>
              <a:t>Establishing a common language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5E6F0607-6AB7-4307-B951-CF55A4C10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3242" y="3701431"/>
            <a:ext cx="4208758" cy="315656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747572-7AE7-4723-9AB0-6571CE7C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242" y="364928"/>
            <a:ext cx="4959223" cy="333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7B396-C791-48AE-84E4-DC1393598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2" y="1210574"/>
            <a:ext cx="7532856" cy="443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33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Demonstrating Success, products and Platforms at USF ( Work effort 10 mins)</a:t>
            </a:r>
          </a:p>
        </p:txBody>
      </p:sp>
    </p:spTree>
    <p:extLst>
      <p:ext uri="{BB962C8B-B14F-4D97-AF65-F5344CB8AC3E}">
        <p14:creationId xmlns:p14="http://schemas.microsoft.com/office/powerpoint/2010/main" val="4231505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Show me, not tell 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2AD62-3EAE-4F10-AB7A-F5475B9F7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8" y="1045028"/>
            <a:ext cx="9397851" cy="52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14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Show me, not tell 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FDB07-9128-44FF-AFA7-22BF6CEF5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3" y="938190"/>
            <a:ext cx="9300804" cy="53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20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Show me, not tell 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83C8BA-B6FB-4E5A-B771-B4BCD7EB6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577" y="956905"/>
            <a:ext cx="2907682" cy="59010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8A479E-CBC5-4F8F-AFB5-57E39ABF8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68" y="956904"/>
            <a:ext cx="2907682" cy="59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6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Show me, not tell 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279F6-5D12-4654-9718-FAC862FF8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" y="1570932"/>
            <a:ext cx="9250667" cy="434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35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Show me, not tell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D885-478D-40F3-A2CB-51CE65D70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" y="1108889"/>
            <a:ext cx="10843281" cy="46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83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95755C0-58AD-41E7-987E-5116009D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93"/>
            <a:ext cx="10515600" cy="1325563"/>
          </a:xfrm>
        </p:spPr>
        <p:txBody>
          <a:bodyPr/>
          <a:lstStyle/>
          <a:p>
            <a:r>
              <a:rPr lang="en-US" dirty="0"/>
              <a:t>Show me, not tell 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8BB55-9196-4423-AC1B-C21B1509B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23" y="953326"/>
            <a:ext cx="5991690" cy="59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learned and your questions (Work effort 5 mins)</a:t>
            </a:r>
          </a:p>
        </p:txBody>
      </p:sp>
    </p:spTree>
    <p:extLst>
      <p:ext uri="{BB962C8B-B14F-4D97-AF65-F5344CB8AC3E}">
        <p14:creationId xmlns:p14="http://schemas.microsoft.com/office/powerpoint/2010/main" val="646526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3F8-E322-4073-BD35-BD9F517A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D1109-439E-443F-BC9F-0F52C81FF4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CFA6-5D07-49EC-990C-2219379379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64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your Development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 Dr Paul Dosal </a:t>
            </a:r>
          </a:p>
          <a:p>
            <a:endParaRPr lang="en-US" dirty="0"/>
          </a:p>
          <a:p>
            <a:r>
              <a:rPr lang="en-US" dirty="0"/>
              <a:t>Alice Wei</a:t>
            </a:r>
          </a:p>
          <a:p>
            <a:endParaRPr lang="en-US" dirty="0"/>
          </a:p>
          <a:p>
            <a:r>
              <a:rPr lang="en-US" dirty="0"/>
              <a:t>Sidney Fernandes</a:t>
            </a:r>
          </a:p>
        </p:txBody>
      </p:sp>
    </p:spTree>
    <p:extLst>
      <p:ext uri="{BB962C8B-B14F-4D97-AF65-F5344CB8AC3E}">
        <p14:creationId xmlns:p14="http://schemas.microsoft.com/office/powerpoint/2010/main" val="2982208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B138-1A3E-45F6-9C2A-6AAB440F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42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8B6D-B2BE-4B1B-BC09-DE9755D8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292FA-1531-41EE-90C6-91154A8923C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32F26-C510-40FE-BE20-E602A5E2C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1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446CA9"/>
                </a:solidFill>
              </a:rPr>
              <a:t>Session Evaluations</a:t>
            </a:r>
            <a:br>
              <a:rPr lang="en-US" sz="2800" dirty="0"/>
            </a:br>
            <a:r>
              <a:rPr lang="en-US" sz="2200" dirty="0"/>
              <a:t>There are two ways to access the session and presenter evaluations: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91365-6C53-48AF-BE7B-1DA5CEB68C5A}"/>
              </a:ext>
            </a:extLst>
          </p:cNvPr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the mobile app, click on the session you want from the schedule &gt; then scroll down or click on the associated resources &gt; and the </a:t>
            </a:r>
            <a:r>
              <a:rPr lang="en-US" sz="1600" dirty="0">
                <a:solidFill>
                  <a:srgbClr val="446CA9"/>
                </a:solidFill>
              </a:rPr>
              <a:t>evaluation </a:t>
            </a:r>
            <a:r>
              <a:rPr lang="en-US" sz="1600" dirty="0"/>
              <a:t>will pop up in the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1638-B65C-4C26-A662-6F5DAE2846BE}"/>
              </a:ext>
            </a:extLst>
          </p:cNvPr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 online agenda, click on the “</a:t>
            </a:r>
            <a:r>
              <a:rPr lang="en-US" sz="1600" dirty="0">
                <a:solidFill>
                  <a:srgbClr val="446CA9"/>
                </a:solidFill>
              </a:rPr>
              <a:t>Evaluate Session</a:t>
            </a:r>
            <a:r>
              <a:rPr lang="en-US" sz="1600" dirty="0"/>
              <a:t>”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58" y="1879398"/>
            <a:ext cx="5518484" cy="141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58" y="3462565"/>
            <a:ext cx="5519942" cy="2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8424529" cy="1600200"/>
          </a:xfrm>
        </p:spPr>
        <p:txBody>
          <a:bodyPr/>
          <a:lstStyle/>
          <a:p>
            <a:r>
              <a:rPr lang="en-US" dirty="0">
                <a:solidFill>
                  <a:srgbClr val="446CA9"/>
                </a:solidFill>
              </a:rPr>
              <a:t>Contact Information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EE60F3-6297-4CF1-8A00-FC6F94263BD9}"/>
              </a:ext>
            </a:extLst>
          </p:cNvPr>
          <p:cNvSpPr txBox="1">
            <a:spLocks/>
          </p:cNvSpPr>
          <p:nvPr/>
        </p:nvSpPr>
        <p:spPr>
          <a:xfrm>
            <a:off x="1303420" y="5943464"/>
            <a:ext cx="9316454" cy="763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NOTE: This presentation leaves copyright of the content to the presenter. Unless otherwise noted in the materials, uploaded content carries the </a:t>
            </a:r>
            <a:r>
              <a:rPr lang="en-US" sz="1200" dirty="0">
                <a:hlinkClick r:id="rId2"/>
              </a:rPr>
              <a:t>Creative Commons Attribution 4.0 International (CC BY 4.0), </a:t>
            </a:r>
            <a:r>
              <a:rPr lang="en-US" sz="1200" dirty="0"/>
              <a:t>which grants usage to the general public, with appropriate credit to the author.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E71080-E299-491A-86DA-498A98AD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8424529" cy="317784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FC567-9ECA-4075-8DC0-9669F8C75A99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4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6C273-A84A-46E5-94A5-5B206280B46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7269-866E-4662-A61E-4FD6EB4A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22BF-4527-43AC-BABB-CC87E7FB1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 Success at USF  (Work effort 10 mins)</a:t>
            </a:r>
          </a:p>
        </p:txBody>
      </p:sp>
    </p:spTree>
    <p:extLst>
      <p:ext uri="{BB962C8B-B14F-4D97-AF65-F5344CB8AC3E}">
        <p14:creationId xmlns:p14="http://schemas.microsoft.com/office/powerpoint/2010/main" val="1118429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USF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14500"/>
            <a:ext cx="9611139" cy="4038601"/>
          </a:xfrm>
        </p:spPr>
        <p:txBody>
          <a:bodyPr/>
          <a:lstStyle/>
          <a:p>
            <a:r>
              <a:rPr lang="en-US" dirty="0"/>
              <a:t>High-impact global research university dedicated to student success </a:t>
            </a:r>
          </a:p>
          <a:p>
            <a:r>
              <a:rPr lang="en-US" dirty="0"/>
              <a:t>2018-19 System Enrollment: 50,755 (37,333 undergrads)</a:t>
            </a:r>
          </a:p>
          <a:p>
            <a:r>
              <a:rPr lang="en-US" dirty="0"/>
              <a:t>Ranked 44th best public university in the USA                 </a:t>
            </a:r>
            <a:r>
              <a:rPr lang="en-US" sz="1600" dirty="0"/>
              <a:t>(U.S. News &amp; World Report, 2019)</a:t>
            </a:r>
          </a:p>
          <a:p>
            <a:r>
              <a:rPr lang="en-US" dirty="0"/>
              <a:t>Ranked #1 among all public universities in the USA for    6-year graduation rate improvement over past 10 years     </a:t>
            </a:r>
            <a:r>
              <a:rPr lang="en-US" sz="1600" dirty="0"/>
              <a:t>(University of Utah, 2019)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286" y="2750762"/>
            <a:ext cx="2285714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8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Year Students Retention Rate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11067" r="20705" b="42000"/>
          <a:stretch/>
        </p:blipFill>
        <p:spPr>
          <a:xfrm>
            <a:off x="1917880" y="1714500"/>
            <a:ext cx="831814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239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0fe6d1a-fbd8-481e-a931-e26b7beb3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693c4d5-522e-430a-8257-291ad6052c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938</Words>
  <Application>Microsoft Office PowerPoint</Application>
  <PresentationFormat>Widescreen</PresentationFormat>
  <Paragraphs>172</Paragraphs>
  <Slides>43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Transforming the Student Experience a Sprint at a Time</vt:lpstr>
      <vt:lpstr>Sprint Zero </vt:lpstr>
      <vt:lpstr>Sprint 0</vt:lpstr>
      <vt:lpstr>Introduction to your Development Team</vt:lpstr>
      <vt:lpstr>PowerPoint Presentation</vt:lpstr>
      <vt:lpstr>PowerPoint Presentation</vt:lpstr>
      <vt:lpstr>Sprint 1</vt:lpstr>
      <vt:lpstr>Introduction to USF</vt:lpstr>
      <vt:lpstr>First Year Students Retention Rate</vt:lpstr>
      <vt:lpstr>6-Year Graduation Rate</vt:lpstr>
      <vt:lpstr>6-Year Graduation Rate: Race &amp; Ethnicity</vt:lpstr>
      <vt:lpstr>6-Year Graduation Rate: Pell vs. Non-Pell</vt:lpstr>
      <vt:lpstr>4-Year Graduation Rate</vt:lpstr>
      <vt:lpstr>Predictive Analytics Allow USF to…</vt:lpstr>
      <vt:lpstr>PowerPoint Presentation</vt:lpstr>
      <vt:lpstr>USF Usage of Predictive Analytics</vt:lpstr>
      <vt:lpstr>Civitas Learning Predictive Analytics</vt:lpstr>
      <vt:lpstr>Persistence Committee</vt:lpstr>
      <vt:lpstr>Care Management</vt:lpstr>
      <vt:lpstr>An Integrated Care Management Platform</vt:lpstr>
      <vt:lpstr>PowerPoint Presentation</vt:lpstr>
      <vt:lpstr>Sprint 2</vt:lpstr>
      <vt:lpstr>A Handshake and the Healthcare connection</vt:lpstr>
      <vt:lpstr>A real Sprint 0</vt:lpstr>
      <vt:lpstr>We did it and more..</vt:lpstr>
      <vt:lpstr>Sprint 3</vt:lpstr>
      <vt:lpstr>An urgency that drives change</vt:lpstr>
      <vt:lpstr>Embracing Agile &amp; Minimally Viable Product</vt:lpstr>
      <vt:lpstr>Embrace new technology</vt:lpstr>
      <vt:lpstr>Establishing a common language</vt:lpstr>
      <vt:lpstr>Sprint 4</vt:lpstr>
      <vt:lpstr>Show me, not tell me</vt:lpstr>
      <vt:lpstr>Show me, not tell me</vt:lpstr>
      <vt:lpstr>Show me, not tell me</vt:lpstr>
      <vt:lpstr>Show me, not tell me</vt:lpstr>
      <vt:lpstr>Show me, not tell me</vt:lpstr>
      <vt:lpstr>Show me, not tell me</vt:lpstr>
      <vt:lpstr>Sprint 5</vt:lpstr>
      <vt:lpstr>PowerPoint Presentation</vt:lpstr>
      <vt:lpstr>PowerPoint Presentation</vt:lpstr>
      <vt:lpstr>PowerPoint Presentation</vt:lpstr>
      <vt:lpstr>Session Evaluations There are two ways to access the session and presenter evaluations: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Berg</dc:creator>
  <cp:lastModifiedBy>Wei, Alice</cp:lastModifiedBy>
  <cp:revision>100</cp:revision>
  <dcterms:created xsi:type="dcterms:W3CDTF">2019-03-25T21:23:33Z</dcterms:created>
  <dcterms:modified xsi:type="dcterms:W3CDTF">2019-10-11T00:52:11Z</dcterms:modified>
</cp:coreProperties>
</file>