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68" r:id="rId5"/>
    <p:sldId id="294" r:id="rId6"/>
    <p:sldId id="355" r:id="rId7"/>
    <p:sldId id="267" r:id="rId8"/>
    <p:sldId id="265" r:id="rId9"/>
    <p:sldId id="266" r:id="rId10"/>
    <p:sldId id="261" r:id="rId11"/>
    <p:sldId id="262" r:id="rId12"/>
    <p:sldId id="269" r:id="rId13"/>
    <p:sldId id="259" r:id="rId14"/>
    <p:sldId id="295" r:id="rId15"/>
    <p:sldId id="270" r:id="rId16"/>
    <p:sldId id="356" r:id="rId17"/>
    <p:sldId id="260" r:id="rId18"/>
    <p:sldId id="1135" r:id="rId19"/>
    <p:sldId id="1134" r:id="rId20"/>
    <p:sldId id="281" r:id="rId21"/>
    <p:sldId id="282" r:id="rId22"/>
    <p:sldId id="278" r:id="rId23"/>
    <p:sldId id="274" r:id="rId24"/>
    <p:sldId id="275" r:id="rId25"/>
    <p:sldId id="283" r:id="rId26"/>
    <p:sldId id="285" r:id="rId27"/>
    <p:sldId id="263"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622"/>
    <a:srgbClr val="446C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7" autoAdjust="0"/>
    <p:restoredTop sz="94660"/>
  </p:normalViewPr>
  <p:slideViewPr>
    <p:cSldViewPr snapToGrid="0">
      <p:cViewPr varScale="1">
        <p:scale>
          <a:sx n="101" d="100"/>
          <a:sy n="101" d="100"/>
        </p:scale>
        <p:origin x="12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10/11/2019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971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10/11/2019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rbes.com/sites/jasonbloomberg/2018/07/29/cryptojacking-displaces-ransomware-as-most-popular-cyberthreat/#48c1d21386e9" TargetMode="External"/><Relationship Id="rId2" Type="http://schemas.openxmlformats.org/officeDocument/2006/relationships/hyperlink" Target="https://continuumgrc.com/business-email-compromis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elbrooks@vcu.edu"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 Id="rId5" Type="http://schemas.openxmlformats.org/officeDocument/2006/relationships/hyperlink" Target="mailto:fpardo@nacua.org" TargetMode="External"/><Relationship Id="rId4" Type="http://schemas.openxmlformats.org/officeDocument/2006/relationships/hyperlink" Target="mailto:cmelcher@august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p:txBody>
          <a:bodyPr/>
          <a:lstStyle/>
          <a:p>
            <a:r>
              <a:rPr lang="en-US" dirty="0"/>
              <a:t>Legal Update: Data Privacy and Cybersecurity</a:t>
            </a:r>
          </a:p>
        </p:txBody>
      </p:sp>
      <p:sp>
        <p:nvSpPr>
          <p:cNvPr id="3" name="Subtitle 2">
            <a:extLst>
              <a:ext uri="{FF2B5EF4-FFF2-40B4-BE49-F238E27FC236}">
                <a16:creationId xmlns:a16="http://schemas.microsoft.com/office/drawing/2014/main" id="{459E0EE9-0655-42A9-8455-EF00DEF1FB03}"/>
              </a:ext>
            </a:extLst>
          </p:cNvPr>
          <p:cNvSpPr>
            <a:spLocks noGrp="1"/>
          </p:cNvSpPr>
          <p:nvPr>
            <p:ph type="subTitle" idx="1"/>
          </p:nvPr>
        </p:nvSpPr>
        <p:spPr>
          <a:xfrm>
            <a:off x="619125" y="3155950"/>
            <a:ext cx="9144000" cy="2303045"/>
          </a:xfrm>
        </p:spPr>
        <p:txBody>
          <a:bodyPr>
            <a:normAutofit fontScale="85000" lnSpcReduction="20000"/>
          </a:bodyPr>
          <a:lstStyle/>
          <a:p>
            <a:pPr algn="l"/>
            <a:r>
              <a:rPr lang="en-US" sz="2600" b="1" dirty="0"/>
              <a:t>Elizabeth Lim Brooks</a:t>
            </a:r>
            <a:r>
              <a:rPr lang="en-US" sz="2600" dirty="0"/>
              <a:t>, Associate University Counsel, </a:t>
            </a:r>
          </a:p>
          <a:p>
            <a:pPr algn="l">
              <a:spcAft>
                <a:spcPts val="600"/>
              </a:spcAft>
            </a:pPr>
            <a:r>
              <a:rPr lang="en-US" sz="2600" dirty="0"/>
              <a:t>       Virginia Commonwealth University</a:t>
            </a:r>
          </a:p>
          <a:p>
            <a:pPr algn="l"/>
            <a:r>
              <a:rPr lang="en-US" sz="2600" b="1" dirty="0"/>
              <a:t>Christopher Melcher</a:t>
            </a:r>
            <a:r>
              <a:rPr lang="en-US" sz="2600" dirty="0"/>
              <a:t>, Vice President for Legal Affairs/General Counsel, </a:t>
            </a:r>
          </a:p>
          <a:p>
            <a:pPr algn="l">
              <a:spcAft>
                <a:spcPts val="600"/>
              </a:spcAft>
            </a:pPr>
            <a:r>
              <a:rPr lang="en-US" sz="2600" dirty="0"/>
              <a:t>       Augusta University</a:t>
            </a:r>
          </a:p>
          <a:p>
            <a:pPr algn="l"/>
            <a:r>
              <a:rPr lang="en-US" sz="2600" b="1" dirty="0"/>
              <a:t>Francisco Pardo</a:t>
            </a:r>
            <a:r>
              <a:rPr lang="en-US" sz="2600" dirty="0"/>
              <a:t>, Moderator, Assistant Director of Legal Resources, </a:t>
            </a:r>
          </a:p>
          <a:p>
            <a:pPr algn="l"/>
            <a:r>
              <a:rPr lang="en-US" sz="2600" dirty="0"/>
              <a:t>       National Association of College and University Attorneys (NACUA)</a:t>
            </a:r>
          </a:p>
          <a:p>
            <a:pPr algn="l"/>
            <a:endParaRPr lang="en-US" dirty="0"/>
          </a:p>
        </p:txBody>
      </p:sp>
    </p:spTree>
    <p:extLst>
      <p:ext uri="{BB962C8B-B14F-4D97-AF65-F5344CB8AC3E}">
        <p14:creationId xmlns:p14="http://schemas.microsoft.com/office/powerpoint/2010/main" val="342622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p:txBody>
          <a:bodyPr/>
          <a:lstStyle/>
          <a:p>
            <a:r>
              <a:rPr lang="en-US" dirty="0"/>
              <a:t>New Applications and Technology</a:t>
            </a:r>
          </a:p>
        </p:txBody>
      </p:sp>
    </p:spTree>
    <p:extLst>
      <p:ext uri="{BB962C8B-B14F-4D97-AF65-F5344CB8AC3E}">
        <p14:creationId xmlns:p14="http://schemas.microsoft.com/office/powerpoint/2010/main" val="1501342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8B6D-B2BE-4B1B-BC09-DE9755D837D0}"/>
              </a:ext>
            </a:extLst>
          </p:cNvPr>
          <p:cNvSpPr>
            <a:spLocks noGrp="1"/>
          </p:cNvSpPr>
          <p:nvPr>
            <p:ph type="title"/>
          </p:nvPr>
        </p:nvSpPr>
        <p:spPr>
          <a:xfrm>
            <a:off x="735012" y="797885"/>
            <a:ext cx="5475288" cy="1897649"/>
          </a:xfrm>
        </p:spPr>
        <p:txBody>
          <a:bodyPr>
            <a:normAutofit fontScale="90000"/>
          </a:bodyPr>
          <a:lstStyle/>
          <a:p>
            <a:r>
              <a:rPr lang="en-US" dirty="0"/>
              <a:t>How do we apply privacy laws to new sources/types of data?</a:t>
            </a:r>
          </a:p>
        </p:txBody>
      </p:sp>
      <p:pic>
        <p:nvPicPr>
          <p:cNvPr id="5" name="Picture Placeholder 4"/>
          <p:cNvPicPr>
            <a:picLocks noGrp="1" noChangeAspect="1"/>
          </p:cNvPicPr>
          <p:nvPr>
            <p:ph type="pic" idx="1"/>
          </p:nvPr>
        </p:nvPicPr>
        <p:blipFill>
          <a:blip r:embed="rId2" cstate="hqprint">
            <a:extLst>
              <a:ext uri="{28A0092B-C50C-407E-A947-70E740481C1C}">
                <a14:useLocalDpi xmlns:a14="http://schemas.microsoft.com/office/drawing/2010/main" val="0"/>
              </a:ext>
            </a:extLst>
          </a:blip>
          <a:srcRect l="7218" r="7218"/>
          <a:stretch>
            <a:fillRect/>
          </a:stretch>
        </p:blipFill>
        <p:spPr>
          <a:xfrm>
            <a:off x="6479314" y="731210"/>
            <a:ext cx="2979012" cy="2352254"/>
          </a:xfrm>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10651" r="10205"/>
          <a:stretch/>
        </p:blipFill>
        <p:spPr>
          <a:xfrm>
            <a:off x="4596261" y="3328734"/>
            <a:ext cx="3518453" cy="2963735"/>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rotWithShape="1">
          <a:blip r:embed="rId4" cstate="hqprint">
            <a:extLst>
              <a:ext uri="{28A0092B-C50C-407E-A947-70E740481C1C}">
                <a14:useLocalDpi xmlns:a14="http://schemas.microsoft.com/office/drawing/2010/main" val="0"/>
              </a:ext>
            </a:extLst>
          </a:blip>
          <a:srcRect r="22803"/>
          <a:stretch/>
        </p:blipFill>
        <p:spPr>
          <a:xfrm>
            <a:off x="1053697" y="3328734"/>
            <a:ext cx="3324271" cy="2963735"/>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rotWithShape="1">
          <a:blip r:embed="rId5" cstate="hqprint">
            <a:extLst>
              <a:ext uri="{28A0092B-C50C-407E-A947-70E740481C1C}">
                <a14:useLocalDpi xmlns:a14="http://schemas.microsoft.com/office/drawing/2010/main" val="0"/>
              </a:ext>
            </a:extLst>
          </a:blip>
          <a:srcRect t="10144" b="12753"/>
          <a:stretch/>
        </p:blipFill>
        <p:spPr>
          <a:xfrm>
            <a:off x="8333007" y="3328734"/>
            <a:ext cx="2882956" cy="29637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4311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idx="1"/>
          </p:nvPr>
        </p:nvPicPr>
        <p:blipFill>
          <a:blip r:embed="rId2">
            <a:extLst>
              <a:ext uri="{28A0092B-C50C-407E-A947-70E740481C1C}">
                <a14:useLocalDpi xmlns:a14="http://schemas.microsoft.com/office/drawing/2010/main" val="0"/>
              </a:ext>
            </a:extLst>
          </a:blip>
          <a:srcRect t="6010" b="6010"/>
          <a:stretch>
            <a:fillRect/>
          </a:stretch>
        </p:blipFill>
        <p:spPr>
          <a:xfrm>
            <a:off x="557971" y="988116"/>
            <a:ext cx="8918143" cy="5068955"/>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8193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838200" y="313359"/>
            <a:ext cx="10515600" cy="1325563"/>
          </a:xfrm>
        </p:spPr>
        <p:txBody>
          <a:bodyPr>
            <a:normAutofit/>
          </a:bodyPr>
          <a:lstStyle/>
          <a:p>
            <a:r>
              <a:rPr lang="en-US" dirty="0"/>
              <a:t>The tension between </a:t>
            </a:r>
            <a:br>
              <a:rPr lang="en-US" dirty="0"/>
            </a:br>
            <a:r>
              <a:rPr lang="en-US" dirty="0"/>
              <a:t>privacy, security, and access</a:t>
            </a:r>
          </a:p>
        </p:txBody>
      </p:sp>
      <p:sp>
        <p:nvSpPr>
          <p:cNvPr id="3" name="Content Placeholder 2">
            <a:extLst>
              <a:ext uri="{FF2B5EF4-FFF2-40B4-BE49-F238E27FC236}">
                <a16:creationId xmlns:a16="http://schemas.microsoft.com/office/drawing/2014/main" id="{FFAD1109-439E-443F-BC9F-0F52C81FF426}"/>
              </a:ext>
            </a:extLst>
          </p:cNvPr>
          <p:cNvSpPr>
            <a:spLocks noGrp="1"/>
          </p:cNvSpPr>
          <p:nvPr>
            <p:ph sz="half" idx="1"/>
          </p:nvPr>
        </p:nvSpPr>
        <p:spPr>
          <a:xfrm>
            <a:off x="838200" y="1961983"/>
            <a:ext cx="5181600" cy="4351338"/>
          </a:xfrm>
        </p:spPr>
        <p:txBody>
          <a:bodyPr/>
          <a:lstStyle/>
          <a:p>
            <a:pPr marL="0" indent="0" algn="ctr">
              <a:spcAft>
                <a:spcPts val="600"/>
              </a:spcAft>
              <a:buNone/>
            </a:pPr>
            <a:r>
              <a:rPr lang="en-US" u="sng" dirty="0">
                <a:latin typeface="Tw Cen MT" panose="020B0602020104020603" pitchFamily="34" charset="0"/>
              </a:rPr>
              <a:t>Access/Use of Technology</a:t>
            </a:r>
          </a:p>
          <a:p>
            <a:pPr marL="0" indent="0">
              <a:buNone/>
            </a:pPr>
            <a:r>
              <a:rPr lang="en-US" dirty="0">
                <a:latin typeface="Tw Cen MT" panose="020B0602020104020603" pitchFamily="34" charset="0"/>
              </a:rPr>
              <a:t>Location data for student </a:t>
            </a:r>
          </a:p>
          <a:p>
            <a:pPr marL="0" indent="0">
              <a:spcBef>
                <a:spcPts val="0"/>
              </a:spcBef>
              <a:spcAft>
                <a:spcPts val="1200"/>
              </a:spcAft>
              <a:buNone/>
            </a:pPr>
            <a:r>
              <a:rPr lang="en-US" dirty="0">
                <a:latin typeface="Tw Cen MT" panose="020B0602020104020603" pitchFamily="34" charset="0"/>
              </a:rPr>
              <a:t>success</a:t>
            </a:r>
          </a:p>
          <a:p>
            <a:pPr marL="0" indent="0">
              <a:spcAft>
                <a:spcPts val="1200"/>
              </a:spcAft>
              <a:buNone/>
            </a:pPr>
            <a:r>
              <a:rPr lang="en-US" dirty="0">
                <a:latin typeface="Tw Cen MT" panose="020B0602020104020603" pitchFamily="34" charset="0"/>
              </a:rPr>
              <a:t>Biometrics for access to </a:t>
            </a:r>
            <a:br>
              <a:rPr lang="en-US" dirty="0">
                <a:latin typeface="Tw Cen MT" panose="020B0602020104020603" pitchFamily="34" charset="0"/>
              </a:rPr>
            </a:br>
            <a:r>
              <a:rPr lang="en-US" dirty="0">
                <a:latin typeface="Tw Cen MT" panose="020B0602020104020603" pitchFamily="34" charset="0"/>
              </a:rPr>
              <a:t>university locations</a:t>
            </a:r>
          </a:p>
          <a:p>
            <a:pPr marL="0" indent="0">
              <a:spcAft>
                <a:spcPts val="1200"/>
              </a:spcAft>
              <a:buNone/>
            </a:pPr>
            <a:r>
              <a:rPr lang="en-US" dirty="0">
                <a:latin typeface="Tw Cen MT" panose="020B0602020104020603" pitchFamily="34" charset="0"/>
              </a:rPr>
              <a:t>Need to ensure managerial oversight</a:t>
            </a:r>
            <a:br>
              <a:rPr lang="en-US" dirty="0">
                <a:latin typeface="Tw Cen MT" panose="020B0602020104020603" pitchFamily="34" charset="0"/>
              </a:rPr>
            </a:br>
            <a:endParaRPr lang="en-US" dirty="0">
              <a:latin typeface="Tw Cen MT" panose="020B0602020104020603" pitchFamily="34" charset="0"/>
            </a:endParaRPr>
          </a:p>
          <a:p>
            <a:endParaRPr lang="en-US" dirty="0"/>
          </a:p>
        </p:txBody>
      </p:sp>
      <p:sp>
        <p:nvSpPr>
          <p:cNvPr id="4" name="Content Placeholder 3">
            <a:extLst>
              <a:ext uri="{FF2B5EF4-FFF2-40B4-BE49-F238E27FC236}">
                <a16:creationId xmlns:a16="http://schemas.microsoft.com/office/drawing/2014/main" id="{9A2CCFA6-5D07-49EC-990C-22193793796E}"/>
              </a:ext>
            </a:extLst>
          </p:cNvPr>
          <p:cNvSpPr>
            <a:spLocks noGrp="1"/>
          </p:cNvSpPr>
          <p:nvPr>
            <p:ph sz="half" idx="2"/>
          </p:nvPr>
        </p:nvSpPr>
        <p:spPr>
          <a:xfrm>
            <a:off x="6267450" y="1961983"/>
            <a:ext cx="5181600" cy="4351338"/>
          </a:xfrm>
        </p:spPr>
        <p:txBody>
          <a:bodyPr/>
          <a:lstStyle/>
          <a:p>
            <a:pPr marL="0" indent="0" algn="ctr">
              <a:spcAft>
                <a:spcPts val="600"/>
              </a:spcAft>
              <a:buNone/>
            </a:pPr>
            <a:r>
              <a:rPr lang="en-US" u="sng" dirty="0">
                <a:latin typeface="Tw Cen MT" panose="020B0602020104020603" pitchFamily="34" charset="0"/>
              </a:rPr>
              <a:t>Privacy/security </a:t>
            </a:r>
          </a:p>
          <a:p>
            <a:pPr marL="0" indent="0">
              <a:spcAft>
                <a:spcPts val="1200"/>
              </a:spcAft>
              <a:buNone/>
            </a:pPr>
            <a:r>
              <a:rPr lang="en-US" dirty="0">
                <a:latin typeface="Tw Cen MT" panose="020B0602020104020603" pitchFamily="34" charset="0"/>
              </a:rPr>
              <a:t>Ethical use of location data, privacy expectations</a:t>
            </a:r>
          </a:p>
          <a:p>
            <a:pPr marL="0" indent="0">
              <a:spcAft>
                <a:spcPts val="1200"/>
              </a:spcAft>
              <a:buNone/>
            </a:pPr>
            <a:r>
              <a:rPr lang="en-US" dirty="0">
                <a:latin typeface="Tw Cen MT" panose="020B0602020104020603" pitchFamily="34" charset="0"/>
              </a:rPr>
              <a:t>Potentially triggers more compliance</a:t>
            </a:r>
          </a:p>
          <a:p>
            <a:pPr marL="0" indent="0">
              <a:spcAft>
                <a:spcPts val="1200"/>
              </a:spcAft>
              <a:buNone/>
            </a:pPr>
            <a:r>
              <a:rPr lang="en-US" dirty="0">
                <a:latin typeface="Tw Cen MT" panose="020B0602020104020603" pitchFamily="34" charset="0"/>
              </a:rPr>
              <a:t>More access means potential for less security</a:t>
            </a:r>
          </a:p>
        </p:txBody>
      </p:sp>
      <p:sp>
        <p:nvSpPr>
          <p:cNvPr id="5" name="Right Arrow 4"/>
          <p:cNvSpPr/>
          <p:nvPr/>
        </p:nvSpPr>
        <p:spPr>
          <a:xfrm>
            <a:off x="5012631" y="2638428"/>
            <a:ext cx="1007165" cy="318052"/>
          </a:xfrm>
          <a:prstGeom prst="rightArrow">
            <a:avLst/>
          </a:prstGeom>
          <a:solidFill>
            <a:srgbClr val="EF7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012630" y="3670200"/>
            <a:ext cx="1007165" cy="318052"/>
          </a:xfrm>
          <a:prstGeom prst="rightArrow">
            <a:avLst/>
          </a:prstGeom>
          <a:solidFill>
            <a:srgbClr val="EF7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012629" y="4714458"/>
            <a:ext cx="1007165" cy="318052"/>
          </a:xfrm>
          <a:prstGeom prst="rightArrow">
            <a:avLst/>
          </a:prstGeom>
          <a:solidFill>
            <a:srgbClr val="EF7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56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74705" cy="1325563"/>
          </a:xfrm>
          <a:noFill/>
        </p:spPr>
        <p:txBody>
          <a:bodyPr>
            <a:normAutofit/>
          </a:bodyPr>
          <a:lstStyle/>
          <a:p>
            <a:pPr algn="ctr"/>
            <a:r>
              <a:rPr lang="en-US" sz="4000" dirty="0">
                <a:solidFill>
                  <a:schemeClr val="tx1"/>
                </a:solidFill>
              </a:rPr>
              <a:t>Considerations for Sponsored Research</a:t>
            </a:r>
            <a:br>
              <a:rPr lang="en-US" sz="3200" dirty="0">
                <a:solidFill>
                  <a:schemeClr val="tx1"/>
                </a:solidFill>
              </a:rPr>
            </a:br>
            <a:endParaRPr lang="en-US" sz="3200" dirty="0">
              <a:solidFill>
                <a:schemeClr val="tx1"/>
              </a:solidFill>
            </a:endParaRPr>
          </a:p>
        </p:txBody>
      </p:sp>
      <p:sp>
        <p:nvSpPr>
          <p:cNvPr id="3" name="Content Placeholder 2"/>
          <p:cNvSpPr>
            <a:spLocks noGrp="1"/>
          </p:cNvSpPr>
          <p:nvPr>
            <p:ph idx="1"/>
          </p:nvPr>
        </p:nvSpPr>
        <p:spPr>
          <a:xfrm>
            <a:off x="666750" y="1355495"/>
            <a:ext cx="5429250" cy="3918976"/>
          </a:xfrm>
        </p:spPr>
        <p:txBody>
          <a:bodyPr>
            <a:normAutofit/>
          </a:bodyPr>
          <a:lstStyle/>
          <a:p>
            <a:pPr marL="257175" indent="-257175"/>
            <a:r>
              <a:rPr lang="en-US" sz="2500" dirty="0">
                <a:latin typeface="Tw Cen MT" panose="020B0602020104020603" pitchFamily="34" charset="0"/>
              </a:rPr>
              <a:t>Unpublished Data</a:t>
            </a:r>
          </a:p>
          <a:p>
            <a:pPr marL="257175" indent="-257175"/>
            <a:r>
              <a:rPr lang="en-US" sz="2500" dirty="0">
                <a:latin typeface="Tw Cen MT" panose="020B0602020104020603" pitchFamily="34" charset="0"/>
              </a:rPr>
              <a:t>Controlled Unclassified Information</a:t>
            </a:r>
          </a:p>
          <a:p>
            <a:pPr marL="257175" indent="-257175"/>
            <a:r>
              <a:rPr lang="en-US" sz="2500" dirty="0">
                <a:latin typeface="Tw Cen MT" panose="020B0602020104020603" pitchFamily="34" charset="0"/>
              </a:rPr>
              <a:t>Classified Research</a:t>
            </a:r>
          </a:p>
          <a:p>
            <a:pPr marL="257175" indent="-257175"/>
            <a:r>
              <a:rPr lang="en-US" sz="2500" dirty="0">
                <a:latin typeface="Tw Cen MT" panose="020B0602020104020603" pitchFamily="34" charset="0"/>
              </a:rPr>
              <a:t>Protected Health Information (HIPAA)</a:t>
            </a:r>
          </a:p>
          <a:p>
            <a:pPr marL="714375" lvl="1" indent="-257175"/>
            <a:r>
              <a:rPr lang="en-US" sz="2500" dirty="0">
                <a:latin typeface="Tw Cen MT" panose="020B0602020104020603" pitchFamily="34" charset="0"/>
              </a:rPr>
              <a:t>Can the data be </a:t>
            </a:r>
            <a:r>
              <a:rPr lang="en-US" sz="2500" b="1" dirty="0" err="1">
                <a:latin typeface="Tw Cen MT" panose="020B0602020104020603" pitchFamily="34" charset="0"/>
              </a:rPr>
              <a:t>deidentified</a:t>
            </a:r>
            <a:r>
              <a:rPr lang="en-US" sz="2500" b="1" dirty="0">
                <a:latin typeface="Tw Cen MT" panose="020B0602020104020603" pitchFamily="34" charset="0"/>
              </a:rPr>
              <a:t>?</a:t>
            </a:r>
          </a:p>
          <a:p>
            <a:pPr marL="257175" indent="-257175"/>
            <a:r>
              <a:rPr lang="en-US" sz="2500" dirty="0">
                <a:latin typeface="Tw Cen MT" panose="020B0602020104020603" pitchFamily="34" charset="0"/>
              </a:rPr>
              <a:t>Highly sensitive personal information tied to </a:t>
            </a:r>
            <a:r>
              <a:rPr lang="en-US" sz="2500" dirty="0" err="1">
                <a:latin typeface="Tw Cen MT" panose="020B0602020104020603" pitchFamily="34" charset="0"/>
              </a:rPr>
              <a:t>biospecimens</a:t>
            </a:r>
            <a:endParaRPr lang="en-US" sz="2500" dirty="0">
              <a:latin typeface="Tw Cen MT" panose="020B0602020104020603" pitchFamily="34" charset="0"/>
            </a:endParaRPr>
          </a:p>
          <a:p>
            <a:pPr marL="257175" indent="-257175"/>
            <a:endParaRPr lang="en-US" sz="2500" dirty="0"/>
          </a:p>
          <a:p>
            <a:pPr marL="0" indent="0">
              <a:buNone/>
            </a:pPr>
            <a:endParaRPr lang="en-US" dirty="0"/>
          </a:p>
        </p:txBody>
      </p:sp>
      <p:sp>
        <p:nvSpPr>
          <p:cNvPr id="7" name="TextBox 6"/>
          <p:cNvSpPr txBox="1"/>
          <p:nvPr/>
        </p:nvSpPr>
        <p:spPr>
          <a:xfrm>
            <a:off x="6350167" y="1355495"/>
            <a:ext cx="5429250" cy="30931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605219" lvl="1" indent="-342900" defTabSz="342900" fontAlgn="auto">
              <a:spcBef>
                <a:spcPts val="0"/>
              </a:spcBef>
              <a:spcAft>
                <a:spcPts val="0"/>
              </a:spcAft>
              <a:buFont typeface="Arial" panose="020B0604020202020204" pitchFamily="34" charset="0"/>
              <a:buChar char="•"/>
              <a:defRPr/>
            </a:pPr>
            <a:r>
              <a:rPr lang="en-US" sz="2500" dirty="0">
                <a:solidFill>
                  <a:schemeClr val="tx1"/>
                </a:solidFill>
                <a:latin typeface="Tw Cen MT" panose="020B0602020104020603" pitchFamily="34" charset="0"/>
              </a:rPr>
              <a:t>Grant terms may require specific security or privacy provisions</a:t>
            </a:r>
          </a:p>
          <a:p>
            <a:pPr marL="605219" lvl="1" indent="-342900" defTabSz="342900" fontAlgn="auto">
              <a:spcBef>
                <a:spcPts val="0"/>
              </a:spcBef>
              <a:spcAft>
                <a:spcPts val="0"/>
              </a:spcAft>
              <a:buFont typeface="Arial" panose="020B0604020202020204" pitchFamily="34" charset="0"/>
              <a:buChar char="•"/>
              <a:defRPr/>
            </a:pPr>
            <a:r>
              <a:rPr lang="en-US" sz="2500" dirty="0">
                <a:solidFill>
                  <a:schemeClr val="tx1"/>
                </a:solidFill>
                <a:latin typeface="Tw Cen MT" panose="020B0602020104020603" pitchFamily="34" charset="0"/>
              </a:rPr>
              <a:t>Grant terms may require certain data to be made available to other researchers</a:t>
            </a:r>
          </a:p>
          <a:p>
            <a:pPr marL="605219" lvl="1" indent="-342900" defTabSz="342900" fontAlgn="auto">
              <a:spcBef>
                <a:spcPts val="0"/>
              </a:spcBef>
              <a:spcAft>
                <a:spcPts val="0"/>
              </a:spcAft>
              <a:buFont typeface="Arial" panose="020B0604020202020204" pitchFamily="34" charset="0"/>
              <a:buChar char="•"/>
              <a:defRPr/>
            </a:pPr>
            <a:r>
              <a:rPr lang="en-US" sz="2500" dirty="0">
                <a:solidFill>
                  <a:schemeClr val="tx1"/>
                </a:solidFill>
                <a:latin typeface="Tw Cen MT" panose="020B0602020104020603" pitchFamily="34" charset="0"/>
              </a:rPr>
              <a:t>What type of consent did the participant provide?</a:t>
            </a:r>
          </a:p>
          <a:p>
            <a:pPr marL="262319" lvl="1" defTabSz="342900" fontAlgn="auto">
              <a:spcBef>
                <a:spcPts val="0"/>
              </a:spcBef>
              <a:spcAft>
                <a:spcPts val="0"/>
              </a:spcAft>
              <a:defRPr/>
            </a:pPr>
            <a:endParaRPr lang="en-US" sz="2000" dirty="0">
              <a:solidFill>
                <a:srgbClr val="1F497D">
                  <a:lumMod val="75000"/>
                </a:srgbClr>
              </a:solidFill>
              <a:latin typeface="Calibri"/>
            </a:endParaRP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81375" y="4763575"/>
            <a:ext cx="3458600" cy="17293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388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65C3F8-E322-4073-BD35-BD9F517ACE2D}"/>
              </a:ext>
            </a:extLst>
          </p:cNvPr>
          <p:cNvSpPr>
            <a:spLocks noGrp="1"/>
          </p:cNvSpPr>
          <p:nvPr>
            <p:ph type="title"/>
          </p:nvPr>
        </p:nvSpPr>
        <p:spPr>
          <a:xfrm>
            <a:off x="838200" y="365125"/>
            <a:ext cx="10515600" cy="1325563"/>
          </a:xfrm>
        </p:spPr>
        <p:txBody>
          <a:bodyPr/>
          <a:lstStyle/>
          <a:p>
            <a:r>
              <a:rPr lang="en-US" dirty="0">
                <a:solidFill>
                  <a:srgbClr val="446CA9"/>
                </a:solidFill>
              </a:rPr>
              <a:t>Consent: not always the remedy</a:t>
            </a:r>
          </a:p>
        </p:txBody>
      </p:sp>
      <p:sp>
        <p:nvSpPr>
          <p:cNvPr id="9"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838200" y="2197998"/>
            <a:ext cx="9576421" cy="4302194"/>
          </a:xfrm>
        </p:spPr>
        <p:txBody>
          <a:bodyPr>
            <a:normAutofit/>
          </a:bodyPr>
          <a:lstStyle/>
          <a:p>
            <a:pPr marL="457200" indent="-457200">
              <a:buFont typeface="Arial" panose="020B0604020202020204" pitchFamily="34" charset="0"/>
              <a:buChar char="•"/>
            </a:pPr>
            <a:r>
              <a:rPr lang="en-US" sz="3600" dirty="0">
                <a:solidFill>
                  <a:srgbClr val="EF7622"/>
                </a:solidFill>
                <a:latin typeface="Tw Cen MT" panose="020B0602020104020603" pitchFamily="34" charset="0"/>
              </a:rPr>
              <a:t>Right to revoke consent</a:t>
            </a:r>
          </a:p>
          <a:p>
            <a:pPr marL="457200" indent="-457200">
              <a:buFont typeface="Arial" panose="020B0604020202020204" pitchFamily="34" charset="0"/>
              <a:buChar char="•"/>
            </a:pPr>
            <a:r>
              <a:rPr lang="en-US" sz="3600" dirty="0">
                <a:solidFill>
                  <a:srgbClr val="EF7622"/>
                </a:solidFill>
                <a:latin typeface="Tw Cen MT" panose="020B0602020104020603" pitchFamily="34" charset="0"/>
              </a:rPr>
              <a:t>Right to be forgotten</a:t>
            </a:r>
          </a:p>
          <a:p>
            <a:pPr marL="457200" indent="-457200">
              <a:buFont typeface="Arial" panose="020B0604020202020204" pitchFamily="34" charset="0"/>
              <a:buChar char="•"/>
            </a:pPr>
            <a:r>
              <a:rPr lang="en-US" sz="3600" dirty="0">
                <a:solidFill>
                  <a:srgbClr val="EF7622"/>
                </a:solidFill>
                <a:latin typeface="Tw Cen MT" panose="020B0602020104020603" pitchFamily="34" charset="0"/>
              </a:rPr>
              <a:t>If consent is refused, some laws will not allow a waiver of consent (e.g., human subjects research)</a:t>
            </a:r>
          </a:p>
          <a:p>
            <a:pPr marL="457200" indent="-457200">
              <a:buFont typeface="Arial" panose="020B0604020202020204" pitchFamily="34" charset="0"/>
              <a:buChar char="•"/>
            </a:pPr>
            <a:r>
              <a:rPr lang="en-US" sz="3600" dirty="0">
                <a:solidFill>
                  <a:srgbClr val="EF7622"/>
                </a:solidFill>
                <a:latin typeface="Tw Cen MT" panose="020B0602020104020603" pitchFamily="34" charset="0"/>
              </a:rPr>
              <a:t>Decentralized repositories</a:t>
            </a:r>
          </a:p>
        </p:txBody>
      </p:sp>
    </p:spTree>
    <p:extLst>
      <p:ext uri="{BB962C8B-B14F-4D97-AF65-F5344CB8AC3E}">
        <p14:creationId xmlns:p14="http://schemas.microsoft.com/office/powerpoint/2010/main" val="188308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B0D0-AACA-A94F-9868-6AE55E0CFEF8}"/>
              </a:ext>
            </a:extLst>
          </p:cNvPr>
          <p:cNvSpPr>
            <a:spLocks noGrp="1"/>
          </p:cNvSpPr>
          <p:nvPr>
            <p:ph type="title"/>
          </p:nvPr>
        </p:nvSpPr>
        <p:spPr>
          <a:xfrm>
            <a:off x="914400" y="203201"/>
            <a:ext cx="10363200" cy="1244599"/>
          </a:xfrm>
        </p:spPr>
        <p:txBody>
          <a:bodyPr/>
          <a:lstStyle/>
          <a:p>
            <a:pPr algn="ctr"/>
            <a:r>
              <a:rPr lang="en-US" dirty="0"/>
              <a:t>Best Practices: Data Privacy Protection</a:t>
            </a:r>
          </a:p>
        </p:txBody>
      </p:sp>
      <p:sp>
        <p:nvSpPr>
          <p:cNvPr id="3" name="Content Placeholder 2">
            <a:extLst>
              <a:ext uri="{FF2B5EF4-FFF2-40B4-BE49-F238E27FC236}">
                <a16:creationId xmlns:a16="http://schemas.microsoft.com/office/drawing/2014/main" id="{E1EF57B8-B785-744A-9E6F-00A9C54377E3}"/>
              </a:ext>
            </a:extLst>
          </p:cNvPr>
          <p:cNvSpPr>
            <a:spLocks noGrp="1"/>
          </p:cNvSpPr>
          <p:nvPr>
            <p:ph idx="1"/>
          </p:nvPr>
        </p:nvSpPr>
        <p:spPr>
          <a:xfrm>
            <a:off x="723900" y="1447800"/>
            <a:ext cx="10934700" cy="4140200"/>
          </a:xfrm>
        </p:spPr>
        <p:txBody>
          <a:bodyPr>
            <a:noAutofit/>
          </a:bodyPr>
          <a:lstStyle/>
          <a:p>
            <a:pPr marL="342900" indent="-342900">
              <a:buFont typeface="Wingdings" panose="05000000000000000000" pitchFamily="2" charset="2"/>
              <a:buChar char="ü"/>
            </a:pPr>
            <a:r>
              <a:rPr lang="en-US" sz="2300" dirty="0">
                <a:latin typeface="Tw Cen MT" panose="020B0602020104020603" pitchFamily="34" charset="0"/>
              </a:rPr>
              <a:t>Conduct Data Inventory (Identify What and Where Data is Held)</a:t>
            </a:r>
          </a:p>
          <a:p>
            <a:pPr marL="342900" indent="-342900">
              <a:buFont typeface="Wingdings" panose="05000000000000000000" pitchFamily="2" charset="2"/>
              <a:buChar char="ü"/>
            </a:pPr>
            <a:r>
              <a:rPr lang="en-US" sz="2300" dirty="0">
                <a:latin typeface="Tw Cen MT" panose="020B0602020104020603" pitchFamily="34" charset="0"/>
              </a:rPr>
              <a:t>Create Data Privacy Framework (Assess Type and Nature of Data)</a:t>
            </a:r>
          </a:p>
          <a:p>
            <a:pPr lvl="1"/>
            <a:r>
              <a:rPr lang="en-US" sz="2300" dirty="0">
                <a:latin typeface="Tw Cen MT" panose="020B0602020104020603" pitchFamily="34" charset="0"/>
              </a:rPr>
              <a:t>Understand Legal and Regulatory Responsibilities for Each Data Type</a:t>
            </a:r>
          </a:p>
          <a:p>
            <a:pPr lvl="1"/>
            <a:r>
              <a:rPr lang="en-US" sz="2300" dirty="0">
                <a:latin typeface="Tw Cen MT" panose="020B0602020104020603" pitchFamily="34" charset="0"/>
              </a:rPr>
              <a:t>Assign Appropriate Level of Security and Protection for Each Data Type</a:t>
            </a:r>
          </a:p>
          <a:p>
            <a:pPr marL="342900" indent="-342900">
              <a:buFont typeface="Wingdings" panose="05000000000000000000" pitchFamily="2" charset="2"/>
              <a:buChar char="ü"/>
            </a:pPr>
            <a:r>
              <a:rPr lang="en-US" sz="2300" dirty="0">
                <a:latin typeface="Tw Cen MT" panose="020B0602020104020603" pitchFamily="34" charset="0"/>
              </a:rPr>
              <a:t>Establish Data Privacy Governance (IT, Legal, Compliance, Finance, Provost)</a:t>
            </a:r>
          </a:p>
          <a:p>
            <a:pPr lvl="1"/>
            <a:r>
              <a:rPr lang="en-US" sz="2300" dirty="0">
                <a:latin typeface="Tw Cen MT" panose="020B0602020104020603" pitchFamily="34" charset="0"/>
              </a:rPr>
              <a:t>Some combination of CIO, CPO, CCO, CISO, DPO, Data Steward</a:t>
            </a:r>
          </a:p>
          <a:p>
            <a:pPr marL="342900" indent="-342900">
              <a:buFont typeface="Wingdings" panose="05000000000000000000" pitchFamily="2" charset="2"/>
              <a:buChar char="ü"/>
            </a:pPr>
            <a:r>
              <a:rPr lang="en-US" sz="2300" dirty="0">
                <a:latin typeface="Tw Cen MT" panose="020B0602020104020603" pitchFamily="34" charset="0"/>
              </a:rPr>
              <a:t>Draft and Adopt Data Privacy Policies (multiple foci)</a:t>
            </a:r>
          </a:p>
          <a:p>
            <a:pPr marL="342900" indent="-342900">
              <a:buFont typeface="Wingdings" panose="05000000000000000000" pitchFamily="2" charset="2"/>
              <a:buChar char="ü"/>
            </a:pPr>
            <a:r>
              <a:rPr lang="en-US" sz="2300" dirty="0">
                <a:latin typeface="Tw Cen MT" panose="020B0602020104020603" pitchFamily="34" charset="0"/>
              </a:rPr>
              <a:t>Implement Ongoing Training -- </a:t>
            </a:r>
            <a:r>
              <a:rPr lang="en-US" sz="2300" b="1" u="sng" dirty="0">
                <a:latin typeface="Tw Cen MT" panose="020B0602020104020603" pitchFamily="34" charset="0"/>
              </a:rPr>
              <a:t>KEY</a:t>
            </a:r>
            <a:r>
              <a:rPr lang="en-US" sz="2300" dirty="0">
                <a:latin typeface="Tw Cen MT" panose="020B0602020104020603" pitchFamily="34" charset="0"/>
              </a:rPr>
              <a:t> – </a:t>
            </a:r>
            <a:r>
              <a:rPr lang="en-US" sz="2300" dirty="0">
                <a:solidFill>
                  <a:srgbClr val="FF0000"/>
                </a:solidFill>
                <a:latin typeface="Tw Cen MT" panose="020B0602020104020603" pitchFamily="34" charset="0"/>
              </a:rPr>
              <a:t>People are Your “Weak Link”</a:t>
            </a:r>
          </a:p>
          <a:p>
            <a:pPr marL="342900" indent="-342900">
              <a:buFont typeface="Wingdings" panose="05000000000000000000" pitchFamily="2" charset="2"/>
              <a:buChar char="ü"/>
            </a:pPr>
            <a:r>
              <a:rPr lang="en-US" sz="2300" dirty="0">
                <a:latin typeface="Tw Cen MT" panose="020B0602020104020603" pitchFamily="34" charset="0"/>
              </a:rPr>
              <a:t>Test Safeguards, Practice “Desk Top” Events and Recovery, Understand Notifications</a:t>
            </a:r>
          </a:p>
          <a:p>
            <a:pPr marL="342900" indent="-342900">
              <a:buFont typeface="Wingdings" panose="05000000000000000000" pitchFamily="2" charset="2"/>
              <a:buChar char="ü"/>
            </a:pPr>
            <a:r>
              <a:rPr lang="en-US" sz="2300" dirty="0">
                <a:latin typeface="Tw Cen MT" panose="020B0602020104020603" pitchFamily="34" charset="0"/>
              </a:rPr>
              <a:t>Data Privacy Should Be Discussed and Monitored at the </a:t>
            </a:r>
            <a:r>
              <a:rPr lang="en-US" sz="2300" b="1" u="sng" dirty="0">
                <a:latin typeface="Tw Cen MT" panose="020B0602020104020603" pitchFamily="34" charset="0"/>
              </a:rPr>
              <a:t>Cabinet Level</a:t>
            </a:r>
          </a:p>
          <a:p>
            <a:endParaRPr lang="en-US" dirty="0"/>
          </a:p>
        </p:txBody>
      </p:sp>
    </p:spTree>
    <p:extLst>
      <p:ext uri="{BB962C8B-B14F-4D97-AF65-F5344CB8AC3E}">
        <p14:creationId xmlns:p14="http://schemas.microsoft.com/office/powerpoint/2010/main" val="90453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F15A-0128-4534-A652-772AFEBBC4C9}"/>
              </a:ext>
            </a:extLst>
          </p:cNvPr>
          <p:cNvSpPr>
            <a:spLocks noGrp="1"/>
          </p:cNvSpPr>
          <p:nvPr>
            <p:ph type="title"/>
          </p:nvPr>
        </p:nvSpPr>
        <p:spPr/>
        <p:txBody>
          <a:bodyPr/>
          <a:lstStyle/>
          <a:p>
            <a:r>
              <a:rPr lang="en-US" dirty="0"/>
              <a:t>Contracts – more privacy and security requirements</a:t>
            </a:r>
          </a:p>
        </p:txBody>
      </p:sp>
      <p:sp>
        <p:nvSpPr>
          <p:cNvPr id="3" name="Text Placeholder 2">
            <a:extLst>
              <a:ext uri="{FF2B5EF4-FFF2-40B4-BE49-F238E27FC236}">
                <a16:creationId xmlns:a16="http://schemas.microsoft.com/office/drawing/2014/main" id="{FA085450-CF2E-42F6-9E68-4E98F0C49AB5}"/>
              </a:ext>
            </a:extLst>
          </p:cNvPr>
          <p:cNvSpPr>
            <a:spLocks noGrp="1"/>
          </p:cNvSpPr>
          <p:nvPr>
            <p:ph type="body" idx="1"/>
          </p:nvPr>
        </p:nvSpPr>
        <p:spPr>
          <a:xfrm>
            <a:off x="1030288" y="1690688"/>
            <a:ext cx="9576421" cy="4302194"/>
          </a:xfrm>
        </p:spPr>
        <p:txBody>
          <a:bodyPr>
            <a:normAutofit fontScale="92500" lnSpcReduction="10000"/>
          </a:bodyPr>
          <a:lstStyle/>
          <a:p>
            <a:pPr marL="457200" indent="-457200">
              <a:buFont typeface="Arial" panose="020B0604020202020204" pitchFamily="34" charset="0"/>
              <a:buChar char="•"/>
            </a:pPr>
            <a:r>
              <a:rPr lang="en-US" dirty="0"/>
              <a:t>Business Associate Agreements (HIPAA)</a:t>
            </a:r>
          </a:p>
          <a:p>
            <a:pPr marL="457200" indent="-457200">
              <a:buFont typeface="Arial" panose="020B0604020202020204" pitchFamily="34" charset="0"/>
              <a:buChar char="•"/>
            </a:pPr>
            <a:r>
              <a:rPr lang="en-US" dirty="0"/>
              <a:t>Entities in Europe (GDPR)</a:t>
            </a:r>
          </a:p>
          <a:p>
            <a:pPr marL="457200" indent="-457200">
              <a:buFont typeface="Arial" panose="020B0604020202020204" pitchFamily="34" charset="0"/>
              <a:buChar char="•"/>
            </a:pPr>
            <a:r>
              <a:rPr lang="en-US" dirty="0"/>
              <a:t>Entities in states with specific requirements</a:t>
            </a:r>
          </a:p>
          <a:p>
            <a:pPr marL="457200" indent="-457200">
              <a:buFont typeface="Arial" panose="020B0604020202020204" pitchFamily="34" charset="0"/>
              <a:buChar char="•"/>
            </a:pPr>
            <a:r>
              <a:rPr lang="en-US" dirty="0"/>
              <a:t>Community engagement activities of health profession schools (health records, may not trigger HIPAA)</a:t>
            </a:r>
          </a:p>
          <a:p>
            <a:pPr marL="457200" indent="-457200">
              <a:buFont typeface="Arial" panose="020B0604020202020204" pitchFamily="34" charset="0"/>
              <a:buChar char="•"/>
            </a:pPr>
            <a:r>
              <a:rPr lang="en-US" dirty="0"/>
              <a:t>Development office alumni engagement (student records)</a:t>
            </a:r>
          </a:p>
          <a:p>
            <a:pPr marL="457200" indent="-457200">
              <a:buFont typeface="Arial" panose="020B0604020202020204" pitchFamily="34" charset="0"/>
              <a:buChar char="•"/>
            </a:pPr>
            <a:r>
              <a:rPr lang="en-US" dirty="0"/>
              <a:t>Industry-sponsored student projects (look out for trade secrets!)</a:t>
            </a:r>
          </a:p>
        </p:txBody>
      </p:sp>
    </p:spTree>
    <p:extLst>
      <p:ext uri="{BB962C8B-B14F-4D97-AF65-F5344CB8AC3E}">
        <p14:creationId xmlns:p14="http://schemas.microsoft.com/office/powerpoint/2010/main" val="171502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7269-866E-4662-A61E-4FD6EB4A2541}"/>
              </a:ext>
            </a:extLst>
          </p:cNvPr>
          <p:cNvSpPr>
            <a:spLocks noGrp="1"/>
          </p:cNvSpPr>
          <p:nvPr>
            <p:ph type="title"/>
          </p:nvPr>
        </p:nvSpPr>
        <p:spPr/>
        <p:txBody>
          <a:bodyPr/>
          <a:lstStyle/>
          <a:p>
            <a:r>
              <a:rPr lang="en-US" dirty="0"/>
              <a:t>Cybersecurity: May the Force </a:t>
            </a:r>
            <a:br>
              <a:rPr lang="en-US" dirty="0"/>
            </a:br>
            <a:r>
              <a:rPr lang="en-US" dirty="0"/>
              <a:t>Be With You</a:t>
            </a:r>
          </a:p>
        </p:txBody>
      </p:sp>
    </p:spTree>
    <p:extLst>
      <p:ext uri="{BB962C8B-B14F-4D97-AF65-F5344CB8AC3E}">
        <p14:creationId xmlns:p14="http://schemas.microsoft.com/office/powerpoint/2010/main" val="405601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EF508-CB61-1F48-8C3C-70E2F90145C3}"/>
              </a:ext>
            </a:extLst>
          </p:cNvPr>
          <p:cNvSpPr>
            <a:spLocks noGrp="1"/>
          </p:cNvSpPr>
          <p:nvPr>
            <p:ph type="title"/>
          </p:nvPr>
        </p:nvSpPr>
        <p:spPr>
          <a:xfrm>
            <a:off x="1524000" y="152402"/>
            <a:ext cx="10464800" cy="1244599"/>
          </a:xfrm>
        </p:spPr>
        <p:txBody>
          <a:bodyPr>
            <a:normAutofit fontScale="90000"/>
          </a:bodyPr>
          <a:lstStyle/>
          <a:p>
            <a:r>
              <a:rPr lang="en-US" dirty="0"/>
              <a:t>Cybersecurity No. 1 Challenge for Organizations </a:t>
            </a:r>
          </a:p>
        </p:txBody>
      </p:sp>
      <p:sp>
        <p:nvSpPr>
          <p:cNvPr id="4" name="Content Placeholder 3">
            <a:extLst>
              <a:ext uri="{FF2B5EF4-FFF2-40B4-BE49-F238E27FC236}">
                <a16:creationId xmlns:a16="http://schemas.microsoft.com/office/drawing/2014/main" id="{959D20D9-F1BF-954F-8686-73CC758AAB2B}"/>
              </a:ext>
            </a:extLst>
          </p:cNvPr>
          <p:cNvSpPr>
            <a:spLocks noGrp="1"/>
          </p:cNvSpPr>
          <p:nvPr>
            <p:ph idx="1"/>
          </p:nvPr>
        </p:nvSpPr>
        <p:spPr>
          <a:xfrm>
            <a:off x="304800" y="1447800"/>
            <a:ext cx="11684000" cy="4521200"/>
          </a:xfrm>
        </p:spPr>
        <p:txBody>
          <a:bodyPr>
            <a:normAutofit/>
          </a:bodyPr>
          <a:lstStyle/>
          <a:p>
            <a:r>
              <a:rPr lang="en-US" sz="2600" dirty="0">
                <a:solidFill>
                  <a:srgbClr val="333333"/>
                </a:solidFill>
                <a:latin typeface="Tw Cen MT" panose="020B0602020104020603" pitchFamily="34" charset="0"/>
                <a:cs typeface="Arial Hebrew" pitchFamily="2" charset="-79"/>
              </a:rPr>
              <a:t>Global Cost of Cyber Crime will be </a:t>
            </a:r>
            <a:r>
              <a:rPr lang="en-US" sz="2600" b="1" dirty="0">
                <a:solidFill>
                  <a:srgbClr val="333333"/>
                </a:solidFill>
                <a:latin typeface="Tw Cen MT" panose="020B0602020104020603" pitchFamily="34" charset="0"/>
                <a:cs typeface="Arial Hebrew" pitchFamily="2" charset="-79"/>
              </a:rPr>
              <a:t>$2 Trillion </a:t>
            </a:r>
            <a:r>
              <a:rPr lang="en-US" sz="2600" dirty="0">
                <a:solidFill>
                  <a:srgbClr val="333333"/>
                </a:solidFill>
                <a:latin typeface="Tw Cen MT" panose="020B0602020104020603" pitchFamily="34" charset="0"/>
                <a:cs typeface="Arial Hebrew" pitchFamily="2" charset="-79"/>
              </a:rPr>
              <a:t>in 2020; Global Spending on Cyber Security </a:t>
            </a:r>
            <a:r>
              <a:rPr lang="en-US" sz="2600" b="1" dirty="0">
                <a:solidFill>
                  <a:srgbClr val="333333"/>
                </a:solidFill>
                <a:latin typeface="Tw Cen MT" panose="020B0602020104020603" pitchFamily="34" charset="0"/>
                <a:cs typeface="Arial Hebrew" pitchFamily="2" charset="-79"/>
              </a:rPr>
              <a:t>$80 Billion </a:t>
            </a:r>
            <a:r>
              <a:rPr lang="en-US" sz="2600" dirty="0">
                <a:solidFill>
                  <a:srgbClr val="333333"/>
                </a:solidFill>
                <a:latin typeface="Tw Cen MT" panose="020B0602020104020603" pitchFamily="34" charset="0"/>
                <a:cs typeface="Arial Hebrew" pitchFamily="2" charset="-79"/>
              </a:rPr>
              <a:t>in 2018</a:t>
            </a:r>
          </a:p>
          <a:p>
            <a:r>
              <a:rPr lang="en-US" sz="2600" dirty="0">
                <a:latin typeface="Tw Cen MT" panose="020B0602020104020603" pitchFamily="34" charset="0"/>
              </a:rPr>
              <a:t>A 2015 study found the average cost of a cyber breach to be about $225 per compromised record, with a total </a:t>
            </a:r>
            <a:r>
              <a:rPr lang="en-US" sz="2600" b="1" dirty="0">
                <a:solidFill>
                  <a:srgbClr val="0070C0"/>
                </a:solidFill>
                <a:latin typeface="Tw Cen MT" panose="020B0602020104020603" pitchFamily="34" charset="0"/>
              </a:rPr>
              <a:t>average cost of $6.5 million</a:t>
            </a:r>
            <a:r>
              <a:rPr lang="en-US" sz="2600" dirty="0">
                <a:latin typeface="Tw Cen MT" panose="020B0602020104020603" pitchFamily="34" charset="0"/>
              </a:rPr>
              <a:t>. “Higher Education’s Vulnerability to Cyber Attacks”, UNIV. BUS. MAG. (Sept. 6, 2016)</a:t>
            </a:r>
            <a:endParaRPr lang="en-US" sz="2600" dirty="0">
              <a:solidFill>
                <a:srgbClr val="333333"/>
              </a:solidFill>
              <a:latin typeface="Tw Cen MT" panose="020B0602020104020603" pitchFamily="34" charset="0"/>
              <a:cs typeface="Arial Hebrew" pitchFamily="2" charset="-79"/>
            </a:endParaRPr>
          </a:p>
          <a:p>
            <a:r>
              <a:rPr lang="en-US" sz="2600" dirty="0">
                <a:solidFill>
                  <a:srgbClr val="333333"/>
                </a:solidFill>
                <a:latin typeface="Tw Cen MT" panose="020B0602020104020603" pitchFamily="34" charset="0"/>
                <a:cs typeface="Arial Hebrew" pitchFamily="2" charset="-79"/>
              </a:rPr>
              <a:t>85% of companies report experiencing a breach in the past three years, but only 39% had implemented a cyber defense strategy.</a:t>
            </a:r>
          </a:p>
          <a:p>
            <a:r>
              <a:rPr lang="en-US" sz="2600" cap="all" dirty="0">
                <a:latin typeface="Tw Cen MT" panose="020B0602020104020603" pitchFamily="34" charset="0"/>
                <a:cs typeface="Arial Hebrew" pitchFamily="2" charset="-79"/>
              </a:rPr>
              <a:t>“</a:t>
            </a:r>
            <a:r>
              <a:rPr lang="en-US" sz="2600" dirty="0">
                <a:latin typeface="Tw Cen MT" panose="020B0602020104020603" pitchFamily="34" charset="0"/>
                <a:cs typeface="Arial Hebrew" pitchFamily="2" charset="-79"/>
              </a:rPr>
              <a:t>We are engaged in a long-term strategic competition with China and Russia. … The </a:t>
            </a:r>
            <a:r>
              <a:rPr lang="en-US" sz="2600" b="1" dirty="0">
                <a:latin typeface="Tw Cen MT" panose="020B0602020104020603" pitchFamily="34" charset="0"/>
                <a:cs typeface="Arial Hebrew" pitchFamily="2" charset="-79"/>
              </a:rPr>
              <a:t>United States seeks to use all instruments of national power to deter adversaries from conducting malicious cyberspace activity </a:t>
            </a:r>
            <a:r>
              <a:rPr lang="en-US" sz="2600" dirty="0">
                <a:latin typeface="Tw Cen MT" panose="020B0602020104020603" pitchFamily="34" charset="0"/>
                <a:cs typeface="Arial Hebrew" pitchFamily="2" charset="-79"/>
              </a:rPr>
              <a:t>that would threaten U.S. national interests, our allies, or our partners.” DOD 2018</a:t>
            </a:r>
          </a:p>
          <a:p>
            <a:endParaRPr lang="en-US" dirty="0"/>
          </a:p>
        </p:txBody>
      </p:sp>
    </p:spTree>
    <p:extLst>
      <p:ext uri="{BB962C8B-B14F-4D97-AF65-F5344CB8AC3E}">
        <p14:creationId xmlns:p14="http://schemas.microsoft.com/office/powerpoint/2010/main" val="271143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p:txBody>
          <a:bodyPr/>
          <a:lstStyle/>
          <a:p>
            <a:r>
              <a:rPr lang="en-US" dirty="0"/>
              <a:t>How is data collected?</a:t>
            </a:r>
          </a:p>
        </p:txBody>
      </p:sp>
      <p:sp>
        <p:nvSpPr>
          <p:cNvPr id="3" name="Content Placeholder 2">
            <a:extLst>
              <a:ext uri="{FF2B5EF4-FFF2-40B4-BE49-F238E27FC236}">
                <a16:creationId xmlns:a16="http://schemas.microsoft.com/office/drawing/2014/main" id="{B0D14D16-19C0-43C3-8A9D-D23426D1A794}"/>
              </a:ext>
            </a:extLst>
          </p:cNvPr>
          <p:cNvSpPr>
            <a:spLocks noGrp="1"/>
          </p:cNvSpPr>
          <p:nvPr>
            <p:ph idx="1"/>
          </p:nvPr>
        </p:nvSpPr>
        <p:spPr>
          <a:xfrm>
            <a:off x="838200" y="1690688"/>
            <a:ext cx="10515600" cy="4351338"/>
          </a:xfrm>
        </p:spPr>
        <p:txBody>
          <a:bodyPr>
            <a:normAutofit/>
          </a:bodyPr>
          <a:lstStyle/>
          <a:p>
            <a:pPr>
              <a:buClr>
                <a:srgbClr val="00CC00"/>
              </a:buClr>
            </a:pPr>
            <a:r>
              <a:rPr lang="en-US" dirty="0">
                <a:latin typeface="Tw Cen MT" panose="020B0602020104020603" pitchFamily="34" charset="0"/>
              </a:rPr>
              <a:t>Applications for Admission</a:t>
            </a:r>
          </a:p>
          <a:p>
            <a:pPr>
              <a:buClr>
                <a:srgbClr val="00CC00"/>
              </a:buClr>
            </a:pPr>
            <a:r>
              <a:rPr lang="en-US" dirty="0">
                <a:latin typeface="Tw Cen MT" panose="020B0602020104020603" pitchFamily="34" charset="0"/>
              </a:rPr>
              <a:t>Connection to university </a:t>
            </a:r>
            <a:r>
              <a:rPr lang="en-US" dirty="0" err="1">
                <a:latin typeface="Tw Cen MT" panose="020B0602020104020603" pitchFamily="34" charset="0"/>
              </a:rPr>
              <a:t>wifi</a:t>
            </a:r>
            <a:endParaRPr lang="en-US" dirty="0">
              <a:latin typeface="Tw Cen MT" panose="020B0602020104020603" pitchFamily="34" charset="0"/>
            </a:endParaRPr>
          </a:p>
          <a:p>
            <a:pPr>
              <a:buClr>
                <a:srgbClr val="00CC00"/>
              </a:buClr>
            </a:pPr>
            <a:r>
              <a:rPr lang="en-US" dirty="0">
                <a:latin typeface="Tw Cen MT" panose="020B0602020104020603" pitchFamily="34" charset="0"/>
              </a:rPr>
              <a:t>Forms on websites</a:t>
            </a:r>
          </a:p>
          <a:p>
            <a:pPr>
              <a:buClr>
                <a:srgbClr val="00CC00"/>
              </a:buClr>
            </a:pPr>
            <a:r>
              <a:rPr lang="en-US" dirty="0">
                <a:latin typeface="Tw Cen MT" panose="020B0602020104020603" pitchFamily="34" charset="0"/>
              </a:rPr>
              <a:t>Social media accounts</a:t>
            </a:r>
          </a:p>
          <a:p>
            <a:pPr>
              <a:buClr>
                <a:srgbClr val="00CC00"/>
              </a:buClr>
            </a:pPr>
            <a:r>
              <a:rPr lang="en-US" dirty="0">
                <a:latin typeface="Tw Cen MT" panose="020B0602020104020603" pitchFamily="34" charset="0"/>
              </a:rPr>
              <a:t>Gym, dining hall, and laboratory access (biometrics)</a:t>
            </a:r>
          </a:p>
          <a:p>
            <a:pPr>
              <a:buClr>
                <a:srgbClr val="00CC00"/>
              </a:buClr>
            </a:pPr>
            <a:r>
              <a:rPr lang="en-US" dirty="0">
                <a:latin typeface="Tw Cen MT" panose="020B0602020104020603" pitchFamily="34" charset="0"/>
              </a:rPr>
              <a:t>Research projects</a:t>
            </a:r>
          </a:p>
          <a:p>
            <a:pPr>
              <a:buClr>
                <a:srgbClr val="00CC00"/>
              </a:buClr>
            </a:pPr>
            <a:r>
              <a:rPr lang="en-US" dirty="0">
                <a:latin typeface="Tw Cen MT" panose="020B0602020104020603" pitchFamily="34" charset="0"/>
              </a:rPr>
              <a:t>Community Outreach</a:t>
            </a:r>
          </a:p>
          <a:p>
            <a:pPr>
              <a:buClr>
                <a:srgbClr val="00CC00"/>
              </a:buClr>
            </a:pPr>
            <a:r>
              <a:rPr lang="en-US" dirty="0">
                <a:latin typeface="Tw Cen MT" panose="020B0602020104020603" pitchFamily="34" charset="0"/>
              </a:rPr>
              <a:t>Alumni engagement</a:t>
            </a:r>
            <a:endParaRPr lang="en-US" dirty="0"/>
          </a:p>
        </p:txBody>
      </p:sp>
    </p:spTree>
    <p:extLst>
      <p:ext uri="{BB962C8B-B14F-4D97-AF65-F5344CB8AC3E}">
        <p14:creationId xmlns:p14="http://schemas.microsoft.com/office/powerpoint/2010/main" val="118840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3675"/>
            <a:ext cx="10515600" cy="1325563"/>
          </a:xfrm>
        </p:spPr>
        <p:txBody>
          <a:bodyPr>
            <a:normAutofit/>
          </a:bodyPr>
          <a:lstStyle/>
          <a:p>
            <a:pPr algn="ctr"/>
            <a:r>
              <a:rPr lang="en-US" sz="4000" dirty="0">
                <a:latin typeface="Calibri Light" panose="020F0302020204030204" pitchFamily="34" charset="0"/>
                <a:cs typeface="Calibri Light" panose="020F0302020204030204" pitchFamily="34" charset="0"/>
              </a:rPr>
              <a:t>Why Are Universities Targeted? </a:t>
            </a:r>
          </a:p>
        </p:txBody>
      </p:sp>
      <p:sp>
        <p:nvSpPr>
          <p:cNvPr id="3" name="Content Placeholder 2"/>
          <p:cNvSpPr>
            <a:spLocks noGrp="1"/>
          </p:cNvSpPr>
          <p:nvPr>
            <p:ph idx="1"/>
          </p:nvPr>
        </p:nvSpPr>
        <p:spPr>
          <a:xfrm>
            <a:off x="509586" y="1129506"/>
            <a:ext cx="10996614" cy="4351338"/>
          </a:xfrm>
        </p:spPr>
        <p:txBody>
          <a:bodyPr>
            <a:noAutofit/>
          </a:bodyPr>
          <a:lstStyle/>
          <a:p>
            <a:pPr lvl="1">
              <a:buFont typeface="Wingdings" panose="05000000000000000000" pitchFamily="2" charset="2"/>
              <a:buChar char="§"/>
            </a:pPr>
            <a:endParaRPr lang="en-US" dirty="0"/>
          </a:p>
          <a:p>
            <a:pPr lvl="1">
              <a:buFont typeface="Wingdings" panose="05000000000000000000" pitchFamily="2" charset="2"/>
              <a:buChar char="§"/>
            </a:pPr>
            <a:r>
              <a:rPr lang="en-US" sz="2800" dirty="0">
                <a:latin typeface="Tw Cen MT" panose="020B0602020104020603" pitchFamily="34" charset="0"/>
              </a:rPr>
              <a:t>Colleges and universities store sensitive records (financial records, PHI) and valuable intellectual property from research. </a:t>
            </a:r>
          </a:p>
          <a:p>
            <a:pPr lvl="1">
              <a:buFont typeface="Wingdings" panose="05000000000000000000" pitchFamily="2" charset="2"/>
              <a:buChar char="§"/>
            </a:pPr>
            <a:r>
              <a:rPr lang="en-US" sz="2800" dirty="0">
                <a:latin typeface="Tw Cen MT" panose="020B0602020104020603" pitchFamily="34" charset="0"/>
              </a:rPr>
              <a:t>Much of the work relies on collaboration and the free flow of information. </a:t>
            </a:r>
          </a:p>
          <a:p>
            <a:pPr lvl="1">
              <a:buFont typeface="Wingdings" panose="05000000000000000000" pitchFamily="2" charset="2"/>
              <a:buChar char="§"/>
            </a:pPr>
            <a:r>
              <a:rPr lang="en-US" sz="2800" dirty="0">
                <a:latin typeface="Tw Cen MT" panose="020B0602020104020603" pitchFamily="34" charset="0"/>
              </a:rPr>
              <a:t>Higher learning institutions are “gold mines” for hackers.</a:t>
            </a:r>
          </a:p>
          <a:p>
            <a:pPr lvl="1">
              <a:buFont typeface="Wingdings" panose="05000000000000000000" pitchFamily="2" charset="2"/>
              <a:buChar char="§"/>
            </a:pPr>
            <a:r>
              <a:rPr lang="en-US" sz="2800" dirty="0">
                <a:latin typeface="Tw Cen MT" panose="020B0602020104020603" pitchFamily="34" charset="0"/>
              </a:rPr>
              <a:t>Viewed as “favored targets because they hold many of the same records as banks but are much easier to access.” </a:t>
            </a:r>
            <a:r>
              <a:rPr lang="en-US" sz="2800" u="sng" dirty="0">
                <a:latin typeface="Tw Cen MT" panose="020B0602020104020603" pitchFamily="34" charset="0"/>
              </a:rPr>
              <a:t>Identity Force</a:t>
            </a:r>
            <a:r>
              <a:rPr lang="en-US" sz="2800" dirty="0">
                <a:latin typeface="Tw Cen MT" panose="020B0602020104020603" pitchFamily="34" charset="0"/>
              </a:rPr>
              <a:t>, J. Leary, Dec. 2016</a:t>
            </a:r>
          </a:p>
          <a:p>
            <a:pPr marL="457200" lvl="1" indent="0">
              <a:buNone/>
            </a:pPr>
            <a:endParaRPr lang="en-US" sz="1200" dirty="0">
              <a:latin typeface="Tw Cen MT" panose="020B0602020104020603" pitchFamily="34" charset="0"/>
            </a:endParaRPr>
          </a:p>
          <a:p>
            <a:pPr marL="457200" lvl="1" indent="0">
              <a:buNone/>
            </a:pPr>
            <a:r>
              <a:rPr lang="en-US" sz="2800" i="1" dirty="0">
                <a:solidFill>
                  <a:srgbClr val="0070C0"/>
                </a:solidFill>
                <a:latin typeface="Tw Cen MT" panose="020B0602020104020603" pitchFamily="34" charset="0"/>
              </a:rPr>
              <a:t>“Why do you rob banks?”  “That’s where the money is.” Willie Sutton 1951</a:t>
            </a:r>
          </a:p>
          <a:p>
            <a:endParaRPr lang="en-US" dirty="0"/>
          </a:p>
        </p:txBody>
      </p:sp>
    </p:spTree>
    <p:extLst>
      <p:ext uri="{BB962C8B-B14F-4D97-AF65-F5344CB8AC3E}">
        <p14:creationId xmlns:p14="http://schemas.microsoft.com/office/powerpoint/2010/main" val="34156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Universities Are Being Targeted by</a:t>
            </a:r>
            <a:br>
              <a:rPr lang="en-US" sz="4000" dirty="0"/>
            </a:br>
            <a:r>
              <a:rPr lang="en-US" sz="4000" dirty="0"/>
              <a:t> Cyber Threat Actors at an Increasing Rate</a:t>
            </a:r>
          </a:p>
        </p:txBody>
      </p:sp>
      <p:sp>
        <p:nvSpPr>
          <p:cNvPr id="3" name="Content Placeholder 2"/>
          <p:cNvSpPr>
            <a:spLocks noGrp="1"/>
          </p:cNvSpPr>
          <p:nvPr>
            <p:ph idx="1"/>
          </p:nvPr>
        </p:nvSpPr>
        <p:spPr>
          <a:xfrm>
            <a:off x="647700" y="1690688"/>
            <a:ext cx="10896600" cy="4351338"/>
          </a:xfrm>
        </p:spPr>
        <p:txBody>
          <a:bodyPr>
            <a:noAutofit/>
          </a:bodyPr>
          <a:lstStyle/>
          <a:p>
            <a:r>
              <a:rPr lang="en-US" sz="2000" dirty="0">
                <a:latin typeface="Tw Cen MT" panose="020B0602020104020603" pitchFamily="34" charset="0"/>
              </a:rPr>
              <a:t>July 2019 – Monroe College’s </a:t>
            </a:r>
            <a:r>
              <a:rPr lang="en-US" sz="2000" b="1" dirty="0">
                <a:latin typeface="Tw Cen MT" panose="020B0602020104020603" pitchFamily="34" charset="0"/>
              </a:rPr>
              <a:t>computer system was disabled </a:t>
            </a:r>
            <a:r>
              <a:rPr lang="en-US" sz="2000" dirty="0">
                <a:latin typeface="Tw Cen MT" panose="020B0602020104020603" pitchFamily="34" charset="0"/>
              </a:rPr>
              <a:t>by hackers using ransomware, demanded </a:t>
            </a:r>
            <a:r>
              <a:rPr lang="en-US" sz="2000" b="1" u="sng" dirty="0">
                <a:solidFill>
                  <a:srgbClr val="FF0000"/>
                </a:solidFill>
                <a:latin typeface="Tw Cen MT" panose="020B0602020104020603" pitchFamily="34" charset="0"/>
              </a:rPr>
              <a:t>$2 million in bitcoin</a:t>
            </a:r>
            <a:endParaRPr lang="en-US" sz="2000" dirty="0">
              <a:solidFill>
                <a:srgbClr val="FF0000"/>
              </a:solidFill>
              <a:latin typeface="Tw Cen MT" panose="020B0602020104020603" pitchFamily="34" charset="0"/>
            </a:endParaRPr>
          </a:p>
          <a:p>
            <a:r>
              <a:rPr lang="en-US" sz="2000" dirty="0">
                <a:solidFill>
                  <a:srgbClr val="446CA9"/>
                </a:solidFill>
                <a:latin typeface="Tw Cen MT" panose="020B0602020104020603" pitchFamily="34" charset="0"/>
              </a:rPr>
              <a:t>2018 – Augusta U./AU Health System disclosed a phishing breach from 2017 involving </a:t>
            </a:r>
            <a:r>
              <a:rPr lang="en-US" sz="2000" b="1" u="sng" dirty="0">
                <a:solidFill>
                  <a:srgbClr val="446CA9"/>
                </a:solidFill>
                <a:latin typeface="Tw Cen MT" panose="020B0602020104020603" pitchFamily="34" charset="0"/>
              </a:rPr>
              <a:t>417,000 patients, faculty and employee.</a:t>
            </a:r>
            <a:endParaRPr lang="en-US" sz="2000" dirty="0">
              <a:solidFill>
                <a:srgbClr val="446CA9"/>
              </a:solidFill>
              <a:latin typeface="Tw Cen MT" panose="020B0602020104020603" pitchFamily="34" charset="0"/>
            </a:endParaRPr>
          </a:p>
          <a:p>
            <a:r>
              <a:rPr lang="en-US" sz="2000" dirty="0">
                <a:latin typeface="Tw Cen MT" panose="020B0602020104020603" pitchFamily="34" charset="0"/>
              </a:rPr>
              <a:t>2017 – </a:t>
            </a:r>
            <a:r>
              <a:rPr lang="en-US" sz="2000" b="1" dirty="0">
                <a:latin typeface="Tw Cen MT" panose="020B0602020104020603" pitchFamily="34" charset="0"/>
              </a:rPr>
              <a:t>Phishing theft of over </a:t>
            </a:r>
            <a:r>
              <a:rPr lang="en-US" sz="2000" b="1" u="sng" dirty="0">
                <a:solidFill>
                  <a:srgbClr val="FF0000"/>
                </a:solidFill>
                <a:latin typeface="Tw Cen MT" panose="020B0602020104020603" pitchFamily="34" charset="0"/>
              </a:rPr>
              <a:t>$1 million</a:t>
            </a:r>
            <a:r>
              <a:rPr lang="en-US" sz="2000" dirty="0">
                <a:solidFill>
                  <a:srgbClr val="FF0000"/>
                </a:solidFill>
                <a:latin typeface="Tw Cen MT" panose="020B0602020104020603" pitchFamily="34" charset="0"/>
              </a:rPr>
              <a:t> </a:t>
            </a:r>
            <a:r>
              <a:rPr lang="en-US" sz="2000" dirty="0">
                <a:latin typeface="Tw Cen MT" panose="020B0602020104020603" pitchFamily="34" charset="0"/>
              </a:rPr>
              <a:t>from Costal Carolina University, person convinced university employees </a:t>
            </a:r>
            <a:r>
              <a:rPr lang="en-US" sz="2000" b="1" u="sng" dirty="0">
                <a:latin typeface="Tw Cen MT" panose="020B0602020104020603" pitchFamily="34" charset="0"/>
              </a:rPr>
              <a:t>via email </a:t>
            </a:r>
            <a:r>
              <a:rPr lang="en-US" sz="2000" b="1" dirty="0">
                <a:latin typeface="Tw Cen MT" panose="020B0602020104020603" pitchFamily="34" charset="0"/>
              </a:rPr>
              <a:t>to change bank account info </a:t>
            </a:r>
          </a:p>
          <a:p>
            <a:r>
              <a:rPr lang="en-US" sz="2000" dirty="0">
                <a:solidFill>
                  <a:srgbClr val="446CA9"/>
                </a:solidFill>
                <a:latin typeface="Tw Cen MT" panose="020B0602020104020603" pitchFamily="34" charset="0"/>
              </a:rPr>
              <a:t>2017 – Penn State’s College of Engineering’s systems were </a:t>
            </a:r>
            <a:r>
              <a:rPr lang="en-US" sz="2000" b="1" dirty="0">
                <a:solidFill>
                  <a:srgbClr val="446CA9"/>
                </a:solidFill>
                <a:latin typeface="Tw Cen MT" panose="020B0602020104020603" pitchFamily="34" charset="0"/>
              </a:rPr>
              <a:t>infiltrated by </a:t>
            </a:r>
            <a:r>
              <a:rPr lang="en-US" sz="2000" b="1" u="sng" dirty="0">
                <a:solidFill>
                  <a:srgbClr val="446CA9"/>
                </a:solidFill>
                <a:latin typeface="Tw Cen MT" panose="020B0602020104020603" pitchFamily="34" charset="0"/>
              </a:rPr>
              <a:t>Chinese hackers over a </a:t>
            </a:r>
            <a:r>
              <a:rPr lang="en-US" sz="2000" b="1" u="sng" dirty="0">
                <a:solidFill>
                  <a:srgbClr val="FF0000"/>
                </a:solidFill>
                <a:latin typeface="Tw Cen MT" panose="020B0602020104020603" pitchFamily="34" charset="0"/>
              </a:rPr>
              <a:t>2 year period</a:t>
            </a:r>
            <a:r>
              <a:rPr lang="en-US" sz="2000" dirty="0">
                <a:solidFill>
                  <a:srgbClr val="446CA9"/>
                </a:solidFill>
                <a:latin typeface="Tw Cen MT" panose="020B0602020104020603" pitchFamily="34" charset="0"/>
              </a:rPr>
              <a:t>, gaining usernames and passwords </a:t>
            </a:r>
          </a:p>
          <a:p>
            <a:r>
              <a:rPr lang="en-US" sz="2000" dirty="0">
                <a:latin typeface="Tw Cen MT" panose="020B0602020104020603" pitchFamily="34" charset="0"/>
              </a:rPr>
              <a:t>2015 – Rutgers University’s computer network was </a:t>
            </a:r>
            <a:r>
              <a:rPr lang="en-US" sz="2000" b="1" u="sng" dirty="0">
                <a:latin typeface="Tw Cen MT" panose="020B0602020104020603" pitchFamily="34" charset="0"/>
              </a:rPr>
              <a:t>knocked offline four times </a:t>
            </a:r>
            <a:r>
              <a:rPr lang="en-US" sz="2000" dirty="0">
                <a:latin typeface="Tw Cen MT" panose="020B0602020104020603" pitchFamily="34" charset="0"/>
              </a:rPr>
              <a:t>during 2014-2015 school year by a hacker paid $500/</a:t>
            </a:r>
            <a:r>
              <a:rPr lang="en-US" sz="2000" dirty="0" err="1">
                <a:latin typeface="Tw Cen MT" panose="020B0602020104020603" pitchFamily="34" charset="0"/>
              </a:rPr>
              <a:t>hr</a:t>
            </a:r>
            <a:r>
              <a:rPr lang="en-US" sz="2000" dirty="0">
                <a:latin typeface="Tw Cen MT" panose="020B0602020104020603" pitchFamily="34" charset="0"/>
              </a:rPr>
              <a:t> in Bitcoin</a:t>
            </a:r>
          </a:p>
          <a:p>
            <a:r>
              <a:rPr lang="en-US" sz="2000" dirty="0">
                <a:solidFill>
                  <a:srgbClr val="446CA9"/>
                </a:solidFill>
                <a:latin typeface="Tw Cen MT" panose="020B0602020104020603" pitchFamily="34" charset="0"/>
              </a:rPr>
              <a:t>2013 – Maricopa County Community College breach of over </a:t>
            </a:r>
            <a:r>
              <a:rPr lang="en-US" sz="2000" b="1" dirty="0">
                <a:solidFill>
                  <a:srgbClr val="446CA9"/>
                </a:solidFill>
                <a:latin typeface="Tw Cen MT" panose="020B0602020104020603" pitchFamily="34" charset="0"/>
              </a:rPr>
              <a:t>2.4 million current and former students and staff</a:t>
            </a:r>
            <a:r>
              <a:rPr lang="en-US" sz="2000" dirty="0">
                <a:solidFill>
                  <a:srgbClr val="446CA9"/>
                </a:solidFill>
                <a:latin typeface="Tw Cen MT" panose="020B0602020104020603" pitchFamily="34" charset="0"/>
              </a:rPr>
              <a:t>, data included SSN, Dr. </a:t>
            </a:r>
            <a:r>
              <a:rPr lang="en-US" sz="2000" dirty="0" err="1">
                <a:solidFill>
                  <a:srgbClr val="446CA9"/>
                </a:solidFill>
                <a:latin typeface="Tw Cen MT" panose="020B0602020104020603" pitchFamily="34" charset="0"/>
              </a:rPr>
              <a:t>Lic</a:t>
            </a:r>
            <a:r>
              <a:rPr lang="en-US" sz="2000" dirty="0">
                <a:solidFill>
                  <a:srgbClr val="446CA9"/>
                </a:solidFill>
                <a:latin typeface="Tw Cen MT" panose="020B0602020104020603" pitchFamily="34" charset="0"/>
              </a:rPr>
              <a:t>. No., bank account information, FERPA information. </a:t>
            </a:r>
            <a:r>
              <a:rPr lang="en-US" sz="2000" b="1" u="sng" dirty="0">
                <a:solidFill>
                  <a:srgbClr val="FF0000"/>
                </a:solidFill>
                <a:latin typeface="Tw Cen MT" panose="020B0602020104020603" pitchFamily="34" charset="0"/>
              </a:rPr>
              <a:t>Expense to MCCCD over $16.6M</a:t>
            </a:r>
            <a:r>
              <a:rPr lang="en-US" sz="2000" dirty="0">
                <a:solidFill>
                  <a:srgbClr val="446CA9"/>
                </a:solidFill>
                <a:latin typeface="Tw Cen MT" panose="020B0602020104020603" pitchFamily="34" charset="0"/>
              </a:rPr>
              <a:t>.</a:t>
            </a:r>
          </a:p>
          <a:p>
            <a:endParaRPr lang="en-US" dirty="0"/>
          </a:p>
        </p:txBody>
      </p:sp>
    </p:spTree>
    <p:extLst>
      <p:ext uri="{BB962C8B-B14F-4D97-AF65-F5344CB8AC3E}">
        <p14:creationId xmlns:p14="http://schemas.microsoft.com/office/powerpoint/2010/main" val="2563122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16" y="274638"/>
            <a:ext cx="10515600" cy="1325563"/>
          </a:xfrm>
        </p:spPr>
        <p:txBody>
          <a:bodyPr>
            <a:normAutofit/>
          </a:bodyPr>
          <a:lstStyle/>
          <a:p>
            <a:r>
              <a:rPr lang="en-US" sz="4000" dirty="0">
                <a:solidFill>
                  <a:srgbClr val="446CA9"/>
                </a:solidFill>
              </a:rPr>
              <a:t>Top Cyber Security Threats in 2019</a:t>
            </a:r>
          </a:p>
        </p:txBody>
      </p:sp>
      <p:sp>
        <p:nvSpPr>
          <p:cNvPr id="3" name="Content Placeholder 2"/>
          <p:cNvSpPr>
            <a:spLocks noGrp="1"/>
          </p:cNvSpPr>
          <p:nvPr>
            <p:ph idx="1"/>
          </p:nvPr>
        </p:nvSpPr>
        <p:spPr>
          <a:xfrm>
            <a:off x="732416" y="1524001"/>
            <a:ext cx="10401300" cy="4486275"/>
          </a:xfrm>
        </p:spPr>
        <p:txBody>
          <a:bodyPr>
            <a:normAutofit lnSpcReduction="10000"/>
          </a:bodyPr>
          <a:lstStyle/>
          <a:p>
            <a:r>
              <a:rPr lang="en-US" sz="2400" b="1" dirty="0">
                <a:latin typeface="Tw Cen MT" panose="020B0602020104020603" pitchFamily="34" charset="0"/>
              </a:rPr>
              <a:t>Phishing, Spear Phishing, Whale Phishing Schemes </a:t>
            </a:r>
            <a:r>
              <a:rPr lang="en-US" sz="2400" dirty="0">
                <a:latin typeface="Tw Cen MT" panose="020B0602020104020603" pitchFamily="34" charset="0"/>
              </a:rPr>
              <a:t>Become More Sophisticated</a:t>
            </a:r>
          </a:p>
          <a:p>
            <a:pPr lvl="1"/>
            <a:r>
              <a:rPr lang="en-US" dirty="0">
                <a:latin typeface="Tw Cen MT" panose="020B0602020104020603" pitchFamily="34" charset="0"/>
              </a:rPr>
              <a:t>Nearly all successful cyber-attacks begin with a phishing scheme. </a:t>
            </a:r>
            <a:r>
              <a:rPr lang="en-US" dirty="0">
                <a:latin typeface="Tw Cen MT" panose="020B0602020104020603" pitchFamily="34" charset="0"/>
                <a:hlinkClick r:id="rId2"/>
              </a:rPr>
              <a:t>Business email compromise (BEC), a highly targeted spear phishing technique</a:t>
            </a:r>
            <a:r>
              <a:rPr lang="en-US" dirty="0">
                <a:latin typeface="Tw Cen MT" panose="020B0602020104020603" pitchFamily="34" charset="0"/>
              </a:rPr>
              <a:t>, is responsible for over $12 billion in losses globally.  </a:t>
            </a:r>
            <a:endParaRPr lang="en-US" b="1" dirty="0">
              <a:latin typeface="Tw Cen MT" panose="020B0602020104020603" pitchFamily="34" charset="0"/>
            </a:endParaRPr>
          </a:p>
          <a:p>
            <a:r>
              <a:rPr lang="en-US" sz="2400" b="1" dirty="0" err="1">
                <a:latin typeface="Tw Cen MT" panose="020B0602020104020603" pitchFamily="34" charset="0"/>
              </a:rPr>
              <a:t>Cryptojacking</a:t>
            </a:r>
            <a:endParaRPr lang="en-US" sz="2400" b="1" dirty="0">
              <a:latin typeface="Tw Cen MT" panose="020B0602020104020603" pitchFamily="34" charset="0"/>
            </a:endParaRPr>
          </a:p>
          <a:p>
            <a:pPr lvl="1"/>
            <a:r>
              <a:rPr lang="en-US" dirty="0">
                <a:latin typeface="Tw Cen MT" panose="020B0602020104020603" pitchFamily="34" charset="0"/>
              </a:rPr>
              <a:t> </a:t>
            </a:r>
            <a:r>
              <a:rPr lang="en-US" dirty="0" err="1">
                <a:latin typeface="Tw Cen MT" panose="020B0602020104020603" pitchFamily="34" charset="0"/>
              </a:rPr>
              <a:t>Cryptojacking</a:t>
            </a:r>
            <a:r>
              <a:rPr lang="en-US" dirty="0">
                <a:latin typeface="Tw Cen MT" panose="020B0602020104020603" pitchFamily="34" charset="0"/>
              </a:rPr>
              <a:t> allows hackers to hijack mobile devices, single computers, and </a:t>
            </a:r>
            <a:r>
              <a:rPr lang="en-US" b="1" u="sng" dirty="0">
                <a:latin typeface="Tw Cen MT" panose="020B0602020104020603" pitchFamily="34" charset="0"/>
              </a:rPr>
              <a:t>enterprise</a:t>
            </a:r>
            <a:r>
              <a:rPr lang="en-US" dirty="0">
                <a:latin typeface="Tw Cen MT" panose="020B0602020104020603" pitchFamily="34" charset="0"/>
              </a:rPr>
              <a:t> computer equipment for “mining” cryptocurrencies, now </a:t>
            </a:r>
            <a:r>
              <a:rPr lang="en-US" u="sng" dirty="0">
                <a:latin typeface="Tw Cen MT" panose="020B0602020104020603" pitchFamily="34" charset="0"/>
                <a:hlinkClick r:id="rId3"/>
              </a:rPr>
              <a:t>more common than ransomware</a:t>
            </a:r>
            <a:endParaRPr lang="en-US" dirty="0">
              <a:latin typeface="Tw Cen MT" panose="020B0602020104020603" pitchFamily="34" charset="0"/>
            </a:endParaRPr>
          </a:p>
          <a:p>
            <a:r>
              <a:rPr lang="en-US" sz="2400" b="1" dirty="0">
                <a:latin typeface="Tw Cen MT" panose="020B0602020104020603" pitchFamily="34" charset="0"/>
              </a:rPr>
              <a:t>Ransomware/Malware </a:t>
            </a:r>
          </a:p>
          <a:p>
            <a:pPr lvl="1"/>
            <a:r>
              <a:rPr lang="en-US" dirty="0">
                <a:latin typeface="Tw Cen MT" panose="020B0602020104020603" pitchFamily="34" charset="0"/>
              </a:rPr>
              <a:t>Healthcare, government, </a:t>
            </a:r>
            <a:r>
              <a:rPr lang="en-US" dirty="0">
                <a:solidFill>
                  <a:srgbClr val="FF0000"/>
                </a:solidFill>
                <a:latin typeface="Tw Cen MT" panose="020B0602020104020603" pitchFamily="34" charset="0"/>
              </a:rPr>
              <a:t>education</a:t>
            </a:r>
            <a:r>
              <a:rPr lang="en-US" dirty="0">
                <a:latin typeface="Tw Cen MT" panose="020B0602020104020603" pitchFamily="34" charset="0"/>
              </a:rPr>
              <a:t> particularly at risk</a:t>
            </a:r>
          </a:p>
          <a:p>
            <a:pPr lvl="1"/>
            <a:r>
              <a:rPr lang="en-US" dirty="0">
                <a:latin typeface="Tw Cen MT" panose="020B0602020104020603" pitchFamily="34" charset="0"/>
              </a:rPr>
              <a:t>Ransom usually in Bitcoin, traditionally smaller amounts ($5000 - $50,000), more recent events indicate increasing ransoms ($100,000 - $2,000,000) </a:t>
            </a:r>
          </a:p>
          <a:p>
            <a:endParaRPr lang="en-US" dirty="0"/>
          </a:p>
        </p:txBody>
      </p:sp>
    </p:spTree>
    <p:extLst>
      <p:ext uri="{BB962C8B-B14F-4D97-AF65-F5344CB8AC3E}">
        <p14:creationId xmlns:p14="http://schemas.microsoft.com/office/powerpoint/2010/main" val="85905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20" y="249593"/>
            <a:ext cx="11459359" cy="1325563"/>
          </a:xfrm>
        </p:spPr>
        <p:txBody>
          <a:bodyPr>
            <a:normAutofit/>
          </a:bodyPr>
          <a:lstStyle/>
          <a:p>
            <a:pPr algn="ctr"/>
            <a:r>
              <a:rPr lang="en-US" sz="4000" dirty="0">
                <a:solidFill>
                  <a:srgbClr val="EF7622"/>
                </a:solidFill>
              </a:rPr>
              <a:t>Preventative Measures to Reduce Cyber Risk</a:t>
            </a:r>
          </a:p>
        </p:txBody>
      </p:sp>
      <p:sp>
        <p:nvSpPr>
          <p:cNvPr id="3" name="Content Placeholder 2"/>
          <p:cNvSpPr>
            <a:spLocks noGrp="1"/>
          </p:cNvSpPr>
          <p:nvPr>
            <p:ph sz="half" idx="1"/>
          </p:nvPr>
        </p:nvSpPr>
        <p:spPr>
          <a:xfrm>
            <a:off x="366320" y="1575156"/>
            <a:ext cx="5505449" cy="4351338"/>
          </a:xfrm>
        </p:spPr>
        <p:txBody>
          <a:bodyPr>
            <a:noAutofit/>
          </a:bodyPr>
          <a:lstStyle/>
          <a:p>
            <a:pPr marL="457200" lvl="1" indent="0">
              <a:buNone/>
            </a:pPr>
            <a:r>
              <a:rPr lang="en-US" sz="2600" b="1" dirty="0">
                <a:solidFill>
                  <a:srgbClr val="EF7622"/>
                </a:solidFill>
                <a:latin typeface="Tw Cen MT" panose="020B0602020104020603" pitchFamily="34" charset="0"/>
              </a:rPr>
              <a:t>Systems and Users</a:t>
            </a:r>
          </a:p>
          <a:p>
            <a:pPr lvl="1"/>
            <a:r>
              <a:rPr lang="en-US" sz="2200" dirty="0">
                <a:latin typeface="Tw Cen MT" panose="020B0602020104020603" pitchFamily="34" charset="0"/>
              </a:rPr>
              <a:t>MFA (Duo) Authentication</a:t>
            </a:r>
          </a:p>
          <a:p>
            <a:pPr lvl="1"/>
            <a:r>
              <a:rPr lang="en-US" sz="2200" dirty="0">
                <a:latin typeface="Tw Cen MT" panose="020B0602020104020603" pitchFamily="34" charset="0"/>
              </a:rPr>
              <a:t>Auto Archive Email (6 </a:t>
            </a:r>
            <a:r>
              <a:rPr lang="en-US" sz="2200" dirty="0" err="1">
                <a:latin typeface="Tw Cen MT" panose="020B0602020104020603" pitchFamily="34" charset="0"/>
              </a:rPr>
              <a:t>mo</a:t>
            </a:r>
            <a:r>
              <a:rPr lang="en-US" sz="2200" dirty="0">
                <a:latin typeface="Tw Cen MT" panose="020B0602020104020603" pitchFamily="34" charset="0"/>
              </a:rPr>
              <a:t> limit Inbox)</a:t>
            </a:r>
          </a:p>
          <a:p>
            <a:pPr lvl="1"/>
            <a:r>
              <a:rPr lang="en-US" sz="2200" dirty="0">
                <a:latin typeface="Tw Cen MT" panose="020B0602020104020603" pitchFamily="34" charset="0"/>
              </a:rPr>
              <a:t>Eliminate “orphan”, invalid email accounts</a:t>
            </a:r>
          </a:p>
          <a:p>
            <a:pPr lvl="1"/>
            <a:r>
              <a:rPr lang="en-US" sz="2200" dirty="0">
                <a:latin typeface="Tw Cen MT" panose="020B0602020104020603" pitchFamily="34" charset="0"/>
              </a:rPr>
              <a:t>Eliminate Servers Off-Network</a:t>
            </a:r>
          </a:p>
          <a:p>
            <a:pPr lvl="1"/>
            <a:r>
              <a:rPr lang="en-US" sz="2200" dirty="0">
                <a:latin typeface="Tw Cen MT" panose="020B0602020104020603" pitchFamily="34" charset="0"/>
              </a:rPr>
              <a:t>Mandate New Passwords on a Regular Basis</a:t>
            </a:r>
          </a:p>
          <a:p>
            <a:pPr lvl="1"/>
            <a:r>
              <a:rPr lang="en-US" sz="2200" dirty="0">
                <a:latin typeface="Tw Cen MT" panose="020B0602020104020603" pitchFamily="34" charset="0"/>
              </a:rPr>
              <a:t>Ensure Compliance with HIPAA, FERPA, PCI DSS, NIST 800-171, </a:t>
            </a:r>
          </a:p>
          <a:p>
            <a:pPr lvl="1"/>
            <a:r>
              <a:rPr lang="en-US" sz="2200" dirty="0">
                <a:latin typeface="Tw Cen MT" panose="020B0602020104020603" pitchFamily="34" charset="0"/>
              </a:rPr>
              <a:t>Eliminate Shadow IT Systems</a:t>
            </a:r>
          </a:p>
          <a:p>
            <a:pPr lvl="1"/>
            <a:r>
              <a:rPr lang="en-US" sz="2200" dirty="0">
                <a:latin typeface="Tw Cen MT" panose="020B0602020104020603" pitchFamily="34" charset="0"/>
              </a:rPr>
              <a:t>Schedule Regular Updates for all Patches, Upgrades to Software and API’s</a:t>
            </a:r>
          </a:p>
          <a:p>
            <a:endParaRPr lang="en-US" dirty="0"/>
          </a:p>
        </p:txBody>
      </p:sp>
      <p:sp>
        <p:nvSpPr>
          <p:cNvPr id="4" name="Content Placeholder 3"/>
          <p:cNvSpPr>
            <a:spLocks noGrp="1"/>
          </p:cNvSpPr>
          <p:nvPr>
            <p:ph sz="half" idx="2"/>
          </p:nvPr>
        </p:nvSpPr>
        <p:spPr>
          <a:xfrm>
            <a:off x="6019800" y="1575156"/>
            <a:ext cx="5505449" cy="4351338"/>
          </a:xfrm>
        </p:spPr>
        <p:txBody>
          <a:bodyPr>
            <a:noAutofit/>
          </a:bodyPr>
          <a:lstStyle/>
          <a:p>
            <a:pPr marL="457200" lvl="1" indent="0">
              <a:buNone/>
            </a:pPr>
            <a:r>
              <a:rPr lang="en-US" sz="2600" b="1" dirty="0">
                <a:solidFill>
                  <a:srgbClr val="EF7622"/>
                </a:solidFill>
                <a:latin typeface="Tw Cen MT" panose="020B0602020104020603" pitchFamily="34" charset="0"/>
              </a:rPr>
              <a:t>People, Policies and Training</a:t>
            </a:r>
          </a:p>
          <a:p>
            <a:pPr lvl="1"/>
            <a:r>
              <a:rPr lang="en-US" sz="2200" dirty="0">
                <a:latin typeface="Tw Cen MT" panose="020B0602020104020603" pitchFamily="34" charset="0"/>
              </a:rPr>
              <a:t>Mandatory Annual Compliance Training</a:t>
            </a:r>
          </a:p>
          <a:p>
            <a:pPr lvl="1"/>
            <a:r>
              <a:rPr lang="en-US" sz="2200" dirty="0">
                <a:latin typeface="Tw Cen MT" panose="020B0602020104020603" pitchFamily="34" charset="0"/>
              </a:rPr>
              <a:t>Regular PEN Testing</a:t>
            </a:r>
          </a:p>
          <a:p>
            <a:pPr lvl="1"/>
            <a:r>
              <a:rPr lang="en-US" sz="2200" dirty="0">
                <a:latin typeface="Tw Cen MT" panose="020B0602020104020603" pitchFamily="34" charset="0"/>
              </a:rPr>
              <a:t>Frequent “Phishing” Tests</a:t>
            </a:r>
          </a:p>
          <a:p>
            <a:pPr lvl="1"/>
            <a:r>
              <a:rPr lang="en-US" sz="2200" dirty="0">
                <a:latin typeface="Tw Cen MT" panose="020B0602020104020603" pitchFamily="34" charset="0"/>
              </a:rPr>
              <a:t>Establish CPO, CISO, CCO</a:t>
            </a:r>
          </a:p>
          <a:p>
            <a:pPr lvl="1"/>
            <a:r>
              <a:rPr lang="en-US" sz="2200" dirty="0">
                <a:latin typeface="Tw Cen MT" panose="020B0602020104020603" pitchFamily="34" charset="0"/>
              </a:rPr>
              <a:t>Employee Discipline Standards</a:t>
            </a:r>
          </a:p>
          <a:p>
            <a:pPr lvl="1"/>
            <a:r>
              <a:rPr lang="en-US" sz="2200" dirty="0">
                <a:latin typeface="Tw Cen MT" panose="020B0602020104020603" pitchFamily="34" charset="0"/>
              </a:rPr>
              <a:t>Cyber Insurance</a:t>
            </a:r>
          </a:p>
          <a:p>
            <a:pPr lvl="1"/>
            <a:r>
              <a:rPr lang="en-US" sz="2200" dirty="0">
                <a:latin typeface="Tw Cen MT" panose="020B0602020104020603" pitchFamily="34" charset="0"/>
              </a:rPr>
              <a:t>Draft, Implement Key Policies </a:t>
            </a:r>
          </a:p>
          <a:p>
            <a:pPr lvl="2"/>
            <a:r>
              <a:rPr lang="en-US" sz="2200" dirty="0">
                <a:latin typeface="Tw Cen MT" panose="020B0602020104020603" pitchFamily="34" charset="0"/>
              </a:rPr>
              <a:t>Data Management, Email, Privacy</a:t>
            </a:r>
          </a:p>
          <a:p>
            <a:pPr lvl="1"/>
            <a:r>
              <a:rPr lang="en-US" sz="2200" dirty="0">
                <a:latin typeface="Tw Cen MT" panose="020B0602020104020603" pitchFamily="34" charset="0"/>
              </a:rPr>
              <a:t>Implement Cyber Response Policy</a:t>
            </a:r>
          </a:p>
          <a:p>
            <a:pPr lvl="1"/>
            <a:r>
              <a:rPr lang="en-US" sz="2200" dirty="0">
                <a:latin typeface="Tw Cen MT" panose="020B0602020104020603" pitchFamily="34" charset="0"/>
              </a:rPr>
              <a:t>Conduct “Table Top” Cyber Attack, Breach</a:t>
            </a:r>
          </a:p>
          <a:p>
            <a:endParaRPr lang="en-US" dirty="0"/>
          </a:p>
        </p:txBody>
      </p:sp>
    </p:spTree>
    <p:extLst>
      <p:ext uri="{BB962C8B-B14F-4D97-AF65-F5344CB8AC3E}">
        <p14:creationId xmlns:p14="http://schemas.microsoft.com/office/powerpoint/2010/main" val="285617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6" y="0"/>
            <a:ext cx="11630025" cy="1325563"/>
          </a:xfrm>
        </p:spPr>
        <p:txBody>
          <a:bodyPr>
            <a:normAutofit/>
          </a:bodyPr>
          <a:lstStyle/>
          <a:p>
            <a:pPr algn="ctr"/>
            <a:r>
              <a:rPr lang="en-US" sz="4000" dirty="0">
                <a:solidFill>
                  <a:schemeClr val="accent4"/>
                </a:solidFill>
              </a:rPr>
              <a:t>NIST Standard for Cybersecurity</a:t>
            </a:r>
          </a:p>
        </p:txBody>
      </p:sp>
      <p:sp>
        <p:nvSpPr>
          <p:cNvPr id="3" name="Content Placeholder 2"/>
          <p:cNvSpPr>
            <a:spLocks noGrp="1"/>
          </p:cNvSpPr>
          <p:nvPr>
            <p:ph idx="1"/>
          </p:nvPr>
        </p:nvSpPr>
        <p:spPr>
          <a:xfrm>
            <a:off x="682660" y="1148556"/>
            <a:ext cx="10826675" cy="4351338"/>
          </a:xfrm>
        </p:spPr>
        <p:txBody>
          <a:bodyPr>
            <a:noAutofit/>
          </a:bodyPr>
          <a:lstStyle/>
          <a:p>
            <a:pPr marL="0" indent="0">
              <a:buNone/>
            </a:pPr>
            <a:r>
              <a:rPr lang="en-US" sz="2200" dirty="0">
                <a:latin typeface="Tw Cen MT" panose="020B0602020104020603" pitchFamily="34" charset="0"/>
              </a:rPr>
              <a:t>National Institute of Standards and Technology (NIST) released the “Cybersecurity Framework” (CF) Version 1.0 in 2014 (Version 1.1 released April 2018).  The CF provides an overview of an effective  cybersecurity program and set of action items.  </a:t>
            </a:r>
            <a:r>
              <a:rPr lang="en-US" sz="2200" b="1" u="sng" dirty="0">
                <a:solidFill>
                  <a:srgbClr val="00B050"/>
                </a:solidFill>
                <a:latin typeface="Tw Cen MT" panose="020B0602020104020603" pitchFamily="34" charset="0"/>
              </a:rPr>
              <a:t>Originally designed for federal IT systems and those private systems that must comply with federal standards, now has become the “gold standard”.</a:t>
            </a:r>
            <a:r>
              <a:rPr lang="en-US" sz="2200" b="1" dirty="0">
                <a:solidFill>
                  <a:srgbClr val="00B050"/>
                </a:solidFill>
                <a:latin typeface="Tw Cen MT" panose="020B0602020104020603" pitchFamily="34" charset="0"/>
              </a:rPr>
              <a:t> </a:t>
            </a:r>
            <a:r>
              <a:rPr lang="en-US" sz="2200" dirty="0">
                <a:latin typeface="Tw Cen MT" panose="020B0602020104020603" pitchFamily="34" charset="0"/>
              </a:rPr>
              <a:t>NIST identified the following five core functions necessary in any cybersecurity plan:</a:t>
            </a:r>
          </a:p>
          <a:p>
            <a:pPr marL="0" indent="0">
              <a:buNone/>
            </a:pPr>
            <a:endParaRPr lang="en-US" sz="800" dirty="0">
              <a:latin typeface="Tw Cen MT" panose="020B0602020104020603" pitchFamily="34" charset="0"/>
            </a:endParaRPr>
          </a:p>
          <a:p>
            <a:pPr lvl="1" indent="-342900">
              <a:buFont typeface="Wingdings" panose="05000000000000000000" pitchFamily="2" charset="2"/>
              <a:buChar char="Ø"/>
            </a:pPr>
            <a:r>
              <a:rPr lang="en-US" sz="2200" dirty="0">
                <a:latin typeface="Tw Cen MT" panose="020B0602020104020603" pitchFamily="34" charset="0"/>
              </a:rPr>
              <a:t>“</a:t>
            </a:r>
            <a:r>
              <a:rPr lang="en-US" sz="2200" b="1" dirty="0">
                <a:latin typeface="Tw Cen MT" panose="020B0602020104020603" pitchFamily="34" charset="0"/>
              </a:rPr>
              <a:t>Identify</a:t>
            </a:r>
            <a:r>
              <a:rPr lang="en-US" sz="2200" dirty="0">
                <a:latin typeface="Tw Cen MT" panose="020B0602020104020603" pitchFamily="34" charset="0"/>
              </a:rPr>
              <a:t>”: be aware of all of “systems, assets, data and capabilities.” </a:t>
            </a:r>
          </a:p>
          <a:p>
            <a:pPr lvl="1" indent="-342900">
              <a:buFont typeface="Wingdings" panose="05000000000000000000" pitchFamily="2" charset="2"/>
              <a:buChar char="Ø"/>
            </a:pPr>
            <a:r>
              <a:rPr lang="en-US" sz="2200" dirty="0">
                <a:latin typeface="Tw Cen MT" panose="020B0602020104020603" pitchFamily="34" charset="0"/>
              </a:rPr>
              <a:t>“</a:t>
            </a:r>
            <a:r>
              <a:rPr lang="en-US" sz="2200" b="1" dirty="0">
                <a:latin typeface="Tw Cen MT" panose="020B0602020104020603" pitchFamily="34" charset="0"/>
              </a:rPr>
              <a:t>Protect</a:t>
            </a:r>
            <a:r>
              <a:rPr lang="en-US" sz="2200" dirty="0">
                <a:latin typeface="Tw Cen MT" panose="020B0602020104020603" pitchFamily="34" charset="0"/>
              </a:rPr>
              <a:t>”: develop and implement safeguards to limit or contain the cybersecurity incident. </a:t>
            </a:r>
          </a:p>
          <a:p>
            <a:pPr lvl="1" indent="-342900">
              <a:buFont typeface="Wingdings" panose="05000000000000000000" pitchFamily="2" charset="2"/>
              <a:buChar char="Ø"/>
            </a:pPr>
            <a:r>
              <a:rPr lang="en-US" sz="2200" dirty="0">
                <a:latin typeface="Tw Cen MT" panose="020B0602020104020603" pitchFamily="34" charset="0"/>
              </a:rPr>
              <a:t>“</a:t>
            </a:r>
            <a:r>
              <a:rPr lang="en-US" sz="2200" b="1" dirty="0">
                <a:latin typeface="Tw Cen MT" panose="020B0602020104020603" pitchFamily="34" charset="0"/>
              </a:rPr>
              <a:t>Detect</a:t>
            </a:r>
            <a:r>
              <a:rPr lang="en-US" sz="2200" dirty="0">
                <a:latin typeface="Tw Cen MT" panose="020B0602020104020603" pitchFamily="34" charset="0"/>
              </a:rPr>
              <a:t>”: implement procedures/technologies for identification of a cybersecurity incident. </a:t>
            </a:r>
          </a:p>
          <a:p>
            <a:pPr lvl="1" indent="-342900">
              <a:buFont typeface="Wingdings" panose="05000000000000000000" pitchFamily="2" charset="2"/>
              <a:buChar char="Ø"/>
            </a:pPr>
            <a:r>
              <a:rPr lang="en-US" sz="2200" dirty="0">
                <a:latin typeface="Tw Cen MT" panose="020B0602020104020603" pitchFamily="34" charset="0"/>
              </a:rPr>
              <a:t>“</a:t>
            </a:r>
            <a:r>
              <a:rPr lang="en-US" sz="2200" b="1" dirty="0">
                <a:latin typeface="Tw Cen MT" panose="020B0602020104020603" pitchFamily="34" charset="0"/>
              </a:rPr>
              <a:t>Respond</a:t>
            </a:r>
            <a:r>
              <a:rPr lang="en-US" sz="2200" dirty="0">
                <a:latin typeface="Tw Cen MT" panose="020B0602020104020603" pitchFamily="34" charset="0"/>
              </a:rPr>
              <a:t>”: have a plan to adequately respond to a cybersecurity incident.</a:t>
            </a:r>
          </a:p>
          <a:p>
            <a:pPr lvl="1" indent="-342900">
              <a:buFont typeface="Wingdings" panose="05000000000000000000" pitchFamily="2" charset="2"/>
              <a:buChar char="Ø"/>
            </a:pPr>
            <a:r>
              <a:rPr lang="en-US" sz="2200" dirty="0">
                <a:latin typeface="Tw Cen MT" panose="020B0602020104020603" pitchFamily="34" charset="0"/>
              </a:rPr>
              <a:t>“</a:t>
            </a:r>
            <a:r>
              <a:rPr lang="en-US" sz="2200" b="1" dirty="0">
                <a:latin typeface="Tw Cen MT" panose="020B0602020104020603" pitchFamily="34" charset="0"/>
              </a:rPr>
              <a:t>Recover</a:t>
            </a:r>
            <a:r>
              <a:rPr lang="en-US" sz="2200" dirty="0">
                <a:latin typeface="Tw Cen MT" panose="020B0602020104020603" pitchFamily="34" charset="0"/>
              </a:rPr>
              <a:t>”: have restoration plans including evaluations of the response efforts. </a:t>
            </a:r>
          </a:p>
        </p:txBody>
      </p:sp>
    </p:spTree>
    <p:extLst>
      <p:ext uri="{BB962C8B-B14F-4D97-AF65-F5344CB8AC3E}">
        <p14:creationId xmlns:p14="http://schemas.microsoft.com/office/powerpoint/2010/main" val="6352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9872" y="1132654"/>
            <a:ext cx="11277600" cy="4351338"/>
          </a:xfrm>
        </p:spPr>
        <p:txBody>
          <a:bodyPr>
            <a:noAutofit/>
          </a:bodyPr>
          <a:lstStyle/>
          <a:p>
            <a:pPr marL="0" indent="0">
              <a:buClr>
                <a:schemeClr val="tx1"/>
              </a:buClr>
              <a:buNone/>
              <a:tabLst>
                <a:tab pos="1943100" algn="l"/>
              </a:tabLst>
            </a:pPr>
            <a:r>
              <a:rPr lang="en-US" sz="2100" dirty="0">
                <a:solidFill>
                  <a:schemeClr val="accent2"/>
                </a:solidFill>
                <a:latin typeface="Tw Cen MT" panose="020B0602020104020603" pitchFamily="34" charset="0"/>
              </a:rPr>
              <a:t>Clock Starts  </a:t>
            </a:r>
            <a:r>
              <a:rPr lang="en-US" sz="2100" dirty="0">
                <a:latin typeface="Tw Cen MT" panose="020B0602020104020603" pitchFamily="34" charset="0"/>
              </a:rPr>
              <a:t>	Notice of “Incident” -- </a:t>
            </a:r>
            <a:r>
              <a:rPr lang="en-US" sz="2100" b="1" u="sng" dirty="0">
                <a:latin typeface="Tw Cen MT" panose="020B0602020104020603" pitchFamily="34" charset="0"/>
              </a:rPr>
              <a:t>Every Incident is a Possible Breach (OCR, DOE, FTC)</a:t>
            </a:r>
          </a:p>
          <a:p>
            <a:pPr marL="0" indent="0">
              <a:buClr>
                <a:schemeClr val="tx1"/>
              </a:buClr>
              <a:buNone/>
              <a:tabLst>
                <a:tab pos="1943100" algn="l"/>
              </a:tabLst>
            </a:pPr>
            <a:r>
              <a:rPr lang="en-US" sz="2100" b="1" dirty="0">
                <a:solidFill>
                  <a:schemeClr val="accent2"/>
                </a:solidFill>
                <a:latin typeface="Tw Cen MT" panose="020B0602020104020603" pitchFamily="34" charset="0"/>
              </a:rPr>
              <a:t>0-4 Hours</a:t>
            </a:r>
            <a:r>
              <a:rPr lang="en-US" sz="2100" dirty="0">
                <a:solidFill>
                  <a:schemeClr val="accent2"/>
                </a:solidFill>
                <a:latin typeface="Tw Cen MT" panose="020B0602020104020603" pitchFamily="34" charset="0"/>
              </a:rPr>
              <a:t>:    </a:t>
            </a:r>
            <a:r>
              <a:rPr lang="en-US" sz="2100" dirty="0">
                <a:latin typeface="Tw Cen MT" panose="020B0602020104020603" pitchFamily="34" charset="0"/>
              </a:rPr>
              <a:t>	CISO and IT Conduct Immediate Assessment (Incident, Event, or Breach?), if 	     	             	determined Not Event or Breach, Close Investigation, Report to CIO</a:t>
            </a:r>
          </a:p>
          <a:p>
            <a:pPr marL="0" indent="0">
              <a:buClr>
                <a:schemeClr val="tx1"/>
              </a:buClr>
              <a:buNone/>
              <a:tabLst>
                <a:tab pos="1943100" algn="l"/>
              </a:tabLst>
            </a:pPr>
            <a:r>
              <a:rPr lang="en-US" sz="2100" dirty="0">
                <a:solidFill>
                  <a:schemeClr val="accent2"/>
                </a:solidFill>
                <a:latin typeface="Tw Cen MT" panose="020B0602020104020603" pitchFamily="34" charset="0"/>
              </a:rPr>
              <a:t>4-12 Hours:   	</a:t>
            </a:r>
            <a:r>
              <a:rPr lang="en-US" sz="2100" dirty="0">
                <a:latin typeface="Tw Cen MT" panose="020B0602020104020603" pitchFamily="34" charset="0"/>
              </a:rPr>
              <a:t>If “</a:t>
            </a:r>
            <a:r>
              <a:rPr lang="en-US" sz="2100" b="1" dirty="0">
                <a:latin typeface="Tw Cen MT" panose="020B0602020104020603" pitchFamily="34" charset="0"/>
              </a:rPr>
              <a:t>Event</a:t>
            </a:r>
            <a:r>
              <a:rPr lang="en-US" sz="2100" dirty="0">
                <a:latin typeface="Tw Cen MT" panose="020B0602020104020603" pitchFamily="34" charset="0"/>
              </a:rPr>
              <a:t>” (Data Lost, Intruder had Access), IT Begins </a:t>
            </a:r>
            <a:r>
              <a:rPr lang="en-US" sz="2100" b="1" dirty="0">
                <a:latin typeface="Tw Cen MT" panose="020B0602020104020603" pitchFamily="34" charset="0"/>
              </a:rPr>
              <a:t>Immediate Containment 		</a:t>
            </a:r>
            <a:r>
              <a:rPr lang="en-US" sz="2100" dirty="0">
                <a:latin typeface="Tw Cen MT" panose="020B0602020104020603" pitchFamily="34" charset="0"/>
              </a:rPr>
              <a:t>(Secure “Perimeter”), Assess Threat/Exposure, </a:t>
            </a:r>
            <a:r>
              <a:rPr lang="en-US" sz="2100" b="1" dirty="0">
                <a:latin typeface="Tw Cen MT" panose="020B0602020104020603" pitchFamily="34" charset="0"/>
              </a:rPr>
              <a:t>Activate Cyber Response Team </a:t>
            </a:r>
            <a:endParaRPr lang="en-US" sz="2100" dirty="0">
              <a:latin typeface="Tw Cen MT" panose="020B0602020104020603" pitchFamily="34" charset="0"/>
            </a:endParaRPr>
          </a:p>
          <a:p>
            <a:pPr marL="0" indent="0">
              <a:buClr>
                <a:schemeClr val="tx1"/>
              </a:buClr>
              <a:buNone/>
              <a:tabLst>
                <a:tab pos="1943100" algn="l"/>
              </a:tabLst>
            </a:pPr>
            <a:r>
              <a:rPr lang="en-US" sz="2100" b="1" dirty="0">
                <a:solidFill>
                  <a:schemeClr val="accent2"/>
                </a:solidFill>
                <a:latin typeface="Tw Cen MT" panose="020B0602020104020603" pitchFamily="34" charset="0"/>
              </a:rPr>
              <a:t>12-24 Hours</a:t>
            </a:r>
            <a:r>
              <a:rPr lang="en-US" sz="2100" dirty="0">
                <a:solidFill>
                  <a:schemeClr val="accent2"/>
                </a:solidFill>
                <a:latin typeface="Tw Cen MT" panose="020B0602020104020603" pitchFamily="34" charset="0"/>
              </a:rPr>
              <a:t>: 	</a:t>
            </a:r>
            <a:r>
              <a:rPr lang="en-US" sz="2100" dirty="0">
                <a:latin typeface="Tw Cen MT" panose="020B0602020104020603" pitchFamily="34" charset="0"/>
              </a:rPr>
              <a:t>If “Possible Breach” Investigation Accelerates, </a:t>
            </a:r>
            <a:r>
              <a:rPr lang="en-US" sz="2100" b="1" dirty="0">
                <a:latin typeface="Tw Cen MT" panose="020B0602020104020603" pitchFamily="34" charset="0"/>
              </a:rPr>
              <a:t>CRT Meets </a:t>
            </a:r>
            <a:r>
              <a:rPr lang="en-US" sz="2100" dirty="0">
                <a:latin typeface="Tw Cen MT" panose="020B0602020104020603" pitchFamily="34" charset="0"/>
              </a:rPr>
              <a:t>(CIO, Provost, CFO, Legal,  	              	Compliance, Communications); President, Board, Insurance Notified</a:t>
            </a:r>
          </a:p>
          <a:p>
            <a:pPr marL="0" indent="0">
              <a:buClr>
                <a:schemeClr val="tx1"/>
              </a:buClr>
              <a:buNone/>
              <a:tabLst>
                <a:tab pos="1943100" algn="l"/>
              </a:tabLst>
            </a:pPr>
            <a:r>
              <a:rPr lang="en-US" sz="2100" b="1" dirty="0">
                <a:solidFill>
                  <a:schemeClr val="accent2"/>
                </a:solidFill>
                <a:latin typeface="Tw Cen MT" panose="020B0602020104020603" pitchFamily="34" charset="0"/>
              </a:rPr>
              <a:t>24-48 Hours</a:t>
            </a:r>
            <a:r>
              <a:rPr lang="en-US" sz="2100" dirty="0">
                <a:solidFill>
                  <a:schemeClr val="accent2"/>
                </a:solidFill>
                <a:latin typeface="Tw Cen MT" panose="020B0602020104020603" pitchFamily="34" charset="0"/>
              </a:rPr>
              <a:t>: 	</a:t>
            </a:r>
            <a:r>
              <a:rPr lang="en-US" sz="2100" dirty="0">
                <a:latin typeface="Tw Cen MT" panose="020B0602020104020603" pitchFamily="34" charset="0"/>
              </a:rPr>
              <a:t>“Possible Breach” Investigation Continues, CPO/Compliance Engaged, Outside 	      	Counsel Assigned, </a:t>
            </a:r>
            <a:r>
              <a:rPr lang="en-US" sz="2100" b="1" dirty="0">
                <a:latin typeface="Tw Cen MT" panose="020B0602020104020603" pitchFamily="34" charset="0"/>
              </a:rPr>
              <a:t>Law Enforcement Notified If Appropriate</a:t>
            </a:r>
          </a:p>
          <a:p>
            <a:pPr marL="0" indent="0">
              <a:buClr>
                <a:schemeClr val="tx1"/>
              </a:buClr>
              <a:buNone/>
              <a:tabLst>
                <a:tab pos="1943100" algn="l"/>
              </a:tabLst>
            </a:pPr>
            <a:r>
              <a:rPr lang="en-US" sz="2100" dirty="0">
                <a:solidFill>
                  <a:schemeClr val="accent2"/>
                </a:solidFill>
                <a:latin typeface="Tw Cen MT" panose="020B0602020104020603" pitchFamily="34" charset="0"/>
              </a:rPr>
              <a:t>1-2 Weeks:  </a:t>
            </a:r>
            <a:r>
              <a:rPr lang="en-US" sz="2100" dirty="0">
                <a:latin typeface="Tw Cen MT" panose="020B0602020104020603" pitchFamily="34" charset="0"/>
              </a:rPr>
              <a:t>	Investigation Continues, Possible Engagement of Forensic Audit Firm</a:t>
            </a:r>
          </a:p>
          <a:p>
            <a:pPr marL="0" indent="0">
              <a:buClr>
                <a:schemeClr val="tx1"/>
              </a:buClr>
              <a:buNone/>
              <a:tabLst>
                <a:tab pos="1943100" algn="l"/>
              </a:tabLst>
            </a:pPr>
            <a:r>
              <a:rPr lang="en-US" sz="2100" b="1" dirty="0">
                <a:solidFill>
                  <a:schemeClr val="accent2"/>
                </a:solidFill>
                <a:latin typeface="Tw Cen MT" panose="020B0602020104020603" pitchFamily="34" charset="0"/>
              </a:rPr>
              <a:t>2-6 Weeks</a:t>
            </a:r>
            <a:r>
              <a:rPr lang="en-US" sz="2100" dirty="0">
                <a:solidFill>
                  <a:schemeClr val="accent2"/>
                </a:solidFill>
                <a:latin typeface="Tw Cen MT" panose="020B0602020104020603" pitchFamily="34" charset="0"/>
              </a:rPr>
              <a:t>:   </a:t>
            </a:r>
            <a:r>
              <a:rPr lang="en-US" sz="2100" dirty="0">
                <a:latin typeface="Tw Cen MT" panose="020B0602020104020603" pitchFamily="34" charset="0"/>
              </a:rPr>
              <a:t>	“Breach” Determination Reached, </a:t>
            </a:r>
            <a:r>
              <a:rPr lang="en-US" sz="2100" b="1" dirty="0">
                <a:latin typeface="Tw Cen MT" panose="020B0602020104020603" pitchFamily="34" charset="0"/>
              </a:rPr>
              <a:t>Notice to Regulators </a:t>
            </a:r>
            <a:r>
              <a:rPr lang="en-US" sz="2100" dirty="0">
                <a:latin typeface="Tw Cen MT" panose="020B0602020104020603" pitchFamily="34" charset="0"/>
              </a:rPr>
              <a:t>(OCR, DOE), Prepare Call 	              	Center/Individual Notices/Credit Services, </a:t>
            </a:r>
            <a:r>
              <a:rPr lang="en-US" sz="2100" b="1" dirty="0">
                <a:latin typeface="Tw Cen MT" panose="020B0602020104020603" pitchFamily="34" charset="0"/>
              </a:rPr>
              <a:t>Media Release/Internal Communication</a:t>
            </a:r>
          </a:p>
          <a:p>
            <a:pPr marL="0" indent="0">
              <a:buClr>
                <a:schemeClr val="tx1"/>
              </a:buClr>
              <a:buNone/>
              <a:tabLst>
                <a:tab pos="1943100" algn="l"/>
              </a:tabLst>
            </a:pPr>
            <a:r>
              <a:rPr lang="en-US" sz="2100" dirty="0">
                <a:solidFill>
                  <a:schemeClr val="accent2"/>
                </a:solidFill>
                <a:latin typeface="Tw Cen MT" panose="020B0602020104020603" pitchFamily="34" charset="0"/>
              </a:rPr>
              <a:t>Post Event:     </a:t>
            </a:r>
            <a:r>
              <a:rPr lang="en-US" sz="2100" dirty="0">
                <a:latin typeface="Tw Cen MT" panose="020B0602020104020603" pitchFamily="34" charset="0"/>
              </a:rPr>
              <a:t>	Post-Event Analysis, </a:t>
            </a:r>
            <a:r>
              <a:rPr lang="en-US" sz="2100" b="1" dirty="0">
                <a:latin typeface="Tw Cen MT" panose="020B0602020104020603" pitchFamily="34" charset="0"/>
              </a:rPr>
              <a:t>Remediation</a:t>
            </a:r>
            <a:r>
              <a:rPr lang="en-US" sz="2100" dirty="0">
                <a:latin typeface="Tw Cen MT" panose="020B0602020104020603" pitchFamily="34" charset="0"/>
              </a:rPr>
              <a:t>, IT Upgrades (?), </a:t>
            </a:r>
            <a:r>
              <a:rPr lang="en-US" sz="2100" b="1" dirty="0">
                <a:latin typeface="Tw Cen MT" panose="020B0602020104020603" pitchFamily="34" charset="0"/>
              </a:rPr>
              <a:t>Continued Training </a:t>
            </a:r>
          </a:p>
        </p:txBody>
      </p:sp>
      <p:sp>
        <p:nvSpPr>
          <p:cNvPr id="5" name="Title 4"/>
          <p:cNvSpPr>
            <a:spLocks noGrp="1"/>
          </p:cNvSpPr>
          <p:nvPr>
            <p:ph type="title"/>
          </p:nvPr>
        </p:nvSpPr>
        <p:spPr>
          <a:xfrm>
            <a:off x="549872" y="16641"/>
            <a:ext cx="10515600" cy="1325563"/>
          </a:xfrm>
        </p:spPr>
        <p:txBody>
          <a:bodyPr>
            <a:normAutofit/>
          </a:bodyPr>
          <a:lstStyle/>
          <a:p>
            <a:r>
              <a:rPr lang="en-US" sz="4000" dirty="0">
                <a:solidFill>
                  <a:srgbClr val="446CA9"/>
                </a:solidFill>
              </a:rPr>
              <a:t>Cyber Response Protocol: Timeline and Key Actions</a:t>
            </a:r>
          </a:p>
        </p:txBody>
      </p:sp>
    </p:spTree>
    <p:extLst>
      <p:ext uri="{BB962C8B-B14F-4D97-AF65-F5344CB8AC3E}">
        <p14:creationId xmlns:p14="http://schemas.microsoft.com/office/powerpoint/2010/main" val="100325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75"/>
            <a:ext cx="10515600" cy="1325563"/>
          </a:xfrm>
        </p:spPr>
        <p:txBody>
          <a:bodyPr>
            <a:normAutofit/>
          </a:bodyPr>
          <a:lstStyle/>
          <a:p>
            <a:pPr algn="ctr"/>
            <a:r>
              <a:rPr lang="en-US" sz="4000" dirty="0">
                <a:solidFill>
                  <a:srgbClr val="446CA9"/>
                </a:solidFill>
              </a:rPr>
              <a:t>One Approach to University Data Management</a:t>
            </a:r>
          </a:p>
        </p:txBody>
      </p:sp>
      <p:sp>
        <p:nvSpPr>
          <p:cNvPr id="3" name="Content Placeholder 2"/>
          <p:cNvSpPr>
            <a:spLocks noGrp="1"/>
          </p:cNvSpPr>
          <p:nvPr>
            <p:ph idx="1"/>
          </p:nvPr>
        </p:nvSpPr>
        <p:spPr>
          <a:xfrm>
            <a:off x="1706432" y="1404938"/>
            <a:ext cx="9552118" cy="4957762"/>
          </a:xfrm>
        </p:spPr>
        <p:txBody>
          <a:bodyPr>
            <a:normAutofit fontScale="85000" lnSpcReduction="20000"/>
          </a:bodyPr>
          <a:lstStyle/>
          <a:p>
            <a:pPr marL="0" indent="0" eaLnBrk="0" hangingPunct="0">
              <a:spcBef>
                <a:spcPts val="150"/>
              </a:spcBef>
              <a:spcAft>
                <a:spcPts val="600"/>
              </a:spcAft>
              <a:buNone/>
              <a:tabLst>
                <a:tab pos="228600" algn="l"/>
                <a:tab pos="1257300" algn="l"/>
              </a:tabLst>
              <a:defRPr/>
            </a:pPr>
            <a:r>
              <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rPr>
              <a:t>Tier 1: Due by December 31, 2019</a:t>
            </a:r>
          </a:p>
          <a:p>
            <a:pPr marL="0" indent="0" eaLnBrk="0" hangingPunct="0">
              <a:spcBef>
                <a:spcPts val="150"/>
              </a:spcBef>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12.3.1 	Data System Documentation </a:t>
            </a:r>
          </a:p>
          <a:p>
            <a:pPr marL="0" indent="0" eaLnBrk="0" hangingPunct="0">
              <a:spcBef>
                <a:spcPts val="150"/>
              </a:spcBef>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12.4 	Cybersecurity (Safeguards, Classification, Access Procedures, 			Segregation and Separation of Duties) </a:t>
            </a:r>
            <a:r>
              <a:rPr lang="en-US" strike="sngStrike" dirty="0">
                <a:solidFill>
                  <a:prstClr val="black"/>
                </a:solidFill>
                <a:latin typeface="Tw Cen MT" panose="020B0602020104020603" pitchFamily="34" charset="0"/>
                <a:ea typeface="Calibri" panose="020F0502020204030204" pitchFamily="34" charset="0"/>
                <a:cs typeface="Times New Roman" panose="02020603050405020304" pitchFamily="18" charset="0"/>
              </a:rPr>
              <a:t> </a:t>
            </a:r>
            <a:endPar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endParaRPr>
          </a:p>
          <a:p>
            <a:pPr marL="0" indent="0" eaLnBrk="0" hangingPunct="0">
              <a:spcBef>
                <a:spcPts val="150"/>
              </a:spcBef>
              <a:spcAft>
                <a:spcPts val="1200"/>
              </a:spcAft>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12.5.1 	Regulatory Compliance</a:t>
            </a:r>
          </a:p>
          <a:p>
            <a:pPr marL="0" indent="0" eaLnBrk="0" hangingPunct="0">
              <a:spcBef>
                <a:spcPts val="150"/>
              </a:spcBef>
              <a:spcAft>
                <a:spcPts val="600"/>
              </a:spcAft>
              <a:buNone/>
              <a:tabLst>
                <a:tab pos="228600" algn="l"/>
                <a:tab pos="1257300" algn="l"/>
              </a:tabLst>
              <a:defRPr/>
            </a:pPr>
            <a:r>
              <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rPr>
              <a:t>Tier 2: Due by June 30, 2020</a:t>
            </a:r>
          </a:p>
          <a:p>
            <a:pPr marL="0" indent="0" eaLnBrk="0" hangingPunct="0">
              <a:spcBef>
                <a:spcPts val="150"/>
              </a:spcBef>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12.2 	Governance Structure</a:t>
            </a:r>
          </a:p>
          <a:p>
            <a:pPr marL="0" indent="0" eaLnBrk="0" hangingPunct="0">
              <a:spcBef>
                <a:spcPts val="150"/>
              </a:spcBef>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12.3.4 	Data Availability</a:t>
            </a:r>
          </a:p>
          <a:p>
            <a:pPr marL="0" indent="0" eaLnBrk="0" hangingPunct="0">
              <a:spcBef>
                <a:spcPts val="150"/>
              </a:spcBef>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12.5.2 	Training  </a:t>
            </a:r>
          </a:p>
          <a:p>
            <a:pPr marL="0" indent="0" eaLnBrk="0" hangingPunct="0">
              <a:spcBef>
                <a:spcPts val="150"/>
              </a:spcBef>
              <a:spcAft>
                <a:spcPts val="1200"/>
              </a:spcAft>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12.5.4 	Audit</a:t>
            </a:r>
          </a:p>
          <a:p>
            <a:pPr marL="0" indent="0" eaLnBrk="0" hangingPunct="0">
              <a:spcBef>
                <a:spcPts val="150"/>
              </a:spcBef>
              <a:spcAft>
                <a:spcPts val="600"/>
              </a:spcAft>
              <a:buNone/>
              <a:tabLst>
                <a:tab pos="228600" algn="l"/>
                <a:tab pos="1257300" algn="l"/>
              </a:tabLst>
              <a:defRPr/>
            </a:pPr>
            <a:r>
              <a:rPr lang="en-US" b="1" dirty="0">
                <a:solidFill>
                  <a:prstClr val="black"/>
                </a:solidFill>
                <a:latin typeface="Tw Cen MT" panose="020B0602020104020603" pitchFamily="34" charset="0"/>
                <a:ea typeface="Calibri" panose="020F0502020204030204" pitchFamily="34" charset="0"/>
                <a:cs typeface="Times New Roman" panose="02020603050405020304" pitchFamily="18" charset="0"/>
              </a:rPr>
              <a:t>Tier 3: Due by December 31, 2020</a:t>
            </a:r>
          </a:p>
          <a:p>
            <a:pPr marL="0" indent="0" eaLnBrk="0" hangingPunct="0">
              <a:spcBef>
                <a:spcPts val="150"/>
              </a:spcBef>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12.3.2 	Data Elements and Data Definition Documentation</a:t>
            </a:r>
          </a:p>
          <a:p>
            <a:pPr marL="0" indent="0" eaLnBrk="0" hangingPunct="0">
              <a:spcBef>
                <a:spcPts val="150"/>
              </a:spcBef>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12.3.3 	Data Quality Control</a:t>
            </a:r>
          </a:p>
          <a:p>
            <a:pPr marL="0" indent="0" eaLnBrk="0" hangingPunct="0">
              <a:spcBef>
                <a:spcPts val="150"/>
              </a:spcBef>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12.3.5 	Data Life Cycle </a:t>
            </a:r>
          </a:p>
          <a:p>
            <a:pPr marL="0" indent="0" eaLnBrk="0" hangingPunct="0">
              <a:spcBef>
                <a:spcPts val="150"/>
              </a:spcBef>
              <a:spcAft>
                <a:spcPts val="600"/>
              </a:spcAft>
              <a:buNone/>
              <a:tabLst>
                <a:tab pos="228600" algn="l"/>
                <a:tab pos="1257300" algn="l"/>
              </a:tabLst>
              <a:defRPr/>
            </a:pPr>
            <a:r>
              <a:rPr lang="en-US" dirty="0">
                <a:solidFill>
                  <a:prstClr val="black"/>
                </a:solidFill>
                <a:latin typeface="Tw Cen MT" panose="020B0602020104020603" pitchFamily="34" charset="0"/>
                <a:ea typeface="Calibri" panose="020F0502020204030204" pitchFamily="34" charset="0"/>
                <a:cs typeface="Times New Roman" panose="02020603050405020304" pitchFamily="18" charset="0"/>
              </a:rPr>
              <a:t>	12.5.3 	Monitor</a:t>
            </a:r>
          </a:p>
        </p:txBody>
      </p:sp>
    </p:spTree>
    <p:extLst>
      <p:ext uri="{BB962C8B-B14F-4D97-AF65-F5344CB8AC3E}">
        <p14:creationId xmlns:p14="http://schemas.microsoft.com/office/powerpoint/2010/main" val="1754714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807882" y="779539"/>
            <a:ext cx="8440392" cy="857250"/>
          </a:xfrm>
          <a:prstGeom prst="rect">
            <a:avLst/>
          </a:prstGeom>
        </p:spPr>
        <p:txBody>
          <a:bodyPr>
            <a:normAutofit fontScale="90000"/>
          </a:bodyPr>
          <a:lstStyle/>
          <a:p>
            <a:r>
              <a:rPr lang="en-US" sz="4900" dirty="0">
                <a:solidFill>
                  <a:srgbClr val="446CA9"/>
                </a:solidFill>
              </a:rPr>
              <a:t>Session Evaluations</a:t>
            </a:r>
            <a:br>
              <a:rPr lang="en-US" sz="2800" dirty="0"/>
            </a:br>
            <a:r>
              <a:rPr lang="en-US" sz="2200" dirty="0"/>
              <a:t>There are two ways to access the session and presenter evaluations:</a:t>
            </a:r>
            <a:endParaRPr lang="en-US" sz="2000" dirty="0"/>
          </a:p>
        </p:txBody>
      </p:sp>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7547810" cy="3128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446CA9"/>
                </a:solidFill>
              </a:rPr>
              <a:t>1</a:t>
            </a:r>
          </a:p>
          <a:p>
            <a:pPr marL="0" indent="0">
              <a:buFont typeface="Arial" panose="020B0604020202020204" pitchFamily="34" charset="0"/>
              <a:buNone/>
            </a:pPr>
            <a:endParaRPr lang="en-US" sz="4000" dirty="0">
              <a:solidFill>
                <a:schemeClr val="tx1">
                  <a:lumMod val="50000"/>
                  <a:lumOff val="50000"/>
                </a:schemeClr>
              </a:solidFill>
            </a:endParaRPr>
          </a:p>
          <a:p>
            <a:pPr marL="0" indent="0">
              <a:buFont typeface="Arial" panose="020B0604020202020204" pitchFamily="34" charset="0"/>
              <a:buNone/>
            </a:pPr>
            <a:r>
              <a:rPr lang="en-US" sz="4000" dirty="0">
                <a:solidFill>
                  <a:srgbClr val="446CA9"/>
                </a:solidFill>
              </a:rPr>
              <a:t>2</a:t>
            </a:r>
          </a:p>
        </p:txBody>
      </p:sp>
      <p:sp>
        <p:nvSpPr>
          <p:cNvPr id="8" name="TextBox 7">
            <a:extLst>
              <a:ext uri="{FF2B5EF4-FFF2-40B4-BE49-F238E27FC236}">
                <a16:creationId xmlns:a16="http://schemas.microsoft.com/office/drawing/2014/main" id="{CCF91365-6C53-48AF-BE7B-1DA5CEB68C5A}"/>
              </a:ext>
            </a:extLst>
          </p:cNvPr>
          <p:cNvSpPr txBox="1"/>
          <p:nvPr/>
        </p:nvSpPr>
        <p:spPr>
          <a:xfrm>
            <a:off x="1534491" y="3819782"/>
            <a:ext cx="2957298" cy="1569660"/>
          </a:xfrm>
          <a:prstGeom prst="rect">
            <a:avLst/>
          </a:prstGeom>
          <a:noFill/>
        </p:spPr>
        <p:txBody>
          <a:bodyPr wrap="square" rtlCol="0">
            <a:spAutoFit/>
          </a:bodyPr>
          <a:lstStyle/>
          <a:p>
            <a:r>
              <a:rPr lang="en-US" sz="1600" dirty="0"/>
              <a:t>From the mobile app, click on the session you want from the schedule &gt; then scroll down or click on the associated resources &gt; and the </a:t>
            </a:r>
            <a:r>
              <a:rPr lang="en-US" sz="1600" dirty="0">
                <a:solidFill>
                  <a:srgbClr val="446CA9"/>
                </a:solidFill>
              </a:rPr>
              <a:t>evaluation </a:t>
            </a:r>
            <a:r>
              <a:rPr lang="en-US" sz="1600" dirty="0"/>
              <a:t>will pop up in the list</a:t>
            </a:r>
          </a:p>
        </p:txBody>
      </p:sp>
      <p:sp>
        <p:nvSpPr>
          <p:cNvPr id="9" name="TextBox 8">
            <a:extLst>
              <a:ext uri="{FF2B5EF4-FFF2-40B4-BE49-F238E27FC236}">
                <a16:creationId xmlns:a16="http://schemas.microsoft.com/office/drawing/2014/main" id="{E1D61638-B65C-4C26-A662-6F5DAE2846BE}"/>
              </a:ext>
            </a:extLst>
          </p:cNvPr>
          <p:cNvSpPr txBox="1"/>
          <p:nvPr/>
        </p:nvSpPr>
        <p:spPr>
          <a:xfrm>
            <a:off x="1556793" y="2585930"/>
            <a:ext cx="2771747" cy="584775"/>
          </a:xfrm>
          <a:prstGeom prst="rect">
            <a:avLst/>
          </a:prstGeom>
          <a:noFill/>
        </p:spPr>
        <p:txBody>
          <a:bodyPr wrap="square" rtlCol="0">
            <a:spAutoFit/>
          </a:bodyPr>
          <a:lstStyle/>
          <a:p>
            <a:r>
              <a:rPr lang="en-US" sz="1600" dirty="0"/>
              <a:t>In the online agenda, click on the “</a:t>
            </a:r>
            <a:r>
              <a:rPr lang="en-US" sz="1600" dirty="0">
                <a:solidFill>
                  <a:srgbClr val="446CA9"/>
                </a:solidFill>
              </a:rPr>
              <a:t>Evaluate Session</a:t>
            </a:r>
            <a:r>
              <a:rPr lang="en-US" sz="1600" dirty="0"/>
              <a:t>” link</a:t>
            </a:r>
          </a:p>
        </p:txBody>
      </p:sp>
      <p:pic>
        <p:nvPicPr>
          <p:cNvPr id="10" name="Picture 9">
            <a:extLst>
              <a:ext uri="{FF2B5EF4-FFF2-40B4-BE49-F238E27FC236}">
                <a16:creationId xmlns:a16="http://schemas.microsoft.com/office/drawing/2014/main" id="{88FFA51A-01BE-4644-9E4E-BA9458958095}"/>
              </a:ext>
            </a:extLst>
          </p:cNvPr>
          <p:cNvPicPr>
            <a:picLocks noChangeAspect="1"/>
          </p:cNvPicPr>
          <p:nvPr/>
        </p:nvPicPr>
        <p:blipFill>
          <a:blip r:embed="rId2"/>
          <a:stretch>
            <a:fillRect/>
          </a:stretch>
        </p:blipFill>
        <p:spPr>
          <a:xfrm>
            <a:off x="5013158" y="1879398"/>
            <a:ext cx="5518484" cy="1417279"/>
          </a:xfrm>
          <a:prstGeom prst="rect">
            <a:avLst/>
          </a:prstGeom>
        </p:spPr>
      </p:pic>
      <p:pic>
        <p:nvPicPr>
          <p:cNvPr id="11" name="Picture 10">
            <a:extLst>
              <a:ext uri="{FF2B5EF4-FFF2-40B4-BE49-F238E27FC236}">
                <a16:creationId xmlns:a16="http://schemas.microsoft.com/office/drawing/2014/main" id="{BC543409-459F-4B50-B554-E9347D57F7F8}"/>
              </a:ext>
            </a:extLst>
          </p:cNvPr>
          <p:cNvPicPr>
            <a:picLocks noChangeAspect="1"/>
          </p:cNvPicPr>
          <p:nvPr/>
        </p:nvPicPr>
        <p:blipFill>
          <a:blip r:embed="rId3"/>
          <a:stretch>
            <a:fillRect/>
          </a:stretch>
        </p:blipFill>
        <p:spPr>
          <a:xfrm>
            <a:off x="5013158" y="3462565"/>
            <a:ext cx="5519942" cy="2232382"/>
          </a:xfrm>
          <a:prstGeom prst="rect">
            <a:avLst/>
          </a:prstGeom>
        </p:spPr>
      </p:pic>
    </p:spTree>
    <p:extLst>
      <p:ext uri="{BB962C8B-B14F-4D97-AF65-F5344CB8AC3E}">
        <p14:creationId xmlns:p14="http://schemas.microsoft.com/office/powerpoint/2010/main" val="3371207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1000387" y="2350169"/>
            <a:ext cx="10542256" cy="3547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000" dirty="0">
              <a:solidFill>
                <a:schemeClr val="tx1">
                  <a:lumMod val="50000"/>
                  <a:lumOff val="50000"/>
                </a:schemeClr>
              </a:solidFill>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39787" y="151490"/>
            <a:ext cx="8424529" cy="1228725"/>
          </a:xfrm>
        </p:spPr>
        <p:txBody>
          <a:bodyPr/>
          <a:lstStyle/>
          <a:p>
            <a:r>
              <a:rPr lang="en-US" dirty="0">
                <a:solidFill>
                  <a:srgbClr val="446CA9"/>
                </a:solidFill>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presentation leaves copyright of the content to the presenter. Unless otherwise noted in the materials, uploaded content carries the </a:t>
            </a:r>
            <a:r>
              <a:rPr lang="en-US" sz="1200" dirty="0">
                <a:hlinkClick r:id="rId2"/>
              </a:rPr>
              <a:t>Creative Commons Attribution 4.0 International (CC BY 4.0), </a:t>
            </a:r>
            <a:r>
              <a:rPr lang="en-US" sz="1200" dirty="0"/>
              <a:t>which grants usage to the general public, with appropriate credit to the author.</a:t>
            </a:r>
          </a:p>
        </p:txBody>
      </p:sp>
      <p:sp>
        <p:nvSpPr>
          <p:cNvPr id="6" name="Subtitle 2">
            <a:extLst>
              <a:ext uri="{FF2B5EF4-FFF2-40B4-BE49-F238E27FC236}">
                <a16:creationId xmlns:a16="http://schemas.microsoft.com/office/drawing/2014/main" id="{87389824-7F45-4039-A53E-65A4A14FBBB5}"/>
              </a:ext>
            </a:extLst>
          </p:cNvPr>
          <p:cNvSpPr txBox="1">
            <a:spLocks/>
          </p:cNvSpPr>
          <p:nvPr/>
        </p:nvSpPr>
        <p:spPr>
          <a:xfrm>
            <a:off x="839787" y="1805812"/>
            <a:ext cx="9342438" cy="4004438"/>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3600" b="1" dirty="0"/>
              <a:t>Elizabeth Lim Brooks</a:t>
            </a:r>
            <a:r>
              <a:rPr lang="en-US" sz="3600" dirty="0"/>
              <a:t>, Associate University Counsel, </a:t>
            </a:r>
          </a:p>
          <a:p>
            <a:r>
              <a:rPr lang="en-US" sz="3600" dirty="0"/>
              <a:t>Virginia Commonwealth University   |   Richmond, VA</a:t>
            </a:r>
          </a:p>
          <a:p>
            <a:r>
              <a:rPr lang="en-US" sz="3600" dirty="0">
                <a:hlinkClick r:id="rId3"/>
              </a:rPr>
              <a:t>elbrooks@vcu.edu</a:t>
            </a:r>
            <a:endParaRPr lang="en-US" sz="3600" dirty="0"/>
          </a:p>
          <a:p>
            <a:endParaRPr lang="en-US" sz="3600" dirty="0"/>
          </a:p>
          <a:p>
            <a:r>
              <a:rPr lang="en-US" sz="3600" b="1" dirty="0"/>
              <a:t>Christopher Melcher</a:t>
            </a:r>
            <a:r>
              <a:rPr lang="en-US" sz="3600" dirty="0"/>
              <a:t>, Vice President for Legal Affairs/General Counsel, </a:t>
            </a:r>
          </a:p>
          <a:p>
            <a:r>
              <a:rPr lang="en-US" sz="3600" dirty="0"/>
              <a:t>Augusta University   |   Augusta, GA</a:t>
            </a:r>
          </a:p>
          <a:p>
            <a:r>
              <a:rPr lang="en-US" sz="3600" dirty="0">
                <a:hlinkClick r:id="rId4"/>
              </a:rPr>
              <a:t>cmelcher@augusta.edu</a:t>
            </a:r>
            <a:endParaRPr lang="en-US" sz="3600" dirty="0"/>
          </a:p>
          <a:p>
            <a:endParaRPr lang="en-US" sz="3600" dirty="0"/>
          </a:p>
          <a:p>
            <a:r>
              <a:rPr lang="en-US" sz="3600" b="1" dirty="0"/>
              <a:t>Francisco Pardo</a:t>
            </a:r>
            <a:r>
              <a:rPr lang="en-US" sz="3600" dirty="0"/>
              <a:t>, Moderator, Assistant Director of Legal Resources, </a:t>
            </a:r>
          </a:p>
          <a:p>
            <a:r>
              <a:rPr lang="en-US" sz="3600" dirty="0"/>
              <a:t>National Association of College and University Attorneys (NACUA)   |   Washington, D.C.</a:t>
            </a:r>
          </a:p>
          <a:p>
            <a:r>
              <a:rPr lang="en-US" sz="3600" dirty="0">
                <a:hlinkClick r:id="rId5"/>
              </a:rPr>
              <a:t>fpardo@nacua.org</a:t>
            </a:r>
            <a:endParaRPr lang="en-US" sz="3600" dirty="0"/>
          </a:p>
          <a:p>
            <a:endParaRPr lang="en-US" dirty="0"/>
          </a:p>
        </p:txBody>
      </p:sp>
    </p:spTree>
    <p:extLst>
      <p:ext uri="{BB962C8B-B14F-4D97-AF65-F5344CB8AC3E}">
        <p14:creationId xmlns:p14="http://schemas.microsoft.com/office/powerpoint/2010/main" val="99926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7AC3A-2778-7F4B-A1BB-823294C6767F}"/>
              </a:ext>
            </a:extLst>
          </p:cNvPr>
          <p:cNvSpPr>
            <a:spLocks noGrp="1"/>
          </p:cNvSpPr>
          <p:nvPr>
            <p:ph type="title"/>
          </p:nvPr>
        </p:nvSpPr>
        <p:spPr>
          <a:xfrm>
            <a:off x="3759200" y="76200"/>
            <a:ext cx="4165600" cy="1320800"/>
          </a:xfrm>
        </p:spPr>
        <p:txBody>
          <a:bodyPr/>
          <a:lstStyle/>
          <a:p>
            <a:r>
              <a:rPr lang="en-US" dirty="0"/>
              <a:t>Data on Campus</a:t>
            </a:r>
          </a:p>
        </p:txBody>
      </p:sp>
      <p:sp>
        <p:nvSpPr>
          <p:cNvPr id="3" name="Content Placeholder 2">
            <a:extLst>
              <a:ext uri="{FF2B5EF4-FFF2-40B4-BE49-F238E27FC236}">
                <a16:creationId xmlns:a16="http://schemas.microsoft.com/office/drawing/2014/main" id="{17F8A73E-22F6-1449-8A19-CB18A6E9A938}"/>
              </a:ext>
            </a:extLst>
          </p:cNvPr>
          <p:cNvSpPr>
            <a:spLocks noGrp="1"/>
          </p:cNvSpPr>
          <p:nvPr>
            <p:ph sz="half" idx="1"/>
          </p:nvPr>
        </p:nvSpPr>
        <p:spPr>
          <a:xfrm>
            <a:off x="762000" y="1397000"/>
            <a:ext cx="5200650" cy="4368800"/>
          </a:xfrm>
        </p:spPr>
        <p:txBody>
          <a:bodyPr>
            <a:noAutofit/>
          </a:bodyPr>
          <a:lstStyle/>
          <a:p>
            <a:pPr marL="457200" lvl="1" indent="0">
              <a:buNone/>
            </a:pPr>
            <a:r>
              <a:rPr lang="en-US" sz="3600" dirty="0">
                <a:latin typeface="Tw Cen MT" panose="020B0602020104020603" pitchFamily="34" charset="0"/>
              </a:rPr>
              <a:t>Data Locations</a:t>
            </a:r>
          </a:p>
          <a:p>
            <a:pPr lvl="1"/>
            <a:r>
              <a:rPr lang="en-US" sz="2200" dirty="0">
                <a:latin typeface="Tw Cen MT" panose="020B0602020104020603" pitchFamily="34" charset="0"/>
              </a:rPr>
              <a:t>University Finance (Operations)</a:t>
            </a:r>
          </a:p>
          <a:p>
            <a:pPr lvl="1"/>
            <a:r>
              <a:rPr lang="en-US" sz="2200" dirty="0">
                <a:latin typeface="Tw Cen MT" panose="020B0602020104020603" pitchFamily="34" charset="0"/>
              </a:rPr>
              <a:t>Registrar (Grades, Discipline, Transcripts)</a:t>
            </a:r>
          </a:p>
          <a:p>
            <a:pPr lvl="1"/>
            <a:r>
              <a:rPr lang="en-US" sz="2200" dirty="0">
                <a:latin typeface="Tw Cen MT" panose="020B0602020104020603" pitchFamily="34" charset="0"/>
              </a:rPr>
              <a:t>Auxiliaries (Payment Information) </a:t>
            </a:r>
          </a:p>
          <a:p>
            <a:pPr lvl="1"/>
            <a:r>
              <a:rPr lang="en-US" sz="2200" dirty="0">
                <a:latin typeface="Tw Cen MT" panose="020B0602020104020603" pitchFamily="34" charset="0"/>
              </a:rPr>
              <a:t>Financial Aid Office</a:t>
            </a:r>
          </a:p>
          <a:p>
            <a:pPr lvl="1"/>
            <a:r>
              <a:rPr lang="en-US" sz="2200" dirty="0">
                <a:latin typeface="Tw Cen MT" panose="020B0602020104020603" pitchFamily="34" charset="0"/>
              </a:rPr>
              <a:t>IT (Email, Website, Apps, Software)</a:t>
            </a:r>
          </a:p>
          <a:p>
            <a:pPr lvl="1"/>
            <a:r>
              <a:rPr lang="en-US" sz="2200" dirty="0">
                <a:latin typeface="Tw Cen MT" panose="020B0602020104020603" pitchFamily="34" charset="0"/>
              </a:rPr>
              <a:t>Faculty, Research Labs</a:t>
            </a:r>
          </a:p>
          <a:p>
            <a:pPr lvl="1"/>
            <a:r>
              <a:rPr lang="en-US" sz="2200" dirty="0">
                <a:latin typeface="Tw Cen MT" panose="020B0602020104020603" pitchFamily="34" charset="0"/>
              </a:rPr>
              <a:t>Health Clinics</a:t>
            </a:r>
          </a:p>
          <a:p>
            <a:pPr lvl="1"/>
            <a:r>
              <a:rPr lang="en-US" sz="2200" dirty="0">
                <a:latin typeface="Tw Cen MT" panose="020B0602020104020603" pitchFamily="34" charset="0"/>
              </a:rPr>
              <a:t>Legal Office (Contracts)</a:t>
            </a:r>
          </a:p>
          <a:p>
            <a:pPr lvl="1"/>
            <a:r>
              <a:rPr lang="en-US" sz="2200" dirty="0">
                <a:latin typeface="Tw Cen MT" panose="020B0602020104020603" pitchFamily="34" charset="0"/>
              </a:rPr>
              <a:t>Advancement (Alumni, Donor)</a:t>
            </a:r>
          </a:p>
          <a:p>
            <a:pPr lvl="1"/>
            <a:r>
              <a:rPr lang="en-US" sz="2200" dirty="0">
                <a:latin typeface="Tw Cen MT" panose="020B0602020104020603" pitchFamily="34" charset="0"/>
              </a:rPr>
              <a:t>Endowment (Investments)</a:t>
            </a:r>
          </a:p>
        </p:txBody>
      </p:sp>
      <p:sp>
        <p:nvSpPr>
          <p:cNvPr id="4" name="Content Placeholder 3">
            <a:extLst>
              <a:ext uri="{FF2B5EF4-FFF2-40B4-BE49-F238E27FC236}">
                <a16:creationId xmlns:a16="http://schemas.microsoft.com/office/drawing/2014/main" id="{391FC13B-A18C-5240-BBDF-1151FB560AFB}"/>
              </a:ext>
            </a:extLst>
          </p:cNvPr>
          <p:cNvSpPr>
            <a:spLocks noGrp="1"/>
          </p:cNvSpPr>
          <p:nvPr>
            <p:ph sz="half" idx="2"/>
          </p:nvPr>
        </p:nvSpPr>
        <p:spPr>
          <a:xfrm>
            <a:off x="5962650" y="1397000"/>
            <a:ext cx="5791200" cy="4295775"/>
          </a:xfrm>
        </p:spPr>
        <p:txBody>
          <a:bodyPr>
            <a:noAutofit/>
          </a:bodyPr>
          <a:lstStyle/>
          <a:p>
            <a:pPr marL="457200" lvl="1" indent="0">
              <a:buNone/>
            </a:pPr>
            <a:r>
              <a:rPr lang="en-US" sz="3600" dirty="0">
                <a:latin typeface="Tw Cen MT" panose="020B0602020104020603" pitchFamily="34" charset="0"/>
              </a:rPr>
              <a:t>Typical Data Elements </a:t>
            </a:r>
          </a:p>
          <a:p>
            <a:pPr lvl="1"/>
            <a:r>
              <a:rPr lang="en-US" sz="2200" dirty="0">
                <a:latin typeface="Tw Cen MT" panose="020B0602020104020603" pitchFamily="34" charset="0"/>
              </a:rPr>
              <a:t>A/P, A/R, Payroll, Cash Management</a:t>
            </a:r>
          </a:p>
          <a:p>
            <a:pPr lvl="1"/>
            <a:r>
              <a:rPr lang="en-US" sz="2200" dirty="0">
                <a:latin typeface="Tw Cen MT" panose="020B0602020104020603" pitchFamily="34" charset="0"/>
              </a:rPr>
              <a:t>Student Records (Grades, Discipline, Transcripts, Address, Medical, Finance)</a:t>
            </a:r>
          </a:p>
          <a:p>
            <a:pPr lvl="1"/>
            <a:r>
              <a:rPr lang="en-US" sz="2200" dirty="0">
                <a:latin typeface="Tw Cen MT" panose="020B0602020104020603" pitchFamily="34" charset="0"/>
              </a:rPr>
              <a:t>Applicant Data (Student, Employee)</a:t>
            </a:r>
          </a:p>
          <a:p>
            <a:pPr lvl="1"/>
            <a:r>
              <a:rPr lang="en-US" sz="2200" dirty="0">
                <a:latin typeface="Tw Cen MT" panose="020B0602020104020603" pitchFamily="34" charset="0"/>
              </a:rPr>
              <a:t>Health Data (Clinics, AMC, Health Colleges)</a:t>
            </a:r>
          </a:p>
          <a:p>
            <a:pPr lvl="1"/>
            <a:r>
              <a:rPr lang="en-US" sz="2200" dirty="0">
                <a:latin typeface="Tw Cen MT" panose="020B0602020104020603" pitchFamily="34" charset="0"/>
              </a:rPr>
              <a:t>Research Data (NIH, Classified, Sponsor) </a:t>
            </a:r>
          </a:p>
          <a:p>
            <a:pPr lvl="1"/>
            <a:r>
              <a:rPr lang="en-US" sz="2200" dirty="0">
                <a:latin typeface="Tw Cen MT" panose="020B0602020104020603" pitchFamily="34" charset="0"/>
              </a:rPr>
              <a:t>Intellectual Property  </a:t>
            </a:r>
          </a:p>
          <a:p>
            <a:pPr lvl="1"/>
            <a:r>
              <a:rPr lang="en-US" sz="2200" dirty="0">
                <a:latin typeface="Tw Cen MT" panose="020B0602020104020603" pitchFamily="34" charset="0"/>
              </a:rPr>
              <a:t>HR Data  (SSN, DOB, Benefits, Cell, Discipline)</a:t>
            </a:r>
          </a:p>
          <a:p>
            <a:pPr lvl="1"/>
            <a:r>
              <a:rPr lang="en-US" sz="2200" dirty="0">
                <a:latin typeface="Tw Cen MT" panose="020B0602020104020603" pitchFamily="34" charset="0"/>
              </a:rPr>
              <a:t>Financial Aid Data </a:t>
            </a:r>
          </a:p>
          <a:p>
            <a:pPr lvl="1"/>
            <a:r>
              <a:rPr lang="en-US" sz="2200" dirty="0">
                <a:latin typeface="Tw Cen MT" panose="020B0602020104020603" pitchFamily="34" charset="0"/>
              </a:rPr>
              <a:t>Alumni Data </a:t>
            </a:r>
          </a:p>
          <a:p>
            <a:pPr lvl="1"/>
            <a:r>
              <a:rPr lang="en-US" sz="2200" dirty="0">
                <a:latin typeface="Tw Cen MT" panose="020B0602020104020603" pitchFamily="34" charset="0"/>
              </a:rPr>
              <a:t>Contracts</a:t>
            </a:r>
          </a:p>
          <a:p>
            <a:endParaRPr lang="en-US" dirty="0"/>
          </a:p>
        </p:txBody>
      </p:sp>
    </p:spTree>
    <p:extLst>
      <p:ext uri="{BB962C8B-B14F-4D97-AF65-F5344CB8AC3E}">
        <p14:creationId xmlns:p14="http://schemas.microsoft.com/office/powerpoint/2010/main" val="421122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7269-866E-4662-A61E-4FD6EB4A2541}"/>
              </a:ext>
            </a:extLst>
          </p:cNvPr>
          <p:cNvSpPr>
            <a:spLocks noGrp="1"/>
          </p:cNvSpPr>
          <p:nvPr>
            <p:ph type="title"/>
          </p:nvPr>
        </p:nvSpPr>
        <p:spPr/>
        <p:txBody>
          <a:bodyPr/>
          <a:lstStyle/>
          <a:p>
            <a:r>
              <a:rPr lang="en-US" dirty="0"/>
              <a:t>Legal Landscape</a:t>
            </a:r>
          </a:p>
        </p:txBody>
      </p:sp>
    </p:spTree>
    <p:extLst>
      <p:ext uri="{BB962C8B-B14F-4D97-AF65-F5344CB8AC3E}">
        <p14:creationId xmlns:p14="http://schemas.microsoft.com/office/powerpoint/2010/main" val="400064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C9F3-BF89-824B-991C-2054FC1D20FE}"/>
              </a:ext>
            </a:extLst>
          </p:cNvPr>
          <p:cNvSpPr>
            <a:spLocks noGrp="1"/>
          </p:cNvSpPr>
          <p:nvPr>
            <p:ph type="title"/>
          </p:nvPr>
        </p:nvSpPr>
        <p:spPr>
          <a:xfrm>
            <a:off x="942975" y="92075"/>
            <a:ext cx="10160000" cy="1244599"/>
          </a:xfrm>
        </p:spPr>
        <p:txBody>
          <a:bodyPr>
            <a:normAutofit/>
          </a:bodyPr>
          <a:lstStyle/>
          <a:p>
            <a:pPr algn="ctr"/>
            <a:r>
              <a:rPr lang="en-US" sz="3800" dirty="0"/>
              <a:t>Data Privacy for Higher Education: </a:t>
            </a:r>
            <a:br>
              <a:rPr lang="en-US" sz="3800" dirty="0"/>
            </a:br>
            <a:r>
              <a:rPr lang="en-US" sz="3800" dirty="0"/>
              <a:t>State, Federal, &amp; International Regulations</a:t>
            </a:r>
          </a:p>
        </p:txBody>
      </p:sp>
      <p:sp>
        <p:nvSpPr>
          <p:cNvPr id="3" name="Content Placeholder 2">
            <a:extLst>
              <a:ext uri="{FF2B5EF4-FFF2-40B4-BE49-F238E27FC236}">
                <a16:creationId xmlns:a16="http://schemas.microsoft.com/office/drawing/2014/main" id="{3FA3A448-52FD-6C42-ADFC-72CD9EA3B10D}"/>
              </a:ext>
            </a:extLst>
          </p:cNvPr>
          <p:cNvSpPr>
            <a:spLocks noGrp="1"/>
          </p:cNvSpPr>
          <p:nvPr>
            <p:ph idx="1"/>
          </p:nvPr>
        </p:nvSpPr>
        <p:spPr>
          <a:xfrm>
            <a:off x="254000" y="1416051"/>
            <a:ext cx="11684000" cy="4622799"/>
          </a:xfrm>
        </p:spPr>
        <p:txBody>
          <a:bodyPr>
            <a:noAutofit/>
          </a:bodyPr>
          <a:lstStyle/>
          <a:p>
            <a:r>
              <a:rPr lang="en-US" sz="1900" b="1" dirty="0">
                <a:latin typeface="Tw Cen MT" panose="020B0602020104020603" pitchFamily="34" charset="0"/>
              </a:rPr>
              <a:t>FERPA -- </a:t>
            </a:r>
            <a:r>
              <a:rPr lang="en-US" sz="1900" dirty="0">
                <a:latin typeface="Tw Cen MT" panose="020B0602020104020603" pitchFamily="34" charset="0"/>
              </a:rPr>
              <a:t>The </a:t>
            </a:r>
            <a:r>
              <a:rPr lang="en-US" sz="1900" b="1" dirty="0">
                <a:latin typeface="Tw Cen MT" panose="020B0602020104020603" pitchFamily="34" charset="0"/>
              </a:rPr>
              <a:t>Family Educational Rights and Privacy Act of 1974</a:t>
            </a:r>
            <a:r>
              <a:rPr lang="en-US" sz="1900" dirty="0">
                <a:latin typeface="Tw Cen MT" panose="020B0602020104020603" pitchFamily="34" charset="0"/>
              </a:rPr>
              <a:t>: Protects students and their families by ensuring the privacy of student educational records. Educational records are agency or institution-maintained records containing personally identifiable student and educational data.</a:t>
            </a:r>
          </a:p>
          <a:p>
            <a:r>
              <a:rPr lang="en-US" sz="1900" b="1" dirty="0">
                <a:latin typeface="Tw Cen MT" panose="020B0602020104020603" pitchFamily="34" charset="0"/>
              </a:rPr>
              <a:t>HIPAA -- </a:t>
            </a:r>
            <a:r>
              <a:rPr lang="en-US" sz="1900" dirty="0">
                <a:latin typeface="Tw Cen MT" panose="020B0602020104020603" pitchFamily="34" charset="0"/>
              </a:rPr>
              <a:t>The </a:t>
            </a:r>
            <a:r>
              <a:rPr lang="en-US" sz="1900" b="1" dirty="0">
                <a:latin typeface="Tw Cen MT" panose="020B0602020104020603" pitchFamily="34" charset="0"/>
              </a:rPr>
              <a:t>Health Insurance Portability and Accountability Act of 1996</a:t>
            </a:r>
            <a:r>
              <a:rPr lang="en-US" sz="1900" dirty="0">
                <a:latin typeface="Tw Cen MT" panose="020B0602020104020603" pitchFamily="34" charset="0"/>
              </a:rPr>
              <a:t>: Requires covered entities (typically medical and health insurance providers and their associates) to protect the security and privacy of health records. This law is often implicated in conversations about student data when institutions have a campus medical center and student medical records are integrated with student educational records (which are protected under FERPA).</a:t>
            </a:r>
          </a:p>
          <a:p>
            <a:r>
              <a:rPr lang="en-US" sz="1900" dirty="0">
                <a:latin typeface="Tw Cen MT" panose="020B0602020104020603" pitchFamily="34" charset="0"/>
              </a:rPr>
              <a:t>The </a:t>
            </a:r>
            <a:r>
              <a:rPr lang="en-US" sz="1900" b="1" dirty="0">
                <a:latin typeface="Tw Cen MT" panose="020B0602020104020603" pitchFamily="34" charset="0"/>
              </a:rPr>
              <a:t>Gramm Leach Bliley Act (GLBA)</a:t>
            </a:r>
            <a:r>
              <a:rPr lang="en-US" sz="1900" dirty="0">
                <a:latin typeface="Tw Cen MT" panose="020B0602020104020603" pitchFamily="34" charset="0"/>
              </a:rPr>
              <a:t>: Applies to financial institutions and contains privacy and information security provisions that are designed to protect consumer financial data. This law also applies to how institutions collect, store, and use financial records (e.g., records regarding student tuition payments and/or financial aid) containing personally identifiable information. </a:t>
            </a:r>
            <a:r>
              <a:rPr lang="en-US" sz="1900" b="1" i="1" dirty="0">
                <a:latin typeface="Tw Cen MT" panose="020B0602020104020603" pitchFamily="34" charset="0"/>
              </a:rPr>
              <a:t>FTC and DOE have made clear they regard higher educational institutions subject to GLBA.</a:t>
            </a:r>
          </a:p>
          <a:p>
            <a:r>
              <a:rPr lang="en-US" sz="1900" b="1" dirty="0">
                <a:latin typeface="Tw Cen MT" panose="020B0602020104020603" pitchFamily="34" charset="0"/>
              </a:rPr>
              <a:t>“Red Flags Rule” -- </a:t>
            </a:r>
            <a:r>
              <a:rPr lang="en-US" sz="1900" dirty="0">
                <a:latin typeface="Tw Cen MT" panose="020B0602020104020603" pitchFamily="34" charset="0"/>
              </a:rPr>
              <a:t>The </a:t>
            </a:r>
            <a:r>
              <a:rPr lang="en-US" sz="1900" b="1" dirty="0">
                <a:latin typeface="Tw Cen MT" panose="020B0602020104020603" pitchFamily="34" charset="0"/>
              </a:rPr>
              <a:t>Fair and Accurate Credit Transaction Act of 2003 (FACTA)</a:t>
            </a:r>
            <a:r>
              <a:rPr lang="en-US" sz="1900" dirty="0">
                <a:latin typeface="Tw Cen MT" panose="020B0602020104020603" pitchFamily="34" charset="0"/>
              </a:rPr>
              <a:t>: Requires entities engaged in certain kinds of consumer financial transactions to be aware of the warning signs of identity theft and to take steps to respond to suspected incidents of identity theft. Like GLBA, this law applies to how institutions collect, store, and use student financial records.</a:t>
            </a:r>
          </a:p>
          <a:p>
            <a:endParaRPr lang="en-US" dirty="0"/>
          </a:p>
        </p:txBody>
      </p:sp>
    </p:spTree>
    <p:extLst>
      <p:ext uri="{BB962C8B-B14F-4D97-AF65-F5344CB8AC3E}">
        <p14:creationId xmlns:p14="http://schemas.microsoft.com/office/powerpoint/2010/main" val="165463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F397A-5D98-9843-9B11-49854C8997FE}"/>
              </a:ext>
            </a:extLst>
          </p:cNvPr>
          <p:cNvSpPr>
            <a:spLocks noGrp="1"/>
          </p:cNvSpPr>
          <p:nvPr>
            <p:ph idx="1"/>
          </p:nvPr>
        </p:nvSpPr>
        <p:spPr>
          <a:xfrm>
            <a:off x="304800" y="1701799"/>
            <a:ext cx="11684000" cy="4403725"/>
          </a:xfrm>
        </p:spPr>
        <p:txBody>
          <a:bodyPr/>
          <a:lstStyle/>
          <a:p>
            <a:r>
              <a:rPr lang="en-US" sz="2100" b="1" dirty="0">
                <a:latin typeface="Tw Cen MT" panose="020B0602020104020603" pitchFamily="34" charset="0"/>
              </a:rPr>
              <a:t>GDPR </a:t>
            </a:r>
            <a:r>
              <a:rPr lang="en-US" sz="2100" dirty="0">
                <a:latin typeface="Tw Cen MT" panose="020B0602020104020603" pitchFamily="34" charset="0"/>
              </a:rPr>
              <a:t>– The </a:t>
            </a:r>
            <a:r>
              <a:rPr lang="en-US" sz="2100" b="1" dirty="0">
                <a:latin typeface="Tw Cen MT" panose="020B0602020104020603" pitchFamily="34" charset="0"/>
              </a:rPr>
              <a:t>European Union General Data Protection Regulation of 2018</a:t>
            </a:r>
            <a:r>
              <a:rPr lang="en-US" sz="2100" dirty="0">
                <a:latin typeface="Tw Cen MT" panose="020B0602020104020603" pitchFamily="34" charset="0"/>
              </a:rPr>
              <a:t>: Replaces the Data Protection Directive 95/46/EC and was designed to harmonize data privacy laws across Europe, to protect and empower all EU citizens data privacy and to reshape the way organizations across the region approach data privacy.  Applicable to US businesses and organizations that </a:t>
            </a:r>
          </a:p>
          <a:p>
            <a:r>
              <a:rPr lang="en-US" sz="2100" b="1" dirty="0">
                <a:latin typeface="Tw Cen MT" panose="020B0602020104020603" pitchFamily="34" charset="0"/>
              </a:rPr>
              <a:t>CCPA </a:t>
            </a:r>
            <a:r>
              <a:rPr lang="en-US" sz="2100" dirty="0">
                <a:latin typeface="Tw Cen MT" panose="020B0602020104020603" pitchFamily="34" charset="0"/>
              </a:rPr>
              <a:t>– The </a:t>
            </a:r>
            <a:r>
              <a:rPr lang="en-US" sz="2100" b="1" dirty="0">
                <a:latin typeface="Tw Cen MT" panose="020B0602020104020603" pitchFamily="34" charset="0"/>
              </a:rPr>
              <a:t>California Consumer Privacy Act of 2018 (effective 2020)</a:t>
            </a:r>
            <a:r>
              <a:rPr lang="en-US" sz="2100" dirty="0">
                <a:latin typeface="Tw Cen MT" panose="020B0602020104020603" pitchFamily="34" charset="0"/>
              </a:rPr>
              <a:t>: Leading state statute for an express private right of action for data breaches resulting from a failure to implement reasonable data security measures, provides statutory damages, does not regulate non-profits.</a:t>
            </a:r>
          </a:p>
          <a:p>
            <a:r>
              <a:rPr lang="en-US" sz="2100" b="1" dirty="0">
                <a:latin typeface="Tw Cen MT" panose="020B0602020104020603" pitchFamily="34" charset="0"/>
              </a:rPr>
              <a:t>State Laws on PII, PHI, Consumer Data –</a:t>
            </a:r>
            <a:r>
              <a:rPr lang="en-US" sz="2100" dirty="0">
                <a:latin typeface="Tw Cen MT" panose="020B0602020104020603" pitchFamily="34" charset="0"/>
              </a:rPr>
              <a:t> All 50 States have separate and different data privacy protection laws, complex and contradictory “patchwork” of regulatory guidelines.</a:t>
            </a:r>
            <a:r>
              <a:rPr lang="en-US" sz="2100" b="1" dirty="0">
                <a:latin typeface="Tw Cen MT" panose="020B0602020104020603" pitchFamily="34" charset="0"/>
              </a:rPr>
              <a:t>	</a:t>
            </a:r>
          </a:p>
          <a:p>
            <a:r>
              <a:rPr lang="en-US" sz="2100" b="1" dirty="0">
                <a:latin typeface="Tw Cen MT" panose="020B0602020104020603" pitchFamily="34" charset="0"/>
              </a:rPr>
              <a:t>COPPA</a:t>
            </a:r>
            <a:r>
              <a:rPr lang="en-US" sz="2100" dirty="0">
                <a:latin typeface="Tw Cen MT" panose="020B0602020104020603" pitchFamily="34" charset="0"/>
              </a:rPr>
              <a:t> -- The </a:t>
            </a:r>
            <a:r>
              <a:rPr lang="en-US" sz="2100" b="1" dirty="0">
                <a:latin typeface="Tw Cen MT" panose="020B0602020104020603" pitchFamily="34" charset="0"/>
              </a:rPr>
              <a:t>Children’s Online Privacy Protection Act:</a:t>
            </a:r>
            <a:r>
              <a:rPr lang="en-US" sz="2100" dirty="0">
                <a:latin typeface="Tw Cen MT" panose="020B0602020104020603" pitchFamily="34" charset="0"/>
              </a:rPr>
              <a:t> Governs the online collection of personal information from children under the age of 13, parental consent is required. This law may apply to higher educational institutions that offer summer programming for students under age 13.</a:t>
            </a:r>
            <a:endParaRPr lang="en-US" sz="2100" b="1" dirty="0">
              <a:latin typeface="Tw Cen MT" panose="020B0602020104020603" pitchFamily="34" charset="0"/>
            </a:endParaRPr>
          </a:p>
          <a:p>
            <a:endParaRPr lang="en-US" dirty="0"/>
          </a:p>
        </p:txBody>
      </p:sp>
      <p:sp>
        <p:nvSpPr>
          <p:cNvPr id="6" name="Title 1">
            <a:extLst>
              <a:ext uri="{FF2B5EF4-FFF2-40B4-BE49-F238E27FC236}">
                <a16:creationId xmlns:a16="http://schemas.microsoft.com/office/drawing/2014/main" id="{12488A5E-42F7-4BD0-927E-812BAD2B7402}"/>
              </a:ext>
            </a:extLst>
          </p:cNvPr>
          <p:cNvSpPr>
            <a:spLocks noGrp="1"/>
          </p:cNvSpPr>
          <p:nvPr>
            <p:ph type="title"/>
          </p:nvPr>
        </p:nvSpPr>
        <p:spPr>
          <a:xfrm>
            <a:off x="942975" y="92075"/>
            <a:ext cx="10160000" cy="1244599"/>
          </a:xfrm>
        </p:spPr>
        <p:txBody>
          <a:bodyPr>
            <a:normAutofit/>
          </a:bodyPr>
          <a:lstStyle/>
          <a:p>
            <a:pPr algn="ctr"/>
            <a:r>
              <a:rPr lang="en-US" sz="3800" dirty="0"/>
              <a:t>Data Privacy for Higher Education: </a:t>
            </a:r>
            <a:br>
              <a:rPr lang="en-US" sz="3800" dirty="0"/>
            </a:br>
            <a:r>
              <a:rPr lang="en-US" sz="3800" dirty="0"/>
              <a:t>State, Federal, &amp; International Regulations (cont.)</a:t>
            </a:r>
          </a:p>
        </p:txBody>
      </p:sp>
    </p:spTree>
    <p:extLst>
      <p:ext uri="{BB962C8B-B14F-4D97-AF65-F5344CB8AC3E}">
        <p14:creationId xmlns:p14="http://schemas.microsoft.com/office/powerpoint/2010/main" val="66246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p:txBody>
          <a:bodyPr/>
          <a:lstStyle/>
          <a:p>
            <a:r>
              <a:rPr lang="en-US" dirty="0"/>
              <a:t>I have a feeling we’re not in Kansas anymore…</a:t>
            </a:r>
          </a:p>
        </p:txBody>
      </p:sp>
      <p:sp>
        <p:nvSpPr>
          <p:cNvPr id="3" name="Content Placeholder 2">
            <a:extLst>
              <a:ext uri="{FF2B5EF4-FFF2-40B4-BE49-F238E27FC236}">
                <a16:creationId xmlns:a16="http://schemas.microsoft.com/office/drawing/2014/main" id="{B0D14D16-19C0-43C3-8A9D-D23426D1A794}"/>
              </a:ext>
            </a:extLst>
          </p:cNvPr>
          <p:cNvSpPr>
            <a:spLocks noGrp="1"/>
          </p:cNvSpPr>
          <p:nvPr>
            <p:ph idx="1"/>
          </p:nvPr>
        </p:nvSpPr>
        <p:spPr/>
        <p:txBody>
          <a:bodyPr>
            <a:normAutofit/>
          </a:bodyPr>
          <a:lstStyle/>
          <a:p>
            <a:pPr>
              <a:buClr>
                <a:srgbClr val="00CC00"/>
              </a:buClr>
            </a:pPr>
            <a:r>
              <a:rPr lang="en-US" dirty="0">
                <a:latin typeface="Tw Cen MT" panose="020B0602020104020603" pitchFamily="34" charset="0"/>
              </a:rPr>
              <a:t>State laws </a:t>
            </a:r>
            <a:r>
              <a:rPr lang="en-US" b="1" i="1" dirty="0">
                <a:latin typeface="Tw Cen MT" panose="020B0602020104020603" pitchFamily="34" charset="0"/>
              </a:rPr>
              <a:t>differ</a:t>
            </a:r>
            <a:r>
              <a:rPr lang="en-US" dirty="0">
                <a:latin typeface="Tw Cen MT" panose="020B0602020104020603" pitchFamily="34" charset="0"/>
              </a:rPr>
              <a:t> with respect to:</a:t>
            </a:r>
          </a:p>
          <a:p>
            <a:pPr lvl="1">
              <a:buClr>
                <a:srgbClr val="00CC00"/>
              </a:buClr>
            </a:pPr>
            <a:r>
              <a:rPr lang="en-US" sz="2800" dirty="0">
                <a:latin typeface="Tw Cen MT" panose="020B0602020104020603" pitchFamily="34" charset="0"/>
              </a:rPr>
              <a:t>Deadline for notifying (14, 30, 45 days; reasonable time)</a:t>
            </a:r>
          </a:p>
          <a:p>
            <a:pPr lvl="1">
              <a:buClr>
                <a:srgbClr val="00CC00"/>
              </a:buClr>
            </a:pPr>
            <a:r>
              <a:rPr lang="en-US" sz="2800" dirty="0">
                <a:latin typeface="Tw Cen MT" panose="020B0602020104020603" pitchFamily="34" charset="0"/>
              </a:rPr>
              <a:t>Notification to Attorney General </a:t>
            </a:r>
          </a:p>
          <a:p>
            <a:pPr lvl="1">
              <a:buClr>
                <a:srgbClr val="00CC00"/>
              </a:buClr>
            </a:pPr>
            <a:r>
              <a:rPr lang="en-US" sz="2800" dirty="0">
                <a:latin typeface="Tw Cen MT" panose="020B0602020104020603" pitchFamily="34" charset="0"/>
              </a:rPr>
              <a:t>Notification to other State Agencies</a:t>
            </a:r>
          </a:p>
          <a:p>
            <a:pPr lvl="1">
              <a:buClr>
                <a:srgbClr val="00CC00"/>
              </a:buClr>
            </a:pPr>
            <a:r>
              <a:rPr lang="en-US" sz="2800" dirty="0">
                <a:latin typeface="Tw Cen MT" panose="020B0602020104020603" pitchFamily="34" charset="0"/>
              </a:rPr>
              <a:t>Substitute notice (email, website, media)</a:t>
            </a:r>
          </a:p>
          <a:p>
            <a:pPr lvl="1">
              <a:buClr>
                <a:srgbClr val="00CC00"/>
              </a:buClr>
            </a:pPr>
            <a:r>
              <a:rPr lang="en-US" sz="2800" dirty="0">
                <a:latin typeface="Tw Cen MT" panose="020B0602020104020603" pitchFamily="34" charset="0"/>
              </a:rPr>
              <a:t>Specific facts of incident and type of PI compromised</a:t>
            </a:r>
          </a:p>
          <a:p>
            <a:pPr lvl="1">
              <a:buClr>
                <a:srgbClr val="00CC00"/>
              </a:buClr>
            </a:pPr>
            <a:r>
              <a:rPr lang="en-US" sz="2800" dirty="0">
                <a:latin typeface="Tw Cen MT" panose="020B0602020104020603" pitchFamily="34" charset="0"/>
              </a:rPr>
              <a:t>Maintaining records of incident (for 3-5 years)</a:t>
            </a:r>
          </a:p>
          <a:p>
            <a:pPr>
              <a:buClr>
                <a:srgbClr val="00CC00"/>
              </a:buClr>
            </a:pPr>
            <a:r>
              <a:rPr lang="en-US" dirty="0">
                <a:latin typeface="Tw Cen MT" panose="020B0602020104020603" pitchFamily="34" charset="0"/>
              </a:rPr>
              <a:t>Countries also differ with notice requirements</a:t>
            </a:r>
          </a:p>
          <a:p>
            <a:pPr lvl="1"/>
            <a:r>
              <a:rPr lang="en-US" sz="2800" dirty="0"/>
              <a:t>GDPR (72 hours)</a:t>
            </a:r>
          </a:p>
        </p:txBody>
      </p:sp>
    </p:spTree>
    <p:extLst>
      <p:ext uri="{BB962C8B-B14F-4D97-AF65-F5344CB8AC3E}">
        <p14:creationId xmlns:p14="http://schemas.microsoft.com/office/powerpoint/2010/main" val="338404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p:txBody>
          <a:bodyPr/>
          <a:lstStyle/>
          <a:p>
            <a:r>
              <a:rPr lang="en-US" dirty="0"/>
              <a:t>I have a feeling we’re not in Kansas anymore…</a:t>
            </a:r>
          </a:p>
        </p:txBody>
      </p:sp>
      <p:sp>
        <p:nvSpPr>
          <p:cNvPr id="3" name="Content Placeholder 2">
            <a:extLst>
              <a:ext uri="{FF2B5EF4-FFF2-40B4-BE49-F238E27FC236}">
                <a16:creationId xmlns:a16="http://schemas.microsoft.com/office/drawing/2014/main" id="{B0D14D16-19C0-43C3-8A9D-D23426D1A794}"/>
              </a:ext>
            </a:extLst>
          </p:cNvPr>
          <p:cNvSpPr>
            <a:spLocks noGrp="1"/>
          </p:cNvSpPr>
          <p:nvPr>
            <p:ph idx="1"/>
          </p:nvPr>
        </p:nvSpPr>
        <p:spPr/>
        <p:txBody>
          <a:bodyPr/>
          <a:lstStyle/>
          <a:p>
            <a:pPr>
              <a:buClr>
                <a:srgbClr val="00CC00"/>
              </a:buClr>
            </a:pPr>
            <a:r>
              <a:rPr lang="en-US" sz="2600" dirty="0">
                <a:latin typeface="Tw Cen MT" panose="020B0602020104020603" pitchFamily="34" charset="0"/>
              </a:rPr>
              <a:t>Some states have specific laws addressing </a:t>
            </a:r>
            <a:r>
              <a:rPr lang="en-US" sz="2600" b="1" dirty="0">
                <a:latin typeface="Tw Cen MT" panose="020B0602020104020603" pitchFamily="34" charset="0"/>
              </a:rPr>
              <a:t>student privacy, </a:t>
            </a:r>
            <a:r>
              <a:rPr lang="en-US" sz="2600" dirty="0">
                <a:latin typeface="Tw Cen MT" panose="020B0602020104020603" pitchFamily="34" charset="0"/>
              </a:rPr>
              <a:t>such as:</a:t>
            </a:r>
          </a:p>
          <a:p>
            <a:pPr>
              <a:buClr>
                <a:srgbClr val="00CC00"/>
              </a:buClr>
            </a:pPr>
            <a:r>
              <a:rPr lang="en-US" sz="2600" dirty="0">
                <a:latin typeface="Tw Cen MT" panose="020B0602020104020603" pitchFamily="34" charset="0"/>
              </a:rPr>
              <a:t>Kansas Student Data Privacy Act (2014)</a:t>
            </a:r>
          </a:p>
          <a:p>
            <a:pPr>
              <a:buClr>
                <a:srgbClr val="00CC00"/>
              </a:buClr>
            </a:pPr>
            <a:r>
              <a:rPr lang="en-US" sz="2600" dirty="0">
                <a:latin typeface="Tw Cen MT" panose="020B0602020104020603" pitchFamily="34" charset="0"/>
              </a:rPr>
              <a:t>Tennessee Student Online Personal Protection Act (2016)</a:t>
            </a:r>
          </a:p>
          <a:p>
            <a:pPr>
              <a:buClr>
                <a:srgbClr val="00CC00"/>
              </a:buClr>
            </a:pPr>
            <a:r>
              <a:rPr lang="en-US" sz="2600" dirty="0">
                <a:latin typeface="Tw Cen MT" panose="020B0602020104020603" pitchFamily="34" charset="0"/>
              </a:rPr>
              <a:t>Texas Education Code (amended in 2015), extends definition of student record to include applicant information</a:t>
            </a:r>
          </a:p>
          <a:p>
            <a:pPr>
              <a:buClr>
                <a:srgbClr val="00CC00"/>
              </a:buClr>
            </a:pPr>
            <a:r>
              <a:rPr lang="en-US" sz="2600" dirty="0">
                <a:latin typeface="Tw Cen MT" panose="020B0602020104020603" pitchFamily="34" charset="0"/>
              </a:rPr>
              <a:t>Virginia (2018), requires consent to disclose address, telephone number, or email address of a student</a:t>
            </a:r>
          </a:p>
        </p:txBody>
      </p:sp>
      <p:sp>
        <p:nvSpPr>
          <p:cNvPr id="4" name="Bent-Up Arrow 3"/>
          <p:cNvSpPr/>
          <p:nvPr/>
        </p:nvSpPr>
        <p:spPr>
          <a:xfrm rot="5400000">
            <a:off x="1873526" y="5024232"/>
            <a:ext cx="685802" cy="71561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74236" y="5119955"/>
            <a:ext cx="4051153" cy="830997"/>
          </a:xfrm>
          <a:prstGeom prst="rect">
            <a:avLst/>
          </a:prstGeom>
          <a:noFill/>
        </p:spPr>
        <p:txBody>
          <a:bodyPr wrap="square" rtlCol="0">
            <a:spAutoFit/>
          </a:bodyPr>
          <a:lstStyle/>
          <a:p>
            <a:r>
              <a:rPr lang="en-US" sz="2400" b="1" i="1" dirty="0">
                <a:latin typeface="Tw Cen MT" panose="020B0602020104020603" pitchFamily="34" charset="0"/>
              </a:rPr>
              <a:t>What does this mean for the people search function?</a:t>
            </a:r>
          </a:p>
        </p:txBody>
      </p:sp>
      <p:cxnSp>
        <p:nvCxnSpPr>
          <p:cNvPr id="7" name="Straight Connector 6"/>
          <p:cNvCxnSpPr/>
          <p:nvPr/>
        </p:nvCxnSpPr>
        <p:spPr>
          <a:xfrm flipV="1">
            <a:off x="1192696" y="4850296"/>
            <a:ext cx="1848678" cy="29817"/>
          </a:xfrm>
          <a:prstGeom prst="line">
            <a:avLst/>
          </a:prstGeom>
          <a:ln w="38100"/>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8662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p:txBody>
          <a:bodyPr/>
          <a:lstStyle/>
          <a:p>
            <a:r>
              <a:rPr lang="en-US" dirty="0"/>
              <a:t>I have a feeling we’re not in Kansas anymore…</a:t>
            </a:r>
          </a:p>
        </p:txBody>
      </p:sp>
      <p:sp>
        <p:nvSpPr>
          <p:cNvPr id="3" name="Content Placeholder 2">
            <a:extLst>
              <a:ext uri="{FF2B5EF4-FFF2-40B4-BE49-F238E27FC236}">
                <a16:creationId xmlns:a16="http://schemas.microsoft.com/office/drawing/2014/main" id="{B0D14D16-19C0-43C3-8A9D-D23426D1A794}"/>
              </a:ext>
            </a:extLst>
          </p:cNvPr>
          <p:cNvSpPr>
            <a:spLocks noGrp="1"/>
          </p:cNvSpPr>
          <p:nvPr>
            <p:ph idx="1"/>
          </p:nvPr>
        </p:nvSpPr>
        <p:spPr/>
        <p:txBody>
          <a:bodyPr/>
          <a:lstStyle/>
          <a:p>
            <a:pPr marL="0" indent="0">
              <a:buClr>
                <a:srgbClr val="00CC00"/>
              </a:buClr>
              <a:buNone/>
            </a:pPr>
            <a:r>
              <a:rPr lang="en-US" dirty="0">
                <a:latin typeface="Tw Cen MT" panose="020B0602020104020603" pitchFamily="34" charset="0"/>
              </a:rPr>
              <a:t>California Consumer Privacy Act (CCPA)</a:t>
            </a:r>
          </a:p>
          <a:p>
            <a:pPr>
              <a:buClr>
                <a:srgbClr val="00CC00"/>
              </a:buClr>
            </a:pPr>
            <a:r>
              <a:rPr lang="en-US" dirty="0">
                <a:latin typeface="Tw Cen MT" panose="020B0602020104020603" pitchFamily="34" charset="0"/>
              </a:rPr>
              <a:t>Broad definition of personal information, including biometric data, geolocation, household purchase data, sleep habits</a:t>
            </a:r>
          </a:p>
          <a:p>
            <a:pPr>
              <a:buClr>
                <a:srgbClr val="00CC00"/>
              </a:buClr>
            </a:pPr>
            <a:r>
              <a:rPr lang="en-US" dirty="0">
                <a:latin typeface="Tw Cen MT" panose="020B0602020104020603" pitchFamily="34" charset="0"/>
              </a:rPr>
              <a:t>Consumers may request the specific information collected (centralized/organized data collection) </a:t>
            </a:r>
          </a:p>
          <a:p>
            <a:pPr>
              <a:buClr>
                <a:srgbClr val="00CC00"/>
              </a:buClr>
            </a:pPr>
            <a:r>
              <a:rPr lang="en-US" dirty="0">
                <a:latin typeface="Tw Cen MT" panose="020B0602020104020603" pitchFamily="34" charset="0"/>
              </a:rPr>
              <a:t>Consumers may request to delete personal information</a:t>
            </a:r>
          </a:p>
          <a:p>
            <a:pPr>
              <a:buClr>
                <a:srgbClr val="00CC00"/>
              </a:buClr>
            </a:pPr>
            <a:r>
              <a:rPr lang="en-US" dirty="0">
                <a:latin typeface="Tw Cen MT" panose="020B0602020104020603" pitchFamily="34" charset="0"/>
              </a:rPr>
              <a:t>Consumers may opt out of the sale of their personal information</a:t>
            </a:r>
          </a:p>
          <a:p>
            <a:pPr>
              <a:buClr>
                <a:srgbClr val="00CC00"/>
              </a:buClr>
            </a:pPr>
            <a:endParaRPr lang="en-US" dirty="0"/>
          </a:p>
        </p:txBody>
      </p:sp>
    </p:spTree>
    <p:extLst>
      <p:ext uri="{BB962C8B-B14F-4D97-AF65-F5344CB8AC3E}">
        <p14:creationId xmlns:p14="http://schemas.microsoft.com/office/powerpoint/2010/main" val="1190968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1889</Words>
  <Application>Microsoft Office PowerPoint</Application>
  <PresentationFormat>Widescreen</PresentationFormat>
  <Paragraphs>219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Tw Cen MT</vt:lpstr>
      <vt:lpstr>Wingdings</vt:lpstr>
      <vt:lpstr>Office Theme</vt:lpstr>
      <vt:lpstr>Legal Update: Data Privacy and Cybersecurity</vt:lpstr>
      <vt:lpstr>How is data collected?</vt:lpstr>
      <vt:lpstr>Data on Campus</vt:lpstr>
      <vt:lpstr>Legal Landscape</vt:lpstr>
      <vt:lpstr>Data Privacy for Higher Education:  State, Federal, &amp; International Regulations</vt:lpstr>
      <vt:lpstr>Data Privacy for Higher Education:  State, Federal, &amp; International Regulations (cont.)</vt:lpstr>
      <vt:lpstr>I have a feeling we’re not in Kansas anymore…</vt:lpstr>
      <vt:lpstr>I have a feeling we’re not in Kansas anymore…</vt:lpstr>
      <vt:lpstr>I have a feeling we’re not in Kansas anymore…</vt:lpstr>
      <vt:lpstr>New Applications and Technology</vt:lpstr>
      <vt:lpstr>How do we apply privacy laws to new sources/types of data?</vt:lpstr>
      <vt:lpstr>PowerPoint Presentation</vt:lpstr>
      <vt:lpstr>The tension between  privacy, security, and access</vt:lpstr>
      <vt:lpstr>Considerations for Sponsored Research </vt:lpstr>
      <vt:lpstr>Consent: not always the remedy</vt:lpstr>
      <vt:lpstr>Best Practices: Data Privacy Protection</vt:lpstr>
      <vt:lpstr>Contracts – more privacy and security requirements</vt:lpstr>
      <vt:lpstr>Cybersecurity: May the Force  Be With You</vt:lpstr>
      <vt:lpstr>Cybersecurity No. 1 Challenge for Organizations </vt:lpstr>
      <vt:lpstr>Why Are Universities Targeted? </vt:lpstr>
      <vt:lpstr>Universities Are Being Targeted by  Cyber Threat Actors at an Increasing Rate</vt:lpstr>
      <vt:lpstr>Top Cyber Security Threats in 2019</vt:lpstr>
      <vt:lpstr>Preventative Measures to Reduce Cyber Risk</vt:lpstr>
      <vt:lpstr>NIST Standard for Cybersecurity</vt:lpstr>
      <vt:lpstr>Cyber Response Protocol: Timeline and Key Actions</vt:lpstr>
      <vt:lpstr>One Approach to University Data Management</vt:lpstr>
      <vt:lpstr>Session Evaluations There are two ways to access the session and presenter evaluations: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Francisco A. Pardo</cp:lastModifiedBy>
  <cp:revision>56</cp:revision>
  <dcterms:created xsi:type="dcterms:W3CDTF">2019-03-25T21:23:33Z</dcterms:created>
  <dcterms:modified xsi:type="dcterms:W3CDTF">2019-10-11T14:15:06Z</dcterms:modified>
</cp:coreProperties>
</file>