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2" r:id="rId3"/>
    <p:sldMasterId id="2147483703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6" r:id="rId17"/>
    <p:sldId id="287" r:id="rId18"/>
    <p:sldId id="270" r:id="rId19"/>
    <p:sldId id="271" r:id="rId20"/>
    <p:sldId id="272" r:id="rId21"/>
    <p:sldId id="273" r:id="rId22"/>
    <p:sldId id="288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embeddedFontLst>
    <p:embeddedFont>
      <p:font typeface="Arial Black" panose="020B0A0402010202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A68A50-62A8-4895-ACA8-F0C3566A250E}">
  <a:tblStyle styleId="{EDA68A50-62A8-4895-ACA8-F0C3566A250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B24C4A-62B2-403A-9E71-723A49F6C8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030" autoAdjust="0"/>
  </p:normalViewPr>
  <p:slideViewPr>
    <p:cSldViewPr snapToGrid="0">
      <p:cViewPr varScale="1">
        <p:scale>
          <a:sx n="49" d="100"/>
          <a:sy n="49" d="100"/>
        </p:scale>
        <p:origin x="1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Educause Presentation Proposal Details: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Risky Relationship? How Audit and Information Security Can Work Together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an R1, R2, community college, or other type of institution you have to manage risks. See how four different institutions have approached this and how establishing a relationship between audit and IT can help. Need to build or grow your risk management program? Join us!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Outcomes: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Identify several approaches to risk assessment and management * Understand how establishing a relationship between audit and IT benefits the institution * Identify possible next steps to build or grow your risk management program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477c34fbe_1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6477c34fbe_13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Mark; some audience participation “shout-out” style as it starts, and before slide-filling.</a:t>
            </a:r>
            <a:endParaRPr dirty="0"/>
          </a:p>
        </p:txBody>
      </p:sp>
      <p:sp>
        <p:nvSpPr>
          <p:cNvPr id="348" name="Google Shape;348;g6477c34fbe_13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477c34fbe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6477c34fbe_2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Tina, with input from others as wanted… then Tina transitions into the ASU slides next.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6477c34fbe_2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3c6ffe91b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63c6ffe91b_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Tina</a:t>
            </a:r>
            <a:endParaRPr/>
          </a:p>
        </p:txBody>
      </p:sp>
      <p:sp>
        <p:nvSpPr>
          <p:cNvPr id="368" name="Google Shape;368;g63c6ffe91b_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4cf503344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64cf503344_2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Tina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Example goals - these were our goals for FY19.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dirty="0"/>
          </a:p>
        </p:txBody>
      </p:sp>
      <p:sp>
        <p:nvSpPr>
          <p:cNvPr id="400" name="Google Shape;400;g64cf503344_2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90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3c6ffe91b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63c6ffe91b_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Tina</a:t>
            </a:r>
            <a:endParaRPr/>
          </a:p>
        </p:txBody>
      </p:sp>
      <p:sp>
        <p:nvSpPr>
          <p:cNvPr id="368" name="Google Shape;368;g63c6ffe91b_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70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4cf503344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64cf503344_2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Tina transition to Mark/Michael with this </a:t>
            </a:r>
            <a:r>
              <a:rPr lang="en-US" sz="1100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slido</a:t>
            </a:r>
            <a:r>
              <a:rPr lang="en-US" sz="11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question, which will then lead to Mark for NAU ERM...</a:t>
            </a:r>
            <a:endParaRPr sz="11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Does your institution have an Enterprise Risk Management program in place?</a:t>
            </a:r>
            <a:endParaRPr sz="11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               Yes</a:t>
            </a:r>
            <a:endParaRPr sz="11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               No</a:t>
            </a:r>
            <a:endParaRPr sz="11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Working On It</a:t>
            </a:r>
            <a:endParaRPr sz="11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dirty="0"/>
          </a:p>
        </p:txBody>
      </p:sp>
      <p:sp>
        <p:nvSpPr>
          <p:cNvPr id="400" name="Google Shape;400;g64cf503344_2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4cf503344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</a:t>
            </a:r>
            <a:endParaRPr dirty="0"/>
          </a:p>
        </p:txBody>
      </p:sp>
      <p:sp>
        <p:nvSpPr>
          <p:cNvPr id="405" name="Google Shape;405;g64cf50334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12ca3600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612ca3600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Mark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This could just be a quick reference on our ‘outcome’ and how we’ve gone about a heatmap with the two sides.  Reference quickly as it’s available in the deck later for those really interested.</a:t>
            </a:r>
            <a:endParaRPr dirty="0"/>
          </a:p>
        </p:txBody>
      </p:sp>
      <p:sp>
        <p:nvSpPr>
          <p:cNvPr id="439" name="Google Shape;439;g612ca36009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63c6ffe91b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63c6ffe91b_7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Lanita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63c6ffe91b_7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Lanita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3" name="Google Shape;45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46c8ac4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646c8ac4c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Tina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646c8ac4c6_1_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646c8ac4c6_1_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646c8ac4c6_1_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8/26/2019 4:17 PM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646c8ac4c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6477c34fbe_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6477c34fbe_5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  <p:sp>
        <p:nvSpPr>
          <p:cNvPr id="461" name="Google Shape;461;g6477c34fbe_5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4603b4d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64603b4de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  <p:sp>
        <p:nvSpPr>
          <p:cNvPr id="467" name="Google Shape;467;g64603b4de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477c34fbe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6477c34fbe_5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6477c34fbe_5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6477c34fb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6477c34fbe_5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  <p:sp>
        <p:nvSpPr>
          <p:cNvPr id="497" name="Google Shape;497;g6477c34fbe_5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477c34fb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g6477c34fbe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  <p:sp>
        <p:nvSpPr>
          <p:cNvPr id="513" name="Google Shape;513;g6477c34fbe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477c34fbe_5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g6477c34fbe_5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6477c34fbe_5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(Sean) transition to Lanita with eye on AUDIENCE ENGAGEMENT!  -- Questions, how about you…?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Cultural differences is a major aspect that needs to be addressed.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/>
              <a:t>Mark and Michael </a:t>
            </a:r>
            <a:r>
              <a:rPr lang="en-US" dirty="0"/>
              <a:t>can certainly help with the times we don’t see 100% eye to eye.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53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612ca3600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612ca36009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 and Michael transition from previous slide; and Tina input</a:t>
            </a:r>
            <a:endParaRPr dirty="0"/>
          </a:p>
        </p:txBody>
      </p:sp>
      <p:sp>
        <p:nvSpPr>
          <p:cNvPr id="539" name="Google Shape;539;g612ca36009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639f0950d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(time-check)  Mark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possible ideas, audience-questions if time allows…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/>
              <a:t>How is each institution dealing with Privacy issues: combined with security? Privacy or Compliance Officer interactions?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/>
              <a:t>What’s new in IT Governance for each of our institutions?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/>
              <a:t>Changing roles for CISOs?  → Tina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/>
              <a:t>Other ideas?</a:t>
            </a:r>
            <a:endParaRPr/>
          </a:p>
        </p:txBody>
      </p:sp>
      <p:sp>
        <p:nvSpPr>
          <p:cNvPr id="547" name="Google Shape;547;g639f0950d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 Reference</a:t>
            </a:r>
            <a:endParaRPr/>
          </a:p>
        </p:txBody>
      </p:sp>
      <p:sp>
        <p:nvSpPr>
          <p:cNvPr id="552" name="Google Shape;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Michael, Mark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</a:t>
            </a:r>
            <a:endParaRPr/>
          </a:p>
        </p:txBody>
      </p:sp>
      <p:sp>
        <p:nvSpPr>
          <p:cNvPr id="563" name="Google Shape;5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Lanita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Sean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4cf50334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64cf503344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Sean can transition from his intro to the </a:t>
            </a:r>
            <a:r>
              <a:rPr lang="en-US" dirty="0" err="1"/>
              <a:t>Slido</a:t>
            </a:r>
            <a:r>
              <a:rPr lang="en-US" dirty="0"/>
              <a:t> description, setup, and getting audience involved right away.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11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Does your institution have formal internal audit FTE staff or contract staff to focus on IT-related audits?</a:t>
            </a:r>
            <a:endParaRPr sz="11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               No</a:t>
            </a:r>
            <a:endParaRPr sz="11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               Yes, 1 or less FTE</a:t>
            </a:r>
            <a:endParaRPr sz="11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               Yes, more than 1 FTE</a:t>
            </a:r>
            <a:endParaRPr dirty="0"/>
          </a:p>
        </p:txBody>
      </p:sp>
      <p:sp>
        <p:nvSpPr>
          <p:cNvPr id="317" name="Google Shape;317;g64cf503344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4cf503344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64cf503344_2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If you have internal audit, does your enterprise technology department or security team work together to plan the IT audit focus areas, or just respond when audits hit?</a:t>
            </a:r>
            <a:endParaRPr sz="11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               Work Together to Plan IT Audits</a:t>
            </a:r>
            <a:endParaRPr sz="11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               Only Respond to Audits</a:t>
            </a:r>
            <a:endParaRPr sz="11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               No Internal Audit Function</a:t>
            </a:r>
            <a:endParaRPr sz="11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11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64cf503344_2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 can round out the slido and resource comparisons stuff with this as quick reference.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Tina to ask audience for institution size, then we’ll move 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Tina; Lanita provide input; Michael as needed.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 Be sure to talk about the similar Financials, annual audit, but a differentiator might be to mention performance audits are for the Three ABOR schools - the nature of each audit may differ.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sz="6000" b="1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09625" y="6492875"/>
            <a:ext cx="1781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DEAF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781425" y="649287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DEAF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275131" y="6318052"/>
            <a:ext cx="711200" cy="33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>
            <a:spLocks noGrp="1"/>
          </p:cNvSpPr>
          <p:nvPr>
            <p:ph type="ctrTitle"/>
          </p:nvPr>
        </p:nvSpPr>
        <p:spPr>
          <a:xfrm>
            <a:off x="619125" y="45561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sz="6000" b="1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dt" idx="10"/>
          </p:nvPr>
        </p:nvSpPr>
        <p:spPr>
          <a:xfrm>
            <a:off x="809625" y="6492875"/>
            <a:ext cx="178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DDEAF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ftr" idx="11"/>
          </p:nvPr>
        </p:nvSpPr>
        <p:spPr>
          <a:xfrm>
            <a:off x="3781425" y="649287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DDEAF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>
            <a:spLocks noGrp="1"/>
          </p:cNvSpPr>
          <p:nvPr>
            <p:ph type="sldNum" idx="12"/>
          </p:nvPr>
        </p:nvSpPr>
        <p:spPr>
          <a:xfrm>
            <a:off x="275131" y="6318052"/>
            <a:ext cx="711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  <a:defRPr b="1">
                <a:solidFill>
                  <a:srgbClr val="EF76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  <a:defRPr sz="3200" b="0">
                <a:solidFill>
                  <a:srgbClr val="EF762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  <a:defRPr sz="3200" b="0">
                <a:solidFill>
                  <a:srgbClr val="EF762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>
            <a:spLocks noGrp="1"/>
          </p:cNvSpPr>
          <p:nvPr>
            <p:ph type="title"/>
          </p:nvPr>
        </p:nvSpPr>
        <p:spPr>
          <a:xfrm>
            <a:off x="838200" y="3476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E4D4"/>
              </a:buClr>
              <a:buSzPts val="6000"/>
              <a:buFont typeface="Calibri"/>
              <a:buNone/>
              <a:defRPr sz="6000" b="1">
                <a:solidFill>
                  <a:srgbClr val="FBE4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4"/>
          <p:cNvSpPr txBox="1"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838200" y="16033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 txBox="1">
            <a:spLocks noGrp="1"/>
          </p:cNvSpPr>
          <p:nvPr>
            <p:ph type="title"/>
          </p:nvPr>
        </p:nvSpPr>
        <p:spPr>
          <a:xfrm>
            <a:off x="839787" y="726281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6"/>
          <p:cNvSpPr>
            <a:spLocks noGrp="1"/>
          </p:cNvSpPr>
          <p:nvPr>
            <p:ph type="pic" idx="2"/>
          </p:nvPr>
        </p:nvSpPr>
        <p:spPr>
          <a:xfrm>
            <a:off x="5180012" y="1526381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46"/>
          <p:cNvSpPr txBox="1">
            <a:spLocks noGrp="1"/>
          </p:cNvSpPr>
          <p:nvPr>
            <p:ph type="body" idx="1"/>
          </p:nvPr>
        </p:nvSpPr>
        <p:spPr>
          <a:xfrm>
            <a:off x="860424" y="2428875"/>
            <a:ext cx="39321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8"/>
          <p:cNvSpPr txBox="1">
            <a:spLocks noGrp="1"/>
          </p:cNvSpPr>
          <p:nvPr>
            <p:ph type="ctrTitle"/>
          </p:nvPr>
        </p:nvSpPr>
        <p:spPr>
          <a:xfrm>
            <a:off x="619125" y="45561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sz="6000" b="1">
                <a:solidFill>
                  <a:srgbClr val="F2F2F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8"/>
          <p:cNvSpPr txBox="1"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48"/>
          <p:cNvSpPr txBox="1">
            <a:spLocks noGrp="1"/>
          </p:cNvSpPr>
          <p:nvPr>
            <p:ph type="dt" idx="10"/>
          </p:nvPr>
        </p:nvSpPr>
        <p:spPr>
          <a:xfrm>
            <a:off x="809625" y="6492875"/>
            <a:ext cx="178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DEAF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8"/>
          <p:cNvSpPr txBox="1">
            <a:spLocks noGrp="1"/>
          </p:cNvSpPr>
          <p:nvPr>
            <p:ph type="ftr" idx="11"/>
          </p:nvPr>
        </p:nvSpPr>
        <p:spPr>
          <a:xfrm>
            <a:off x="3781425" y="649287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DEAF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0"/>
          <p:cNvSpPr txBox="1">
            <a:spLocks noGrp="1"/>
          </p:cNvSpPr>
          <p:nvPr>
            <p:ph type="sldNum" idx="12"/>
          </p:nvPr>
        </p:nvSpPr>
        <p:spPr>
          <a:xfrm>
            <a:off x="275131" y="6318052"/>
            <a:ext cx="711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  <a:defRPr b="1">
                <a:solidFill>
                  <a:srgbClr val="EF762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  <a:defRPr sz="3200" b="0">
                <a:solidFill>
                  <a:srgbClr val="EF762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0" name="Google Shape;230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  <a:defRPr sz="3200" b="0">
                <a:solidFill>
                  <a:srgbClr val="EF762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2" name="Google Shape;232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3"/>
          <p:cNvSpPr txBox="1">
            <a:spLocks noGrp="1"/>
          </p:cNvSpPr>
          <p:nvPr>
            <p:ph type="title"/>
          </p:nvPr>
        </p:nvSpPr>
        <p:spPr>
          <a:xfrm>
            <a:off x="839787" y="726281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3"/>
          <p:cNvSpPr>
            <a:spLocks noGrp="1"/>
          </p:cNvSpPr>
          <p:nvPr>
            <p:ph type="pic" idx="2"/>
          </p:nvPr>
        </p:nvSpPr>
        <p:spPr>
          <a:xfrm>
            <a:off x="5180012" y="1526381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53"/>
          <p:cNvSpPr txBox="1">
            <a:spLocks noGrp="1"/>
          </p:cNvSpPr>
          <p:nvPr>
            <p:ph type="body" idx="1"/>
          </p:nvPr>
        </p:nvSpPr>
        <p:spPr>
          <a:xfrm>
            <a:off x="860424" y="2428875"/>
            <a:ext cx="39321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>
  <p:cSld name="Title_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5"/>
          <p:cNvSpPr txBox="1">
            <a:spLocks noGrp="1"/>
          </p:cNvSpPr>
          <p:nvPr>
            <p:ph type="title"/>
          </p:nvPr>
        </p:nvSpPr>
        <p:spPr>
          <a:xfrm>
            <a:off x="838200" y="3476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E4D4"/>
              </a:buClr>
              <a:buSzPts val="6000"/>
              <a:buFont typeface="Calibri"/>
              <a:buNone/>
              <a:defRPr sz="6000" b="1">
                <a:solidFill>
                  <a:srgbClr val="FBE4D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5"/>
          <p:cNvSpPr txBox="1"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6"/>
          <p:cNvSpPr txBox="1">
            <a:spLocks noGrp="1"/>
          </p:cNvSpPr>
          <p:nvPr>
            <p:ph type="title"/>
          </p:nvPr>
        </p:nvSpPr>
        <p:spPr>
          <a:xfrm>
            <a:off x="838200" y="16033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  <a:defRPr b="1">
                <a:solidFill>
                  <a:srgbClr val="EF76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  <a:defRPr sz="3200" b="0">
                <a:solidFill>
                  <a:srgbClr val="EF762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  <a:defRPr sz="3200" b="0">
                <a:solidFill>
                  <a:srgbClr val="EF762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E4D4"/>
              </a:buClr>
              <a:buSzPts val="6000"/>
              <a:buFont typeface="Calibri"/>
              <a:buNone/>
              <a:defRPr sz="6000" b="1">
                <a:solidFill>
                  <a:srgbClr val="FBE4D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2"/>
          </p:nvPr>
        </p:nvSpPr>
        <p:spPr>
          <a:xfrm>
            <a:off x="5180012" y="152638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860424" y="2428875"/>
            <a:ext cx="3932237" cy="397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7"/>
          <p:cNvSpPr txBox="1">
            <a:spLocks noGrp="1"/>
          </p:cNvSpPr>
          <p:nvPr>
            <p:ph type="ctrTitle"/>
          </p:nvPr>
        </p:nvSpPr>
        <p:spPr>
          <a:xfrm>
            <a:off x="619125" y="256854"/>
            <a:ext cx="10705671" cy="231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400"/>
              <a:buFont typeface="Calibri"/>
              <a:buNone/>
            </a:pPr>
            <a:r>
              <a:rPr lang="en-US" sz="5400"/>
              <a:t>Risky Relationship?</a:t>
            </a:r>
            <a:br>
              <a:rPr lang="en-US" sz="5400"/>
            </a:br>
            <a:r>
              <a:rPr lang="en-US" sz="5400"/>
              <a:t>How Audit and Information Security Can Work Together</a:t>
            </a:r>
            <a:endParaRPr/>
          </a:p>
        </p:txBody>
      </p:sp>
      <p:sp>
        <p:nvSpPr>
          <p:cNvPr id="250" name="Google Shape;250;p57"/>
          <p:cNvSpPr txBox="1">
            <a:spLocks noGrp="1"/>
          </p:cNvSpPr>
          <p:nvPr>
            <p:ph type="subTitle" idx="1"/>
          </p:nvPr>
        </p:nvSpPr>
        <p:spPr>
          <a:xfrm>
            <a:off x="310900" y="3240098"/>
            <a:ext cx="91440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/>
              <a:t>Tina Thorstenson - Deputy CIO, Arizona State University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/>
              <a:t>Mark Ruppert – Chief Audit Executive, Northern Arizona University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Michael Zimmer - CISO, Northern Arizona University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Lanita Collette – CISO, University of Arizona</a:t>
            </a:r>
            <a:endParaRPr>
              <a:solidFill>
                <a:schemeClr val="lt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Sean Hagan – CISO, Yavapai College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6"/>
          <p:cNvSpPr txBox="1">
            <a:spLocks noGrp="1"/>
          </p:cNvSpPr>
          <p:nvPr>
            <p:ph type="title"/>
          </p:nvPr>
        </p:nvSpPr>
        <p:spPr>
          <a:xfrm>
            <a:off x="77996" y="62410"/>
            <a:ext cx="99519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/>
              <a:t>Risk Management 101 – What is a Risk?</a:t>
            </a:r>
            <a:endParaRPr/>
          </a:p>
        </p:txBody>
      </p:sp>
      <p:pic>
        <p:nvPicPr>
          <p:cNvPr id="351" name="Google Shape;35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7875" y="945350"/>
            <a:ext cx="4581525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66"/>
          <p:cNvSpPr txBox="1"/>
          <p:nvPr/>
        </p:nvSpPr>
        <p:spPr>
          <a:xfrm>
            <a:off x="165750" y="774825"/>
            <a:ext cx="6915300" cy="17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the real risk?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Shark attack? Mode of travel / strength of the rope?      Ability of the traveler? Value at the other side?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to walk across?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66"/>
          <p:cNvSpPr txBox="1"/>
          <p:nvPr/>
        </p:nvSpPr>
        <p:spPr>
          <a:xfrm>
            <a:off x="631675" y="2492001"/>
            <a:ext cx="6855000" cy="4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COSO defines “risk” as: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possibility that events will occur and affect the achievement of strategy and business objectives.”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NIST defines “risk” as: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 function of the likelihood of a given threat-source exercising a particular potential vulnerability, and the resulting impact of that adverse event on the organization.”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Thus, “risk” can be positive or negative. And,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events occur regardless of decisions we make.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7"/>
          <p:cNvSpPr txBox="1">
            <a:spLocks noGrp="1"/>
          </p:cNvSpPr>
          <p:nvPr>
            <p:ph type="title"/>
          </p:nvPr>
        </p:nvSpPr>
        <p:spPr>
          <a:xfrm>
            <a:off x="167804" y="41300"/>
            <a:ext cx="117882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E4D4"/>
              </a:buClr>
              <a:buSzPts val="5400"/>
              <a:buFont typeface="Calibri"/>
              <a:buNone/>
            </a:pPr>
            <a:r>
              <a:rPr lang="en-US"/>
              <a:t>Assessing &amp; Managing Risks</a:t>
            </a:r>
            <a:endParaRPr/>
          </a:p>
        </p:txBody>
      </p:sp>
      <p:sp>
        <p:nvSpPr>
          <p:cNvPr id="360" name="Google Shape;360;p67"/>
          <p:cNvSpPr txBox="1"/>
          <p:nvPr/>
        </p:nvSpPr>
        <p:spPr>
          <a:xfrm>
            <a:off x="750825" y="942275"/>
            <a:ext cx="8907300" cy="5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Many paths to assessing and managing risk - some institutions have Internal Audit, some do not, and some who do lack an established relationship between IA and IT.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Managing risk requires coordination across the university that starts from the top.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Tone from the top: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Set expectations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Align culture and risk tolerance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Implementation Teams: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Mobilize to coordinate across business functions or between business/research/education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A32035"/>
              </a:buClr>
              <a:buSzPts val="1800"/>
              <a:buFont typeface="Arial"/>
              <a:buNone/>
            </a:pPr>
            <a:endParaRPr sz="2400">
              <a:solidFill>
                <a:srgbClr val="262626"/>
              </a:solidFill>
            </a:endParaRPr>
          </a:p>
        </p:txBody>
      </p:sp>
      <p:pic>
        <p:nvPicPr>
          <p:cNvPr id="361" name="Google Shape;36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937" y="3062976"/>
            <a:ext cx="1802555" cy="28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1936" y="3558323"/>
            <a:ext cx="1802558" cy="42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7" descr="Image result for yavapai college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533" y="4632809"/>
            <a:ext cx="1035449" cy="36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50978" y="4192293"/>
            <a:ext cx="2491823" cy="25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25" y="5035525"/>
            <a:ext cx="5490350" cy="12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8"/>
          <p:cNvSpPr/>
          <p:nvPr/>
        </p:nvSpPr>
        <p:spPr>
          <a:xfrm>
            <a:off x="609600" y="1505105"/>
            <a:ext cx="60960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A30046"/>
                </a:solidFill>
                <a:latin typeface="Roboto"/>
                <a:ea typeface="Roboto"/>
                <a:cs typeface="Roboto"/>
                <a:sym typeface="Roboto"/>
              </a:rPr>
              <a:t>University-wide</a:t>
            </a:r>
            <a:endParaRPr sz="1400" b="0" i="0" u="none" strike="noStrike" cap="none">
              <a:solidFill>
                <a:srgbClr val="A300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Approximately 34 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epartments</a:t>
            </a:r>
            <a:endParaRPr sz="2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Coordinated with external firm &amp; internal audit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75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CF3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A30046"/>
                </a:solidFill>
                <a:latin typeface="Roboto"/>
                <a:ea typeface="Roboto"/>
                <a:cs typeface="Roboto"/>
                <a:sym typeface="Roboto"/>
              </a:rPr>
              <a:t>3-year </a:t>
            </a:r>
            <a:r>
              <a:rPr lang="en-US" sz="2400" b="1">
                <a:solidFill>
                  <a:srgbClr val="A30046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400" b="1" i="0" u="none" strike="noStrike" cap="none">
                <a:solidFill>
                  <a:srgbClr val="A30046"/>
                </a:solidFill>
                <a:latin typeface="Roboto"/>
                <a:ea typeface="Roboto"/>
                <a:cs typeface="Roboto"/>
                <a:sym typeface="Roboto"/>
              </a:rPr>
              <a:t>ontinuous </a:t>
            </a:r>
            <a:r>
              <a:rPr lang="en-US" sz="2400" b="1">
                <a:solidFill>
                  <a:srgbClr val="A3004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400" b="1" i="0" u="none" strike="noStrike" cap="none">
                <a:solidFill>
                  <a:srgbClr val="A30046"/>
                </a:solidFill>
                <a:latin typeface="Roboto"/>
                <a:ea typeface="Roboto"/>
                <a:cs typeface="Roboto"/>
                <a:sym typeface="Roboto"/>
              </a:rPr>
              <a:t>mprovement </a:t>
            </a:r>
            <a:r>
              <a:rPr lang="en-US" sz="2400" b="1">
                <a:solidFill>
                  <a:srgbClr val="A30046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400" b="1" i="0" u="none" strike="noStrike" cap="none">
                <a:solidFill>
                  <a:srgbClr val="A30046"/>
                </a:solidFill>
                <a:latin typeface="Roboto"/>
                <a:ea typeface="Roboto"/>
                <a:cs typeface="Roboto"/>
                <a:sym typeface="Roboto"/>
              </a:rPr>
              <a:t>ycle</a:t>
            </a:r>
            <a:endParaRPr sz="1400" b="0" i="0" u="none" strike="noStrike" cap="none">
              <a:solidFill>
                <a:srgbClr val="A300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driven, with self assessment component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Address top items of concern across ASU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1:1 CISO &amp; Dean/Department Head discussion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75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A30046"/>
                </a:solidFill>
                <a:latin typeface="Roboto"/>
                <a:ea typeface="Roboto"/>
                <a:cs typeface="Roboto"/>
                <a:sym typeface="Roboto"/>
              </a:rPr>
              <a:t>Rinse &amp; Repeat</a:t>
            </a:r>
            <a:endParaRPr sz="1400" b="0" i="0" u="none" strike="noStrike" cap="none">
              <a:solidFill>
                <a:srgbClr val="A300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Stable, repeatable, action-oriented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2" name="Google Shape;372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1505088"/>
            <a:ext cx="3277725" cy="422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8" descr="C:\Users\idmer\AppData\Local\Temp\SNAGHTML68f5fbc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8650" y="2562731"/>
            <a:ext cx="3048000" cy="383951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8"/>
          <p:cNvSpPr txBox="1">
            <a:spLocks noGrp="1"/>
          </p:cNvSpPr>
          <p:nvPr>
            <p:ph type="title"/>
          </p:nvPr>
        </p:nvSpPr>
        <p:spPr>
          <a:xfrm>
            <a:off x="139100" y="550731"/>
            <a:ext cx="92946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ASU IT Risk Assessment Process</a:t>
            </a:r>
            <a:endParaRPr>
              <a:solidFill>
                <a:srgbClr val="446CA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0;p69"/>
          <p:cNvSpPr txBox="1"/>
          <p:nvPr/>
        </p:nvSpPr>
        <p:spPr>
          <a:xfrm>
            <a:off x="417375" y="1370300"/>
            <a:ext cx="8398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F51"/>
              </a:buClr>
              <a:buSzPts val="21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Leverage Technologies</a:t>
            </a:r>
            <a:endParaRPr sz="2400" b="0" i="0" u="none" strike="noStrike" cap="none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381;p69"/>
          <p:cNvSpPr/>
          <p:nvPr/>
        </p:nvSpPr>
        <p:spPr>
          <a:xfrm>
            <a:off x="420700" y="1845025"/>
            <a:ext cx="50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GOAL: RiskSense score above 750 by June 2019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382;p69"/>
          <p:cNvSpPr txBox="1"/>
          <p:nvPr/>
        </p:nvSpPr>
        <p:spPr>
          <a:xfrm>
            <a:off x="367433" y="3001051"/>
            <a:ext cx="8721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32"/>
              </a:buClr>
              <a:buSzPts val="21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End User Devices</a:t>
            </a:r>
            <a:endParaRPr sz="2400" b="0" i="0" u="none" strike="noStrike" cap="none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383;p69"/>
          <p:cNvSpPr txBox="1"/>
          <p:nvPr/>
        </p:nvSpPr>
        <p:spPr>
          <a:xfrm>
            <a:off x="6081075" y="1383875"/>
            <a:ext cx="5464500" cy="15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GOAL:  100% Faculty, Staff &amp; Student Workers trained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384;p69"/>
          <p:cNvSpPr txBox="1"/>
          <p:nvPr/>
        </p:nvSpPr>
        <p:spPr>
          <a:xfrm>
            <a:off x="6081075" y="1343100"/>
            <a:ext cx="8501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32"/>
              </a:buClr>
              <a:buSzPts val="21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Security Awareness</a:t>
            </a:r>
            <a:endParaRPr sz="2400" b="0" i="0" u="none" strike="noStrike" cap="none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385;p69"/>
          <p:cNvSpPr/>
          <p:nvPr/>
        </p:nvSpPr>
        <p:spPr>
          <a:xfrm>
            <a:off x="367425" y="3511450"/>
            <a:ext cx="52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GOAL: 100% of devices managed compliant across identified security controls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386;p69"/>
          <p:cNvSpPr txBox="1"/>
          <p:nvPr/>
        </p:nvSpPr>
        <p:spPr>
          <a:xfrm>
            <a:off x="6135700" y="2974800"/>
            <a:ext cx="8446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32"/>
              </a:buClr>
              <a:buSzPts val="21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Continuity of Operations</a:t>
            </a:r>
            <a:endParaRPr sz="2400" b="0" i="0" u="none" strike="noStrike" cap="none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387;p69"/>
          <p:cNvSpPr txBox="1"/>
          <p:nvPr/>
        </p:nvSpPr>
        <p:spPr>
          <a:xfrm>
            <a:off x="6121000" y="3390300"/>
            <a:ext cx="5174100" cy="1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GOAL:  Test continuity of operations plans at least annually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0602" marR="0" lvl="0" indent="-14288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8587" marR="0" lvl="0" indent="-1428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None/>
            </a:pPr>
            <a:endParaRPr sz="1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388;p69"/>
          <p:cNvSpPr txBox="1">
            <a:spLocks noGrp="1"/>
          </p:cNvSpPr>
          <p:nvPr>
            <p:ph type="title"/>
          </p:nvPr>
        </p:nvSpPr>
        <p:spPr>
          <a:xfrm>
            <a:off x="228600" y="220800"/>
            <a:ext cx="103923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ASU Risk Assessment Department Goals</a:t>
            </a:r>
            <a:endParaRPr sz="4400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08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39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1150" y="2123000"/>
            <a:ext cx="6445774" cy="368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95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299" y="1212175"/>
            <a:ext cx="5286826" cy="39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96;p70"/>
          <p:cNvSpPr txBox="1">
            <a:spLocks noGrp="1"/>
          </p:cNvSpPr>
          <p:nvPr>
            <p:ph type="title"/>
          </p:nvPr>
        </p:nvSpPr>
        <p:spPr>
          <a:xfrm>
            <a:off x="228600" y="220800"/>
            <a:ext cx="103923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ASU Information Security Lifecycle</a:t>
            </a:r>
            <a:endParaRPr sz="4400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80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1"/>
          <p:cNvSpPr txBox="1"/>
          <p:nvPr/>
        </p:nvSpPr>
        <p:spPr>
          <a:xfrm>
            <a:off x="246500" y="580172"/>
            <a:ext cx="9818700" cy="3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Does your institution have an Enterprise Risk Management program in place?</a:t>
            </a:r>
            <a:endParaRPr sz="4400" b="1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1100">
              <a:solidFill>
                <a:srgbClr val="1F497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www.slido.com</a:t>
            </a:r>
            <a:r>
              <a:rPr lang="en-US" sz="3200">
                <a:solidFill>
                  <a:srgbClr val="292727"/>
                </a:solidFill>
                <a:latin typeface="Calibri"/>
                <a:ea typeface="Calibri"/>
                <a:cs typeface="Calibri"/>
                <a:sym typeface="Calibri"/>
              </a:rPr>
              <a:t> – event code #2806</a:t>
            </a:r>
            <a:endParaRPr sz="3200">
              <a:solidFill>
                <a:srgbClr val="2927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3200">
              <a:solidFill>
                <a:srgbClr val="2927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11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1F497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4400" b="1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2"/>
          <p:cNvSpPr txBox="1"/>
          <p:nvPr/>
        </p:nvSpPr>
        <p:spPr>
          <a:xfrm>
            <a:off x="0" y="36512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NAU: IA &amp; IT ERM Risk Assessment Process</a:t>
            </a:r>
            <a:endParaRPr sz="4400" b="1" i="0" u="none" strike="noStrike" cap="none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72"/>
          <p:cNvSpPr txBox="1">
            <a:spLocks noGrp="1"/>
          </p:cNvSpPr>
          <p:nvPr>
            <p:ph type="sldNum" idx="12"/>
          </p:nvPr>
        </p:nvSpPr>
        <p:spPr>
          <a:xfrm>
            <a:off x="275131" y="6318052"/>
            <a:ext cx="711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09" name="Google Shape;409;p72"/>
          <p:cNvSpPr/>
          <p:nvPr/>
        </p:nvSpPr>
        <p:spPr>
          <a:xfrm rot="10800000">
            <a:off x="402886" y="1217370"/>
            <a:ext cx="2128500" cy="42387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2"/>
          <p:cNvSpPr/>
          <p:nvPr/>
        </p:nvSpPr>
        <p:spPr>
          <a:xfrm>
            <a:off x="2185253" y="4688903"/>
            <a:ext cx="8136600" cy="1046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Monitor, Review, Reassess &amp; Report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2"/>
          <p:cNvSpPr/>
          <p:nvPr/>
        </p:nvSpPr>
        <p:spPr>
          <a:xfrm>
            <a:off x="9732928" y="1504005"/>
            <a:ext cx="2185200" cy="4300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" name="Google Shape;412;p72"/>
          <p:cNvGrpSpPr/>
          <p:nvPr/>
        </p:nvGrpSpPr>
        <p:grpSpPr>
          <a:xfrm>
            <a:off x="2044189" y="1453788"/>
            <a:ext cx="8552270" cy="3664731"/>
            <a:chOff x="4450" y="260753"/>
            <a:chExt cx="8552270" cy="3664731"/>
          </a:xfrm>
        </p:grpSpPr>
        <p:sp>
          <p:nvSpPr>
            <p:cNvPr id="413" name="Google Shape;413;p72"/>
            <p:cNvSpPr/>
            <p:nvPr/>
          </p:nvSpPr>
          <p:spPr>
            <a:xfrm>
              <a:off x="4450" y="260753"/>
              <a:ext cx="1703400" cy="681300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2"/>
            <p:cNvSpPr txBox="1"/>
            <p:nvPr/>
          </p:nvSpPr>
          <p:spPr>
            <a:xfrm>
              <a:off x="345138" y="260753"/>
              <a:ext cx="10221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 Establish Context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2"/>
            <p:cNvSpPr/>
            <p:nvPr/>
          </p:nvSpPr>
          <p:spPr>
            <a:xfrm>
              <a:off x="89691" y="1028084"/>
              <a:ext cx="1362900" cy="28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2"/>
            <p:cNvSpPr txBox="1"/>
            <p:nvPr/>
          </p:nvSpPr>
          <p:spPr>
            <a:xfrm>
              <a:off x="89691" y="1028084"/>
              <a:ext cx="1362900" cy="28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are your NAU Objectives?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How do they support NAU Strategy?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are the key internal and external influences on these objectives?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are the latest emerging issues?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2"/>
            <p:cNvSpPr/>
            <p:nvPr/>
          </p:nvSpPr>
          <p:spPr>
            <a:xfrm>
              <a:off x="1491890" y="260753"/>
              <a:ext cx="2058600" cy="681300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2"/>
            <p:cNvSpPr txBox="1"/>
            <p:nvPr/>
          </p:nvSpPr>
          <p:spPr>
            <a:xfrm>
              <a:off x="1832578" y="260753"/>
              <a:ext cx="13773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Risk Identification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2"/>
            <p:cNvSpPr/>
            <p:nvPr/>
          </p:nvSpPr>
          <p:spPr>
            <a:xfrm>
              <a:off x="1669500" y="1027301"/>
              <a:ext cx="1362900" cy="28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2"/>
            <p:cNvSpPr txBox="1"/>
            <p:nvPr/>
          </p:nvSpPr>
          <p:spPr>
            <a:xfrm>
              <a:off x="1669500" y="1027301"/>
              <a:ext cx="1362900" cy="28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major events or changes might impact ability to meet objectives?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might be pursued to improve ability to meet or exceed objectives?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 each “event” identify source(s), cause(s) and consequence(s)/ impact.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2"/>
            <p:cNvSpPr/>
            <p:nvPr/>
          </p:nvSpPr>
          <p:spPr>
            <a:xfrm>
              <a:off x="3334549" y="260753"/>
              <a:ext cx="1703400" cy="681300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2"/>
            <p:cNvSpPr txBox="1"/>
            <p:nvPr/>
          </p:nvSpPr>
          <p:spPr>
            <a:xfrm>
              <a:off x="3675237" y="260753"/>
              <a:ext cx="10221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 Risk Analysis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2"/>
            <p:cNvSpPr/>
            <p:nvPr/>
          </p:nvSpPr>
          <p:spPr>
            <a:xfrm>
              <a:off x="3334549" y="1027301"/>
              <a:ext cx="1362900" cy="28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2"/>
            <p:cNvSpPr txBox="1"/>
            <p:nvPr/>
          </p:nvSpPr>
          <p:spPr>
            <a:xfrm>
              <a:off x="3334549" y="1027301"/>
              <a:ext cx="1362900" cy="28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How likely is the event or change to occur (short term 6 to 18 months and longer term)?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How will the risk impact the ability to meet objectives?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Apply a risk score using NAU scoring templates.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2"/>
            <p:cNvSpPr/>
            <p:nvPr/>
          </p:nvSpPr>
          <p:spPr>
            <a:xfrm>
              <a:off x="4821989" y="260753"/>
              <a:ext cx="1874400" cy="681300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2"/>
            <p:cNvSpPr txBox="1"/>
            <p:nvPr/>
          </p:nvSpPr>
          <p:spPr>
            <a:xfrm>
              <a:off x="5162677" y="260753"/>
              <a:ext cx="11931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 Risk Evaluation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2"/>
            <p:cNvSpPr/>
            <p:nvPr/>
          </p:nvSpPr>
          <p:spPr>
            <a:xfrm>
              <a:off x="4907484" y="1027301"/>
              <a:ext cx="1362900" cy="28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2"/>
            <p:cNvSpPr txBox="1"/>
            <p:nvPr/>
          </p:nvSpPr>
          <p:spPr>
            <a:xfrm>
              <a:off x="4907484" y="1027301"/>
              <a:ext cx="1362900" cy="28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Does risk significance make sense when reviewing all risks relative to each other?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Which risks should be prioritized?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Which risks must or will we simply accept?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Who owns or should own the risk?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2"/>
            <p:cNvSpPr/>
            <p:nvPr/>
          </p:nvSpPr>
          <p:spPr>
            <a:xfrm>
              <a:off x="6480420" y="260753"/>
              <a:ext cx="2076300" cy="681300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2"/>
            <p:cNvSpPr txBox="1"/>
            <p:nvPr/>
          </p:nvSpPr>
          <p:spPr>
            <a:xfrm>
              <a:off x="6821108" y="260753"/>
              <a:ext cx="13947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5. Response / Action Plans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2"/>
            <p:cNvSpPr/>
            <p:nvPr/>
          </p:nvSpPr>
          <p:spPr>
            <a:xfrm>
              <a:off x="6545975" y="1027301"/>
              <a:ext cx="1604400" cy="28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2"/>
            <p:cNvSpPr txBox="1"/>
            <p:nvPr/>
          </p:nvSpPr>
          <p:spPr>
            <a:xfrm>
              <a:off x="6545975" y="1027301"/>
              <a:ext cx="1604400" cy="28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How are  the challenges being addressed already; how will they be addressed going forward?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How are  the opportunities already being pursued; will or how will they be pursued going forward?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resources are necessary to support these action plans?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72"/>
          <p:cNvSpPr txBox="1"/>
          <p:nvPr/>
        </p:nvSpPr>
        <p:spPr>
          <a:xfrm>
            <a:off x="3138407" y="5479329"/>
            <a:ext cx="659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Periodically check status of risk relative to internal and external changes, effect of actions plans, etc. then reassess the risk.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updated risk information to ERMOC.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8558" y="5804782"/>
            <a:ext cx="2303441" cy="105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2087" y="10214"/>
            <a:ext cx="1979911" cy="861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3"/>
          <p:cNvSpPr txBox="1">
            <a:spLocks noGrp="1"/>
          </p:cNvSpPr>
          <p:nvPr>
            <p:ph type="title"/>
          </p:nvPr>
        </p:nvSpPr>
        <p:spPr>
          <a:xfrm>
            <a:off x="228801" y="488200"/>
            <a:ext cx="99519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/>
              <a:t>NAU ERM: Challenge &amp; Opportunity Focus</a:t>
            </a:r>
            <a:endParaRPr/>
          </a:p>
        </p:txBody>
      </p:sp>
      <p:pic>
        <p:nvPicPr>
          <p:cNvPr id="442" name="Google Shape;44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100" y="1289500"/>
            <a:ext cx="10581799" cy="48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788" y="1837950"/>
            <a:ext cx="7206427" cy="44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4"/>
          <p:cNvSpPr txBox="1">
            <a:spLocks noGrp="1"/>
          </p:cNvSpPr>
          <p:nvPr>
            <p:ph type="title"/>
          </p:nvPr>
        </p:nvSpPr>
        <p:spPr>
          <a:xfrm>
            <a:off x="228825" y="555050"/>
            <a:ext cx="88188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UA Information Security Risk Assessment Process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5"/>
          <p:cNvSpPr txBox="1">
            <a:spLocks noGrp="1"/>
          </p:cNvSpPr>
          <p:nvPr>
            <p:ph type="title"/>
          </p:nvPr>
        </p:nvSpPr>
        <p:spPr>
          <a:xfrm>
            <a:off x="230850" y="536699"/>
            <a:ext cx="105789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/>
              <a:t>UA Shared Responsibility Model - What’s Your Role?</a:t>
            </a:r>
            <a:endParaRPr/>
          </a:p>
        </p:txBody>
      </p:sp>
      <p:sp>
        <p:nvSpPr>
          <p:cNvPr id="456" name="Google Shape;456;p75"/>
          <p:cNvSpPr txBox="1"/>
          <p:nvPr/>
        </p:nvSpPr>
        <p:spPr>
          <a:xfrm>
            <a:off x="744583" y="1882875"/>
            <a:ext cx="5786846" cy="2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lang="en-US" sz="2400" b="1" dirty="0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2400" b="1" dirty="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Senior Campus Leaders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2400" b="1" dirty="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Information/Risk Owners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2400" b="1" dirty="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Risk Managers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2400" b="1" dirty="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Security Managers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2400" b="1" dirty="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System and Process Owners</a:t>
            </a:r>
            <a:endParaRPr sz="2400" b="1" dirty="0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1750" y="2411139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8"/>
          <p:cNvSpPr/>
          <p:nvPr/>
        </p:nvSpPr>
        <p:spPr>
          <a:xfrm>
            <a:off x="-132596" y="-13891"/>
            <a:ext cx="12324900" cy="7142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58"/>
          <p:cNvCxnSpPr/>
          <p:nvPr/>
        </p:nvCxnSpPr>
        <p:spPr>
          <a:xfrm>
            <a:off x="357436" y="5019801"/>
            <a:ext cx="52659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58"/>
          <p:cNvCxnSpPr/>
          <p:nvPr/>
        </p:nvCxnSpPr>
        <p:spPr>
          <a:xfrm>
            <a:off x="372307" y="6910220"/>
            <a:ext cx="52659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58"/>
          <p:cNvSpPr txBox="1"/>
          <p:nvPr/>
        </p:nvSpPr>
        <p:spPr>
          <a:xfrm>
            <a:off x="279200" y="2122825"/>
            <a:ext cx="55314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C000"/>
                </a:solidFill>
              </a:rPr>
              <a:t>“NEW AMERICAN UNIVERSITY” CHARTER</a:t>
            </a:r>
            <a:endParaRPr sz="1500" b="1">
              <a:solidFill>
                <a:srgbClr val="FFC000"/>
              </a:solidFill>
            </a:endParaRPr>
          </a:p>
        </p:txBody>
      </p:sp>
      <p:pic>
        <p:nvPicPr>
          <p:cNvPr id="263" name="Google Shape;26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302" y="2549167"/>
            <a:ext cx="5129135" cy="237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8"/>
          <p:cNvSpPr txBox="1"/>
          <p:nvPr/>
        </p:nvSpPr>
        <p:spPr>
          <a:xfrm>
            <a:off x="2889158" y="5150235"/>
            <a:ext cx="43968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C000"/>
                </a:solidFill>
              </a:rPr>
              <a:t>COLLABORATIONS</a:t>
            </a:r>
            <a:endParaRPr sz="1500" b="1">
              <a:solidFill>
                <a:srgbClr val="FFC000"/>
              </a:solidFill>
            </a:endParaRPr>
          </a:p>
        </p:txBody>
      </p:sp>
      <p:sp>
        <p:nvSpPr>
          <p:cNvPr id="265" name="Google Shape;265;p58"/>
          <p:cNvSpPr txBox="1"/>
          <p:nvPr/>
        </p:nvSpPr>
        <p:spPr>
          <a:xfrm>
            <a:off x="279189" y="1157730"/>
            <a:ext cx="46512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C000"/>
                </a:solidFill>
              </a:rPr>
              <a:t>ONE UNIVERSITY / MANY PLACES</a:t>
            </a:r>
            <a:endParaRPr sz="1500" b="1">
              <a:solidFill>
                <a:srgbClr val="FFC000"/>
              </a:solidFill>
            </a:endParaRPr>
          </a:p>
        </p:txBody>
      </p:sp>
      <p:sp>
        <p:nvSpPr>
          <p:cNvPr id="266" name="Google Shape;266;p58"/>
          <p:cNvSpPr txBox="1"/>
          <p:nvPr/>
        </p:nvSpPr>
        <p:spPr>
          <a:xfrm>
            <a:off x="357437" y="5144459"/>
            <a:ext cx="46512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C000"/>
                </a:solidFill>
              </a:rPr>
              <a:t>BY THE NUMBERS</a:t>
            </a:r>
            <a:endParaRPr sz="1500" b="1">
              <a:solidFill>
                <a:srgbClr val="FFC000"/>
              </a:solidFill>
            </a:endParaRPr>
          </a:p>
        </p:txBody>
      </p:sp>
      <p:cxnSp>
        <p:nvCxnSpPr>
          <p:cNvPr id="267" name="Google Shape;267;p58"/>
          <p:cNvCxnSpPr/>
          <p:nvPr/>
        </p:nvCxnSpPr>
        <p:spPr>
          <a:xfrm>
            <a:off x="311317" y="2020413"/>
            <a:ext cx="52659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914" y="477115"/>
            <a:ext cx="4820029" cy="3207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58"/>
          <p:cNvCxnSpPr/>
          <p:nvPr/>
        </p:nvCxnSpPr>
        <p:spPr>
          <a:xfrm>
            <a:off x="6262729" y="3761767"/>
            <a:ext cx="52659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58"/>
          <p:cNvCxnSpPr/>
          <p:nvPr/>
        </p:nvCxnSpPr>
        <p:spPr>
          <a:xfrm>
            <a:off x="6350296" y="6894132"/>
            <a:ext cx="52659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58"/>
          <p:cNvCxnSpPr/>
          <p:nvPr/>
        </p:nvCxnSpPr>
        <p:spPr>
          <a:xfrm>
            <a:off x="289689" y="1046596"/>
            <a:ext cx="52659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2" name="Google Shape;272;p58" descr="https://brandguide.asu.edu/sites/default/files/asu_university_horiz_rgb_white_60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114" y="103041"/>
            <a:ext cx="3399813" cy="94355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8"/>
          <p:cNvSpPr txBox="1"/>
          <p:nvPr/>
        </p:nvSpPr>
        <p:spPr>
          <a:xfrm>
            <a:off x="6262731" y="3776947"/>
            <a:ext cx="32532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C000"/>
                </a:solidFill>
              </a:rPr>
              <a:t>RECENT RECOGNITION</a:t>
            </a:r>
            <a:endParaRPr sz="1500" b="1">
              <a:solidFill>
                <a:srgbClr val="FFC000"/>
              </a:solidFill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>
            <a:off x="6294049" y="5094285"/>
            <a:ext cx="52659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>
            <a:off x="-61225" y="1343300"/>
            <a:ext cx="60360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21900" rIns="152400" bIns="121900" anchor="t" anchorCtr="0">
            <a:noAutofit/>
          </a:bodyPr>
          <a:lstStyle/>
          <a:p>
            <a:pPr marL="5080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C627"/>
              </a:buClr>
              <a:buSzPts val="1400"/>
              <a:buFont typeface="Noto Sans Symbols"/>
              <a:buChar char="▪"/>
            </a:pPr>
            <a:r>
              <a:rPr lang="en-US" b="1">
                <a:solidFill>
                  <a:srgbClr val="FFFFFF"/>
                </a:solidFill>
              </a:rPr>
              <a:t>Metropolitan Phoenix AZ (5 Campuses), Washington, D.C., Havasu City, AZ, Santa Monica, CA, &amp; Global Locations </a:t>
            </a:r>
            <a:endParaRPr b="1"/>
          </a:p>
        </p:txBody>
      </p:sp>
      <p:sp>
        <p:nvSpPr>
          <p:cNvPr id="276" name="Google Shape;276;p58"/>
          <p:cNvSpPr txBox="1"/>
          <p:nvPr/>
        </p:nvSpPr>
        <p:spPr>
          <a:xfrm>
            <a:off x="62975" y="5373475"/>
            <a:ext cx="30807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21900" rIns="152400" bIns="121900" anchor="t" anchorCtr="0">
            <a:noAutofit/>
          </a:bodyPr>
          <a:lstStyle/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119K Students – ~86% 1</a:t>
            </a:r>
            <a:r>
              <a:rPr lang="en-US" sz="1500" b="1" baseline="30000">
                <a:solidFill>
                  <a:srgbClr val="FFFFFF"/>
                </a:solidFill>
              </a:rPr>
              <a:t>st</a:t>
            </a:r>
            <a:r>
              <a:rPr lang="en-US" sz="1500" b="1">
                <a:solidFill>
                  <a:srgbClr val="FFFFFF"/>
                </a:solidFill>
              </a:rPr>
              <a:t> Year Retention!</a:t>
            </a:r>
            <a:endParaRPr sz="1500" b="1"/>
          </a:p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15K Employees (3,600 Faculty) </a:t>
            </a:r>
            <a:endParaRPr sz="1500" b="1"/>
          </a:p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$604M Annual Research Expenditures</a:t>
            </a:r>
            <a:endParaRPr sz="1500" b="1"/>
          </a:p>
        </p:txBody>
      </p:sp>
      <p:sp>
        <p:nvSpPr>
          <p:cNvPr id="277" name="Google Shape;277;p58"/>
          <p:cNvSpPr txBox="1"/>
          <p:nvPr/>
        </p:nvSpPr>
        <p:spPr>
          <a:xfrm>
            <a:off x="5963400" y="3894900"/>
            <a:ext cx="64173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21900" rIns="152400" bIns="121900" anchor="t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</a:rPr>
              <a:t>“Top 1% of world’s prestigious universities”   </a:t>
            </a:r>
            <a:r>
              <a:rPr lang="en-US" sz="1100" b="1">
                <a:solidFill>
                  <a:srgbClr val="FFFFFF"/>
                </a:solidFill>
              </a:rPr>
              <a:t>- Times Higher Education</a:t>
            </a:r>
            <a:endParaRPr sz="1500" b="1"/>
          </a:p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</a:rPr>
              <a:t>“#5 in graduation employability”   </a:t>
            </a:r>
            <a:r>
              <a:rPr lang="en-US" sz="1100" b="1">
                <a:solidFill>
                  <a:srgbClr val="FFFFFF"/>
                </a:solidFill>
              </a:rPr>
              <a:t>-Wall Street Journal</a:t>
            </a:r>
            <a:endParaRPr sz="1500" b="1"/>
          </a:p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</a:rPr>
              <a:t>“#1 chosen by international students”  </a:t>
            </a:r>
            <a:r>
              <a:rPr lang="en-US" sz="1100" b="1">
                <a:solidFill>
                  <a:srgbClr val="FFFFFF"/>
                </a:solidFill>
              </a:rPr>
              <a:t>–Institute of International Education</a:t>
            </a:r>
            <a:endParaRPr sz="1500" b="1"/>
          </a:p>
        </p:txBody>
      </p:sp>
      <p:sp>
        <p:nvSpPr>
          <p:cNvPr id="278" name="Google Shape;278;p58"/>
          <p:cNvSpPr txBox="1"/>
          <p:nvPr/>
        </p:nvSpPr>
        <p:spPr>
          <a:xfrm>
            <a:off x="2694902" y="5401778"/>
            <a:ext cx="32799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21900" rIns="152400" bIns="121900" anchor="t" anchorCtr="0">
            <a:noAutofit/>
          </a:bodyPr>
          <a:lstStyle/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Starbucks (2014)</a:t>
            </a:r>
            <a:endParaRPr sz="1500" b="1"/>
          </a:p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Mayo Clinic Alliance (2016)</a:t>
            </a:r>
            <a:endParaRPr sz="1500" b="1"/>
          </a:p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Adidas/ASU Global Sports Alliance (2017)</a:t>
            </a:r>
            <a:endParaRPr sz="1500" b="1"/>
          </a:p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Uber (2018)</a:t>
            </a:r>
            <a:endParaRPr sz="1500" b="1"/>
          </a:p>
          <a:p>
            <a:pPr marL="50800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Font typeface="Noto Sans Symbols"/>
              <a:buNone/>
            </a:pP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58" descr="Image result for asu pitchfork logo transparent backgrou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96977" y="546541"/>
            <a:ext cx="781551" cy="153577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8"/>
          <p:cNvSpPr txBox="1"/>
          <p:nvPr/>
        </p:nvSpPr>
        <p:spPr>
          <a:xfrm>
            <a:off x="6602799" y="5163961"/>
            <a:ext cx="32532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C000"/>
                </a:solidFill>
              </a:rPr>
              <a:t>ABOUT ME</a:t>
            </a:r>
            <a:endParaRPr sz="1500" b="1">
              <a:solidFill>
                <a:srgbClr val="FFC000"/>
              </a:solidFill>
            </a:endParaRPr>
          </a:p>
        </p:txBody>
      </p:sp>
      <p:sp>
        <p:nvSpPr>
          <p:cNvPr id="281" name="Google Shape;281;p58"/>
          <p:cNvSpPr txBox="1"/>
          <p:nvPr/>
        </p:nvSpPr>
        <p:spPr>
          <a:xfrm>
            <a:off x="6262729" y="5410229"/>
            <a:ext cx="52971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21900" rIns="152400" bIns="121900" anchor="t" anchorCtr="0">
            <a:noAutofit/>
          </a:bodyPr>
          <a:lstStyle/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TINA THORSTENSON</a:t>
            </a:r>
            <a:endParaRPr sz="1500" b="1"/>
          </a:p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Deputy CIO &amp; CISO</a:t>
            </a:r>
            <a:endParaRPr sz="1500" b="1"/>
          </a:p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Joined ASU in 2006</a:t>
            </a:r>
            <a:endParaRPr sz="1500" b="1"/>
          </a:p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Joined Higher Education in 1995</a:t>
            </a:r>
            <a:endParaRPr sz="1500" b="1"/>
          </a:p>
          <a:p>
            <a:pPr marL="5080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Noto Sans Symbols"/>
              <a:buChar char="▪"/>
            </a:pPr>
            <a:r>
              <a:rPr lang="en-US" sz="1500" b="1">
                <a:solidFill>
                  <a:srgbClr val="FFFFFF"/>
                </a:solidFill>
              </a:rPr>
              <a:t>Industries: Transportation &amp; Higher Education</a:t>
            </a:r>
            <a:endParaRPr sz="11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8200" y="1886615"/>
            <a:ext cx="4635600" cy="30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7"/>
          <p:cNvSpPr txBox="1">
            <a:spLocks noGrp="1"/>
          </p:cNvSpPr>
          <p:nvPr>
            <p:ph type="title"/>
          </p:nvPr>
        </p:nvSpPr>
        <p:spPr>
          <a:xfrm>
            <a:off x="139100" y="550731"/>
            <a:ext cx="92946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Lower Resourced, Not Lesser Engaged</a:t>
            </a:r>
            <a:endParaRPr>
              <a:solidFill>
                <a:srgbClr val="446CA9"/>
              </a:solidFill>
            </a:endParaRPr>
          </a:p>
        </p:txBody>
      </p:sp>
      <p:sp>
        <p:nvSpPr>
          <p:cNvPr id="470" name="Google Shape;470;p77"/>
          <p:cNvSpPr txBox="1">
            <a:spLocks noGrp="1"/>
          </p:cNvSpPr>
          <p:nvPr>
            <p:ph type="body" idx="4294967295"/>
          </p:nvPr>
        </p:nvSpPr>
        <p:spPr>
          <a:xfrm>
            <a:off x="414375" y="1505800"/>
            <a:ext cx="103710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Smaller schools or those with fewer resources don’t have to put off formal risk assessment, internal audit, and related efforts.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graphicFrame>
        <p:nvGraphicFramePr>
          <p:cNvPr id="471" name="Google Shape;471;p77"/>
          <p:cNvGraphicFramePr/>
          <p:nvPr/>
        </p:nvGraphicFramePr>
        <p:xfrm>
          <a:off x="894638" y="2858566"/>
          <a:ext cx="10402700" cy="3597015"/>
        </p:xfrm>
        <a:graphic>
          <a:graphicData uri="http://schemas.openxmlformats.org/drawingml/2006/table">
            <a:tbl>
              <a:tblPr firstRow="1" bandRow="1">
                <a:noFill/>
                <a:tableStyleId>{EDA68A50-62A8-4895-ACA8-F0C3566A250E}</a:tableStyleId>
              </a:tblPr>
              <a:tblGrid>
                <a:gridCol w="38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What We Don’t Have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What We </a:t>
                      </a:r>
                      <a:r>
                        <a:rPr lang="en-US" sz="1800" i="1"/>
                        <a:t>Do</a:t>
                      </a:r>
                      <a:r>
                        <a:rPr lang="en-US" sz="1800"/>
                        <a:t> Have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Internal Audit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 “robust” relationship with state auditors, open communication with peers,  maturing “internal” internal audit efforts.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Risk Manager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Routine risk assessment efforts, table top exercises, participation in real-world incident response (mutual aid)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Legal Counsel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Someone who stayed at a Holiday Inn Express last night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Compliance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Challenges...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Large InfoSec Team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Broad, strong relationships with other State/Local Government; ISAC Memberships; An educated and engaged employee community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8"/>
          <p:cNvSpPr txBox="1">
            <a:spLocks noGrp="1"/>
          </p:cNvSpPr>
          <p:nvPr>
            <p:ph type="title"/>
          </p:nvPr>
        </p:nvSpPr>
        <p:spPr>
          <a:xfrm>
            <a:off x="139100" y="550731"/>
            <a:ext cx="92946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Evolution of Risk Assessment for YC</a:t>
            </a:r>
            <a:endParaRPr>
              <a:solidFill>
                <a:srgbClr val="446CA9"/>
              </a:solidFill>
            </a:endParaRPr>
          </a:p>
        </p:txBody>
      </p:sp>
      <p:sp>
        <p:nvSpPr>
          <p:cNvPr id="478" name="Google Shape;478;p78"/>
          <p:cNvSpPr txBox="1">
            <a:spLocks noGrp="1"/>
          </p:cNvSpPr>
          <p:nvPr>
            <p:ph type="body" idx="4294967295"/>
          </p:nvPr>
        </p:nvSpPr>
        <p:spPr>
          <a:xfrm>
            <a:off x="910500" y="1579700"/>
            <a:ext cx="106920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Our formal and informal risk assessment efforts guide many of our tactical and strategic initiatives; they form the basis for our still-developing internal audit efforts.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78"/>
          <p:cNvSpPr/>
          <p:nvPr/>
        </p:nvSpPr>
        <p:spPr>
          <a:xfrm>
            <a:off x="1186025" y="3077550"/>
            <a:ext cx="1152900" cy="711600"/>
          </a:xfrm>
          <a:prstGeom prst="homePlate">
            <a:avLst>
              <a:gd name="adj" fmla="val 50000"/>
            </a:avLst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78"/>
          <p:cNvSpPr/>
          <p:nvPr/>
        </p:nvSpPr>
        <p:spPr>
          <a:xfrm>
            <a:off x="3051625" y="3077550"/>
            <a:ext cx="1389300" cy="741300"/>
          </a:xfrm>
          <a:prstGeom prst="chevron">
            <a:avLst>
              <a:gd name="adj" fmla="val 50000"/>
            </a:avLst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78"/>
          <p:cNvSpPr txBox="1"/>
          <p:nvPr/>
        </p:nvSpPr>
        <p:spPr>
          <a:xfrm>
            <a:off x="1262225" y="3204275"/>
            <a:ext cx="827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78"/>
          <p:cNvSpPr txBox="1"/>
          <p:nvPr/>
        </p:nvSpPr>
        <p:spPr>
          <a:xfrm>
            <a:off x="3396150" y="3219000"/>
            <a:ext cx="827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78"/>
          <p:cNvSpPr/>
          <p:nvPr/>
        </p:nvSpPr>
        <p:spPr>
          <a:xfrm>
            <a:off x="5133825" y="3077550"/>
            <a:ext cx="1389300" cy="741300"/>
          </a:xfrm>
          <a:prstGeom prst="chevron">
            <a:avLst>
              <a:gd name="adj" fmla="val 50000"/>
            </a:avLst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78"/>
          <p:cNvSpPr txBox="1"/>
          <p:nvPr/>
        </p:nvSpPr>
        <p:spPr>
          <a:xfrm>
            <a:off x="5478350" y="3219000"/>
            <a:ext cx="827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78"/>
          <p:cNvSpPr/>
          <p:nvPr/>
        </p:nvSpPr>
        <p:spPr>
          <a:xfrm>
            <a:off x="7216025" y="3062700"/>
            <a:ext cx="1389300" cy="7413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78"/>
          <p:cNvSpPr txBox="1"/>
          <p:nvPr/>
        </p:nvSpPr>
        <p:spPr>
          <a:xfrm>
            <a:off x="7560550" y="3204150"/>
            <a:ext cx="827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78"/>
          <p:cNvSpPr/>
          <p:nvPr/>
        </p:nvSpPr>
        <p:spPr>
          <a:xfrm>
            <a:off x="9298225" y="3062700"/>
            <a:ext cx="1389300" cy="741300"/>
          </a:xfrm>
          <a:prstGeom prst="chevron">
            <a:avLst>
              <a:gd name="adj" fmla="val 50000"/>
            </a:avLst>
          </a:prstGeom>
          <a:solidFill>
            <a:srgbClr val="134F5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78"/>
          <p:cNvSpPr txBox="1"/>
          <p:nvPr/>
        </p:nvSpPr>
        <p:spPr>
          <a:xfrm>
            <a:off x="9642750" y="3204150"/>
            <a:ext cx="827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78"/>
          <p:cNvSpPr txBox="1"/>
          <p:nvPr/>
        </p:nvSpPr>
        <p:spPr>
          <a:xfrm>
            <a:off x="1186025" y="4038275"/>
            <a:ext cx="16479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DR/BC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Security Awareness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78"/>
          <p:cNvSpPr txBox="1"/>
          <p:nvPr/>
        </p:nvSpPr>
        <p:spPr>
          <a:xfrm>
            <a:off x="3051625" y="4038275"/>
            <a:ext cx="16998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DR/BC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Security Awareness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Int/Ext Vuln Scans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Phishing Tests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Positive Enrollment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78"/>
          <p:cNvSpPr txBox="1"/>
          <p:nvPr/>
        </p:nvSpPr>
        <p:spPr>
          <a:xfrm>
            <a:off x="5133825" y="4038275"/>
            <a:ext cx="16998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DR/BC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Awareness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Int/Ext Vuln Scans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Phishing Tests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Positive Enrollment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Data Inventories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78"/>
          <p:cNvSpPr txBox="1"/>
          <p:nvPr/>
        </p:nvSpPr>
        <p:spPr>
          <a:xfrm>
            <a:off x="7216025" y="4038275"/>
            <a:ext cx="1699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DR/BC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Awareness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Int/Ext Vuln Scans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Phishing Tests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Positive Enrollment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Data Inventories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“GLBA Routine RA”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78"/>
          <p:cNvSpPr txBox="1"/>
          <p:nvPr/>
        </p:nvSpPr>
        <p:spPr>
          <a:xfrm>
            <a:off x="9298225" y="4038275"/>
            <a:ext cx="2133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DR/BC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Awareness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Int/Ext Vuln Scans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Phishing Tests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Positive Enrollment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Data Inventories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“GLBA Routine RA”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Business Impact Analysis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Table Top Exercises (TTX)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Real-World IR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9"/>
          <p:cNvSpPr txBox="1">
            <a:spLocks noGrp="1"/>
          </p:cNvSpPr>
          <p:nvPr>
            <p:ph type="title"/>
          </p:nvPr>
        </p:nvSpPr>
        <p:spPr>
          <a:xfrm>
            <a:off x="139100" y="550731"/>
            <a:ext cx="92946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(R)Evolution in Data Collection &amp; Use</a:t>
            </a:r>
            <a:endParaRPr>
              <a:solidFill>
                <a:srgbClr val="446CA9"/>
              </a:solidFill>
            </a:endParaRPr>
          </a:p>
        </p:txBody>
      </p:sp>
      <p:sp>
        <p:nvSpPr>
          <p:cNvPr id="500" name="Google Shape;500;p79"/>
          <p:cNvSpPr txBox="1">
            <a:spLocks noGrp="1"/>
          </p:cNvSpPr>
          <p:nvPr>
            <p:ph type="body" idx="4294967295"/>
          </p:nvPr>
        </p:nvSpPr>
        <p:spPr>
          <a:xfrm>
            <a:off x="910500" y="1173725"/>
            <a:ext cx="103710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With small teams, flat budgets, and increasing demands, good isn’t good enough.  Process refinement, improvement and other efficiency gains become critical to staying afloat in a sea of change.</a:t>
            </a:r>
            <a:endParaRPr sz="2400"/>
          </a:p>
        </p:txBody>
      </p:sp>
      <p:pic>
        <p:nvPicPr>
          <p:cNvPr id="501" name="Google Shape;501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274" y="3087375"/>
            <a:ext cx="2101699" cy="16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126" y="3030525"/>
            <a:ext cx="1744475" cy="17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33676" y="3087375"/>
            <a:ext cx="1630775" cy="16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3250" y="3087387"/>
            <a:ext cx="1630776" cy="1630752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9"/>
          <p:cNvSpPr txBox="1"/>
          <p:nvPr/>
        </p:nvSpPr>
        <p:spPr>
          <a:xfrm>
            <a:off x="1803175" y="2744325"/>
            <a:ext cx="10791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79"/>
          <p:cNvSpPr txBox="1"/>
          <p:nvPr/>
        </p:nvSpPr>
        <p:spPr>
          <a:xfrm>
            <a:off x="4611813" y="2801175"/>
            <a:ext cx="10791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79"/>
          <p:cNvSpPr txBox="1"/>
          <p:nvPr/>
        </p:nvSpPr>
        <p:spPr>
          <a:xfrm>
            <a:off x="7489075" y="2744325"/>
            <a:ext cx="10791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79"/>
          <p:cNvSpPr txBox="1"/>
          <p:nvPr/>
        </p:nvSpPr>
        <p:spPr>
          <a:xfrm>
            <a:off x="10309513" y="2744325"/>
            <a:ext cx="10791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09" name="Google Shape;509;p79"/>
          <p:cNvGraphicFramePr/>
          <p:nvPr/>
        </p:nvGraphicFramePr>
        <p:xfrm>
          <a:off x="139125" y="4775000"/>
          <a:ext cx="11769225" cy="1584840"/>
        </p:xfrm>
        <a:graphic>
          <a:graphicData uri="http://schemas.openxmlformats.org/drawingml/2006/table">
            <a:tbl>
              <a:tblPr>
                <a:noFill/>
                <a:tableStyleId>{5CB24C4A-62B2-403A-9E71-723A49F6C86D}</a:tableStyleId>
              </a:tblPr>
              <a:tblGrid>
                <a:gridCol w="151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Data Collected: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SDI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SDI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SDI, BIA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SDI, BIA, VMD, VMP?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Automation: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None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(Reporting Only)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More...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Most...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Burden: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High (3+ Hours Per)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Moderate (2+ Hours Per)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Lower (1-2 Hours Per)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TBD (Low?)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Data Value: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Very High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Low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Moderate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TBD (High?)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0"/>
          <p:cNvSpPr txBox="1">
            <a:spLocks noGrp="1"/>
          </p:cNvSpPr>
          <p:nvPr>
            <p:ph type="title"/>
          </p:nvPr>
        </p:nvSpPr>
        <p:spPr>
          <a:xfrm>
            <a:off x="139100" y="550731"/>
            <a:ext cx="92946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Defining “Audit” @ YC</a:t>
            </a:r>
            <a:endParaRPr>
              <a:solidFill>
                <a:srgbClr val="446CA9"/>
              </a:solidFill>
            </a:endParaRPr>
          </a:p>
        </p:txBody>
      </p:sp>
      <p:sp>
        <p:nvSpPr>
          <p:cNvPr id="516" name="Google Shape;516;p80"/>
          <p:cNvSpPr txBox="1">
            <a:spLocks noGrp="1"/>
          </p:cNvSpPr>
          <p:nvPr>
            <p:ph type="body" idx="4294967295"/>
          </p:nvPr>
        </p:nvSpPr>
        <p:spPr>
          <a:xfrm>
            <a:off x="414375" y="1499075"/>
            <a:ext cx="65913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i="1"/>
              <a:t>Evaluating a system or process against a documented standard, framework, or industry best practice.</a:t>
            </a:r>
            <a:endParaRPr sz="2400" i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Or... </a:t>
            </a:r>
            <a:br>
              <a:rPr lang="en-US" sz="2400"/>
            </a:br>
            <a:r>
              <a:rPr lang="en-US" sz="2400"/>
              <a:t>Are we really doing what we </a:t>
            </a:r>
            <a:r>
              <a:rPr lang="en-US" sz="2400" i="1"/>
              <a:t>think</a:t>
            </a:r>
            <a:r>
              <a:rPr lang="en-US" sz="2400"/>
              <a:t> (or tell others) we’re doing?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17" name="Google Shape;51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25" y="1500175"/>
            <a:ext cx="47625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1"/>
          <p:cNvSpPr txBox="1">
            <a:spLocks noGrp="1"/>
          </p:cNvSpPr>
          <p:nvPr>
            <p:ph type="title"/>
          </p:nvPr>
        </p:nvSpPr>
        <p:spPr>
          <a:xfrm>
            <a:off x="139100" y="550731"/>
            <a:ext cx="92946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Auditing Without Auditors</a:t>
            </a:r>
            <a:endParaRPr>
              <a:solidFill>
                <a:srgbClr val="446CA9"/>
              </a:solidFill>
            </a:endParaRPr>
          </a:p>
        </p:txBody>
      </p:sp>
      <p:sp>
        <p:nvSpPr>
          <p:cNvPr id="524" name="Google Shape;524;p81"/>
          <p:cNvSpPr txBox="1">
            <a:spLocks noGrp="1"/>
          </p:cNvSpPr>
          <p:nvPr>
            <p:ph type="body" idx="4294967295"/>
          </p:nvPr>
        </p:nvSpPr>
        <p:spPr>
          <a:xfrm>
            <a:off x="414375" y="1499075"/>
            <a:ext cx="65619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Challenges:</a:t>
            </a:r>
            <a:endParaRPr sz="2400" b="1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Eliminating implicit bias/assumptions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Do the thing or audit the thing?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Possible adversarial perceptions from colleagues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Increasing Importance (HLC Accreditation)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/>
              <a:t>Examples of “Internal” Auditing at YC:</a:t>
            </a:r>
            <a:endParaRPr sz="2400" b="1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Administrative Privilege (local workstation admin access)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Shared Secret (employee separation/secret rotation)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DNS Audit (external DNS only)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Data Inv. (how </a:t>
            </a:r>
            <a:r>
              <a:rPr lang="en-US" sz="2000" strike="sngStrike"/>
              <a:t>truthful</a:t>
            </a:r>
            <a:r>
              <a:rPr lang="en-US" sz="2000"/>
              <a:t> accurate are the SDI responses?)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NIST CSF Framework Gap Analysis</a:t>
            </a:r>
            <a:endParaRPr sz="2000"/>
          </a:p>
        </p:txBody>
      </p:sp>
      <p:pic>
        <p:nvPicPr>
          <p:cNvPr id="525" name="Google Shape;52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275" y="1499075"/>
            <a:ext cx="3126125" cy="37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0001" y="1779225"/>
            <a:ext cx="3040724" cy="374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2050" y="2040975"/>
            <a:ext cx="3040725" cy="3673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5153" y="2348077"/>
            <a:ext cx="3748768" cy="4198518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82"/>
          <p:cNvSpPr txBox="1">
            <a:spLocks noGrp="1"/>
          </p:cNvSpPr>
          <p:nvPr>
            <p:ph type="body" idx="4294967295"/>
          </p:nvPr>
        </p:nvSpPr>
        <p:spPr>
          <a:xfrm>
            <a:off x="414375" y="1505800"/>
            <a:ext cx="6425100" cy="3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Differences in Approach, Duties, Obligations</a:t>
            </a:r>
            <a:endParaRPr sz="240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Different Maturity Levels, Knowledge, Skills</a:t>
            </a:r>
            <a:endParaRPr sz="240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Different Technologies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Disagreements</a:t>
            </a:r>
            <a:endParaRPr sz="2400"/>
          </a:p>
        </p:txBody>
      </p:sp>
      <p:sp>
        <p:nvSpPr>
          <p:cNvPr id="535" name="Google Shape;535;p82"/>
          <p:cNvSpPr txBox="1">
            <a:spLocks noGrp="1"/>
          </p:cNvSpPr>
          <p:nvPr>
            <p:ph type="title"/>
          </p:nvPr>
        </p:nvSpPr>
        <p:spPr>
          <a:xfrm>
            <a:off x="139100" y="550731"/>
            <a:ext cx="92946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Challenges &amp; How to Overcome Them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>
            <a:spLocks noGrp="1"/>
          </p:cNvSpPr>
          <p:nvPr>
            <p:ph type="title"/>
          </p:nvPr>
        </p:nvSpPr>
        <p:spPr>
          <a:xfrm>
            <a:off x="147300" y="572926"/>
            <a:ext cx="118974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InfoSec-Audit Collaboration Successes</a:t>
            </a:r>
            <a:endParaRPr sz="5400"/>
          </a:p>
        </p:txBody>
      </p:sp>
      <p:sp>
        <p:nvSpPr>
          <p:cNvPr id="542" name="Google Shape;542;p83"/>
          <p:cNvSpPr txBox="1"/>
          <p:nvPr/>
        </p:nvSpPr>
        <p:spPr>
          <a:xfrm>
            <a:off x="824550" y="1643450"/>
            <a:ext cx="79125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Audits</a:t>
            </a:r>
            <a:endParaRPr sz="2400"/>
          </a:p>
          <a:p>
            <a:pPr marL="28575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Improved IT Governance, Risk, Compliance</a:t>
            </a:r>
            <a:endParaRPr sz="2400"/>
          </a:p>
          <a:p>
            <a:pPr marL="28575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Key Performance Indicators and Metrics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Planning and Roadmaps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Policies, Standards, Procedures, Guidelines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Improved focus on strong yet balanced IT security controls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Coordinated representation of IT Security Risks, Solutions, Progress and Context to Executive &amp; Board Leadership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3423" y="1280724"/>
            <a:ext cx="3026725" cy="30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7225" y="4435141"/>
            <a:ext cx="213360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4"/>
          <p:cNvSpPr txBox="1">
            <a:spLocks noGrp="1"/>
          </p:cNvSpPr>
          <p:nvPr>
            <p:ph type="title"/>
          </p:nvPr>
        </p:nvSpPr>
        <p:spPr>
          <a:xfrm>
            <a:off x="245500" y="562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446CA9"/>
                </a:solidFill>
              </a:rPr>
              <a:t>What’s on the horizon and how can Audit or Assessment practices help?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5"/>
          <p:cNvSpPr txBox="1">
            <a:spLocks noGrp="1"/>
          </p:cNvSpPr>
          <p:nvPr>
            <p:ph type="title"/>
          </p:nvPr>
        </p:nvSpPr>
        <p:spPr>
          <a:xfrm>
            <a:off x="234032" y="572589"/>
            <a:ext cx="844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10"/>
              <a:buFont typeface="Calibri"/>
              <a:buNone/>
            </a:pPr>
            <a:r>
              <a:rPr lang="en-US" sz="4410">
                <a:solidFill>
                  <a:srgbClr val="446CA9"/>
                </a:solidFill>
              </a:rPr>
              <a:t>Session Evaluations</a:t>
            </a:r>
            <a:br>
              <a:rPr lang="en-US" sz="2520"/>
            </a:br>
            <a:r>
              <a:rPr lang="en-US" sz="1979"/>
              <a:t>There are two ways to access the session and presenter evaluations:</a:t>
            </a:r>
            <a:endParaRPr sz="1800"/>
          </a:p>
        </p:txBody>
      </p:sp>
      <p:sp>
        <p:nvSpPr>
          <p:cNvPr id="555" name="Google Shape;555;p85"/>
          <p:cNvSpPr txBox="1"/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6CA9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56" name="Google Shape;556;p85"/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mobile app, click on the session you want from the schedule &gt; then scroll down or click on the associated resources &gt; and the </a:t>
            </a:r>
            <a:r>
              <a:rPr lang="en-US" sz="160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evaluation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pop up in the list</a:t>
            </a:r>
            <a:endParaRPr/>
          </a:p>
        </p:txBody>
      </p:sp>
      <p:sp>
        <p:nvSpPr>
          <p:cNvPr id="557" name="Google Shape;557;p85"/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online agenda, click on the “</a:t>
            </a:r>
            <a:r>
              <a:rPr lang="en-US" sz="160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Evaluate Session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link</a:t>
            </a:r>
            <a:endParaRPr/>
          </a:p>
        </p:txBody>
      </p:sp>
      <p:pic>
        <p:nvPicPr>
          <p:cNvPr id="558" name="Google Shape;558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158" y="1879398"/>
            <a:ext cx="5518484" cy="141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3158" y="3462565"/>
            <a:ext cx="5519942" cy="223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99" y="71853"/>
            <a:ext cx="3875875" cy="323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9526" y="78095"/>
            <a:ext cx="6588195" cy="350507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9"/>
          <p:cNvSpPr/>
          <p:nvPr/>
        </p:nvSpPr>
        <p:spPr>
          <a:xfrm>
            <a:off x="4304872" y="3834387"/>
            <a:ext cx="74282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Zimmer: </a:t>
            </a: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Information Security; 23yrs Higher Ed 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InfoSec</a:t>
            </a: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7 full time, 1-2 students, plus me; SOC, IAM, Compliance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 P. Ruppert: </a:t>
            </a: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Chief Auditor; CPA, CIA, CISA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Audit: </a:t>
            </a: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full time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31" y="3360796"/>
            <a:ext cx="4049922" cy="297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6"/>
          <p:cNvSpPr txBox="1"/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86"/>
          <p:cNvSpPr txBox="1"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Contact Information </a:t>
            </a:r>
            <a:endParaRPr/>
          </a:p>
        </p:txBody>
      </p:sp>
      <p:sp>
        <p:nvSpPr>
          <p:cNvPr id="567" name="Google Shape;567;p86"/>
          <p:cNvSpPr txBox="1"/>
          <p:nvPr/>
        </p:nvSpPr>
        <p:spPr>
          <a:xfrm>
            <a:off x="1303420" y="5943464"/>
            <a:ext cx="9316454" cy="76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This presentation leaves copyright of the content to the presenter. Unless otherwise noted in the materials, uploaded content carries the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Creative Commons Attribution 4.0 International (CC BY 4.0),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grants usage to the general public, with appropriate credit to the author.</a:t>
            </a:r>
            <a:endParaRPr/>
          </a:p>
        </p:txBody>
      </p:sp>
      <p:sp>
        <p:nvSpPr>
          <p:cNvPr id="568" name="Google Shape;568;p86"/>
          <p:cNvSpPr txBox="1">
            <a:spLocks noGrp="1"/>
          </p:cNvSpPr>
          <p:nvPr>
            <p:ph type="body" idx="1"/>
          </p:nvPr>
        </p:nvSpPr>
        <p:spPr>
          <a:xfrm>
            <a:off x="1364174" y="2418475"/>
            <a:ext cx="8424600" cy="3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>
                <a:solidFill>
                  <a:schemeClr val="accent1"/>
                </a:solidFill>
              </a:rPr>
              <a:t>Tina Thorstenson: Tina.Thorstenson@asu.edu</a:t>
            </a:r>
            <a:endParaRPr sz="24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>
                <a:solidFill>
                  <a:schemeClr val="accent1"/>
                </a:solidFill>
              </a:rPr>
              <a:t>Mark Ruppert: Mark.Ruppert@nau.edu</a:t>
            </a:r>
            <a:endParaRPr sz="24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>
                <a:solidFill>
                  <a:schemeClr val="accent1"/>
                </a:solidFill>
              </a:rPr>
              <a:t>Michael Zimmer: Michael.Zimmer@nau.edu</a:t>
            </a:r>
            <a:endParaRPr sz="24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>
                <a:solidFill>
                  <a:schemeClr val="accent1"/>
                </a:solidFill>
              </a:rPr>
              <a:t>Lanita Collette: lcollette@arizona.edu</a:t>
            </a:r>
            <a:endParaRPr sz="24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>
                <a:solidFill>
                  <a:schemeClr val="accent1"/>
                </a:solidFill>
              </a:rPr>
              <a:t>Sean Hagan: sean.hagan@yc.edu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569" name="Google Shape;569;p86"/>
          <p:cNvSpPr txBox="1">
            <a:spLocks noGrp="1"/>
          </p:cNvSpPr>
          <p:nvPr>
            <p:ph type="title"/>
          </p:nvPr>
        </p:nvSpPr>
        <p:spPr>
          <a:xfrm>
            <a:off x="228275" y="561553"/>
            <a:ext cx="84246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Questions?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0273553" cy="685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60"/>
          <p:cNvSpPr txBox="1"/>
          <p:nvPr/>
        </p:nvSpPr>
        <p:spPr>
          <a:xfrm>
            <a:off x="6498909" y="0"/>
            <a:ext cx="5693091" cy="6858000"/>
          </a:xfrm>
          <a:prstGeom prst="rect">
            <a:avLst/>
          </a:prstGeom>
          <a:gradFill>
            <a:gsLst>
              <a:gs pos="0">
                <a:srgbClr val="03162C">
                  <a:alpha val="33725"/>
                </a:srgbClr>
              </a:gs>
              <a:gs pos="65000">
                <a:srgbClr val="00152F"/>
              </a:gs>
              <a:gs pos="100000">
                <a:srgbClr val="00152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endParaRPr sz="42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r>
              <a:rPr lang="en-US"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42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60"/>
          <p:cNvSpPr txBox="1"/>
          <p:nvPr/>
        </p:nvSpPr>
        <p:spPr>
          <a:xfrm>
            <a:off x="7198735" y="2980041"/>
            <a:ext cx="4795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Land-grant university</a:t>
            </a:r>
            <a:endParaRPr/>
          </a:p>
        </p:txBody>
      </p:sp>
      <p:sp>
        <p:nvSpPr>
          <p:cNvPr id="299" name="Google Shape;299;p60"/>
          <p:cNvSpPr txBox="1"/>
          <p:nvPr/>
        </p:nvSpPr>
        <p:spPr>
          <a:xfrm>
            <a:off x="7264135" y="3650916"/>
            <a:ext cx="4456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medical schools</a:t>
            </a:r>
            <a:endParaRPr/>
          </a:p>
        </p:txBody>
      </p:sp>
      <p:sp>
        <p:nvSpPr>
          <p:cNvPr id="300" name="Google Shape;300;p60"/>
          <p:cNvSpPr txBox="1"/>
          <p:nvPr/>
        </p:nvSpPr>
        <p:spPr>
          <a:xfrm>
            <a:off x="7198736" y="287240"/>
            <a:ext cx="39851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5,217</a:t>
            </a: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Students</a:t>
            </a:r>
            <a:endParaRPr/>
          </a:p>
        </p:txBody>
      </p:sp>
      <p:sp>
        <p:nvSpPr>
          <p:cNvPr id="301" name="Google Shape;301;p60"/>
          <p:cNvSpPr txBox="1"/>
          <p:nvPr/>
        </p:nvSpPr>
        <p:spPr>
          <a:xfrm>
            <a:off x="7264136" y="4321790"/>
            <a:ext cx="343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300+ </a:t>
            </a: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Majors</a:t>
            </a:r>
            <a:endParaRPr/>
          </a:p>
        </p:txBody>
      </p:sp>
      <p:sp>
        <p:nvSpPr>
          <p:cNvPr id="302" name="Google Shape;302;p60"/>
          <p:cNvSpPr txBox="1"/>
          <p:nvPr/>
        </p:nvSpPr>
        <p:spPr>
          <a:xfrm>
            <a:off x="7198725" y="941418"/>
            <a:ext cx="45216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16,000+ </a:t>
            </a: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Employees</a:t>
            </a:r>
            <a:endParaRPr/>
          </a:p>
        </p:txBody>
      </p:sp>
      <p:sp>
        <p:nvSpPr>
          <p:cNvPr id="303" name="Google Shape;303;p60"/>
          <p:cNvSpPr txBox="1"/>
          <p:nvPr/>
        </p:nvSpPr>
        <p:spPr>
          <a:xfrm>
            <a:off x="7198737" y="1688888"/>
            <a:ext cx="3854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$622M </a:t>
            </a: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Expenditure</a:t>
            </a:r>
            <a:endParaRPr/>
          </a:p>
        </p:txBody>
      </p:sp>
      <p:pic>
        <p:nvPicPr>
          <p:cNvPr id="304" name="Google Shape;304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1" y="324408"/>
            <a:ext cx="5384800" cy="127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5" name="Google Shape;305;p60"/>
          <p:cNvSpPr txBox="1"/>
          <p:nvPr/>
        </p:nvSpPr>
        <p:spPr>
          <a:xfrm>
            <a:off x="7061025" y="5344625"/>
            <a:ext cx="4456200" cy="1347900"/>
          </a:xfrm>
          <a:prstGeom prst="rect">
            <a:avLst/>
          </a:prstGeom>
          <a:gradFill>
            <a:gsLst>
              <a:gs pos="0">
                <a:srgbClr val="03162C">
                  <a:alpha val="33725"/>
                </a:srgbClr>
              </a:gs>
              <a:gs pos="65000">
                <a:srgbClr val="00152F"/>
              </a:gs>
              <a:gs pos="100000">
                <a:srgbClr val="00152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Lanita Collette, CISO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 years higher ed tech leadership,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 years CISO experience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Joined UA in 2017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1" descr="https://www.yc.edu/assets/cas/images/rotator/cas-login-image-15.jpg"/>
          <p:cNvPicPr preferRelativeResize="0"/>
          <p:nvPr/>
        </p:nvPicPr>
        <p:blipFill rotWithShape="1">
          <a:blip r:embed="rId3">
            <a:alphaModFix/>
          </a:blip>
          <a:srcRect b="11410"/>
          <a:stretch/>
        </p:blipFill>
        <p:spPr>
          <a:xfrm>
            <a:off x="-327375" y="0"/>
            <a:ext cx="12519374" cy="697327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61"/>
          <p:cNvSpPr txBox="1"/>
          <p:nvPr/>
        </p:nvSpPr>
        <p:spPr>
          <a:xfrm>
            <a:off x="12266" y="4256437"/>
            <a:ext cx="2780700" cy="2677800"/>
          </a:xfrm>
          <a:prstGeom prst="rect">
            <a:avLst/>
          </a:prstGeom>
          <a:solidFill>
            <a:srgbClr val="A5A5A5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Yavapai College</a:t>
            </a:r>
            <a:endParaRPr dirty="0"/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7,400 Students</a:t>
            </a:r>
            <a:endParaRPr dirty="0"/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Residential CC</a:t>
            </a:r>
            <a:endParaRPr dirty="0"/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6 Campuses</a:t>
            </a:r>
            <a:endParaRPr dirty="0"/>
          </a:p>
          <a:p>
            <a:pPr marL="380989" marR="0" lvl="0" indent="-380989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 Parking Fees!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89" marR="0" lvl="0" indent="-380989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Bigger than MA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 IS FTE, 0 IA FTE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4016" y="4122202"/>
            <a:ext cx="2317984" cy="28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2"/>
          <p:cNvSpPr txBox="1"/>
          <p:nvPr/>
        </p:nvSpPr>
        <p:spPr>
          <a:xfrm>
            <a:off x="246500" y="580172"/>
            <a:ext cx="9818700" cy="3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Does your institution have formal internal audit FTE staff or contract staff to focus on IT-related audits?</a:t>
            </a:r>
            <a:endParaRPr sz="4400" b="1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1100">
              <a:solidFill>
                <a:srgbClr val="1F497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www.slido.com</a:t>
            </a:r>
            <a:r>
              <a:rPr lang="en-US" sz="3200">
                <a:solidFill>
                  <a:srgbClr val="292727"/>
                </a:solidFill>
                <a:latin typeface="Calibri"/>
                <a:ea typeface="Calibri"/>
                <a:cs typeface="Calibri"/>
                <a:sym typeface="Calibri"/>
              </a:rPr>
              <a:t> – event code #2806</a:t>
            </a:r>
            <a:endParaRPr sz="3200">
              <a:solidFill>
                <a:srgbClr val="2927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3200">
              <a:solidFill>
                <a:srgbClr val="2927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11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1F497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4400" b="1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3"/>
          <p:cNvSpPr txBox="1"/>
          <p:nvPr/>
        </p:nvSpPr>
        <p:spPr>
          <a:xfrm>
            <a:off x="246500" y="580175"/>
            <a:ext cx="9818700" cy="4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If you have internal audit, does your enterprise technology department or security team work together to plan the IT audit focus areas, or just respond when audits hit?</a:t>
            </a:r>
            <a:endParaRPr sz="4400" b="1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1100">
              <a:solidFill>
                <a:srgbClr val="1F497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www.slido.com</a:t>
            </a:r>
            <a:r>
              <a:rPr lang="en-US" sz="3200">
                <a:solidFill>
                  <a:srgbClr val="292727"/>
                </a:solidFill>
                <a:latin typeface="Calibri"/>
                <a:ea typeface="Calibri"/>
                <a:cs typeface="Calibri"/>
                <a:sym typeface="Calibri"/>
              </a:rPr>
              <a:t> – event code #2806</a:t>
            </a:r>
            <a:endParaRPr sz="3200">
              <a:solidFill>
                <a:srgbClr val="2927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3200">
              <a:solidFill>
                <a:srgbClr val="2927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11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1F497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endParaRPr sz="4400" b="1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4"/>
          <p:cNvSpPr txBox="1"/>
          <p:nvPr/>
        </p:nvSpPr>
        <p:spPr>
          <a:xfrm>
            <a:off x="246500" y="580176"/>
            <a:ext cx="53160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Comparing Resources</a:t>
            </a:r>
            <a:endParaRPr sz="4400" b="1">
              <a:solidFill>
                <a:srgbClr val="446C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2" name="Google Shape;332;p64"/>
          <p:cNvGraphicFramePr/>
          <p:nvPr/>
        </p:nvGraphicFramePr>
        <p:xfrm>
          <a:off x="1822163" y="1625716"/>
          <a:ext cx="8547675" cy="4207275"/>
        </p:xfrm>
        <a:graphic>
          <a:graphicData uri="http://schemas.openxmlformats.org/drawingml/2006/table">
            <a:tbl>
              <a:tblPr firstRow="1" bandRow="1">
                <a:noFill/>
                <a:tableStyleId>{EDA68A50-62A8-4895-ACA8-F0C3566A250E}</a:tableStyleId>
              </a:tblPr>
              <a:tblGrid>
                <a:gridCol w="363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UofA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ASU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InfoSec FTE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Security Operations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Identity/Access Management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ISO Program - Training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Compliance/Risk Assessment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Internal Audit FTE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0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5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5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IT Department FTE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192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550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Student Headcount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7314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31,051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lang="en-US" sz="1800"/>
                        <a:t>5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,21</a:t>
                      </a:r>
                      <a:r>
                        <a:rPr lang="en-US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103,203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5"/>
          <p:cNvSpPr txBox="1">
            <a:spLocks noGrp="1"/>
          </p:cNvSpPr>
          <p:nvPr>
            <p:ph type="body" idx="1"/>
          </p:nvPr>
        </p:nvSpPr>
        <p:spPr>
          <a:xfrm>
            <a:off x="1524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Audited by the Arizona Office of the Auditor General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Information Security program size and maturity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Internal Audit team size and maturity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all face, and need to manage, similar threats, risks, regulations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39" name="Google Shape;339;p65"/>
          <p:cNvSpPr txBox="1">
            <a:spLocks noGrp="1"/>
          </p:cNvSpPr>
          <p:nvPr>
            <p:ph type="title"/>
          </p:nvPr>
        </p:nvSpPr>
        <p:spPr>
          <a:xfrm>
            <a:off x="228000" y="570800"/>
            <a:ext cx="61221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Differences &amp; Similarities</a:t>
            </a:r>
            <a:endParaRPr/>
          </a:p>
        </p:txBody>
      </p:sp>
      <p:pic>
        <p:nvPicPr>
          <p:cNvPr id="340" name="Google Shape;34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0575" y="712138"/>
            <a:ext cx="19812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2350" y="5154875"/>
            <a:ext cx="3275170" cy="16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5075" y="5178888"/>
            <a:ext cx="20193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81875" y="2225250"/>
            <a:ext cx="1730725" cy="17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7738" y="3331725"/>
            <a:ext cx="23717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2287</Words>
  <Application>Microsoft Office PowerPoint</Application>
  <PresentationFormat>Widescreen</PresentationFormat>
  <Paragraphs>419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Times New Roman</vt:lpstr>
      <vt:lpstr>Calibri</vt:lpstr>
      <vt:lpstr>Noto Sans Symbols</vt:lpstr>
      <vt:lpstr>Arial</vt:lpstr>
      <vt:lpstr>Arial Black</vt:lpstr>
      <vt:lpstr>Roboto</vt:lpstr>
      <vt:lpstr>Office Theme</vt:lpstr>
      <vt:lpstr>Office Theme</vt:lpstr>
      <vt:lpstr>Office Theme</vt:lpstr>
      <vt:lpstr>Office Theme</vt:lpstr>
      <vt:lpstr>Risky Relationship? How Audit and Information Security Can Work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&amp; Similarities</vt:lpstr>
      <vt:lpstr>Risk Management 101 – What is a Risk?</vt:lpstr>
      <vt:lpstr>Assessing &amp; Managing Risks</vt:lpstr>
      <vt:lpstr>ASU IT Risk Assessment Process</vt:lpstr>
      <vt:lpstr>ASU Risk Assessment Department Goals</vt:lpstr>
      <vt:lpstr>ASU Information Security Lifecycle</vt:lpstr>
      <vt:lpstr>PowerPoint Presentation</vt:lpstr>
      <vt:lpstr>PowerPoint Presentation</vt:lpstr>
      <vt:lpstr>NAU ERM: Challenge &amp; Opportunity Focus</vt:lpstr>
      <vt:lpstr>UA Information Security Risk Assessment Process</vt:lpstr>
      <vt:lpstr>UA Shared Responsibility Model - What’s Your Role?</vt:lpstr>
      <vt:lpstr>PowerPoint Presentation</vt:lpstr>
      <vt:lpstr>Lower Resourced, Not Lesser Engaged</vt:lpstr>
      <vt:lpstr>Evolution of Risk Assessment for YC</vt:lpstr>
      <vt:lpstr>(R)Evolution in Data Collection &amp; Use</vt:lpstr>
      <vt:lpstr>Defining “Audit” @ YC</vt:lpstr>
      <vt:lpstr>Auditing Without Auditors</vt:lpstr>
      <vt:lpstr>Challenges &amp; How to Overcome Them</vt:lpstr>
      <vt:lpstr>InfoSec-Audit Collaboration Successes</vt:lpstr>
      <vt:lpstr>What’s on the horizon and how can Audit or Assessment practices help?</vt:lpstr>
      <vt:lpstr>Session Evaluations There are two ways to access the session and presenter evaluations: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Risky Relationship? How Audit and Information Security Can Work Together</dc:title>
  <cp:lastModifiedBy>Michael William Zimmer</cp:lastModifiedBy>
  <cp:revision>7</cp:revision>
  <dcterms:modified xsi:type="dcterms:W3CDTF">2019-10-12T14:47:37Z</dcterms:modified>
</cp:coreProperties>
</file>