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6"/>
  </p:notesMasterIdLst>
  <p:sldIdLst>
    <p:sldId id="256" r:id="rId2"/>
    <p:sldId id="620" r:id="rId3"/>
    <p:sldId id="257" r:id="rId4"/>
    <p:sldId id="258" r:id="rId5"/>
    <p:sldId id="259" r:id="rId6"/>
    <p:sldId id="262" r:id="rId7"/>
    <p:sldId id="616" r:id="rId8"/>
    <p:sldId id="296" r:id="rId9"/>
    <p:sldId id="272" r:id="rId10"/>
    <p:sldId id="277" r:id="rId11"/>
    <p:sldId id="315" r:id="rId12"/>
    <p:sldId id="625" r:id="rId13"/>
    <p:sldId id="630" r:id="rId14"/>
    <p:sldId id="298" r:id="rId15"/>
    <p:sldId id="332" r:id="rId16"/>
    <p:sldId id="367" r:id="rId17"/>
    <p:sldId id="629" r:id="rId18"/>
    <p:sldId id="341" r:id="rId19"/>
    <p:sldId id="342" r:id="rId20"/>
    <p:sldId id="623" r:id="rId21"/>
    <p:sldId id="626" r:id="rId22"/>
    <p:sldId id="303" r:id="rId23"/>
    <p:sldId id="374" r:id="rId24"/>
    <p:sldId id="582" r:id="rId25"/>
  </p:sldIdLst>
  <p:sldSz cx="6400800" cy="4800600"/>
  <p:notesSz cx="7010400" cy="9296400"/>
  <p:custDataLst>
    <p:tags r:id="rId27"/>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3" orient="horz" pos="3024" userDrawn="1">
          <p15:clr>
            <a:srgbClr val="A4A3A4"/>
          </p15:clr>
        </p15:guide>
        <p15:guide id="4" pos="3528"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E47"/>
    <a:srgbClr val="2D1341"/>
    <a:srgbClr val="76B7B2"/>
    <a:srgbClr val="0D0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58566" autoAdjust="0"/>
  </p:normalViewPr>
  <p:slideViewPr>
    <p:cSldViewPr snapToGrid="0" showGuides="1">
      <p:cViewPr varScale="1">
        <p:scale>
          <a:sx n="62" d="100"/>
          <a:sy n="62" d="100"/>
        </p:scale>
        <p:origin x="2539" y="43"/>
      </p:cViewPr>
      <p:guideLst>
        <p:guide orient="horz" pos="1752"/>
        <p:guide orient="horz" pos="3024"/>
        <p:guide pos="3528"/>
      </p:guideLst>
    </p:cSldViewPr>
  </p:slideViewPr>
  <p:outlineViewPr>
    <p:cViewPr>
      <p:scale>
        <a:sx n="33" d="100"/>
        <a:sy n="33" d="100"/>
      </p:scale>
      <p:origin x="0" y="-7908"/>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p:scale>
          <a:sx n="160" d="100"/>
          <a:sy n="160" d="100"/>
        </p:scale>
        <p:origin x="1470" y="-4188"/>
      </p:cViewPr>
      <p:guideLst>
        <p:guide orient="horz" pos="2904"/>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atin typeface="Verdana" panose="020B0604030504040204" pitchFamily="34" charset="0"/>
              </a:defRPr>
            </a:lvl1pPr>
          </a:lstStyle>
          <a:p>
            <a:fld id="{635E5181-CEC9-49C9-AE2F-31A35049DD97}" type="datetimeFigureOut">
              <a:rPr lang="en-US" smtClean="0"/>
              <a:pPr/>
              <a:t>10/9/2019</a:t>
            </a:fld>
            <a:endParaRPr lang="en-US" dirty="0"/>
          </a:p>
        </p:txBody>
      </p:sp>
      <p:sp>
        <p:nvSpPr>
          <p:cNvPr id="4" name="Slide Image Placeholder 3"/>
          <p:cNvSpPr>
            <a:spLocks noGrp="1" noRot="1" noChangeAspect="1"/>
          </p:cNvSpPr>
          <p:nvPr>
            <p:ph type="sldImg" idx="2"/>
          </p:nvPr>
        </p:nvSpPr>
        <p:spPr>
          <a:xfrm>
            <a:off x="1960908" y="502049"/>
            <a:ext cx="2708965" cy="2031724"/>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2663686"/>
            <a:ext cx="5620246" cy="6308035"/>
          </a:xfrm>
          <a:prstGeom prst="rect">
            <a:avLst/>
          </a:prstGeom>
        </p:spPr>
        <p:txBody>
          <a:bodyPr vert="horz" lIns="93176" tIns="46588" rIns="93176" bIns="4658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3085A68-58C2-4E08-9A09-02B5227A0BBA}"/>
              </a:ext>
            </a:extLst>
          </p:cNvPr>
          <p:cNvSpPr>
            <a:spLocks noGrp="1" noRot="1" noChangeAspect="1" noChangeArrowheads="1" noTextEdit="1"/>
          </p:cNvSpPr>
          <p:nvPr>
            <p:ph type="sldImg"/>
          </p:nvPr>
        </p:nvSpPr>
        <p:spPr bwMode="auto">
          <a:xfrm>
            <a:off x="1960563" y="501650"/>
            <a:ext cx="2709862" cy="2032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B4F75E5-E475-49BE-A11B-16560B8EB3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000" dirty="0"/>
          </a:p>
        </p:txBody>
      </p:sp>
      <p:sp>
        <p:nvSpPr>
          <p:cNvPr id="31748" name="Slide Number Placeholder 3">
            <a:extLst>
              <a:ext uri="{FF2B5EF4-FFF2-40B4-BE49-F238E27FC236}">
                <a16:creationId xmlns:a16="http://schemas.microsoft.com/office/drawing/2014/main" id="{20136B71-98A7-4127-948D-9099465B43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defTabSz="536575" fontAlgn="base">
              <a:spcBef>
                <a:spcPct val="0"/>
              </a:spcBef>
              <a:spcAft>
                <a:spcPct val="0"/>
              </a:spcAft>
              <a:defRPr sz="1000">
                <a:solidFill>
                  <a:schemeClr val="tx1"/>
                </a:solidFill>
                <a:latin typeface="Verdana" panose="020B0604030504040204" pitchFamily="34" charset="0"/>
              </a:defRPr>
            </a:lvl6pPr>
            <a:lvl7pPr marL="2971800" indent="-228600" defTabSz="536575" fontAlgn="base">
              <a:spcBef>
                <a:spcPct val="0"/>
              </a:spcBef>
              <a:spcAft>
                <a:spcPct val="0"/>
              </a:spcAft>
              <a:defRPr sz="1000">
                <a:solidFill>
                  <a:schemeClr val="tx1"/>
                </a:solidFill>
                <a:latin typeface="Verdana" panose="020B0604030504040204" pitchFamily="34" charset="0"/>
              </a:defRPr>
            </a:lvl7pPr>
            <a:lvl8pPr marL="3429000" indent="-228600" defTabSz="536575" fontAlgn="base">
              <a:spcBef>
                <a:spcPct val="0"/>
              </a:spcBef>
              <a:spcAft>
                <a:spcPct val="0"/>
              </a:spcAft>
              <a:defRPr sz="1000">
                <a:solidFill>
                  <a:schemeClr val="tx1"/>
                </a:solidFill>
                <a:latin typeface="Verdana" panose="020B0604030504040204" pitchFamily="34" charset="0"/>
              </a:defRPr>
            </a:lvl8pPr>
            <a:lvl9pPr marL="3886200" indent="-228600" defTabSz="536575" fontAlgn="base">
              <a:spcBef>
                <a:spcPct val="0"/>
              </a:spcBef>
              <a:spcAft>
                <a:spcPct val="0"/>
              </a:spcAft>
              <a:defRPr sz="1000">
                <a:solidFill>
                  <a:schemeClr val="tx1"/>
                </a:solidFill>
                <a:latin typeface="Verdana" panose="020B0604030504040204" pitchFamily="34" charset="0"/>
              </a:defRPr>
            </a:lvl9pPr>
          </a:lstStyle>
          <a:p>
            <a:pPr defTabSz="536575" fontAlgn="base">
              <a:spcBef>
                <a:spcPct val="0"/>
              </a:spcBef>
              <a:spcAft>
                <a:spcPct val="0"/>
              </a:spcAft>
            </a:pPr>
            <a:fld id="{A2722B25-3576-445C-AAEA-9EE1294C0400}" type="slidenum">
              <a:rPr lang="en-US" altLang="en-US" sz="1200"/>
              <a:pPr defTabSz="536575" fontAlgn="base">
                <a:spcBef>
                  <a:spcPct val="0"/>
                </a:spcBef>
                <a:spcAft>
                  <a:spcPct val="0"/>
                </a:spcAft>
              </a:pPr>
              <a:t>2</a:t>
            </a:fld>
            <a:endParaRPr lang="en-US" altLang="en-US" sz="1200" dirty="0"/>
          </a:p>
        </p:txBody>
      </p:sp>
    </p:spTree>
    <p:extLst>
      <p:ext uri="{BB962C8B-B14F-4D97-AF65-F5344CB8AC3E}">
        <p14:creationId xmlns:p14="http://schemas.microsoft.com/office/powerpoint/2010/main" val="210509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343816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404556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423786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125330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343053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19</a:t>
            </a:fld>
            <a:endParaRPr lang="en-US" dirty="0"/>
          </a:p>
        </p:txBody>
      </p:sp>
    </p:spTree>
    <p:extLst>
      <p:ext uri="{BB962C8B-B14F-4D97-AF65-F5344CB8AC3E}">
        <p14:creationId xmlns:p14="http://schemas.microsoft.com/office/powerpoint/2010/main" val="114668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20</a:t>
            </a:fld>
            <a:endParaRPr lang="en-US" dirty="0"/>
          </a:p>
        </p:txBody>
      </p:sp>
    </p:spTree>
    <p:extLst>
      <p:ext uri="{BB962C8B-B14F-4D97-AF65-F5344CB8AC3E}">
        <p14:creationId xmlns:p14="http://schemas.microsoft.com/office/powerpoint/2010/main" val="174976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21</a:t>
            </a:fld>
            <a:endParaRPr lang="en-US" dirty="0"/>
          </a:p>
        </p:txBody>
      </p:sp>
    </p:spTree>
    <p:extLst>
      <p:ext uri="{BB962C8B-B14F-4D97-AF65-F5344CB8AC3E}">
        <p14:creationId xmlns:p14="http://schemas.microsoft.com/office/powerpoint/2010/main" val="3896258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a:xfrm>
            <a:off x="388567" y="5091114"/>
            <a:ext cx="6216769" cy="4000582"/>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baseline="0"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6060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9B4527A-8730-487B-A29B-B6F3E8DC6EE4}"/>
              </a:ext>
            </a:extLst>
          </p:cNvPr>
          <p:cNvSpPr>
            <a:spLocks noGrp="1" noRot="1" noChangeAspect="1" noChangeArrowheads="1" noTextEdit="1"/>
          </p:cNvSpPr>
          <p:nvPr>
            <p:ph type="sldImg"/>
          </p:nvPr>
        </p:nvSpPr>
        <p:spPr bwMode="auto">
          <a:xfrm>
            <a:off x="1960563" y="501650"/>
            <a:ext cx="2709862" cy="2032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0338227-7A15-42A2-8C1F-3232BDC786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9700" name="Slide Number Placeholder 3">
            <a:extLst>
              <a:ext uri="{FF2B5EF4-FFF2-40B4-BE49-F238E27FC236}">
                <a16:creationId xmlns:a16="http://schemas.microsoft.com/office/drawing/2014/main" id="{B47E9671-35A2-4526-AB73-188CA9EBE6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defTabSz="536575" fontAlgn="base">
              <a:spcBef>
                <a:spcPct val="0"/>
              </a:spcBef>
              <a:spcAft>
                <a:spcPct val="0"/>
              </a:spcAft>
              <a:defRPr sz="1000">
                <a:solidFill>
                  <a:schemeClr val="tx1"/>
                </a:solidFill>
                <a:latin typeface="Verdana" panose="020B0604030504040204" pitchFamily="34" charset="0"/>
              </a:defRPr>
            </a:lvl6pPr>
            <a:lvl7pPr marL="2971800" indent="-228600" defTabSz="536575" fontAlgn="base">
              <a:spcBef>
                <a:spcPct val="0"/>
              </a:spcBef>
              <a:spcAft>
                <a:spcPct val="0"/>
              </a:spcAft>
              <a:defRPr sz="1000">
                <a:solidFill>
                  <a:schemeClr val="tx1"/>
                </a:solidFill>
                <a:latin typeface="Verdana" panose="020B0604030504040204" pitchFamily="34" charset="0"/>
              </a:defRPr>
            </a:lvl7pPr>
            <a:lvl8pPr marL="3429000" indent="-228600" defTabSz="536575" fontAlgn="base">
              <a:spcBef>
                <a:spcPct val="0"/>
              </a:spcBef>
              <a:spcAft>
                <a:spcPct val="0"/>
              </a:spcAft>
              <a:defRPr sz="1000">
                <a:solidFill>
                  <a:schemeClr val="tx1"/>
                </a:solidFill>
                <a:latin typeface="Verdana" panose="020B0604030504040204" pitchFamily="34" charset="0"/>
              </a:defRPr>
            </a:lvl8pPr>
            <a:lvl9pPr marL="3886200" indent="-228600" defTabSz="536575" fontAlgn="base">
              <a:spcBef>
                <a:spcPct val="0"/>
              </a:spcBef>
              <a:spcAft>
                <a:spcPct val="0"/>
              </a:spcAft>
              <a:defRPr sz="1000">
                <a:solidFill>
                  <a:schemeClr val="tx1"/>
                </a:solidFill>
                <a:latin typeface="Verdana" panose="020B0604030504040204" pitchFamily="34" charset="0"/>
              </a:defRPr>
            </a:lvl9pPr>
          </a:lstStyle>
          <a:p>
            <a:pPr defTabSz="536575" fontAlgn="base">
              <a:spcBef>
                <a:spcPct val="0"/>
              </a:spcBef>
              <a:spcAft>
                <a:spcPct val="0"/>
              </a:spcAft>
            </a:pPr>
            <a:fld id="{06265E29-CD45-4F09-9183-37BA257F7522}" type="slidenum">
              <a:rPr lang="en-US" altLang="en-US" sz="1200"/>
              <a:pPr defTabSz="536575" fontAlgn="base">
                <a:spcBef>
                  <a:spcPct val="0"/>
                </a:spcBef>
                <a:spcAft>
                  <a:spcPct val="0"/>
                </a:spcAft>
              </a:pPr>
              <a:t>23</a:t>
            </a:fld>
            <a:endParaRPr lang="en-US" altLang="en-US" sz="1200" dirty="0"/>
          </a:p>
        </p:txBody>
      </p:sp>
    </p:spTree>
    <p:extLst>
      <p:ext uri="{BB962C8B-B14F-4D97-AF65-F5344CB8AC3E}">
        <p14:creationId xmlns:p14="http://schemas.microsoft.com/office/powerpoint/2010/main" val="168253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a:xfrm>
            <a:off x="421105" y="3273287"/>
            <a:ext cx="6124074" cy="5264345"/>
          </a:xfrm>
        </p:spPr>
        <p:txBody>
          <a:bodyPr>
            <a:noAutofit/>
          </a:bodyPr>
          <a:lstStyle/>
          <a:p>
            <a:endParaRPr lang="en-US" sz="1000" kern="1200" dirty="0">
              <a:solidFill>
                <a:schemeClr val="tx1"/>
              </a:solidFill>
              <a:effectLst/>
              <a:latin typeface="Verdana" panose="020B0604030504040204" pitchFamily="34" charset="0"/>
              <a:ea typeface="+mn-ea"/>
              <a:cs typeface="+mn-cs"/>
            </a:endParaRPr>
          </a:p>
        </p:txBody>
      </p:sp>
    </p:spTree>
    <p:extLst>
      <p:ext uri="{BB962C8B-B14F-4D97-AF65-F5344CB8AC3E}">
        <p14:creationId xmlns:p14="http://schemas.microsoft.com/office/powerpoint/2010/main" val="251788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a:xfrm>
            <a:off x="292745" y="2826445"/>
            <a:ext cx="6424909" cy="5469416"/>
          </a:xfrm>
        </p:spPr>
        <p:txBody>
          <a:bodyPr>
            <a:noAutofit/>
          </a:bodyPr>
          <a:lstStyle/>
          <a:p>
            <a:endParaRPr lang="en-US" sz="1000" baseline="0" dirty="0"/>
          </a:p>
        </p:txBody>
      </p:sp>
    </p:spTree>
    <p:extLst>
      <p:ext uri="{BB962C8B-B14F-4D97-AF65-F5344CB8AC3E}">
        <p14:creationId xmlns:p14="http://schemas.microsoft.com/office/powerpoint/2010/main" val="425033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4400" y="247650"/>
            <a:ext cx="2725738" cy="2044700"/>
          </a:xfrm>
        </p:spPr>
      </p:sp>
      <p:sp>
        <p:nvSpPr>
          <p:cNvPr id="3" name="Notes Placeholder 2"/>
          <p:cNvSpPr>
            <a:spLocks noGrp="1"/>
          </p:cNvSpPr>
          <p:nvPr>
            <p:ph type="body" idx="1"/>
          </p:nvPr>
        </p:nvSpPr>
        <p:spPr>
          <a:xfrm>
            <a:off x="467360" y="2849218"/>
            <a:ext cx="6204204" cy="5830710"/>
          </a:xfrm>
        </p:spPr>
        <p:txBody>
          <a:bodyPr>
            <a:noAutofit/>
          </a:bodyPr>
          <a:lstStyle/>
          <a:p>
            <a:endParaRPr lang="en-US" sz="1000" b="1" dirty="0"/>
          </a:p>
        </p:txBody>
      </p:sp>
    </p:spTree>
    <p:extLst>
      <p:ext uri="{BB962C8B-B14F-4D97-AF65-F5344CB8AC3E}">
        <p14:creationId xmlns:p14="http://schemas.microsoft.com/office/powerpoint/2010/main" val="383535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246063"/>
            <a:ext cx="4037013" cy="3027362"/>
          </a:xfrm>
        </p:spPr>
      </p:sp>
      <p:sp>
        <p:nvSpPr>
          <p:cNvPr id="3" name="Notes Placeholder 2"/>
          <p:cNvSpPr>
            <a:spLocks noGrp="1"/>
          </p:cNvSpPr>
          <p:nvPr>
            <p:ph type="body" idx="1"/>
          </p:nvPr>
        </p:nvSpPr>
        <p:spPr>
          <a:xfrm>
            <a:off x="312988" y="3856383"/>
            <a:ext cx="6468812" cy="5588405"/>
          </a:xfrm>
        </p:spPr>
        <p:txBody>
          <a:bodyPr>
            <a:noAutofit/>
          </a:bodyPr>
          <a:lstStyle/>
          <a:p>
            <a:pPr defTabSz="924916">
              <a:defRPr/>
            </a:pPr>
            <a:endParaRPr lang="en-US" sz="1000" b="1" baseline="0" dirty="0"/>
          </a:p>
        </p:txBody>
      </p:sp>
    </p:spTree>
    <p:extLst>
      <p:ext uri="{BB962C8B-B14F-4D97-AF65-F5344CB8AC3E}">
        <p14:creationId xmlns:p14="http://schemas.microsoft.com/office/powerpoint/2010/main" val="160714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8325" y="242888"/>
            <a:ext cx="3263900" cy="2447925"/>
          </a:xfrm>
        </p:spPr>
      </p:sp>
      <p:sp>
        <p:nvSpPr>
          <p:cNvPr id="3" name="Notes Placeholder 2"/>
          <p:cNvSpPr>
            <a:spLocks noGrp="1"/>
          </p:cNvSpPr>
          <p:nvPr>
            <p:ph type="body" idx="1"/>
          </p:nvPr>
        </p:nvSpPr>
        <p:spPr>
          <a:xfrm>
            <a:off x="411480" y="3472070"/>
            <a:ext cx="6193857" cy="5065562"/>
          </a:xfrm>
        </p:spPr>
        <p:txBody>
          <a:bodyPr>
            <a:noAutofit/>
          </a:bodyPr>
          <a:lstStyle/>
          <a:p>
            <a:endParaRPr lang="en-US" sz="1000" b="1" dirty="0"/>
          </a:p>
        </p:txBody>
      </p:sp>
    </p:spTree>
    <p:extLst>
      <p:ext uri="{BB962C8B-B14F-4D97-AF65-F5344CB8AC3E}">
        <p14:creationId xmlns:p14="http://schemas.microsoft.com/office/powerpoint/2010/main" val="285766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01650"/>
            <a:ext cx="2709862" cy="2032000"/>
          </a:xfrm>
        </p:spPr>
      </p:sp>
      <p:sp>
        <p:nvSpPr>
          <p:cNvPr id="3" name="Notes Placeholder 2"/>
          <p:cNvSpPr>
            <a:spLocks noGrp="1"/>
          </p:cNvSpPr>
          <p:nvPr>
            <p:ph type="body" idx="1"/>
          </p:nvPr>
        </p:nvSpPr>
        <p:spPr>
          <a:xfrm>
            <a:off x="518579" y="3220278"/>
            <a:ext cx="5979694" cy="5950226"/>
          </a:xfrm>
        </p:spPr>
        <p:txBody>
          <a:bodyPr>
            <a:noAutofit/>
          </a:bodyPr>
          <a:lstStyle/>
          <a:p>
            <a:endParaRPr lang="en-US" sz="1000" dirty="0"/>
          </a:p>
        </p:txBody>
      </p:sp>
    </p:spTree>
    <p:extLst>
      <p:ext uri="{BB962C8B-B14F-4D97-AF65-F5344CB8AC3E}">
        <p14:creationId xmlns:p14="http://schemas.microsoft.com/office/powerpoint/2010/main" val="57824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8988" y="242888"/>
            <a:ext cx="2822575" cy="2116137"/>
          </a:xfrm>
        </p:spPr>
      </p:sp>
      <p:sp>
        <p:nvSpPr>
          <p:cNvPr id="3" name="Notes Placeholder 2"/>
          <p:cNvSpPr>
            <a:spLocks noGrp="1"/>
          </p:cNvSpPr>
          <p:nvPr>
            <p:ph type="body" idx="1"/>
          </p:nvPr>
        </p:nvSpPr>
        <p:spPr>
          <a:xfrm>
            <a:off x="405464" y="2968487"/>
            <a:ext cx="6109636" cy="5534855"/>
          </a:xfrm>
        </p:spPr>
        <p:txBody>
          <a:bodyPr>
            <a:noAutofit/>
          </a:bodyPr>
          <a:lstStyle/>
          <a:p>
            <a:pPr algn="r"/>
            <a:endParaRPr lang="en-US" sz="1000" b="0" baseline="0" dirty="0"/>
          </a:p>
        </p:txBody>
      </p:sp>
    </p:spTree>
    <p:extLst>
      <p:ext uri="{BB962C8B-B14F-4D97-AF65-F5344CB8AC3E}">
        <p14:creationId xmlns:p14="http://schemas.microsoft.com/office/powerpoint/2010/main" val="393405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246063"/>
            <a:ext cx="4021137" cy="3014662"/>
          </a:xfrm>
        </p:spPr>
      </p:sp>
      <p:sp>
        <p:nvSpPr>
          <p:cNvPr id="3" name="Notes Placeholder 2"/>
          <p:cNvSpPr>
            <a:spLocks noGrp="1"/>
          </p:cNvSpPr>
          <p:nvPr>
            <p:ph type="body" idx="1"/>
          </p:nvPr>
        </p:nvSpPr>
        <p:spPr>
          <a:xfrm>
            <a:off x="437147" y="3757863"/>
            <a:ext cx="6136105" cy="3826041"/>
          </a:xfrm>
        </p:spPr>
        <p:txBody>
          <a:bodyPr>
            <a:noAutofit/>
          </a:bodyPr>
          <a:lstStyle/>
          <a:p>
            <a:endParaRPr lang="en-US" sz="1000" b="1" baseline="0" dirty="0"/>
          </a:p>
        </p:txBody>
      </p:sp>
    </p:spTree>
    <p:extLst>
      <p:ext uri="{BB962C8B-B14F-4D97-AF65-F5344CB8AC3E}">
        <p14:creationId xmlns:p14="http://schemas.microsoft.com/office/powerpoint/2010/main" val="531195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hyperlink" Target="https://www.eab.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hyperlink" Target="https://www.eab.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444200"/>
            <a:ext cx="2502244" cy="435639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505676"/>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332359"/>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410671"/>
            <a:ext cx="2060973" cy="769441"/>
          </a:xfrm>
          <a:prstGeom prst="rect">
            <a:avLst/>
          </a:prstGeom>
          <a:noFill/>
        </p:spPr>
        <p:txBody>
          <a:bodyPr wrap="square" lIns="0" tIns="0" rIns="0" bIns="0" rtlCol="0">
            <a:spAutoFit/>
          </a:bodyPr>
          <a:lstStyle/>
          <a:p>
            <a:pPr>
              <a:spcBef>
                <a:spcPts val="500"/>
              </a:spcBef>
            </a:pPr>
            <a:r>
              <a:rPr lang="pt-BR" sz="1000" b="1" dirty="0">
                <a:solidFill>
                  <a:schemeClr val="bg1"/>
                </a:solidFill>
              </a:rPr>
              <a:t>This template should be used for all CONNECTED18 presentations</a:t>
            </a:r>
            <a:r>
              <a:rPr lang="pt-BR" sz="1000" b="1" baseline="0" dirty="0">
                <a:solidFill>
                  <a:schemeClr val="bg1"/>
                </a:solidFill>
              </a:rPr>
              <a:t> and should not be used for anything outside of CONNECTED. </a:t>
            </a:r>
            <a:endParaRPr lang="pt-BR" sz="1000" b="1" dirty="0">
              <a:solidFill>
                <a:schemeClr val="bg1"/>
              </a:solidFill>
            </a:endParaRP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617182"/>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645617"/>
            <a:ext cx="658702" cy="252980"/>
          </a:xfrm>
          <a:prstGeom prst="rect">
            <a:avLst/>
          </a:prstGeom>
        </p:spPr>
      </p:pic>
      <p:sp>
        <p:nvSpPr>
          <p:cNvPr id="34" name="Rectangle 33"/>
          <p:cNvSpPr/>
          <p:nvPr userDrawn="1"/>
        </p:nvSpPr>
        <p:spPr bwMode="gray">
          <a:xfrm>
            <a:off x="0" y="0"/>
            <a:ext cx="6400800"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a:solidFill>
                  <a:schemeClr val="bg1"/>
                </a:solidFill>
              </a:rPr>
              <a:t>Delete Page After Reading   |   </a:t>
            </a:r>
            <a:r>
              <a:rPr lang="en-US" sz="1200" b="1" baseline="0" dirty="0">
                <a:solidFill>
                  <a:schemeClr val="bg1"/>
                </a:solidFill>
              </a:rPr>
              <a:t>CONNECTED18 Template Edition</a:t>
            </a:r>
            <a:endParaRPr lang="en-US" sz="1200" b="1" dirty="0">
              <a:solidFill>
                <a:schemeClr val="bg1"/>
              </a:solidFill>
            </a:endParaRPr>
          </a:p>
        </p:txBody>
      </p:sp>
      <p:sp>
        <p:nvSpPr>
          <p:cNvPr id="35" name="Text Placeholder 7"/>
          <p:cNvSpPr txBox="1">
            <a:spLocks/>
          </p:cNvSpPr>
          <p:nvPr userDrawn="1"/>
        </p:nvSpPr>
        <p:spPr bwMode="gray">
          <a:xfrm>
            <a:off x="277813" y="4134769"/>
            <a:ext cx="1879693"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br>
              <a:rPr lang="en-US" sz="900" b="1" dirty="0">
                <a:solidFill>
                  <a:schemeClr val="bg1"/>
                </a:solidFill>
              </a:rPr>
            </a:br>
            <a:r>
              <a:rPr lang="en-US" sz="900" b="0" dirty="0">
                <a:solidFill>
                  <a:schemeClr val="bg1"/>
                </a:solidFill>
              </a:rPr>
              <a:t>Visit portals.eab.com/</a:t>
            </a:r>
            <a:r>
              <a:rPr lang="en-US" sz="900" b="0" dirty="0" err="1">
                <a:solidFill>
                  <a:schemeClr val="bg1"/>
                </a:solidFill>
              </a:rPr>
              <a:t>dss</a:t>
            </a:r>
            <a:r>
              <a:rPr lang="en-US" sz="900" b="0" dirty="0">
                <a:solidFill>
                  <a:schemeClr val="bg1"/>
                </a:solidFill>
              </a:rPr>
              <a:t> or email DSS-Requests@eab.com</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663289" y="3320517"/>
            <a:ext cx="3459699" cy="1308452"/>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0410" y="1057751"/>
            <a:ext cx="2052026" cy="220625"/>
          </a:xfrm>
          <a:prstGeom prst="rect">
            <a:avLst/>
          </a:prstGeom>
        </p:spPr>
      </p:pic>
    </p:spTree>
    <p:custDataLst>
      <p:tags r:id="rId1"/>
    </p:custDataLst>
    <p:extLst>
      <p:ext uri="{BB962C8B-B14F-4D97-AF65-F5344CB8AC3E}">
        <p14:creationId xmlns:p14="http://schemas.microsoft.com/office/powerpoint/2010/main" val="413359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4F5861"/>
                </a:solidFill>
              </a:endParaRPr>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4F5861"/>
                </a:solidFill>
              </a:endParaRPr>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4F5861"/>
                </a:solidFill>
              </a:endParaRPr>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4F5861"/>
                </a:solidFill>
              </a:endParaRPr>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4F5861"/>
                </a:solidFill>
              </a:endParaRPr>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4F5861"/>
                </a:solidFill>
              </a:endParaRPr>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4F5861"/>
                </a:solidFill>
              </a:endParaRPr>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solidFill>
                  <a:srgbClr val="4F5861"/>
                </a:solidFill>
                <a:latin typeface="Rockwell"/>
              </a:rPr>
              <a:pPr algn="r">
                <a:spcBef>
                  <a:spcPts val="500"/>
                </a:spcBef>
              </a:pPr>
              <a:t>‹#›</a:t>
            </a:fld>
            <a:endParaRPr lang="en-US" sz="650" dirty="0">
              <a:solidFill>
                <a:srgbClr val="4F5861"/>
              </a:solidFill>
              <a:latin typeface="Rockwell"/>
            </a:endParaRPr>
          </a:p>
        </p:txBody>
      </p:sp>
    </p:spTree>
    <p:extLst>
      <p:ext uri="{BB962C8B-B14F-4D97-AF65-F5344CB8AC3E}">
        <p14:creationId xmlns:p14="http://schemas.microsoft.com/office/powerpoint/2010/main" val="158940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nected 2017: Impact Slide">
    <p:bg bwMode="blackGray">
      <p:bgPr>
        <a:solidFill>
          <a:srgbClr val="003D70"/>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1"/>
            <a:ext cx="3033584" cy="376881"/>
          </a:xfrm>
          <a:prstGeom prst="rect">
            <a:avLst/>
          </a:prstGeom>
          <a:solidFill>
            <a:srgbClr val="003D7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97" name="Picture 9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310640"/>
            <a:ext cx="6400800" cy="3489959"/>
          </a:xfrm>
          <a:prstGeom prst="rect">
            <a:avLst/>
          </a:prstGeom>
        </p:spPr>
      </p:pic>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ts val="2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ts val="2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10569" y="1545808"/>
            <a:ext cx="4379662"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PPT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extLst>
      <p:ext uri="{BB962C8B-B14F-4D97-AF65-F5344CB8AC3E}">
        <p14:creationId xmlns:p14="http://schemas.microsoft.com/office/powerpoint/2010/main" val="399016971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325041" y="1117702"/>
            <a:ext cx="4800600" cy="872547"/>
          </a:xfrm>
        </p:spPr>
        <p:txBody>
          <a:bodyPr anchor="b"/>
          <a:lstStyle>
            <a:lvl1pPr algn="ctr">
              <a:defRPr sz="315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325041" y="2054702"/>
            <a:ext cx="4800600" cy="193899"/>
          </a:xfrm>
        </p:spPr>
        <p:txBody>
          <a:bodyPr/>
          <a:lstStyle>
            <a:lvl1pPr marL="0" indent="0" algn="ctr">
              <a:buNone/>
              <a:defRPr sz="1260">
                <a:solidFill>
                  <a:schemeClr val="bg1">
                    <a:lumMod val="95000"/>
                  </a:schemeClr>
                </a:solidFill>
              </a:defRPr>
            </a:lvl1pPr>
            <a:lvl2pPr marL="240030" indent="0" algn="ctr">
              <a:buNone/>
              <a:defRPr sz="1050"/>
            </a:lvl2pPr>
            <a:lvl3pPr marL="480060" indent="0" algn="ctr">
              <a:buNone/>
              <a:defRPr sz="945"/>
            </a:lvl3pPr>
            <a:lvl4pPr marL="720090" indent="0" algn="ctr">
              <a:buNone/>
              <a:defRPr sz="840"/>
            </a:lvl4pPr>
            <a:lvl5pPr marL="960120" indent="0" algn="ctr">
              <a:buNone/>
              <a:defRPr sz="840"/>
            </a:lvl5pPr>
            <a:lvl6pPr marL="1200150" indent="0" algn="ctr">
              <a:buNone/>
              <a:defRPr sz="840"/>
            </a:lvl6pPr>
            <a:lvl7pPr marL="1440180" indent="0" algn="ctr">
              <a:buNone/>
              <a:defRPr sz="840"/>
            </a:lvl7pPr>
            <a:lvl8pPr marL="1680210" indent="0" algn="ctr">
              <a:buNone/>
              <a:defRPr sz="840"/>
            </a:lvl8pPr>
            <a:lvl9pPr marL="1920240" indent="0" algn="ctr">
              <a:buNone/>
              <a:defRPr sz="84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425053" y="4545013"/>
            <a:ext cx="935117" cy="255588"/>
          </a:xfrm>
        </p:spPr>
        <p:txBody>
          <a:bodyPr/>
          <a:lstStyle>
            <a:lvl1pPr algn="ctr">
              <a:defRPr>
                <a:solidFill>
                  <a:schemeClr val="accent5">
                    <a:lumMod val="20000"/>
                    <a:lumOff val="80000"/>
                  </a:schemeClr>
                </a:solidFill>
              </a:defRPr>
            </a:lvl1pPr>
          </a:lstStyle>
          <a:p>
            <a:fld id="{4879B3C3-A2A0-4934-8D45-F81E7FC5DA70}" type="datetimeFigureOut">
              <a:rPr lang="en-US" smtClean="0"/>
              <a:pPr/>
              <a:t>10/9/2019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1985248" y="4545012"/>
            <a:ext cx="2160270" cy="255588"/>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104693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 y="0"/>
            <a:ext cx="6399784" cy="4800600"/>
          </a:xfrm>
          <a:prstGeom prst="rect">
            <a:avLst/>
          </a:prstGeom>
        </p:spPr>
      </p:pic>
      <p:sp>
        <p:nvSpPr>
          <p:cNvPr id="2" name="Title 1"/>
          <p:cNvSpPr>
            <a:spLocks noGrp="1"/>
          </p:cNvSpPr>
          <p:nvPr>
            <p:ph type="title" hasCustomPrompt="1"/>
          </p:nvPr>
        </p:nvSpPr>
        <p:spPr bwMode="gray">
          <a:xfrm>
            <a:off x="757611" y="1658714"/>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757611" y="2467792"/>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Tree>
    <p:custDataLst>
      <p:tags r:id="rId1"/>
    </p:custDataLst>
    <p:extLst>
      <p:ext uri="{BB962C8B-B14F-4D97-AF65-F5344CB8AC3E}">
        <p14:creationId xmlns:p14="http://schemas.microsoft.com/office/powerpoint/2010/main" val="290918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bg bwMode="gray">
      <p:bgPr>
        <a:solidFill>
          <a:schemeClr val="tx1"/>
        </a:solidFill>
        <a:effectLst/>
      </p:bgPr>
    </p:bg>
    <p:spTree>
      <p:nvGrpSpPr>
        <p:cNvPr id="1" name=""/>
        <p:cNvGrpSpPr/>
        <p:nvPr/>
      </p:nvGrpSpPr>
      <p:grpSpPr>
        <a:xfrm>
          <a:off x="0" y="0"/>
          <a:ext cx="0" cy="0"/>
          <a:chOff x="0" y="0"/>
          <a:chExt cx="0" cy="0"/>
        </a:xfrm>
      </p:grpSpPr>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317383" y="4123956"/>
            <a:ext cx="928093" cy="500820"/>
            <a:chOff x="317383" y="4108190"/>
            <a:chExt cx="928093" cy="500820"/>
          </a:xfrm>
        </p:grpSpPr>
        <p:sp>
          <p:nvSpPr>
            <p:cNvPr id="13" name="TextBox 12"/>
            <p:cNvSpPr txBox="1"/>
            <p:nvPr/>
          </p:nvSpPr>
          <p:spPr bwMode="gray">
            <a:xfrm>
              <a:off x="341491" y="4393566"/>
              <a:ext cx="903985" cy="215444"/>
            </a:xfrm>
            <a:prstGeom prst="rect">
              <a:avLst/>
            </a:prstGeom>
            <a:noFill/>
          </p:spPr>
          <p:txBody>
            <a:bodyPr wrap="square" lIns="0" tIns="0" rIns="0" bIns="0" rtlCol="0">
              <a:spAutoFit/>
            </a:bodyPr>
            <a:lstStyle/>
            <a:p>
              <a:pPr>
                <a:spcBef>
                  <a:spcPts val="500"/>
                </a:spcBef>
              </a:pPr>
              <a:r>
                <a:rPr lang="en-US" sz="700" dirty="0">
                  <a:solidFill>
                    <a:schemeClr val="bg1"/>
                  </a:solidFill>
                </a:rPr>
                <a:t>Student interactions annually</a:t>
              </a:r>
            </a:p>
          </p:txBody>
        </p:sp>
        <p:sp>
          <p:nvSpPr>
            <p:cNvPr id="14" name="TextBox 13"/>
            <p:cNvSpPr txBox="1"/>
            <p:nvPr/>
          </p:nvSpPr>
          <p:spPr bwMode="gray">
            <a:xfrm>
              <a:off x="317383" y="4108190"/>
              <a:ext cx="702071"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1.2B+</a:t>
              </a:r>
            </a:p>
          </p:txBody>
        </p:sp>
      </p:grpSp>
      <p:grpSp>
        <p:nvGrpSpPr>
          <p:cNvPr id="15" name="Group 14"/>
          <p:cNvGrpSpPr/>
          <p:nvPr userDrawn="1"/>
        </p:nvGrpSpPr>
        <p:grpSpPr>
          <a:xfrm>
            <a:off x="1735136" y="4123956"/>
            <a:ext cx="1337350" cy="500820"/>
            <a:chOff x="1833779" y="4108190"/>
            <a:chExt cx="1337350" cy="500820"/>
          </a:xfrm>
        </p:grpSpPr>
        <p:sp>
          <p:nvSpPr>
            <p:cNvPr id="16" name="TextBox 15"/>
            <p:cNvSpPr txBox="1"/>
            <p:nvPr/>
          </p:nvSpPr>
          <p:spPr bwMode="gray">
            <a:xfrm>
              <a:off x="1839093" y="4393566"/>
              <a:ext cx="1332036" cy="215444"/>
            </a:xfrm>
            <a:prstGeom prst="rect">
              <a:avLst/>
            </a:prstGeom>
            <a:noFill/>
          </p:spPr>
          <p:txBody>
            <a:bodyPr wrap="square" lIns="0" tIns="0" rIns="0" bIns="0" rtlCol="0">
              <a:spAutoFit/>
            </a:bodyPr>
            <a:lstStyle/>
            <a:p>
              <a:pPr>
                <a:spcBef>
                  <a:spcPts val="500"/>
                </a:spcBef>
              </a:pPr>
              <a:r>
                <a:rPr lang="en-US" sz="700" dirty="0">
                  <a:solidFill>
                    <a:schemeClr val="bg1"/>
                  </a:solidFill>
                </a:rPr>
                <a:t>Individuals on our student success management system</a:t>
              </a:r>
            </a:p>
          </p:txBody>
        </p:sp>
        <p:sp>
          <p:nvSpPr>
            <p:cNvPr id="17" name="TextBox 16"/>
            <p:cNvSpPr txBox="1"/>
            <p:nvPr/>
          </p:nvSpPr>
          <p:spPr bwMode="gray">
            <a:xfrm>
              <a:off x="1833779" y="4108190"/>
              <a:ext cx="732284"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1M</a:t>
              </a:r>
              <a:r>
                <a:rPr lang="en-US" sz="1800" baseline="30000" dirty="0">
                  <a:solidFill>
                    <a:schemeClr val="bg1"/>
                  </a:solidFill>
                  <a:latin typeface="+mj-lt"/>
                </a:rPr>
                <a:t>+</a:t>
              </a:r>
            </a:p>
          </p:txBody>
        </p:sp>
      </p:grpSp>
      <p:grpSp>
        <p:nvGrpSpPr>
          <p:cNvPr id="18" name="Group 17"/>
          <p:cNvGrpSpPr/>
          <p:nvPr userDrawn="1"/>
        </p:nvGrpSpPr>
        <p:grpSpPr>
          <a:xfrm>
            <a:off x="5217412" y="4123956"/>
            <a:ext cx="934401" cy="500820"/>
            <a:chOff x="5217412" y="4108190"/>
            <a:chExt cx="934401" cy="500820"/>
          </a:xfrm>
        </p:grpSpPr>
        <p:sp>
          <p:nvSpPr>
            <p:cNvPr id="19" name="TextBox 18"/>
            <p:cNvSpPr txBox="1"/>
            <p:nvPr/>
          </p:nvSpPr>
          <p:spPr bwMode="gray">
            <a:xfrm>
              <a:off x="5242124" y="4393566"/>
              <a:ext cx="909689" cy="215444"/>
            </a:xfrm>
            <a:prstGeom prst="rect">
              <a:avLst/>
            </a:prstGeom>
            <a:noFill/>
          </p:spPr>
          <p:txBody>
            <a:bodyPr wrap="square" lIns="0" tIns="0" rIns="0" bIns="0" rtlCol="0">
              <a:spAutoFit/>
            </a:bodyPr>
            <a:lstStyle/>
            <a:p>
              <a:pPr>
                <a:spcBef>
                  <a:spcPts val="500"/>
                </a:spcBef>
              </a:pPr>
              <a:r>
                <a:rPr lang="en-US" sz="700" dirty="0">
                  <a:solidFill>
                    <a:schemeClr val="bg1"/>
                  </a:solidFill>
                </a:rPr>
                <a:t>Goal: Make education smarter</a:t>
              </a:r>
            </a:p>
          </p:txBody>
        </p:sp>
        <p:sp>
          <p:nvSpPr>
            <p:cNvPr id="20" name="TextBox 19"/>
            <p:cNvSpPr txBox="1"/>
            <p:nvPr/>
          </p:nvSpPr>
          <p:spPr bwMode="gray">
            <a:xfrm>
              <a:off x="5217412" y="4108190"/>
              <a:ext cx="643856" cy="276999"/>
            </a:xfrm>
            <a:prstGeom prst="rect">
              <a:avLst/>
            </a:prstGeom>
            <a:noFill/>
          </p:spPr>
          <p:txBody>
            <a:bodyPr wrap="square" lIns="0" tIns="0" rIns="0" bIns="0" rtlCol="0">
              <a:spAutoFit/>
            </a:bodyPr>
            <a:lstStyle/>
            <a:p>
              <a:pPr marL="0" marR="0" indent="0" algn="l" defTabSz="640080" rtl="0" eaLnBrk="1" fontAlgn="auto" latinLnBrk="0" hangingPunct="1">
                <a:lnSpc>
                  <a:spcPct val="100000"/>
                </a:lnSpc>
                <a:spcBef>
                  <a:spcPts val="500"/>
                </a:spcBef>
                <a:spcAft>
                  <a:spcPts val="0"/>
                </a:spcAft>
                <a:buClrTx/>
                <a:buSzTx/>
                <a:buFontTx/>
                <a:buNone/>
                <a:tabLst/>
                <a:defRPr/>
              </a:pPr>
              <a:r>
                <a:rPr lang="en-US" sz="1800" dirty="0">
                  <a:solidFill>
                    <a:schemeClr val="bg1"/>
                  </a:solidFill>
                  <a:latin typeface="+mj-lt"/>
                </a:rPr>
                <a:t>1</a:t>
              </a:r>
              <a:endParaRPr lang="en-US" sz="1800" kern="1200" baseline="30000" dirty="0">
                <a:solidFill>
                  <a:schemeClr val="bg1"/>
                </a:solidFill>
                <a:latin typeface="+mn-lt"/>
                <a:ea typeface="+mn-ea"/>
                <a:cs typeface="+mn-cs"/>
              </a:endParaRPr>
            </a:p>
          </p:txBody>
        </p:sp>
      </p:grpSp>
      <p:grpSp>
        <p:nvGrpSpPr>
          <p:cNvPr id="21" name="Group 20"/>
          <p:cNvGrpSpPr/>
          <p:nvPr userDrawn="1"/>
        </p:nvGrpSpPr>
        <p:grpSpPr bwMode="gray">
          <a:xfrm>
            <a:off x="0" y="-5582"/>
            <a:ext cx="6400800" cy="4076285"/>
            <a:chOff x="0" y="-5582"/>
            <a:chExt cx="6400800" cy="4076285"/>
          </a:xfrm>
        </p:grpSpPr>
        <p:sp>
          <p:nvSpPr>
            <p:cNvPr id="22" name="Rectangle 21"/>
            <p:cNvSpPr/>
            <p:nvPr userDrawn="1"/>
          </p:nvSpPr>
          <p:spPr bwMode="gray">
            <a:xfrm>
              <a:off x="0" y="-5582"/>
              <a:ext cx="6400800" cy="407628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 name="Freeform 22"/>
            <p:cNvSpPr/>
            <p:nvPr userDrawn="1"/>
          </p:nvSpPr>
          <p:spPr bwMode="gray">
            <a:xfrm>
              <a:off x="1490104" y="552034"/>
              <a:ext cx="4910696" cy="3474977"/>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Freeform 23"/>
            <p:cNvSpPr/>
            <p:nvPr userDrawn="1"/>
          </p:nvSpPr>
          <p:spPr bwMode="gray">
            <a:xfrm>
              <a:off x="1490104" y="552034"/>
              <a:ext cx="2305887" cy="3474977"/>
            </a:xfrm>
            <a:custGeom>
              <a:avLst/>
              <a:gdLst>
                <a:gd name="connsiteX0" fmla="*/ 0 w 2305887"/>
                <a:gd name="connsiteY0" fmla="*/ 0 h 3474977"/>
                <a:gd name="connsiteX1" fmla="*/ 1753106 w 2305887"/>
                <a:gd name="connsiteY1" fmla="*/ 0 h 3474977"/>
                <a:gd name="connsiteX2" fmla="*/ 2305887 w 2305887"/>
                <a:gd name="connsiteY2" fmla="*/ 1460912 h 3474977"/>
                <a:gd name="connsiteX3" fmla="*/ 1131868 w 2305887"/>
                <a:gd name="connsiteY3" fmla="*/ 3416539 h 3474977"/>
                <a:gd name="connsiteX4" fmla="*/ 1011269 w 2305887"/>
                <a:gd name="connsiteY4" fmla="*/ 3474977 h 3474977"/>
                <a:gd name="connsiteX5" fmla="*/ 0 w 2305887"/>
                <a:gd name="connsiteY5" fmla="*/ 3474977 h 34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887" h="3474977">
                  <a:moveTo>
                    <a:pt x="0" y="0"/>
                  </a:moveTo>
                  <a:lnTo>
                    <a:pt x="1753106" y="0"/>
                  </a:lnTo>
                  <a:cubicBezTo>
                    <a:pt x="2097846" y="388716"/>
                    <a:pt x="2305887" y="900519"/>
                    <a:pt x="2305887" y="1460912"/>
                  </a:cubicBezTo>
                  <a:cubicBezTo>
                    <a:pt x="2305887" y="2308009"/>
                    <a:pt x="1830520" y="3044077"/>
                    <a:pt x="1131868" y="3416539"/>
                  </a:cubicBezTo>
                  <a:lnTo>
                    <a:pt x="1011269" y="3474977"/>
                  </a:lnTo>
                  <a:lnTo>
                    <a:pt x="0" y="3474977"/>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Oval 236"/>
            <p:cNvSpPr/>
            <p:nvPr userDrawn="1"/>
          </p:nvSpPr>
          <p:spPr bwMode="gray">
            <a:xfrm>
              <a:off x="1490104" y="552033"/>
              <a:ext cx="1875914" cy="3306910"/>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Oval 25"/>
            <p:cNvSpPr/>
            <p:nvPr userDrawn="1"/>
          </p:nvSpPr>
          <p:spPr bwMode="gray">
            <a:xfrm>
              <a:off x="48498" y="536929"/>
              <a:ext cx="2979943" cy="2979943"/>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7" name="Oval 26"/>
            <p:cNvSpPr/>
            <p:nvPr userDrawn="1"/>
          </p:nvSpPr>
          <p:spPr bwMode="gray">
            <a:xfrm>
              <a:off x="112018" y="609074"/>
              <a:ext cx="2834640" cy="2834640"/>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7243" y="141090"/>
              <a:ext cx="1090389" cy="417192"/>
            </a:xfrm>
            <a:prstGeom prst="rect">
              <a:avLst/>
            </a:prstGeom>
          </p:spPr>
        </p:pic>
        <p:sp>
          <p:nvSpPr>
            <p:cNvPr id="29" name="TextBox 28"/>
            <p:cNvSpPr txBox="1"/>
            <p:nvPr userDrawn="1"/>
          </p:nvSpPr>
          <p:spPr bwMode="gray">
            <a:xfrm>
              <a:off x="659806" y="1046498"/>
              <a:ext cx="2333005" cy="430887"/>
            </a:xfrm>
            <a:prstGeom prst="rect">
              <a:avLst/>
            </a:prstGeom>
            <a:noFill/>
          </p:spPr>
          <p:txBody>
            <a:bodyPr wrap="square" lIns="0" tIns="0" rIns="0" bIns="0" rtlCol="0">
              <a:spAutoFit/>
            </a:bodyPr>
            <a:lstStyle/>
            <a:p>
              <a:pPr>
                <a:spcBef>
                  <a:spcPts val="500"/>
                </a:spcBef>
              </a:pPr>
              <a:r>
                <a:rPr lang="en-US" sz="1400" dirty="0">
                  <a:latin typeface="+mj-lt"/>
                </a:rPr>
                <a:t>Start with best </a:t>
              </a:r>
              <a:br>
                <a:rPr lang="en-US" sz="1400" dirty="0">
                  <a:latin typeface="+mj-lt"/>
                </a:rPr>
              </a:br>
              <a:r>
                <a:rPr lang="en-US" sz="1400" dirty="0">
                  <a:latin typeface="+mj-lt"/>
                </a:rPr>
                <a:t>practices research</a:t>
              </a:r>
            </a:p>
          </p:txBody>
        </p:sp>
        <p:cxnSp>
          <p:nvCxnSpPr>
            <p:cNvPr id="30" name="Straight Connector 29"/>
            <p:cNvCxnSpPr/>
            <p:nvPr userDrawn="1"/>
          </p:nvCxnSpPr>
          <p:spPr bwMode="gray">
            <a:xfrm>
              <a:off x="659807" y="1527448"/>
              <a:ext cx="190422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659806" y="1627462"/>
              <a:ext cx="1983239" cy="1335750"/>
            </a:xfrm>
            <a:prstGeom prst="rect">
              <a:avLst/>
            </a:prstGeom>
            <a:noFill/>
          </p:spPr>
          <p:txBody>
            <a:bodyPr wrap="square" lIns="0" tIns="0" rIns="0" bIns="0" numCol="1" spcCol="457200" rtlCol="0">
              <a:spAutoFit/>
            </a:bodyPr>
            <a:lstStyle/>
            <a:p>
              <a:pPr marL="112713" indent="-112713">
                <a:lnSpc>
                  <a:spcPct val="120000"/>
                </a:lnSpc>
                <a:spcBef>
                  <a:spcPts val="400"/>
                </a:spcBef>
                <a:buFont typeface="Verdana" panose="020B0604030504040204" pitchFamily="34" charset="0"/>
                <a:buChar char="›"/>
              </a:pPr>
              <a:r>
                <a:rPr lang="en-US" sz="800" dirty="0"/>
                <a:t>Research Forums for presidents, provosts, chief business officers, and key academic and administrative leaders</a:t>
              </a:r>
            </a:p>
            <a:p>
              <a:pPr marL="112713" indent="-112713">
                <a:lnSpc>
                  <a:spcPct val="120000"/>
                </a:lnSpc>
                <a:spcBef>
                  <a:spcPts val="400"/>
                </a:spcBef>
                <a:buFont typeface="Verdana" panose="020B0604030504040204" pitchFamily="34" charset="0"/>
                <a:buChar char="›"/>
              </a:pPr>
              <a:r>
                <a:rPr lang="en-US" sz="800" dirty="0"/>
                <a:t>At the core of all we do</a:t>
              </a:r>
            </a:p>
            <a:p>
              <a:pPr marL="112713" indent="-112713">
                <a:lnSpc>
                  <a:spcPct val="120000"/>
                </a:lnSpc>
                <a:spcBef>
                  <a:spcPts val="400"/>
                </a:spcBef>
                <a:buFont typeface="Verdana" panose="020B0604030504040204" pitchFamily="34" charset="0"/>
                <a:buChar char="›"/>
              </a:pPr>
              <a:r>
                <a:rPr lang="en-US" sz="800" dirty="0"/>
                <a:t>Peer-tested best practices research</a:t>
              </a:r>
            </a:p>
            <a:p>
              <a:pPr marL="112713" indent="-112713">
                <a:lnSpc>
                  <a:spcPct val="120000"/>
                </a:lnSpc>
                <a:spcBef>
                  <a:spcPts val="400"/>
                </a:spcBef>
                <a:buFont typeface="Verdana" panose="020B0604030504040204" pitchFamily="34" charset="0"/>
                <a:buChar char="›"/>
              </a:pPr>
              <a:r>
                <a:rPr lang="en-US" sz="800" dirty="0"/>
                <a:t>Answers to the most </a:t>
              </a:r>
              <a:br>
                <a:rPr lang="en-US" sz="800" dirty="0"/>
              </a:br>
              <a:r>
                <a:rPr lang="en-US" sz="800" dirty="0"/>
                <a:t>pressing issues</a:t>
              </a:r>
            </a:p>
          </p:txBody>
        </p:sp>
        <p:sp>
          <p:nvSpPr>
            <p:cNvPr id="32" name="TextBox 31"/>
            <p:cNvSpPr txBox="1"/>
            <p:nvPr userDrawn="1"/>
          </p:nvSpPr>
          <p:spPr bwMode="gray">
            <a:xfrm>
              <a:off x="3221384" y="674561"/>
              <a:ext cx="2623273" cy="646331"/>
            </a:xfrm>
            <a:prstGeom prst="rect">
              <a:avLst/>
            </a:prstGeom>
            <a:noFill/>
          </p:spPr>
          <p:txBody>
            <a:bodyPr wrap="square" lIns="0" tIns="0" rIns="0" bIns="0" rtlCol="0">
              <a:spAutoFit/>
            </a:bodyPr>
            <a:lstStyle/>
            <a:p>
              <a:pPr>
                <a:spcBef>
                  <a:spcPts val="500"/>
                </a:spcBef>
              </a:pPr>
              <a:r>
                <a:rPr lang="en-US" sz="1400" dirty="0">
                  <a:solidFill>
                    <a:schemeClr val="bg1"/>
                  </a:solidFill>
                  <a:latin typeface="+mj-lt"/>
                </a:rPr>
                <a:t>Then hardwire those insights into your organization using our technology &amp; services</a:t>
              </a:r>
            </a:p>
          </p:txBody>
        </p:sp>
        <p:cxnSp>
          <p:nvCxnSpPr>
            <p:cNvPr id="33" name="Straight Connector 32"/>
            <p:cNvCxnSpPr/>
            <p:nvPr userDrawn="1"/>
          </p:nvCxnSpPr>
          <p:spPr bwMode="gray">
            <a:xfrm>
              <a:off x="3225088" y="1367953"/>
              <a:ext cx="2903733"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Isosceles Triangle 33"/>
            <p:cNvSpPr/>
            <p:nvPr userDrawn="1"/>
          </p:nvSpPr>
          <p:spPr bwMode="gray">
            <a:xfrm rot="5400000">
              <a:off x="3105052" y="76118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Isosceles Triangle 34"/>
            <p:cNvSpPr/>
            <p:nvPr userDrawn="1"/>
          </p:nvSpPr>
          <p:spPr bwMode="gray">
            <a:xfrm rot="5400000">
              <a:off x="541366" y="113843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6" name="TextBox 35"/>
            <p:cNvSpPr txBox="1"/>
            <p:nvPr userDrawn="1"/>
          </p:nvSpPr>
          <p:spPr bwMode="gray">
            <a:xfrm>
              <a:off x="3221384" y="1510110"/>
              <a:ext cx="2676799" cy="743280"/>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Enrollment Management </a:t>
              </a:r>
            </a:p>
            <a:p>
              <a:pPr>
                <a:spcBef>
                  <a:spcPts val="300"/>
                </a:spcBef>
              </a:pPr>
              <a:r>
                <a:rPr lang="en-US" sz="700" dirty="0">
                  <a:solidFill>
                    <a:schemeClr val="bg1"/>
                  </a:solidFill>
                </a:rPr>
                <a:t>Our </a:t>
              </a:r>
              <a:r>
                <a:rPr lang="en-US" sz="700" b="1" dirty="0">
                  <a:solidFill>
                    <a:schemeClr val="bg1"/>
                  </a:solidFill>
                </a:rPr>
                <a:t>Enrollment Services </a:t>
              </a:r>
              <a:r>
                <a:rPr lang="en-US" sz="7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7" name="TextBox 36"/>
            <p:cNvSpPr txBox="1"/>
            <p:nvPr userDrawn="1"/>
          </p:nvSpPr>
          <p:spPr bwMode="gray">
            <a:xfrm>
              <a:off x="3221384" y="2377361"/>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Student Success </a:t>
              </a:r>
            </a:p>
            <a:p>
              <a:pPr>
                <a:spcBef>
                  <a:spcPts val="300"/>
                </a:spcBef>
              </a:pPr>
              <a:r>
                <a:rPr lang="en-US" sz="700" dirty="0">
                  <a:solidFill>
                    <a:schemeClr val="bg1"/>
                  </a:solidFill>
                </a:rPr>
                <a:t>Members of the </a:t>
              </a:r>
              <a:r>
                <a:rPr lang="en-US" sz="700" b="1" dirty="0">
                  <a:solidFill>
                    <a:schemeClr val="bg1"/>
                  </a:solidFill>
                </a:rPr>
                <a:t>Student Success Collaborative</a:t>
              </a:r>
              <a:r>
                <a:rPr lang="en-US" sz="700" dirty="0">
                  <a:solidFill>
                    <a:schemeClr val="bg1"/>
                  </a:solidFill>
                </a:rPr>
                <a:t> use research, consulting, and an enterprise-wide student success management system to help students persist, graduate, and succeed.</a:t>
              </a:r>
            </a:p>
          </p:txBody>
        </p:sp>
        <p:sp>
          <p:nvSpPr>
            <p:cNvPr id="38" name="TextBox 37"/>
            <p:cNvSpPr txBox="1"/>
            <p:nvPr userDrawn="1"/>
          </p:nvSpPr>
          <p:spPr bwMode="gray">
            <a:xfrm>
              <a:off x="3221384" y="3136892"/>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Growth and Academic Operations </a:t>
              </a:r>
            </a:p>
            <a:p>
              <a:pPr>
                <a:spcBef>
                  <a:spcPts val="300"/>
                </a:spcBef>
              </a:pPr>
              <a:r>
                <a:rPr lang="en-US" sz="700" dirty="0">
                  <a:solidFill>
                    <a:schemeClr val="bg1"/>
                  </a:solidFill>
                </a:rPr>
                <a:t>Our </a:t>
              </a:r>
              <a:r>
                <a:rPr lang="en-US" sz="700" b="1" dirty="0">
                  <a:solidFill>
                    <a:schemeClr val="bg1"/>
                  </a:solidFill>
                </a:rPr>
                <a:t>Academic Performance Solutions </a:t>
              </a:r>
              <a:r>
                <a:rPr lang="en-US" sz="700" dirty="0">
                  <a:solidFill>
                    <a:schemeClr val="bg1"/>
                  </a:solidFill>
                </a:rPr>
                <a:t>group partners with university academic and business leaders to help make smart resource trade-offs, improve academic efficiency, and grow academic program revenues.</a:t>
              </a:r>
            </a:p>
          </p:txBody>
        </p:sp>
      </p:grpSp>
      <p:sp>
        <p:nvSpPr>
          <p:cNvPr id="39" name="TextBox 3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grpSp>
        <p:nvGrpSpPr>
          <p:cNvPr id="40" name="Group 39"/>
          <p:cNvGrpSpPr/>
          <p:nvPr userDrawn="1"/>
        </p:nvGrpSpPr>
        <p:grpSpPr>
          <a:xfrm>
            <a:off x="3562146" y="4123956"/>
            <a:ext cx="1165605" cy="500820"/>
            <a:chOff x="3550776" y="4108190"/>
            <a:chExt cx="1165605" cy="500820"/>
          </a:xfrm>
        </p:grpSpPr>
        <p:sp>
          <p:nvSpPr>
            <p:cNvPr id="41" name="TextBox 40"/>
            <p:cNvSpPr txBox="1"/>
            <p:nvPr userDrawn="1"/>
          </p:nvSpPr>
          <p:spPr bwMode="gray">
            <a:xfrm>
              <a:off x="3556090" y="4393566"/>
              <a:ext cx="1160291" cy="215444"/>
            </a:xfrm>
            <a:prstGeom prst="rect">
              <a:avLst/>
            </a:prstGeom>
            <a:noFill/>
          </p:spPr>
          <p:txBody>
            <a:bodyPr wrap="square" lIns="0" tIns="0" rIns="0" bIns="0" rtlCol="0">
              <a:spAutoFit/>
            </a:bodyPr>
            <a:lstStyle/>
            <a:p>
              <a:pPr>
                <a:spcBef>
                  <a:spcPts val="500"/>
                </a:spcBef>
              </a:pPr>
              <a:r>
                <a:rPr lang="en-US" sz="700" dirty="0">
                  <a:solidFill>
                    <a:schemeClr val="bg1"/>
                  </a:solidFill>
                </a:rPr>
                <a:t>Institutions we are proud </a:t>
              </a:r>
              <a:br>
                <a:rPr lang="en-US" sz="700" dirty="0">
                  <a:solidFill>
                    <a:schemeClr val="bg1"/>
                  </a:solidFill>
                </a:rPr>
              </a:br>
              <a:r>
                <a:rPr lang="en-US" sz="700" dirty="0">
                  <a:solidFill>
                    <a:schemeClr val="bg1"/>
                  </a:solidFill>
                </a:rPr>
                <a:t>to serve</a:t>
              </a:r>
            </a:p>
          </p:txBody>
        </p:sp>
        <p:sp>
          <p:nvSpPr>
            <p:cNvPr id="42" name="TextBox 41"/>
            <p:cNvSpPr txBox="1"/>
            <p:nvPr userDrawn="1"/>
          </p:nvSpPr>
          <p:spPr bwMode="gray">
            <a:xfrm>
              <a:off x="3550776" y="4108190"/>
              <a:ext cx="732284" cy="276999"/>
            </a:xfrm>
            <a:prstGeom prst="rect">
              <a:avLst/>
            </a:prstGeom>
            <a:noFill/>
          </p:spPr>
          <p:txBody>
            <a:bodyPr wrap="square" lIns="0" tIns="0" rIns="0" bIns="0" rtlCol="0">
              <a:spAutoFit/>
            </a:bodyPr>
            <a:lstStyle/>
            <a:p>
              <a:pPr>
                <a:spcBef>
                  <a:spcPts val="500"/>
                </a:spcBef>
              </a:pPr>
              <a:r>
                <a:rPr lang="en-US" sz="1800" baseline="0" dirty="0">
                  <a:solidFill>
                    <a:schemeClr val="bg1"/>
                  </a:solidFill>
                  <a:latin typeface="+mj-lt"/>
                </a:rPr>
                <a:t>1,300</a:t>
              </a:r>
              <a:r>
                <a:rPr lang="en-US" sz="1800" baseline="30000" dirty="0">
                  <a:solidFill>
                    <a:schemeClr val="bg1"/>
                  </a:solidFill>
                  <a:latin typeface="+mj-lt"/>
                </a:rPr>
                <a:t>+</a:t>
              </a:r>
            </a:p>
          </p:txBody>
        </p:sp>
      </p:grpSp>
    </p:spTree>
    <p:custDataLst>
      <p:tags r:id="rId1"/>
    </p:custDataLst>
    <p:extLst>
      <p:ext uri="{BB962C8B-B14F-4D97-AF65-F5344CB8AC3E}">
        <p14:creationId xmlns:p14="http://schemas.microsoft.com/office/powerpoint/2010/main" val="160528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 y="0"/>
            <a:ext cx="6399785" cy="4800600"/>
          </a:xfrm>
          <a:prstGeom prst="rect">
            <a:avLst/>
          </a:prstGeom>
        </p:spPr>
      </p:pic>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1">
    <p:bg bwMode="gray">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 y="0"/>
            <a:ext cx="6399785" cy="4800600"/>
          </a:xfrm>
          <a:prstGeom prst="rect">
            <a:avLst/>
          </a:prstGeom>
        </p:spPr>
      </p:pic>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3724333" cy="256480"/>
          </a:xfrm>
        </p:spPr>
        <p:txBody>
          <a:bodyPr/>
          <a:lstStyle>
            <a:lvl1pPr marL="0" indent="0">
              <a:lnSpc>
                <a:spcPct val="90000"/>
              </a:lnSpc>
              <a:spcBef>
                <a:spcPts val="0"/>
              </a:spcBef>
              <a:buNone/>
              <a:defRPr sz="1800" spc="50" baseline="0">
                <a:solidFill>
                  <a:schemeClr val="accent2"/>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882809" y="1759121"/>
            <a:ext cx="4241053" cy="1809726"/>
          </a:xfrm>
        </p:spPr>
        <p:txBody>
          <a:bodyPr/>
          <a:lstStyle>
            <a:lvl1pPr marL="0" indent="0">
              <a:lnSpc>
                <a:spcPct val="120000"/>
              </a:lnSpc>
              <a:spcBef>
                <a:spcPts val="1200"/>
              </a:spcBef>
              <a:buNone/>
              <a:defRPr sz="1400">
                <a:solidFill>
                  <a:schemeClr val="tx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light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35357"/>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0" name="TextBox 9">
            <a:hlinkClick r:id="rId4"/>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©2018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6144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2">
    <p:bg bwMode="gray">
      <p:bgPr>
        <a:solidFill>
          <a:srgbClr val="003D7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 y="0"/>
            <a:ext cx="6399785" cy="4800600"/>
          </a:xfrm>
          <a:prstGeom prst="rect">
            <a:avLst/>
          </a:prstGeom>
        </p:spPr>
      </p:pic>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372433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882809" y="1759121"/>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35357"/>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0" name="TextBox 9">
            <a:hlinkClick r:id="rId4"/>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©2018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89155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www.eab.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19"/>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©2018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8"/>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7" r:id="rId4"/>
    <p:sldLayoutId id="2147483658" r:id="rId5"/>
    <p:sldLayoutId id="2147483659" r:id="rId6"/>
    <p:sldLayoutId id="2147483672" r:id="rId7"/>
    <p:sldLayoutId id="2147483661" r:id="rId8"/>
    <p:sldLayoutId id="2147483673" r:id="rId9"/>
    <p:sldLayoutId id="2147483662" r:id="rId10"/>
    <p:sldLayoutId id="2147483663" r:id="rId11"/>
    <p:sldLayoutId id="2147483670" r:id="rId12"/>
    <p:sldLayoutId id="2147483671" r:id="rId13"/>
    <p:sldLayoutId id="2147483675" r:id="rId14"/>
    <p:sldLayoutId id="2147483679" r:id="rId15"/>
    <p:sldLayoutId id="214748368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2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notesSlide" Target="../notesSlides/notesSlide14.xml"/><Relationship Id="rId7" Type="http://schemas.openxmlformats.org/officeDocument/2006/relationships/image" Target="../media/image51.png"/><Relationship Id="rId12"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50.png"/><Relationship Id="rId11" Type="http://schemas.openxmlformats.org/officeDocument/2006/relationships/image" Target="../media/image33.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14.jp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6.xml"/><Relationship Id="rId7" Type="http://schemas.openxmlformats.org/officeDocument/2006/relationships/image" Target="../media/image59.pn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58.png"/><Relationship Id="rId5" Type="http://schemas.openxmlformats.org/officeDocument/2006/relationships/image" Target="../media/image26.png"/><Relationship Id="rId10" Type="http://schemas.openxmlformats.org/officeDocument/2006/relationships/image" Target="../media/image53.png"/><Relationship Id="rId4" Type="http://schemas.openxmlformats.org/officeDocument/2006/relationships/image" Target="../media/image57.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www.youtube.com/watch?time_continue=12&amp;v=47pe6LJdje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fastcompany.com/3062475/your-guide-to-generation-z-the-frugal-brand-wary-determined-anti-mille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nytimes.com/2015/09/20/fashion/move-over-millennials-here-comes-generation-z.html?mcubz=0" TargetMode="External"/><Relationship Id="rId5" Type="http://schemas.openxmlformats.org/officeDocument/2006/relationships/hyperlink" Target="https://www.luminafoundation.org/todays-student-statistics" TargetMode="Externa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www.nacada.ksu.edu/Resources/Academic-Advising-Today/View-Articles/Proactive-Intrusive-Advising.aspx"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325041" y="1103852"/>
            <a:ext cx="5989262" cy="886397"/>
          </a:xfrm>
        </p:spPr>
        <p:txBody>
          <a:bodyPr/>
          <a:lstStyle/>
          <a:p>
            <a:pPr algn="l"/>
            <a:r>
              <a:rPr lang="en-US" sz="3200" dirty="0"/>
              <a:t>Advising Office of </a:t>
            </a:r>
            <a:br>
              <a:rPr lang="en-US" sz="3200" dirty="0"/>
            </a:br>
            <a:r>
              <a:rPr lang="en-US" sz="3200" dirty="0"/>
              <a:t>the Future</a:t>
            </a:r>
            <a:endParaRPr lang="en-US" dirty="0"/>
          </a:p>
        </p:txBody>
      </p:sp>
      <p:sp>
        <p:nvSpPr>
          <p:cNvPr id="3" name="Subtitle 2">
            <a:extLst>
              <a:ext uri="{FF2B5EF4-FFF2-40B4-BE49-F238E27FC236}">
                <a16:creationId xmlns:a16="http://schemas.microsoft.com/office/drawing/2014/main" id="{459E0EE9-0655-42A9-8455-EF00DEF1FB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622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bwMode="gray">
          <a:xfrm>
            <a:off x="0" y="3928048"/>
            <a:ext cx="6400800" cy="491581"/>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08" name="Straight Connector 107"/>
          <p:cNvCxnSpPr>
            <a:stCxn id="73" idx="0"/>
            <a:endCxn id="78" idx="3"/>
          </p:cNvCxnSpPr>
          <p:nvPr/>
        </p:nvCxnSpPr>
        <p:spPr bwMode="gray">
          <a:xfrm flipV="1">
            <a:off x="4365661" y="2614278"/>
            <a:ext cx="462903" cy="577947"/>
          </a:xfrm>
          <a:prstGeom prst="line">
            <a:avLst/>
          </a:prstGeom>
          <a:ln w="15875">
            <a:solidFill>
              <a:schemeClr val="accent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gray">
          <a:xfrm>
            <a:off x="3333298" y="3337101"/>
            <a:ext cx="851192" cy="30888"/>
          </a:xfrm>
          <a:prstGeom prst="line">
            <a:avLst/>
          </a:prstGeom>
          <a:ln w="15875">
            <a:solidFill>
              <a:schemeClr val="accent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bwMode="gray">
          <a:xfrm>
            <a:off x="1963777" y="3352545"/>
            <a:ext cx="994572" cy="0"/>
          </a:xfrm>
          <a:prstGeom prst="line">
            <a:avLst/>
          </a:prstGeom>
          <a:ln w="15875">
            <a:solidFill>
              <a:schemeClr val="accent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gray">
          <a:xfrm flipH="1">
            <a:off x="2002959" y="2430770"/>
            <a:ext cx="475860" cy="647984"/>
          </a:xfrm>
          <a:prstGeom prst="line">
            <a:avLst/>
          </a:prstGeom>
          <a:ln w="15875">
            <a:solidFill>
              <a:schemeClr val="accent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5"/>
          </p:nvPr>
        </p:nvSpPr>
        <p:spPr>
          <a:xfrm>
            <a:off x="269875" y="640267"/>
            <a:ext cx="5859463" cy="184666"/>
          </a:xfrm>
        </p:spPr>
        <p:txBody>
          <a:bodyPr/>
          <a:lstStyle/>
          <a:p>
            <a:r>
              <a:rPr lang="en-US" dirty="0"/>
              <a:t>Success Advisors Contribute to and Benefit from a Campuswide CCN</a:t>
            </a:r>
          </a:p>
        </p:txBody>
      </p:sp>
      <p:sp>
        <p:nvSpPr>
          <p:cNvPr id="3" name="Text Placeholder 2"/>
          <p:cNvSpPr>
            <a:spLocks noGrp="1"/>
          </p:cNvSpPr>
          <p:nvPr>
            <p:ph type="body" sz="quarter" idx="16"/>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Future Vision: The Coordinated Care Network</a:t>
            </a:r>
          </a:p>
        </p:txBody>
      </p:sp>
      <p:cxnSp>
        <p:nvCxnSpPr>
          <p:cNvPr id="53" name="Straight Connector 52"/>
          <p:cNvCxnSpPr/>
          <p:nvPr/>
        </p:nvCxnSpPr>
        <p:spPr bwMode="gray">
          <a:xfrm>
            <a:off x="1153349" y="2368003"/>
            <a:ext cx="4000686" cy="1"/>
          </a:xfrm>
          <a:prstGeom prst="line">
            <a:avLst/>
          </a:prstGeom>
          <a:ln w="12700">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gray">
          <a:xfrm>
            <a:off x="1820130" y="1357521"/>
            <a:ext cx="2667124" cy="0"/>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gray">
          <a:xfrm>
            <a:off x="1820130" y="1357521"/>
            <a:ext cx="764959" cy="1159267"/>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gray">
          <a:xfrm>
            <a:off x="3153692" y="1357521"/>
            <a:ext cx="763166" cy="1156550"/>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bwMode="gray">
          <a:xfrm flipH="1">
            <a:off x="3528283" y="1269968"/>
            <a:ext cx="997880" cy="1466210"/>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gray">
          <a:xfrm flipH="1">
            <a:off x="2350989" y="1357519"/>
            <a:ext cx="802703" cy="1156552"/>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gray">
          <a:xfrm>
            <a:off x="4487254" y="1357521"/>
            <a:ext cx="666781" cy="1010481"/>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gray">
          <a:xfrm>
            <a:off x="1153349" y="2368005"/>
            <a:ext cx="666781" cy="1010481"/>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gray">
          <a:xfrm flipV="1">
            <a:off x="1153349" y="1357525"/>
            <a:ext cx="666781" cy="1010481"/>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9" name="Oval 68"/>
          <p:cNvSpPr/>
          <p:nvPr/>
        </p:nvSpPr>
        <p:spPr bwMode="gray">
          <a:xfrm>
            <a:off x="2805408" y="1009235"/>
            <a:ext cx="696567" cy="696567"/>
          </a:xfrm>
          <a:prstGeom prst="ellipse">
            <a:avLst/>
          </a:prstGeom>
          <a:solidFill>
            <a:schemeClr val="bg1"/>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0" name="Oval 69"/>
          <p:cNvSpPr/>
          <p:nvPr/>
        </p:nvSpPr>
        <p:spPr bwMode="gray">
          <a:xfrm>
            <a:off x="2280690" y="2019716"/>
            <a:ext cx="696567" cy="696567"/>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8" name="Oval 77"/>
          <p:cNvSpPr/>
          <p:nvPr/>
        </p:nvSpPr>
        <p:spPr bwMode="gray">
          <a:xfrm>
            <a:off x="4726554" y="2019721"/>
            <a:ext cx="696567" cy="696567"/>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9" name="Oval 78"/>
          <p:cNvSpPr/>
          <p:nvPr/>
        </p:nvSpPr>
        <p:spPr bwMode="gray">
          <a:xfrm>
            <a:off x="4138970" y="1009234"/>
            <a:ext cx="696567" cy="696567"/>
          </a:xfrm>
          <a:prstGeom prst="ellipse">
            <a:avLst/>
          </a:prstGeom>
          <a:solidFill>
            <a:schemeClr val="bg1"/>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0" name="Oval 79"/>
          <p:cNvSpPr/>
          <p:nvPr/>
        </p:nvSpPr>
        <p:spPr bwMode="gray">
          <a:xfrm>
            <a:off x="902781" y="2019717"/>
            <a:ext cx="696567" cy="696567"/>
          </a:xfrm>
          <a:prstGeom prst="ellipse">
            <a:avLst/>
          </a:prstGeom>
          <a:solidFill>
            <a:schemeClr val="bg1"/>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1" name="Oval 80"/>
          <p:cNvSpPr/>
          <p:nvPr/>
        </p:nvSpPr>
        <p:spPr bwMode="gray">
          <a:xfrm>
            <a:off x="1471846" y="3030202"/>
            <a:ext cx="696567" cy="696567"/>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2" name="Oval 81"/>
          <p:cNvSpPr/>
          <p:nvPr/>
        </p:nvSpPr>
        <p:spPr bwMode="gray">
          <a:xfrm>
            <a:off x="1471846" y="1009241"/>
            <a:ext cx="696567" cy="696567"/>
          </a:xfrm>
          <a:prstGeom prst="ellipse">
            <a:avLst/>
          </a:prstGeom>
          <a:solidFill>
            <a:schemeClr val="bg1"/>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3" name="Oval 82"/>
          <p:cNvSpPr/>
          <p:nvPr/>
        </p:nvSpPr>
        <p:spPr bwMode="gray">
          <a:xfrm>
            <a:off x="3194648" y="1689516"/>
            <a:ext cx="1134214" cy="1134214"/>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8" name="Picture 2" descr="L:\public\share\ABC Templates and Resources\Template Resources (EAB)\Art Icons Logos (EAB)\Icons (EAB)\Person-Stude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75" y="1823204"/>
            <a:ext cx="703560" cy="6681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8" descr="L:\public\share\ABC Templates and Resources\Template Resources (EAB)\Art Icons Logos (EAB)\Icons (EAB)\Book.pn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284" y="1152451"/>
            <a:ext cx="476397" cy="3639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9"/>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605566" y="1145100"/>
            <a:ext cx="429126" cy="4248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4" name="Picture 1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958349" y="3221938"/>
            <a:ext cx="374949" cy="26121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3" descr="L:\public\share\ABC Templates and Resources\Template Resources (EAB)\Art Icons Logos (EAB)\Icons (EAB)\Walle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2342" y="3106183"/>
            <a:ext cx="315574" cy="31447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9" name="Picture 15" descr="L:\public\share\ABC Templates and Resources\Template Resources (EAB)\Art Icons Logos (EAB)\Icons (EAB)\Person-Exec-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8860" y="2114281"/>
            <a:ext cx="311955" cy="3914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1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400666" y="2106316"/>
            <a:ext cx="456614" cy="3789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 name="Picture 18"/>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98145" y="2213570"/>
            <a:ext cx="515823" cy="3008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415466" y="2503895"/>
            <a:ext cx="692578" cy="200055"/>
          </a:xfrm>
          <a:prstGeom prst="rect">
            <a:avLst/>
          </a:prstGeom>
        </p:spPr>
        <p:txBody>
          <a:bodyPr wrap="square">
            <a:spAutoFit/>
          </a:bodyPr>
          <a:lstStyle/>
          <a:p>
            <a:pPr algn="ctr"/>
            <a:r>
              <a:rPr lang="en-US" sz="700" dirty="0"/>
              <a:t>Student</a:t>
            </a:r>
          </a:p>
        </p:txBody>
      </p:sp>
      <p:sp>
        <p:nvSpPr>
          <p:cNvPr id="60" name="Rectangle 59"/>
          <p:cNvSpPr/>
          <p:nvPr/>
        </p:nvSpPr>
        <p:spPr>
          <a:xfrm>
            <a:off x="2282684" y="2459885"/>
            <a:ext cx="692578" cy="200055"/>
          </a:xfrm>
          <a:prstGeom prst="rect">
            <a:avLst/>
          </a:prstGeom>
        </p:spPr>
        <p:txBody>
          <a:bodyPr wrap="square">
            <a:spAutoFit/>
          </a:bodyPr>
          <a:lstStyle/>
          <a:p>
            <a:pPr algn="ctr"/>
            <a:r>
              <a:rPr lang="en-US" sz="700" dirty="0"/>
              <a:t>Advisor</a:t>
            </a:r>
          </a:p>
        </p:txBody>
      </p:sp>
      <p:sp>
        <p:nvSpPr>
          <p:cNvPr id="61" name="Rectangle 60"/>
          <p:cNvSpPr/>
          <p:nvPr/>
        </p:nvSpPr>
        <p:spPr>
          <a:xfrm>
            <a:off x="1473840" y="3392953"/>
            <a:ext cx="692578" cy="307777"/>
          </a:xfrm>
          <a:prstGeom prst="rect">
            <a:avLst/>
          </a:prstGeom>
        </p:spPr>
        <p:txBody>
          <a:bodyPr wrap="square">
            <a:spAutoFit/>
          </a:bodyPr>
          <a:lstStyle/>
          <a:p>
            <a:pPr algn="ctr"/>
            <a:r>
              <a:rPr lang="en-US" sz="700" dirty="0"/>
              <a:t>Fin Aid Office</a:t>
            </a:r>
          </a:p>
        </p:txBody>
      </p:sp>
      <p:cxnSp>
        <p:nvCxnSpPr>
          <p:cNvPr id="62" name="Straight Connector 61"/>
          <p:cNvCxnSpPr/>
          <p:nvPr/>
        </p:nvCxnSpPr>
        <p:spPr bwMode="gray">
          <a:xfrm flipV="1">
            <a:off x="3066939" y="2786584"/>
            <a:ext cx="230785" cy="399095"/>
          </a:xfrm>
          <a:prstGeom prst="line">
            <a:avLst/>
          </a:prstGeom>
          <a:ln w="15875">
            <a:solidFill>
              <a:schemeClr val="accent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4728548" y="2477556"/>
            <a:ext cx="692578" cy="200055"/>
          </a:xfrm>
          <a:prstGeom prst="rect">
            <a:avLst/>
          </a:prstGeom>
        </p:spPr>
        <p:txBody>
          <a:bodyPr wrap="square">
            <a:spAutoFit/>
          </a:bodyPr>
          <a:lstStyle/>
          <a:p>
            <a:pPr algn="ctr"/>
            <a:r>
              <a:rPr lang="en-US" sz="700" dirty="0"/>
              <a:t>Admin</a:t>
            </a:r>
          </a:p>
        </p:txBody>
      </p:sp>
      <p:cxnSp>
        <p:nvCxnSpPr>
          <p:cNvPr id="72" name="Straight Connector 71"/>
          <p:cNvCxnSpPr/>
          <p:nvPr/>
        </p:nvCxnSpPr>
        <p:spPr bwMode="gray">
          <a:xfrm flipH="1" flipV="1">
            <a:off x="2734948" y="2701077"/>
            <a:ext cx="267053" cy="493052"/>
          </a:xfrm>
          <a:prstGeom prst="line">
            <a:avLst/>
          </a:prstGeom>
          <a:ln w="15875">
            <a:solidFill>
              <a:schemeClr val="accent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4200948" y="3192225"/>
            <a:ext cx="329425" cy="320641"/>
          </a:xfrm>
          <a:prstGeom prst="rect">
            <a:avLst/>
          </a:prstGeom>
        </p:spPr>
      </p:pic>
      <p:pic>
        <p:nvPicPr>
          <p:cNvPr id="24" name="Picture 23"/>
          <p:cNvPicPr>
            <a:picLocks noChangeAspect="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17468" y="1177632"/>
            <a:ext cx="516157" cy="332060"/>
          </a:xfrm>
          <a:prstGeom prst="rect">
            <a:avLst/>
          </a:prstGeom>
        </p:spPr>
      </p:pic>
      <p:sp>
        <p:nvSpPr>
          <p:cNvPr id="85" name="TextBox 84"/>
          <p:cNvSpPr txBox="1"/>
          <p:nvPr/>
        </p:nvSpPr>
        <p:spPr bwMode="gray">
          <a:xfrm>
            <a:off x="1948134" y="2749376"/>
            <a:ext cx="508949" cy="118494"/>
          </a:xfrm>
          <a:prstGeom prst="rect">
            <a:avLst/>
          </a:prstGeom>
          <a:solidFill>
            <a:schemeClr val="bg1"/>
          </a:solidFill>
          <a:ln>
            <a:noFill/>
          </a:ln>
        </p:spPr>
        <p:txBody>
          <a:bodyPr wrap="square" lIns="0" tIns="0" rIns="0" bIns="0" rtlCol="0" anchor="ctr">
            <a:spAutoFit/>
          </a:bodyPr>
          <a:lstStyle/>
          <a:p>
            <a:pPr algn="ctr">
              <a:spcBef>
                <a:spcPts val="500"/>
              </a:spcBef>
            </a:pPr>
            <a:r>
              <a:rPr lang="en-US" sz="700" dirty="0"/>
              <a:t>Refer</a:t>
            </a:r>
          </a:p>
        </p:txBody>
      </p:sp>
      <p:sp>
        <p:nvSpPr>
          <p:cNvPr id="86" name="TextBox 85"/>
          <p:cNvSpPr txBox="1"/>
          <p:nvPr/>
        </p:nvSpPr>
        <p:spPr bwMode="gray">
          <a:xfrm>
            <a:off x="2298270" y="3244823"/>
            <a:ext cx="420619" cy="215444"/>
          </a:xfrm>
          <a:prstGeom prst="rect">
            <a:avLst/>
          </a:prstGeom>
          <a:solidFill>
            <a:schemeClr val="bg1"/>
          </a:solidFill>
          <a:ln>
            <a:noFill/>
          </a:ln>
        </p:spPr>
        <p:txBody>
          <a:bodyPr wrap="square" lIns="0" tIns="0" rIns="0" bIns="0" rtlCol="0" anchor="ctr">
            <a:spAutoFit/>
          </a:bodyPr>
          <a:lstStyle>
            <a:defPPr>
              <a:defRPr lang="en-US"/>
            </a:defPPr>
            <a:lvl1pPr algn="ctr">
              <a:spcBef>
                <a:spcPts val="500"/>
              </a:spcBef>
              <a:defRPr sz="800"/>
            </a:lvl1pPr>
          </a:lstStyle>
          <a:p>
            <a:r>
              <a:rPr lang="en-US" sz="700" dirty="0"/>
              <a:t>Resolve Case</a:t>
            </a:r>
          </a:p>
        </p:txBody>
      </p:sp>
      <p:sp>
        <p:nvSpPr>
          <p:cNvPr id="87" name="TextBox 86"/>
          <p:cNvSpPr txBox="1"/>
          <p:nvPr/>
        </p:nvSpPr>
        <p:spPr bwMode="gray">
          <a:xfrm>
            <a:off x="3476945" y="3244823"/>
            <a:ext cx="462681" cy="215444"/>
          </a:xfrm>
          <a:prstGeom prst="rect">
            <a:avLst/>
          </a:prstGeom>
          <a:solidFill>
            <a:schemeClr val="bg1"/>
          </a:solidFill>
          <a:ln>
            <a:noFill/>
          </a:ln>
        </p:spPr>
        <p:txBody>
          <a:bodyPr wrap="square" lIns="0" tIns="0" rIns="0" bIns="0" rtlCol="0" anchor="ctr">
            <a:spAutoFit/>
          </a:bodyPr>
          <a:lstStyle>
            <a:defPPr>
              <a:defRPr lang="en-US"/>
            </a:defPPr>
            <a:lvl1pPr algn="ctr">
              <a:spcBef>
                <a:spcPts val="500"/>
              </a:spcBef>
              <a:defRPr sz="800"/>
            </a:lvl1pPr>
          </a:lstStyle>
          <a:p>
            <a:r>
              <a:rPr lang="en-US" sz="700" dirty="0"/>
              <a:t>Track Outcomes </a:t>
            </a:r>
          </a:p>
        </p:txBody>
      </p:sp>
      <p:sp>
        <p:nvSpPr>
          <p:cNvPr id="88" name="TextBox 87"/>
          <p:cNvSpPr txBox="1"/>
          <p:nvPr/>
        </p:nvSpPr>
        <p:spPr bwMode="gray">
          <a:xfrm>
            <a:off x="2708837" y="2941259"/>
            <a:ext cx="688641" cy="118494"/>
          </a:xfrm>
          <a:prstGeom prst="rect">
            <a:avLst/>
          </a:prstGeom>
          <a:solidFill>
            <a:schemeClr val="bg1"/>
          </a:solidFill>
          <a:ln>
            <a:noFill/>
          </a:ln>
        </p:spPr>
        <p:txBody>
          <a:bodyPr wrap="square" lIns="0" tIns="0" rIns="0" bIns="0" rtlCol="0" anchor="t">
            <a:spAutoFit/>
          </a:bodyPr>
          <a:lstStyle>
            <a:defPPr>
              <a:defRPr lang="en-US"/>
            </a:defPPr>
            <a:lvl1pPr algn="ctr">
              <a:spcBef>
                <a:spcPts val="500"/>
              </a:spcBef>
              <a:defRPr sz="800"/>
            </a:lvl1pPr>
          </a:lstStyle>
          <a:p>
            <a:r>
              <a:rPr lang="en-US" sz="700" dirty="0"/>
              <a:t>Provide Update</a:t>
            </a:r>
          </a:p>
        </p:txBody>
      </p:sp>
      <p:sp>
        <p:nvSpPr>
          <p:cNvPr id="63" name="Text Placeholder 4"/>
          <p:cNvSpPr txBox="1">
            <a:spLocks/>
          </p:cNvSpPr>
          <p:nvPr/>
        </p:nvSpPr>
        <p:spPr bwMode="gray">
          <a:xfrm>
            <a:off x="4973782" y="4600545"/>
            <a:ext cx="1427018" cy="200055"/>
          </a:xfrm>
          <a:prstGeom prst="rect">
            <a:avLst/>
          </a:prstGeom>
        </p:spPr>
        <p:txBody>
          <a:bodyPr vert="horz" wrap="square" lIns="0" tIns="0" rIns="64008" bIns="45720" rtlCol="0" anchor="b" anchorCtr="0">
            <a:spAutoFit/>
          </a:bodyPr>
          <a:lstStyle>
            <a:lvl1pPr marL="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1pPr>
            <a:lvl2pPr marL="1143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2pPr>
            <a:lvl3pPr marL="22860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3pPr>
            <a:lvl4pPr marL="3429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640080" rtl="0" eaLnBrk="1" latinLnBrk="0" hangingPunct="1">
              <a:spcBef>
                <a:spcPts val="200"/>
              </a:spcBef>
              <a:buSzPct val="100000"/>
              <a:buFont typeface="Arial" panose="020B0604020202020204" pitchFamily="34" charset="0"/>
              <a:buNone/>
              <a:defRPr sz="5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Source: EAB interviews and analysis.</a:t>
            </a:r>
          </a:p>
        </p:txBody>
      </p:sp>
      <p:sp>
        <p:nvSpPr>
          <p:cNvPr id="20" name="TextBox 19"/>
          <p:cNvSpPr txBox="1"/>
          <p:nvPr/>
        </p:nvSpPr>
        <p:spPr bwMode="gray">
          <a:xfrm>
            <a:off x="590765" y="3987036"/>
            <a:ext cx="1130786" cy="369332"/>
          </a:xfrm>
          <a:prstGeom prst="rect">
            <a:avLst/>
          </a:prstGeom>
          <a:noFill/>
        </p:spPr>
        <p:txBody>
          <a:bodyPr wrap="square" lIns="0" tIns="0" rIns="0" bIns="0" rtlCol="0" anchor="ctr">
            <a:spAutoFit/>
          </a:bodyPr>
          <a:lstStyle/>
          <a:p>
            <a:pPr>
              <a:spcBef>
                <a:spcPts val="500"/>
              </a:spcBef>
            </a:pPr>
            <a:r>
              <a:rPr lang="en-US" sz="800" dirty="0"/>
              <a:t>Advisor engages </a:t>
            </a:r>
            <a:br>
              <a:rPr lang="en-US" sz="800" dirty="0"/>
            </a:br>
            <a:r>
              <a:rPr lang="en-US" sz="800" dirty="0"/>
              <a:t>with student in </a:t>
            </a:r>
            <a:br>
              <a:rPr lang="en-US" sz="800" dirty="0"/>
            </a:br>
            <a:r>
              <a:rPr lang="en-US" sz="800" dirty="0"/>
              <a:t>advising sessions</a:t>
            </a:r>
          </a:p>
        </p:txBody>
      </p:sp>
      <p:sp>
        <p:nvSpPr>
          <p:cNvPr id="76" name="Oval 75"/>
          <p:cNvSpPr/>
          <p:nvPr/>
        </p:nvSpPr>
        <p:spPr bwMode="gray">
          <a:xfrm>
            <a:off x="353109" y="4079131"/>
            <a:ext cx="185142" cy="185142"/>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dirty="0">
                <a:solidFill>
                  <a:schemeClr val="bg1"/>
                </a:solidFill>
                <a:latin typeface="+mj-lt"/>
              </a:rPr>
              <a:t>1</a:t>
            </a:r>
          </a:p>
        </p:txBody>
      </p:sp>
      <p:sp>
        <p:nvSpPr>
          <p:cNvPr id="43" name="TextBox 42"/>
          <p:cNvSpPr txBox="1"/>
          <p:nvPr/>
        </p:nvSpPr>
        <p:spPr bwMode="gray">
          <a:xfrm>
            <a:off x="1909398" y="3987036"/>
            <a:ext cx="1115769" cy="369332"/>
          </a:xfrm>
          <a:prstGeom prst="rect">
            <a:avLst/>
          </a:prstGeom>
          <a:noFill/>
        </p:spPr>
        <p:txBody>
          <a:bodyPr wrap="square" lIns="0" tIns="0" rIns="0" bIns="0" rtlCol="0" anchor="ctr">
            <a:spAutoFit/>
          </a:bodyPr>
          <a:lstStyle/>
          <a:p>
            <a:pPr>
              <a:spcBef>
                <a:spcPts val="500"/>
              </a:spcBef>
            </a:pPr>
            <a:r>
              <a:rPr lang="en-US" sz="800" dirty="0"/>
              <a:t>Connects with </a:t>
            </a:r>
            <a:br>
              <a:rPr lang="en-US" sz="800" dirty="0"/>
            </a:br>
            <a:r>
              <a:rPr lang="en-US" sz="800" dirty="0"/>
              <a:t>support unit when something comes up</a:t>
            </a:r>
          </a:p>
        </p:txBody>
      </p:sp>
      <p:sp>
        <p:nvSpPr>
          <p:cNvPr id="77" name="Oval 76"/>
          <p:cNvSpPr/>
          <p:nvPr/>
        </p:nvSpPr>
        <p:spPr bwMode="gray">
          <a:xfrm>
            <a:off x="1673541" y="4079131"/>
            <a:ext cx="185142" cy="185142"/>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dirty="0">
                <a:solidFill>
                  <a:schemeClr val="bg1"/>
                </a:solidFill>
                <a:latin typeface="+mj-lt"/>
              </a:rPr>
              <a:t>2</a:t>
            </a:r>
          </a:p>
        </p:txBody>
      </p:sp>
      <p:sp>
        <p:nvSpPr>
          <p:cNvPr id="56" name="TextBox 55"/>
          <p:cNvSpPr txBox="1"/>
          <p:nvPr/>
        </p:nvSpPr>
        <p:spPr bwMode="gray">
          <a:xfrm>
            <a:off x="4849673" y="3987036"/>
            <a:ext cx="1288058" cy="369332"/>
          </a:xfrm>
          <a:prstGeom prst="rect">
            <a:avLst/>
          </a:prstGeom>
          <a:noFill/>
        </p:spPr>
        <p:txBody>
          <a:bodyPr wrap="square" lIns="0" tIns="0" rIns="0" bIns="0" rtlCol="0" anchor="ctr">
            <a:spAutoFit/>
          </a:bodyPr>
          <a:lstStyle/>
          <a:p>
            <a:pPr>
              <a:spcBef>
                <a:spcPts val="500"/>
              </a:spcBef>
            </a:pPr>
            <a:r>
              <a:rPr lang="en-US" sz="800" dirty="0"/>
              <a:t>Intervention outcomes tracked &amp; used to inform advisor’s future work</a:t>
            </a:r>
          </a:p>
        </p:txBody>
      </p:sp>
      <p:sp>
        <p:nvSpPr>
          <p:cNvPr id="89" name="Oval 88"/>
          <p:cNvSpPr/>
          <p:nvPr/>
        </p:nvSpPr>
        <p:spPr bwMode="gray">
          <a:xfrm>
            <a:off x="4608327" y="4079131"/>
            <a:ext cx="185142" cy="185142"/>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dirty="0">
                <a:solidFill>
                  <a:schemeClr val="bg1"/>
                </a:solidFill>
                <a:latin typeface="+mj-lt"/>
              </a:rPr>
              <a:t>4</a:t>
            </a:r>
          </a:p>
        </p:txBody>
      </p:sp>
      <p:sp>
        <p:nvSpPr>
          <p:cNvPr id="54" name="TextBox 53"/>
          <p:cNvSpPr txBox="1"/>
          <p:nvPr/>
        </p:nvSpPr>
        <p:spPr bwMode="gray">
          <a:xfrm>
            <a:off x="3332230" y="3987036"/>
            <a:ext cx="1154221" cy="369332"/>
          </a:xfrm>
          <a:prstGeom prst="rect">
            <a:avLst/>
          </a:prstGeom>
          <a:noFill/>
        </p:spPr>
        <p:txBody>
          <a:bodyPr wrap="square" lIns="0" tIns="0" rIns="0" bIns="0" rtlCol="0" anchor="ctr">
            <a:spAutoFit/>
          </a:bodyPr>
          <a:lstStyle/>
          <a:p>
            <a:pPr>
              <a:spcBef>
                <a:spcPts val="500"/>
              </a:spcBef>
            </a:pPr>
            <a:r>
              <a:rPr lang="en-US" sz="800" dirty="0"/>
              <a:t>Collaborates to create and deliver a care plan &amp; close the loop</a:t>
            </a:r>
          </a:p>
        </p:txBody>
      </p:sp>
      <p:sp>
        <p:nvSpPr>
          <p:cNvPr id="90" name="Oval 89"/>
          <p:cNvSpPr/>
          <p:nvPr/>
        </p:nvSpPr>
        <p:spPr bwMode="gray">
          <a:xfrm>
            <a:off x="3091947" y="4079131"/>
            <a:ext cx="185142" cy="185142"/>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dirty="0">
                <a:solidFill>
                  <a:schemeClr val="bg1"/>
                </a:solidFill>
                <a:latin typeface="+mj-lt"/>
              </a:rPr>
              <a:t>3</a:t>
            </a:r>
          </a:p>
        </p:txBody>
      </p:sp>
    </p:spTree>
    <p:extLst>
      <p:ext uri="{BB962C8B-B14F-4D97-AF65-F5344CB8AC3E}">
        <p14:creationId xmlns:p14="http://schemas.microsoft.com/office/powerpoint/2010/main" val="211186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a:t>
            </a:r>
          </a:p>
        </p:txBody>
      </p:sp>
      <p:sp>
        <p:nvSpPr>
          <p:cNvPr id="7" name="TextBox 6"/>
          <p:cNvSpPr txBox="1"/>
          <p:nvPr/>
        </p:nvSpPr>
        <p:spPr bwMode="gray">
          <a:xfrm>
            <a:off x="-2" y="755068"/>
            <a:ext cx="2139696" cy="3693107"/>
          </a:xfrm>
          <a:prstGeom prst="rect">
            <a:avLst/>
          </a:prstGeom>
          <a:solidFill>
            <a:schemeClr val="bg1">
              <a:lumMod val="95000"/>
            </a:schemeClr>
          </a:solidFill>
          <a:ln w="12700">
            <a:noFill/>
            <a:miter lim="800000"/>
          </a:ln>
        </p:spPr>
        <p:txBody>
          <a:bodyPr wrap="square" lIns="137160" tIns="91440" rIns="137160" bIns="0" rtlCol="0">
            <a:noAutofit/>
          </a:bodyPr>
          <a:lstStyle/>
          <a:p>
            <a:pPr>
              <a:spcBef>
                <a:spcPts val="500"/>
              </a:spcBef>
            </a:pPr>
            <a:endParaRPr lang="en-US" sz="900" b="1" dirty="0">
              <a:solidFill>
                <a:schemeClr val="bg1"/>
              </a:solidFill>
            </a:endParaRPr>
          </a:p>
        </p:txBody>
      </p:sp>
      <p:sp>
        <p:nvSpPr>
          <p:cNvPr id="19" name="Text Placeholder 1"/>
          <p:cNvSpPr txBox="1">
            <a:spLocks/>
          </p:cNvSpPr>
          <p:nvPr/>
        </p:nvSpPr>
        <p:spPr bwMode="gray">
          <a:xfrm>
            <a:off x="215375" y="1444482"/>
            <a:ext cx="1781066" cy="1277273"/>
          </a:xfrm>
          <a:prstGeom prst="rect">
            <a:avLst/>
          </a:prstGeom>
        </p:spPr>
        <p:txBody>
          <a:bodyPr vert="horz" wrap="square" lIns="137160" tIns="91440" rIns="137160" bIns="13716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0"/>
              </a:spcBef>
              <a:spcAft>
                <a:spcPts val="600"/>
              </a:spcAft>
              <a:buNone/>
            </a:pPr>
            <a:r>
              <a:rPr lang="en-US" sz="800" dirty="0"/>
              <a:t>Total Enrollment: 5,900</a:t>
            </a:r>
          </a:p>
          <a:p>
            <a:pPr marL="0" indent="0">
              <a:spcBef>
                <a:spcPts val="0"/>
              </a:spcBef>
              <a:spcAft>
                <a:spcPts val="600"/>
              </a:spcAft>
              <a:buNone/>
            </a:pPr>
            <a:r>
              <a:rPr lang="en-US" sz="800" dirty="0"/>
              <a:t>Campuses: 4</a:t>
            </a:r>
          </a:p>
          <a:p>
            <a:pPr marL="0" indent="0">
              <a:spcBef>
                <a:spcPts val="0"/>
              </a:spcBef>
              <a:spcAft>
                <a:spcPts val="600"/>
              </a:spcAft>
              <a:buNone/>
            </a:pPr>
            <a:r>
              <a:rPr lang="en-US" sz="800" dirty="0"/>
              <a:t>Part-Time: 76% </a:t>
            </a:r>
          </a:p>
          <a:p>
            <a:pPr marL="0" indent="0">
              <a:spcBef>
                <a:spcPts val="0"/>
              </a:spcBef>
              <a:spcAft>
                <a:spcPts val="600"/>
              </a:spcAft>
              <a:buNone/>
            </a:pPr>
            <a:r>
              <a:rPr lang="en-US" sz="800" dirty="0"/>
              <a:t>Dual-Enrollment: 41%</a:t>
            </a:r>
          </a:p>
          <a:p>
            <a:pPr marL="0" indent="0">
              <a:spcBef>
                <a:spcPts val="0"/>
              </a:spcBef>
              <a:spcAft>
                <a:spcPts val="600"/>
              </a:spcAft>
              <a:buNone/>
            </a:pPr>
            <a:r>
              <a:rPr lang="en-US" sz="800" dirty="0"/>
              <a:t>Pell Recipients: 63% of Regular Enrollments </a:t>
            </a:r>
          </a:p>
        </p:txBody>
      </p:sp>
      <p:sp>
        <p:nvSpPr>
          <p:cNvPr id="13" name="Rectangle 12"/>
          <p:cNvSpPr/>
          <p:nvPr/>
        </p:nvSpPr>
        <p:spPr bwMode="gray">
          <a:xfrm>
            <a:off x="9523" y="4415109"/>
            <a:ext cx="2139696" cy="45719"/>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Isosceles Triangle 21"/>
          <p:cNvSpPr/>
          <p:nvPr/>
        </p:nvSpPr>
        <p:spPr bwMode="gray">
          <a:xfrm rot="5400000">
            <a:off x="2295989" y="849376"/>
            <a:ext cx="131372" cy="113251"/>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TextBox 13"/>
          <p:cNvSpPr txBox="1"/>
          <p:nvPr/>
        </p:nvSpPr>
        <p:spPr bwMode="gray">
          <a:xfrm>
            <a:off x="2503621" y="829057"/>
            <a:ext cx="2165096" cy="153888"/>
          </a:xfrm>
          <a:prstGeom prst="rect">
            <a:avLst/>
          </a:prstGeom>
          <a:noFill/>
        </p:spPr>
        <p:txBody>
          <a:bodyPr wrap="square" lIns="0" tIns="0" rIns="0" bIns="0" rtlCol="0">
            <a:spAutoFit/>
          </a:bodyPr>
          <a:lstStyle/>
          <a:p>
            <a:pPr>
              <a:spcBef>
                <a:spcPts val="500"/>
              </a:spcBef>
            </a:pPr>
            <a:r>
              <a:rPr lang="en-US" sz="1000" b="1" dirty="0"/>
              <a:t>Background and Challenges</a:t>
            </a:r>
          </a:p>
        </p:txBody>
      </p:sp>
      <p:sp>
        <p:nvSpPr>
          <p:cNvPr id="21" name="TextBox 20"/>
          <p:cNvSpPr txBox="1"/>
          <p:nvPr/>
        </p:nvSpPr>
        <p:spPr bwMode="gray">
          <a:xfrm>
            <a:off x="2503621" y="1064639"/>
            <a:ext cx="3097079" cy="1651734"/>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With staff spread over four campuses, Wiregrass struggled with a </a:t>
            </a:r>
            <a:r>
              <a:rPr lang="en-US" sz="900" b="1" dirty="0"/>
              <a:t>lack of communication </a:t>
            </a:r>
            <a:r>
              <a:rPr lang="en-US" sz="900" dirty="0"/>
              <a:t>between departments.  </a:t>
            </a:r>
            <a:br>
              <a:rPr lang="en-US" sz="900" dirty="0"/>
            </a:br>
            <a:endParaRPr lang="en-US" sz="900" dirty="0"/>
          </a:p>
          <a:p>
            <a:pPr marL="171450" indent="-171450">
              <a:spcBef>
                <a:spcPts val="500"/>
              </a:spcBef>
              <a:buFont typeface="Arial" panose="020B0604020202020204" pitchFamily="34" charset="0"/>
              <a:buChar char="•"/>
            </a:pPr>
            <a:r>
              <a:rPr lang="en-US" sz="900" dirty="0"/>
              <a:t>Due to lack of coordination, students were making </a:t>
            </a:r>
            <a:r>
              <a:rPr lang="en-US" sz="900" b="1" dirty="0"/>
              <a:t>repeat and unnecessary office visits. </a:t>
            </a:r>
            <a:br>
              <a:rPr lang="en-US" sz="900" b="1" dirty="0"/>
            </a:br>
            <a:endParaRPr lang="en-US" sz="900" b="1" dirty="0"/>
          </a:p>
          <a:p>
            <a:pPr marL="171450" indent="-171450">
              <a:spcBef>
                <a:spcPts val="500"/>
              </a:spcBef>
              <a:buFont typeface="Arial" panose="020B0604020202020204" pitchFamily="34" charset="0"/>
              <a:buChar char="•"/>
            </a:pPr>
            <a:r>
              <a:rPr lang="en-US" sz="900" dirty="0"/>
              <a:t>Wiregrass also </a:t>
            </a:r>
            <a:r>
              <a:rPr lang="en-US" sz="900" b="1" dirty="0"/>
              <a:t>wanted enhance the student experience </a:t>
            </a:r>
            <a:r>
              <a:rPr lang="en-US" sz="900" dirty="0"/>
              <a:t>and better support students through coordination across multiple departments in order to </a:t>
            </a:r>
            <a:r>
              <a:rPr lang="en-US" sz="900" b="1" dirty="0"/>
              <a:t>retain students and boost enrollment</a:t>
            </a:r>
            <a:r>
              <a:rPr lang="en-US" sz="900" dirty="0"/>
              <a:t>. </a:t>
            </a:r>
          </a:p>
        </p:txBody>
      </p:sp>
      <p:sp>
        <p:nvSpPr>
          <p:cNvPr id="23" name="Isosceles Triangle 22"/>
          <p:cNvSpPr/>
          <p:nvPr/>
        </p:nvSpPr>
        <p:spPr bwMode="gray">
          <a:xfrm rot="5400000">
            <a:off x="149689" y="1545783"/>
            <a:ext cx="131372" cy="113251"/>
          </a:xfrm>
          <a:prstGeom prst="triangle">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8" name="Isosceles Triangle 27"/>
          <p:cNvSpPr/>
          <p:nvPr/>
        </p:nvSpPr>
        <p:spPr bwMode="gray">
          <a:xfrm rot="5400000">
            <a:off x="2295989" y="2850369"/>
            <a:ext cx="131372" cy="113251"/>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9" name="TextBox 28"/>
          <p:cNvSpPr txBox="1"/>
          <p:nvPr/>
        </p:nvSpPr>
        <p:spPr bwMode="gray">
          <a:xfrm>
            <a:off x="2465521" y="2830050"/>
            <a:ext cx="2165096" cy="153888"/>
          </a:xfrm>
          <a:prstGeom prst="rect">
            <a:avLst/>
          </a:prstGeom>
          <a:noFill/>
        </p:spPr>
        <p:txBody>
          <a:bodyPr wrap="square" lIns="0" tIns="0" rIns="0" bIns="0" rtlCol="0">
            <a:spAutoFit/>
          </a:bodyPr>
          <a:lstStyle/>
          <a:p>
            <a:pPr>
              <a:spcBef>
                <a:spcPts val="500"/>
              </a:spcBef>
            </a:pPr>
            <a:r>
              <a:rPr lang="en-US" sz="1000" b="1" dirty="0"/>
              <a:t>Solutions</a:t>
            </a:r>
          </a:p>
        </p:txBody>
      </p:sp>
      <p:sp>
        <p:nvSpPr>
          <p:cNvPr id="24" name="TextBox 23"/>
          <p:cNvSpPr txBox="1"/>
          <p:nvPr/>
        </p:nvSpPr>
        <p:spPr>
          <a:xfrm>
            <a:off x="2486347" y="4113927"/>
            <a:ext cx="3114353" cy="618118"/>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ea typeface="Calibri" panose="020F0502020204030204" pitchFamily="34" charset="0"/>
                <a:cs typeface="Times New Roman" panose="02020603050405020304" pitchFamily="18" charset="0"/>
              </a:rPr>
              <a:t>Used </a:t>
            </a:r>
            <a:r>
              <a:rPr lang="en-US" sz="900" b="1" dirty="0">
                <a:ea typeface="Calibri" panose="020F0502020204030204" pitchFamily="34" charset="0"/>
                <a:cs typeface="Times New Roman" panose="02020603050405020304" pitchFamily="18" charset="0"/>
              </a:rPr>
              <a:t>Navigate Reports </a:t>
            </a:r>
            <a:r>
              <a:rPr lang="en-US" sz="900" dirty="0">
                <a:ea typeface="Calibri" panose="020F0502020204030204" pitchFamily="34" charset="0"/>
                <a:cs typeface="Times New Roman" panose="02020603050405020304" pitchFamily="18" charset="0"/>
              </a:rPr>
              <a:t>to enhance student experience</a:t>
            </a:r>
          </a:p>
          <a:p>
            <a:pPr marL="171450" indent="-171450">
              <a:spcBef>
                <a:spcPts val="500"/>
              </a:spcBef>
              <a:buFont typeface="Arial" panose="020B0604020202020204" pitchFamily="34" charset="0"/>
              <a:buChar char="•"/>
            </a:pPr>
            <a:r>
              <a:rPr lang="en-US" sz="900" dirty="0">
                <a:ea typeface="Calibri" panose="020F0502020204030204" pitchFamily="34" charset="0"/>
                <a:cs typeface="Times New Roman" panose="02020603050405020304" pitchFamily="18" charset="0"/>
              </a:rPr>
              <a:t>Used </a:t>
            </a:r>
            <a:r>
              <a:rPr lang="en-US" sz="900" b="1" dirty="0">
                <a:ea typeface="Calibri" panose="020F0502020204030204" pitchFamily="34" charset="0"/>
                <a:cs typeface="Times New Roman" panose="02020603050405020304" pitchFamily="18" charset="0"/>
              </a:rPr>
              <a:t>Navigate Cases </a:t>
            </a:r>
            <a:r>
              <a:rPr lang="en-US" sz="900" dirty="0">
                <a:ea typeface="Calibri" panose="020F0502020204030204" pitchFamily="34" charset="0"/>
                <a:cs typeface="Times New Roman" panose="02020603050405020304" pitchFamily="18" charset="0"/>
              </a:rPr>
              <a:t>to process their dual-major and change-of-program Requests</a:t>
            </a:r>
          </a:p>
        </p:txBody>
      </p:sp>
      <p:grpSp>
        <p:nvGrpSpPr>
          <p:cNvPr id="32" name="Group 31"/>
          <p:cNvGrpSpPr/>
          <p:nvPr/>
        </p:nvGrpSpPr>
        <p:grpSpPr>
          <a:xfrm>
            <a:off x="2576341" y="3874632"/>
            <a:ext cx="705167" cy="58261"/>
            <a:chOff x="632184" y="2228224"/>
            <a:chExt cx="754381" cy="53659"/>
          </a:xfrm>
        </p:grpSpPr>
        <p:cxnSp>
          <p:nvCxnSpPr>
            <p:cNvPr id="33" name="Straight Connector 32"/>
            <p:cNvCxnSpPr/>
            <p:nvPr/>
          </p:nvCxnSpPr>
          <p:spPr bwMode="gray">
            <a:xfrm>
              <a:off x="632184" y="2228224"/>
              <a:ext cx="64008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a:off x="746485" y="2281883"/>
              <a:ext cx="64008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37" name="Text Placeholder 1"/>
          <p:cNvSpPr txBox="1">
            <a:spLocks/>
          </p:cNvSpPr>
          <p:nvPr/>
        </p:nvSpPr>
        <p:spPr bwMode="gray">
          <a:xfrm>
            <a:off x="215374" y="2692257"/>
            <a:ext cx="1861075" cy="1246495"/>
          </a:xfrm>
          <a:prstGeom prst="rect">
            <a:avLst/>
          </a:prstGeom>
        </p:spPr>
        <p:txBody>
          <a:bodyPr vert="horz" wrap="square" lIns="137160" tIns="91440" rIns="137160" bIns="13716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0"/>
              </a:spcBef>
              <a:spcAft>
                <a:spcPts val="600"/>
              </a:spcAft>
              <a:buNone/>
            </a:pPr>
            <a:r>
              <a:rPr lang="en-US" sz="800" dirty="0"/>
              <a:t>Member Since: June 2016 </a:t>
            </a:r>
          </a:p>
          <a:p>
            <a:pPr marL="0" indent="0">
              <a:spcBef>
                <a:spcPts val="0"/>
              </a:spcBef>
              <a:spcAft>
                <a:spcPts val="600"/>
              </a:spcAft>
              <a:buNone/>
            </a:pPr>
            <a:r>
              <a:rPr lang="en-US" sz="800" dirty="0"/>
              <a:t>Millstone Guidance, Academic  Planning and Registration Module Launched: April 2017</a:t>
            </a:r>
          </a:p>
          <a:p>
            <a:pPr marL="0" indent="0">
              <a:spcBef>
                <a:spcPts val="0"/>
              </a:spcBef>
              <a:spcAft>
                <a:spcPts val="600"/>
              </a:spcAft>
              <a:buNone/>
            </a:pPr>
            <a:r>
              <a:rPr lang="en-US" sz="800" dirty="0"/>
              <a:t>Strategic Care and Appointment Scheduling Launched: July 2017</a:t>
            </a:r>
          </a:p>
        </p:txBody>
      </p:sp>
      <p:sp>
        <p:nvSpPr>
          <p:cNvPr id="38" name="Isosceles Triangle 37"/>
          <p:cNvSpPr/>
          <p:nvPr/>
        </p:nvSpPr>
        <p:spPr bwMode="gray">
          <a:xfrm rot="5400000">
            <a:off x="149689" y="2784034"/>
            <a:ext cx="131372" cy="113251"/>
          </a:xfrm>
          <a:prstGeom prst="triangle">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348" y="3121739"/>
            <a:ext cx="755705" cy="667539"/>
          </a:xfrm>
          <a:prstGeom prst="rect">
            <a:avLst/>
          </a:prstGeom>
        </p:spPr>
      </p:pic>
      <p:sp>
        <p:nvSpPr>
          <p:cNvPr id="41" name="object 13"/>
          <p:cNvSpPr/>
          <p:nvPr/>
        </p:nvSpPr>
        <p:spPr>
          <a:xfrm>
            <a:off x="117347" y="934592"/>
            <a:ext cx="1790700" cy="509015"/>
          </a:xfrm>
          <a:prstGeom prst="rect">
            <a:avLst/>
          </a:prstGeom>
          <a:blipFill>
            <a:blip r:embed="rId4" cstate="print"/>
            <a:stretch>
              <a:fillRect/>
            </a:stretch>
          </a:blipFill>
        </p:spPr>
        <p:txBody>
          <a:bodyPr wrap="square" lIns="0" tIns="0" rIns="0" bIns="0" rtlCol="0"/>
          <a:lstStyle/>
          <a:p>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896" y="3895801"/>
            <a:ext cx="1828800" cy="463430"/>
          </a:xfrm>
          <a:prstGeom prst="rect">
            <a:avLst/>
          </a:prstGeom>
        </p:spPr>
      </p:pic>
    </p:spTree>
    <p:extLst>
      <p:ext uri="{BB962C8B-B14F-4D97-AF65-F5344CB8AC3E}">
        <p14:creationId xmlns:p14="http://schemas.microsoft.com/office/powerpoint/2010/main" val="2035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13C47B2-7E02-450A-8BBF-4077DE8DD191}"/>
              </a:ext>
            </a:extLst>
          </p:cNvPr>
          <p:cNvSpPr/>
          <p:nvPr/>
        </p:nvSpPr>
        <p:spPr bwMode="gray">
          <a:xfrm>
            <a:off x="4380661" y="750771"/>
            <a:ext cx="2069432" cy="4049829"/>
          </a:xfrm>
          <a:prstGeom prst="rect">
            <a:avLst/>
          </a:prstGeom>
          <a:solidFill>
            <a:schemeClr val="bg1">
              <a:lumMod val="95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54" name="Straight Arrow Connector 53">
            <a:extLst>
              <a:ext uri="{FF2B5EF4-FFF2-40B4-BE49-F238E27FC236}">
                <a16:creationId xmlns:a16="http://schemas.microsoft.com/office/drawing/2014/main" id="{C88BBA05-3806-411A-9C88-87050F5EFDD3}"/>
              </a:ext>
            </a:extLst>
          </p:cNvPr>
          <p:cNvCxnSpPr/>
          <p:nvPr/>
        </p:nvCxnSpPr>
        <p:spPr bwMode="gray">
          <a:xfrm>
            <a:off x="0" y="1490478"/>
            <a:ext cx="6319935" cy="0"/>
          </a:xfrm>
          <a:prstGeom prst="straightConnector1">
            <a:avLst/>
          </a:prstGeom>
          <a:ln w="60325">
            <a:solidFill>
              <a:schemeClr val="accent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280194" y="317005"/>
            <a:ext cx="5486400" cy="249299"/>
          </a:xfrm>
        </p:spPr>
        <p:txBody>
          <a:bodyPr/>
          <a:lstStyle/>
          <a:p>
            <a:r>
              <a:rPr lang="en-US" dirty="0"/>
              <a:t>Journey to Coordinated Care </a:t>
            </a:r>
          </a:p>
        </p:txBody>
      </p:sp>
      <p:sp>
        <p:nvSpPr>
          <p:cNvPr id="40" name="TextBox 39">
            <a:extLst>
              <a:ext uri="{FF2B5EF4-FFF2-40B4-BE49-F238E27FC236}">
                <a16:creationId xmlns:a16="http://schemas.microsoft.com/office/drawing/2014/main" id="{D8FD0635-3B20-4437-B7EC-635AFE716660}"/>
              </a:ext>
            </a:extLst>
          </p:cNvPr>
          <p:cNvSpPr txBox="1"/>
          <p:nvPr/>
        </p:nvSpPr>
        <p:spPr bwMode="gray">
          <a:xfrm>
            <a:off x="3084264" y="1817847"/>
            <a:ext cx="1506462" cy="973087"/>
          </a:xfrm>
          <a:prstGeom prst="rect">
            <a:avLst/>
          </a:prstGeom>
          <a:noFill/>
        </p:spPr>
        <p:txBody>
          <a:bodyPr wrap="square" lIns="18288" tIns="18288" rIns="18288" bIns="18288" rtlCol="0">
            <a:spAutoFit/>
          </a:bodyPr>
          <a:lstStyle/>
          <a:p>
            <a:pPr>
              <a:spcBef>
                <a:spcPts val="500"/>
              </a:spcBef>
            </a:pPr>
            <a:r>
              <a:rPr lang="en-US" sz="900" b="1" dirty="0">
                <a:solidFill>
                  <a:schemeClr val="accent6"/>
                </a:solidFill>
              </a:rPr>
              <a:t>2017</a:t>
            </a:r>
          </a:p>
          <a:p>
            <a:pPr>
              <a:spcBef>
                <a:spcPts val="500"/>
              </a:spcBef>
            </a:pPr>
            <a:r>
              <a:rPr lang="en-US" sz="900" b="1" dirty="0"/>
              <a:t>The ARC + Navigate</a:t>
            </a:r>
            <a:br>
              <a:rPr lang="en-US" sz="900" b="1" dirty="0"/>
            </a:br>
            <a:r>
              <a:rPr lang="en-US" sz="900" b="1" dirty="0"/>
              <a:t> </a:t>
            </a:r>
          </a:p>
          <a:p>
            <a:pPr>
              <a:spcBef>
                <a:spcPts val="500"/>
              </a:spcBef>
            </a:pPr>
            <a:r>
              <a:rPr lang="en-US" sz="850" dirty="0">
                <a:solidFill>
                  <a:schemeClr val="accent6"/>
                </a:solidFill>
              </a:rPr>
              <a:t>Advisors leverage Navigate to improve student experience</a:t>
            </a:r>
            <a:endParaRPr lang="en-US" sz="850" b="1" dirty="0">
              <a:solidFill>
                <a:schemeClr val="accent6"/>
              </a:solidFill>
            </a:endParaRPr>
          </a:p>
        </p:txBody>
      </p:sp>
      <p:sp>
        <p:nvSpPr>
          <p:cNvPr id="41" name="Oval 40">
            <a:extLst>
              <a:ext uri="{FF2B5EF4-FFF2-40B4-BE49-F238E27FC236}">
                <a16:creationId xmlns:a16="http://schemas.microsoft.com/office/drawing/2014/main" id="{2EE5D978-D9CC-4C1A-BA8E-9EEC204CD579}"/>
              </a:ext>
            </a:extLst>
          </p:cNvPr>
          <p:cNvSpPr/>
          <p:nvPr/>
        </p:nvSpPr>
        <p:spPr bwMode="gray">
          <a:xfrm>
            <a:off x="3025227" y="1399038"/>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42" name="Straight Connector 41">
            <a:extLst>
              <a:ext uri="{FF2B5EF4-FFF2-40B4-BE49-F238E27FC236}">
                <a16:creationId xmlns:a16="http://schemas.microsoft.com/office/drawing/2014/main" id="{77454800-E33C-43D1-BFD4-B674A29F9734}"/>
              </a:ext>
            </a:extLst>
          </p:cNvPr>
          <p:cNvCxnSpPr/>
          <p:nvPr/>
        </p:nvCxnSpPr>
        <p:spPr bwMode="gray">
          <a:xfrm>
            <a:off x="3114814" y="1581917"/>
            <a:ext cx="0" cy="182880"/>
          </a:xfrm>
          <a:prstGeom prst="line">
            <a:avLst/>
          </a:prstGeom>
          <a:ln w="12700">
            <a:solidFill>
              <a:schemeClr val="accent5"/>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315693DD-FEC6-4414-BBC6-689935A24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359" y="973449"/>
            <a:ext cx="483002" cy="399282"/>
          </a:xfrm>
          <a:prstGeom prst="rect">
            <a:avLst/>
          </a:prstGeom>
        </p:spPr>
      </p:pic>
      <p:grpSp>
        <p:nvGrpSpPr>
          <p:cNvPr id="3" name="Group 2">
            <a:extLst>
              <a:ext uri="{FF2B5EF4-FFF2-40B4-BE49-F238E27FC236}">
                <a16:creationId xmlns:a16="http://schemas.microsoft.com/office/drawing/2014/main" id="{B8A60717-0ADE-4EAB-A99B-23FAEE281FDA}"/>
              </a:ext>
            </a:extLst>
          </p:cNvPr>
          <p:cNvGrpSpPr/>
          <p:nvPr/>
        </p:nvGrpSpPr>
        <p:grpSpPr>
          <a:xfrm>
            <a:off x="1378613" y="774130"/>
            <a:ext cx="1910277" cy="3392822"/>
            <a:chOff x="2004251" y="774130"/>
            <a:chExt cx="1910277" cy="3392822"/>
          </a:xfrm>
        </p:grpSpPr>
        <p:sp>
          <p:nvSpPr>
            <p:cNvPr id="36" name="TextBox 35">
              <a:extLst>
                <a:ext uri="{FF2B5EF4-FFF2-40B4-BE49-F238E27FC236}">
                  <a16:creationId xmlns:a16="http://schemas.microsoft.com/office/drawing/2014/main" id="{B61C4E92-1DF7-4BC7-B8BA-077774C85E73}"/>
                </a:ext>
              </a:extLst>
            </p:cNvPr>
            <p:cNvSpPr txBox="1"/>
            <p:nvPr/>
          </p:nvSpPr>
          <p:spPr bwMode="gray">
            <a:xfrm>
              <a:off x="2233834" y="1817847"/>
              <a:ext cx="1680694" cy="842282"/>
            </a:xfrm>
            <a:prstGeom prst="rect">
              <a:avLst/>
            </a:prstGeom>
            <a:noFill/>
          </p:spPr>
          <p:txBody>
            <a:bodyPr wrap="square" lIns="18288" tIns="18288" rIns="18288" bIns="18288" rtlCol="0">
              <a:spAutoFit/>
            </a:bodyPr>
            <a:lstStyle/>
            <a:p>
              <a:pPr>
                <a:spcBef>
                  <a:spcPts val="500"/>
                </a:spcBef>
              </a:pPr>
              <a:r>
                <a:rPr lang="en-US" sz="900" b="1" dirty="0">
                  <a:solidFill>
                    <a:schemeClr val="accent6"/>
                  </a:solidFill>
                </a:rPr>
                <a:t>2015</a:t>
              </a:r>
            </a:p>
            <a:p>
              <a:pPr>
                <a:spcBef>
                  <a:spcPts val="500"/>
                </a:spcBef>
              </a:pPr>
              <a:r>
                <a:rPr lang="en-US" sz="900" b="1" dirty="0"/>
                <a:t>The ARC</a:t>
              </a:r>
              <a:br>
                <a:rPr lang="en-US" sz="900" b="1" dirty="0"/>
              </a:br>
              <a:endParaRPr lang="en-US" sz="900" b="1" dirty="0"/>
            </a:p>
            <a:p>
              <a:pPr>
                <a:spcBef>
                  <a:spcPts val="500"/>
                </a:spcBef>
              </a:pPr>
              <a:r>
                <a:rPr lang="en-US" sz="850" dirty="0">
                  <a:solidFill>
                    <a:schemeClr val="accent6"/>
                  </a:solidFill>
                </a:rPr>
                <a:t>Centralized, professional advising model</a:t>
              </a:r>
              <a:endParaRPr lang="en-US" sz="850" b="1" dirty="0">
                <a:solidFill>
                  <a:schemeClr val="accent6"/>
                </a:solidFill>
              </a:endParaRPr>
            </a:p>
          </p:txBody>
        </p:sp>
        <p:sp>
          <p:nvSpPr>
            <p:cNvPr id="37" name="Oval 36">
              <a:extLst>
                <a:ext uri="{FF2B5EF4-FFF2-40B4-BE49-F238E27FC236}">
                  <a16:creationId xmlns:a16="http://schemas.microsoft.com/office/drawing/2014/main" id="{5AFD037B-802D-4929-9882-7D9A2F67CB19}"/>
                </a:ext>
              </a:extLst>
            </p:cNvPr>
            <p:cNvSpPr/>
            <p:nvPr/>
          </p:nvSpPr>
          <p:spPr bwMode="gray">
            <a:xfrm>
              <a:off x="2208304" y="1399038"/>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39" name="Straight Connector 38">
              <a:extLst>
                <a:ext uri="{FF2B5EF4-FFF2-40B4-BE49-F238E27FC236}">
                  <a16:creationId xmlns:a16="http://schemas.microsoft.com/office/drawing/2014/main" id="{A415FFC6-87C4-4032-A861-046197DC57F6}"/>
                </a:ext>
              </a:extLst>
            </p:cNvPr>
            <p:cNvCxnSpPr/>
            <p:nvPr/>
          </p:nvCxnSpPr>
          <p:spPr bwMode="gray">
            <a:xfrm>
              <a:off x="2299744" y="1581917"/>
              <a:ext cx="0" cy="182880"/>
            </a:xfrm>
            <a:prstGeom prst="line">
              <a:avLst/>
            </a:prstGeom>
            <a:ln w="12700">
              <a:solidFill>
                <a:schemeClr val="accent5"/>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B9DC5EB5-E491-4120-8A5B-0B4E4F8AA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4251" y="774130"/>
              <a:ext cx="605538" cy="609602"/>
            </a:xfrm>
            <a:prstGeom prst="rect">
              <a:avLst/>
            </a:prstGeom>
          </p:spPr>
        </p:pic>
        <p:sp>
          <p:nvSpPr>
            <p:cNvPr id="46" name="TextBox 45">
              <a:extLst>
                <a:ext uri="{FF2B5EF4-FFF2-40B4-BE49-F238E27FC236}">
                  <a16:creationId xmlns:a16="http://schemas.microsoft.com/office/drawing/2014/main" id="{08831F1C-B8B7-4455-B497-47391699AD9D}"/>
                </a:ext>
              </a:extLst>
            </p:cNvPr>
            <p:cNvSpPr txBox="1"/>
            <p:nvPr/>
          </p:nvSpPr>
          <p:spPr bwMode="gray">
            <a:xfrm>
              <a:off x="2259279" y="2858902"/>
              <a:ext cx="1261961" cy="1308050"/>
            </a:xfrm>
            <a:prstGeom prst="rect">
              <a:avLst/>
            </a:prstGeom>
            <a:noFill/>
          </p:spPr>
          <p:txBody>
            <a:bodyPr wrap="square" lIns="0" tIns="0" rIns="0" bIns="0" rtlCol="0">
              <a:spAutoFit/>
            </a:bodyPr>
            <a:lstStyle/>
            <a:p>
              <a:pPr marL="171450" indent="-171450">
                <a:spcBef>
                  <a:spcPts val="200"/>
                </a:spcBef>
                <a:buFont typeface="Wingdings" panose="05000000000000000000" pitchFamily="2" charset="2"/>
                <a:buChar char="Ø"/>
              </a:pPr>
              <a:r>
                <a:rPr lang="en-US" sz="800" dirty="0"/>
                <a:t>ARC responsible for new students, stop-outs &amp; select academic programs </a:t>
              </a:r>
            </a:p>
            <a:p>
              <a:pPr marL="171450" indent="-171450">
                <a:spcBef>
                  <a:spcPts val="200"/>
                </a:spcBef>
                <a:buFont typeface="Wingdings" panose="05000000000000000000" pitchFamily="2" charset="2"/>
                <a:buChar char="Ø"/>
              </a:pPr>
              <a:r>
                <a:rPr lang="en-US" sz="800" dirty="0"/>
                <a:t>Students assigned a faculty advisor at       </a:t>
              </a:r>
              <a:br>
                <a:rPr lang="en-US" sz="800" dirty="0"/>
              </a:br>
              <a:r>
                <a:rPr lang="en-US" sz="800" b="1" dirty="0"/>
                <a:t>50-60% </a:t>
              </a:r>
              <a:r>
                <a:rPr lang="en-US" sz="800" dirty="0"/>
                <a:t>program completion </a:t>
              </a:r>
            </a:p>
            <a:p>
              <a:pPr marL="171450" indent="-171450">
                <a:spcBef>
                  <a:spcPts val="200"/>
                </a:spcBef>
                <a:buFont typeface="Wingdings" panose="05000000000000000000" pitchFamily="2" charset="2"/>
                <a:buChar char="Ø"/>
              </a:pPr>
              <a:r>
                <a:rPr lang="en-US" sz="800" b="1" dirty="0"/>
                <a:t>9</a:t>
              </a:r>
              <a:r>
                <a:rPr lang="en-US" sz="800" dirty="0"/>
                <a:t> full-time advisors </a:t>
              </a:r>
            </a:p>
            <a:p>
              <a:pPr marL="171450" indent="-171450">
                <a:spcBef>
                  <a:spcPts val="200"/>
                </a:spcBef>
                <a:buFont typeface="Wingdings" panose="05000000000000000000" pitchFamily="2" charset="2"/>
                <a:buChar char="Ø"/>
              </a:pPr>
              <a:r>
                <a:rPr lang="en-US" sz="800" b="1" dirty="0"/>
                <a:t>1</a:t>
              </a:r>
              <a:r>
                <a:rPr lang="en-US" sz="800" dirty="0"/>
                <a:t> part-time advisor  </a:t>
              </a:r>
            </a:p>
          </p:txBody>
        </p:sp>
      </p:grpSp>
      <p:sp>
        <p:nvSpPr>
          <p:cNvPr id="47" name="TextBox 46">
            <a:extLst>
              <a:ext uri="{FF2B5EF4-FFF2-40B4-BE49-F238E27FC236}">
                <a16:creationId xmlns:a16="http://schemas.microsoft.com/office/drawing/2014/main" id="{9074703C-5EB0-442A-BA90-1E4D651F62B4}"/>
              </a:ext>
            </a:extLst>
          </p:cNvPr>
          <p:cNvSpPr txBox="1"/>
          <p:nvPr/>
        </p:nvSpPr>
        <p:spPr bwMode="gray">
          <a:xfrm>
            <a:off x="3103236" y="2860180"/>
            <a:ext cx="1348452" cy="1282402"/>
          </a:xfrm>
          <a:prstGeom prst="rect">
            <a:avLst/>
          </a:prstGeom>
          <a:noFill/>
        </p:spPr>
        <p:txBody>
          <a:bodyPr wrap="square" lIns="0" tIns="0" rIns="0" bIns="0" rtlCol="0">
            <a:spAutoFit/>
          </a:bodyPr>
          <a:lstStyle/>
          <a:p>
            <a:pPr marL="171450" indent="-171450">
              <a:spcBef>
                <a:spcPts val="200"/>
              </a:spcBef>
              <a:buFont typeface="Wingdings" panose="05000000000000000000" pitchFamily="2" charset="2"/>
              <a:buChar char="Ø"/>
            </a:pPr>
            <a:r>
              <a:rPr lang="en-US" sz="800" b="1" dirty="0"/>
              <a:t>100% </a:t>
            </a:r>
            <a:r>
              <a:rPr lang="en-US" sz="800" dirty="0"/>
              <a:t>of ARC advisors use Navigate in advisement sessions</a:t>
            </a:r>
          </a:p>
          <a:p>
            <a:pPr marL="171450" indent="-171450">
              <a:spcBef>
                <a:spcPts val="200"/>
              </a:spcBef>
              <a:buFont typeface="Wingdings" panose="05000000000000000000" pitchFamily="2" charset="2"/>
              <a:buChar char="Ø"/>
            </a:pPr>
            <a:r>
              <a:rPr lang="en-US" sz="800" b="1" dirty="0"/>
              <a:t>37% </a:t>
            </a:r>
            <a:r>
              <a:rPr lang="en-US" sz="800" dirty="0"/>
              <a:t>by appointment and </a:t>
            </a:r>
            <a:r>
              <a:rPr lang="en-US" sz="800" b="1" dirty="0"/>
              <a:t>63%</a:t>
            </a:r>
            <a:r>
              <a:rPr lang="en-US" sz="800" dirty="0"/>
              <a:t> via walk-in  </a:t>
            </a:r>
            <a:endParaRPr lang="en-US" sz="800" b="1" dirty="0"/>
          </a:p>
          <a:p>
            <a:pPr marL="171450" indent="-171450">
              <a:spcBef>
                <a:spcPts val="200"/>
              </a:spcBef>
              <a:buFont typeface="Wingdings" panose="05000000000000000000" pitchFamily="2" charset="2"/>
              <a:buChar char="Ø"/>
            </a:pPr>
            <a:r>
              <a:rPr lang="en-US" sz="800" b="1" dirty="0"/>
              <a:t>3,448 </a:t>
            </a:r>
            <a:r>
              <a:rPr lang="en-US" sz="800" dirty="0"/>
              <a:t>appointments since launching Campus module in July 2017</a:t>
            </a:r>
          </a:p>
        </p:txBody>
      </p:sp>
      <p:grpSp>
        <p:nvGrpSpPr>
          <p:cNvPr id="2" name="Group 1">
            <a:extLst>
              <a:ext uri="{FF2B5EF4-FFF2-40B4-BE49-F238E27FC236}">
                <a16:creationId xmlns:a16="http://schemas.microsoft.com/office/drawing/2014/main" id="{8B1426C6-8462-43FC-99AB-A68E087AA4DE}"/>
              </a:ext>
            </a:extLst>
          </p:cNvPr>
          <p:cNvGrpSpPr/>
          <p:nvPr/>
        </p:nvGrpSpPr>
        <p:grpSpPr>
          <a:xfrm>
            <a:off x="223032" y="825589"/>
            <a:ext cx="1412253" cy="3272904"/>
            <a:chOff x="359389" y="825589"/>
            <a:chExt cx="1412253" cy="3272904"/>
          </a:xfrm>
        </p:grpSpPr>
        <p:sp>
          <p:nvSpPr>
            <p:cNvPr id="31" name="TextBox 30">
              <a:extLst>
                <a:ext uri="{FF2B5EF4-FFF2-40B4-BE49-F238E27FC236}">
                  <a16:creationId xmlns:a16="http://schemas.microsoft.com/office/drawing/2014/main" id="{ADFCB7E9-5977-4A9D-AFC2-7CA39D70E81E}"/>
                </a:ext>
              </a:extLst>
            </p:cNvPr>
            <p:cNvSpPr txBox="1"/>
            <p:nvPr/>
          </p:nvSpPr>
          <p:spPr bwMode="gray">
            <a:xfrm>
              <a:off x="397890" y="1817847"/>
              <a:ext cx="1238403" cy="842282"/>
            </a:xfrm>
            <a:prstGeom prst="rect">
              <a:avLst/>
            </a:prstGeom>
            <a:noFill/>
          </p:spPr>
          <p:txBody>
            <a:bodyPr wrap="square" lIns="18288" tIns="18288" rIns="18288" bIns="18288" rtlCol="0">
              <a:spAutoFit/>
            </a:bodyPr>
            <a:lstStyle/>
            <a:p>
              <a:pPr>
                <a:spcBef>
                  <a:spcPts val="500"/>
                </a:spcBef>
              </a:pPr>
              <a:r>
                <a:rPr lang="en-US" sz="900" b="1" dirty="0">
                  <a:solidFill>
                    <a:schemeClr val="accent6"/>
                  </a:solidFill>
                </a:rPr>
                <a:t>2014</a:t>
              </a:r>
            </a:p>
            <a:p>
              <a:pPr>
                <a:spcBef>
                  <a:spcPts val="500"/>
                </a:spcBef>
              </a:pPr>
              <a:r>
                <a:rPr lang="en-US" sz="900" b="1" dirty="0"/>
                <a:t>Faculty Advising </a:t>
              </a:r>
              <a:br>
                <a:rPr lang="en-US" sz="900" b="1" dirty="0"/>
              </a:br>
              <a:endParaRPr lang="en-US" sz="900" b="1" dirty="0"/>
            </a:p>
            <a:p>
              <a:pPr>
                <a:spcBef>
                  <a:spcPts val="500"/>
                </a:spcBef>
              </a:pPr>
              <a:r>
                <a:rPr lang="en-US" sz="850" dirty="0">
                  <a:solidFill>
                    <a:schemeClr val="accent6"/>
                  </a:solidFill>
                </a:rPr>
                <a:t>Decentralized faculty advising model</a:t>
              </a:r>
              <a:endParaRPr lang="en-US" sz="850" b="1" dirty="0">
                <a:solidFill>
                  <a:schemeClr val="accent6"/>
                </a:solidFill>
              </a:endParaRPr>
            </a:p>
          </p:txBody>
        </p:sp>
        <p:sp>
          <p:nvSpPr>
            <p:cNvPr id="35" name="Oval 34">
              <a:extLst>
                <a:ext uri="{FF2B5EF4-FFF2-40B4-BE49-F238E27FC236}">
                  <a16:creationId xmlns:a16="http://schemas.microsoft.com/office/drawing/2014/main" id="{FAD170AF-BA16-406D-9DA0-7DC8CBCE5240}"/>
                </a:ext>
              </a:extLst>
            </p:cNvPr>
            <p:cNvSpPr/>
            <p:nvPr/>
          </p:nvSpPr>
          <p:spPr bwMode="gray">
            <a:xfrm>
              <a:off x="535739" y="1399038"/>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38" name="Straight Connector 37">
              <a:extLst>
                <a:ext uri="{FF2B5EF4-FFF2-40B4-BE49-F238E27FC236}">
                  <a16:creationId xmlns:a16="http://schemas.microsoft.com/office/drawing/2014/main" id="{BCDC22D0-EA54-495B-9E5A-A2DB3B75643A}"/>
                </a:ext>
              </a:extLst>
            </p:cNvPr>
            <p:cNvCxnSpPr/>
            <p:nvPr/>
          </p:nvCxnSpPr>
          <p:spPr bwMode="gray">
            <a:xfrm>
              <a:off x="627179" y="1581917"/>
              <a:ext cx="0" cy="182880"/>
            </a:xfrm>
            <a:prstGeom prst="line">
              <a:avLst/>
            </a:prstGeom>
            <a:ln w="12700">
              <a:solidFill>
                <a:schemeClr val="accent5"/>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DA4152A5-5E3F-47FF-B45D-7757FAC2E2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449" y="825589"/>
              <a:ext cx="431799" cy="542007"/>
            </a:xfrm>
            <a:prstGeom prst="rect">
              <a:avLst/>
            </a:prstGeom>
          </p:spPr>
        </p:pic>
        <p:sp>
          <p:nvSpPr>
            <p:cNvPr id="48" name="TextBox 47">
              <a:extLst>
                <a:ext uri="{FF2B5EF4-FFF2-40B4-BE49-F238E27FC236}">
                  <a16:creationId xmlns:a16="http://schemas.microsoft.com/office/drawing/2014/main" id="{638F590E-7D6A-4137-BD50-6CD04BA184C1}"/>
                </a:ext>
              </a:extLst>
            </p:cNvPr>
            <p:cNvSpPr txBox="1"/>
            <p:nvPr/>
          </p:nvSpPr>
          <p:spPr bwMode="gray">
            <a:xfrm>
              <a:off x="359389" y="2900729"/>
              <a:ext cx="1412253" cy="1197764"/>
            </a:xfrm>
            <a:prstGeom prst="rect">
              <a:avLst/>
            </a:prstGeom>
            <a:noFill/>
          </p:spPr>
          <p:txBody>
            <a:bodyPr wrap="square" lIns="0" tIns="0" rIns="0" bIns="0" rtlCol="0">
              <a:spAutoFit/>
            </a:bodyPr>
            <a:lstStyle/>
            <a:p>
              <a:pPr marL="171450" indent="-171450">
                <a:spcBef>
                  <a:spcPts val="200"/>
                </a:spcBef>
                <a:buFont typeface="Wingdings" panose="05000000000000000000" pitchFamily="2" charset="2"/>
                <a:buChar char="Ø"/>
              </a:pPr>
              <a:r>
                <a:rPr lang="en-US" sz="800" b="1" dirty="0"/>
                <a:t>1 in 3 </a:t>
              </a:r>
              <a:r>
                <a:rPr lang="en-US" sz="800" dirty="0"/>
                <a:t>students struggles with planning and registration </a:t>
              </a:r>
            </a:p>
            <a:p>
              <a:pPr marL="171450" indent="-171450">
                <a:spcBef>
                  <a:spcPts val="200"/>
                </a:spcBef>
                <a:buFont typeface="Wingdings" panose="05000000000000000000" pitchFamily="2" charset="2"/>
                <a:buChar char="Ø"/>
              </a:pPr>
              <a:r>
                <a:rPr lang="en-US" sz="800" dirty="0"/>
                <a:t>Students do not necessarily meet with their advisor before first-term registration </a:t>
              </a:r>
            </a:p>
            <a:p>
              <a:endParaRPr lang="en-US" sz="800" dirty="0"/>
            </a:p>
            <a:p>
              <a:pPr>
                <a:spcBef>
                  <a:spcPts val="500"/>
                </a:spcBef>
              </a:pPr>
              <a:endParaRPr lang="en-US" sz="800" dirty="0"/>
            </a:p>
          </p:txBody>
        </p:sp>
      </p:grpSp>
      <p:pic>
        <p:nvPicPr>
          <p:cNvPr id="49" name="Picture 48">
            <a:extLst>
              <a:ext uri="{FF2B5EF4-FFF2-40B4-BE49-F238E27FC236}">
                <a16:creationId xmlns:a16="http://schemas.microsoft.com/office/drawing/2014/main" id="{C173BDD2-771D-4CF2-BF7A-8C6825FCD335}"/>
              </a:ext>
            </a:extLst>
          </p:cNvPr>
          <p:cNvPicPr>
            <a:picLocks noChangeAspect="1"/>
          </p:cNvPicPr>
          <p:nvPr/>
        </p:nvPicPr>
        <p:blipFill>
          <a:blip r:embed="rId7"/>
          <a:stretch>
            <a:fillRect/>
          </a:stretch>
        </p:blipFill>
        <p:spPr>
          <a:xfrm>
            <a:off x="4470292" y="791365"/>
            <a:ext cx="548640" cy="609374"/>
          </a:xfrm>
          <a:prstGeom prst="rect">
            <a:avLst/>
          </a:prstGeom>
        </p:spPr>
      </p:pic>
      <p:sp>
        <p:nvSpPr>
          <p:cNvPr id="50" name="TextBox 49">
            <a:extLst>
              <a:ext uri="{FF2B5EF4-FFF2-40B4-BE49-F238E27FC236}">
                <a16:creationId xmlns:a16="http://schemas.microsoft.com/office/drawing/2014/main" id="{7BF21893-5321-4512-B5BD-EBF1772DFCAA}"/>
              </a:ext>
            </a:extLst>
          </p:cNvPr>
          <p:cNvSpPr txBox="1"/>
          <p:nvPr/>
        </p:nvSpPr>
        <p:spPr bwMode="gray">
          <a:xfrm>
            <a:off x="4693034" y="1817847"/>
            <a:ext cx="1566450" cy="973087"/>
          </a:xfrm>
          <a:prstGeom prst="rect">
            <a:avLst/>
          </a:prstGeom>
          <a:noFill/>
        </p:spPr>
        <p:txBody>
          <a:bodyPr wrap="square" lIns="18288" tIns="18288" rIns="18288" bIns="18288" rtlCol="0">
            <a:spAutoFit/>
          </a:bodyPr>
          <a:lstStyle/>
          <a:p>
            <a:pPr>
              <a:spcBef>
                <a:spcPts val="500"/>
              </a:spcBef>
            </a:pPr>
            <a:r>
              <a:rPr lang="en-US" sz="900" b="1" dirty="0">
                <a:solidFill>
                  <a:schemeClr val="accent6"/>
                </a:solidFill>
              </a:rPr>
              <a:t>2019</a:t>
            </a:r>
          </a:p>
          <a:p>
            <a:pPr>
              <a:spcBef>
                <a:spcPts val="500"/>
              </a:spcBef>
            </a:pPr>
            <a:r>
              <a:rPr lang="en-US" sz="900" b="1" dirty="0"/>
              <a:t>Navigate + </a:t>
            </a:r>
            <a:br>
              <a:rPr lang="en-US" sz="900" b="1" dirty="0"/>
            </a:br>
            <a:r>
              <a:rPr lang="en-US" sz="900" b="1" dirty="0"/>
              <a:t>Coordinated Care </a:t>
            </a:r>
          </a:p>
          <a:p>
            <a:pPr>
              <a:spcBef>
                <a:spcPts val="500"/>
              </a:spcBef>
            </a:pPr>
            <a:r>
              <a:rPr lang="en-US" sz="850" dirty="0">
                <a:solidFill>
                  <a:schemeClr val="accent6"/>
                </a:solidFill>
              </a:rPr>
              <a:t>Staff across the campus use Navigate for workflow and student support</a:t>
            </a:r>
            <a:endParaRPr lang="en-US" sz="850" b="1" dirty="0">
              <a:solidFill>
                <a:schemeClr val="accent6"/>
              </a:solidFill>
            </a:endParaRPr>
          </a:p>
        </p:txBody>
      </p:sp>
      <p:sp>
        <p:nvSpPr>
          <p:cNvPr id="51" name="Oval 50">
            <a:extLst>
              <a:ext uri="{FF2B5EF4-FFF2-40B4-BE49-F238E27FC236}">
                <a16:creationId xmlns:a16="http://schemas.microsoft.com/office/drawing/2014/main" id="{0D507350-C562-427C-9462-2429CDE137BA}"/>
              </a:ext>
            </a:extLst>
          </p:cNvPr>
          <p:cNvSpPr/>
          <p:nvPr/>
        </p:nvSpPr>
        <p:spPr bwMode="gray">
          <a:xfrm>
            <a:off x="4661513" y="1399038"/>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52" name="Straight Connector 51">
            <a:extLst>
              <a:ext uri="{FF2B5EF4-FFF2-40B4-BE49-F238E27FC236}">
                <a16:creationId xmlns:a16="http://schemas.microsoft.com/office/drawing/2014/main" id="{D3489F3B-965A-49A5-B12A-3DC2B13A2144}"/>
              </a:ext>
            </a:extLst>
          </p:cNvPr>
          <p:cNvCxnSpPr>
            <a:cxnSpLocks/>
          </p:cNvCxnSpPr>
          <p:nvPr/>
        </p:nvCxnSpPr>
        <p:spPr bwMode="gray">
          <a:xfrm>
            <a:off x="4751100" y="1573897"/>
            <a:ext cx="0" cy="182880"/>
          </a:xfrm>
          <a:prstGeom prst="line">
            <a:avLst/>
          </a:prstGeom>
          <a:ln w="12700">
            <a:solidFill>
              <a:schemeClr val="accent5"/>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4BBB244-2B13-4934-A663-CF443844B143}"/>
              </a:ext>
            </a:extLst>
          </p:cNvPr>
          <p:cNvSpPr txBox="1"/>
          <p:nvPr/>
        </p:nvSpPr>
        <p:spPr bwMode="gray">
          <a:xfrm>
            <a:off x="4719816" y="2865154"/>
            <a:ext cx="1261961" cy="1282402"/>
          </a:xfrm>
          <a:prstGeom prst="rect">
            <a:avLst/>
          </a:prstGeom>
          <a:noFill/>
        </p:spPr>
        <p:txBody>
          <a:bodyPr wrap="square" lIns="0" tIns="0" rIns="0" bIns="0" rtlCol="0">
            <a:spAutoFit/>
          </a:bodyPr>
          <a:lstStyle/>
          <a:p>
            <a:pPr marL="171450" indent="-171450">
              <a:spcBef>
                <a:spcPts val="200"/>
              </a:spcBef>
              <a:buFont typeface="Wingdings" panose="05000000000000000000" pitchFamily="2" charset="2"/>
              <a:buChar char="Ø"/>
            </a:pPr>
            <a:r>
              <a:rPr lang="en-US" sz="800" b="1" dirty="0"/>
              <a:t>100% </a:t>
            </a:r>
            <a:r>
              <a:rPr lang="en-US" sz="800" dirty="0"/>
              <a:t>Admissions and Financial Aid staff use Navigate</a:t>
            </a:r>
          </a:p>
          <a:p>
            <a:pPr marL="171450" indent="-171450">
              <a:spcBef>
                <a:spcPts val="200"/>
              </a:spcBef>
              <a:buFont typeface="Wingdings" panose="05000000000000000000" pitchFamily="2" charset="2"/>
              <a:buChar char="Ø"/>
            </a:pPr>
            <a:r>
              <a:rPr lang="en-US" sz="800" b="1" dirty="0"/>
              <a:t>155</a:t>
            </a:r>
            <a:r>
              <a:rPr lang="en-US" sz="800" dirty="0"/>
              <a:t> SAP appeals have been processed using Navigate cases</a:t>
            </a:r>
          </a:p>
          <a:p>
            <a:pPr marL="171450" indent="-171450">
              <a:spcBef>
                <a:spcPts val="200"/>
              </a:spcBef>
              <a:buFont typeface="Wingdings" panose="05000000000000000000" pitchFamily="2" charset="2"/>
              <a:buChar char="Ø"/>
            </a:pPr>
            <a:r>
              <a:rPr lang="en-US" sz="800" b="1" dirty="0"/>
              <a:t>Over 80,479 </a:t>
            </a:r>
            <a:r>
              <a:rPr lang="en-US" sz="800" dirty="0"/>
              <a:t>appointments since launching Campus module in July 2017</a:t>
            </a:r>
          </a:p>
        </p:txBody>
      </p:sp>
    </p:spTree>
    <p:custDataLst>
      <p:tags r:id="rId1"/>
    </p:custDataLst>
    <p:extLst>
      <p:ext uri="{BB962C8B-B14F-4D97-AF65-F5344CB8AC3E}">
        <p14:creationId xmlns:p14="http://schemas.microsoft.com/office/powerpoint/2010/main" val="367816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A47165-38F2-4F6A-8F32-F4882A4273FC}"/>
              </a:ext>
            </a:extLst>
          </p:cNvPr>
          <p:cNvSpPr>
            <a:spLocks noGrp="1"/>
          </p:cNvSpPr>
          <p:nvPr>
            <p:ph type="title"/>
          </p:nvPr>
        </p:nvSpPr>
        <p:spPr/>
        <p:txBody>
          <a:bodyPr/>
          <a:lstStyle/>
          <a:p>
            <a:r>
              <a:rPr lang="en-US" dirty="0"/>
              <a:t>Let’s Discuss</a:t>
            </a:r>
          </a:p>
        </p:txBody>
      </p:sp>
      <p:sp>
        <p:nvSpPr>
          <p:cNvPr id="8" name="Text Placeholder 7">
            <a:extLst>
              <a:ext uri="{FF2B5EF4-FFF2-40B4-BE49-F238E27FC236}">
                <a16:creationId xmlns:a16="http://schemas.microsoft.com/office/drawing/2014/main" id="{1C29845D-30D3-47B8-8B9C-0B6E11F44704}"/>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B1B1FBCA-86C5-4EAB-BA47-BD5B3D72702A}"/>
              </a:ext>
            </a:extLst>
          </p:cNvPr>
          <p:cNvSpPr>
            <a:spLocks noGrp="1"/>
          </p:cNvSpPr>
          <p:nvPr>
            <p:ph type="body" sz="quarter" idx="17"/>
          </p:nvPr>
        </p:nvSpPr>
        <p:spPr>
          <a:xfrm>
            <a:off x="882809" y="1759121"/>
            <a:ext cx="4241053" cy="902106"/>
          </a:xfrm>
        </p:spPr>
        <p:txBody>
          <a:bodyPr/>
          <a:lstStyle/>
          <a:p>
            <a:r>
              <a:rPr lang="en-US" dirty="0"/>
              <a:t>Is </a:t>
            </a:r>
            <a:r>
              <a:rPr lang="en-US" b="1" dirty="0"/>
              <a:t>technology necessary </a:t>
            </a:r>
            <a:r>
              <a:rPr lang="en-US" dirty="0"/>
              <a:t>to advise today’s students?</a:t>
            </a:r>
          </a:p>
          <a:p>
            <a:endParaRPr lang="en-US" dirty="0"/>
          </a:p>
        </p:txBody>
      </p:sp>
      <p:sp>
        <p:nvSpPr>
          <p:cNvPr id="10" name="Text Placeholder 9">
            <a:extLst>
              <a:ext uri="{FF2B5EF4-FFF2-40B4-BE49-F238E27FC236}">
                <a16:creationId xmlns:a16="http://schemas.microsoft.com/office/drawing/2014/main" id="{69BADB85-80CC-4ED7-A9EA-4205EAD41F69}"/>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80C4A420-5439-4FBB-A722-5DE77E6E77D1}"/>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651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Old Process Required Students to Make Many Office Visits</a:t>
            </a:r>
          </a:p>
        </p:txBody>
      </p:sp>
      <p:sp>
        <p:nvSpPr>
          <p:cNvPr id="6" name="Title 5"/>
          <p:cNvSpPr>
            <a:spLocks noGrp="1"/>
          </p:cNvSpPr>
          <p:nvPr>
            <p:ph type="title"/>
          </p:nvPr>
        </p:nvSpPr>
        <p:spPr/>
        <p:txBody>
          <a:bodyPr/>
          <a:lstStyle/>
          <a:p>
            <a:r>
              <a:rPr lang="en-US" dirty="0"/>
              <a:t>Change-of-Major and Dual-Major Request </a:t>
            </a:r>
          </a:p>
        </p:txBody>
      </p:sp>
      <p:sp>
        <p:nvSpPr>
          <p:cNvPr id="12" name="TextBox 11"/>
          <p:cNvSpPr txBox="1"/>
          <p:nvPr/>
        </p:nvSpPr>
        <p:spPr>
          <a:xfrm>
            <a:off x="4750677" y="1460937"/>
            <a:ext cx="1313793" cy="276999"/>
          </a:xfrm>
          <a:prstGeom prst="rect">
            <a:avLst/>
          </a:prstGeom>
          <a:noFill/>
        </p:spPr>
        <p:txBody>
          <a:bodyPr wrap="square" lIns="0" tIns="0" rIns="0" bIns="0" rtlCol="0">
            <a:spAutoFit/>
          </a:bodyPr>
          <a:lstStyle/>
          <a:p>
            <a:pPr>
              <a:spcBef>
                <a:spcPts val="500"/>
              </a:spcBef>
            </a:pPr>
            <a:r>
              <a:rPr lang="en-US" sz="900" dirty="0"/>
              <a:t>Process takes up to   </a:t>
            </a:r>
            <a:r>
              <a:rPr lang="en-US" sz="900" b="1" dirty="0">
                <a:solidFill>
                  <a:schemeClr val="accent6"/>
                </a:solidFill>
              </a:rPr>
              <a:t>2 weeks </a:t>
            </a:r>
            <a:r>
              <a:rPr lang="en-US" sz="900" dirty="0"/>
              <a:t>to complete </a:t>
            </a:r>
          </a:p>
        </p:txBody>
      </p:sp>
      <p:sp>
        <p:nvSpPr>
          <p:cNvPr id="45" name="TextBox 44"/>
          <p:cNvSpPr txBox="1"/>
          <p:nvPr/>
        </p:nvSpPr>
        <p:spPr>
          <a:xfrm>
            <a:off x="283778" y="1088509"/>
            <a:ext cx="1619484" cy="369332"/>
          </a:xfrm>
          <a:prstGeom prst="rect">
            <a:avLst/>
          </a:prstGeom>
          <a:noFill/>
        </p:spPr>
        <p:txBody>
          <a:bodyPr wrap="square" lIns="0" tIns="0" rIns="0" bIns="0" rtlCol="0">
            <a:spAutoFit/>
          </a:bodyPr>
          <a:lstStyle/>
          <a:p>
            <a:pPr>
              <a:spcBef>
                <a:spcPts val="500"/>
              </a:spcBef>
            </a:pPr>
            <a:r>
              <a:rPr lang="en-US" sz="1200" b="1" dirty="0">
                <a:solidFill>
                  <a:schemeClr val="accent6"/>
                </a:solidFill>
              </a:rPr>
              <a:t>Pre-Navigate Process </a:t>
            </a:r>
          </a:p>
        </p:txBody>
      </p:sp>
      <p:sp>
        <p:nvSpPr>
          <p:cNvPr id="82" name="TextBox 81"/>
          <p:cNvSpPr txBox="1"/>
          <p:nvPr/>
        </p:nvSpPr>
        <p:spPr bwMode="gray">
          <a:xfrm>
            <a:off x="2346276" y="3090837"/>
            <a:ext cx="795064" cy="176894"/>
          </a:xfrm>
          <a:prstGeom prst="rect">
            <a:avLst/>
          </a:prstGeom>
          <a:noFill/>
        </p:spPr>
        <p:txBody>
          <a:bodyPr wrap="square" lIns="18288" tIns="18288" rIns="18288" bIns="18288" rtlCol="0">
            <a:spAutoFit/>
          </a:bodyPr>
          <a:lstStyle/>
          <a:p>
            <a:pPr algn="ctr">
              <a:spcBef>
                <a:spcPts val="500"/>
              </a:spcBef>
            </a:pPr>
            <a:r>
              <a:rPr lang="en-US" sz="900" b="1" dirty="0"/>
              <a:t>VA Office </a:t>
            </a:r>
            <a:endParaRPr lang="en-US" sz="900" dirty="0"/>
          </a:p>
        </p:txBody>
      </p:sp>
      <p:grpSp>
        <p:nvGrpSpPr>
          <p:cNvPr id="92" name="Group 91"/>
          <p:cNvGrpSpPr/>
          <p:nvPr/>
        </p:nvGrpSpPr>
        <p:grpSpPr bwMode="gray">
          <a:xfrm rot="16200000">
            <a:off x="2990490" y="-770031"/>
            <a:ext cx="419819" cy="6400801"/>
            <a:chOff x="2852898" y="1287178"/>
            <a:chExt cx="419819" cy="2758129"/>
          </a:xfrm>
        </p:grpSpPr>
        <p:sp>
          <p:nvSpPr>
            <p:cNvPr id="93" name="Rectangle 92"/>
            <p:cNvSpPr/>
            <p:nvPr/>
          </p:nvSpPr>
          <p:spPr bwMode="gray">
            <a:xfrm>
              <a:off x="2852898" y="1287178"/>
              <a:ext cx="419819" cy="2750814"/>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4" name="Straight Connector 93"/>
            <p:cNvCxnSpPr/>
            <p:nvPr/>
          </p:nvCxnSpPr>
          <p:spPr bwMode="gray">
            <a:xfrm>
              <a:off x="3062807" y="1294493"/>
              <a:ext cx="1" cy="2750814"/>
            </a:xfrm>
            <a:prstGeom prst="line">
              <a:avLst/>
            </a:prstGeom>
            <a:ln w="12700">
              <a:solidFill>
                <a:schemeClr val="bg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bwMode="gray">
          <a:xfrm>
            <a:off x="340928" y="2840692"/>
            <a:ext cx="748403" cy="174792"/>
          </a:xfrm>
          <a:prstGeom prst="rect">
            <a:avLst/>
          </a:prstGeom>
          <a:noFill/>
        </p:spPr>
        <p:txBody>
          <a:bodyPr wrap="square" lIns="18288" tIns="18288" rIns="18288" bIns="18288" rtlCol="0">
            <a:spAutoFit/>
          </a:bodyPr>
          <a:lstStyle/>
          <a:p>
            <a:pPr>
              <a:spcBef>
                <a:spcPts val="500"/>
              </a:spcBef>
            </a:pPr>
            <a:r>
              <a:rPr lang="en-US" sz="900" b="1" dirty="0"/>
              <a:t>Advising</a:t>
            </a:r>
          </a:p>
        </p:txBody>
      </p:sp>
      <p:sp>
        <p:nvSpPr>
          <p:cNvPr id="96" name="TextBox 95"/>
          <p:cNvSpPr txBox="1"/>
          <p:nvPr/>
        </p:nvSpPr>
        <p:spPr bwMode="gray">
          <a:xfrm>
            <a:off x="1528597" y="2861713"/>
            <a:ext cx="1024230" cy="175433"/>
          </a:xfrm>
          <a:prstGeom prst="rect">
            <a:avLst/>
          </a:prstGeom>
          <a:noFill/>
        </p:spPr>
        <p:txBody>
          <a:bodyPr wrap="square" lIns="18288" tIns="18288" rIns="18288" bIns="18288" rtlCol="0">
            <a:spAutoFit/>
          </a:bodyPr>
          <a:lstStyle/>
          <a:p>
            <a:pPr>
              <a:spcBef>
                <a:spcPts val="500"/>
              </a:spcBef>
            </a:pPr>
            <a:r>
              <a:rPr lang="en-US" sz="900" b="1" dirty="0"/>
              <a:t>Financial Aid </a:t>
            </a:r>
            <a:endParaRPr lang="en-US" sz="900" dirty="0"/>
          </a:p>
        </p:txBody>
      </p:sp>
      <p:sp>
        <p:nvSpPr>
          <p:cNvPr id="97" name="TextBox 96"/>
          <p:cNvSpPr txBox="1"/>
          <p:nvPr/>
        </p:nvSpPr>
        <p:spPr bwMode="gray">
          <a:xfrm>
            <a:off x="3065638" y="3250595"/>
            <a:ext cx="827789" cy="175433"/>
          </a:xfrm>
          <a:prstGeom prst="rect">
            <a:avLst/>
          </a:prstGeom>
          <a:noFill/>
        </p:spPr>
        <p:txBody>
          <a:bodyPr wrap="square" lIns="18288" tIns="18288" rIns="18288" bIns="18288" rtlCol="0">
            <a:spAutoFit/>
          </a:bodyPr>
          <a:lstStyle/>
          <a:p>
            <a:pPr>
              <a:spcBef>
                <a:spcPts val="500"/>
              </a:spcBef>
            </a:pPr>
            <a:r>
              <a:rPr lang="en-US" sz="900" b="1" dirty="0"/>
              <a:t>Registrars </a:t>
            </a:r>
          </a:p>
        </p:txBody>
      </p:sp>
      <p:sp>
        <p:nvSpPr>
          <p:cNvPr id="98" name="TextBox 97"/>
          <p:cNvSpPr txBox="1"/>
          <p:nvPr/>
        </p:nvSpPr>
        <p:spPr bwMode="gray">
          <a:xfrm>
            <a:off x="4148202" y="2840692"/>
            <a:ext cx="827789" cy="175433"/>
          </a:xfrm>
          <a:prstGeom prst="rect">
            <a:avLst/>
          </a:prstGeom>
          <a:noFill/>
        </p:spPr>
        <p:txBody>
          <a:bodyPr wrap="square" lIns="18288" tIns="18288" rIns="18288" bIns="18288" rtlCol="0">
            <a:spAutoFit/>
          </a:bodyPr>
          <a:lstStyle/>
          <a:p>
            <a:pPr>
              <a:spcBef>
                <a:spcPts val="500"/>
              </a:spcBef>
            </a:pPr>
            <a:r>
              <a:rPr lang="en-US" sz="900" b="1" dirty="0"/>
              <a:t>Admissions </a:t>
            </a:r>
            <a:endParaRPr lang="en-US" sz="900" dirty="0"/>
          </a:p>
        </p:txBody>
      </p:sp>
      <p:sp>
        <p:nvSpPr>
          <p:cNvPr id="99" name="TextBox 98"/>
          <p:cNvSpPr txBox="1"/>
          <p:nvPr/>
        </p:nvSpPr>
        <p:spPr bwMode="gray">
          <a:xfrm>
            <a:off x="5335870" y="2840692"/>
            <a:ext cx="827789" cy="175433"/>
          </a:xfrm>
          <a:prstGeom prst="rect">
            <a:avLst/>
          </a:prstGeom>
          <a:noFill/>
        </p:spPr>
        <p:txBody>
          <a:bodyPr wrap="square" lIns="18288" tIns="18288" rIns="18288" bIns="18288" rtlCol="0">
            <a:spAutoFit/>
          </a:bodyPr>
          <a:lstStyle/>
          <a:p>
            <a:pPr>
              <a:spcBef>
                <a:spcPts val="500"/>
              </a:spcBef>
            </a:pPr>
            <a:r>
              <a:rPr lang="en-US" sz="900" b="1" dirty="0"/>
              <a:t>Advising </a:t>
            </a:r>
            <a:endParaRPr lang="en-US" sz="900" dirty="0"/>
          </a:p>
        </p:txBody>
      </p:sp>
      <p:sp>
        <p:nvSpPr>
          <p:cNvPr id="8" name="TextBox 7"/>
          <p:cNvSpPr txBox="1"/>
          <p:nvPr/>
        </p:nvSpPr>
        <p:spPr>
          <a:xfrm>
            <a:off x="340928" y="3099566"/>
            <a:ext cx="998483" cy="969496"/>
          </a:xfrm>
          <a:prstGeom prst="rect">
            <a:avLst/>
          </a:prstGeom>
          <a:noFill/>
        </p:spPr>
        <p:txBody>
          <a:bodyPr wrap="square" lIns="0" tIns="0" rIns="0" bIns="0" rtlCol="0">
            <a:spAutoFit/>
          </a:bodyPr>
          <a:lstStyle/>
          <a:p>
            <a:pPr>
              <a:spcBef>
                <a:spcPts val="500"/>
              </a:spcBef>
            </a:pPr>
            <a:r>
              <a:rPr lang="en-US" sz="900" dirty="0"/>
              <a:t>Student visits Advising to make the change, but finds they need to visit several other offices to gain approval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412" y="1115469"/>
            <a:ext cx="412203" cy="622467"/>
          </a:xfrm>
          <a:prstGeom prst="rect">
            <a:avLst/>
          </a:prstGeom>
        </p:spPr>
      </p:pic>
      <p:sp>
        <p:nvSpPr>
          <p:cNvPr id="16" name="TextBox 15"/>
          <p:cNvSpPr txBox="1"/>
          <p:nvPr/>
        </p:nvSpPr>
        <p:spPr>
          <a:xfrm>
            <a:off x="2596058" y="1460937"/>
            <a:ext cx="1166649" cy="276999"/>
          </a:xfrm>
          <a:prstGeom prst="rect">
            <a:avLst/>
          </a:prstGeom>
          <a:noFill/>
        </p:spPr>
        <p:txBody>
          <a:bodyPr wrap="square" lIns="0" tIns="0" rIns="0" bIns="0" rtlCol="0">
            <a:spAutoFit/>
          </a:bodyPr>
          <a:lstStyle/>
          <a:p>
            <a:pPr>
              <a:spcBef>
                <a:spcPts val="500"/>
              </a:spcBef>
            </a:pPr>
            <a:r>
              <a:rPr lang="en-US" sz="900" dirty="0"/>
              <a:t>Process completed on a </a:t>
            </a:r>
            <a:r>
              <a:rPr lang="en-US" sz="900" b="1" dirty="0">
                <a:solidFill>
                  <a:schemeClr val="accent6"/>
                </a:solidFill>
              </a:rPr>
              <a:t>paper form </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144" y="1172057"/>
            <a:ext cx="567773" cy="565879"/>
          </a:xfrm>
          <a:prstGeom prst="rect">
            <a:avLst/>
          </a:prstGeom>
        </p:spPr>
      </p:pic>
      <p:sp>
        <p:nvSpPr>
          <p:cNvPr id="102" name="TextBox 101"/>
          <p:cNvSpPr txBox="1"/>
          <p:nvPr/>
        </p:nvSpPr>
        <p:spPr>
          <a:xfrm>
            <a:off x="4148202" y="3099566"/>
            <a:ext cx="987973" cy="830997"/>
          </a:xfrm>
          <a:prstGeom prst="rect">
            <a:avLst/>
          </a:prstGeom>
          <a:noFill/>
        </p:spPr>
        <p:txBody>
          <a:bodyPr wrap="square" lIns="0" tIns="0" rIns="0" bIns="0" rtlCol="0">
            <a:spAutoFit/>
          </a:bodyPr>
          <a:lstStyle/>
          <a:p>
            <a:pPr>
              <a:spcBef>
                <a:spcPts val="500"/>
              </a:spcBef>
            </a:pPr>
            <a:r>
              <a:rPr lang="en-US" sz="900" dirty="0"/>
              <a:t>If the change is approved by all offices, the student must take the form to Admissions </a:t>
            </a:r>
          </a:p>
        </p:txBody>
      </p:sp>
      <p:sp>
        <p:nvSpPr>
          <p:cNvPr id="103" name="TextBox 102"/>
          <p:cNvSpPr txBox="1"/>
          <p:nvPr/>
        </p:nvSpPr>
        <p:spPr>
          <a:xfrm>
            <a:off x="5335870" y="3099566"/>
            <a:ext cx="838301" cy="830997"/>
          </a:xfrm>
          <a:prstGeom prst="rect">
            <a:avLst/>
          </a:prstGeom>
          <a:noFill/>
        </p:spPr>
        <p:txBody>
          <a:bodyPr wrap="square" lIns="0" tIns="0" rIns="0" bIns="0" rtlCol="0">
            <a:spAutoFit/>
          </a:bodyPr>
          <a:lstStyle/>
          <a:p>
            <a:pPr>
              <a:spcBef>
                <a:spcPts val="500"/>
              </a:spcBef>
            </a:pPr>
            <a:r>
              <a:rPr lang="en-US" sz="900" dirty="0"/>
              <a:t>Finally, the student must return to Advising to discuss a new academic plan </a:t>
            </a:r>
          </a:p>
        </p:txBody>
      </p:sp>
      <p:sp>
        <p:nvSpPr>
          <p:cNvPr id="104" name="TextBox 103"/>
          <p:cNvSpPr txBox="1"/>
          <p:nvPr/>
        </p:nvSpPr>
        <p:spPr>
          <a:xfrm>
            <a:off x="1528597" y="3614571"/>
            <a:ext cx="2385850" cy="415498"/>
          </a:xfrm>
          <a:prstGeom prst="rect">
            <a:avLst/>
          </a:prstGeom>
          <a:noFill/>
        </p:spPr>
        <p:txBody>
          <a:bodyPr wrap="square" lIns="0" tIns="0" rIns="0" bIns="0" rtlCol="0">
            <a:spAutoFit/>
          </a:bodyPr>
          <a:lstStyle/>
          <a:p>
            <a:pPr>
              <a:spcBef>
                <a:spcPts val="500"/>
              </a:spcBef>
            </a:pPr>
            <a:r>
              <a:rPr lang="en-US" sz="900" dirty="0"/>
              <a:t>Student must then visit two to three  additional offices to have the request reviewed and signed by appropriate staff </a:t>
            </a:r>
          </a:p>
        </p:txBody>
      </p:sp>
      <p:sp>
        <p:nvSpPr>
          <p:cNvPr id="105" name="Rectangle 104"/>
          <p:cNvSpPr/>
          <p:nvPr/>
        </p:nvSpPr>
        <p:spPr>
          <a:xfrm>
            <a:off x="1121456" y="2807829"/>
            <a:ext cx="372218" cy="261610"/>
          </a:xfrm>
          <a:prstGeom prst="rect">
            <a:avLst/>
          </a:prstGeom>
        </p:spPr>
        <p:txBody>
          <a:bodyPr wrap="none">
            <a:spAutoFit/>
          </a:bodyPr>
          <a:lstStyle/>
          <a:p>
            <a:r>
              <a:rPr lang="en-US" sz="1100" dirty="0">
                <a:ea typeface="Calibri" panose="020F0502020204030204" pitchFamily="34" charset="0"/>
                <a:cs typeface="Times New Roman" panose="02020603050405020304" pitchFamily="18" charset="0"/>
                <a:sym typeface="Wingdings" panose="05000000000000000000" pitchFamily="2" charset="2"/>
              </a:rPr>
              <a:t> </a:t>
            </a:r>
            <a:endParaRPr lang="en-US" dirty="0"/>
          </a:p>
        </p:txBody>
      </p:sp>
      <p:sp>
        <p:nvSpPr>
          <p:cNvPr id="106" name="Rectangle 105"/>
          <p:cNvSpPr/>
          <p:nvPr/>
        </p:nvSpPr>
        <p:spPr>
          <a:xfrm>
            <a:off x="3655336" y="2807829"/>
            <a:ext cx="372218" cy="261610"/>
          </a:xfrm>
          <a:prstGeom prst="rect">
            <a:avLst/>
          </a:prstGeom>
        </p:spPr>
        <p:txBody>
          <a:bodyPr wrap="none">
            <a:spAutoFit/>
          </a:bodyPr>
          <a:lstStyle/>
          <a:p>
            <a:r>
              <a:rPr lang="en-US" sz="1100" dirty="0">
                <a:ea typeface="Calibri" panose="020F0502020204030204" pitchFamily="34" charset="0"/>
                <a:cs typeface="Times New Roman" panose="02020603050405020304" pitchFamily="18" charset="0"/>
                <a:sym typeface="Wingdings" panose="05000000000000000000" pitchFamily="2" charset="2"/>
              </a:rPr>
              <a:t> </a:t>
            </a:r>
            <a:endParaRPr lang="en-US" dirty="0"/>
          </a:p>
        </p:txBody>
      </p:sp>
      <p:sp>
        <p:nvSpPr>
          <p:cNvPr id="107" name="Rectangle 106"/>
          <p:cNvSpPr/>
          <p:nvPr/>
        </p:nvSpPr>
        <p:spPr>
          <a:xfrm>
            <a:off x="5010411" y="2807829"/>
            <a:ext cx="372218" cy="261610"/>
          </a:xfrm>
          <a:prstGeom prst="rect">
            <a:avLst/>
          </a:prstGeom>
        </p:spPr>
        <p:txBody>
          <a:bodyPr wrap="none">
            <a:spAutoFit/>
          </a:bodyPr>
          <a:lstStyle/>
          <a:p>
            <a:r>
              <a:rPr lang="en-US" sz="1100" dirty="0">
                <a:ea typeface="Calibri" panose="020F0502020204030204" pitchFamily="34" charset="0"/>
                <a:cs typeface="Times New Roman" panose="02020603050405020304" pitchFamily="18" charset="0"/>
                <a:sym typeface="Wingdings" panose="05000000000000000000" pitchFamily="2" charset="2"/>
              </a:rPr>
              <a:t> </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412" y="2350077"/>
            <a:ext cx="426576" cy="405247"/>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4087" y="2350077"/>
            <a:ext cx="426576" cy="405247"/>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1812" y="2350077"/>
            <a:ext cx="426576" cy="40524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237" y="2350077"/>
            <a:ext cx="426576" cy="405247"/>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1562" y="2350077"/>
            <a:ext cx="426576" cy="405247"/>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5987" y="2350077"/>
            <a:ext cx="426576" cy="405247"/>
          </a:xfrm>
          <a:prstGeom prst="rect">
            <a:avLst/>
          </a:prstGeom>
        </p:spPr>
      </p:pic>
    </p:spTree>
    <p:extLst>
      <p:ext uri="{BB962C8B-B14F-4D97-AF65-F5344CB8AC3E}">
        <p14:creationId xmlns:p14="http://schemas.microsoft.com/office/powerpoint/2010/main" val="65021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Navigate Cases Eliminates the Need for Multiple Office Visits </a:t>
            </a:r>
          </a:p>
        </p:txBody>
      </p:sp>
      <p:sp>
        <p:nvSpPr>
          <p:cNvPr id="6" name="Title 5"/>
          <p:cNvSpPr>
            <a:spLocks noGrp="1"/>
          </p:cNvSpPr>
          <p:nvPr>
            <p:ph type="title"/>
          </p:nvPr>
        </p:nvSpPr>
        <p:spPr/>
        <p:txBody>
          <a:bodyPr/>
          <a:lstStyle/>
          <a:p>
            <a:r>
              <a:rPr lang="en-US" dirty="0"/>
              <a:t>Streamlining the Process for Students </a:t>
            </a:r>
          </a:p>
        </p:txBody>
      </p:sp>
      <p:sp>
        <p:nvSpPr>
          <p:cNvPr id="10" name="Rectangle 9"/>
          <p:cNvSpPr/>
          <p:nvPr/>
        </p:nvSpPr>
        <p:spPr bwMode="gray">
          <a:xfrm>
            <a:off x="4514850" y="2838777"/>
            <a:ext cx="1885950" cy="1671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bwMode="gray">
          <a:xfrm>
            <a:off x="4864116" y="3173782"/>
            <a:ext cx="1060433" cy="430887"/>
          </a:xfrm>
          <a:prstGeom prst="rect">
            <a:avLst/>
          </a:prstGeom>
          <a:noFill/>
        </p:spPr>
        <p:txBody>
          <a:bodyPr wrap="square" lIns="0" tIns="0" rIns="0" bIns="0" rtlCol="0">
            <a:spAutoFit/>
          </a:bodyPr>
          <a:lstStyle/>
          <a:p>
            <a:r>
              <a:rPr lang="en-US" sz="2800" b="1" dirty="0">
                <a:solidFill>
                  <a:schemeClr val="tx2"/>
                </a:solidFill>
                <a:latin typeface="+mj-lt"/>
              </a:rPr>
              <a:t>5,904</a:t>
            </a:r>
          </a:p>
        </p:txBody>
      </p:sp>
      <p:sp>
        <p:nvSpPr>
          <p:cNvPr id="15" name="TextBox 14"/>
          <p:cNvSpPr txBox="1"/>
          <p:nvPr/>
        </p:nvSpPr>
        <p:spPr bwMode="gray">
          <a:xfrm>
            <a:off x="4860399" y="3746422"/>
            <a:ext cx="1216551" cy="461665"/>
          </a:xfrm>
          <a:prstGeom prst="rect">
            <a:avLst/>
          </a:prstGeom>
          <a:noFill/>
        </p:spPr>
        <p:txBody>
          <a:bodyPr wrap="square" lIns="0" tIns="0" rIns="0" bIns="0" rtlCol="0">
            <a:spAutoFit/>
          </a:bodyPr>
          <a:lstStyle/>
          <a:p>
            <a:pPr>
              <a:spcBef>
                <a:spcPts val="500"/>
              </a:spcBef>
            </a:pPr>
            <a:r>
              <a:rPr lang="en-US" sz="1000" b="1" dirty="0">
                <a:solidFill>
                  <a:schemeClr val="accent6"/>
                </a:solidFill>
              </a:rPr>
              <a:t>Office visits eliminated since January 2018 </a:t>
            </a:r>
          </a:p>
        </p:txBody>
      </p:sp>
      <p:sp>
        <p:nvSpPr>
          <p:cNvPr id="30" name="TextBox 29"/>
          <p:cNvSpPr txBox="1"/>
          <p:nvPr/>
        </p:nvSpPr>
        <p:spPr>
          <a:xfrm>
            <a:off x="293303" y="1333267"/>
            <a:ext cx="1619484" cy="369332"/>
          </a:xfrm>
          <a:prstGeom prst="rect">
            <a:avLst/>
          </a:prstGeom>
          <a:noFill/>
        </p:spPr>
        <p:txBody>
          <a:bodyPr wrap="square" lIns="0" tIns="0" rIns="0" bIns="0" rtlCol="0">
            <a:spAutoFit/>
          </a:bodyPr>
          <a:lstStyle/>
          <a:p>
            <a:pPr>
              <a:spcBef>
                <a:spcPts val="500"/>
              </a:spcBef>
            </a:pPr>
            <a:r>
              <a:rPr lang="en-US" sz="1200" b="1" dirty="0">
                <a:solidFill>
                  <a:schemeClr val="accent6"/>
                </a:solidFill>
              </a:rPr>
              <a:t>Post-Navigate Process </a:t>
            </a:r>
          </a:p>
        </p:txBody>
      </p:sp>
      <p:sp>
        <p:nvSpPr>
          <p:cNvPr id="31" name="TextBox 30"/>
          <p:cNvSpPr txBox="1"/>
          <p:nvPr/>
        </p:nvSpPr>
        <p:spPr>
          <a:xfrm>
            <a:off x="4750677" y="1460937"/>
            <a:ext cx="1208689" cy="276999"/>
          </a:xfrm>
          <a:prstGeom prst="rect">
            <a:avLst/>
          </a:prstGeom>
          <a:noFill/>
        </p:spPr>
        <p:txBody>
          <a:bodyPr wrap="square" lIns="0" tIns="0" rIns="0" bIns="0" rtlCol="0">
            <a:spAutoFit/>
          </a:bodyPr>
          <a:lstStyle/>
          <a:p>
            <a:pPr>
              <a:spcBef>
                <a:spcPts val="500"/>
              </a:spcBef>
            </a:pPr>
            <a:r>
              <a:rPr lang="en-US" sz="900" dirty="0"/>
              <a:t>Process takes up to </a:t>
            </a:r>
            <a:r>
              <a:rPr lang="en-US" sz="900" b="1" dirty="0">
                <a:solidFill>
                  <a:schemeClr val="accent6"/>
                </a:solidFill>
              </a:rPr>
              <a:t>3 days to </a:t>
            </a:r>
            <a:r>
              <a:rPr lang="en-US" sz="900" dirty="0"/>
              <a:t>complete </a:t>
            </a:r>
          </a:p>
        </p:txBody>
      </p:sp>
      <p:sp>
        <p:nvSpPr>
          <p:cNvPr id="33" name="TextBox 32"/>
          <p:cNvSpPr txBox="1"/>
          <p:nvPr/>
        </p:nvSpPr>
        <p:spPr>
          <a:xfrm>
            <a:off x="2596058" y="1460937"/>
            <a:ext cx="1232992" cy="276999"/>
          </a:xfrm>
          <a:prstGeom prst="rect">
            <a:avLst/>
          </a:prstGeom>
          <a:noFill/>
        </p:spPr>
        <p:txBody>
          <a:bodyPr wrap="square" lIns="0" tIns="0" rIns="0" bIns="0" rtlCol="0">
            <a:spAutoFit/>
          </a:bodyPr>
          <a:lstStyle/>
          <a:p>
            <a:pPr>
              <a:spcBef>
                <a:spcPts val="500"/>
              </a:spcBef>
            </a:pPr>
            <a:r>
              <a:rPr lang="en-US" sz="900" dirty="0"/>
              <a:t>Process completed via </a:t>
            </a:r>
            <a:r>
              <a:rPr lang="en-US" sz="900" b="1" dirty="0">
                <a:solidFill>
                  <a:schemeClr val="accent6"/>
                </a:solidFill>
              </a:rPr>
              <a:t>Navigate Cases </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144" y="1172057"/>
            <a:ext cx="567773" cy="565879"/>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248" y="1236301"/>
            <a:ext cx="618676" cy="511440"/>
          </a:xfrm>
          <a:prstGeom prst="rect">
            <a:avLst/>
          </a:prstGeom>
        </p:spPr>
      </p:pic>
      <p:sp>
        <p:nvSpPr>
          <p:cNvPr id="40" name="TextBox 39"/>
          <p:cNvSpPr txBox="1"/>
          <p:nvPr/>
        </p:nvSpPr>
        <p:spPr bwMode="gray">
          <a:xfrm>
            <a:off x="2571337" y="3219267"/>
            <a:ext cx="795064" cy="176894"/>
          </a:xfrm>
          <a:prstGeom prst="rect">
            <a:avLst/>
          </a:prstGeom>
          <a:noFill/>
        </p:spPr>
        <p:txBody>
          <a:bodyPr wrap="square" lIns="18288" tIns="18288" rIns="18288" bIns="18288" rtlCol="0">
            <a:spAutoFit/>
          </a:bodyPr>
          <a:lstStyle/>
          <a:p>
            <a:pPr algn="ctr">
              <a:spcBef>
                <a:spcPts val="500"/>
              </a:spcBef>
            </a:pPr>
            <a:r>
              <a:rPr lang="en-US" sz="900" b="1" dirty="0"/>
              <a:t>VA Office </a:t>
            </a:r>
            <a:endParaRPr lang="en-US" sz="900" dirty="0"/>
          </a:p>
        </p:txBody>
      </p:sp>
      <p:grpSp>
        <p:nvGrpSpPr>
          <p:cNvPr id="41" name="Group 40"/>
          <p:cNvGrpSpPr/>
          <p:nvPr/>
        </p:nvGrpSpPr>
        <p:grpSpPr bwMode="gray">
          <a:xfrm rot="16200000">
            <a:off x="2990490" y="-779557"/>
            <a:ext cx="419819" cy="6400802"/>
            <a:chOff x="2852898" y="1287178"/>
            <a:chExt cx="419819" cy="2758129"/>
          </a:xfrm>
        </p:grpSpPr>
        <p:sp>
          <p:nvSpPr>
            <p:cNvPr id="42" name="Rectangle 41"/>
            <p:cNvSpPr/>
            <p:nvPr/>
          </p:nvSpPr>
          <p:spPr bwMode="gray">
            <a:xfrm>
              <a:off x="2852898" y="1287178"/>
              <a:ext cx="419819" cy="2750814"/>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3" name="Straight Connector 42"/>
            <p:cNvCxnSpPr/>
            <p:nvPr/>
          </p:nvCxnSpPr>
          <p:spPr bwMode="gray">
            <a:xfrm>
              <a:off x="3062806" y="1294493"/>
              <a:ext cx="1" cy="2750814"/>
            </a:xfrm>
            <a:prstGeom prst="line">
              <a:avLst/>
            </a:prstGeom>
            <a:ln w="12700">
              <a:solidFill>
                <a:schemeClr val="bg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bwMode="gray">
          <a:xfrm>
            <a:off x="293303" y="2831167"/>
            <a:ext cx="748403" cy="174792"/>
          </a:xfrm>
          <a:prstGeom prst="rect">
            <a:avLst/>
          </a:prstGeom>
          <a:noFill/>
        </p:spPr>
        <p:txBody>
          <a:bodyPr wrap="square" lIns="18288" tIns="18288" rIns="18288" bIns="18288" rtlCol="0">
            <a:spAutoFit/>
          </a:bodyPr>
          <a:lstStyle/>
          <a:p>
            <a:pPr>
              <a:spcBef>
                <a:spcPts val="500"/>
              </a:spcBef>
            </a:pPr>
            <a:r>
              <a:rPr lang="en-US" sz="900" b="1" dirty="0"/>
              <a:t>Advising</a:t>
            </a:r>
          </a:p>
        </p:txBody>
      </p:sp>
      <p:sp>
        <p:nvSpPr>
          <p:cNvPr id="45" name="TextBox 44"/>
          <p:cNvSpPr txBox="1"/>
          <p:nvPr/>
        </p:nvSpPr>
        <p:spPr bwMode="gray">
          <a:xfrm>
            <a:off x="2125214" y="3038968"/>
            <a:ext cx="1024230" cy="175433"/>
          </a:xfrm>
          <a:prstGeom prst="rect">
            <a:avLst/>
          </a:prstGeom>
          <a:noFill/>
        </p:spPr>
        <p:txBody>
          <a:bodyPr wrap="square" lIns="18288" tIns="18288" rIns="18288" bIns="18288" rtlCol="0">
            <a:spAutoFit/>
          </a:bodyPr>
          <a:lstStyle/>
          <a:p>
            <a:pPr>
              <a:spcBef>
                <a:spcPts val="500"/>
              </a:spcBef>
            </a:pPr>
            <a:r>
              <a:rPr lang="en-US" sz="900" b="1" dirty="0"/>
              <a:t>Financial Aid </a:t>
            </a:r>
            <a:endParaRPr lang="en-US" sz="900" dirty="0"/>
          </a:p>
        </p:txBody>
      </p:sp>
      <p:sp>
        <p:nvSpPr>
          <p:cNvPr id="46" name="TextBox 45"/>
          <p:cNvSpPr txBox="1"/>
          <p:nvPr/>
        </p:nvSpPr>
        <p:spPr bwMode="gray">
          <a:xfrm>
            <a:off x="3035944" y="3411537"/>
            <a:ext cx="827789" cy="175433"/>
          </a:xfrm>
          <a:prstGeom prst="rect">
            <a:avLst/>
          </a:prstGeom>
          <a:noFill/>
        </p:spPr>
        <p:txBody>
          <a:bodyPr wrap="square" lIns="18288" tIns="18288" rIns="18288" bIns="18288" rtlCol="0">
            <a:spAutoFit/>
          </a:bodyPr>
          <a:lstStyle/>
          <a:p>
            <a:pPr>
              <a:spcBef>
                <a:spcPts val="500"/>
              </a:spcBef>
            </a:pPr>
            <a:r>
              <a:rPr lang="en-US" sz="900" b="1" dirty="0"/>
              <a:t>Registrars </a:t>
            </a:r>
          </a:p>
        </p:txBody>
      </p:sp>
      <p:sp>
        <p:nvSpPr>
          <p:cNvPr id="47" name="TextBox 46"/>
          <p:cNvSpPr txBox="1"/>
          <p:nvPr/>
        </p:nvSpPr>
        <p:spPr bwMode="gray">
          <a:xfrm>
            <a:off x="3418977" y="3602347"/>
            <a:ext cx="827789" cy="175433"/>
          </a:xfrm>
          <a:prstGeom prst="rect">
            <a:avLst/>
          </a:prstGeom>
          <a:noFill/>
        </p:spPr>
        <p:txBody>
          <a:bodyPr wrap="square" lIns="18288" tIns="18288" rIns="18288" bIns="18288" rtlCol="0">
            <a:spAutoFit/>
          </a:bodyPr>
          <a:lstStyle/>
          <a:p>
            <a:pPr>
              <a:spcBef>
                <a:spcPts val="500"/>
              </a:spcBef>
            </a:pPr>
            <a:r>
              <a:rPr lang="en-US" sz="900" b="1" dirty="0"/>
              <a:t>Admissions </a:t>
            </a:r>
            <a:endParaRPr lang="en-US" sz="900" dirty="0"/>
          </a:p>
        </p:txBody>
      </p:sp>
      <p:sp>
        <p:nvSpPr>
          <p:cNvPr id="49" name="TextBox 48"/>
          <p:cNvSpPr txBox="1"/>
          <p:nvPr/>
        </p:nvSpPr>
        <p:spPr>
          <a:xfrm>
            <a:off x="293303" y="3090041"/>
            <a:ext cx="1600106" cy="1374735"/>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a:t>Student visits Advising to make the change </a:t>
            </a:r>
          </a:p>
          <a:p>
            <a:pPr marL="171450" indent="-171450">
              <a:spcBef>
                <a:spcPts val="500"/>
              </a:spcBef>
              <a:buFont typeface="Wingdings" panose="05000000000000000000" pitchFamily="2" charset="2"/>
              <a:buChar char="§"/>
            </a:pPr>
            <a:r>
              <a:rPr lang="en-US" sz="900" dirty="0"/>
              <a:t>Advisor opens case in Navigate and assigns it to Financial Aid</a:t>
            </a:r>
          </a:p>
          <a:p>
            <a:pPr marL="171450" indent="-171450">
              <a:spcBef>
                <a:spcPts val="500"/>
              </a:spcBef>
              <a:buFont typeface="Wingdings" panose="05000000000000000000" pitchFamily="2" charset="2"/>
              <a:buChar char="§"/>
            </a:pPr>
            <a:r>
              <a:rPr lang="en-US" sz="900" dirty="0"/>
              <a:t>Advisor works with student to pick classes in the anticipation of approval </a:t>
            </a:r>
          </a:p>
        </p:txBody>
      </p:sp>
      <p:sp>
        <p:nvSpPr>
          <p:cNvPr id="60" name="TextBox 59"/>
          <p:cNvSpPr txBox="1"/>
          <p:nvPr/>
        </p:nvSpPr>
        <p:spPr>
          <a:xfrm>
            <a:off x="2147065" y="3983419"/>
            <a:ext cx="2167760" cy="415498"/>
          </a:xfrm>
          <a:prstGeom prst="rect">
            <a:avLst/>
          </a:prstGeom>
          <a:noFill/>
        </p:spPr>
        <p:txBody>
          <a:bodyPr wrap="square" lIns="0" tIns="0" rIns="0" bIns="0" rtlCol="0">
            <a:spAutoFit/>
          </a:bodyPr>
          <a:lstStyle/>
          <a:p>
            <a:pPr>
              <a:spcBef>
                <a:spcPts val="500"/>
              </a:spcBef>
            </a:pPr>
            <a:r>
              <a:rPr lang="en-US" sz="900" dirty="0"/>
              <a:t>After each office processes the electronic request, the case is assigned to the next office for review </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162" y="2350077"/>
            <a:ext cx="426576" cy="405247"/>
          </a:xfrm>
          <a:prstGeom prst="rect">
            <a:avLst/>
          </a:prstGeom>
        </p:spPr>
      </p:pic>
      <p:cxnSp>
        <p:nvCxnSpPr>
          <p:cNvPr id="5" name="Straight Connector 4"/>
          <p:cNvCxnSpPr/>
          <p:nvPr/>
        </p:nvCxnSpPr>
        <p:spPr bwMode="gray">
          <a:xfrm>
            <a:off x="4505325" y="4505325"/>
            <a:ext cx="189547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bwMode="gray">
          <a:xfrm>
            <a:off x="5981192" y="2843007"/>
            <a:ext cx="213772" cy="181521"/>
            <a:chOff x="4411101" y="2003891"/>
            <a:chExt cx="213772" cy="181521"/>
          </a:xfrm>
        </p:grpSpPr>
        <p:sp>
          <p:nvSpPr>
            <p:cNvPr id="29" name="Round Same Side Corner Rectangle 28"/>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2" name="Freeform 31"/>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endParaRPr>
            </a:p>
          </p:txBody>
        </p:sp>
      </p:grpSp>
    </p:spTree>
    <p:extLst>
      <p:ext uri="{BB962C8B-B14F-4D97-AF65-F5344CB8AC3E}">
        <p14:creationId xmlns:p14="http://schemas.microsoft.com/office/powerpoint/2010/main" val="420194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0"/>
                                        </p:tgtEl>
                                        <p:attrNameLst>
                                          <p:attrName>style.opacity</p:attrName>
                                        </p:attrNameLst>
                                      </p:cBhvr>
                                      <p:to>
                                        <p:strVal val="0.5"/>
                                      </p:to>
                                    </p:set>
                                    <p:animEffect filter="image" prLst="opacity: 0.5">
                                      <p:cBhvr rctx="IE">
                                        <p:cTn id="7" dur="indefinite"/>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Arrow Connector 82">
            <a:extLst>
              <a:ext uri="{FF2B5EF4-FFF2-40B4-BE49-F238E27FC236}">
                <a16:creationId xmlns:a16="http://schemas.microsoft.com/office/drawing/2014/main" id="{DD3FA19B-CF62-4928-ABEA-90EDC2F8BC9B}"/>
              </a:ext>
            </a:extLst>
          </p:cNvPr>
          <p:cNvCxnSpPr>
            <a:cxnSpLocks/>
          </p:cNvCxnSpPr>
          <p:nvPr/>
        </p:nvCxnSpPr>
        <p:spPr bwMode="gray">
          <a:xfrm>
            <a:off x="0" y="3610070"/>
            <a:ext cx="6384752" cy="0"/>
          </a:xfrm>
          <a:prstGeom prst="straightConnector1">
            <a:avLst/>
          </a:prstGeom>
          <a:ln w="60325">
            <a:solidFill>
              <a:schemeClr val="accent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a:t>Inefficient SAP Appeal Process Corrected</a:t>
            </a:r>
          </a:p>
        </p:txBody>
      </p:sp>
      <p:cxnSp>
        <p:nvCxnSpPr>
          <p:cNvPr id="10" name="Straight Arrow Connector 9"/>
          <p:cNvCxnSpPr>
            <a:cxnSpLocks/>
          </p:cNvCxnSpPr>
          <p:nvPr/>
        </p:nvCxnSpPr>
        <p:spPr bwMode="gray">
          <a:xfrm>
            <a:off x="0" y="1681123"/>
            <a:ext cx="6384752" cy="0"/>
          </a:xfrm>
          <a:prstGeom prst="straightConnector1">
            <a:avLst/>
          </a:prstGeom>
          <a:ln w="60325">
            <a:solidFill>
              <a:schemeClr val="accent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99769AD-1651-48C0-AD10-41A086BF8038}"/>
              </a:ext>
            </a:extLst>
          </p:cNvPr>
          <p:cNvGrpSpPr/>
          <p:nvPr/>
        </p:nvGrpSpPr>
        <p:grpSpPr>
          <a:xfrm>
            <a:off x="3007717" y="993209"/>
            <a:ext cx="880821" cy="1354842"/>
            <a:chOff x="3214509" y="993209"/>
            <a:chExt cx="880821" cy="1354842"/>
          </a:xfrm>
        </p:grpSpPr>
        <p:sp>
          <p:nvSpPr>
            <p:cNvPr id="76" name="Rectangle 75">
              <a:extLst>
                <a:ext uri="{FF2B5EF4-FFF2-40B4-BE49-F238E27FC236}">
                  <a16:creationId xmlns:a16="http://schemas.microsoft.com/office/drawing/2014/main" id="{71DBEA5F-5D0E-4C6E-9713-44F5F03F6758}"/>
                </a:ext>
              </a:extLst>
            </p:cNvPr>
            <p:cNvSpPr/>
            <p:nvPr/>
          </p:nvSpPr>
          <p:spPr bwMode="gray">
            <a:xfrm>
              <a:off x="3214509" y="993209"/>
              <a:ext cx="880821" cy="1354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546261" y="1133664"/>
              <a:ext cx="217316" cy="328170"/>
            </a:xfrm>
            <a:prstGeom prst="rect">
              <a:avLst/>
            </a:prstGeom>
          </p:spPr>
        </p:pic>
        <p:sp>
          <p:nvSpPr>
            <p:cNvPr id="43" name="TextBox 42"/>
            <p:cNvSpPr txBox="1"/>
            <p:nvPr/>
          </p:nvSpPr>
          <p:spPr bwMode="gray">
            <a:xfrm>
              <a:off x="3243638" y="1845062"/>
              <a:ext cx="822562" cy="369332"/>
            </a:xfrm>
            <a:prstGeom prst="rect">
              <a:avLst/>
            </a:prstGeom>
            <a:noFill/>
          </p:spPr>
          <p:txBody>
            <a:bodyPr wrap="square" lIns="0" tIns="0" rIns="0" bIns="0" rtlCol="0">
              <a:spAutoFit/>
            </a:bodyPr>
            <a:lstStyle/>
            <a:p>
              <a:pPr algn="ctr">
                <a:spcBef>
                  <a:spcPts val="500"/>
                </a:spcBef>
              </a:pPr>
              <a:r>
                <a:rPr lang="en-US" sz="800" dirty="0"/>
                <a:t>Approvals receive academic plan</a:t>
              </a:r>
            </a:p>
          </p:txBody>
        </p:sp>
        <p:sp>
          <p:nvSpPr>
            <p:cNvPr id="68" name="Oval 67"/>
            <p:cNvSpPr/>
            <p:nvPr/>
          </p:nvSpPr>
          <p:spPr bwMode="gray">
            <a:xfrm>
              <a:off x="3546572" y="1572658"/>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4</a:t>
              </a:r>
            </a:p>
          </p:txBody>
        </p:sp>
      </p:grpSp>
      <p:grpSp>
        <p:nvGrpSpPr>
          <p:cNvPr id="16" name="Group 15">
            <a:extLst>
              <a:ext uri="{FF2B5EF4-FFF2-40B4-BE49-F238E27FC236}">
                <a16:creationId xmlns:a16="http://schemas.microsoft.com/office/drawing/2014/main" id="{4EDDFDC0-2A5D-47FE-8901-5D57FDE5CD53}"/>
              </a:ext>
            </a:extLst>
          </p:cNvPr>
          <p:cNvGrpSpPr/>
          <p:nvPr/>
        </p:nvGrpSpPr>
        <p:grpSpPr>
          <a:xfrm>
            <a:off x="1312260" y="1284213"/>
            <a:ext cx="710486" cy="930181"/>
            <a:chOff x="1349479" y="1284213"/>
            <a:chExt cx="710486" cy="930181"/>
          </a:xfrm>
        </p:grpSpPr>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1429691" y="1284213"/>
              <a:ext cx="548640" cy="230429"/>
            </a:xfrm>
            <a:prstGeom prst="rect">
              <a:avLst/>
            </a:prstGeom>
          </p:spPr>
        </p:pic>
        <p:sp>
          <p:nvSpPr>
            <p:cNvPr id="44" name="TextBox 43"/>
            <p:cNvSpPr txBox="1"/>
            <p:nvPr/>
          </p:nvSpPr>
          <p:spPr bwMode="gray">
            <a:xfrm>
              <a:off x="1349479" y="1845062"/>
              <a:ext cx="710486" cy="369332"/>
            </a:xfrm>
            <a:prstGeom prst="rect">
              <a:avLst/>
            </a:prstGeom>
            <a:noFill/>
          </p:spPr>
          <p:txBody>
            <a:bodyPr wrap="square" lIns="0" tIns="0" rIns="0" bIns="0" rtlCol="0">
              <a:spAutoFit/>
            </a:bodyPr>
            <a:lstStyle/>
            <a:p>
              <a:pPr algn="ctr">
                <a:spcBef>
                  <a:spcPts val="500"/>
                </a:spcBef>
              </a:pPr>
              <a:r>
                <a:rPr lang="en-US" sz="800" dirty="0"/>
                <a:t>1 of 3 Campus committees</a:t>
              </a:r>
            </a:p>
          </p:txBody>
        </p:sp>
        <p:sp>
          <p:nvSpPr>
            <p:cNvPr id="65" name="Oval 64"/>
            <p:cNvSpPr/>
            <p:nvPr/>
          </p:nvSpPr>
          <p:spPr bwMode="gray">
            <a:xfrm>
              <a:off x="1596375" y="1572658"/>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7786703" y="1473177"/>
            <a:ext cx="256199" cy="167383"/>
          </a:xfrm>
          <a:prstGeom prst="rect">
            <a:avLst/>
          </a:prstGeom>
        </p:spPr>
      </p:pic>
      <p:grpSp>
        <p:nvGrpSpPr>
          <p:cNvPr id="17" name="Group 16">
            <a:extLst>
              <a:ext uri="{FF2B5EF4-FFF2-40B4-BE49-F238E27FC236}">
                <a16:creationId xmlns:a16="http://schemas.microsoft.com/office/drawing/2014/main" id="{7AD10D9B-A607-4621-93AC-0AD8EDB795F2}"/>
              </a:ext>
            </a:extLst>
          </p:cNvPr>
          <p:cNvGrpSpPr/>
          <p:nvPr/>
        </p:nvGrpSpPr>
        <p:grpSpPr>
          <a:xfrm>
            <a:off x="275869" y="987948"/>
            <a:ext cx="880821" cy="1354842"/>
            <a:chOff x="275869" y="987948"/>
            <a:chExt cx="880821" cy="1354842"/>
          </a:xfrm>
        </p:grpSpPr>
        <p:sp>
          <p:nvSpPr>
            <p:cNvPr id="2" name="Rectangle 1">
              <a:extLst>
                <a:ext uri="{FF2B5EF4-FFF2-40B4-BE49-F238E27FC236}">
                  <a16:creationId xmlns:a16="http://schemas.microsoft.com/office/drawing/2014/main" id="{4F6606A2-6445-446A-BBE2-56BA6A822860}"/>
                </a:ext>
              </a:extLst>
            </p:cNvPr>
            <p:cNvSpPr/>
            <p:nvPr/>
          </p:nvSpPr>
          <p:spPr bwMode="gray">
            <a:xfrm>
              <a:off x="275869" y="987948"/>
              <a:ext cx="880821" cy="1354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Box 40"/>
            <p:cNvSpPr txBox="1"/>
            <p:nvPr/>
          </p:nvSpPr>
          <p:spPr bwMode="gray">
            <a:xfrm>
              <a:off x="347137" y="1845062"/>
              <a:ext cx="738284" cy="369332"/>
            </a:xfrm>
            <a:prstGeom prst="rect">
              <a:avLst/>
            </a:prstGeom>
            <a:noFill/>
          </p:spPr>
          <p:txBody>
            <a:bodyPr wrap="square" lIns="0" tIns="0" rIns="0" bIns="0" rtlCol="0">
              <a:spAutoFit/>
            </a:bodyPr>
            <a:lstStyle/>
            <a:p>
              <a:pPr algn="ctr">
                <a:spcBef>
                  <a:spcPts val="500"/>
                </a:spcBef>
              </a:pPr>
              <a:r>
                <a:rPr lang="en-US" sz="800" dirty="0"/>
                <a:t>Student submits appeal</a:t>
              </a:r>
            </a:p>
          </p:txBody>
        </p:sp>
        <p:pic>
          <p:nvPicPr>
            <p:cNvPr id="56" name="Picture 55"/>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576259" y="1205856"/>
              <a:ext cx="280040" cy="328170"/>
            </a:xfrm>
            <a:prstGeom prst="rect">
              <a:avLst/>
            </a:prstGeom>
          </p:spPr>
        </p:pic>
        <p:sp>
          <p:nvSpPr>
            <p:cNvPr id="64" name="Oval 63"/>
            <p:cNvSpPr/>
            <p:nvPr/>
          </p:nvSpPr>
          <p:spPr bwMode="gray">
            <a:xfrm>
              <a:off x="607932" y="1572658"/>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grpSp>
      <p:grpSp>
        <p:nvGrpSpPr>
          <p:cNvPr id="15" name="Group 14">
            <a:extLst>
              <a:ext uri="{FF2B5EF4-FFF2-40B4-BE49-F238E27FC236}">
                <a16:creationId xmlns:a16="http://schemas.microsoft.com/office/drawing/2014/main" id="{39C82FFB-970F-4D90-B807-0E784D41576E}"/>
              </a:ext>
            </a:extLst>
          </p:cNvPr>
          <p:cNvGrpSpPr/>
          <p:nvPr/>
        </p:nvGrpSpPr>
        <p:grpSpPr>
          <a:xfrm>
            <a:off x="2178316" y="1169954"/>
            <a:ext cx="604136" cy="1044440"/>
            <a:chOff x="2402512" y="1169954"/>
            <a:chExt cx="604136" cy="1044440"/>
          </a:xfrm>
        </p:grpSpPr>
        <p:sp>
          <p:nvSpPr>
            <p:cNvPr id="47" name="TextBox 46"/>
            <p:cNvSpPr txBox="1"/>
            <p:nvPr/>
          </p:nvSpPr>
          <p:spPr bwMode="gray">
            <a:xfrm>
              <a:off x="2402512" y="1845062"/>
              <a:ext cx="604136" cy="369332"/>
            </a:xfrm>
            <a:prstGeom prst="rect">
              <a:avLst/>
            </a:prstGeom>
            <a:noFill/>
          </p:spPr>
          <p:txBody>
            <a:bodyPr wrap="square" lIns="0" tIns="0" rIns="0" bIns="0" rtlCol="0">
              <a:spAutoFit/>
            </a:bodyPr>
            <a:lstStyle/>
            <a:p>
              <a:pPr algn="ctr">
                <a:spcBef>
                  <a:spcPts val="500"/>
                </a:spcBef>
              </a:pPr>
              <a:r>
                <a:rPr lang="en-US" sz="800" dirty="0"/>
                <a:t>Decisions made 1x per term</a:t>
              </a:r>
            </a:p>
          </p:txBody>
        </p:sp>
        <p:sp>
          <p:nvSpPr>
            <p:cNvPr id="67" name="Oval 66"/>
            <p:cNvSpPr/>
            <p:nvPr/>
          </p:nvSpPr>
          <p:spPr bwMode="gray">
            <a:xfrm>
              <a:off x="2596233" y="1572658"/>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grpSp>
          <p:nvGrpSpPr>
            <p:cNvPr id="14" name="Group 13">
              <a:extLst>
                <a:ext uri="{FF2B5EF4-FFF2-40B4-BE49-F238E27FC236}">
                  <a16:creationId xmlns:a16="http://schemas.microsoft.com/office/drawing/2014/main" id="{6BD4D193-B8DC-4B88-9391-5D588964FC80}"/>
                </a:ext>
              </a:extLst>
            </p:cNvPr>
            <p:cNvGrpSpPr/>
            <p:nvPr/>
          </p:nvGrpSpPr>
          <p:grpSpPr>
            <a:xfrm>
              <a:off x="2426172" y="1169954"/>
              <a:ext cx="556816" cy="349346"/>
              <a:chOff x="2462655" y="1169954"/>
              <a:chExt cx="556816" cy="349346"/>
            </a:xfrm>
          </p:grpSpPr>
          <p:pic>
            <p:nvPicPr>
              <p:cNvPr id="38" name="Picture 37">
                <a:extLst>
                  <a:ext uri="{FF2B5EF4-FFF2-40B4-BE49-F238E27FC236}">
                    <a16:creationId xmlns:a16="http://schemas.microsoft.com/office/drawing/2014/main" id="{B35CE220-B7FE-4E37-AB63-06B4C60AE310}"/>
                  </a:ext>
                </a:extLst>
              </p:cNvPr>
              <p:cNvPicPr>
                <a:picLocks noChangeAspect="1"/>
              </p:cNvPicPr>
              <p:nvPr/>
            </p:nvPicPr>
            <p:blipFill>
              <a:blip r:embed="rId8"/>
              <a:stretch>
                <a:fillRect/>
              </a:stretch>
            </p:blipFill>
            <p:spPr>
              <a:xfrm>
                <a:off x="2462655" y="1169954"/>
                <a:ext cx="231339" cy="349346"/>
              </a:xfrm>
              <a:prstGeom prst="rect">
                <a:avLst/>
              </a:prstGeom>
            </p:spPr>
          </p:pic>
          <p:pic>
            <p:nvPicPr>
              <p:cNvPr id="39" name="Picture 38">
                <a:extLst>
                  <a:ext uri="{FF2B5EF4-FFF2-40B4-BE49-F238E27FC236}">
                    <a16:creationId xmlns:a16="http://schemas.microsoft.com/office/drawing/2014/main" id="{04DB6344-880B-44CF-84F2-06DB0B8439B4}"/>
                  </a:ext>
                </a:extLst>
              </p:cNvPr>
              <p:cNvPicPr>
                <a:picLocks noChangeAspect="1"/>
              </p:cNvPicPr>
              <p:nvPr/>
            </p:nvPicPr>
            <p:blipFill>
              <a:blip r:embed="rId9"/>
              <a:stretch>
                <a:fillRect/>
              </a:stretch>
            </p:blipFill>
            <p:spPr>
              <a:xfrm>
                <a:off x="2788132" y="1169954"/>
                <a:ext cx="231339" cy="349346"/>
              </a:xfrm>
              <a:prstGeom prst="rect">
                <a:avLst/>
              </a:prstGeom>
            </p:spPr>
          </p:pic>
        </p:grpSp>
      </p:grpSp>
      <p:grpSp>
        <p:nvGrpSpPr>
          <p:cNvPr id="12" name="Group 11">
            <a:extLst>
              <a:ext uri="{FF2B5EF4-FFF2-40B4-BE49-F238E27FC236}">
                <a16:creationId xmlns:a16="http://schemas.microsoft.com/office/drawing/2014/main" id="{BD4434A8-6F0F-44DD-A511-FB13E47BB95D}"/>
              </a:ext>
            </a:extLst>
          </p:cNvPr>
          <p:cNvGrpSpPr/>
          <p:nvPr/>
        </p:nvGrpSpPr>
        <p:grpSpPr>
          <a:xfrm>
            <a:off x="4136650" y="987948"/>
            <a:ext cx="880822" cy="1354842"/>
            <a:chOff x="4188777" y="987948"/>
            <a:chExt cx="880822" cy="1354842"/>
          </a:xfrm>
        </p:grpSpPr>
        <p:sp>
          <p:nvSpPr>
            <p:cNvPr id="77" name="Rectangle 76">
              <a:extLst>
                <a:ext uri="{FF2B5EF4-FFF2-40B4-BE49-F238E27FC236}">
                  <a16:creationId xmlns:a16="http://schemas.microsoft.com/office/drawing/2014/main" id="{E2ECEC6B-870A-4E71-8988-4B48DDAABADA}"/>
                </a:ext>
              </a:extLst>
            </p:cNvPr>
            <p:cNvSpPr/>
            <p:nvPr/>
          </p:nvSpPr>
          <p:spPr bwMode="gray">
            <a:xfrm>
              <a:off x="4188777" y="987948"/>
              <a:ext cx="880821" cy="1354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p:cNvSpPr txBox="1"/>
            <p:nvPr/>
          </p:nvSpPr>
          <p:spPr bwMode="gray">
            <a:xfrm>
              <a:off x="4188777" y="1845062"/>
              <a:ext cx="880822" cy="369332"/>
            </a:xfrm>
            <a:prstGeom prst="rect">
              <a:avLst/>
            </a:prstGeom>
            <a:noFill/>
          </p:spPr>
          <p:txBody>
            <a:bodyPr wrap="square" lIns="0" tIns="0" rIns="0" bIns="0" rtlCol="0">
              <a:spAutoFit/>
            </a:bodyPr>
            <a:lstStyle/>
            <a:p>
              <a:pPr algn="ctr">
                <a:spcBef>
                  <a:spcPts val="500"/>
                </a:spcBef>
              </a:pPr>
              <a:r>
                <a:rPr lang="en-US" sz="800" dirty="0"/>
                <a:t>Advisor signs off on plan with little context</a:t>
              </a:r>
            </a:p>
          </p:txBody>
        </p:sp>
        <p:sp>
          <p:nvSpPr>
            <p:cNvPr id="69" name="Oval 68"/>
            <p:cNvSpPr/>
            <p:nvPr/>
          </p:nvSpPr>
          <p:spPr bwMode="gray">
            <a:xfrm>
              <a:off x="4520840" y="1572658"/>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5</a:t>
              </a:r>
            </a:p>
          </p:txBody>
        </p:sp>
        <p:pic>
          <p:nvPicPr>
            <p:cNvPr id="45" name="Picture 44">
              <a:extLst>
                <a:ext uri="{FF2B5EF4-FFF2-40B4-BE49-F238E27FC236}">
                  <a16:creationId xmlns:a16="http://schemas.microsoft.com/office/drawing/2014/main" id="{544863F1-DAC4-42B1-BA53-6D4C913D3768}"/>
                </a:ext>
              </a:extLst>
            </p:cNvPr>
            <p:cNvPicPr>
              <a:picLocks noChangeAspect="1"/>
            </p:cNvPicPr>
            <p:nvPr/>
          </p:nvPicPr>
          <p:blipFill>
            <a:blip r:embed="rId10"/>
            <a:stretch>
              <a:fillRect/>
            </a:stretch>
          </p:blipFill>
          <p:spPr>
            <a:xfrm>
              <a:off x="4465102" y="1133664"/>
              <a:ext cx="328170" cy="328170"/>
            </a:xfrm>
            <a:prstGeom prst="rect">
              <a:avLst/>
            </a:prstGeom>
          </p:spPr>
        </p:pic>
      </p:grpSp>
      <p:grpSp>
        <p:nvGrpSpPr>
          <p:cNvPr id="11" name="Group 10">
            <a:extLst>
              <a:ext uri="{FF2B5EF4-FFF2-40B4-BE49-F238E27FC236}">
                <a16:creationId xmlns:a16="http://schemas.microsoft.com/office/drawing/2014/main" id="{0611CFE2-3498-42F8-9623-5181ADA2F3B3}"/>
              </a:ext>
            </a:extLst>
          </p:cNvPr>
          <p:cNvGrpSpPr/>
          <p:nvPr/>
        </p:nvGrpSpPr>
        <p:grpSpPr>
          <a:xfrm>
            <a:off x="5242737" y="982687"/>
            <a:ext cx="880821" cy="1354842"/>
            <a:chOff x="5180855" y="982687"/>
            <a:chExt cx="880821" cy="1354842"/>
          </a:xfrm>
        </p:grpSpPr>
        <p:sp>
          <p:nvSpPr>
            <p:cNvPr id="78" name="Rectangle 77">
              <a:extLst>
                <a:ext uri="{FF2B5EF4-FFF2-40B4-BE49-F238E27FC236}">
                  <a16:creationId xmlns:a16="http://schemas.microsoft.com/office/drawing/2014/main" id="{4D9FA195-BC86-4121-BA79-B0E49CD7697C}"/>
                </a:ext>
              </a:extLst>
            </p:cNvPr>
            <p:cNvSpPr/>
            <p:nvPr/>
          </p:nvSpPr>
          <p:spPr bwMode="gray">
            <a:xfrm>
              <a:off x="5180855" y="982687"/>
              <a:ext cx="880821" cy="1354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TextBox 47"/>
            <p:cNvSpPr txBox="1"/>
            <p:nvPr/>
          </p:nvSpPr>
          <p:spPr bwMode="gray">
            <a:xfrm>
              <a:off x="5210116" y="1845062"/>
              <a:ext cx="822298" cy="369332"/>
            </a:xfrm>
            <a:prstGeom prst="rect">
              <a:avLst/>
            </a:prstGeom>
            <a:noFill/>
          </p:spPr>
          <p:txBody>
            <a:bodyPr wrap="square" lIns="0" tIns="0" rIns="0" bIns="0" rtlCol="0">
              <a:spAutoFit/>
            </a:bodyPr>
            <a:lstStyle/>
            <a:p>
              <a:pPr algn="ctr">
                <a:spcBef>
                  <a:spcPts val="500"/>
                </a:spcBef>
              </a:pPr>
              <a:r>
                <a:rPr lang="en-US" sz="800" dirty="0"/>
                <a:t>Student is permitted to reenroll</a:t>
              </a:r>
            </a:p>
          </p:txBody>
        </p:sp>
        <p:sp>
          <p:nvSpPr>
            <p:cNvPr id="70" name="Oval 69"/>
            <p:cNvSpPr/>
            <p:nvPr/>
          </p:nvSpPr>
          <p:spPr bwMode="gray">
            <a:xfrm>
              <a:off x="5512918" y="1572658"/>
              <a:ext cx="216694" cy="216694"/>
            </a:xfrm>
            <a:prstGeom prst="ellipse">
              <a:avLst/>
            </a:prstGeom>
            <a:solidFill>
              <a:schemeClr val="accent5"/>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6</a:t>
              </a:r>
            </a:p>
          </p:txBody>
        </p:sp>
        <p:pic>
          <p:nvPicPr>
            <p:cNvPr id="62" name="Picture 61">
              <a:extLst>
                <a:ext uri="{FF2B5EF4-FFF2-40B4-BE49-F238E27FC236}">
                  <a16:creationId xmlns:a16="http://schemas.microsoft.com/office/drawing/2014/main" id="{60D3FBB1-B6CE-441A-8AF2-3BAB4AF17E2D}"/>
                </a:ext>
              </a:extLst>
            </p:cNvPr>
            <p:cNvPicPr>
              <a:picLocks noChangeAspect="1"/>
            </p:cNvPicPr>
            <p:nvPr/>
          </p:nvPicPr>
          <p:blipFill>
            <a:blip r:embed="rId11"/>
            <a:stretch>
              <a:fillRect/>
            </a:stretch>
          </p:blipFill>
          <p:spPr>
            <a:xfrm>
              <a:off x="5457180" y="1156873"/>
              <a:ext cx="328170" cy="324888"/>
            </a:xfrm>
            <a:prstGeom prst="rect">
              <a:avLst/>
            </a:prstGeom>
          </p:spPr>
        </p:pic>
      </p:grpSp>
      <p:grpSp>
        <p:nvGrpSpPr>
          <p:cNvPr id="23" name="Group 22">
            <a:extLst>
              <a:ext uri="{FF2B5EF4-FFF2-40B4-BE49-F238E27FC236}">
                <a16:creationId xmlns:a16="http://schemas.microsoft.com/office/drawing/2014/main" id="{BC56D8DF-4D5D-46F9-92BE-DEEC12A41D98}"/>
              </a:ext>
            </a:extLst>
          </p:cNvPr>
          <p:cNvGrpSpPr/>
          <p:nvPr/>
        </p:nvGrpSpPr>
        <p:grpSpPr>
          <a:xfrm>
            <a:off x="652181" y="2918823"/>
            <a:ext cx="880821" cy="1519749"/>
            <a:chOff x="285015" y="2787015"/>
            <a:chExt cx="880821" cy="1519749"/>
          </a:xfrm>
        </p:grpSpPr>
        <p:sp>
          <p:nvSpPr>
            <p:cNvPr id="98" name="Rectangle 97">
              <a:extLst>
                <a:ext uri="{FF2B5EF4-FFF2-40B4-BE49-F238E27FC236}">
                  <a16:creationId xmlns:a16="http://schemas.microsoft.com/office/drawing/2014/main" id="{F38BE8E2-5738-4D06-8A32-CFC430A1EEBE}"/>
                </a:ext>
              </a:extLst>
            </p:cNvPr>
            <p:cNvSpPr/>
            <p:nvPr/>
          </p:nvSpPr>
          <p:spPr bwMode="gray">
            <a:xfrm>
              <a:off x="285015" y="2787015"/>
              <a:ext cx="880821" cy="15197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a:extLst>
                <a:ext uri="{FF2B5EF4-FFF2-40B4-BE49-F238E27FC236}">
                  <a16:creationId xmlns:a16="http://schemas.microsoft.com/office/drawing/2014/main" id="{0BA98999-C633-45AC-8FE7-C1A71AF26CE2}"/>
                </a:ext>
              </a:extLst>
            </p:cNvPr>
            <p:cNvSpPr/>
            <p:nvPr/>
          </p:nvSpPr>
          <p:spPr bwMode="gray">
            <a:xfrm>
              <a:off x="617078" y="3369915"/>
              <a:ext cx="216694" cy="216694"/>
            </a:xfrm>
            <a:prstGeom prst="ellipse">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accent6"/>
                  </a:solidFill>
                  <a:latin typeface="+mj-lt"/>
                </a:rPr>
                <a:t>1</a:t>
              </a:r>
            </a:p>
          </p:txBody>
        </p:sp>
        <p:sp>
          <p:nvSpPr>
            <p:cNvPr id="73" name="TextBox 72">
              <a:extLst>
                <a:ext uri="{FF2B5EF4-FFF2-40B4-BE49-F238E27FC236}">
                  <a16:creationId xmlns:a16="http://schemas.microsoft.com/office/drawing/2014/main" id="{693E4E69-3975-4755-8110-7CABA7888534}"/>
                </a:ext>
              </a:extLst>
            </p:cNvPr>
            <p:cNvSpPr txBox="1"/>
            <p:nvPr/>
          </p:nvSpPr>
          <p:spPr bwMode="gray">
            <a:xfrm>
              <a:off x="356283" y="3637256"/>
              <a:ext cx="738284" cy="369332"/>
            </a:xfrm>
            <a:prstGeom prst="rect">
              <a:avLst/>
            </a:prstGeom>
            <a:noFill/>
          </p:spPr>
          <p:txBody>
            <a:bodyPr wrap="square" lIns="0" tIns="0" rIns="0" bIns="0" rtlCol="0">
              <a:spAutoFit/>
            </a:bodyPr>
            <a:lstStyle/>
            <a:p>
              <a:pPr algn="ctr">
                <a:spcBef>
                  <a:spcPts val="500"/>
                </a:spcBef>
              </a:pPr>
              <a:r>
                <a:rPr lang="en-US" sz="800" dirty="0"/>
                <a:t>Student submits appeal</a:t>
              </a:r>
            </a:p>
          </p:txBody>
        </p:sp>
        <p:pic>
          <p:nvPicPr>
            <p:cNvPr id="75" name="Picture 74">
              <a:extLst>
                <a:ext uri="{FF2B5EF4-FFF2-40B4-BE49-F238E27FC236}">
                  <a16:creationId xmlns:a16="http://schemas.microsoft.com/office/drawing/2014/main" id="{91D4110C-77FE-4C5A-A66A-78A9AE97F7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530353" y="2874638"/>
              <a:ext cx="390145" cy="457200"/>
            </a:xfrm>
            <a:prstGeom prst="rect">
              <a:avLst/>
            </a:prstGeom>
          </p:spPr>
        </p:pic>
      </p:grpSp>
      <p:grpSp>
        <p:nvGrpSpPr>
          <p:cNvPr id="22" name="Group 21">
            <a:extLst>
              <a:ext uri="{FF2B5EF4-FFF2-40B4-BE49-F238E27FC236}">
                <a16:creationId xmlns:a16="http://schemas.microsoft.com/office/drawing/2014/main" id="{DD51A214-5E96-43A6-85B5-64BA43589109}"/>
              </a:ext>
            </a:extLst>
          </p:cNvPr>
          <p:cNvGrpSpPr/>
          <p:nvPr/>
        </p:nvGrpSpPr>
        <p:grpSpPr>
          <a:xfrm>
            <a:off x="1882204" y="2998957"/>
            <a:ext cx="738284" cy="1139439"/>
            <a:chOff x="1916020" y="2867149"/>
            <a:chExt cx="738284" cy="1139439"/>
          </a:xfrm>
        </p:grpSpPr>
        <p:sp>
          <p:nvSpPr>
            <p:cNvPr id="71" name="Oval 70">
              <a:extLst>
                <a:ext uri="{FF2B5EF4-FFF2-40B4-BE49-F238E27FC236}">
                  <a16:creationId xmlns:a16="http://schemas.microsoft.com/office/drawing/2014/main" id="{1B1CA0F7-E746-4B3F-B533-90A52162CFA5}"/>
                </a:ext>
              </a:extLst>
            </p:cNvPr>
            <p:cNvSpPr/>
            <p:nvPr/>
          </p:nvSpPr>
          <p:spPr bwMode="gray">
            <a:xfrm>
              <a:off x="2176815" y="3369915"/>
              <a:ext cx="216694" cy="216694"/>
            </a:xfrm>
            <a:prstGeom prst="ellipse">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accent6"/>
                  </a:solidFill>
                  <a:latin typeface="+mj-lt"/>
                </a:rPr>
                <a:t>2</a:t>
              </a:r>
            </a:p>
          </p:txBody>
        </p:sp>
        <p:pic>
          <p:nvPicPr>
            <p:cNvPr id="80" name="Picture 79">
              <a:extLst>
                <a:ext uri="{FF2B5EF4-FFF2-40B4-BE49-F238E27FC236}">
                  <a16:creationId xmlns:a16="http://schemas.microsoft.com/office/drawing/2014/main" id="{1814A185-20EC-46BC-B5A4-9F1D25EBB230}"/>
                </a:ext>
              </a:extLst>
            </p:cNvPr>
            <p:cNvPicPr>
              <a:picLocks noChangeAspect="1"/>
            </p:cNvPicPr>
            <p:nvPr/>
          </p:nvPicPr>
          <p:blipFill>
            <a:blip r:embed="rId12"/>
            <a:stretch>
              <a:fillRect/>
            </a:stretch>
          </p:blipFill>
          <p:spPr>
            <a:xfrm>
              <a:off x="2056562" y="2867149"/>
              <a:ext cx="457200" cy="379476"/>
            </a:xfrm>
            <a:prstGeom prst="rect">
              <a:avLst/>
            </a:prstGeom>
          </p:spPr>
        </p:pic>
        <p:sp>
          <p:nvSpPr>
            <p:cNvPr id="81" name="TextBox 80">
              <a:extLst>
                <a:ext uri="{FF2B5EF4-FFF2-40B4-BE49-F238E27FC236}">
                  <a16:creationId xmlns:a16="http://schemas.microsoft.com/office/drawing/2014/main" id="{1EEF9D0A-18F6-4571-8E85-A30A57AD4683}"/>
                </a:ext>
              </a:extLst>
            </p:cNvPr>
            <p:cNvSpPr txBox="1"/>
            <p:nvPr/>
          </p:nvSpPr>
          <p:spPr bwMode="gray">
            <a:xfrm>
              <a:off x="1916020" y="3637256"/>
              <a:ext cx="738284" cy="369332"/>
            </a:xfrm>
            <a:prstGeom prst="rect">
              <a:avLst/>
            </a:prstGeom>
            <a:noFill/>
          </p:spPr>
          <p:txBody>
            <a:bodyPr wrap="square" lIns="0" tIns="0" rIns="0" bIns="0" rtlCol="0">
              <a:spAutoFit/>
            </a:bodyPr>
            <a:lstStyle/>
            <a:p>
              <a:pPr algn="ctr">
                <a:spcBef>
                  <a:spcPts val="500"/>
                </a:spcBef>
              </a:pPr>
              <a:r>
                <a:rPr lang="en-US" sz="800" dirty="0"/>
                <a:t>Staff scans in appeal and creates case</a:t>
              </a:r>
            </a:p>
          </p:txBody>
        </p:sp>
      </p:grpSp>
      <p:grpSp>
        <p:nvGrpSpPr>
          <p:cNvPr id="21" name="Group 20">
            <a:extLst>
              <a:ext uri="{FF2B5EF4-FFF2-40B4-BE49-F238E27FC236}">
                <a16:creationId xmlns:a16="http://schemas.microsoft.com/office/drawing/2014/main" id="{EE523B5F-4DB3-4CD8-8FAB-5ECF90A7B5EF}"/>
              </a:ext>
            </a:extLst>
          </p:cNvPr>
          <p:cNvGrpSpPr/>
          <p:nvPr/>
        </p:nvGrpSpPr>
        <p:grpSpPr>
          <a:xfrm>
            <a:off x="3052659" y="2962439"/>
            <a:ext cx="983882" cy="1299068"/>
            <a:chOff x="3118010" y="2830631"/>
            <a:chExt cx="983882" cy="1299068"/>
          </a:xfrm>
        </p:grpSpPr>
        <p:sp>
          <p:nvSpPr>
            <p:cNvPr id="72" name="Oval 71">
              <a:extLst>
                <a:ext uri="{FF2B5EF4-FFF2-40B4-BE49-F238E27FC236}">
                  <a16:creationId xmlns:a16="http://schemas.microsoft.com/office/drawing/2014/main" id="{14BD43B1-A3B7-4406-9050-C31FB32E09B0}"/>
                </a:ext>
              </a:extLst>
            </p:cNvPr>
            <p:cNvSpPr/>
            <p:nvPr/>
          </p:nvSpPr>
          <p:spPr bwMode="gray">
            <a:xfrm>
              <a:off x="3501604" y="3369915"/>
              <a:ext cx="216694" cy="216694"/>
            </a:xfrm>
            <a:prstGeom prst="ellipse">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accent6"/>
                  </a:solidFill>
                  <a:latin typeface="+mj-lt"/>
                </a:rPr>
                <a:t>3</a:t>
              </a:r>
            </a:p>
          </p:txBody>
        </p:sp>
        <p:pic>
          <p:nvPicPr>
            <p:cNvPr id="82" name="Picture 81">
              <a:extLst>
                <a:ext uri="{FF2B5EF4-FFF2-40B4-BE49-F238E27FC236}">
                  <a16:creationId xmlns:a16="http://schemas.microsoft.com/office/drawing/2014/main" id="{2C440884-C948-4AD5-9FE9-3B4C106DEB44}"/>
                </a:ext>
              </a:extLst>
            </p:cNvPr>
            <p:cNvPicPr>
              <a:picLocks noChangeAspect="1"/>
            </p:cNvPicPr>
            <p:nvPr/>
          </p:nvPicPr>
          <p:blipFill>
            <a:blip r:embed="rId13"/>
            <a:stretch>
              <a:fillRect/>
            </a:stretch>
          </p:blipFill>
          <p:spPr>
            <a:xfrm>
              <a:off x="3401925" y="2830631"/>
              <a:ext cx="416052" cy="457200"/>
            </a:xfrm>
            <a:prstGeom prst="rect">
              <a:avLst/>
            </a:prstGeom>
          </p:spPr>
        </p:pic>
        <p:sp>
          <p:nvSpPr>
            <p:cNvPr id="84" name="TextBox 83">
              <a:extLst>
                <a:ext uri="{FF2B5EF4-FFF2-40B4-BE49-F238E27FC236}">
                  <a16:creationId xmlns:a16="http://schemas.microsoft.com/office/drawing/2014/main" id="{3BAD8632-6840-4894-9FA4-D407AD011042}"/>
                </a:ext>
              </a:extLst>
            </p:cNvPr>
            <p:cNvSpPr txBox="1"/>
            <p:nvPr/>
          </p:nvSpPr>
          <p:spPr bwMode="gray">
            <a:xfrm>
              <a:off x="3118010" y="3637256"/>
              <a:ext cx="983882" cy="492443"/>
            </a:xfrm>
            <a:prstGeom prst="rect">
              <a:avLst/>
            </a:prstGeom>
            <a:noFill/>
          </p:spPr>
          <p:txBody>
            <a:bodyPr wrap="square" lIns="0" tIns="0" rIns="0" bIns="0" rtlCol="0">
              <a:spAutoFit/>
            </a:bodyPr>
            <a:lstStyle/>
            <a:p>
              <a:pPr algn="ctr">
                <a:spcBef>
                  <a:spcPts val="500"/>
                </a:spcBef>
              </a:pPr>
              <a:r>
                <a:rPr lang="en-US" sz="800" dirty="0"/>
                <a:t>Appeal sent electronically to committee members</a:t>
              </a:r>
            </a:p>
          </p:txBody>
        </p:sp>
      </p:grpSp>
      <p:grpSp>
        <p:nvGrpSpPr>
          <p:cNvPr id="20" name="Group 19">
            <a:extLst>
              <a:ext uri="{FF2B5EF4-FFF2-40B4-BE49-F238E27FC236}">
                <a16:creationId xmlns:a16="http://schemas.microsoft.com/office/drawing/2014/main" id="{AA58BE8A-BB60-4EFC-B7E4-D25BB8B31EA4}"/>
              </a:ext>
            </a:extLst>
          </p:cNvPr>
          <p:cNvGrpSpPr/>
          <p:nvPr/>
        </p:nvGrpSpPr>
        <p:grpSpPr>
          <a:xfrm>
            <a:off x="4493618" y="2918823"/>
            <a:ext cx="880821" cy="1519749"/>
            <a:chOff x="4885769" y="2787015"/>
            <a:chExt cx="880821" cy="1519749"/>
          </a:xfrm>
        </p:grpSpPr>
        <p:sp>
          <p:nvSpPr>
            <p:cNvPr id="99" name="Rectangle 98">
              <a:extLst>
                <a:ext uri="{FF2B5EF4-FFF2-40B4-BE49-F238E27FC236}">
                  <a16:creationId xmlns:a16="http://schemas.microsoft.com/office/drawing/2014/main" id="{6745A528-68EE-481A-96F2-09145031EB56}"/>
                </a:ext>
              </a:extLst>
            </p:cNvPr>
            <p:cNvSpPr/>
            <p:nvPr/>
          </p:nvSpPr>
          <p:spPr bwMode="gray">
            <a:xfrm>
              <a:off x="4885769" y="2787015"/>
              <a:ext cx="880821" cy="15197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a:extLst>
                <a:ext uri="{FF2B5EF4-FFF2-40B4-BE49-F238E27FC236}">
                  <a16:creationId xmlns:a16="http://schemas.microsoft.com/office/drawing/2014/main" id="{2050EA90-2A91-4FD6-9681-DDFD6B3714C6}"/>
                </a:ext>
              </a:extLst>
            </p:cNvPr>
            <p:cNvSpPr/>
            <p:nvPr/>
          </p:nvSpPr>
          <p:spPr bwMode="gray">
            <a:xfrm>
              <a:off x="5217832" y="3369915"/>
              <a:ext cx="216694" cy="216694"/>
            </a:xfrm>
            <a:prstGeom prst="ellipse">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accent6"/>
                  </a:solidFill>
                  <a:latin typeface="+mj-lt"/>
                </a:rPr>
                <a:t>4</a:t>
              </a:r>
            </a:p>
          </p:txBody>
        </p:sp>
        <p:pic>
          <p:nvPicPr>
            <p:cNvPr id="88" name="Picture 87">
              <a:extLst>
                <a:ext uri="{FF2B5EF4-FFF2-40B4-BE49-F238E27FC236}">
                  <a16:creationId xmlns:a16="http://schemas.microsoft.com/office/drawing/2014/main" id="{8C96C235-A7F1-437E-8F74-7925EA6CC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5174799" y="2837898"/>
              <a:ext cx="302760" cy="457200"/>
            </a:xfrm>
            <a:prstGeom prst="rect">
              <a:avLst/>
            </a:prstGeom>
          </p:spPr>
        </p:pic>
        <p:sp>
          <p:nvSpPr>
            <p:cNvPr id="89" name="TextBox 88">
              <a:extLst>
                <a:ext uri="{FF2B5EF4-FFF2-40B4-BE49-F238E27FC236}">
                  <a16:creationId xmlns:a16="http://schemas.microsoft.com/office/drawing/2014/main" id="{AE0AB603-C40B-4DE8-86A0-99C324DA34F2}"/>
                </a:ext>
              </a:extLst>
            </p:cNvPr>
            <p:cNvSpPr txBox="1"/>
            <p:nvPr/>
          </p:nvSpPr>
          <p:spPr bwMode="gray">
            <a:xfrm>
              <a:off x="4904436" y="3637256"/>
              <a:ext cx="843486" cy="615553"/>
            </a:xfrm>
            <a:prstGeom prst="rect">
              <a:avLst/>
            </a:prstGeom>
            <a:noFill/>
          </p:spPr>
          <p:txBody>
            <a:bodyPr wrap="square" lIns="0" tIns="0" rIns="0" bIns="0" rtlCol="0">
              <a:spAutoFit/>
            </a:bodyPr>
            <a:lstStyle/>
            <a:p>
              <a:pPr algn="ctr">
                <a:spcBef>
                  <a:spcPts val="500"/>
                </a:spcBef>
              </a:pPr>
              <a:r>
                <a:rPr lang="en-US" sz="800" dirty="0"/>
                <a:t>Approvals scheduled to discuss academic plan with advisor</a:t>
              </a:r>
            </a:p>
          </p:txBody>
        </p:sp>
      </p:grpSp>
      <p:sp>
        <p:nvSpPr>
          <p:cNvPr id="97" name="Rectangle 96"/>
          <p:cNvSpPr/>
          <p:nvPr/>
        </p:nvSpPr>
        <p:spPr bwMode="gray">
          <a:xfrm>
            <a:off x="0" y="772672"/>
            <a:ext cx="6400800" cy="216537"/>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GB" sz="1000" dirty="0" err="1">
              <a:solidFill>
                <a:schemeClr val="bg1"/>
              </a:solidFill>
            </a:endParaRPr>
          </a:p>
        </p:txBody>
      </p:sp>
      <p:sp>
        <p:nvSpPr>
          <p:cNvPr id="74" name="TextBox 73"/>
          <p:cNvSpPr txBox="1"/>
          <p:nvPr/>
        </p:nvSpPr>
        <p:spPr bwMode="gray">
          <a:xfrm>
            <a:off x="1086829" y="811691"/>
            <a:ext cx="4990424" cy="138499"/>
          </a:xfrm>
          <a:prstGeom prst="rect">
            <a:avLst/>
          </a:prstGeom>
          <a:noFill/>
        </p:spPr>
        <p:txBody>
          <a:bodyPr wrap="square" lIns="0" tIns="0" rIns="0" bIns="0" rtlCol="0">
            <a:spAutoFit/>
          </a:bodyPr>
          <a:lstStyle/>
          <a:p>
            <a:pPr>
              <a:spcBef>
                <a:spcPts val="500"/>
              </a:spcBef>
            </a:pPr>
            <a:r>
              <a:rPr lang="en-US" sz="900" b="1" dirty="0"/>
              <a:t>Former Appeals Process Could Take Days to Months to Complete</a:t>
            </a:r>
          </a:p>
        </p:txBody>
      </p:sp>
      <p:grpSp>
        <p:nvGrpSpPr>
          <p:cNvPr id="25" name="Group 24">
            <a:extLst>
              <a:ext uri="{FF2B5EF4-FFF2-40B4-BE49-F238E27FC236}">
                <a16:creationId xmlns:a16="http://schemas.microsoft.com/office/drawing/2014/main" id="{B9B67BE6-ADD0-4B95-88B9-4ABFD275B5F4}"/>
              </a:ext>
            </a:extLst>
          </p:cNvPr>
          <p:cNvGrpSpPr/>
          <p:nvPr/>
        </p:nvGrpSpPr>
        <p:grpSpPr>
          <a:xfrm>
            <a:off x="16048" y="2688603"/>
            <a:ext cx="6384752" cy="1749970"/>
            <a:chOff x="16048" y="2688603"/>
            <a:chExt cx="6384752" cy="1749970"/>
          </a:xfrm>
        </p:grpSpPr>
        <p:sp>
          <p:nvSpPr>
            <p:cNvPr id="91" name="Rectangle 90">
              <a:extLst>
                <a:ext uri="{FF2B5EF4-FFF2-40B4-BE49-F238E27FC236}">
                  <a16:creationId xmlns:a16="http://schemas.microsoft.com/office/drawing/2014/main" id="{4C6DE83B-1031-42F4-9E2A-BE1E09118BA6}"/>
                </a:ext>
              </a:extLst>
            </p:cNvPr>
            <p:cNvSpPr/>
            <p:nvPr/>
          </p:nvSpPr>
          <p:spPr bwMode="gray">
            <a:xfrm>
              <a:off x="16048" y="2694937"/>
              <a:ext cx="6368704" cy="216537"/>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GB" sz="1000" dirty="0" err="1">
                <a:solidFill>
                  <a:schemeClr val="bg1"/>
                </a:solidFill>
              </a:endParaRPr>
            </a:p>
          </p:txBody>
        </p:sp>
        <p:sp>
          <p:nvSpPr>
            <p:cNvPr id="92" name="TextBox 91">
              <a:extLst>
                <a:ext uri="{FF2B5EF4-FFF2-40B4-BE49-F238E27FC236}">
                  <a16:creationId xmlns:a16="http://schemas.microsoft.com/office/drawing/2014/main" id="{B77803EC-6558-4480-BCB1-C4A355002A53}"/>
                </a:ext>
              </a:extLst>
            </p:cNvPr>
            <p:cNvSpPr txBox="1"/>
            <p:nvPr/>
          </p:nvSpPr>
          <p:spPr bwMode="gray">
            <a:xfrm>
              <a:off x="1070781" y="2732488"/>
              <a:ext cx="4990424" cy="138499"/>
            </a:xfrm>
            <a:prstGeom prst="rect">
              <a:avLst/>
            </a:prstGeom>
            <a:noFill/>
          </p:spPr>
          <p:txBody>
            <a:bodyPr wrap="square" lIns="0" tIns="0" rIns="0" bIns="0" rtlCol="0">
              <a:spAutoFit/>
            </a:bodyPr>
            <a:lstStyle/>
            <a:p>
              <a:pPr>
                <a:spcBef>
                  <a:spcPts val="500"/>
                </a:spcBef>
              </a:pPr>
              <a:r>
                <a:rPr lang="en-US" sz="900" b="1" dirty="0">
                  <a:solidFill>
                    <a:schemeClr val="bg1"/>
                  </a:solidFill>
                </a:rPr>
                <a:t>New Appeals Process Takes Days with Less Student Hustle</a:t>
              </a:r>
            </a:p>
          </p:txBody>
        </p:sp>
        <p:sp>
          <p:nvSpPr>
            <p:cNvPr id="9" name="Rectangle 8">
              <a:extLst>
                <a:ext uri="{FF2B5EF4-FFF2-40B4-BE49-F238E27FC236}">
                  <a16:creationId xmlns:a16="http://schemas.microsoft.com/office/drawing/2014/main" id="{A1EB8344-A979-4830-A413-25F01105BF7B}"/>
                </a:ext>
              </a:extLst>
            </p:cNvPr>
            <p:cNvSpPr/>
            <p:nvPr/>
          </p:nvSpPr>
          <p:spPr bwMode="gray">
            <a:xfrm>
              <a:off x="16048" y="2688603"/>
              <a:ext cx="6384752" cy="174997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ustDataLst>
      <p:tags r:id="rId1"/>
    </p:custDataLst>
    <p:extLst>
      <p:ext uri="{BB962C8B-B14F-4D97-AF65-F5344CB8AC3E}">
        <p14:creationId xmlns:p14="http://schemas.microsoft.com/office/powerpoint/2010/main" val="157280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75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7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nodeType="afterEffect">
                                  <p:stCondLst>
                                    <p:cond delay="75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75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75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750"/>
                            </p:stCondLst>
                            <p:childTnLst>
                              <p:par>
                                <p:cTn id="32" presetID="1" presetClass="entr" presetSubtype="0" fill="hold" nodeType="afterEffect">
                                  <p:stCondLst>
                                    <p:cond delay="75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nodeType="afterEffect">
                                  <p:stCondLst>
                                    <p:cond delay="7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250"/>
                            </p:stCondLst>
                            <p:childTnLst>
                              <p:par>
                                <p:cTn id="38" presetID="1" presetClass="entr" presetSubtype="0" fill="hold" nodeType="afterEffect">
                                  <p:stCondLst>
                                    <p:cond delay="75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A47165-38F2-4F6A-8F32-F4882A4273FC}"/>
              </a:ext>
            </a:extLst>
          </p:cNvPr>
          <p:cNvSpPr>
            <a:spLocks noGrp="1"/>
          </p:cNvSpPr>
          <p:nvPr>
            <p:ph type="title"/>
          </p:nvPr>
        </p:nvSpPr>
        <p:spPr/>
        <p:txBody>
          <a:bodyPr/>
          <a:lstStyle/>
          <a:p>
            <a:r>
              <a:rPr lang="en-US" dirty="0"/>
              <a:t>Let’s Discuss</a:t>
            </a:r>
          </a:p>
        </p:txBody>
      </p:sp>
      <p:sp>
        <p:nvSpPr>
          <p:cNvPr id="8" name="Text Placeholder 7">
            <a:extLst>
              <a:ext uri="{FF2B5EF4-FFF2-40B4-BE49-F238E27FC236}">
                <a16:creationId xmlns:a16="http://schemas.microsoft.com/office/drawing/2014/main" id="{1C29845D-30D3-47B8-8B9C-0B6E11F44704}"/>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B1B1FBCA-86C5-4EAB-BA47-BD5B3D72702A}"/>
              </a:ext>
            </a:extLst>
          </p:cNvPr>
          <p:cNvSpPr>
            <a:spLocks noGrp="1"/>
          </p:cNvSpPr>
          <p:nvPr>
            <p:ph type="body" sz="quarter" idx="17"/>
          </p:nvPr>
        </p:nvSpPr>
        <p:spPr>
          <a:xfrm>
            <a:off x="882809" y="1759121"/>
            <a:ext cx="4241053" cy="1419171"/>
          </a:xfrm>
        </p:spPr>
        <p:txBody>
          <a:bodyPr/>
          <a:lstStyle/>
          <a:p>
            <a:r>
              <a:rPr lang="en-US" dirty="0"/>
              <a:t>How does advising </a:t>
            </a:r>
            <a:r>
              <a:rPr lang="en-US" b="1" dirty="0"/>
              <a:t>cross over to other departments </a:t>
            </a:r>
            <a:r>
              <a:rPr lang="en-US" dirty="0"/>
              <a:t>(i.e., admissions, testing, VA, etc.) and </a:t>
            </a:r>
            <a:r>
              <a:rPr lang="en-US" b="1" dirty="0"/>
              <a:t>how can technology break down </a:t>
            </a:r>
            <a:r>
              <a:rPr lang="en-US" dirty="0"/>
              <a:t>existing silos?</a:t>
            </a:r>
          </a:p>
          <a:p>
            <a:endParaRPr lang="en-US" dirty="0"/>
          </a:p>
        </p:txBody>
      </p:sp>
      <p:sp>
        <p:nvSpPr>
          <p:cNvPr id="10" name="Text Placeholder 9">
            <a:extLst>
              <a:ext uri="{FF2B5EF4-FFF2-40B4-BE49-F238E27FC236}">
                <a16:creationId xmlns:a16="http://schemas.microsoft.com/office/drawing/2014/main" id="{69BADB85-80CC-4ED7-A9EA-4205EAD41F69}"/>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80C4A420-5439-4FBB-A722-5DE77E6E77D1}"/>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49998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2736" y="317005"/>
            <a:ext cx="3902242" cy="249299"/>
          </a:xfrm>
        </p:spPr>
        <p:txBody>
          <a:bodyPr/>
          <a:lstStyle/>
          <a:p>
            <a:r>
              <a:rPr lang="en-US" dirty="0">
                <a:solidFill>
                  <a:schemeClr val="bg1"/>
                </a:solidFill>
              </a:rPr>
              <a:t>Total Enrollment</a:t>
            </a:r>
          </a:p>
        </p:txBody>
      </p:sp>
      <p:sp>
        <p:nvSpPr>
          <p:cNvPr id="8" name="Text Placeholder 7"/>
          <p:cNvSpPr>
            <a:spLocks noGrp="1"/>
          </p:cNvSpPr>
          <p:nvPr>
            <p:ph type="body" sz="quarter" idx="16"/>
          </p:nvPr>
        </p:nvSpPr>
        <p:spPr>
          <a:xfrm>
            <a:off x="690645" y="604599"/>
            <a:ext cx="3724333" cy="256480"/>
          </a:xfrm>
        </p:spPr>
        <p:txBody>
          <a:bodyPr/>
          <a:lstStyle/>
          <a:p>
            <a:r>
              <a:rPr lang="en-US" dirty="0">
                <a:solidFill>
                  <a:schemeClr val="accent6"/>
                </a:solidFill>
              </a:rPr>
              <a:t>2017 to 2018 by Semester </a:t>
            </a:r>
          </a:p>
        </p:txBody>
      </p:sp>
      <p:sp>
        <p:nvSpPr>
          <p:cNvPr id="9" name="TextBox 8"/>
          <p:cNvSpPr txBox="1"/>
          <p:nvPr/>
        </p:nvSpPr>
        <p:spPr>
          <a:xfrm>
            <a:off x="562376" y="1753012"/>
            <a:ext cx="993374" cy="492443"/>
          </a:xfrm>
          <a:prstGeom prst="rect">
            <a:avLst/>
          </a:prstGeom>
          <a:noFill/>
        </p:spPr>
        <p:txBody>
          <a:bodyPr wrap="square" lIns="0" tIns="0" rIns="0" bIns="0" rtlCol="0">
            <a:spAutoFit/>
          </a:bodyPr>
          <a:lstStyle/>
          <a:p>
            <a:pPr algn="ctr">
              <a:spcBef>
                <a:spcPts val="200"/>
              </a:spcBef>
            </a:pPr>
            <a:r>
              <a:rPr lang="en-US" sz="3200" dirty="0">
                <a:solidFill>
                  <a:srgbClr val="FCCD15"/>
                </a:solidFill>
                <a:latin typeface="+mj-lt"/>
              </a:rPr>
              <a:t>+2%</a:t>
            </a:r>
          </a:p>
        </p:txBody>
      </p:sp>
      <p:sp>
        <p:nvSpPr>
          <p:cNvPr id="11" name="TextBox 10"/>
          <p:cNvSpPr txBox="1"/>
          <p:nvPr/>
        </p:nvSpPr>
        <p:spPr>
          <a:xfrm>
            <a:off x="2608343" y="1753012"/>
            <a:ext cx="1016240" cy="492443"/>
          </a:xfrm>
          <a:prstGeom prst="rect">
            <a:avLst/>
          </a:prstGeom>
          <a:noFill/>
        </p:spPr>
        <p:txBody>
          <a:bodyPr wrap="square" lIns="0" tIns="0" rIns="0" bIns="0" rtlCol="0">
            <a:spAutoFit/>
          </a:bodyPr>
          <a:lstStyle/>
          <a:p>
            <a:pPr algn="ctr">
              <a:spcBef>
                <a:spcPts val="200"/>
              </a:spcBef>
            </a:pPr>
            <a:r>
              <a:rPr lang="en-US" sz="3200" dirty="0">
                <a:solidFill>
                  <a:srgbClr val="FCCD15"/>
                </a:solidFill>
                <a:latin typeface="+mj-lt"/>
              </a:rPr>
              <a:t>+7%</a:t>
            </a:r>
          </a:p>
        </p:txBody>
      </p:sp>
      <p:sp>
        <p:nvSpPr>
          <p:cNvPr id="12" name="TextBox 11"/>
          <p:cNvSpPr txBox="1"/>
          <p:nvPr/>
        </p:nvSpPr>
        <p:spPr>
          <a:xfrm>
            <a:off x="4585708" y="1753012"/>
            <a:ext cx="1180092" cy="492443"/>
          </a:xfrm>
          <a:prstGeom prst="rect">
            <a:avLst/>
          </a:prstGeom>
          <a:noFill/>
        </p:spPr>
        <p:txBody>
          <a:bodyPr wrap="square" lIns="0" tIns="0" rIns="0" bIns="0" rtlCol="0">
            <a:spAutoFit/>
          </a:bodyPr>
          <a:lstStyle/>
          <a:p>
            <a:pPr algn="ctr">
              <a:spcBef>
                <a:spcPts val="200"/>
              </a:spcBef>
            </a:pPr>
            <a:r>
              <a:rPr lang="en-US" sz="3200" dirty="0">
                <a:solidFill>
                  <a:srgbClr val="FCCD15"/>
                </a:solidFill>
                <a:latin typeface="+mj-lt"/>
              </a:rPr>
              <a:t>+15%</a:t>
            </a:r>
          </a:p>
        </p:txBody>
      </p:sp>
      <p:grpSp>
        <p:nvGrpSpPr>
          <p:cNvPr id="6" name="Group 5"/>
          <p:cNvGrpSpPr/>
          <p:nvPr/>
        </p:nvGrpSpPr>
        <p:grpSpPr>
          <a:xfrm>
            <a:off x="390525" y="3293045"/>
            <a:ext cx="5524499" cy="184666"/>
            <a:chOff x="390525" y="3293045"/>
            <a:chExt cx="5524499" cy="184666"/>
          </a:xfrm>
        </p:grpSpPr>
        <p:sp>
          <p:nvSpPr>
            <p:cNvPr id="19" name="TextBox 18"/>
            <p:cNvSpPr txBox="1"/>
            <p:nvPr/>
          </p:nvSpPr>
          <p:spPr>
            <a:xfrm>
              <a:off x="390525" y="3293045"/>
              <a:ext cx="1362075" cy="184666"/>
            </a:xfrm>
            <a:prstGeom prst="rect">
              <a:avLst/>
            </a:prstGeom>
            <a:noFill/>
          </p:spPr>
          <p:txBody>
            <a:bodyPr wrap="square" lIns="0" tIns="0" rIns="0" bIns="0" rtlCol="0">
              <a:spAutoFit/>
            </a:bodyPr>
            <a:lstStyle/>
            <a:p>
              <a:pPr algn="ctr">
                <a:spcBef>
                  <a:spcPts val="500"/>
                </a:spcBef>
              </a:pPr>
              <a:r>
                <a:rPr lang="en-US" sz="1200" dirty="0">
                  <a:solidFill>
                    <a:schemeClr val="bg1"/>
                  </a:solidFill>
                </a:rPr>
                <a:t>Spring 2017</a:t>
              </a:r>
            </a:p>
          </p:txBody>
        </p:sp>
        <p:sp>
          <p:nvSpPr>
            <p:cNvPr id="17" name="TextBox 16"/>
            <p:cNvSpPr txBox="1"/>
            <p:nvPr/>
          </p:nvSpPr>
          <p:spPr>
            <a:xfrm>
              <a:off x="2371725" y="3293045"/>
              <a:ext cx="1562099" cy="184666"/>
            </a:xfrm>
            <a:prstGeom prst="rect">
              <a:avLst/>
            </a:prstGeom>
            <a:noFill/>
          </p:spPr>
          <p:txBody>
            <a:bodyPr wrap="square" lIns="0" tIns="0" rIns="0" bIns="0" rtlCol="0">
              <a:spAutoFit/>
            </a:bodyPr>
            <a:lstStyle/>
            <a:p>
              <a:pPr algn="ctr">
                <a:spcBef>
                  <a:spcPts val="500"/>
                </a:spcBef>
              </a:pPr>
              <a:r>
                <a:rPr lang="en-US" sz="1200" dirty="0">
                  <a:solidFill>
                    <a:schemeClr val="bg1"/>
                  </a:solidFill>
                </a:rPr>
                <a:t>Summer 2017</a:t>
              </a:r>
            </a:p>
          </p:txBody>
        </p:sp>
        <p:sp>
          <p:nvSpPr>
            <p:cNvPr id="18" name="TextBox 17"/>
            <p:cNvSpPr txBox="1"/>
            <p:nvPr/>
          </p:nvSpPr>
          <p:spPr>
            <a:xfrm>
              <a:off x="4352925" y="3293045"/>
              <a:ext cx="1562099" cy="184666"/>
            </a:xfrm>
            <a:prstGeom prst="rect">
              <a:avLst/>
            </a:prstGeom>
            <a:noFill/>
          </p:spPr>
          <p:txBody>
            <a:bodyPr wrap="square" lIns="0" tIns="0" rIns="0" bIns="0" rtlCol="0">
              <a:spAutoFit/>
            </a:bodyPr>
            <a:lstStyle/>
            <a:p>
              <a:pPr algn="ctr">
                <a:spcBef>
                  <a:spcPts val="500"/>
                </a:spcBef>
              </a:pPr>
              <a:r>
                <a:rPr lang="en-US" sz="1200" dirty="0">
                  <a:solidFill>
                    <a:schemeClr val="bg1"/>
                  </a:solidFill>
                </a:rPr>
                <a:t>Fall 2017</a:t>
              </a:r>
            </a:p>
          </p:txBody>
        </p:sp>
      </p:grpSp>
      <p:grpSp>
        <p:nvGrpSpPr>
          <p:cNvPr id="32" name="Group 31"/>
          <p:cNvGrpSpPr/>
          <p:nvPr/>
        </p:nvGrpSpPr>
        <p:grpSpPr>
          <a:xfrm>
            <a:off x="390525" y="3492798"/>
            <a:ext cx="5524499" cy="184666"/>
            <a:chOff x="390525" y="3492798"/>
            <a:chExt cx="5524499" cy="184666"/>
          </a:xfrm>
        </p:grpSpPr>
        <p:sp>
          <p:nvSpPr>
            <p:cNvPr id="16" name="TextBox 15"/>
            <p:cNvSpPr txBox="1"/>
            <p:nvPr/>
          </p:nvSpPr>
          <p:spPr>
            <a:xfrm>
              <a:off x="390525" y="3492798"/>
              <a:ext cx="1362075" cy="184666"/>
            </a:xfrm>
            <a:prstGeom prst="rect">
              <a:avLst/>
            </a:prstGeom>
            <a:noFill/>
          </p:spPr>
          <p:txBody>
            <a:bodyPr wrap="square" lIns="0" tIns="0" rIns="0" bIns="0" rtlCol="0">
              <a:spAutoFit/>
            </a:bodyPr>
            <a:lstStyle/>
            <a:p>
              <a:pPr algn="ctr">
                <a:spcBef>
                  <a:spcPts val="500"/>
                </a:spcBef>
              </a:pPr>
              <a:r>
                <a:rPr lang="en-US" sz="1200" dirty="0">
                  <a:solidFill>
                    <a:schemeClr val="bg1"/>
                  </a:solidFill>
                </a:rPr>
                <a:t>to Spring 2018 </a:t>
              </a:r>
            </a:p>
          </p:txBody>
        </p:sp>
        <p:sp>
          <p:nvSpPr>
            <p:cNvPr id="20" name="TextBox 19"/>
            <p:cNvSpPr txBox="1"/>
            <p:nvPr/>
          </p:nvSpPr>
          <p:spPr>
            <a:xfrm>
              <a:off x="2371725" y="3492798"/>
              <a:ext cx="1562099" cy="184666"/>
            </a:xfrm>
            <a:prstGeom prst="rect">
              <a:avLst/>
            </a:prstGeom>
            <a:noFill/>
          </p:spPr>
          <p:txBody>
            <a:bodyPr wrap="square" lIns="0" tIns="0" rIns="0" bIns="0" rtlCol="0">
              <a:spAutoFit/>
            </a:bodyPr>
            <a:lstStyle/>
            <a:p>
              <a:pPr algn="ctr">
                <a:spcBef>
                  <a:spcPts val="500"/>
                </a:spcBef>
              </a:pPr>
              <a:r>
                <a:rPr lang="en-US" sz="1200" dirty="0">
                  <a:solidFill>
                    <a:schemeClr val="bg1"/>
                  </a:solidFill>
                </a:rPr>
                <a:t>to Summer 2018 </a:t>
              </a:r>
            </a:p>
          </p:txBody>
        </p:sp>
        <p:sp>
          <p:nvSpPr>
            <p:cNvPr id="21" name="TextBox 20"/>
            <p:cNvSpPr txBox="1"/>
            <p:nvPr/>
          </p:nvSpPr>
          <p:spPr>
            <a:xfrm>
              <a:off x="4352925" y="3492798"/>
              <a:ext cx="1562099" cy="184666"/>
            </a:xfrm>
            <a:prstGeom prst="rect">
              <a:avLst/>
            </a:prstGeom>
            <a:noFill/>
          </p:spPr>
          <p:txBody>
            <a:bodyPr wrap="square" lIns="0" tIns="0" rIns="0" bIns="0" rtlCol="0">
              <a:spAutoFit/>
            </a:bodyPr>
            <a:lstStyle/>
            <a:p>
              <a:pPr algn="ctr">
                <a:spcBef>
                  <a:spcPts val="500"/>
                </a:spcBef>
              </a:pPr>
              <a:r>
                <a:rPr lang="en-US" sz="1200" dirty="0">
                  <a:solidFill>
                    <a:schemeClr val="bg1"/>
                  </a:solidFill>
                </a:rPr>
                <a:t>to Fall 2018 </a:t>
              </a:r>
            </a:p>
          </p:txBody>
        </p:sp>
      </p:grpSp>
      <p:sp>
        <p:nvSpPr>
          <p:cNvPr id="5" name="TextBox 4"/>
          <p:cNvSpPr txBox="1"/>
          <p:nvPr/>
        </p:nvSpPr>
        <p:spPr>
          <a:xfrm>
            <a:off x="362351" y="2974921"/>
            <a:ext cx="400050" cy="138499"/>
          </a:xfrm>
          <a:prstGeom prst="rect">
            <a:avLst/>
          </a:prstGeom>
          <a:noFill/>
        </p:spPr>
        <p:txBody>
          <a:bodyPr wrap="square" lIns="0" tIns="0" rIns="0" bIns="0" rtlCol="0">
            <a:spAutoFit/>
          </a:bodyPr>
          <a:lstStyle/>
          <a:p>
            <a:pPr algn="ctr">
              <a:spcBef>
                <a:spcPts val="500"/>
              </a:spcBef>
            </a:pPr>
            <a:r>
              <a:rPr lang="en-US" sz="900" dirty="0">
                <a:solidFill>
                  <a:schemeClr val="accent1"/>
                </a:solidFill>
              </a:rPr>
              <a:t>3,823</a:t>
            </a:r>
          </a:p>
        </p:txBody>
      </p:sp>
      <p:sp>
        <p:nvSpPr>
          <p:cNvPr id="22" name="TextBox 21"/>
          <p:cNvSpPr txBox="1"/>
          <p:nvPr/>
        </p:nvSpPr>
        <p:spPr>
          <a:xfrm>
            <a:off x="2506802" y="2974921"/>
            <a:ext cx="400050" cy="138499"/>
          </a:xfrm>
          <a:prstGeom prst="rect">
            <a:avLst/>
          </a:prstGeom>
          <a:noFill/>
        </p:spPr>
        <p:txBody>
          <a:bodyPr wrap="square" lIns="0" tIns="0" rIns="0" bIns="0" rtlCol="0">
            <a:spAutoFit/>
          </a:bodyPr>
          <a:lstStyle/>
          <a:p>
            <a:pPr algn="ctr">
              <a:spcBef>
                <a:spcPts val="500"/>
              </a:spcBef>
            </a:pPr>
            <a:r>
              <a:rPr lang="en-US" sz="900" dirty="0">
                <a:solidFill>
                  <a:schemeClr val="accent1"/>
                </a:solidFill>
              </a:rPr>
              <a:t>1,922</a:t>
            </a:r>
          </a:p>
        </p:txBody>
      </p:sp>
      <p:sp>
        <p:nvSpPr>
          <p:cNvPr id="23" name="TextBox 22"/>
          <p:cNvSpPr txBox="1"/>
          <p:nvPr/>
        </p:nvSpPr>
        <p:spPr>
          <a:xfrm>
            <a:off x="4557852" y="2974921"/>
            <a:ext cx="400050" cy="138499"/>
          </a:xfrm>
          <a:prstGeom prst="rect">
            <a:avLst/>
          </a:prstGeom>
          <a:noFill/>
        </p:spPr>
        <p:txBody>
          <a:bodyPr wrap="square" lIns="0" tIns="0" rIns="0" bIns="0" rtlCol="0">
            <a:spAutoFit/>
          </a:bodyPr>
          <a:lstStyle/>
          <a:p>
            <a:pPr algn="ctr">
              <a:spcBef>
                <a:spcPts val="500"/>
              </a:spcBef>
            </a:pPr>
            <a:r>
              <a:rPr lang="en-US" sz="900" dirty="0">
                <a:solidFill>
                  <a:schemeClr val="accent1"/>
                </a:solidFill>
              </a:rPr>
              <a:t>3,937</a:t>
            </a:r>
          </a:p>
        </p:txBody>
      </p:sp>
      <p:sp>
        <p:nvSpPr>
          <p:cNvPr id="24" name="TextBox 23"/>
          <p:cNvSpPr txBox="1"/>
          <p:nvPr/>
        </p:nvSpPr>
        <p:spPr>
          <a:xfrm>
            <a:off x="1403751" y="2425080"/>
            <a:ext cx="400050" cy="138499"/>
          </a:xfrm>
          <a:prstGeom prst="rect">
            <a:avLst/>
          </a:prstGeom>
          <a:noFill/>
        </p:spPr>
        <p:txBody>
          <a:bodyPr wrap="square" lIns="0" tIns="0" rIns="0" bIns="0" rtlCol="0">
            <a:spAutoFit/>
          </a:bodyPr>
          <a:lstStyle/>
          <a:p>
            <a:pPr algn="ctr">
              <a:spcBef>
                <a:spcPts val="500"/>
              </a:spcBef>
            </a:pPr>
            <a:r>
              <a:rPr lang="en-US" sz="900" dirty="0">
                <a:solidFill>
                  <a:schemeClr val="accent1"/>
                </a:solidFill>
              </a:rPr>
              <a:t>3,910</a:t>
            </a:r>
          </a:p>
        </p:txBody>
      </p:sp>
      <p:sp>
        <p:nvSpPr>
          <p:cNvPr id="25" name="TextBox 24"/>
          <p:cNvSpPr txBox="1"/>
          <p:nvPr/>
        </p:nvSpPr>
        <p:spPr>
          <a:xfrm>
            <a:off x="3548202" y="2425080"/>
            <a:ext cx="400050" cy="138499"/>
          </a:xfrm>
          <a:prstGeom prst="rect">
            <a:avLst/>
          </a:prstGeom>
          <a:noFill/>
        </p:spPr>
        <p:txBody>
          <a:bodyPr wrap="square" lIns="0" tIns="0" rIns="0" bIns="0" rtlCol="0">
            <a:spAutoFit/>
          </a:bodyPr>
          <a:lstStyle/>
          <a:p>
            <a:pPr algn="ctr">
              <a:spcBef>
                <a:spcPts val="500"/>
              </a:spcBef>
            </a:pPr>
            <a:r>
              <a:rPr lang="en-US" sz="900" dirty="0">
                <a:solidFill>
                  <a:schemeClr val="accent1"/>
                </a:solidFill>
              </a:rPr>
              <a:t>2,061</a:t>
            </a:r>
          </a:p>
        </p:txBody>
      </p:sp>
      <p:sp>
        <p:nvSpPr>
          <p:cNvPr id="26" name="TextBox 25"/>
          <p:cNvSpPr txBox="1"/>
          <p:nvPr/>
        </p:nvSpPr>
        <p:spPr>
          <a:xfrm>
            <a:off x="5599252" y="2425080"/>
            <a:ext cx="400050" cy="138499"/>
          </a:xfrm>
          <a:prstGeom prst="rect">
            <a:avLst/>
          </a:prstGeom>
          <a:noFill/>
        </p:spPr>
        <p:txBody>
          <a:bodyPr wrap="square" lIns="0" tIns="0" rIns="0" bIns="0" rtlCol="0">
            <a:spAutoFit/>
          </a:bodyPr>
          <a:lstStyle/>
          <a:p>
            <a:pPr algn="ctr">
              <a:spcBef>
                <a:spcPts val="500"/>
              </a:spcBef>
            </a:pPr>
            <a:r>
              <a:rPr lang="en-US" sz="900" dirty="0">
                <a:solidFill>
                  <a:schemeClr val="accent1"/>
                </a:solidFill>
              </a:rPr>
              <a:t>4,546</a:t>
            </a:r>
          </a:p>
        </p:txBody>
      </p:sp>
      <p:cxnSp>
        <p:nvCxnSpPr>
          <p:cNvPr id="28" name="Straight Arrow Connector 27"/>
          <p:cNvCxnSpPr/>
          <p:nvPr/>
        </p:nvCxnSpPr>
        <p:spPr bwMode="gray">
          <a:xfrm flipV="1">
            <a:off x="794151" y="2580133"/>
            <a:ext cx="623827" cy="432288"/>
          </a:xfrm>
          <a:prstGeom prst="straightConnector1">
            <a:avLst/>
          </a:prstGeom>
          <a:ln w="19050">
            <a:solidFill>
              <a:srgbClr val="FCCD1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gray">
          <a:xfrm flipV="1">
            <a:off x="2919552" y="2580133"/>
            <a:ext cx="623827" cy="432288"/>
          </a:xfrm>
          <a:prstGeom prst="straightConnector1">
            <a:avLst/>
          </a:prstGeom>
          <a:ln w="19050">
            <a:solidFill>
              <a:srgbClr val="FCCD1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gray">
          <a:xfrm flipV="1">
            <a:off x="4975425" y="2580133"/>
            <a:ext cx="623827" cy="432288"/>
          </a:xfrm>
          <a:prstGeom prst="straightConnector1">
            <a:avLst/>
          </a:prstGeom>
          <a:ln w="19050">
            <a:solidFill>
              <a:srgbClr val="FCCD1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7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0823"/>
          <a:stretch/>
        </p:blipFill>
        <p:spPr>
          <a:xfrm>
            <a:off x="0" y="0"/>
            <a:ext cx="6421582" cy="4800600"/>
          </a:xfrm>
          <a:prstGeom prst="rect">
            <a:avLst/>
          </a:prstGeom>
        </p:spPr>
      </p:pic>
      <p:sp>
        <p:nvSpPr>
          <p:cNvPr id="12" name="TextBox 11">
            <a:extLst>
              <a:ext uri="{FF2B5EF4-FFF2-40B4-BE49-F238E27FC236}">
                <a16:creationId xmlns:a16="http://schemas.microsoft.com/office/drawing/2014/main" id="{E6B38BD6-1748-415C-A018-DE079BC8ECB4}"/>
              </a:ext>
            </a:extLst>
          </p:cNvPr>
          <p:cNvSpPr txBox="1"/>
          <p:nvPr/>
        </p:nvSpPr>
        <p:spPr bwMode="gray">
          <a:xfrm>
            <a:off x="9726" y="9728"/>
            <a:ext cx="6400802" cy="4800600"/>
          </a:xfrm>
          <a:prstGeom prst="rect">
            <a:avLst/>
          </a:prstGeom>
          <a:solidFill>
            <a:schemeClr val="bg1">
              <a:lumMod val="95000"/>
              <a:alpha val="57000"/>
            </a:schemeClr>
          </a:solidFill>
          <a:ln w="12700">
            <a:noFill/>
            <a:miter lim="800000"/>
          </a:ln>
        </p:spPr>
        <p:txBody>
          <a:bodyPr wrap="square" lIns="137160" tIns="91440" rIns="137160" bIns="0" rtlCol="0">
            <a:noAutofit/>
          </a:bodyPr>
          <a:lstStyle/>
          <a:p>
            <a:pPr>
              <a:spcBef>
                <a:spcPts val="500"/>
              </a:spcBef>
            </a:pPr>
            <a:endParaRPr lang="en-US" sz="900" b="1" dirty="0">
              <a:solidFill>
                <a:schemeClr val="bg1"/>
              </a:solidFill>
            </a:endParaRPr>
          </a:p>
        </p:txBody>
      </p:sp>
      <p:sp>
        <p:nvSpPr>
          <p:cNvPr id="4" name="Rectangle 3">
            <a:extLst>
              <a:ext uri="{FF2B5EF4-FFF2-40B4-BE49-F238E27FC236}">
                <a16:creationId xmlns:a16="http://schemas.microsoft.com/office/drawing/2014/main" id="{80479BE0-BB5F-4B51-A037-595E7196DB19}"/>
              </a:ext>
            </a:extLst>
          </p:cNvPr>
          <p:cNvSpPr/>
          <p:nvPr/>
        </p:nvSpPr>
        <p:spPr bwMode="gray">
          <a:xfrm>
            <a:off x="194556" y="98426"/>
            <a:ext cx="3297678" cy="2498860"/>
          </a:xfrm>
          <a:prstGeom prst="rect">
            <a:avLst/>
          </a:prstGeom>
          <a:solidFill>
            <a:schemeClr val="bg1"/>
          </a:solidFill>
          <a:ln>
            <a:solidFill>
              <a:schemeClr val="accent3">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Box 13">
            <a:extLst>
              <a:ext uri="{FF2B5EF4-FFF2-40B4-BE49-F238E27FC236}">
                <a16:creationId xmlns:a16="http://schemas.microsoft.com/office/drawing/2014/main" id="{1A9C7F5F-58C4-4DDA-9AED-4E2F886F8194}"/>
              </a:ext>
            </a:extLst>
          </p:cNvPr>
          <p:cNvSpPr txBox="1"/>
          <p:nvPr/>
        </p:nvSpPr>
        <p:spPr>
          <a:xfrm>
            <a:off x="504845" y="1510855"/>
            <a:ext cx="487680" cy="153888"/>
          </a:xfrm>
          <a:prstGeom prst="rect">
            <a:avLst/>
          </a:prstGeom>
          <a:noFill/>
        </p:spPr>
        <p:txBody>
          <a:bodyPr wrap="square" lIns="0" tIns="0" rIns="0" bIns="0" rtlCol="0">
            <a:spAutoFit/>
          </a:bodyPr>
          <a:lstStyle/>
          <a:p>
            <a:pPr>
              <a:spcBef>
                <a:spcPts val="500"/>
              </a:spcBef>
            </a:pPr>
            <a:r>
              <a:rPr lang="en-US" sz="1000" dirty="0">
                <a:solidFill>
                  <a:schemeClr val="accent5"/>
                </a:solidFill>
              </a:rPr>
              <a:t>AY16</a:t>
            </a:r>
          </a:p>
        </p:txBody>
      </p:sp>
      <p:sp>
        <p:nvSpPr>
          <p:cNvPr id="15" name="TextBox 14">
            <a:extLst>
              <a:ext uri="{FF2B5EF4-FFF2-40B4-BE49-F238E27FC236}">
                <a16:creationId xmlns:a16="http://schemas.microsoft.com/office/drawing/2014/main" id="{1AD9F144-3B14-4D9C-A0C1-9808936E72AE}"/>
              </a:ext>
            </a:extLst>
          </p:cNvPr>
          <p:cNvSpPr txBox="1"/>
          <p:nvPr/>
        </p:nvSpPr>
        <p:spPr>
          <a:xfrm>
            <a:off x="1600813" y="1510855"/>
            <a:ext cx="487680" cy="153888"/>
          </a:xfrm>
          <a:prstGeom prst="rect">
            <a:avLst/>
          </a:prstGeom>
          <a:noFill/>
        </p:spPr>
        <p:txBody>
          <a:bodyPr wrap="square" lIns="0" tIns="0" rIns="0" bIns="0" rtlCol="0">
            <a:spAutoFit/>
          </a:bodyPr>
          <a:lstStyle/>
          <a:p>
            <a:pPr>
              <a:spcBef>
                <a:spcPts val="500"/>
              </a:spcBef>
            </a:pPr>
            <a:r>
              <a:rPr lang="en-US" sz="1000" dirty="0">
                <a:solidFill>
                  <a:schemeClr val="accent5"/>
                </a:solidFill>
              </a:rPr>
              <a:t>AY17</a:t>
            </a:r>
          </a:p>
        </p:txBody>
      </p:sp>
      <p:sp>
        <p:nvSpPr>
          <p:cNvPr id="16" name="TextBox 15">
            <a:extLst>
              <a:ext uri="{FF2B5EF4-FFF2-40B4-BE49-F238E27FC236}">
                <a16:creationId xmlns:a16="http://schemas.microsoft.com/office/drawing/2014/main" id="{49C7096E-8720-4875-B933-7B627DD53CE4}"/>
              </a:ext>
            </a:extLst>
          </p:cNvPr>
          <p:cNvSpPr txBox="1"/>
          <p:nvPr/>
        </p:nvSpPr>
        <p:spPr>
          <a:xfrm>
            <a:off x="2755122" y="1510855"/>
            <a:ext cx="487680" cy="153888"/>
          </a:xfrm>
          <a:prstGeom prst="rect">
            <a:avLst/>
          </a:prstGeom>
          <a:noFill/>
        </p:spPr>
        <p:txBody>
          <a:bodyPr wrap="square" lIns="0" tIns="0" rIns="0" bIns="0" rtlCol="0">
            <a:spAutoFit/>
          </a:bodyPr>
          <a:lstStyle/>
          <a:p>
            <a:pPr>
              <a:spcBef>
                <a:spcPts val="500"/>
              </a:spcBef>
            </a:pPr>
            <a:r>
              <a:rPr lang="en-US" sz="1000" dirty="0">
                <a:solidFill>
                  <a:schemeClr val="accent5"/>
                </a:solidFill>
              </a:rPr>
              <a:t>AY18</a:t>
            </a:r>
          </a:p>
        </p:txBody>
      </p:sp>
      <p:sp>
        <p:nvSpPr>
          <p:cNvPr id="17" name="TextBox 16">
            <a:extLst>
              <a:ext uri="{FF2B5EF4-FFF2-40B4-BE49-F238E27FC236}">
                <a16:creationId xmlns:a16="http://schemas.microsoft.com/office/drawing/2014/main" id="{AE3EB262-DB95-46B1-A588-104C96C398AE}"/>
              </a:ext>
            </a:extLst>
          </p:cNvPr>
          <p:cNvSpPr txBox="1"/>
          <p:nvPr/>
        </p:nvSpPr>
        <p:spPr>
          <a:xfrm>
            <a:off x="409921" y="2004430"/>
            <a:ext cx="1256954" cy="430887"/>
          </a:xfrm>
          <a:prstGeom prst="rect">
            <a:avLst/>
          </a:prstGeom>
          <a:noFill/>
        </p:spPr>
        <p:txBody>
          <a:bodyPr wrap="square" lIns="0" tIns="0" rIns="0" bIns="0" rtlCol="0">
            <a:spAutoFit/>
          </a:bodyPr>
          <a:lstStyle/>
          <a:p>
            <a:pPr>
              <a:spcBef>
                <a:spcPts val="500"/>
              </a:spcBef>
            </a:pPr>
            <a:r>
              <a:rPr lang="en-US" sz="2800" dirty="0">
                <a:solidFill>
                  <a:schemeClr val="tx2"/>
                </a:solidFill>
              </a:rPr>
              <a:t>+10% </a:t>
            </a:r>
          </a:p>
        </p:txBody>
      </p:sp>
      <p:sp>
        <p:nvSpPr>
          <p:cNvPr id="18" name="Rectangle 17">
            <a:extLst>
              <a:ext uri="{FF2B5EF4-FFF2-40B4-BE49-F238E27FC236}">
                <a16:creationId xmlns:a16="http://schemas.microsoft.com/office/drawing/2014/main" id="{AE6366F9-F41B-4B84-9360-63547A38AEA5}"/>
              </a:ext>
            </a:extLst>
          </p:cNvPr>
          <p:cNvSpPr/>
          <p:nvPr/>
        </p:nvSpPr>
        <p:spPr>
          <a:xfrm>
            <a:off x="377406" y="1037775"/>
            <a:ext cx="659155" cy="369332"/>
          </a:xfrm>
          <a:prstGeom prst="rect">
            <a:avLst/>
          </a:prstGeom>
        </p:spPr>
        <p:txBody>
          <a:bodyPr wrap="none">
            <a:spAutoFit/>
          </a:bodyPr>
          <a:lstStyle/>
          <a:p>
            <a:pPr>
              <a:spcBef>
                <a:spcPts val="500"/>
              </a:spcBef>
            </a:pPr>
            <a:r>
              <a:rPr lang="en-US" sz="1800" dirty="0">
                <a:solidFill>
                  <a:schemeClr val="accent6"/>
                </a:solidFill>
                <a:latin typeface="+mj-lt"/>
              </a:rPr>
              <a:t>61%</a:t>
            </a:r>
          </a:p>
        </p:txBody>
      </p:sp>
      <p:sp>
        <p:nvSpPr>
          <p:cNvPr id="19" name="Rectangle 18">
            <a:extLst>
              <a:ext uri="{FF2B5EF4-FFF2-40B4-BE49-F238E27FC236}">
                <a16:creationId xmlns:a16="http://schemas.microsoft.com/office/drawing/2014/main" id="{8FDE0758-B852-4CD9-B84E-EC159B8C252A}"/>
              </a:ext>
            </a:extLst>
          </p:cNvPr>
          <p:cNvSpPr/>
          <p:nvPr/>
        </p:nvSpPr>
        <p:spPr>
          <a:xfrm>
            <a:off x="1503854" y="1037775"/>
            <a:ext cx="659155" cy="369332"/>
          </a:xfrm>
          <a:prstGeom prst="rect">
            <a:avLst/>
          </a:prstGeom>
        </p:spPr>
        <p:txBody>
          <a:bodyPr wrap="none">
            <a:spAutoFit/>
          </a:bodyPr>
          <a:lstStyle/>
          <a:p>
            <a:pPr>
              <a:spcBef>
                <a:spcPts val="500"/>
              </a:spcBef>
            </a:pPr>
            <a:r>
              <a:rPr lang="en-US" sz="1800" dirty="0">
                <a:solidFill>
                  <a:schemeClr val="accent6"/>
                </a:solidFill>
                <a:latin typeface="+mj-lt"/>
              </a:rPr>
              <a:t>67%</a:t>
            </a:r>
          </a:p>
        </p:txBody>
      </p:sp>
      <p:sp>
        <p:nvSpPr>
          <p:cNvPr id="20" name="Rectangle 19">
            <a:extLst>
              <a:ext uri="{FF2B5EF4-FFF2-40B4-BE49-F238E27FC236}">
                <a16:creationId xmlns:a16="http://schemas.microsoft.com/office/drawing/2014/main" id="{3F70E7EF-F839-49B0-A6AD-A01E78C98EA3}"/>
              </a:ext>
            </a:extLst>
          </p:cNvPr>
          <p:cNvSpPr/>
          <p:nvPr/>
        </p:nvSpPr>
        <p:spPr>
          <a:xfrm>
            <a:off x="2658163" y="1037775"/>
            <a:ext cx="659155" cy="369332"/>
          </a:xfrm>
          <a:prstGeom prst="rect">
            <a:avLst/>
          </a:prstGeom>
        </p:spPr>
        <p:txBody>
          <a:bodyPr wrap="none">
            <a:spAutoFit/>
          </a:bodyPr>
          <a:lstStyle/>
          <a:p>
            <a:pPr>
              <a:spcBef>
                <a:spcPts val="500"/>
              </a:spcBef>
            </a:pPr>
            <a:r>
              <a:rPr lang="en-US" sz="1800" dirty="0">
                <a:solidFill>
                  <a:schemeClr val="accent6"/>
                </a:solidFill>
                <a:latin typeface="+mj-lt"/>
              </a:rPr>
              <a:t>72%</a:t>
            </a:r>
          </a:p>
        </p:txBody>
      </p:sp>
      <p:sp>
        <p:nvSpPr>
          <p:cNvPr id="21" name="TextBox 20">
            <a:extLst>
              <a:ext uri="{FF2B5EF4-FFF2-40B4-BE49-F238E27FC236}">
                <a16:creationId xmlns:a16="http://schemas.microsoft.com/office/drawing/2014/main" id="{F143687B-4470-47CB-8A9C-5B74FE4CF1EC}"/>
              </a:ext>
            </a:extLst>
          </p:cNvPr>
          <p:cNvSpPr txBox="1"/>
          <p:nvPr/>
        </p:nvSpPr>
        <p:spPr>
          <a:xfrm>
            <a:off x="296290" y="304800"/>
            <a:ext cx="2886075" cy="276999"/>
          </a:xfrm>
          <a:prstGeom prst="rect">
            <a:avLst/>
          </a:prstGeom>
          <a:noFill/>
        </p:spPr>
        <p:txBody>
          <a:bodyPr wrap="square" lIns="0" tIns="0" rIns="0" bIns="0" rtlCol="0">
            <a:spAutoFit/>
          </a:bodyPr>
          <a:lstStyle/>
          <a:p>
            <a:pPr>
              <a:spcBef>
                <a:spcPts val="500"/>
              </a:spcBef>
            </a:pPr>
            <a:r>
              <a:rPr lang="en-US" sz="1800" dirty="0">
                <a:solidFill>
                  <a:schemeClr val="accent5"/>
                </a:solidFill>
                <a:latin typeface="+mj-lt"/>
              </a:rPr>
              <a:t>Fall-to-Fall Retention </a:t>
            </a:r>
          </a:p>
        </p:txBody>
      </p:sp>
      <p:sp>
        <p:nvSpPr>
          <p:cNvPr id="22" name="TextBox 21">
            <a:extLst>
              <a:ext uri="{FF2B5EF4-FFF2-40B4-BE49-F238E27FC236}">
                <a16:creationId xmlns:a16="http://schemas.microsoft.com/office/drawing/2014/main" id="{00A05874-EE1D-4A4B-8787-9FEC637BBEE4}"/>
              </a:ext>
            </a:extLst>
          </p:cNvPr>
          <p:cNvSpPr txBox="1"/>
          <p:nvPr/>
        </p:nvSpPr>
        <p:spPr>
          <a:xfrm>
            <a:off x="1666875" y="2219325"/>
            <a:ext cx="1628775" cy="138499"/>
          </a:xfrm>
          <a:prstGeom prst="rect">
            <a:avLst/>
          </a:prstGeom>
          <a:noFill/>
        </p:spPr>
        <p:txBody>
          <a:bodyPr wrap="square" lIns="0" tIns="0" rIns="0" bIns="0" rtlCol="0">
            <a:spAutoFit/>
          </a:bodyPr>
          <a:lstStyle/>
          <a:p>
            <a:pPr>
              <a:spcBef>
                <a:spcPts val="500"/>
              </a:spcBef>
            </a:pPr>
            <a:r>
              <a:rPr lang="en-US" sz="900" dirty="0">
                <a:solidFill>
                  <a:schemeClr val="accent5"/>
                </a:solidFill>
              </a:rPr>
              <a:t>Retention in 2-Year Period </a:t>
            </a:r>
          </a:p>
        </p:txBody>
      </p:sp>
      <p:sp>
        <p:nvSpPr>
          <p:cNvPr id="23" name="Isosceles Triangle 22">
            <a:extLst>
              <a:ext uri="{FF2B5EF4-FFF2-40B4-BE49-F238E27FC236}">
                <a16:creationId xmlns:a16="http://schemas.microsoft.com/office/drawing/2014/main" id="{A610295F-B6B2-4267-84CD-74F797FB340B}"/>
              </a:ext>
            </a:extLst>
          </p:cNvPr>
          <p:cNvSpPr/>
          <p:nvPr/>
        </p:nvSpPr>
        <p:spPr bwMode="gray">
          <a:xfrm rot="5400000">
            <a:off x="141813" y="379536"/>
            <a:ext cx="155384" cy="133951"/>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4" name="Straight Connector 23">
            <a:extLst>
              <a:ext uri="{FF2B5EF4-FFF2-40B4-BE49-F238E27FC236}">
                <a16:creationId xmlns:a16="http://schemas.microsoft.com/office/drawing/2014/main" id="{B855B723-8DF7-4BC3-832D-7C6EBC40038C}"/>
              </a:ext>
            </a:extLst>
          </p:cNvPr>
          <p:cNvCxnSpPr>
            <a:cxnSpLocks/>
          </p:cNvCxnSpPr>
          <p:nvPr/>
        </p:nvCxnSpPr>
        <p:spPr bwMode="gray">
          <a:xfrm>
            <a:off x="205687" y="2588975"/>
            <a:ext cx="329627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59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a:extLst>
              <a:ext uri="{FF2B5EF4-FFF2-40B4-BE49-F238E27FC236}">
                <a16:creationId xmlns:a16="http://schemas.microsoft.com/office/drawing/2014/main" id="{00E447D2-8933-4F83-A685-53509090D138}"/>
              </a:ext>
            </a:extLst>
          </p:cNvPr>
          <p:cNvSpPr>
            <a:spLocks noGrp="1" noChangeArrowheads="1"/>
          </p:cNvSpPr>
          <p:nvPr>
            <p:ph type="body" sz="quarter" idx="15"/>
          </p:nvPr>
        </p:nvSpPr>
        <p:spPr>
          <a:xfrm>
            <a:off x="280988" y="639763"/>
            <a:ext cx="5842000" cy="185737"/>
          </a:xfrm>
        </p:spPr>
        <p:txBody>
          <a:bodyPr numCol="1" anchor="t" anchorCtr="0" compatLnSpc="1">
            <a:prstTxWarp prst="textNoShape">
              <a:avLst/>
            </a:prstTxWarp>
          </a:bodyPr>
          <a:lstStyle/>
          <a:p>
            <a:pPr>
              <a:spcBef>
                <a:spcPct val="0"/>
              </a:spcBef>
            </a:pPr>
            <a:endParaRPr lang="en-US" altLang="en-US" dirty="0"/>
          </a:p>
        </p:txBody>
      </p:sp>
      <p:sp>
        <p:nvSpPr>
          <p:cNvPr id="30723" name="Text Placeholder 7">
            <a:extLst>
              <a:ext uri="{FF2B5EF4-FFF2-40B4-BE49-F238E27FC236}">
                <a16:creationId xmlns:a16="http://schemas.microsoft.com/office/drawing/2014/main" id="{058E17F9-7B09-44C6-BD16-093DF27A6EDE}"/>
              </a:ext>
            </a:extLst>
          </p:cNvPr>
          <p:cNvSpPr>
            <a:spLocks noGrp="1" noChangeArrowheads="1"/>
          </p:cNvSpPr>
          <p:nvPr>
            <p:ph type="body" sz="quarter" idx="16"/>
          </p:nvPr>
        </p:nvSpPr>
        <p:spPr>
          <a:xfrm>
            <a:off x="280988" y="100013"/>
            <a:ext cx="2559050" cy="122237"/>
          </a:xfrm>
        </p:spPr>
        <p:txBody>
          <a:bodyPr numCol="1" compatLnSpc="1">
            <a:prstTxWarp prst="textNoShape">
              <a:avLst/>
            </a:prstTxWarp>
          </a:bodyPr>
          <a:lstStyle/>
          <a:p>
            <a:pPr>
              <a:spcBef>
                <a:spcPct val="0"/>
              </a:spcBef>
            </a:pPr>
            <a:endParaRPr lang="en-US" altLang="en-US" dirty="0"/>
          </a:p>
        </p:txBody>
      </p:sp>
      <p:sp>
        <p:nvSpPr>
          <p:cNvPr id="30724" name="Text Placeholder 8">
            <a:extLst>
              <a:ext uri="{FF2B5EF4-FFF2-40B4-BE49-F238E27FC236}">
                <a16:creationId xmlns:a16="http://schemas.microsoft.com/office/drawing/2014/main" id="{4718B42A-B620-4971-BD55-DCDEE2B024AB}"/>
              </a:ext>
            </a:extLst>
          </p:cNvPr>
          <p:cNvSpPr>
            <a:spLocks noGrp="1" noChangeArrowheads="1"/>
          </p:cNvSpPr>
          <p:nvPr>
            <p:ph type="body" sz="quarter" idx="18"/>
          </p:nvPr>
        </p:nvSpPr>
        <p:spPr>
          <a:xfrm>
            <a:off x="5148263" y="4446588"/>
            <a:ext cx="1252537" cy="354012"/>
          </a:xfrm>
        </p:spPr>
        <p:txBody>
          <a:bodyPr numCol="1" compatLnSpc="1">
            <a:prstTxWarp prst="textNoShape">
              <a:avLst/>
            </a:prstTxWarp>
          </a:bodyPr>
          <a:lstStyle/>
          <a:p>
            <a:endParaRPr lang="en-US" altLang="en-US" dirty="0"/>
          </a:p>
        </p:txBody>
      </p:sp>
      <p:sp>
        <p:nvSpPr>
          <p:cNvPr id="30725" name="Text Placeholder 9">
            <a:extLst>
              <a:ext uri="{FF2B5EF4-FFF2-40B4-BE49-F238E27FC236}">
                <a16:creationId xmlns:a16="http://schemas.microsoft.com/office/drawing/2014/main" id="{C5C34EA4-53CD-45A8-B0D9-3FAF6AD30CFA}"/>
              </a:ext>
            </a:extLst>
          </p:cNvPr>
          <p:cNvSpPr>
            <a:spLocks noGrp="1" noChangeArrowheads="1"/>
          </p:cNvSpPr>
          <p:nvPr>
            <p:ph type="body" sz="quarter" idx="19"/>
          </p:nvPr>
        </p:nvSpPr>
        <p:spPr>
          <a:xfrm>
            <a:off x="0" y="4131350"/>
            <a:ext cx="2046288" cy="230188"/>
          </a:xfrm>
        </p:spPr>
        <p:txBody>
          <a:bodyPr numCol="1" compatLnSpc="1">
            <a:prstTxWarp prst="textNoShape">
              <a:avLst/>
            </a:prstTxWarp>
          </a:bodyPr>
          <a:lstStyle/>
          <a:p>
            <a:pPr>
              <a:buFont typeface="Rockwell" panose="02060603020205020403" pitchFamily="18" charset="0"/>
              <a:buAutoNum type="arabicParenR"/>
            </a:pPr>
            <a:endParaRPr lang="en-US" altLang="en-US" dirty="0"/>
          </a:p>
        </p:txBody>
      </p:sp>
      <p:sp>
        <p:nvSpPr>
          <p:cNvPr id="7" name="Title 6">
            <a:extLst>
              <a:ext uri="{FF2B5EF4-FFF2-40B4-BE49-F238E27FC236}">
                <a16:creationId xmlns:a16="http://schemas.microsoft.com/office/drawing/2014/main" id="{4F29BEE0-6C72-42D9-8402-A481C9CEF66C}"/>
              </a:ext>
            </a:extLst>
          </p:cNvPr>
          <p:cNvSpPr>
            <a:spLocks noGrp="1"/>
          </p:cNvSpPr>
          <p:nvPr>
            <p:ph type="title"/>
          </p:nvPr>
        </p:nvSpPr>
        <p:spPr>
          <a:xfrm>
            <a:off x="280988" y="309563"/>
            <a:ext cx="5486400" cy="257175"/>
          </a:xfrm>
        </p:spPr>
        <p:txBody>
          <a:bodyPr/>
          <a:lstStyle/>
          <a:p>
            <a:pPr defTabSz="480060" fontAlgn="auto">
              <a:spcAft>
                <a:spcPts val="0"/>
              </a:spcAft>
              <a:defRPr/>
            </a:pPr>
            <a:r>
              <a:rPr lang="en-US" dirty="0"/>
              <a:t>Presenters</a:t>
            </a:r>
          </a:p>
        </p:txBody>
      </p:sp>
      <p:pic>
        <p:nvPicPr>
          <p:cNvPr id="30727" name="Picture 31">
            <a:extLst>
              <a:ext uri="{FF2B5EF4-FFF2-40B4-BE49-F238E27FC236}">
                <a16:creationId xmlns:a16="http://schemas.microsoft.com/office/drawing/2014/main" id="{818CBD25-D916-41FC-A451-72AA4F1D778A}"/>
              </a:ext>
            </a:extLst>
          </p:cNvPr>
          <p:cNvPicPr preferRelativeResize="0">
            <a:picLocks noChangeArrowheads="1"/>
          </p:cNvPicPr>
          <p:nvPr/>
        </p:nvPicPr>
        <p:blipFill>
          <a:blip r:embed="rId4"/>
          <a:srcRect/>
          <a:stretch/>
        </p:blipFill>
        <p:spPr bwMode="auto">
          <a:xfrm>
            <a:off x="1385826" y="1053663"/>
            <a:ext cx="1320924" cy="132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8" name="Group 33">
            <a:extLst>
              <a:ext uri="{FF2B5EF4-FFF2-40B4-BE49-F238E27FC236}">
                <a16:creationId xmlns:a16="http://schemas.microsoft.com/office/drawing/2014/main" id="{5693BC0E-5B1E-4EC9-A8BD-F90E1F9147D7}"/>
              </a:ext>
            </a:extLst>
          </p:cNvPr>
          <p:cNvGrpSpPr>
            <a:grpSpLocks/>
          </p:cNvGrpSpPr>
          <p:nvPr/>
        </p:nvGrpSpPr>
        <p:grpSpPr bwMode="auto">
          <a:xfrm>
            <a:off x="3136900" y="1362511"/>
            <a:ext cx="2463800" cy="1012076"/>
            <a:chOff x="3168186" y="2228619"/>
            <a:chExt cx="2463880" cy="1012338"/>
          </a:xfrm>
        </p:grpSpPr>
        <p:sp>
          <p:nvSpPr>
            <p:cNvPr id="30733" name="TextBox 35">
              <a:extLst>
                <a:ext uri="{FF2B5EF4-FFF2-40B4-BE49-F238E27FC236}">
                  <a16:creationId xmlns:a16="http://schemas.microsoft.com/office/drawing/2014/main" id="{9D1A2D8E-FC87-4174-B234-BC6E813353CC}"/>
                </a:ext>
              </a:extLst>
            </p:cNvPr>
            <p:cNvSpPr txBox="1">
              <a:spLocks noChangeArrowheads="1"/>
            </p:cNvSpPr>
            <p:nvPr/>
          </p:nvSpPr>
          <p:spPr bwMode="gray">
            <a:xfrm>
              <a:off x="3168186" y="2228619"/>
              <a:ext cx="2443242" cy="2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defTabSz="536575" fontAlgn="base">
                <a:spcBef>
                  <a:spcPct val="0"/>
                </a:spcBef>
                <a:spcAft>
                  <a:spcPct val="0"/>
                </a:spcAft>
                <a:defRPr sz="1000">
                  <a:solidFill>
                    <a:schemeClr val="tx1"/>
                  </a:solidFill>
                  <a:latin typeface="Verdana" panose="020B0604030504040204" pitchFamily="34" charset="0"/>
                </a:defRPr>
              </a:lvl6pPr>
              <a:lvl7pPr marL="2971800" indent="-228600" defTabSz="536575" fontAlgn="base">
                <a:spcBef>
                  <a:spcPct val="0"/>
                </a:spcBef>
                <a:spcAft>
                  <a:spcPct val="0"/>
                </a:spcAft>
                <a:defRPr sz="1000">
                  <a:solidFill>
                    <a:schemeClr val="tx1"/>
                  </a:solidFill>
                  <a:latin typeface="Verdana" panose="020B0604030504040204" pitchFamily="34" charset="0"/>
                </a:defRPr>
              </a:lvl7pPr>
              <a:lvl8pPr marL="3429000" indent="-228600" defTabSz="536575" fontAlgn="base">
                <a:spcBef>
                  <a:spcPct val="0"/>
                </a:spcBef>
                <a:spcAft>
                  <a:spcPct val="0"/>
                </a:spcAft>
                <a:defRPr sz="1000">
                  <a:solidFill>
                    <a:schemeClr val="tx1"/>
                  </a:solidFill>
                  <a:latin typeface="Verdana" panose="020B0604030504040204" pitchFamily="34" charset="0"/>
                </a:defRPr>
              </a:lvl8pPr>
              <a:lvl9pPr marL="3886200" indent="-228600" defTabSz="536575" fontAlgn="base">
                <a:spcBef>
                  <a:spcPct val="0"/>
                </a:spcBef>
                <a:spcAft>
                  <a:spcPct val="0"/>
                </a:spcAft>
                <a:defRPr sz="1000">
                  <a:solidFill>
                    <a:schemeClr val="tx1"/>
                  </a:solidFill>
                  <a:latin typeface="Verdana" panose="020B0604030504040204" pitchFamily="34" charset="0"/>
                </a:defRPr>
              </a:lvl9pPr>
            </a:lstStyle>
            <a:p>
              <a:pPr eaLnBrk="1" hangingPunct="1"/>
              <a:r>
                <a:rPr lang="en-US" altLang="en-US" sz="1600" b="1" dirty="0">
                  <a:latin typeface="Rockwell" panose="02060603020205020403" pitchFamily="18" charset="0"/>
                </a:rPr>
                <a:t>Ed Venit, PhD </a:t>
              </a:r>
            </a:p>
          </p:txBody>
        </p:sp>
        <p:sp>
          <p:nvSpPr>
            <p:cNvPr id="37" name="TextBox 36">
              <a:extLst>
                <a:ext uri="{FF2B5EF4-FFF2-40B4-BE49-F238E27FC236}">
                  <a16:creationId xmlns:a16="http://schemas.microsoft.com/office/drawing/2014/main" id="{6FC2AD7A-6002-41DD-83BC-E6789205F116}"/>
                </a:ext>
              </a:extLst>
            </p:cNvPr>
            <p:cNvSpPr txBox="1"/>
            <p:nvPr/>
          </p:nvSpPr>
          <p:spPr bwMode="gray">
            <a:xfrm>
              <a:off x="3168186" y="2530322"/>
              <a:ext cx="2463880" cy="710635"/>
            </a:xfrm>
            <a:prstGeom prst="rect">
              <a:avLst/>
            </a:prstGeom>
            <a:noFill/>
          </p:spPr>
          <p:txBody>
            <a:bodyPr wrap="square" lIns="0" tIns="0" rIns="0" bIns="0">
              <a:spAutoFit/>
            </a:bodyPr>
            <a:lstStyle/>
            <a:p>
              <a:pPr defTabSz="537667" eaLnBrk="1" fontAlgn="auto" hangingPunct="1">
                <a:spcBef>
                  <a:spcPts val="500"/>
                </a:spcBef>
                <a:spcAft>
                  <a:spcPts val="0"/>
                </a:spcAft>
                <a:defRPr/>
              </a:pPr>
              <a:r>
                <a:rPr lang="en-US" sz="1050" dirty="0">
                  <a:latin typeface="+mj-lt"/>
                </a:rPr>
                <a:t>Managing Director</a:t>
              </a:r>
              <a:br>
                <a:rPr lang="en-US" sz="1050" dirty="0">
                  <a:latin typeface="+mj-lt"/>
                </a:rPr>
              </a:br>
              <a:r>
                <a:rPr lang="en-US" sz="1050" dirty="0">
                  <a:latin typeface="+mj-lt"/>
                </a:rPr>
                <a:t>Strategic Research</a:t>
              </a:r>
            </a:p>
            <a:p>
              <a:pPr defTabSz="537667" eaLnBrk="1" fontAlgn="auto" hangingPunct="1">
                <a:spcBef>
                  <a:spcPts val="500"/>
                </a:spcBef>
                <a:spcAft>
                  <a:spcPts val="0"/>
                </a:spcAft>
                <a:defRPr/>
              </a:pPr>
              <a:br>
                <a:rPr lang="en-US" sz="1050" b="1" dirty="0">
                  <a:latin typeface="+mj-lt"/>
                </a:rPr>
              </a:br>
              <a:r>
                <a:rPr lang="en-US" sz="1050" b="1" dirty="0">
                  <a:latin typeface="+mj-lt"/>
                </a:rPr>
                <a:t>EAB</a:t>
              </a:r>
            </a:p>
          </p:txBody>
        </p:sp>
      </p:grpSp>
      <p:sp>
        <p:nvSpPr>
          <p:cNvPr id="15" name="TextBox 14">
            <a:extLst>
              <a:ext uri="{FF2B5EF4-FFF2-40B4-BE49-F238E27FC236}">
                <a16:creationId xmlns:a16="http://schemas.microsoft.com/office/drawing/2014/main" id="{16BD65AD-E69B-4130-91FF-C6E44C4812A3}"/>
              </a:ext>
            </a:extLst>
          </p:cNvPr>
          <p:cNvSpPr txBox="1"/>
          <p:nvPr/>
        </p:nvSpPr>
        <p:spPr bwMode="gray">
          <a:xfrm>
            <a:off x="3136899" y="3289674"/>
            <a:ext cx="2320317" cy="246221"/>
          </a:xfrm>
          <a:prstGeom prst="rect">
            <a:avLst/>
          </a:prstGeom>
          <a:noFill/>
        </p:spPr>
        <p:txBody>
          <a:bodyPr wrap="square" lIns="0" tIns="0" rIns="0" bIns="0" rtlCol="0">
            <a:spAutoFit/>
          </a:bodyPr>
          <a:lstStyle>
            <a:defPPr>
              <a:defRPr lang="en-US"/>
            </a:defPPr>
            <a:lvl1pPr>
              <a:lnSpc>
                <a:spcPts val="3200"/>
              </a:lnSpc>
              <a:defRPr sz="3600" b="1">
                <a:solidFill>
                  <a:schemeClr val="accent5"/>
                </a:solidFill>
                <a:latin typeface="+mj-lt"/>
              </a:defRPr>
            </a:lvl1pPr>
          </a:lstStyle>
          <a:p>
            <a:pPr>
              <a:lnSpc>
                <a:spcPct val="100000"/>
              </a:lnSpc>
            </a:pPr>
            <a:r>
              <a:rPr lang="en-US" sz="1600" dirty="0">
                <a:solidFill>
                  <a:schemeClr val="tx1"/>
                </a:solidFill>
              </a:rPr>
              <a:t>Jammie Wilbanks, PhD</a:t>
            </a:r>
            <a:endParaRPr lang="en-US" sz="1600" b="0" dirty="0">
              <a:solidFill>
                <a:schemeClr val="tx1"/>
              </a:solidFill>
            </a:endParaRPr>
          </a:p>
        </p:txBody>
      </p:sp>
      <p:sp>
        <p:nvSpPr>
          <p:cNvPr id="16" name="TextBox 15">
            <a:extLst>
              <a:ext uri="{FF2B5EF4-FFF2-40B4-BE49-F238E27FC236}">
                <a16:creationId xmlns:a16="http://schemas.microsoft.com/office/drawing/2014/main" id="{84679D79-6A5A-4796-BF7C-EEC0EFCD4A2E}"/>
              </a:ext>
            </a:extLst>
          </p:cNvPr>
          <p:cNvSpPr txBox="1"/>
          <p:nvPr/>
        </p:nvSpPr>
        <p:spPr bwMode="gray">
          <a:xfrm>
            <a:off x="3136900" y="3619255"/>
            <a:ext cx="2534326" cy="646331"/>
          </a:xfrm>
          <a:prstGeom prst="rect">
            <a:avLst/>
          </a:prstGeom>
          <a:noFill/>
        </p:spPr>
        <p:txBody>
          <a:bodyPr wrap="square" lIns="0" tIns="0" rIns="0" bIns="0" rtlCol="0">
            <a:spAutoFit/>
          </a:bodyPr>
          <a:lstStyle/>
          <a:p>
            <a:r>
              <a:rPr lang="en-US" sz="1050" dirty="0">
                <a:latin typeface="+mj-lt"/>
              </a:rPr>
              <a:t>Associate Vice President for </a:t>
            </a:r>
            <a:br>
              <a:rPr lang="en-US" sz="1050" dirty="0">
                <a:latin typeface="+mj-lt"/>
              </a:rPr>
            </a:br>
            <a:r>
              <a:rPr lang="en-US" sz="1050" dirty="0">
                <a:latin typeface="+mj-lt"/>
              </a:rPr>
              <a:t>Academic Success  </a:t>
            </a:r>
          </a:p>
          <a:p>
            <a:endParaRPr lang="en-US" sz="1050" dirty="0">
              <a:latin typeface="+mj-lt"/>
            </a:endParaRPr>
          </a:p>
          <a:p>
            <a:r>
              <a:rPr lang="en-US" sz="1050" b="1" dirty="0">
                <a:latin typeface="+mj-lt"/>
              </a:rPr>
              <a:t>Wiregrass Georgia Technical College</a:t>
            </a:r>
          </a:p>
        </p:txBody>
      </p:sp>
      <p:pic>
        <p:nvPicPr>
          <p:cNvPr id="17" name="Picture 16">
            <a:extLst>
              <a:ext uri="{FF2B5EF4-FFF2-40B4-BE49-F238E27FC236}">
                <a16:creationId xmlns:a16="http://schemas.microsoft.com/office/drawing/2014/main" id="{CC4E426F-59E8-4C46-9623-6A0B98902F71}"/>
              </a:ext>
            </a:extLst>
          </p:cNvPr>
          <p:cNvPicPr>
            <a:picLocks noChangeAspect="1"/>
          </p:cNvPicPr>
          <p:nvPr/>
        </p:nvPicPr>
        <p:blipFill rotWithShape="1">
          <a:blip r:embed="rId5">
            <a:extLst>
              <a:ext uri="{28A0092B-C50C-407E-A947-70E740481C1C}">
                <a14:useLocalDpi xmlns:a14="http://schemas.microsoft.com/office/drawing/2010/main" val="0"/>
              </a:ext>
            </a:extLst>
          </a:blip>
          <a:srcRect l="43430" t="10510" r="17678" b="30514"/>
          <a:stretch/>
        </p:blipFill>
        <p:spPr>
          <a:xfrm>
            <a:off x="1385826" y="2929605"/>
            <a:ext cx="1320924" cy="1335981"/>
          </a:xfrm>
          <a:prstGeom prst="rect">
            <a:avLst/>
          </a:prstGeom>
        </p:spPr>
      </p:pic>
    </p:spTree>
    <p:custDataLst>
      <p:tags r:id="rId1"/>
    </p:custDataLst>
    <p:extLst>
      <p:ext uri="{BB962C8B-B14F-4D97-AF65-F5344CB8AC3E}">
        <p14:creationId xmlns:p14="http://schemas.microsoft.com/office/powerpoint/2010/main" val="27202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gray">
          <a:xfrm flipH="1">
            <a:off x="1641091" y="1418037"/>
            <a:ext cx="2814677" cy="2814677"/>
          </a:xfrm>
          <a:prstGeom prst="ellipse">
            <a:avLst/>
          </a:prstGeom>
          <a:no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Rectangle 27"/>
          <p:cNvSpPr/>
          <p:nvPr/>
        </p:nvSpPr>
        <p:spPr bwMode="gray">
          <a:xfrm>
            <a:off x="1416316" y="1968758"/>
            <a:ext cx="361178" cy="35368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0" name="Rectangle 29"/>
          <p:cNvSpPr/>
          <p:nvPr/>
        </p:nvSpPr>
        <p:spPr bwMode="gray">
          <a:xfrm>
            <a:off x="4312298" y="1954089"/>
            <a:ext cx="436386" cy="35199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0" name="Rectangle 19"/>
          <p:cNvSpPr/>
          <p:nvPr/>
        </p:nvSpPr>
        <p:spPr bwMode="gray">
          <a:xfrm>
            <a:off x="2860116" y="1076208"/>
            <a:ext cx="365760" cy="27432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 name="Title 2"/>
          <p:cNvSpPr>
            <a:spLocks noGrp="1"/>
          </p:cNvSpPr>
          <p:nvPr>
            <p:ph type="title"/>
          </p:nvPr>
        </p:nvSpPr>
        <p:spPr/>
        <p:txBody>
          <a:bodyPr/>
          <a:lstStyle/>
          <a:p>
            <a:r>
              <a:rPr lang="en-US" dirty="0"/>
              <a:t>Our Next Priority</a:t>
            </a:r>
          </a:p>
        </p:txBody>
      </p:sp>
      <p:sp>
        <p:nvSpPr>
          <p:cNvPr id="7" name="Oval 6"/>
          <p:cNvSpPr/>
          <p:nvPr/>
        </p:nvSpPr>
        <p:spPr bwMode="gray">
          <a:xfrm>
            <a:off x="2377371" y="2094816"/>
            <a:ext cx="1387739" cy="1387739"/>
          </a:xfrm>
          <a:prstGeom prst="ellipse">
            <a:avLst/>
          </a:prstGeom>
          <a:noFill/>
          <a:ln w="254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Rectangle 3"/>
          <p:cNvSpPr/>
          <p:nvPr/>
        </p:nvSpPr>
        <p:spPr bwMode="gray">
          <a:xfrm>
            <a:off x="2960840" y="1715732"/>
            <a:ext cx="165485" cy="28625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723267" y="3729306"/>
            <a:ext cx="566968" cy="33073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5335" y="2280919"/>
            <a:ext cx="914402" cy="868682"/>
          </a:xfrm>
          <a:prstGeom prst="rect">
            <a:avLst/>
          </a:prstGeom>
        </p:spPr>
      </p:pic>
      <p:pic>
        <p:nvPicPr>
          <p:cNvPr id="94" name="Picture 9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2836395" y="1049438"/>
            <a:ext cx="453577" cy="566970"/>
          </a:xfrm>
          <a:prstGeom prst="rect">
            <a:avLst/>
          </a:prstGeom>
        </p:spPr>
      </p:pic>
      <p:sp>
        <p:nvSpPr>
          <p:cNvPr id="25" name="Text Placeholder 1"/>
          <p:cNvSpPr>
            <a:spLocks noGrp="1"/>
          </p:cNvSpPr>
          <p:nvPr>
            <p:ph type="body" sz="quarter" idx="15"/>
          </p:nvPr>
        </p:nvSpPr>
        <p:spPr>
          <a:xfrm>
            <a:off x="280195" y="640267"/>
            <a:ext cx="5842794" cy="184666"/>
          </a:xfrm>
        </p:spPr>
        <p:txBody>
          <a:bodyPr/>
          <a:lstStyle/>
          <a:p>
            <a:r>
              <a:rPr lang="en-US" dirty="0"/>
              <a:t>Working Toward Fully Coordinated Care Using Navigate </a:t>
            </a:r>
          </a:p>
        </p:txBody>
      </p:sp>
      <p:sp>
        <p:nvSpPr>
          <p:cNvPr id="10" name="Rectangle 9"/>
          <p:cNvSpPr/>
          <p:nvPr/>
        </p:nvSpPr>
        <p:spPr>
          <a:xfrm>
            <a:off x="-3589235" y="2964935"/>
            <a:ext cx="1207382" cy="369332"/>
          </a:xfrm>
          <a:prstGeom prst="rect">
            <a:avLst/>
          </a:prstGeom>
        </p:spPr>
        <p:txBody>
          <a:bodyPr wrap="none">
            <a:spAutoFit/>
          </a:bodyPr>
          <a:lstStyle/>
          <a:p>
            <a:pPr>
              <a:spcBef>
                <a:spcPts val="500"/>
              </a:spcBef>
            </a:pPr>
            <a:r>
              <a:rPr lang="en-US" sz="900" b="1" dirty="0"/>
              <a:t>At-Risk Student</a:t>
            </a:r>
            <a:br>
              <a:rPr lang="en-US" sz="900" b="1" dirty="0"/>
            </a:br>
            <a:r>
              <a:rPr lang="en-US" sz="900" b="1" dirty="0"/>
              <a:t>Outreach</a:t>
            </a:r>
          </a:p>
        </p:txBody>
      </p:sp>
      <p:sp>
        <p:nvSpPr>
          <p:cNvPr id="36" name="Rectangle 35"/>
          <p:cNvSpPr/>
          <p:nvPr/>
        </p:nvSpPr>
        <p:spPr>
          <a:xfrm>
            <a:off x="259599" y="1940565"/>
            <a:ext cx="923651" cy="230832"/>
          </a:xfrm>
          <a:prstGeom prst="rect">
            <a:avLst/>
          </a:prstGeom>
        </p:spPr>
        <p:txBody>
          <a:bodyPr wrap="none">
            <a:spAutoFit/>
          </a:bodyPr>
          <a:lstStyle/>
          <a:p>
            <a:pPr>
              <a:spcBef>
                <a:spcPts val="500"/>
              </a:spcBef>
            </a:pPr>
            <a:r>
              <a:rPr lang="en-US" sz="900" b="1" dirty="0"/>
              <a:t>Admissions</a:t>
            </a:r>
          </a:p>
        </p:txBody>
      </p:sp>
      <p:sp>
        <p:nvSpPr>
          <p:cNvPr id="37" name="Rectangle 36"/>
          <p:cNvSpPr/>
          <p:nvPr/>
        </p:nvSpPr>
        <p:spPr>
          <a:xfrm>
            <a:off x="259599" y="3488060"/>
            <a:ext cx="1446230" cy="230832"/>
          </a:xfrm>
          <a:prstGeom prst="rect">
            <a:avLst/>
          </a:prstGeom>
        </p:spPr>
        <p:txBody>
          <a:bodyPr wrap="none">
            <a:spAutoFit/>
          </a:bodyPr>
          <a:lstStyle/>
          <a:p>
            <a:pPr>
              <a:spcBef>
                <a:spcPts val="500"/>
              </a:spcBef>
            </a:pPr>
            <a:r>
              <a:rPr lang="en-US" sz="900" b="1" dirty="0"/>
              <a:t>Student Experience</a:t>
            </a:r>
          </a:p>
        </p:txBody>
      </p:sp>
      <p:sp>
        <p:nvSpPr>
          <p:cNvPr id="38" name="Rectangle 37"/>
          <p:cNvSpPr/>
          <p:nvPr/>
        </p:nvSpPr>
        <p:spPr>
          <a:xfrm>
            <a:off x="4606656" y="1921515"/>
            <a:ext cx="780983" cy="230832"/>
          </a:xfrm>
          <a:prstGeom prst="rect">
            <a:avLst/>
          </a:prstGeom>
        </p:spPr>
        <p:txBody>
          <a:bodyPr wrap="none">
            <a:spAutoFit/>
          </a:bodyPr>
          <a:lstStyle/>
          <a:p>
            <a:pPr>
              <a:spcBef>
                <a:spcPts val="500"/>
              </a:spcBef>
            </a:pPr>
            <a:r>
              <a:rPr lang="en-US" sz="900" b="1" dirty="0"/>
              <a:t>VA Office</a:t>
            </a:r>
          </a:p>
        </p:txBody>
      </p:sp>
      <p:sp>
        <p:nvSpPr>
          <p:cNvPr id="42" name="Rectangle 41"/>
          <p:cNvSpPr/>
          <p:nvPr/>
        </p:nvSpPr>
        <p:spPr>
          <a:xfrm>
            <a:off x="3387087" y="929345"/>
            <a:ext cx="1899288" cy="369332"/>
          </a:xfrm>
          <a:prstGeom prst="rect">
            <a:avLst/>
          </a:prstGeom>
        </p:spPr>
        <p:txBody>
          <a:bodyPr wrap="square">
            <a:spAutoFit/>
          </a:bodyPr>
          <a:lstStyle/>
          <a:p>
            <a:pPr>
              <a:spcBef>
                <a:spcPts val="500"/>
              </a:spcBef>
            </a:pPr>
            <a:r>
              <a:rPr lang="en-US" sz="900" b="1" dirty="0"/>
              <a:t>Workforce Innovation and Opportunities Act Office </a:t>
            </a:r>
          </a:p>
        </p:txBody>
      </p:sp>
      <p:sp>
        <p:nvSpPr>
          <p:cNvPr id="5" name="Rectangle 4"/>
          <p:cNvSpPr/>
          <p:nvPr/>
        </p:nvSpPr>
        <p:spPr>
          <a:xfrm>
            <a:off x="-3527151" y="3435785"/>
            <a:ext cx="1904077" cy="646331"/>
          </a:xfrm>
          <a:prstGeom prst="rect">
            <a:avLst/>
          </a:prstGeom>
        </p:spPr>
        <p:txBody>
          <a:bodyPr wrap="square">
            <a:spAutoFit/>
          </a:bodyPr>
          <a:lstStyle/>
          <a:p>
            <a:r>
              <a:rPr lang="en-US" sz="900" dirty="0"/>
              <a:t>Uses Cases to manage SAP appeals and runs campaigns for students who are at risk of defaulting on their loans  </a:t>
            </a:r>
          </a:p>
        </p:txBody>
      </p:sp>
      <p:sp>
        <p:nvSpPr>
          <p:cNvPr id="43" name="Rectangle 42"/>
          <p:cNvSpPr/>
          <p:nvPr/>
        </p:nvSpPr>
        <p:spPr>
          <a:xfrm>
            <a:off x="259599" y="2152452"/>
            <a:ext cx="1313528" cy="784830"/>
          </a:xfrm>
          <a:prstGeom prst="rect">
            <a:avLst/>
          </a:prstGeom>
        </p:spPr>
        <p:txBody>
          <a:bodyPr wrap="square">
            <a:spAutoFit/>
          </a:bodyPr>
          <a:lstStyle/>
          <a:p>
            <a:r>
              <a:rPr lang="en-US" sz="900" dirty="0"/>
              <a:t>Staff makes  appointments for students and adds pertinent notes to advising reports </a:t>
            </a:r>
          </a:p>
        </p:txBody>
      </p:sp>
      <p:sp>
        <p:nvSpPr>
          <p:cNvPr id="6" name="Rectangle 5"/>
          <p:cNvSpPr/>
          <p:nvPr/>
        </p:nvSpPr>
        <p:spPr>
          <a:xfrm>
            <a:off x="3954103" y="1246798"/>
            <a:ext cx="1417997" cy="369332"/>
          </a:xfrm>
          <a:prstGeom prst="rect">
            <a:avLst/>
          </a:prstGeom>
        </p:spPr>
        <p:txBody>
          <a:bodyPr wrap="square">
            <a:spAutoFit/>
          </a:bodyPr>
          <a:lstStyle/>
          <a:p>
            <a:pPr>
              <a:spcBef>
                <a:spcPts val="500"/>
              </a:spcBef>
            </a:pPr>
            <a:r>
              <a:rPr lang="en-US" sz="900" dirty="0"/>
              <a:t>Uses kiosk data for federal reporting</a:t>
            </a:r>
          </a:p>
        </p:txBody>
      </p:sp>
      <p:sp>
        <p:nvSpPr>
          <p:cNvPr id="11" name="Rectangle 10"/>
          <p:cNvSpPr/>
          <p:nvPr/>
        </p:nvSpPr>
        <p:spPr>
          <a:xfrm>
            <a:off x="4606656" y="2152452"/>
            <a:ext cx="1462548" cy="784830"/>
          </a:xfrm>
          <a:prstGeom prst="rect">
            <a:avLst/>
          </a:prstGeom>
        </p:spPr>
        <p:txBody>
          <a:bodyPr wrap="square">
            <a:spAutoFit/>
          </a:bodyPr>
          <a:lstStyle/>
          <a:p>
            <a:pPr>
              <a:spcBef>
                <a:spcPts val="500"/>
              </a:spcBef>
            </a:pPr>
            <a:r>
              <a:rPr lang="en-US" sz="900" dirty="0"/>
              <a:t>Runs Navigate reports to look at withdrawals, change of majors, enrollment progress at midterms </a:t>
            </a:r>
          </a:p>
        </p:txBody>
      </p:sp>
      <p:sp>
        <p:nvSpPr>
          <p:cNvPr id="44" name="Rectangle 43"/>
          <p:cNvSpPr/>
          <p:nvPr/>
        </p:nvSpPr>
        <p:spPr>
          <a:xfrm>
            <a:off x="259599" y="3721311"/>
            <a:ext cx="1479665" cy="784830"/>
          </a:xfrm>
          <a:prstGeom prst="rect">
            <a:avLst/>
          </a:prstGeom>
        </p:spPr>
        <p:txBody>
          <a:bodyPr wrap="square">
            <a:spAutoFit/>
          </a:bodyPr>
          <a:lstStyle/>
          <a:p>
            <a:r>
              <a:rPr lang="en-US" sz="900" dirty="0"/>
              <a:t>Ensure every interaction students have with staff serves as an learning opportunity. </a:t>
            </a:r>
          </a:p>
        </p:txBody>
      </p:sp>
      <p:sp>
        <p:nvSpPr>
          <p:cNvPr id="12" name="TextBox 11"/>
          <p:cNvSpPr txBox="1"/>
          <p:nvPr/>
        </p:nvSpPr>
        <p:spPr>
          <a:xfrm>
            <a:off x="307727" y="1009650"/>
            <a:ext cx="1838325" cy="769441"/>
          </a:xfrm>
          <a:prstGeom prst="rect">
            <a:avLst/>
          </a:prstGeom>
          <a:noFill/>
        </p:spPr>
        <p:txBody>
          <a:bodyPr wrap="square" lIns="0" tIns="0" rIns="0" bIns="0" rtlCol="0">
            <a:spAutoFit/>
          </a:bodyPr>
          <a:lstStyle/>
          <a:p>
            <a:pPr>
              <a:spcBef>
                <a:spcPts val="500"/>
              </a:spcBef>
            </a:pPr>
            <a:r>
              <a:rPr lang="en-US" sz="1000" b="1" dirty="0">
                <a:solidFill>
                  <a:schemeClr val="accent6"/>
                </a:solidFill>
              </a:rPr>
              <a:t>Advisors can now schedule students with any services to provide case management and more holistic support. </a:t>
            </a:r>
          </a:p>
        </p:txBody>
      </p:sp>
      <p:sp>
        <p:nvSpPr>
          <p:cNvPr id="8" name="Rectangle 7">
            <a:extLst>
              <a:ext uri="{FF2B5EF4-FFF2-40B4-BE49-F238E27FC236}">
                <a16:creationId xmlns:a16="http://schemas.microsoft.com/office/drawing/2014/main" id="{68D24BF9-8F4B-440B-B7DE-77DD2AD968D1}"/>
              </a:ext>
            </a:extLst>
          </p:cNvPr>
          <p:cNvSpPr/>
          <p:nvPr/>
        </p:nvSpPr>
        <p:spPr bwMode="gray">
          <a:xfrm>
            <a:off x="-4140964" y="889663"/>
            <a:ext cx="3046200" cy="14303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Fill in with content from notes and then create the fin aid sap slides</a:t>
            </a:r>
          </a:p>
        </p:txBody>
      </p:sp>
      <p:sp>
        <p:nvSpPr>
          <p:cNvPr id="29" name="Rectangle 28">
            <a:extLst>
              <a:ext uri="{FF2B5EF4-FFF2-40B4-BE49-F238E27FC236}">
                <a16:creationId xmlns:a16="http://schemas.microsoft.com/office/drawing/2014/main" id="{8E26A7A0-48D5-46E0-912F-BC021AD87EC3}"/>
              </a:ext>
            </a:extLst>
          </p:cNvPr>
          <p:cNvSpPr/>
          <p:nvPr/>
        </p:nvSpPr>
        <p:spPr bwMode="gray">
          <a:xfrm>
            <a:off x="6431728" y="1078370"/>
            <a:ext cx="3046200" cy="14303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This side is about getting these offices into Navigate to provide that coordinated care, serving the student holistically, so there is documented support of what is going on with the student. Allowing for true case management. Case manager can also then schedule the appointment directly with special offices. </a:t>
            </a:r>
          </a:p>
        </p:txBody>
      </p:sp>
      <p:pic>
        <p:nvPicPr>
          <p:cNvPr id="32" name="Picture 31">
            <a:extLst>
              <a:ext uri="{FF2B5EF4-FFF2-40B4-BE49-F238E27FC236}">
                <a16:creationId xmlns:a16="http://schemas.microsoft.com/office/drawing/2014/main" id="{F2BA0662-61C3-40DB-83F9-1C0B48153D38}"/>
              </a:ext>
            </a:extLst>
          </p:cNvPr>
          <p:cNvPicPr>
            <a:picLocks noChangeAspect="1"/>
          </p:cNvPicPr>
          <p:nvPr/>
        </p:nvPicPr>
        <p:blipFill>
          <a:blip r:embed="rId7"/>
          <a:stretch>
            <a:fillRect/>
          </a:stretch>
        </p:blipFill>
        <p:spPr>
          <a:xfrm>
            <a:off x="1643943" y="3335633"/>
            <a:ext cx="457200" cy="544286"/>
          </a:xfrm>
          <a:prstGeom prst="rect">
            <a:avLst/>
          </a:prstGeom>
        </p:spPr>
      </p:pic>
      <p:pic>
        <p:nvPicPr>
          <p:cNvPr id="33" name="Picture 32">
            <a:extLst>
              <a:ext uri="{FF2B5EF4-FFF2-40B4-BE49-F238E27FC236}">
                <a16:creationId xmlns:a16="http://schemas.microsoft.com/office/drawing/2014/main" id="{EF2F2D0E-85A4-4C41-BA77-CE8F799940F4}"/>
              </a:ext>
            </a:extLst>
          </p:cNvPr>
          <p:cNvPicPr>
            <a:picLocks noChangeAspect="1"/>
          </p:cNvPicPr>
          <p:nvPr/>
        </p:nvPicPr>
        <p:blipFill>
          <a:blip r:embed="rId8"/>
          <a:stretch>
            <a:fillRect/>
          </a:stretch>
        </p:blipFill>
        <p:spPr>
          <a:xfrm>
            <a:off x="3981644" y="1930304"/>
            <a:ext cx="548640" cy="471830"/>
          </a:xfrm>
          <a:prstGeom prst="rect">
            <a:avLst/>
          </a:prstGeom>
          <a:noFill/>
        </p:spPr>
      </p:pic>
      <p:pic>
        <p:nvPicPr>
          <p:cNvPr id="34" name="Picture 33">
            <a:extLst>
              <a:ext uri="{FF2B5EF4-FFF2-40B4-BE49-F238E27FC236}">
                <a16:creationId xmlns:a16="http://schemas.microsoft.com/office/drawing/2014/main" id="{03C6136B-B29A-4840-B987-1023D7E366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gray">
          <a:xfrm>
            <a:off x="3987710" y="3330539"/>
            <a:ext cx="585511" cy="485975"/>
          </a:xfrm>
          <a:prstGeom prst="rect">
            <a:avLst/>
          </a:prstGeom>
        </p:spPr>
      </p:pic>
      <p:sp>
        <p:nvSpPr>
          <p:cNvPr id="35" name="Rectangle 34">
            <a:extLst>
              <a:ext uri="{FF2B5EF4-FFF2-40B4-BE49-F238E27FC236}">
                <a16:creationId xmlns:a16="http://schemas.microsoft.com/office/drawing/2014/main" id="{8CB00513-8036-463D-9397-19C20858777B}"/>
              </a:ext>
            </a:extLst>
          </p:cNvPr>
          <p:cNvSpPr/>
          <p:nvPr/>
        </p:nvSpPr>
        <p:spPr>
          <a:xfrm>
            <a:off x="4606656" y="3529883"/>
            <a:ext cx="1492716" cy="230832"/>
          </a:xfrm>
          <a:prstGeom prst="rect">
            <a:avLst/>
          </a:prstGeom>
        </p:spPr>
        <p:txBody>
          <a:bodyPr wrap="none">
            <a:spAutoFit/>
          </a:bodyPr>
          <a:lstStyle/>
          <a:p>
            <a:pPr>
              <a:spcBef>
                <a:spcPts val="500"/>
              </a:spcBef>
            </a:pPr>
            <a:r>
              <a:rPr lang="en-US" sz="900" b="1" dirty="0"/>
              <a:t>Special Populations</a:t>
            </a:r>
          </a:p>
        </p:txBody>
      </p:sp>
      <p:sp>
        <p:nvSpPr>
          <p:cNvPr id="39" name="Rectangle 38">
            <a:extLst>
              <a:ext uri="{FF2B5EF4-FFF2-40B4-BE49-F238E27FC236}">
                <a16:creationId xmlns:a16="http://schemas.microsoft.com/office/drawing/2014/main" id="{0A92FB82-0C71-485E-9186-285D2ECACDC9}"/>
              </a:ext>
            </a:extLst>
          </p:cNvPr>
          <p:cNvSpPr/>
          <p:nvPr/>
        </p:nvSpPr>
        <p:spPr>
          <a:xfrm>
            <a:off x="4606656" y="3763134"/>
            <a:ext cx="1714501" cy="646331"/>
          </a:xfrm>
          <a:prstGeom prst="rect">
            <a:avLst/>
          </a:prstGeom>
        </p:spPr>
        <p:txBody>
          <a:bodyPr wrap="square">
            <a:spAutoFit/>
          </a:bodyPr>
          <a:lstStyle/>
          <a:p>
            <a:r>
              <a:rPr lang="en-US" sz="900" dirty="0"/>
              <a:t>Uses tags within Navigate to track different student populations and run appointment campaigns </a:t>
            </a:r>
          </a:p>
        </p:txBody>
      </p:sp>
      <p:pic>
        <p:nvPicPr>
          <p:cNvPr id="40" name="Picture 39">
            <a:extLst>
              <a:ext uri="{FF2B5EF4-FFF2-40B4-BE49-F238E27FC236}">
                <a16:creationId xmlns:a16="http://schemas.microsoft.com/office/drawing/2014/main" id="{1E419578-66B4-4015-A8AB-800F1F23C055}"/>
              </a:ext>
            </a:extLst>
          </p:cNvPr>
          <p:cNvPicPr>
            <a:picLocks noChangeAspect="1"/>
          </p:cNvPicPr>
          <p:nvPr/>
        </p:nvPicPr>
        <p:blipFill>
          <a:blip r:embed="rId10"/>
          <a:stretch>
            <a:fillRect/>
          </a:stretch>
        </p:blipFill>
        <p:spPr>
          <a:xfrm>
            <a:off x="1613515" y="1930304"/>
            <a:ext cx="363313" cy="548640"/>
          </a:xfrm>
          <a:prstGeom prst="rect">
            <a:avLst/>
          </a:prstGeom>
        </p:spPr>
      </p:pic>
    </p:spTree>
    <p:custDataLst>
      <p:tags r:id="rId1"/>
    </p:custDataLst>
    <p:extLst>
      <p:ext uri="{BB962C8B-B14F-4D97-AF65-F5344CB8AC3E}">
        <p14:creationId xmlns:p14="http://schemas.microsoft.com/office/powerpoint/2010/main" val="22512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Sustaining Momentum </a:t>
            </a:r>
          </a:p>
        </p:txBody>
      </p:sp>
      <p:sp>
        <p:nvSpPr>
          <p:cNvPr id="8" name="Text Placeholder 7"/>
          <p:cNvSpPr>
            <a:spLocks noGrp="1"/>
          </p:cNvSpPr>
          <p:nvPr>
            <p:ph type="body" sz="quarter" idx="16"/>
          </p:nvPr>
        </p:nvSpPr>
        <p:spPr>
          <a:xfrm>
            <a:off x="744639" y="604599"/>
            <a:ext cx="3724333" cy="256480"/>
          </a:xfrm>
        </p:spPr>
        <p:txBody>
          <a:bodyPr/>
          <a:lstStyle/>
          <a:p>
            <a:r>
              <a:rPr lang="en-US" dirty="0"/>
              <a:t>Lessons Learned </a:t>
            </a:r>
          </a:p>
        </p:txBody>
      </p:sp>
      <p:cxnSp>
        <p:nvCxnSpPr>
          <p:cNvPr id="34" name="Straight Connector 33"/>
          <p:cNvCxnSpPr/>
          <p:nvPr/>
        </p:nvCxnSpPr>
        <p:spPr bwMode="gray">
          <a:xfrm>
            <a:off x="2743822" y="2328454"/>
            <a:ext cx="77585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gray">
          <a:xfrm>
            <a:off x="2882368" y="2382113"/>
            <a:ext cx="775854" cy="0"/>
          </a:xfrm>
          <a:prstGeom prst="line">
            <a:avLst/>
          </a:prstGeom>
          <a:ln w="19050">
            <a:solidFill>
              <a:srgbClr val="FFD113"/>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a:off x="4807834" y="2328454"/>
            <a:ext cx="77585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gray">
          <a:xfrm>
            <a:off x="4946380" y="2382113"/>
            <a:ext cx="775854" cy="0"/>
          </a:xfrm>
          <a:prstGeom prst="line">
            <a:avLst/>
          </a:prstGeom>
          <a:ln w="19050">
            <a:solidFill>
              <a:srgbClr val="FFD113"/>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5577" y="2690929"/>
            <a:ext cx="1568948" cy="461665"/>
          </a:xfrm>
          <a:prstGeom prst="rect">
            <a:avLst/>
          </a:prstGeom>
          <a:noFill/>
        </p:spPr>
        <p:txBody>
          <a:bodyPr wrap="square" lIns="0" tIns="0" rIns="0" bIns="0" rtlCol="0">
            <a:spAutoFit/>
          </a:bodyPr>
          <a:lstStyle/>
          <a:p>
            <a:pPr algn="ctr">
              <a:spcBef>
                <a:spcPts val="500"/>
              </a:spcBef>
            </a:pPr>
            <a:r>
              <a:rPr lang="en-US" sz="1000" b="1" dirty="0">
                <a:solidFill>
                  <a:schemeClr val="bg1"/>
                </a:solidFill>
              </a:rPr>
              <a:t>Every Interaction Should Improve the Student Experience</a:t>
            </a:r>
          </a:p>
        </p:txBody>
      </p:sp>
      <p:grpSp>
        <p:nvGrpSpPr>
          <p:cNvPr id="30" name="Group 29"/>
          <p:cNvGrpSpPr/>
          <p:nvPr/>
        </p:nvGrpSpPr>
        <p:grpSpPr>
          <a:xfrm>
            <a:off x="679810" y="2328454"/>
            <a:ext cx="914400" cy="53659"/>
            <a:chOff x="632184" y="2228224"/>
            <a:chExt cx="754381" cy="53659"/>
          </a:xfrm>
        </p:grpSpPr>
        <p:cxnSp>
          <p:nvCxnSpPr>
            <p:cNvPr id="31" name="Straight Connector 30"/>
            <p:cNvCxnSpPr/>
            <p:nvPr/>
          </p:nvCxnSpPr>
          <p:spPr bwMode="gray">
            <a:xfrm>
              <a:off x="632184" y="2228224"/>
              <a:ext cx="64008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a:off x="746485" y="2281883"/>
              <a:ext cx="640080" cy="0"/>
            </a:xfrm>
            <a:prstGeom prst="line">
              <a:avLst/>
            </a:prstGeom>
            <a:ln w="19050">
              <a:solidFill>
                <a:srgbClr val="FFD113"/>
              </a:solidFill>
              <a:prstDash val="sysDot"/>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2874" y="1664056"/>
            <a:ext cx="755705" cy="486169"/>
          </a:xfrm>
          <a:prstGeom prst="rect">
            <a:avLst/>
          </a:prstGeom>
        </p:spPr>
      </p:pic>
      <p:sp>
        <p:nvSpPr>
          <p:cNvPr id="25" name="TextBox 24"/>
          <p:cNvSpPr txBox="1"/>
          <p:nvPr/>
        </p:nvSpPr>
        <p:spPr>
          <a:xfrm>
            <a:off x="2468794" y="2690929"/>
            <a:ext cx="1571945" cy="307777"/>
          </a:xfrm>
          <a:prstGeom prst="rect">
            <a:avLst/>
          </a:prstGeom>
          <a:noFill/>
        </p:spPr>
        <p:txBody>
          <a:bodyPr wrap="square" lIns="0" tIns="0" rIns="0" bIns="0" rtlCol="0">
            <a:spAutoFit/>
          </a:bodyPr>
          <a:lstStyle/>
          <a:p>
            <a:pPr algn="ctr">
              <a:spcBef>
                <a:spcPts val="500"/>
              </a:spcBef>
            </a:pPr>
            <a:r>
              <a:rPr lang="en-US" sz="1000" b="1" dirty="0">
                <a:solidFill>
                  <a:schemeClr val="bg1"/>
                </a:solidFill>
              </a:rPr>
              <a:t>Flagging Isn’t </a:t>
            </a:r>
            <a:br>
              <a:rPr lang="en-US" sz="1000" b="1" dirty="0">
                <a:solidFill>
                  <a:schemeClr val="bg1"/>
                </a:solidFill>
              </a:rPr>
            </a:br>
            <a:r>
              <a:rPr lang="en-US" sz="1000" b="1" dirty="0">
                <a:solidFill>
                  <a:schemeClr val="bg1"/>
                </a:solidFill>
              </a:rPr>
              <a:t>Enough</a:t>
            </a:r>
            <a:r>
              <a:rPr lang="en-US" sz="900" dirty="0">
                <a:solidFill>
                  <a:schemeClr val="bg1"/>
                </a:solidFill>
              </a:rPr>
              <a:t> </a:t>
            </a:r>
          </a:p>
        </p:txBody>
      </p:sp>
      <p:pic>
        <p:nvPicPr>
          <p:cNvPr id="4" name="Picture 3"/>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36349" y="1502024"/>
            <a:ext cx="687005" cy="666394"/>
          </a:xfrm>
          <a:prstGeom prst="rect">
            <a:avLst/>
          </a:prstGeom>
        </p:spPr>
      </p:pic>
      <p:sp>
        <p:nvSpPr>
          <p:cNvPr id="26" name="TextBox 25"/>
          <p:cNvSpPr txBox="1"/>
          <p:nvPr/>
        </p:nvSpPr>
        <p:spPr>
          <a:xfrm>
            <a:off x="4552950" y="2690929"/>
            <a:ext cx="1476375" cy="461665"/>
          </a:xfrm>
          <a:prstGeom prst="rect">
            <a:avLst/>
          </a:prstGeom>
          <a:noFill/>
        </p:spPr>
        <p:txBody>
          <a:bodyPr wrap="square" lIns="0" tIns="0" rIns="0" bIns="0" rtlCol="0">
            <a:spAutoFit/>
          </a:bodyPr>
          <a:lstStyle/>
          <a:p>
            <a:pPr algn="ctr">
              <a:spcBef>
                <a:spcPts val="500"/>
              </a:spcBef>
            </a:pPr>
            <a:r>
              <a:rPr lang="en-US" sz="1000" b="1" dirty="0">
                <a:solidFill>
                  <a:schemeClr val="bg1"/>
                </a:solidFill>
              </a:rPr>
              <a:t>Reduce the Number of Steps in Student Processes</a:t>
            </a:r>
            <a:endParaRPr lang="en-US" sz="800" dirty="0">
              <a:solidFill>
                <a:schemeClr val="bg1"/>
              </a:solidFill>
            </a:endParaRPr>
          </a:p>
        </p:txBody>
      </p:sp>
      <p:pic>
        <p:nvPicPr>
          <p:cNvPr id="5" name="Picture 4"/>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80350" y="1661057"/>
            <a:ext cx="516157" cy="512715"/>
          </a:xfrm>
          <a:prstGeom prst="rect">
            <a:avLst/>
          </a:prstGeom>
        </p:spPr>
      </p:pic>
    </p:spTree>
    <p:extLst>
      <p:ext uri="{BB962C8B-B14F-4D97-AF65-F5344CB8AC3E}">
        <p14:creationId xmlns:p14="http://schemas.microsoft.com/office/powerpoint/2010/main" val="174554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utherford b hayes"/>
          <p:cNvPicPr>
            <a:picLocks noChangeAspect="1" noChangeArrowheads="1"/>
          </p:cNvPicPr>
          <p:nvPr/>
        </p:nvPicPr>
        <p:blipFill rotWithShape="1">
          <a:blip r:embed="rId3">
            <a:extLst>
              <a:ext uri="{28A0092B-C50C-407E-A947-70E740481C1C}">
                <a14:useLocalDpi xmlns:a14="http://schemas.microsoft.com/office/drawing/2010/main" val="0"/>
              </a:ext>
            </a:extLst>
          </a:blip>
          <a:srcRect l="8026" t="6406" r="6691" b="2840"/>
          <a:stretch/>
        </p:blipFill>
        <p:spPr bwMode="auto">
          <a:xfrm>
            <a:off x="484320" y="3011183"/>
            <a:ext cx="694785" cy="848486"/>
          </a:xfrm>
          <a:prstGeom prst="ellipse">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p:nvPr>
        </p:nvSpPr>
        <p:spPr>
          <a:xfrm>
            <a:off x="266700" y="632647"/>
            <a:ext cx="5867400" cy="184666"/>
          </a:xfrm>
        </p:spPr>
        <p:txBody>
          <a:bodyPr/>
          <a:lstStyle/>
          <a:p>
            <a:r>
              <a:rPr lang="en-US" dirty="0"/>
              <a:t>It’s Still About the Student </a:t>
            </a:r>
          </a:p>
        </p:txBody>
      </p:sp>
      <p:sp>
        <p:nvSpPr>
          <p:cNvPr id="5" name="Text Placeholder 4"/>
          <p:cNvSpPr>
            <a:spLocks noGrp="1"/>
          </p:cNvSpPr>
          <p:nvPr>
            <p:ph type="body" sz="quarter" idx="13"/>
          </p:nvPr>
        </p:nvSpPr>
        <p:spPr>
          <a:xfrm>
            <a:off x="2971364" y="4369713"/>
            <a:ext cx="3341754" cy="430887"/>
          </a:xfrm>
        </p:spPr>
        <p:txBody>
          <a:bodyPr/>
          <a:lstStyle/>
          <a:p>
            <a:r>
              <a:rPr lang="en-US" dirty="0"/>
              <a:t>Source: Himes and Schulenberg, “The Evolution of Academic Advising as a Practice and as a Profession,” </a:t>
            </a:r>
            <a:r>
              <a:rPr lang="en-US" i="1" dirty="0"/>
              <a:t>Beyond Foundations, </a:t>
            </a:r>
            <a:r>
              <a:rPr lang="en-US" dirty="0"/>
              <a:t>NACADA, 2016, 5; Mercy College, “Our PACT With You,” </a:t>
            </a:r>
            <a:r>
              <a:rPr lang="en-US" dirty="0">
                <a:hlinkClick r:id="rId4"/>
              </a:rPr>
              <a:t>https://www.youtube.com/watch?time_continue=12&amp;v=47pe6LJdje4</a:t>
            </a:r>
            <a:r>
              <a:rPr lang="en-US" dirty="0"/>
              <a:t>; EAB interviews and analysis.</a:t>
            </a:r>
            <a:endParaRPr lang="en-US" i="1" dirty="0"/>
          </a:p>
        </p:txBody>
      </p:sp>
      <p:grpSp>
        <p:nvGrpSpPr>
          <p:cNvPr id="21" name="Group 20"/>
          <p:cNvGrpSpPr/>
          <p:nvPr/>
        </p:nvGrpSpPr>
        <p:grpSpPr>
          <a:xfrm>
            <a:off x="263843" y="902647"/>
            <a:ext cx="2777531" cy="3081812"/>
            <a:chOff x="263843" y="902647"/>
            <a:chExt cx="2777531" cy="3081812"/>
          </a:xfrm>
        </p:grpSpPr>
        <p:grpSp>
          <p:nvGrpSpPr>
            <p:cNvPr id="8" name="Group 7"/>
            <p:cNvGrpSpPr/>
            <p:nvPr/>
          </p:nvGrpSpPr>
          <p:grpSpPr>
            <a:xfrm>
              <a:off x="263843" y="1236679"/>
              <a:ext cx="2777531" cy="2747780"/>
              <a:chOff x="2885476" y="1314011"/>
              <a:chExt cx="2877747" cy="2747780"/>
            </a:xfrm>
          </p:grpSpPr>
          <p:sp>
            <p:nvSpPr>
              <p:cNvPr id="10" name="Folded Corner 9"/>
              <p:cNvSpPr/>
              <p:nvPr/>
            </p:nvSpPr>
            <p:spPr bwMode="gray">
              <a:xfrm>
                <a:off x="2885476" y="1314011"/>
                <a:ext cx="2877747" cy="2747780"/>
              </a:xfrm>
              <a:prstGeom prst="foldedCorner">
                <a:avLst>
                  <a:gd name="adj" fmla="val 13894"/>
                </a:avLst>
              </a:prstGeom>
              <a:noFill/>
              <a:ln w="6350" cap="flat" cmpd="sng" algn="ctr">
                <a:solidFill>
                  <a:schemeClr val="accent3"/>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9" name="Rectangle 8"/>
              <p:cNvSpPr/>
              <p:nvPr/>
            </p:nvSpPr>
            <p:spPr>
              <a:xfrm>
                <a:off x="2981739" y="1424936"/>
                <a:ext cx="2708948" cy="2480166"/>
              </a:xfrm>
              <a:prstGeom prst="rect">
                <a:avLst/>
              </a:prstGeom>
            </p:spPr>
            <p:txBody>
              <a:bodyPr wrap="square">
                <a:spAutoFit/>
              </a:bodyPr>
              <a:lstStyle/>
              <a:p>
                <a:pPr>
                  <a:spcAft>
                    <a:spcPts val="400"/>
                  </a:spcAft>
                  <a:buSzPct val="100000"/>
                </a:pPr>
                <a:r>
                  <a:rPr lang="en-US" sz="1050" i="1" dirty="0">
                    <a:solidFill>
                      <a:srgbClr val="333E48"/>
                    </a:solidFill>
                  </a:rPr>
                  <a:t>“A new rule has been established </a:t>
                </a:r>
                <a:br>
                  <a:rPr lang="en-US" sz="1050" i="1" dirty="0">
                    <a:solidFill>
                      <a:srgbClr val="333E48"/>
                    </a:solidFill>
                  </a:rPr>
                </a:br>
                <a:r>
                  <a:rPr lang="en-US" sz="1050" i="1" dirty="0">
                    <a:solidFill>
                      <a:srgbClr val="333E48"/>
                    </a:solidFill>
                  </a:rPr>
                  <a:t>that each student shall choose from among the faculty some one who is to be </a:t>
                </a:r>
                <a:r>
                  <a:rPr lang="en-US" sz="1050" b="1" i="1" dirty="0">
                    <a:solidFill>
                      <a:srgbClr val="333E48"/>
                    </a:solidFill>
                  </a:rPr>
                  <a:t>his </a:t>
                </a:r>
                <a:r>
                  <a:rPr lang="en-US" sz="1050" b="1" i="1" dirty="0">
                    <a:solidFill>
                      <a:schemeClr val="accent6"/>
                    </a:solidFill>
                  </a:rPr>
                  <a:t>advisor </a:t>
                </a:r>
                <a:r>
                  <a:rPr lang="en-US" sz="1050" b="1" i="1" dirty="0">
                    <a:solidFill>
                      <a:srgbClr val="333E48"/>
                    </a:solidFill>
                  </a:rPr>
                  <a:t>and friend in all matters in which assistance is desired </a:t>
                </a:r>
                <a:r>
                  <a:rPr lang="en-US" sz="1050" i="1" dirty="0">
                    <a:solidFill>
                      <a:srgbClr val="333E48"/>
                    </a:solidFill>
                  </a:rPr>
                  <a:t>and is to be the medium of communication between the student and faculty. This I like </a:t>
                </a:r>
                <a:br>
                  <a:rPr lang="en-US" sz="1050" i="1" dirty="0">
                    <a:solidFill>
                      <a:srgbClr val="333E48"/>
                    </a:solidFill>
                  </a:rPr>
                </a:br>
                <a:r>
                  <a:rPr lang="en-US" sz="1050" i="1" dirty="0">
                    <a:solidFill>
                      <a:srgbClr val="333E48"/>
                    </a:solidFill>
                  </a:rPr>
                  <a:t>very much…”</a:t>
                </a:r>
              </a:p>
              <a:p>
                <a:pPr>
                  <a:spcAft>
                    <a:spcPts val="400"/>
                  </a:spcAft>
                  <a:buSzPct val="100000"/>
                </a:pPr>
                <a:endParaRPr lang="en-US" sz="400" dirty="0">
                  <a:solidFill>
                    <a:srgbClr val="333E48"/>
                  </a:solidFill>
                </a:endParaRPr>
              </a:p>
              <a:p>
                <a:pPr marL="914400" lvl="3">
                  <a:spcAft>
                    <a:spcPts val="400"/>
                  </a:spcAft>
                  <a:buSzPct val="100000"/>
                </a:pPr>
                <a:r>
                  <a:rPr lang="en-US" sz="1000" b="1" dirty="0">
                    <a:solidFill>
                      <a:schemeClr val="accent3"/>
                    </a:solidFill>
                  </a:rPr>
                  <a:t>Rutherford B. Hayes</a:t>
                </a:r>
                <a:r>
                  <a:rPr lang="en-US" sz="1000" dirty="0">
                    <a:solidFill>
                      <a:schemeClr val="accent3"/>
                    </a:solidFill>
                  </a:rPr>
                  <a:t>, </a:t>
                </a:r>
                <a:br>
                  <a:rPr lang="en-US" sz="1000" dirty="0">
                    <a:solidFill>
                      <a:schemeClr val="accent3"/>
                    </a:solidFill>
                  </a:rPr>
                </a:br>
                <a:r>
                  <a:rPr lang="en-US" sz="1000" dirty="0">
                    <a:solidFill>
                      <a:schemeClr val="accent3"/>
                    </a:solidFill>
                  </a:rPr>
                  <a:t>as a student at Kenyon College, in a letter home to his mother (1840)</a:t>
                </a:r>
              </a:p>
            </p:txBody>
          </p:sp>
        </p:grpSp>
        <p:sp>
          <p:nvSpPr>
            <p:cNvPr id="11" name="Rectangle 10"/>
            <p:cNvSpPr/>
            <p:nvPr/>
          </p:nvSpPr>
          <p:spPr>
            <a:xfrm>
              <a:off x="1342267" y="902647"/>
              <a:ext cx="620683" cy="276999"/>
            </a:xfrm>
            <a:prstGeom prst="rect">
              <a:avLst/>
            </a:prstGeom>
          </p:spPr>
          <p:txBody>
            <a:bodyPr wrap="none">
              <a:spAutoFit/>
            </a:bodyPr>
            <a:lstStyle/>
            <a:p>
              <a:r>
                <a:rPr lang="en-US" sz="1200" b="1" dirty="0">
                  <a:solidFill>
                    <a:schemeClr val="accent2"/>
                  </a:solidFill>
                </a:rPr>
                <a:t>1840</a:t>
              </a:r>
              <a:endParaRPr lang="en-US" sz="1200" dirty="0">
                <a:solidFill>
                  <a:schemeClr val="accent2"/>
                </a:solidFill>
              </a:endParaRPr>
            </a:p>
          </p:txBody>
        </p:sp>
      </p:grpSp>
      <p:grpSp>
        <p:nvGrpSpPr>
          <p:cNvPr id="20" name="Group 19"/>
          <p:cNvGrpSpPr/>
          <p:nvPr/>
        </p:nvGrpSpPr>
        <p:grpSpPr>
          <a:xfrm>
            <a:off x="3386207" y="902647"/>
            <a:ext cx="2743131" cy="3081812"/>
            <a:chOff x="3386207" y="902647"/>
            <a:chExt cx="2743131" cy="3081812"/>
          </a:xfrm>
        </p:grpSpPr>
        <p:grpSp>
          <p:nvGrpSpPr>
            <p:cNvPr id="16" name="Group 15"/>
            <p:cNvGrpSpPr/>
            <p:nvPr/>
          </p:nvGrpSpPr>
          <p:grpSpPr>
            <a:xfrm>
              <a:off x="3386207" y="1234500"/>
              <a:ext cx="2743131" cy="2749959"/>
              <a:chOff x="2885476" y="1311832"/>
              <a:chExt cx="2839810" cy="2749959"/>
            </a:xfrm>
          </p:grpSpPr>
          <p:sp>
            <p:nvSpPr>
              <p:cNvPr id="17" name="Folded Corner 16"/>
              <p:cNvSpPr/>
              <p:nvPr/>
            </p:nvSpPr>
            <p:spPr bwMode="gray">
              <a:xfrm>
                <a:off x="2885476" y="1311832"/>
                <a:ext cx="2839810" cy="2749959"/>
              </a:xfrm>
              <a:prstGeom prst="foldedCorner">
                <a:avLst>
                  <a:gd name="adj" fmla="val 14167"/>
                </a:avLst>
              </a:prstGeom>
              <a:solidFill>
                <a:schemeClr val="bg2"/>
              </a:solidFill>
              <a:ln w="6350" cap="flat" cmpd="sng" algn="ctr">
                <a:solidFill>
                  <a:schemeClr val="accent3"/>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8" name="Rectangle 17"/>
              <p:cNvSpPr/>
              <p:nvPr/>
            </p:nvSpPr>
            <p:spPr>
              <a:xfrm>
                <a:off x="2981739" y="1424936"/>
                <a:ext cx="2637319" cy="2548903"/>
              </a:xfrm>
              <a:prstGeom prst="rect">
                <a:avLst/>
              </a:prstGeom>
            </p:spPr>
            <p:txBody>
              <a:bodyPr wrap="square">
                <a:spAutoFit/>
              </a:bodyPr>
              <a:lstStyle/>
              <a:p>
                <a:r>
                  <a:rPr lang="en-US" sz="1050" i="1" dirty="0"/>
                  <a:t>“</a:t>
                </a:r>
                <a:r>
                  <a:rPr lang="en-US" i="1" dirty="0"/>
                  <a:t>That's what </a:t>
                </a:r>
                <a:r>
                  <a:rPr lang="en-US" b="1" i="1" dirty="0"/>
                  <a:t>contributed to my success </a:t>
                </a:r>
                <a:r>
                  <a:rPr lang="en-US" i="1" dirty="0"/>
                  <a:t>as a student. Just having an </a:t>
                </a:r>
                <a:r>
                  <a:rPr lang="en-US" b="1" i="1" dirty="0">
                    <a:solidFill>
                      <a:schemeClr val="accent6"/>
                    </a:solidFill>
                  </a:rPr>
                  <a:t>advisor</a:t>
                </a:r>
                <a:r>
                  <a:rPr lang="en-US" i="1" dirty="0"/>
                  <a:t> that's constantly in contact; she communicates with you whenever you have a question as far as verifying information for financial aid or advising…She’s got my back.</a:t>
                </a:r>
                <a:r>
                  <a:rPr lang="en-US" sz="1050" i="1" dirty="0"/>
                  <a:t>”</a:t>
                </a:r>
              </a:p>
              <a:p>
                <a:endParaRPr lang="en-US" sz="1050" i="1" dirty="0"/>
              </a:p>
              <a:p>
                <a:endParaRPr lang="en-US" sz="1050" i="1" dirty="0"/>
              </a:p>
              <a:p>
                <a:pPr lvl="3"/>
                <a:r>
                  <a:rPr lang="en-US" sz="1000" b="1" dirty="0">
                    <a:solidFill>
                      <a:schemeClr val="accent3"/>
                    </a:solidFill>
                  </a:rPr>
                  <a:t>Student in Holistic Advising Program </a:t>
                </a:r>
                <a:r>
                  <a:rPr lang="en-US" sz="1000" dirty="0">
                    <a:solidFill>
                      <a:schemeClr val="accent3"/>
                    </a:solidFill>
                  </a:rPr>
                  <a:t>(2016)</a:t>
                </a:r>
              </a:p>
              <a:p>
                <a:pPr lvl="3"/>
                <a:endParaRPr lang="en-US" sz="400" dirty="0">
                  <a:solidFill>
                    <a:schemeClr val="accent3"/>
                  </a:solidFill>
                </a:endParaRPr>
              </a:p>
              <a:p>
                <a:pPr lvl="3"/>
                <a:r>
                  <a:rPr lang="en-US" sz="1000" dirty="0">
                    <a:solidFill>
                      <a:schemeClr val="accent3"/>
                    </a:solidFill>
                  </a:rPr>
                  <a:t>Mid-Atlantic </a:t>
                </a:r>
                <a:br>
                  <a:rPr lang="en-US" sz="1000" dirty="0">
                    <a:solidFill>
                      <a:schemeClr val="accent3"/>
                    </a:solidFill>
                  </a:rPr>
                </a:br>
                <a:r>
                  <a:rPr lang="en-US" sz="1000" dirty="0">
                    <a:solidFill>
                      <a:schemeClr val="accent3"/>
                    </a:solidFill>
                  </a:rPr>
                  <a:t>Community College </a:t>
                </a:r>
              </a:p>
            </p:txBody>
          </p:sp>
        </p:grpSp>
        <p:sp>
          <p:nvSpPr>
            <p:cNvPr id="19" name="Rectangle 18"/>
            <p:cNvSpPr/>
            <p:nvPr/>
          </p:nvSpPr>
          <p:spPr>
            <a:xfrm>
              <a:off x="4405753" y="902647"/>
              <a:ext cx="704039" cy="276999"/>
            </a:xfrm>
            <a:prstGeom prst="rect">
              <a:avLst/>
            </a:prstGeom>
          </p:spPr>
          <p:txBody>
            <a:bodyPr wrap="none">
              <a:spAutoFit/>
            </a:bodyPr>
            <a:lstStyle/>
            <a:p>
              <a:r>
                <a:rPr lang="en-US" sz="1200" b="1" dirty="0"/>
                <a:t>Today</a:t>
              </a:r>
              <a:endParaRPr lang="en-US" sz="1200" dirty="0"/>
            </a:p>
          </p:txBody>
        </p:sp>
      </p:grpSp>
      <p:sp>
        <p:nvSpPr>
          <p:cNvPr id="12" name="Text Placeholder 11"/>
          <p:cNvSpPr>
            <a:spLocks noGrp="1"/>
          </p:cNvSpPr>
          <p:nvPr>
            <p:ph type="body" sz="quarter" idx="12"/>
          </p:nvPr>
        </p:nvSpPr>
        <p:spPr>
          <a:xfrm>
            <a:off x="266700" y="309824"/>
            <a:ext cx="5472363" cy="256480"/>
          </a:xfrm>
        </p:spPr>
        <p:txBody>
          <a:bodyPr/>
          <a:lstStyle/>
          <a:p>
            <a:r>
              <a:rPr lang="en-US" dirty="0"/>
              <a:t>Then and Now</a:t>
            </a:r>
          </a:p>
        </p:txBody>
      </p:sp>
    </p:spTree>
    <p:extLst>
      <p:ext uri="{BB962C8B-B14F-4D97-AF65-F5344CB8AC3E}">
        <p14:creationId xmlns:p14="http://schemas.microsoft.com/office/powerpoint/2010/main" val="273285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F77C4552-9B72-4CDF-9033-3F6C9AD030BC}"/>
              </a:ext>
            </a:extLst>
          </p:cNvPr>
          <p:cNvSpPr/>
          <p:nvPr/>
        </p:nvSpPr>
        <p:spPr bwMode="gray">
          <a:xfrm>
            <a:off x="0" y="1930400"/>
            <a:ext cx="2017713" cy="2870200"/>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537667" eaLnBrk="1" fontAlgn="auto" hangingPunct="1">
              <a:spcBef>
                <a:spcPts val="500"/>
              </a:spcBef>
              <a:spcAft>
                <a:spcPts val="0"/>
              </a:spcAft>
              <a:defRPr/>
            </a:pPr>
            <a:endParaRPr lang="en-US" dirty="0">
              <a:solidFill>
                <a:schemeClr val="bg1"/>
              </a:solidFill>
            </a:endParaRPr>
          </a:p>
        </p:txBody>
      </p:sp>
      <p:cxnSp>
        <p:nvCxnSpPr>
          <p:cNvPr id="3" name="Straight Connector 2">
            <a:extLst>
              <a:ext uri="{FF2B5EF4-FFF2-40B4-BE49-F238E27FC236}">
                <a16:creationId xmlns:a16="http://schemas.microsoft.com/office/drawing/2014/main" id="{F27FA53D-1C1E-4475-AFC9-3F72AA939503}"/>
              </a:ext>
            </a:extLst>
          </p:cNvPr>
          <p:cNvCxnSpPr>
            <a:cxnSpLocks/>
          </p:cNvCxnSpPr>
          <p:nvPr/>
        </p:nvCxnSpPr>
        <p:spPr bwMode="gray">
          <a:xfrm>
            <a:off x="0" y="1935163"/>
            <a:ext cx="2017713"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 name="Freeform 22">
            <a:extLst>
              <a:ext uri="{FF2B5EF4-FFF2-40B4-BE49-F238E27FC236}">
                <a16:creationId xmlns:a16="http://schemas.microsoft.com/office/drawing/2014/main" id="{10769656-C3CD-4651-B809-2BD563F9B7AA}"/>
              </a:ext>
            </a:extLst>
          </p:cNvPr>
          <p:cNvSpPr/>
          <p:nvPr/>
        </p:nvSpPr>
        <p:spPr bwMode="gray">
          <a:xfrm>
            <a:off x="2011363" y="603250"/>
            <a:ext cx="4389437" cy="4197350"/>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537667" eaLnBrk="1" fontAlgn="auto" hangingPunct="1">
              <a:spcBef>
                <a:spcPts val="500"/>
              </a:spcBef>
              <a:spcAft>
                <a:spcPts val="0"/>
              </a:spcAft>
              <a:defRPr/>
            </a:pPr>
            <a:endParaRPr lang="en-US" dirty="0">
              <a:solidFill>
                <a:schemeClr val="bg1"/>
              </a:solidFill>
            </a:endParaRPr>
          </a:p>
        </p:txBody>
      </p:sp>
      <p:pic>
        <p:nvPicPr>
          <p:cNvPr id="28677" name="Picture 4">
            <a:extLst>
              <a:ext uri="{FF2B5EF4-FFF2-40B4-BE49-F238E27FC236}">
                <a16:creationId xmlns:a16="http://schemas.microsoft.com/office/drawing/2014/main" id="{EDADB010-37DC-4F12-8E53-C3B7AA15C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011363" y="603250"/>
            <a:ext cx="437991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09DA6AEA-ECE5-44D4-87FC-3AC3B5BFEEE8}"/>
              </a:ext>
            </a:extLst>
          </p:cNvPr>
          <p:cNvSpPr/>
          <p:nvPr/>
        </p:nvSpPr>
        <p:spPr bwMode="gray">
          <a:xfrm>
            <a:off x="2960688" y="1349375"/>
            <a:ext cx="2505075" cy="250507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37667" eaLnBrk="1" fontAlgn="auto" hangingPunct="1">
              <a:spcBef>
                <a:spcPts val="0"/>
              </a:spcBef>
              <a:spcAft>
                <a:spcPts val="0"/>
              </a:spcAft>
              <a:defRPr/>
            </a:pPr>
            <a:endParaRPr lang="en-US" sz="1058" dirty="0"/>
          </a:p>
        </p:txBody>
      </p:sp>
      <p:pic>
        <p:nvPicPr>
          <p:cNvPr id="28679" name="Picture 6">
            <a:extLst>
              <a:ext uri="{FF2B5EF4-FFF2-40B4-BE49-F238E27FC236}">
                <a16:creationId xmlns:a16="http://schemas.microsoft.com/office/drawing/2014/main" id="{4EC24612-F321-442E-8672-B0698690F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643188" y="985838"/>
            <a:ext cx="31369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0" name="Group 7">
            <a:extLst>
              <a:ext uri="{FF2B5EF4-FFF2-40B4-BE49-F238E27FC236}">
                <a16:creationId xmlns:a16="http://schemas.microsoft.com/office/drawing/2014/main" id="{202658FE-9779-4075-8397-EB2083EECF8D}"/>
              </a:ext>
            </a:extLst>
          </p:cNvPr>
          <p:cNvGrpSpPr>
            <a:grpSpLocks/>
          </p:cNvGrpSpPr>
          <p:nvPr/>
        </p:nvGrpSpPr>
        <p:grpSpPr bwMode="auto">
          <a:xfrm>
            <a:off x="273050" y="904875"/>
            <a:ext cx="1744663" cy="677863"/>
            <a:chOff x="226994" y="941528"/>
            <a:chExt cx="1746182" cy="677108"/>
          </a:xfrm>
        </p:grpSpPr>
        <p:sp>
          <p:nvSpPr>
            <p:cNvPr id="9" name="TextBox 8">
              <a:extLst>
                <a:ext uri="{FF2B5EF4-FFF2-40B4-BE49-F238E27FC236}">
                  <a16:creationId xmlns:a16="http://schemas.microsoft.com/office/drawing/2014/main" id="{1FC0DF0A-BEE0-42D0-9A3A-1FDC7D52B9A6}"/>
                </a:ext>
              </a:extLst>
            </p:cNvPr>
            <p:cNvSpPr txBox="1"/>
            <p:nvPr/>
          </p:nvSpPr>
          <p:spPr bwMode="gray">
            <a:xfrm>
              <a:off x="290549" y="941528"/>
              <a:ext cx="1682627" cy="677108"/>
            </a:xfrm>
            <a:prstGeom prst="rect">
              <a:avLst/>
            </a:prstGeom>
            <a:noFill/>
          </p:spPr>
          <p:txBody>
            <a:bodyPr lIns="0" tIns="0" rIns="0" bIns="0">
              <a:spAutoFit/>
            </a:bodyPr>
            <a:lstStyle/>
            <a:p>
              <a:pPr defTabSz="537667" eaLnBrk="1" fontAlgn="auto" hangingPunct="1">
                <a:spcBef>
                  <a:spcPts val="500"/>
                </a:spcBef>
                <a:spcAft>
                  <a:spcPts val="0"/>
                </a:spcAft>
                <a:defRPr/>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10" name="Straight Connector 9">
              <a:extLst>
                <a:ext uri="{FF2B5EF4-FFF2-40B4-BE49-F238E27FC236}">
                  <a16:creationId xmlns:a16="http://schemas.microsoft.com/office/drawing/2014/main" id="{15A37889-4865-4F86-9C2A-24FB977815CE}"/>
                </a:ext>
              </a:extLst>
            </p:cNvPr>
            <p:cNvCxnSpPr>
              <a:cxnSpLocks/>
            </p:cNvCxnSpPr>
            <p:nvPr/>
          </p:nvCxnSpPr>
          <p:spPr bwMode="gray">
            <a:xfrm flipH="1" flipV="1">
              <a:off x="226994" y="968486"/>
              <a:ext cx="4767" cy="65015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BB1291BE-1441-4BAA-AF1F-DD31C6BABB79}"/>
              </a:ext>
            </a:extLst>
          </p:cNvPr>
          <p:cNvSpPr txBox="1"/>
          <p:nvPr/>
        </p:nvSpPr>
        <p:spPr bwMode="gray">
          <a:xfrm>
            <a:off x="2192338" y="722313"/>
            <a:ext cx="1128712" cy="255587"/>
          </a:xfrm>
          <a:prstGeom prst="rect">
            <a:avLst/>
          </a:prstGeom>
          <a:noFill/>
        </p:spPr>
        <p:txBody>
          <a:bodyPr lIns="0" tIns="0" rIns="0" bIns="0" spcCol="457200">
            <a:spAutoFit/>
          </a:bodyPr>
          <a:lstStyle/>
          <a:p>
            <a:pPr marL="112713" indent="-112713" defTabSz="537667" eaLnBrk="1" fontAlgn="auto" hangingPunct="1">
              <a:lnSpc>
                <a:spcPct val="108000"/>
              </a:lnSpc>
              <a:spcBef>
                <a:spcPts val="400"/>
              </a:spcBef>
              <a:spcAft>
                <a:spcPts val="0"/>
              </a:spcAft>
              <a:buClr>
                <a:schemeClr val="tx2"/>
              </a:buClr>
              <a:buSzPct val="120000"/>
              <a:buFont typeface="Verdana" panose="020B0604030504040204" pitchFamily="34" charset="0"/>
              <a:buChar char="›"/>
              <a:defRPr/>
            </a:pPr>
            <a:r>
              <a:rPr lang="en-US" sz="800" dirty="0">
                <a:solidFill>
                  <a:schemeClr val="bg1"/>
                </a:solidFill>
                <a:latin typeface="+mj-lt"/>
              </a:rPr>
              <a:t>Find and enroll your right-fit students</a:t>
            </a:r>
          </a:p>
        </p:txBody>
      </p:sp>
      <p:sp>
        <p:nvSpPr>
          <p:cNvPr id="12" name="TextBox 11">
            <a:extLst>
              <a:ext uri="{FF2B5EF4-FFF2-40B4-BE49-F238E27FC236}">
                <a16:creationId xmlns:a16="http://schemas.microsoft.com/office/drawing/2014/main" id="{4C89CEC3-9EE1-45B2-A701-4658307C7D23}"/>
              </a:ext>
            </a:extLst>
          </p:cNvPr>
          <p:cNvSpPr txBox="1"/>
          <p:nvPr/>
        </p:nvSpPr>
        <p:spPr bwMode="gray">
          <a:xfrm>
            <a:off x="5029200" y="722313"/>
            <a:ext cx="1147763" cy="255587"/>
          </a:xfrm>
          <a:prstGeom prst="rect">
            <a:avLst/>
          </a:prstGeom>
          <a:noFill/>
        </p:spPr>
        <p:txBody>
          <a:bodyPr lIns="0" tIns="0" rIns="0" bIns="0" spcCol="457200">
            <a:spAutoFit/>
          </a:bodyPr>
          <a:lstStyle/>
          <a:p>
            <a:pPr marL="112713" indent="-112713" defTabSz="537667" eaLnBrk="1" fontAlgn="auto" hangingPunct="1">
              <a:lnSpc>
                <a:spcPct val="108000"/>
              </a:lnSpc>
              <a:spcBef>
                <a:spcPts val="400"/>
              </a:spcBef>
              <a:spcAft>
                <a:spcPts val="0"/>
              </a:spcAft>
              <a:buClr>
                <a:schemeClr val="tx2"/>
              </a:buClr>
              <a:buSzPct val="120000"/>
              <a:buFont typeface="Verdana" panose="020B0604030504040204" pitchFamily="34" charset="0"/>
              <a:buChar char="›"/>
              <a:defRPr/>
            </a:pPr>
            <a:r>
              <a:rPr lang="en-US" sz="800" dirty="0">
                <a:solidFill>
                  <a:schemeClr val="bg1"/>
                </a:solidFill>
                <a:latin typeface="+mj-lt"/>
              </a:rPr>
              <a:t>Support and graduate more students</a:t>
            </a:r>
          </a:p>
        </p:txBody>
      </p:sp>
      <p:sp>
        <p:nvSpPr>
          <p:cNvPr id="13" name="TextBox 12">
            <a:extLst>
              <a:ext uri="{FF2B5EF4-FFF2-40B4-BE49-F238E27FC236}">
                <a16:creationId xmlns:a16="http://schemas.microsoft.com/office/drawing/2014/main" id="{11C45156-BDC7-45CA-8BFA-A0A55039FA88}"/>
              </a:ext>
            </a:extLst>
          </p:cNvPr>
          <p:cNvSpPr txBox="1"/>
          <p:nvPr/>
        </p:nvSpPr>
        <p:spPr bwMode="gray">
          <a:xfrm>
            <a:off x="3570288" y="4240213"/>
            <a:ext cx="1258887" cy="257175"/>
          </a:xfrm>
          <a:prstGeom prst="rect">
            <a:avLst/>
          </a:prstGeom>
          <a:noFill/>
        </p:spPr>
        <p:txBody>
          <a:bodyPr lIns="0" tIns="0" rIns="0" bIns="0" spcCol="457200">
            <a:spAutoFit/>
          </a:bodyPr>
          <a:lstStyle/>
          <a:p>
            <a:pPr marL="112713" indent="-112713" defTabSz="537667" eaLnBrk="1" fontAlgn="auto" hangingPunct="1">
              <a:lnSpc>
                <a:spcPct val="108000"/>
              </a:lnSpc>
              <a:spcBef>
                <a:spcPts val="600"/>
              </a:spcBef>
              <a:spcAft>
                <a:spcPts val="0"/>
              </a:spcAft>
              <a:buClr>
                <a:schemeClr val="tx2"/>
              </a:buClr>
              <a:buSzPct val="120000"/>
              <a:buFont typeface="Verdana" panose="020B0604030504040204" pitchFamily="34" charset="0"/>
              <a:buChar char="›"/>
              <a:defRP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28684" name="TextBox 13">
            <a:extLst>
              <a:ext uri="{FF2B5EF4-FFF2-40B4-BE49-F238E27FC236}">
                <a16:creationId xmlns:a16="http://schemas.microsoft.com/office/drawing/2014/main" id="{33B62D17-EB44-4742-A187-F9EB2B78BF43}"/>
              </a:ext>
            </a:extLst>
          </p:cNvPr>
          <p:cNvSpPr txBox="1">
            <a:spLocks noChangeArrowheads="1"/>
          </p:cNvSpPr>
          <p:nvPr/>
        </p:nvSpPr>
        <p:spPr bwMode="gray">
          <a:xfrm>
            <a:off x="444500" y="2187575"/>
            <a:ext cx="116205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defTabSz="536575" fontAlgn="base">
              <a:spcBef>
                <a:spcPct val="0"/>
              </a:spcBef>
              <a:spcAft>
                <a:spcPct val="0"/>
              </a:spcAft>
              <a:defRPr sz="1000">
                <a:solidFill>
                  <a:schemeClr val="tx1"/>
                </a:solidFill>
                <a:latin typeface="Verdana" panose="020B0604030504040204" pitchFamily="34" charset="0"/>
              </a:defRPr>
            </a:lvl6pPr>
            <a:lvl7pPr marL="2971800" indent="-228600" defTabSz="536575" fontAlgn="base">
              <a:spcBef>
                <a:spcPct val="0"/>
              </a:spcBef>
              <a:spcAft>
                <a:spcPct val="0"/>
              </a:spcAft>
              <a:defRPr sz="1000">
                <a:solidFill>
                  <a:schemeClr val="tx1"/>
                </a:solidFill>
                <a:latin typeface="Verdana" panose="020B0604030504040204" pitchFamily="34" charset="0"/>
              </a:defRPr>
            </a:lvl7pPr>
            <a:lvl8pPr marL="3429000" indent="-228600" defTabSz="536575" fontAlgn="base">
              <a:spcBef>
                <a:spcPct val="0"/>
              </a:spcBef>
              <a:spcAft>
                <a:spcPct val="0"/>
              </a:spcAft>
              <a:defRPr sz="1000">
                <a:solidFill>
                  <a:schemeClr val="tx1"/>
                </a:solidFill>
                <a:latin typeface="Verdana" panose="020B0604030504040204" pitchFamily="34" charset="0"/>
              </a:defRPr>
            </a:lvl8pPr>
            <a:lvl9pPr marL="3886200" indent="-228600" defTabSz="536575" fontAlgn="base">
              <a:spcBef>
                <a:spcPct val="0"/>
              </a:spcBef>
              <a:spcAft>
                <a:spcPct val="0"/>
              </a:spcAft>
              <a:defRPr sz="1000">
                <a:solidFill>
                  <a:schemeClr val="tx1"/>
                </a:solidFill>
                <a:latin typeface="Verdana" panose="020B0604030504040204" pitchFamily="34" charset="0"/>
              </a:defRPr>
            </a:lvl9pPr>
          </a:lstStyle>
          <a:p>
            <a:pPr eaLnBrk="1" hangingPunct="1">
              <a:lnSpc>
                <a:spcPct val="120000"/>
              </a:lnSpc>
              <a:spcBef>
                <a:spcPts val="400"/>
              </a:spcBef>
              <a:buSzPct val="120000"/>
              <a:buFont typeface="Verdana" panose="020B0604030504040204" pitchFamily="34" charset="0"/>
              <a:buNone/>
            </a:pPr>
            <a:r>
              <a:rPr lang="en-US" altLang="en-US" sz="700" b="1" dirty="0">
                <a:solidFill>
                  <a:schemeClr val="bg1"/>
                </a:solidFill>
              </a:rPr>
              <a:t>ROOTED IN RESEARCH</a:t>
            </a:r>
          </a:p>
        </p:txBody>
      </p:sp>
      <p:sp>
        <p:nvSpPr>
          <p:cNvPr id="15" name="TextBox 14">
            <a:extLst>
              <a:ext uri="{FF2B5EF4-FFF2-40B4-BE49-F238E27FC236}">
                <a16:creationId xmlns:a16="http://schemas.microsoft.com/office/drawing/2014/main" id="{F68A9755-BA78-48E1-BE97-0A7B57EDF9C2}"/>
              </a:ext>
            </a:extLst>
          </p:cNvPr>
          <p:cNvSpPr txBox="1"/>
          <p:nvPr/>
        </p:nvSpPr>
        <p:spPr bwMode="gray">
          <a:xfrm>
            <a:off x="903288" y="2368550"/>
            <a:ext cx="731837" cy="200025"/>
          </a:xfrm>
          <a:prstGeom prst="rect">
            <a:avLst/>
          </a:prstGeom>
          <a:noFill/>
        </p:spPr>
        <p:txBody>
          <a:bodyPr lIns="0" tIns="0" rIns="0" bIns="0">
            <a:spAutoFit/>
          </a:bodyPr>
          <a:lstStyle/>
          <a:p>
            <a:pPr defTabSz="537667" eaLnBrk="1" fontAlgn="auto" hangingPunct="1">
              <a:spcBef>
                <a:spcPts val="500"/>
              </a:spcBef>
              <a:spcAft>
                <a:spcPts val="0"/>
              </a:spcAft>
              <a:defRPr/>
            </a:pPr>
            <a:r>
              <a:rPr lang="en-US" sz="650" dirty="0">
                <a:solidFill>
                  <a:schemeClr val="bg1"/>
                </a:solidFill>
                <a:latin typeface="+mn-lt"/>
              </a:rPr>
              <a:t>Peer-tested </a:t>
            </a:r>
            <a:br>
              <a:rPr lang="en-US" sz="650" dirty="0">
                <a:solidFill>
                  <a:schemeClr val="bg1"/>
                </a:solidFill>
                <a:latin typeface="+mn-lt"/>
              </a:rPr>
            </a:br>
            <a:r>
              <a:rPr lang="en-US" sz="650" dirty="0">
                <a:solidFill>
                  <a:schemeClr val="bg1"/>
                </a:solidFill>
                <a:latin typeface="+mn-lt"/>
              </a:rPr>
              <a:t>best practices</a:t>
            </a:r>
          </a:p>
        </p:txBody>
      </p:sp>
      <p:sp>
        <p:nvSpPr>
          <p:cNvPr id="16" name="TextBox 15">
            <a:extLst>
              <a:ext uri="{FF2B5EF4-FFF2-40B4-BE49-F238E27FC236}">
                <a16:creationId xmlns:a16="http://schemas.microsoft.com/office/drawing/2014/main" id="{6A6A380C-4612-431A-96BA-D1DD3F2AD209}"/>
              </a:ext>
            </a:extLst>
          </p:cNvPr>
          <p:cNvSpPr txBox="1"/>
          <p:nvPr/>
        </p:nvSpPr>
        <p:spPr bwMode="gray">
          <a:xfrm>
            <a:off x="444500" y="2363788"/>
            <a:ext cx="442913" cy="168275"/>
          </a:xfrm>
          <a:prstGeom prst="rect">
            <a:avLst/>
          </a:prstGeom>
          <a:noFill/>
        </p:spPr>
        <p:txBody>
          <a:bodyPr lIns="0" tIns="0" rIns="0" bIns="0">
            <a:spAutoFit/>
          </a:bodyPr>
          <a:lstStyle/>
          <a:p>
            <a:pPr defTabSz="537667" eaLnBrk="1" fontAlgn="auto" hangingPunct="1">
              <a:spcBef>
                <a:spcPts val="500"/>
              </a:spcBef>
              <a:spcAft>
                <a:spcPts val="0"/>
              </a:spcAft>
              <a:defRPr/>
            </a:pPr>
            <a:r>
              <a:rPr lang="en-US" sz="1100" dirty="0">
                <a:solidFill>
                  <a:schemeClr val="tx2"/>
                </a:solidFill>
                <a:latin typeface="+mj-lt"/>
              </a:rPr>
              <a:t>7,500</a:t>
            </a:r>
            <a:r>
              <a:rPr lang="en-US" sz="1100" baseline="30000" dirty="0">
                <a:solidFill>
                  <a:schemeClr val="tx2"/>
                </a:solidFill>
                <a:latin typeface="+mj-lt"/>
              </a:rPr>
              <a:t>+</a:t>
            </a:r>
          </a:p>
        </p:txBody>
      </p:sp>
      <p:sp>
        <p:nvSpPr>
          <p:cNvPr id="17" name="TextBox 16">
            <a:extLst>
              <a:ext uri="{FF2B5EF4-FFF2-40B4-BE49-F238E27FC236}">
                <a16:creationId xmlns:a16="http://schemas.microsoft.com/office/drawing/2014/main" id="{02626D37-55A3-4696-B320-42222C2E6AD0}"/>
              </a:ext>
            </a:extLst>
          </p:cNvPr>
          <p:cNvSpPr txBox="1"/>
          <p:nvPr/>
        </p:nvSpPr>
        <p:spPr bwMode="gray">
          <a:xfrm>
            <a:off x="903288" y="2643188"/>
            <a:ext cx="968375" cy="200025"/>
          </a:xfrm>
          <a:prstGeom prst="rect">
            <a:avLst/>
          </a:prstGeom>
          <a:noFill/>
        </p:spPr>
        <p:txBody>
          <a:bodyPr lIns="0" tIns="0" rIns="0" bIns="0">
            <a:spAutoFit/>
          </a:bodyPr>
          <a:lstStyle/>
          <a:p>
            <a:pPr defTabSz="537667" eaLnBrk="1" fontAlgn="auto" hangingPunct="1">
              <a:spcBef>
                <a:spcPts val="500"/>
              </a:spcBef>
              <a:spcAft>
                <a:spcPts val="0"/>
              </a:spcAft>
              <a:defRPr/>
            </a:pPr>
            <a:r>
              <a:rPr lang="en-US" sz="650" spc="-10" dirty="0">
                <a:solidFill>
                  <a:schemeClr val="bg1"/>
                </a:solidFill>
                <a:latin typeface="+mn-lt"/>
              </a:rPr>
              <a:t>Enrollment innovations </a:t>
            </a:r>
            <a:r>
              <a:rPr lang="en-US" sz="650" dirty="0">
                <a:solidFill>
                  <a:schemeClr val="bg1"/>
                </a:solidFill>
                <a:latin typeface="+mn-lt"/>
              </a:rPr>
              <a:t>tested annually</a:t>
            </a:r>
          </a:p>
        </p:txBody>
      </p:sp>
      <p:sp>
        <p:nvSpPr>
          <p:cNvPr id="18" name="TextBox 17">
            <a:extLst>
              <a:ext uri="{FF2B5EF4-FFF2-40B4-BE49-F238E27FC236}">
                <a16:creationId xmlns:a16="http://schemas.microsoft.com/office/drawing/2014/main" id="{AE56E12A-8AD1-4C47-B50A-342AB1FC6A04}"/>
              </a:ext>
            </a:extLst>
          </p:cNvPr>
          <p:cNvSpPr txBox="1"/>
          <p:nvPr/>
        </p:nvSpPr>
        <p:spPr bwMode="gray">
          <a:xfrm>
            <a:off x="444500" y="2638425"/>
            <a:ext cx="442913" cy="168275"/>
          </a:xfrm>
          <a:prstGeom prst="rect">
            <a:avLst/>
          </a:prstGeom>
          <a:noFill/>
        </p:spPr>
        <p:txBody>
          <a:bodyPr lIns="0" tIns="0" rIns="0" bIns="0">
            <a:spAutoFit/>
          </a:bodyPr>
          <a:lstStyle/>
          <a:p>
            <a:pPr defTabSz="537667" eaLnBrk="1" fontAlgn="auto" hangingPunct="1">
              <a:spcBef>
                <a:spcPts val="500"/>
              </a:spcBef>
              <a:spcAft>
                <a:spcPts val="0"/>
              </a:spcAft>
              <a:defRPr/>
            </a:pPr>
            <a:r>
              <a:rPr lang="en-US" sz="1100" dirty="0">
                <a:solidFill>
                  <a:schemeClr val="tx2"/>
                </a:solidFill>
                <a:latin typeface="+mj-lt"/>
              </a:rPr>
              <a:t>500</a:t>
            </a:r>
            <a:r>
              <a:rPr lang="en-US" sz="1100" baseline="30000" dirty="0">
                <a:solidFill>
                  <a:schemeClr val="tx2"/>
                </a:solidFill>
                <a:latin typeface="+mj-lt"/>
              </a:rPr>
              <a:t>+</a:t>
            </a:r>
          </a:p>
        </p:txBody>
      </p:sp>
      <p:grpSp>
        <p:nvGrpSpPr>
          <p:cNvPr id="28689" name="Group 18">
            <a:extLst>
              <a:ext uri="{FF2B5EF4-FFF2-40B4-BE49-F238E27FC236}">
                <a16:creationId xmlns:a16="http://schemas.microsoft.com/office/drawing/2014/main" id="{075EF933-566B-4FA3-805E-C8E427E4C8D7}"/>
              </a:ext>
            </a:extLst>
          </p:cNvPr>
          <p:cNvGrpSpPr>
            <a:grpSpLocks/>
          </p:cNvGrpSpPr>
          <p:nvPr/>
        </p:nvGrpSpPr>
        <p:grpSpPr bwMode="auto">
          <a:xfrm>
            <a:off x="265113" y="2195513"/>
            <a:ext cx="107950" cy="109537"/>
            <a:chOff x="4812593" y="3156606"/>
            <a:chExt cx="316374" cy="316374"/>
          </a:xfrm>
        </p:grpSpPr>
        <p:sp>
          <p:nvSpPr>
            <p:cNvPr id="20" name="Oval 19">
              <a:extLst>
                <a:ext uri="{FF2B5EF4-FFF2-40B4-BE49-F238E27FC236}">
                  <a16:creationId xmlns:a16="http://schemas.microsoft.com/office/drawing/2014/main" id="{4FA3FD42-0D9E-4365-8F04-44925C1E3D2E}"/>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6478" tIns="28239" rIns="56478" bIns="28239" anchor="ctr"/>
            <a:lstStyle/>
            <a:p>
              <a:pPr algn="ctr" defTabSz="537667" eaLnBrk="1" fontAlgn="auto" hangingPunct="1">
                <a:spcBef>
                  <a:spcPts val="0"/>
                </a:spcBef>
                <a:spcAft>
                  <a:spcPts val="0"/>
                </a:spcAft>
                <a:defRPr/>
              </a:pPr>
              <a:endParaRPr lang="en-US" sz="699" dirty="0"/>
            </a:p>
          </p:txBody>
        </p:sp>
        <p:sp>
          <p:nvSpPr>
            <p:cNvPr id="21" name="Freeform 12">
              <a:extLst>
                <a:ext uri="{FF2B5EF4-FFF2-40B4-BE49-F238E27FC236}">
                  <a16:creationId xmlns:a16="http://schemas.microsoft.com/office/drawing/2014/main" id="{DC08DF3C-6C42-48B9-BA94-8622A7A8D07B}"/>
                </a:ext>
              </a:extLst>
            </p:cNvPr>
            <p:cNvSpPr/>
            <p:nvPr/>
          </p:nvSpPr>
          <p:spPr bwMode="gray">
            <a:xfrm rot="8100000">
              <a:off x="4900990" y="3262063"/>
              <a:ext cx="97705" cy="10546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lIns="87231" tIns="43616" rIns="87231" bIns="43616"/>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eaLnBrk="1" hangingPunct="1">
                <a:defRPr/>
              </a:pPr>
              <a:endParaRPr lang="en-US" sz="959" b="1" dirty="0">
                <a:solidFill>
                  <a:schemeClr val="bg2"/>
                </a:solidFill>
                <a:latin typeface="+mn-lt"/>
              </a:endParaRPr>
            </a:p>
          </p:txBody>
        </p:sp>
      </p:grpSp>
      <p:sp>
        <p:nvSpPr>
          <p:cNvPr id="28690" name="TextBox 21">
            <a:extLst>
              <a:ext uri="{FF2B5EF4-FFF2-40B4-BE49-F238E27FC236}">
                <a16:creationId xmlns:a16="http://schemas.microsoft.com/office/drawing/2014/main" id="{754FAE5F-D0F8-40F7-8554-8323D77003F8}"/>
              </a:ext>
            </a:extLst>
          </p:cNvPr>
          <p:cNvSpPr txBox="1">
            <a:spLocks noChangeArrowheads="1"/>
          </p:cNvSpPr>
          <p:nvPr/>
        </p:nvSpPr>
        <p:spPr bwMode="gray">
          <a:xfrm>
            <a:off x="444500" y="3092450"/>
            <a:ext cx="114776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defTabSz="536575" fontAlgn="base">
              <a:spcBef>
                <a:spcPct val="0"/>
              </a:spcBef>
              <a:spcAft>
                <a:spcPct val="0"/>
              </a:spcAft>
              <a:defRPr sz="1000">
                <a:solidFill>
                  <a:schemeClr val="tx1"/>
                </a:solidFill>
                <a:latin typeface="Verdana" panose="020B0604030504040204" pitchFamily="34" charset="0"/>
              </a:defRPr>
            </a:lvl6pPr>
            <a:lvl7pPr marL="2971800" indent="-228600" defTabSz="536575" fontAlgn="base">
              <a:spcBef>
                <a:spcPct val="0"/>
              </a:spcBef>
              <a:spcAft>
                <a:spcPct val="0"/>
              </a:spcAft>
              <a:defRPr sz="1000">
                <a:solidFill>
                  <a:schemeClr val="tx1"/>
                </a:solidFill>
                <a:latin typeface="Verdana" panose="020B0604030504040204" pitchFamily="34" charset="0"/>
              </a:defRPr>
            </a:lvl7pPr>
            <a:lvl8pPr marL="3429000" indent="-228600" defTabSz="536575" fontAlgn="base">
              <a:spcBef>
                <a:spcPct val="0"/>
              </a:spcBef>
              <a:spcAft>
                <a:spcPct val="0"/>
              </a:spcAft>
              <a:defRPr sz="1000">
                <a:solidFill>
                  <a:schemeClr val="tx1"/>
                </a:solidFill>
                <a:latin typeface="Verdana" panose="020B0604030504040204" pitchFamily="34" charset="0"/>
              </a:defRPr>
            </a:lvl8pPr>
            <a:lvl9pPr marL="3886200" indent="-228600" defTabSz="536575" fontAlgn="base">
              <a:spcBef>
                <a:spcPct val="0"/>
              </a:spcBef>
              <a:spcAft>
                <a:spcPct val="0"/>
              </a:spcAft>
              <a:defRPr sz="1000">
                <a:solidFill>
                  <a:schemeClr val="tx1"/>
                </a:solidFill>
                <a:latin typeface="Verdana" panose="020B0604030504040204" pitchFamily="34" charset="0"/>
              </a:defRPr>
            </a:lvl9pPr>
          </a:lstStyle>
          <a:p>
            <a:pPr eaLnBrk="1" hangingPunct="1">
              <a:lnSpc>
                <a:spcPct val="120000"/>
              </a:lnSpc>
              <a:spcBef>
                <a:spcPts val="400"/>
              </a:spcBef>
              <a:buSzPct val="120000"/>
              <a:buFont typeface="Verdana" panose="020B0604030504040204" pitchFamily="34" charset="0"/>
              <a:buNone/>
            </a:pPr>
            <a:r>
              <a:rPr lang="en-US" altLang="en-US" sz="700" b="1" dirty="0">
                <a:solidFill>
                  <a:schemeClr val="bg1"/>
                </a:solidFill>
              </a:rPr>
              <a:t>ADVANTAGE OF SCALE</a:t>
            </a:r>
          </a:p>
        </p:txBody>
      </p:sp>
      <p:sp>
        <p:nvSpPr>
          <p:cNvPr id="23" name="TextBox 22">
            <a:extLst>
              <a:ext uri="{FF2B5EF4-FFF2-40B4-BE49-F238E27FC236}">
                <a16:creationId xmlns:a16="http://schemas.microsoft.com/office/drawing/2014/main" id="{0C63D50F-C7CB-44E9-B608-22BA4F7A5FDC}"/>
              </a:ext>
            </a:extLst>
          </p:cNvPr>
          <p:cNvSpPr txBox="1"/>
          <p:nvPr/>
        </p:nvSpPr>
        <p:spPr bwMode="gray">
          <a:xfrm>
            <a:off x="903288" y="3273425"/>
            <a:ext cx="731837" cy="200025"/>
          </a:xfrm>
          <a:prstGeom prst="rect">
            <a:avLst/>
          </a:prstGeom>
          <a:noFill/>
        </p:spPr>
        <p:txBody>
          <a:bodyPr lIns="0" tIns="0" rIns="0" bIns="0">
            <a:spAutoFit/>
          </a:bodyPr>
          <a:lstStyle/>
          <a:p>
            <a:pPr defTabSz="537667" eaLnBrk="1" fontAlgn="auto" hangingPunct="1">
              <a:spcBef>
                <a:spcPts val="500"/>
              </a:spcBef>
              <a:spcAft>
                <a:spcPts val="0"/>
              </a:spcAft>
              <a:defRPr/>
            </a:pPr>
            <a:r>
              <a:rPr lang="en-US" sz="650" dirty="0">
                <a:solidFill>
                  <a:schemeClr val="bg1"/>
                </a:solidFill>
                <a:latin typeface="+mn-lt"/>
              </a:rPr>
              <a:t>Institutions </a:t>
            </a:r>
            <a:br>
              <a:rPr lang="en-US" sz="650" dirty="0">
                <a:solidFill>
                  <a:schemeClr val="bg1"/>
                </a:solidFill>
                <a:latin typeface="+mn-lt"/>
              </a:rPr>
            </a:br>
            <a:r>
              <a:rPr lang="en-US" sz="650" dirty="0">
                <a:solidFill>
                  <a:schemeClr val="bg1"/>
                </a:solidFill>
                <a:latin typeface="+mn-lt"/>
              </a:rPr>
              <a:t>served</a:t>
            </a:r>
          </a:p>
        </p:txBody>
      </p:sp>
      <p:sp>
        <p:nvSpPr>
          <p:cNvPr id="24" name="TextBox 23">
            <a:extLst>
              <a:ext uri="{FF2B5EF4-FFF2-40B4-BE49-F238E27FC236}">
                <a16:creationId xmlns:a16="http://schemas.microsoft.com/office/drawing/2014/main" id="{2EC869E7-B7AE-46CE-89DF-45F593E817A9}"/>
              </a:ext>
            </a:extLst>
          </p:cNvPr>
          <p:cNvSpPr txBox="1"/>
          <p:nvPr/>
        </p:nvSpPr>
        <p:spPr bwMode="gray">
          <a:xfrm>
            <a:off x="444500" y="3267075"/>
            <a:ext cx="442913" cy="169863"/>
          </a:xfrm>
          <a:prstGeom prst="rect">
            <a:avLst/>
          </a:prstGeom>
          <a:noFill/>
        </p:spPr>
        <p:txBody>
          <a:bodyPr lIns="0" tIns="0" rIns="0" bIns="0">
            <a:spAutoFit/>
          </a:bodyPr>
          <a:lstStyle/>
          <a:p>
            <a:pPr defTabSz="537667" eaLnBrk="1" fontAlgn="auto" hangingPunct="1">
              <a:spcBef>
                <a:spcPts val="500"/>
              </a:spcBef>
              <a:spcAft>
                <a:spcPts val="0"/>
              </a:spcAft>
              <a:defRPr/>
            </a:pPr>
            <a:r>
              <a:rPr lang="en-US" sz="1100" dirty="0">
                <a:solidFill>
                  <a:schemeClr val="tx2"/>
                </a:solidFill>
                <a:latin typeface="+mj-lt"/>
              </a:rPr>
              <a:t>1,500</a:t>
            </a:r>
            <a:r>
              <a:rPr lang="en-US" sz="1100" baseline="30000" dirty="0">
                <a:solidFill>
                  <a:schemeClr val="tx2"/>
                </a:solidFill>
                <a:latin typeface="+mj-lt"/>
              </a:rPr>
              <a:t>+</a:t>
            </a:r>
          </a:p>
        </p:txBody>
      </p:sp>
      <p:sp>
        <p:nvSpPr>
          <p:cNvPr id="25" name="TextBox 24">
            <a:extLst>
              <a:ext uri="{FF2B5EF4-FFF2-40B4-BE49-F238E27FC236}">
                <a16:creationId xmlns:a16="http://schemas.microsoft.com/office/drawing/2014/main" id="{AB1A51B4-C3B3-4166-AF2A-B421827F47FB}"/>
              </a:ext>
            </a:extLst>
          </p:cNvPr>
          <p:cNvSpPr txBox="1"/>
          <p:nvPr/>
        </p:nvSpPr>
        <p:spPr bwMode="gray">
          <a:xfrm>
            <a:off x="903288" y="3548063"/>
            <a:ext cx="933450" cy="200025"/>
          </a:xfrm>
          <a:prstGeom prst="rect">
            <a:avLst/>
          </a:prstGeom>
          <a:noFill/>
        </p:spPr>
        <p:txBody>
          <a:bodyPr lIns="0" tIns="0" rIns="0" bIns="0">
            <a:spAutoFit/>
          </a:bodyPr>
          <a:lstStyle/>
          <a:p>
            <a:pPr defTabSz="537667" eaLnBrk="1" fontAlgn="auto" hangingPunct="1">
              <a:spcBef>
                <a:spcPts val="500"/>
              </a:spcBef>
              <a:spcAft>
                <a:spcPts val="0"/>
              </a:spcAft>
              <a:defRPr/>
            </a:pPr>
            <a:r>
              <a:rPr lang="en-US" sz="650" dirty="0">
                <a:solidFill>
                  <a:schemeClr val="bg1"/>
                </a:solidFill>
                <a:latin typeface="+mn-lt"/>
              </a:rPr>
              <a:t>Students supported by our SSMS</a:t>
            </a:r>
          </a:p>
        </p:txBody>
      </p:sp>
      <p:sp>
        <p:nvSpPr>
          <p:cNvPr id="26" name="TextBox 25">
            <a:extLst>
              <a:ext uri="{FF2B5EF4-FFF2-40B4-BE49-F238E27FC236}">
                <a16:creationId xmlns:a16="http://schemas.microsoft.com/office/drawing/2014/main" id="{4B6E808D-9E5C-4B0F-9EC3-74264C73E2BF}"/>
              </a:ext>
            </a:extLst>
          </p:cNvPr>
          <p:cNvSpPr txBox="1"/>
          <p:nvPr/>
        </p:nvSpPr>
        <p:spPr bwMode="gray">
          <a:xfrm>
            <a:off x="444500" y="3541713"/>
            <a:ext cx="460375" cy="169862"/>
          </a:xfrm>
          <a:prstGeom prst="rect">
            <a:avLst/>
          </a:prstGeom>
          <a:noFill/>
        </p:spPr>
        <p:txBody>
          <a:bodyPr lIns="0" tIns="0" rIns="0" bIns="0">
            <a:spAutoFit/>
          </a:bodyPr>
          <a:lstStyle/>
          <a:p>
            <a:pPr defTabSz="537667" eaLnBrk="1" fontAlgn="auto" hangingPunct="1">
              <a:spcBef>
                <a:spcPts val="500"/>
              </a:spcBef>
              <a:spcAft>
                <a:spcPts val="0"/>
              </a:spcAft>
              <a:defRPr/>
            </a:pPr>
            <a:r>
              <a:rPr lang="en-US" sz="1100" dirty="0">
                <a:solidFill>
                  <a:schemeClr val="tx2"/>
                </a:solidFill>
                <a:latin typeface="+mj-lt"/>
              </a:rPr>
              <a:t>3.7 M</a:t>
            </a:r>
            <a:r>
              <a:rPr lang="en-US" sz="1100" baseline="30000" dirty="0">
                <a:solidFill>
                  <a:schemeClr val="tx2"/>
                </a:solidFill>
                <a:latin typeface="+mj-lt"/>
              </a:rPr>
              <a:t>+</a:t>
            </a:r>
          </a:p>
        </p:txBody>
      </p:sp>
      <p:grpSp>
        <p:nvGrpSpPr>
          <p:cNvPr id="28695" name="Group 26">
            <a:extLst>
              <a:ext uri="{FF2B5EF4-FFF2-40B4-BE49-F238E27FC236}">
                <a16:creationId xmlns:a16="http://schemas.microsoft.com/office/drawing/2014/main" id="{54AF0919-102B-4527-9428-483CAD4B8613}"/>
              </a:ext>
            </a:extLst>
          </p:cNvPr>
          <p:cNvGrpSpPr>
            <a:grpSpLocks/>
          </p:cNvGrpSpPr>
          <p:nvPr/>
        </p:nvGrpSpPr>
        <p:grpSpPr bwMode="auto">
          <a:xfrm>
            <a:off x="265113" y="3100388"/>
            <a:ext cx="107950" cy="107950"/>
            <a:chOff x="4812593" y="3156606"/>
            <a:chExt cx="316374" cy="316374"/>
          </a:xfrm>
        </p:grpSpPr>
        <p:sp>
          <p:nvSpPr>
            <p:cNvPr id="28" name="Oval 27">
              <a:extLst>
                <a:ext uri="{FF2B5EF4-FFF2-40B4-BE49-F238E27FC236}">
                  <a16:creationId xmlns:a16="http://schemas.microsoft.com/office/drawing/2014/main" id="{65D3CE2C-CC1C-4B9A-9FAB-53922F9771B0}"/>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6478" tIns="28239" rIns="56478" bIns="28239" anchor="ctr"/>
            <a:lstStyle/>
            <a:p>
              <a:pPr algn="ctr" defTabSz="537667" eaLnBrk="1" fontAlgn="auto" hangingPunct="1">
                <a:spcBef>
                  <a:spcPts val="0"/>
                </a:spcBef>
                <a:spcAft>
                  <a:spcPts val="0"/>
                </a:spcAft>
                <a:defRPr/>
              </a:pPr>
              <a:endParaRPr lang="en-US" sz="699" dirty="0"/>
            </a:p>
          </p:txBody>
        </p:sp>
        <p:sp>
          <p:nvSpPr>
            <p:cNvPr id="29" name="Freeform 12">
              <a:extLst>
                <a:ext uri="{FF2B5EF4-FFF2-40B4-BE49-F238E27FC236}">
                  <a16:creationId xmlns:a16="http://schemas.microsoft.com/office/drawing/2014/main" id="{4D92868D-853D-487B-88FA-169BE2BF3674}"/>
                </a:ext>
              </a:extLst>
            </p:cNvPr>
            <p:cNvSpPr/>
            <p:nvPr/>
          </p:nvSpPr>
          <p:spPr bwMode="gray">
            <a:xfrm rot="8100000">
              <a:off x="4900990" y="3263613"/>
              <a:ext cx="97705" cy="102356"/>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lIns="87231" tIns="43616" rIns="87231" bIns="43616"/>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eaLnBrk="1" hangingPunct="1">
                <a:defRPr/>
              </a:pPr>
              <a:endParaRPr lang="en-US" sz="959" b="1" dirty="0">
                <a:solidFill>
                  <a:schemeClr val="bg2"/>
                </a:solidFill>
                <a:latin typeface="+mn-lt"/>
              </a:endParaRPr>
            </a:p>
          </p:txBody>
        </p:sp>
      </p:grpSp>
      <p:sp>
        <p:nvSpPr>
          <p:cNvPr id="28696" name="TextBox 29">
            <a:extLst>
              <a:ext uri="{FF2B5EF4-FFF2-40B4-BE49-F238E27FC236}">
                <a16:creationId xmlns:a16="http://schemas.microsoft.com/office/drawing/2014/main" id="{F6257C61-8D19-45A5-AFBB-2666E78A9BAA}"/>
              </a:ext>
            </a:extLst>
          </p:cNvPr>
          <p:cNvSpPr txBox="1">
            <a:spLocks noChangeArrowheads="1"/>
          </p:cNvSpPr>
          <p:nvPr/>
        </p:nvSpPr>
        <p:spPr bwMode="gray">
          <a:xfrm>
            <a:off x="444500" y="3984625"/>
            <a:ext cx="11477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defTabSz="536575" fontAlgn="base">
              <a:spcBef>
                <a:spcPct val="0"/>
              </a:spcBef>
              <a:spcAft>
                <a:spcPct val="0"/>
              </a:spcAft>
              <a:defRPr sz="1000">
                <a:solidFill>
                  <a:schemeClr val="tx1"/>
                </a:solidFill>
                <a:latin typeface="Verdana" panose="020B0604030504040204" pitchFamily="34" charset="0"/>
              </a:defRPr>
            </a:lvl6pPr>
            <a:lvl7pPr marL="2971800" indent="-228600" defTabSz="536575" fontAlgn="base">
              <a:spcBef>
                <a:spcPct val="0"/>
              </a:spcBef>
              <a:spcAft>
                <a:spcPct val="0"/>
              </a:spcAft>
              <a:defRPr sz="1000">
                <a:solidFill>
                  <a:schemeClr val="tx1"/>
                </a:solidFill>
                <a:latin typeface="Verdana" panose="020B0604030504040204" pitchFamily="34" charset="0"/>
              </a:defRPr>
            </a:lvl7pPr>
            <a:lvl8pPr marL="3429000" indent="-228600" defTabSz="536575" fontAlgn="base">
              <a:spcBef>
                <a:spcPct val="0"/>
              </a:spcBef>
              <a:spcAft>
                <a:spcPct val="0"/>
              </a:spcAft>
              <a:defRPr sz="1000">
                <a:solidFill>
                  <a:schemeClr val="tx1"/>
                </a:solidFill>
                <a:latin typeface="Verdana" panose="020B0604030504040204" pitchFamily="34" charset="0"/>
              </a:defRPr>
            </a:lvl8pPr>
            <a:lvl9pPr marL="3886200" indent="-228600" defTabSz="536575" fontAlgn="base">
              <a:spcBef>
                <a:spcPct val="0"/>
              </a:spcBef>
              <a:spcAft>
                <a:spcPct val="0"/>
              </a:spcAft>
              <a:defRPr sz="1000">
                <a:solidFill>
                  <a:schemeClr val="tx1"/>
                </a:solidFill>
                <a:latin typeface="Verdana" panose="020B0604030504040204" pitchFamily="34" charset="0"/>
              </a:defRPr>
            </a:lvl9pPr>
          </a:lstStyle>
          <a:p>
            <a:pPr eaLnBrk="1" hangingPunct="1">
              <a:lnSpc>
                <a:spcPct val="120000"/>
              </a:lnSpc>
              <a:spcBef>
                <a:spcPts val="400"/>
              </a:spcBef>
              <a:buSzPct val="120000"/>
              <a:buFont typeface="Verdana" panose="020B0604030504040204" pitchFamily="34" charset="0"/>
              <a:buNone/>
            </a:pPr>
            <a:r>
              <a:rPr lang="en-US" altLang="en-US" sz="700" b="1" dirty="0">
                <a:solidFill>
                  <a:schemeClr val="bg1"/>
                </a:solidFill>
              </a:rPr>
              <a:t>WE DELIVER RESULTS</a:t>
            </a:r>
          </a:p>
        </p:txBody>
      </p:sp>
      <p:sp>
        <p:nvSpPr>
          <p:cNvPr id="31" name="TextBox 30">
            <a:extLst>
              <a:ext uri="{FF2B5EF4-FFF2-40B4-BE49-F238E27FC236}">
                <a16:creationId xmlns:a16="http://schemas.microsoft.com/office/drawing/2014/main" id="{0ECDCB41-4757-4E3B-AE66-55100E41EFF6}"/>
              </a:ext>
            </a:extLst>
          </p:cNvPr>
          <p:cNvSpPr txBox="1"/>
          <p:nvPr/>
        </p:nvSpPr>
        <p:spPr bwMode="gray">
          <a:xfrm>
            <a:off x="903288" y="4164013"/>
            <a:ext cx="1047750" cy="401637"/>
          </a:xfrm>
          <a:prstGeom prst="rect">
            <a:avLst/>
          </a:prstGeom>
          <a:noFill/>
        </p:spPr>
        <p:txBody>
          <a:bodyPr lIns="0" tIns="0" rIns="0" bIns="0">
            <a:spAutoFit/>
          </a:bodyPr>
          <a:lstStyle/>
          <a:p>
            <a:pPr defTabSz="537667" eaLnBrk="1" fontAlgn="auto" hangingPunct="1">
              <a:spcBef>
                <a:spcPts val="500"/>
              </a:spcBef>
              <a:spcAft>
                <a:spcPts val="0"/>
              </a:spcAft>
              <a:defRPr/>
            </a:pPr>
            <a:r>
              <a:rPr lang="en-US" sz="650" spc="-20" dirty="0">
                <a:solidFill>
                  <a:schemeClr val="bg1"/>
                </a:solidFill>
                <a:latin typeface="+mn-lt"/>
              </a:rPr>
              <a:t>Of our partners continue </a:t>
            </a:r>
            <a:r>
              <a:rPr lang="en-US" sz="650" spc="-10" dirty="0">
                <a:solidFill>
                  <a:schemeClr val="bg1"/>
                </a:solidFill>
                <a:latin typeface="+mn-lt"/>
              </a:rPr>
              <a:t>with us year after year, </a:t>
            </a:r>
            <a:r>
              <a:rPr lang="en-US" sz="650" dirty="0">
                <a:solidFill>
                  <a:schemeClr val="bg1"/>
                </a:solidFill>
                <a:latin typeface="+mn-lt"/>
              </a:rPr>
              <a:t>reflecting the goals we </a:t>
            </a:r>
            <a:br>
              <a:rPr lang="en-US" sz="650" dirty="0">
                <a:solidFill>
                  <a:schemeClr val="bg1"/>
                </a:solidFill>
                <a:latin typeface="+mn-lt"/>
              </a:rPr>
            </a:br>
            <a:r>
              <a:rPr lang="en-US" sz="650" b="1" dirty="0">
                <a:solidFill>
                  <a:schemeClr val="tx2"/>
                </a:solidFill>
                <a:latin typeface="+mn-lt"/>
              </a:rPr>
              <a:t>achieve together</a:t>
            </a:r>
          </a:p>
        </p:txBody>
      </p:sp>
      <p:sp>
        <p:nvSpPr>
          <p:cNvPr id="32" name="TextBox 31">
            <a:extLst>
              <a:ext uri="{FF2B5EF4-FFF2-40B4-BE49-F238E27FC236}">
                <a16:creationId xmlns:a16="http://schemas.microsoft.com/office/drawing/2014/main" id="{A50CB80B-1B55-4F04-8558-A28695C3DE79}"/>
              </a:ext>
            </a:extLst>
          </p:cNvPr>
          <p:cNvSpPr txBox="1"/>
          <p:nvPr/>
        </p:nvSpPr>
        <p:spPr bwMode="gray">
          <a:xfrm>
            <a:off x="444500" y="4159250"/>
            <a:ext cx="338138" cy="169863"/>
          </a:xfrm>
          <a:prstGeom prst="rect">
            <a:avLst/>
          </a:prstGeom>
          <a:noFill/>
        </p:spPr>
        <p:txBody>
          <a:bodyPr lIns="0" tIns="0" rIns="0" bIns="0">
            <a:spAutoFit/>
          </a:bodyPr>
          <a:lstStyle/>
          <a:p>
            <a:pPr defTabSz="537667" eaLnBrk="1" fontAlgn="auto" hangingPunct="1">
              <a:spcBef>
                <a:spcPts val="500"/>
              </a:spcBef>
              <a:spcAft>
                <a:spcPts val="0"/>
              </a:spcAft>
              <a:defRPr/>
            </a:pPr>
            <a:r>
              <a:rPr lang="en-US" sz="1100" dirty="0">
                <a:solidFill>
                  <a:schemeClr val="tx2"/>
                </a:solidFill>
                <a:latin typeface="+mj-lt"/>
              </a:rPr>
              <a:t>95%</a:t>
            </a:r>
            <a:endParaRPr lang="en-US" sz="1100" baseline="30000" dirty="0">
              <a:solidFill>
                <a:schemeClr val="tx2"/>
              </a:solidFill>
              <a:latin typeface="+mj-lt"/>
            </a:endParaRPr>
          </a:p>
        </p:txBody>
      </p:sp>
      <p:grpSp>
        <p:nvGrpSpPr>
          <p:cNvPr id="28699" name="Group 32">
            <a:extLst>
              <a:ext uri="{FF2B5EF4-FFF2-40B4-BE49-F238E27FC236}">
                <a16:creationId xmlns:a16="http://schemas.microsoft.com/office/drawing/2014/main" id="{6F8011E4-C8C9-4F09-85E1-83E84A0A6471}"/>
              </a:ext>
            </a:extLst>
          </p:cNvPr>
          <p:cNvGrpSpPr>
            <a:grpSpLocks/>
          </p:cNvGrpSpPr>
          <p:nvPr/>
        </p:nvGrpSpPr>
        <p:grpSpPr bwMode="auto">
          <a:xfrm>
            <a:off x="265113" y="3992563"/>
            <a:ext cx="107950" cy="107950"/>
            <a:chOff x="4812593" y="3156606"/>
            <a:chExt cx="316374" cy="316374"/>
          </a:xfrm>
        </p:grpSpPr>
        <p:sp>
          <p:nvSpPr>
            <p:cNvPr id="34" name="Oval 33">
              <a:extLst>
                <a:ext uri="{FF2B5EF4-FFF2-40B4-BE49-F238E27FC236}">
                  <a16:creationId xmlns:a16="http://schemas.microsoft.com/office/drawing/2014/main" id="{81833A1F-FD6C-406F-94FB-1FF49C5838F3}"/>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6478" tIns="28239" rIns="56478" bIns="28239" anchor="ctr"/>
            <a:lstStyle/>
            <a:p>
              <a:pPr algn="ctr" defTabSz="537667" eaLnBrk="1" fontAlgn="auto" hangingPunct="1">
                <a:spcBef>
                  <a:spcPts val="0"/>
                </a:spcBef>
                <a:spcAft>
                  <a:spcPts val="0"/>
                </a:spcAft>
                <a:defRPr/>
              </a:pPr>
              <a:endParaRPr lang="en-US" sz="699" dirty="0"/>
            </a:p>
          </p:txBody>
        </p:sp>
        <p:sp>
          <p:nvSpPr>
            <p:cNvPr id="35" name="Freeform 12">
              <a:extLst>
                <a:ext uri="{FF2B5EF4-FFF2-40B4-BE49-F238E27FC236}">
                  <a16:creationId xmlns:a16="http://schemas.microsoft.com/office/drawing/2014/main" id="{3E7CED2A-73DD-4983-B926-13AB7378ACD6}"/>
                </a:ext>
              </a:extLst>
            </p:cNvPr>
            <p:cNvSpPr/>
            <p:nvPr/>
          </p:nvSpPr>
          <p:spPr bwMode="gray">
            <a:xfrm rot="8100000">
              <a:off x="4900990" y="3263613"/>
              <a:ext cx="97705" cy="102356"/>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lIns="87231" tIns="43616" rIns="87231" bIns="43616"/>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eaLnBrk="1" hangingPunct="1">
                <a:defRPr/>
              </a:pPr>
              <a:endParaRPr lang="en-US" sz="959" b="1" dirty="0">
                <a:solidFill>
                  <a:schemeClr val="bg2"/>
                </a:solidFill>
                <a:latin typeface="+mn-lt"/>
              </a:endParaRPr>
            </a:p>
          </p:txBody>
        </p:sp>
      </p:grpSp>
      <p:pic>
        <p:nvPicPr>
          <p:cNvPr id="28700" name="Picture 35">
            <a:extLst>
              <a:ext uri="{FF2B5EF4-FFF2-40B4-BE49-F238E27FC236}">
                <a16:creationId xmlns:a16="http://schemas.microsoft.com/office/drawing/2014/main" id="{4EFE4FAA-1D2D-489C-9E35-A49D1387E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82563"/>
            <a:ext cx="10906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B56DE93B-7CC4-4098-9A72-4B1EFA064819}"/>
              </a:ext>
            </a:extLst>
          </p:cNvPr>
          <p:cNvSpPr/>
          <p:nvPr/>
        </p:nvSpPr>
        <p:spPr bwMode="gray">
          <a:xfrm>
            <a:off x="1320800" y="360363"/>
            <a:ext cx="4843463" cy="96837"/>
          </a:xfrm>
          <a:prstGeom prst="rect">
            <a:avLst/>
          </a:prstGeom>
        </p:spPr>
        <p:txBody>
          <a:bodyPr lIns="0" tIns="0" rIns="0" bIns="0">
            <a:spAutoFit/>
          </a:bodyPr>
          <a:lstStyle/>
          <a:p>
            <a:pPr algn="r" defTabSz="537667" eaLnBrk="1" fontAlgn="auto" hangingPunct="1">
              <a:spcBef>
                <a:spcPts val="500"/>
              </a:spcBef>
              <a:spcAft>
                <a:spcPts val="0"/>
              </a:spcAft>
              <a:defRPr/>
            </a:pPr>
            <a:r>
              <a:rPr lang="en-US" sz="620" dirty="0">
                <a:solidFill>
                  <a:schemeClr val="accent3"/>
                </a:solidFill>
                <a:latin typeface="+mn-lt"/>
              </a:rPr>
              <a:t>K-12   |   Community Colleges   |   Four-Year Colleges and Universities   |   Graduate and Adult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07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utherford b hayes"/>
          <p:cNvPicPr>
            <a:picLocks noChangeAspect="1" noChangeArrowheads="1"/>
          </p:cNvPicPr>
          <p:nvPr/>
        </p:nvPicPr>
        <p:blipFill rotWithShape="1">
          <a:blip r:embed="rId3">
            <a:extLst>
              <a:ext uri="{28A0092B-C50C-407E-A947-70E740481C1C}">
                <a14:useLocalDpi xmlns:a14="http://schemas.microsoft.com/office/drawing/2010/main" val="0"/>
              </a:ext>
            </a:extLst>
          </a:blip>
          <a:srcRect l="8026" t="6406" r="6691" b="2840"/>
          <a:stretch/>
        </p:blipFill>
        <p:spPr bwMode="auto">
          <a:xfrm>
            <a:off x="971945" y="1352110"/>
            <a:ext cx="1638266" cy="2000689"/>
          </a:xfrm>
          <a:prstGeom prst="ellipse">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pic>
        <p:nvPicPr>
          <p:cNvPr id="1028" name="Picture 4" descr="Image result for rutherford b hayes"/>
          <p:cNvPicPr>
            <a:picLocks noChangeAspect="1" noChangeArrowheads="1"/>
          </p:cNvPicPr>
          <p:nvPr/>
        </p:nvPicPr>
        <p:blipFill rotWithShape="1">
          <a:blip r:embed="rId4">
            <a:extLst>
              <a:ext uri="{28A0092B-C50C-407E-A947-70E740481C1C}">
                <a14:useLocalDpi xmlns:a14="http://schemas.microsoft.com/office/drawing/2010/main" val="0"/>
              </a:ext>
            </a:extLst>
          </a:blip>
          <a:srcRect l="3831" t="2481" r="3572" b="15092"/>
          <a:stretch/>
        </p:blipFill>
        <p:spPr bwMode="auto">
          <a:xfrm>
            <a:off x="948868" y="1321632"/>
            <a:ext cx="1684421" cy="2031167"/>
          </a:xfrm>
          <a:prstGeom prst="ellipse">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a:xfrm>
            <a:off x="266700" y="632647"/>
            <a:ext cx="5867400" cy="184666"/>
          </a:xfrm>
        </p:spPr>
        <p:txBody>
          <a:bodyPr/>
          <a:lstStyle/>
          <a:p>
            <a:endParaRPr lang="en-US" dirty="0"/>
          </a:p>
        </p:txBody>
      </p:sp>
      <p:sp>
        <p:nvSpPr>
          <p:cNvPr id="4" name="Text Placeholder 3"/>
          <p:cNvSpPr>
            <a:spLocks noGrp="1"/>
          </p:cNvSpPr>
          <p:nvPr>
            <p:ph type="body" sz="quarter" idx="12"/>
          </p:nvPr>
        </p:nvSpPr>
        <p:spPr/>
        <p:txBody>
          <a:bodyPr/>
          <a:lstStyle/>
          <a:p>
            <a:r>
              <a:rPr lang="en-US" dirty="0"/>
              <a:t>Where It All Started</a:t>
            </a:r>
          </a:p>
        </p:txBody>
      </p:sp>
      <p:sp>
        <p:nvSpPr>
          <p:cNvPr id="5" name="Text Placeholder 4"/>
          <p:cNvSpPr>
            <a:spLocks noGrp="1"/>
          </p:cNvSpPr>
          <p:nvPr>
            <p:ph type="body" sz="quarter" idx="13"/>
          </p:nvPr>
        </p:nvSpPr>
        <p:spPr>
          <a:xfrm>
            <a:off x="3837993" y="4600545"/>
            <a:ext cx="2425960" cy="200055"/>
          </a:xfrm>
        </p:spPr>
        <p:txBody>
          <a:bodyPr/>
          <a:lstStyle/>
          <a:p>
            <a:r>
              <a:rPr lang="en-US" dirty="0"/>
              <a:t>Source: Himes and Schulenberg, “The Evolution of Academic Advising as a Practice and as a Profession,” </a:t>
            </a:r>
            <a:r>
              <a:rPr lang="en-US" i="1" dirty="0"/>
              <a:t>Beyond Foundations, </a:t>
            </a:r>
            <a:r>
              <a:rPr lang="en-US" dirty="0"/>
              <a:t>NACADA, 2016, 5.</a:t>
            </a:r>
            <a:endParaRPr lang="en-US" i="1" dirty="0"/>
          </a:p>
        </p:txBody>
      </p:sp>
      <p:sp>
        <p:nvSpPr>
          <p:cNvPr id="6" name="Text Placeholder 5"/>
          <p:cNvSpPr>
            <a:spLocks noGrp="1"/>
          </p:cNvSpPr>
          <p:nvPr>
            <p:ph type="body" sz="quarter" idx="14"/>
          </p:nvPr>
        </p:nvSpPr>
        <p:spPr/>
        <p:txBody>
          <a:bodyPr/>
          <a:lstStyle/>
          <a:p>
            <a:endParaRPr lang="en-US" dirty="0"/>
          </a:p>
        </p:txBody>
      </p:sp>
      <p:grpSp>
        <p:nvGrpSpPr>
          <p:cNvPr id="8" name="Group 7"/>
          <p:cNvGrpSpPr/>
          <p:nvPr/>
        </p:nvGrpSpPr>
        <p:grpSpPr>
          <a:xfrm>
            <a:off x="2885476" y="1314011"/>
            <a:ext cx="2877747" cy="2747780"/>
            <a:chOff x="2885476" y="1314011"/>
            <a:chExt cx="2877747" cy="2747780"/>
          </a:xfrm>
        </p:grpSpPr>
        <p:sp>
          <p:nvSpPr>
            <p:cNvPr id="10" name="Folded Corner 9"/>
            <p:cNvSpPr/>
            <p:nvPr/>
          </p:nvSpPr>
          <p:spPr bwMode="gray">
            <a:xfrm>
              <a:off x="2885476" y="1314011"/>
              <a:ext cx="2877747" cy="2747780"/>
            </a:xfrm>
            <a:prstGeom prst="foldedCorner">
              <a:avLst/>
            </a:prstGeom>
            <a:noFill/>
            <a:ln w="6350" cap="flat" cmpd="sng" algn="ctr">
              <a:solidFill>
                <a:schemeClr val="accent3"/>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9" name="Rectangle 8"/>
            <p:cNvSpPr/>
            <p:nvPr/>
          </p:nvSpPr>
          <p:spPr>
            <a:xfrm>
              <a:off x="2981739" y="1424936"/>
              <a:ext cx="2757324" cy="2264723"/>
            </a:xfrm>
            <a:prstGeom prst="rect">
              <a:avLst/>
            </a:prstGeom>
          </p:spPr>
          <p:txBody>
            <a:bodyPr wrap="square">
              <a:spAutoFit/>
            </a:bodyPr>
            <a:lstStyle/>
            <a:p>
              <a:pPr>
                <a:spcAft>
                  <a:spcPts val="400"/>
                </a:spcAft>
                <a:buSzPct val="100000"/>
              </a:pPr>
              <a:r>
                <a:rPr lang="en-US" sz="1050" i="1" dirty="0">
                  <a:solidFill>
                    <a:srgbClr val="333E48"/>
                  </a:solidFill>
                </a:rPr>
                <a:t>“A new rule has been established </a:t>
              </a:r>
              <a:br>
                <a:rPr lang="en-US" sz="1050" i="1" dirty="0">
                  <a:solidFill>
                    <a:srgbClr val="333E48"/>
                  </a:solidFill>
                </a:rPr>
              </a:br>
              <a:r>
                <a:rPr lang="en-US" sz="1050" i="1" dirty="0">
                  <a:solidFill>
                    <a:srgbClr val="333E48"/>
                  </a:solidFill>
                </a:rPr>
                <a:t>that each student shall choose from among the faculty some one who is to be his </a:t>
              </a:r>
              <a:r>
                <a:rPr lang="en-US" sz="1050" b="1" i="1" dirty="0">
                  <a:solidFill>
                    <a:schemeClr val="accent6"/>
                  </a:solidFill>
                </a:rPr>
                <a:t>advisor</a:t>
              </a:r>
              <a:r>
                <a:rPr lang="en-US" sz="1050" i="1" dirty="0">
                  <a:solidFill>
                    <a:schemeClr val="accent6"/>
                  </a:solidFill>
                </a:rPr>
                <a:t> </a:t>
              </a:r>
              <a:r>
                <a:rPr lang="en-US" sz="1050" i="1" dirty="0">
                  <a:solidFill>
                    <a:srgbClr val="333E48"/>
                  </a:solidFill>
                </a:rPr>
                <a:t>and friend in all matters in which assistance is </a:t>
              </a:r>
              <a:br>
                <a:rPr lang="en-US" sz="1050" i="1" dirty="0">
                  <a:solidFill>
                    <a:srgbClr val="333E48"/>
                  </a:solidFill>
                </a:rPr>
              </a:br>
              <a:r>
                <a:rPr lang="en-US" sz="1050" i="1" dirty="0">
                  <a:solidFill>
                    <a:srgbClr val="333E48"/>
                  </a:solidFill>
                </a:rPr>
                <a:t>desired and is to be the medium of communication between the student and faculty. This I like very much…”</a:t>
              </a:r>
            </a:p>
            <a:p>
              <a:pPr>
                <a:spcAft>
                  <a:spcPts val="400"/>
                </a:spcAft>
                <a:buSzPct val="100000"/>
              </a:pPr>
              <a:endParaRPr lang="en-US" sz="1050" dirty="0">
                <a:solidFill>
                  <a:srgbClr val="333E48"/>
                </a:solidFill>
              </a:endParaRPr>
            </a:p>
            <a:p>
              <a:pPr lvl="3">
                <a:spcAft>
                  <a:spcPts val="400"/>
                </a:spcAft>
                <a:buSzPct val="100000"/>
              </a:pPr>
              <a:r>
                <a:rPr lang="en-US" sz="1000" b="1" dirty="0">
                  <a:solidFill>
                    <a:schemeClr val="accent3"/>
                  </a:solidFill>
                </a:rPr>
                <a:t>Rutherford B. Hayes</a:t>
              </a:r>
              <a:r>
                <a:rPr lang="en-US" sz="1000" dirty="0">
                  <a:solidFill>
                    <a:schemeClr val="accent3"/>
                  </a:solidFill>
                </a:rPr>
                <a:t>, </a:t>
              </a:r>
              <a:br>
                <a:rPr lang="en-US" sz="1000" dirty="0">
                  <a:solidFill>
                    <a:schemeClr val="accent3"/>
                  </a:solidFill>
                </a:rPr>
              </a:br>
              <a:r>
                <a:rPr lang="en-US" sz="1000" dirty="0">
                  <a:solidFill>
                    <a:schemeClr val="accent3"/>
                  </a:solidFill>
                </a:rPr>
                <a:t>as a student at Kenyon College, in a letter home to his mother in 1840</a:t>
              </a:r>
            </a:p>
          </p:txBody>
        </p:sp>
        <p:pic>
          <p:nvPicPr>
            <p:cNvPr id="15" name="Picture 6" descr="Image result for quill icon"/>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l="5130" t="37664" r="69823" b="37208"/>
            <a:stretch/>
          </p:blipFill>
          <p:spPr bwMode="auto">
            <a:xfrm>
              <a:off x="3051372" y="2964522"/>
              <a:ext cx="886632" cy="8360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94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xit" presetSubtype="0" fill="hold" nodeType="withEffect">
                                  <p:stCondLst>
                                    <p:cond delay="0"/>
                                  </p:stCondLst>
                                  <p:childTnLst>
                                    <p:animEffect transition="out" filter="fade">
                                      <p:cBhvr>
                                        <p:cTn id="9" dur="1000"/>
                                        <p:tgtEl>
                                          <p:spTgt spid="1028"/>
                                        </p:tgtEl>
                                      </p:cBhvr>
                                    </p:animEffect>
                                    <p:set>
                                      <p:cBhvr>
                                        <p:cTn id="10"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811" y="1214543"/>
            <a:ext cx="665018" cy="1546555"/>
          </a:xfrm>
          <a:prstGeom prst="rect">
            <a:avLst/>
          </a:prstGeom>
          <a:noFill/>
          <a:ln>
            <a:noFill/>
          </a:ln>
        </p:spPr>
      </p:pic>
      <p:sp>
        <p:nvSpPr>
          <p:cNvPr id="24" name="Rounded Rectangle 23"/>
          <p:cNvSpPr/>
          <p:nvPr/>
        </p:nvSpPr>
        <p:spPr bwMode="gray">
          <a:xfrm>
            <a:off x="1627849" y="1285827"/>
            <a:ext cx="518132" cy="553304"/>
          </a:xfrm>
          <a:prstGeom prst="round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88" y="1214543"/>
            <a:ext cx="665018" cy="1546555"/>
          </a:xfrm>
          <a:prstGeom prst="rect">
            <a:avLst/>
          </a:prstGeom>
          <a:noFill/>
          <a:ln>
            <a:noFill/>
          </a:ln>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508" y="1210859"/>
            <a:ext cx="665018" cy="1472892"/>
          </a:xfrm>
          <a:prstGeom prst="rect">
            <a:avLst/>
          </a:prstGeom>
          <a:noFill/>
          <a:ln>
            <a:noFill/>
          </a:ln>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233" y="1210859"/>
            <a:ext cx="665018" cy="1472892"/>
          </a:xfrm>
          <a:prstGeom prst="rect">
            <a:avLst/>
          </a:prstGeom>
          <a:noFill/>
          <a:ln>
            <a:noFill/>
          </a:ln>
        </p:spPr>
      </p:pic>
      <p:sp>
        <p:nvSpPr>
          <p:cNvPr id="55" name="Rounded Rectangle 54"/>
          <p:cNvSpPr/>
          <p:nvPr/>
        </p:nvSpPr>
        <p:spPr bwMode="gray">
          <a:xfrm>
            <a:off x="4684199" y="1313636"/>
            <a:ext cx="518132" cy="553304"/>
          </a:xfrm>
          <a:prstGeom prst="round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016" y="913966"/>
            <a:ext cx="1006968" cy="2230248"/>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241" y="913966"/>
            <a:ext cx="955230" cy="2221465"/>
          </a:xfrm>
          <a:prstGeom prst="rect">
            <a:avLst/>
          </a:prstGeom>
          <a:noFill/>
          <a:ln>
            <a:noFill/>
          </a:ln>
        </p:spPr>
      </p:pic>
      <p:sp>
        <p:nvSpPr>
          <p:cNvPr id="39" name="Rectangle 38"/>
          <p:cNvSpPr/>
          <p:nvPr/>
        </p:nvSpPr>
        <p:spPr bwMode="gray">
          <a:xfrm>
            <a:off x="3369255" y="1533524"/>
            <a:ext cx="2743201" cy="1747220"/>
          </a:xfrm>
          <a:prstGeom prst="rect">
            <a:avLst/>
          </a:prstGeom>
          <a:solidFill>
            <a:srgbClr val="D6D8DA">
              <a:alpha val="69804"/>
            </a:srgbClr>
          </a:solidFill>
        </p:spPr>
        <p:txBody>
          <a:bodyPr wrap="square">
            <a:spAutoFit/>
          </a:bodyPr>
          <a:lstStyle/>
          <a:p>
            <a:pPr algn="ctr"/>
            <a:endParaRPr lang="en-US" sz="1600" b="1" dirty="0">
              <a:solidFill>
                <a:schemeClr val="accent6"/>
              </a:solidFill>
              <a:latin typeface="+mj-lt"/>
            </a:endParaRPr>
          </a:p>
        </p:txBody>
      </p:sp>
      <p:sp>
        <p:nvSpPr>
          <p:cNvPr id="20" name="Rectangle 19"/>
          <p:cNvSpPr/>
          <p:nvPr/>
        </p:nvSpPr>
        <p:spPr bwMode="gray">
          <a:xfrm>
            <a:off x="294183" y="1533524"/>
            <a:ext cx="2744918" cy="1766357"/>
          </a:xfrm>
          <a:prstGeom prst="rect">
            <a:avLst/>
          </a:prstGeom>
          <a:solidFill>
            <a:srgbClr val="D6D8DA">
              <a:alpha val="69804"/>
            </a:srgbClr>
          </a:solidFill>
        </p:spPr>
        <p:txBody>
          <a:bodyPr wrap="square">
            <a:spAutoFit/>
          </a:bodyPr>
          <a:lstStyle/>
          <a:p>
            <a:pPr algn="ctr"/>
            <a:endParaRPr lang="en-US" sz="1600" b="1" dirty="0">
              <a:solidFill>
                <a:schemeClr val="accent6"/>
              </a:solidFill>
              <a:latin typeface="+mj-lt"/>
            </a:endParaRPr>
          </a:p>
        </p:txBody>
      </p:sp>
      <p:sp>
        <p:nvSpPr>
          <p:cNvPr id="2" name="Text Placeholder 1"/>
          <p:cNvSpPr>
            <a:spLocks noGrp="1"/>
          </p:cNvSpPr>
          <p:nvPr>
            <p:ph type="body" sz="quarter" idx="15"/>
          </p:nvPr>
        </p:nvSpPr>
        <p:spPr>
          <a:xfrm>
            <a:off x="269875" y="640267"/>
            <a:ext cx="5859463" cy="184666"/>
          </a:xfrm>
        </p:spPr>
        <p:txBody>
          <a:bodyPr/>
          <a:lstStyle/>
          <a:p>
            <a:r>
              <a:rPr lang="en-US" dirty="0"/>
              <a:t>Next Decade of Students Will Demand More From Advising</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1816100" y="4468168"/>
            <a:ext cx="4462781" cy="230832"/>
          </a:xfrm>
        </p:spPr>
        <p:txBody>
          <a:bodyPr/>
          <a:lstStyle/>
          <a:p>
            <a:r>
              <a:rPr lang="en-US" sz="400" dirty="0"/>
              <a:t>Source: Lumina, “Today’s Reality,” 2017, </a:t>
            </a:r>
            <a:r>
              <a:rPr lang="en-US" sz="400" dirty="0">
                <a:hlinkClick r:id="rId5"/>
              </a:rPr>
              <a:t>https://www.luminafoundation.org/todays-student-statistics</a:t>
            </a:r>
            <a:r>
              <a:rPr lang="en-US" sz="400" dirty="0"/>
              <a:t>; </a:t>
            </a:r>
            <a:r>
              <a:rPr lang="en-US" sz="400" i="1" dirty="0"/>
              <a:t>The</a:t>
            </a:r>
            <a:r>
              <a:rPr lang="en-US" sz="400" dirty="0"/>
              <a:t> </a:t>
            </a:r>
            <a:r>
              <a:rPr lang="en-US" sz="400" i="1" dirty="0"/>
              <a:t>New York Times</a:t>
            </a:r>
            <a:r>
              <a:rPr lang="en-US" sz="400" dirty="0"/>
              <a:t>, “Move Over, Millennials, Here Comes Generation Z,” 2015, </a:t>
            </a:r>
            <a:r>
              <a:rPr lang="en-US" sz="400" dirty="0">
                <a:hlinkClick r:id="rId6"/>
              </a:rPr>
              <a:t>https://www.nytimes.com/2015/09/20/fashion/move-over-millennials-here-comes-generation-z.html?mcubz=0</a:t>
            </a:r>
            <a:r>
              <a:rPr lang="en-US" sz="400" dirty="0"/>
              <a:t>; Fast Company, “Your Guide to Generation Z,” 2016, </a:t>
            </a:r>
            <a:r>
              <a:rPr lang="en-US" sz="400" dirty="0">
                <a:hlinkClick r:id="rId7"/>
              </a:rPr>
              <a:t>https://www.fastcompany.com/3062475/your-guide-to-generation-z-the-frugal-brand-wary-determined-anti-millen</a:t>
            </a:r>
            <a:r>
              <a:rPr lang="en-US" sz="400" dirty="0"/>
              <a:t>; EAB interviews and analysis.</a:t>
            </a:r>
          </a:p>
        </p:txBody>
      </p:sp>
      <p:sp>
        <p:nvSpPr>
          <p:cNvPr id="6" name="Title 5"/>
          <p:cNvSpPr>
            <a:spLocks noGrp="1"/>
          </p:cNvSpPr>
          <p:nvPr>
            <p:ph type="title"/>
          </p:nvPr>
        </p:nvSpPr>
        <p:spPr/>
        <p:txBody>
          <a:bodyPr/>
          <a:lstStyle/>
          <a:p>
            <a:r>
              <a:rPr lang="en-US" dirty="0"/>
              <a:t>Meet the Class of 2027</a:t>
            </a:r>
          </a:p>
        </p:txBody>
      </p:sp>
      <p:sp>
        <p:nvSpPr>
          <p:cNvPr id="9" name="Rectangle 8"/>
          <p:cNvSpPr/>
          <p:nvPr/>
        </p:nvSpPr>
        <p:spPr>
          <a:xfrm>
            <a:off x="358190" y="1541301"/>
            <a:ext cx="2615184" cy="584775"/>
          </a:xfrm>
          <a:prstGeom prst="rect">
            <a:avLst/>
          </a:prstGeom>
          <a:noFill/>
        </p:spPr>
        <p:txBody>
          <a:bodyPr wrap="square">
            <a:spAutoFit/>
          </a:bodyPr>
          <a:lstStyle/>
          <a:p>
            <a:pPr algn="ctr"/>
            <a:r>
              <a:rPr lang="en-US" sz="1600" b="1" dirty="0">
                <a:solidFill>
                  <a:schemeClr val="accent5"/>
                </a:solidFill>
                <a:latin typeface="+mj-lt"/>
              </a:rPr>
              <a:t>Generation Z</a:t>
            </a:r>
          </a:p>
          <a:p>
            <a:pPr algn="ctr"/>
            <a:r>
              <a:rPr lang="en-US" sz="800" i="1" dirty="0"/>
              <a:t>Recent high school graduates, born between 1996-2011 and entering college after 2015</a:t>
            </a:r>
          </a:p>
        </p:txBody>
      </p:sp>
      <p:sp>
        <p:nvSpPr>
          <p:cNvPr id="10" name="Rectangle 9"/>
          <p:cNvSpPr/>
          <p:nvPr/>
        </p:nvSpPr>
        <p:spPr>
          <a:xfrm>
            <a:off x="3302505" y="1541301"/>
            <a:ext cx="2876702" cy="584775"/>
          </a:xfrm>
          <a:prstGeom prst="rect">
            <a:avLst/>
          </a:prstGeom>
          <a:noFill/>
        </p:spPr>
        <p:txBody>
          <a:bodyPr wrap="square">
            <a:spAutoFit/>
          </a:bodyPr>
          <a:lstStyle/>
          <a:p>
            <a:pPr algn="ctr"/>
            <a:r>
              <a:rPr lang="en-US" sz="1600" b="1" dirty="0">
                <a:solidFill>
                  <a:schemeClr val="accent6"/>
                </a:solidFill>
                <a:latin typeface="+mj-lt"/>
              </a:rPr>
              <a:t>Post-traditional</a:t>
            </a:r>
          </a:p>
          <a:p>
            <a:pPr algn="ctr"/>
            <a:r>
              <a:rPr lang="en-US" sz="800" i="1" dirty="0"/>
              <a:t>Adult, part-time, and online students increasing </a:t>
            </a:r>
            <a:br>
              <a:rPr lang="en-US" sz="800" i="1" dirty="0"/>
            </a:br>
            <a:r>
              <a:rPr lang="en-US" sz="800" i="1" dirty="0"/>
              <a:t>as # of high school grads declines nationally</a:t>
            </a:r>
          </a:p>
        </p:txBody>
      </p:sp>
      <p:sp>
        <p:nvSpPr>
          <p:cNvPr id="12" name="TextBox 11"/>
          <p:cNvSpPr txBox="1"/>
          <p:nvPr/>
        </p:nvSpPr>
        <p:spPr bwMode="gray">
          <a:xfrm>
            <a:off x="3599819" y="2411714"/>
            <a:ext cx="1173676" cy="251817"/>
          </a:xfrm>
          <a:prstGeom prst="rect">
            <a:avLst/>
          </a:prstGeom>
          <a:noFill/>
        </p:spPr>
        <p:txBody>
          <a:bodyPr wrap="square" lIns="0" tIns="0" rIns="0" bIns="0" rtlCol="0">
            <a:spAutoFit/>
          </a:bodyPr>
          <a:lstStyle/>
          <a:p>
            <a:r>
              <a:rPr lang="en-US" sz="800" dirty="0"/>
              <a:t>Of undergrads are over the age of 25</a:t>
            </a:r>
          </a:p>
        </p:txBody>
      </p:sp>
      <p:sp>
        <p:nvSpPr>
          <p:cNvPr id="13" name="TextBox 12"/>
          <p:cNvSpPr txBox="1"/>
          <p:nvPr/>
        </p:nvSpPr>
        <p:spPr bwMode="gray">
          <a:xfrm>
            <a:off x="3599819" y="2175723"/>
            <a:ext cx="776237" cy="246221"/>
          </a:xfrm>
          <a:prstGeom prst="rect">
            <a:avLst/>
          </a:prstGeom>
          <a:noFill/>
        </p:spPr>
        <p:txBody>
          <a:bodyPr wrap="square" lIns="0" tIns="0" rIns="0" bIns="0" rtlCol="0">
            <a:spAutoFit/>
          </a:bodyPr>
          <a:lstStyle/>
          <a:p>
            <a:r>
              <a:rPr lang="en-US" sz="1600" dirty="0">
                <a:solidFill>
                  <a:schemeClr val="accent6"/>
                </a:solidFill>
                <a:latin typeface="+mj-lt"/>
              </a:rPr>
              <a:t>38%</a:t>
            </a:r>
          </a:p>
        </p:txBody>
      </p:sp>
      <p:sp>
        <p:nvSpPr>
          <p:cNvPr id="14" name="TextBox 13"/>
          <p:cNvSpPr txBox="1"/>
          <p:nvPr/>
        </p:nvSpPr>
        <p:spPr bwMode="gray">
          <a:xfrm>
            <a:off x="4853230" y="2944361"/>
            <a:ext cx="1141868" cy="251817"/>
          </a:xfrm>
          <a:prstGeom prst="rect">
            <a:avLst/>
          </a:prstGeom>
          <a:noFill/>
        </p:spPr>
        <p:txBody>
          <a:bodyPr wrap="square" lIns="0" tIns="0" rIns="0" bIns="0" rtlCol="0">
            <a:spAutoFit/>
          </a:bodyPr>
          <a:lstStyle/>
          <a:p>
            <a:r>
              <a:rPr lang="en-US" sz="800" dirty="0"/>
              <a:t>Of students attend school part-time</a:t>
            </a:r>
          </a:p>
        </p:txBody>
      </p:sp>
      <p:sp>
        <p:nvSpPr>
          <p:cNvPr id="15" name="TextBox 14"/>
          <p:cNvSpPr txBox="1"/>
          <p:nvPr/>
        </p:nvSpPr>
        <p:spPr bwMode="gray">
          <a:xfrm>
            <a:off x="4853230" y="2699027"/>
            <a:ext cx="1155340" cy="246221"/>
          </a:xfrm>
          <a:prstGeom prst="rect">
            <a:avLst/>
          </a:prstGeom>
          <a:noFill/>
        </p:spPr>
        <p:txBody>
          <a:bodyPr wrap="square" lIns="0" tIns="0" rIns="0" bIns="0" rtlCol="0">
            <a:spAutoFit/>
          </a:bodyPr>
          <a:lstStyle/>
          <a:p>
            <a:r>
              <a:rPr lang="en-US" sz="1600" dirty="0">
                <a:solidFill>
                  <a:schemeClr val="accent6"/>
                </a:solidFill>
                <a:latin typeface="+mj-lt"/>
              </a:rPr>
              <a:t>40%</a:t>
            </a:r>
          </a:p>
        </p:txBody>
      </p:sp>
      <p:sp>
        <p:nvSpPr>
          <p:cNvPr id="16" name="TextBox 15"/>
          <p:cNvSpPr txBox="1"/>
          <p:nvPr/>
        </p:nvSpPr>
        <p:spPr bwMode="gray">
          <a:xfrm>
            <a:off x="3599819" y="2944361"/>
            <a:ext cx="1113351" cy="251817"/>
          </a:xfrm>
          <a:prstGeom prst="rect">
            <a:avLst/>
          </a:prstGeom>
          <a:noFill/>
        </p:spPr>
        <p:txBody>
          <a:bodyPr wrap="square" lIns="0" tIns="0" rIns="0" bIns="0" rtlCol="0">
            <a:spAutoFit/>
          </a:bodyPr>
          <a:lstStyle/>
          <a:p>
            <a:r>
              <a:rPr lang="en-US" sz="800" dirty="0"/>
              <a:t>Undergrads are raising children</a:t>
            </a:r>
          </a:p>
        </p:txBody>
      </p:sp>
      <p:sp>
        <p:nvSpPr>
          <p:cNvPr id="17" name="TextBox 16"/>
          <p:cNvSpPr txBox="1"/>
          <p:nvPr/>
        </p:nvSpPr>
        <p:spPr bwMode="gray">
          <a:xfrm>
            <a:off x="3599819" y="2699027"/>
            <a:ext cx="872051" cy="246221"/>
          </a:xfrm>
          <a:prstGeom prst="rect">
            <a:avLst/>
          </a:prstGeom>
          <a:noFill/>
        </p:spPr>
        <p:txBody>
          <a:bodyPr wrap="square" lIns="0" tIns="0" rIns="0" bIns="0" rtlCol="0">
            <a:spAutoFit/>
          </a:bodyPr>
          <a:lstStyle/>
          <a:p>
            <a:r>
              <a:rPr lang="en-US" sz="1600" dirty="0">
                <a:solidFill>
                  <a:schemeClr val="accent6"/>
                </a:solidFill>
                <a:latin typeface="+mj-lt"/>
              </a:rPr>
              <a:t>1 </a:t>
            </a:r>
            <a:r>
              <a:rPr lang="en-US" sz="1200" dirty="0">
                <a:solidFill>
                  <a:schemeClr val="accent6"/>
                </a:solidFill>
                <a:latin typeface="+mj-lt"/>
              </a:rPr>
              <a:t>in </a:t>
            </a:r>
            <a:r>
              <a:rPr lang="en-US" sz="1600" dirty="0">
                <a:solidFill>
                  <a:schemeClr val="accent6"/>
                </a:solidFill>
                <a:latin typeface="+mj-lt"/>
              </a:rPr>
              <a:t>4</a:t>
            </a:r>
          </a:p>
        </p:txBody>
      </p:sp>
      <p:sp>
        <p:nvSpPr>
          <p:cNvPr id="18" name="TextBox 17"/>
          <p:cNvSpPr txBox="1"/>
          <p:nvPr/>
        </p:nvSpPr>
        <p:spPr bwMode="gray">
          <a:xfrm>
            <a:off x="4853230" y="2411714"/>
            <a:ext cx="1110891" cy="246221"/>
          </a:xfrm>
          <a:prstGeom prst="rect">
            <a:avLst/>
          </a:prstGeom>
          <a:noFill/>
        </p:spPr>
        <p:txBody>
          <a:bodyPr wrap="square" lIns="0" tIns="0" rIns="0" bIns="0" rtlCol="0">
            <a:spAutoFit/>
          </a:bodyPr>
          <a:lstStyle/>
          <a:p>
            <a:r>
              <a:rPr lang="en-US" sz="800" dirty="0"/>
              <a:t>Of students work while in college</a:t>
            </a:r>
          </a:p>
        </p:txBody>
      </p:sp>
      <p:sp>
        <p:nvSpPr>
          <p:cNvPr id="19" name="TextBox 18"/>
          <p:cNvSpPr txBox="1"/>
          <p:nvPr/>
        </p:nvSpPr>
        <p:spPr bwMode="gray">
          <a:xfrm>
            <a:off x="4853230" y="2175723"/>
            <a:ext cx="1110891" cy="246221"/>
          </a:xfrm>
          <a:prstGeom prst="rect">
            <a:avLst/>
          </a:prstGeom>
          <a:noFill/>
        </p:spPr>
        <p:txBody>
          <a:bodyPr wrap="square" lIns="0" tIns="0" rIns="0" bIns="0" rtlCol="0">
            <a:spAutoFit/>
          </a:bodyPr>
          <a:lstStyle/>
          <a:p>
            <a:r>
              <a:rPr lang="en-US" sz="1600" dirty="0">
                <a:solidFill>
                  <a:schemeClr val="accent6"/>
                </a:solidFill>
                <a:latin typeface="+mj-lt"/>
              </a:rPr>
              <a:t>58%</a:t>
            </a:r>
          </a:p>
        </p:txBody>
      </p:sp>
      <p:grpSp>
        <p:nvGrpSpPr>
          <p:cNvPr id="52" name="Group 51"/>
          <p:cNvGrpSpPr/>
          <p:nvPr/>
        </p:nvGrpSpPr>
        <p:grpSpPr>
          <a:xfrm>
            <a:off x="455371" y="2426296"/>
            <a:ext cx="2115485" cy="215444"/>
            <a:chOff x="455371" y="2455606"/>
            <a:chExt cx="2115485" cy="215444"/>
          </a:xfrm>
        </p:grpSpPr>
        <p:sp>
          <p:nvSpPr>
            <p:cNvPr id="30" name="Rectangle 29"/>
            <p:cNvSpPr/>
            <p:nvPr/>
          </p:nvSpPr>
          <p:spPr>
            <a:xfrm>
              <a:off x="631222" y="2455606"/>
              <a:ext cx="1939634" cy="215444"/>
            </a:xfrm>
            <a:prstGeom prst="rect">
              <a:avLst/>
            </a:prstGeom>
          </p:spPr>
          <p:txBody>
            <a:bodyPr wrap="square">
              <a:spAutoFit/>
            </a:bodyPr>
            <a:lstStyle/>
            <a:p>
              <a:pPr lvl="0">
                <a:spcAft>
                  <a:spcPts val="400"/>
                </a:spcAft>
                <a:buSzPct val="100000"/>
              </a:pPr>
              <a:r>
                <a:rPr lang="en-US" sz="800" dirty="0">
                  <a:solidFill>
                    <a:srgbClr val="333E48"/>
                  </a:solidFill>
                </a:rPr>
                <a:t>More independent</a:t>
              </a:r>
            </a:p>
          </p:txBody>
        </p:sp>
        <p:sp>
          <p:nvSpPr>
            <p:cNvPr id="31" name="Oval 30"/>
            <p:cNvSpPr/>
            <p:nvPr/>
          </p:nvSpPr>
          <p:spPr bwMode="gray">
            <a:xfrm>
              <a:off x="455371" y="2489326"/>
              <a:ext cx="148005" cy="148005"/>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dirty="0">
                  <a:solidFill>
                    <a:schemeClr val="bg1"/>
                  </a:solidFill>
                  <a:latin typeface="+mj-lt"/>
                </a:rPr>
                <a:t>1</a:t>
              </a:r>
            </a:p>
          </p:txBody>
        </p:sp>
      </p:grpSp>
      <p:grpSp>
        <p:nvGrpSpPr>
          <p:cNvPr id="51" name="Group 50"/>
          <p:cNvGrpSpPr/>
          <p:nvPr/>
        </p:nvGrpSpPr>
        <p:grpSpPr>
          <a:xfrm>
            <a:off x="455371" y="2663836"/>
            <a:ext cx="1947869" cy="215444"/>
            <a:chOff x="455371" y="2704208"/>
            <a:chExt cx="1947869" cy="215444"/>
          </a:xfrm>
        </p:grpSpPr>
        <p:sp>
          <p:nvSpPr>
            <p:cNvPr id="32" name="Oval 31"/>
            <p:cNvSpPr/>
            <p:nvPr/>
          </p:nvSpPr>
          <p:spPr bwMode="gray">
            <a:xfrm>
              <a:off x="455371" y="2737928"/>
              <a:ext cx="148005" cy="148005"/>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dirty="0">
                  <a:solidFill>
                    <a:schemeClr val="bg1"/>
                  </a:solidFill>
                  <a:latin typeface="+mj-lt"/>
                </a:rPr>
                <a:t>2</a:t>
              </a:r>
            </a:p>
          </p:txBody>
        </p:sp>
        <p:sp>
          <p:nvSpPr>
            <p:cNvPr id="34" name="Rectangle 33"/>
            <p:cNvSpPr/>
            <p:nvPr/>
          </p:nvSpPr>
          <p:spPr>
            <a:xfrm>
              <a:off x="631222" y="2704208"/>
              <a:ext cx="1772018" cy="215444"/>
            </a:xfrm>
            <a:prstGeom prst="rect">
              <a:avLst/>
            </a:prstGeom>
          </p:spPr>
          <p:txBody>
            <a:bodyPr wrap="square">
              <a:spAutoFit/>
            </a:bodyPr>
            <a:lstStyle/>
            <a:p>
              <a:pPr lvl="0">
                <a:spcAft>
                  <a:spcPts val="400"/>
                </a:spcAft>
                <a:buSzPct val="100000"/>
              </a:pPr>
              <a:r>
                <a:rPr lang="en-US" sz="800" dirty="0">
                  <a:solidFill>
                    <a:srgbClr val="333E48"/>
                  </a:solidFill>
                </a:rPr>
                <a:t>More financially savvy</a:t>
              </a:r>
            </a:p>
          </p:txBody>
        </p:sp>
      </p:grpSp>
      <p:grpSp>
        <p:nvGrpSpPr>
          <p:cNvPr id="50" name="Group 49"/>
          <p:cNvGrpSpPr/>
          <p:nvPr/>
        </p:nvGrpSpPr>
        <p:grpSpPr>
          <a:xfrm>
            <a:off x="455371" y="2901376"/>
            <a:ext cx="2665465" cy="215444"/>
            <a:chOff x="455371" y="2954134"/>
            <a:chExt cx="2665465" cy="215444"/>
          </a:xfrm>
        </p:grpSpPr>
        <p:sp>
          <p:nvSpPr>
            <p:cNvPr id="33" name="Oval 32"/>
            <p:cNvSpPr/>
            <p:nvPr/>
          </p:nvSpPr>
          <p:spPr bwMode="gray">
            <a:xfrm>
              <a:off x="455371" y="2987854"/>
              <a:ext cx="148005" cy="148005"/>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dirty="0">
                  <a:solidFill>
                    <a:schemeClr val="bg1"/>
                  </a:solidFill>
                  <a:latin typeface="+mj-lt"/>
                </a:rPr>
                <a:t>3</a:t>
              </a:r>
            </a:p>
          </p:txBody>
        </p:sp>
        <p:sp>
          <p:nvSpPr>
            <p:cNvPr id="11" name="Rectangle 10"/>
            <p:cNvSpPr/>
            <p:nvPr/>
          </p:nvSpPr>
          <p:spPr>
            <a:xfrm>
              <a:off x="631222" y="2954134"/>
              <a:ext cx="2489614" cy="215444"/>
            </a:xfrm>
            <a:prstGeom prst="rect">
              <a:avLst/>
            </a:prstGeom>
          </p:spPr>
          <p:txBody>
            <a:bodyPr wrap="square">
              <a:spAutoFit/>
            </a:bodyPr>
            <a:lstStyle/>
            <a:p>
              <a:pPr lvl="0">
                <a:spcAft>
                  <a:spcPts val="400"/>
                </a:spcAft>
                <a:buSzPct val="100000"/>
              </a:pPr>
              <a:r>
                <a:rPr lang="en-US" sz="800" dirty="0">
                  <a:solidFill>
                    <a:srgbClr val="333E48"/>
                  </a:solidFill>
                </a:rPr>
                <a:t>Have never known a world without </a:t>
              </a:r>
              <a:r>
                <a:rPr lang="en-US" sz="800" dirty="0" err="1">
                  <a:solidFill>
                    <a:srgbClr val="333E48"/>
                  </a:solidFill>
                </a:rPr>
                <a:t>wifi</a:t>
              </a:r>
              <a:endParaRPr lang="en-US" sz="800" dirty="0">
                <a:solidFill>
                  <a:srgbClr val="333E48"/>
                </a:solidFill>
              </a:endParaRPr>
            </a:p>
          </p:txBody>
        </p:sp>
      </p:grpSp>
      <p:sp>
        <p:nvSpPr>
          <p:cNvPr id="36" name="Rectangle 35"/>
          <p:cNvSpPr/>
          <p:nvPr/>
        </p:nvSpPr>
        <p:spPr>
          <a:xfrm>
            <a:off x="297619" y="3499761"/>
            <a:ext cx="2743200" cy="800219"/>
          </a:xfrm>
          <a:prstGeom prst="rect">
            <a:avLst/>
          </a:prstGeom>
        </p:spPr>
        <p:txBody>
          <a:bodyPr wrap="square">
            <a:spAutoFit/>
          </a:bodyPr>
          <a:lstStyle/>
          <a:p>
            <a:pPr>
              <a:spcAft>
                <a:spcPts val="400"/>
              </a:spcAft>
              <a:buSzPct val="100000"/>
            </a:pPr>
            <a:r>
              <a:rPr lang="en-US" sz="900" b="1" dirty="0">
                <a:solidFill>
                  <a:srgbClr val="333E48"/>
                </a:solidFill>
              </a:rPr>
              <a:t>What They Expect of Advising</a:t>
            </a:r>
          </a:p>
          <a:p>
            <a:pPr marL="114300" indent="-114300">
              <a:spcAft>
                <a:spcPts val="400"/>
              </a:spcAft>
              <a:buSzPct val="100000"/>
              <a:buFont typeface="Arial" panose="020B0604020202020204" pitchFamily="34" charset="0"/>
              <a:buChar char="•"/>
            </a:pPr>
            <a:r>
              <a:rPr lang="en-US" sz="900" dirty="0">
                <a:solidFill>
                  <a:srgbClr val="333E48"/>
                </a:solidFill>
              </a:rPr>
              <a:t>Tailored and transparent advice</a:t>
            </a:r>
          </a:p>
          <a:p>
            <a:pPr marL="114300" lvl="0" indent="-114300">
              <a:spcAft>
                <a:spcPts val="400"/>
              </a:spcAft>
              <a:buSzPct val="100000"/>
              <a:buFont typeface="Arial" panose="020B0604020202020204" pitchFamily="34" charset="0"/>
              <a:buChar char="•"/>
            </a:pPr>
            <a:r>
              <a:rPr lang="en-US" sz="900" dirty="0">
                <a:solidFill>
                  <a:srgbClr val="333E48"/>
                </a:solidFill>
              </a:rPr>
              <a:t>Help getting a return on education</a:t>
            </a:r>
          </a:p>
          <a:p>
            <a:pPr marL="114300" lvl="0" indent="-114300">
              <a:spcAft>
                <a:spcPts val="400"/>
              </a:spcAft>
              <a:buSzPct val="100000"/>
              <a:buFont typeface="Arial" panose="020B0604020202020204" pitchFamily="34" charset="0"/>
              <a:buChar char="•"/>
            </a:pPr>
            <a:r>
              <a:rPr lang="en-US" sz="900" dirty="0">
                <a:solidFill>
                  <a:srgbClr val="333E48"/>
                </a:solidFill>
              </a:rPr>
              <a:t>A seamless technology experience </a:t>
            </a:r>
          </a:p>
        </p:txBody>
      </p:sp>
      <p:sp>
        <p:nvSpPr>
          <p:cNvPr id="40" name="Rectangle 39"/>
          <p:cNvSpPr/>
          <p:nvPr/>
        </p:nvSpPr>
        <p:spPr>
          <a:xfrm>
            <a:off x="3311123" y="3499761"/>
            <a:ext cx="2652997" cy="887422"/>
          </a:xfrm>
          <a:prstGeom prst="rect">
            <a:avLst/>
          </a:prstGeom>
        </p:spPr>
        <p:txBody>
          <a:bodyPr wrap="square">
            <a:spAutoFit/>
          </a:bodyPr>
          <a:lstStyle/>
          <a:p>
            <a:pPr lvl="0">
              <a:spcAft>
                <a:spcPts val="400"/>
              </a:spcAft>
              <a:buSzPct val="100000"/>
            </a:pPr>
            <a:r>
              <a:rPr lang="en-US" sz="900" b="1" dirty="0">
                <a:solidFill>
                  <a:srgbClr val="333E48"/>
                </a:solidFill>
              </a:rPr>
              <a:t>What They Expect of Advising</a:t>
            </a:r>
          </a:p>
          <a:p>
            <a:pPr marL="114300" lvl="0" indent="-114300">
              <a:spcAft>
                <a:spcPts val="400"/>
              </a:spcAft>
              <a:buSzPct val="100000"/>
              <a:buFont typeface="Arial" panose="020B0604020202020204" pitchFamily="34" charset="0"/>
              <a:buChar char="•"/>
            </a:pPr>
            <a:r>
              <a:rPr lang="en-US" sz="900" dirty="0">
                <a:solidFill>
                  <a:srgbClr val="333E48"/>
                </a:solidFill>
              </a:rPr>
              <a:t>A “safety net” monitoring their progress (especially SAP)</a:t>
            </a:r>
          </a:p>
          <a:p>
            <a:pPr marL="114300" lvl="0" indent="-114300">
              <a:spcAft>
                <a:spcPts val="400"/>
              </a:spcAft>
              <a:buSzPct val="100000"/>
              <a:buFont typeface="Arial" panose="020B0604020202020204" pitchFamily="34" charset="0"/>
              <a:buChar char="•"/>
            </a:pPr>
            <a:r>
              <a:rPr lang="en-US" sz="900" dirty="0">
                <a:solidFill>
                  <a:srgbClr val="333E48"/>
                </a:solidFill>
              </a:rPr>
              <a:t>Flexibility in scheduling, communication, and advising approach</a:t>
            </a:r>
          </a:p>
        </p:txBody>
      </p:sp>
      <p:cxnSp>
        <p:nvCxnSpPr>
          <p:cNvPr id="22" name="Straight Connector 21"/>
          <p:cNvCxnSpPr/>
          <p:nvPr/>
        </p:nvCxnSpPr>
        <p:spPr bwMode="gray">
          <a:xfrm>
            <a:off x="295900" y="3280744"/>
            <a:ext cx="2743200" cy="0"/>
          </a:xfrm>
          <a:prstGeom prst="line">
            <a:avLst/>
          </a:prstGeom>
          <a:ln w="38100">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gray">
          <a:xfrm>
            <a:off x="3369256" y="3280744"/>
            <a:ext cx="2743200" cy="0"/>
          </a:xfrm>
          <a:prstGeom prst="line">
            <a:avLst/>
          </a:prstGeom>
          <a:ln w="381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bwMode="gray">
          <a:xfrm rot="10800000" flipH="1">
            <a:off x="4638190" y="3280744"/>
            <a:ext cx="205334" cy="132992"/>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Isosceles Triangle 53"/>
          <p:cNvSpPr/>
          <p:nvPr/>
        </p:nvSpPr>
        <p:spPr bwMode="gray">
          <a:xfrm rot="10800000" flipH="1">
            <a:off x="1564833" y="3280744"/>
            <a:ext cx="205334" cy="132992"/>
          </a:xfrm>
          <a:prstGeom prst="triangle">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p:cNvSpPr/>
          <p:nvPr/>
        </p:nvSpPr>
        <p:spPr>
          <a:xfrm>
            <a:off x="358190" y="2175723"/>
            <a:ext cx="2653876" cy="215444"/>
          </a:xfrm>
          <a:prstGeom prst="rect">
            <a:avLst/>
          </a:prstGeom>
        </p:spPr>
        <p:txBody>
          <a:bodyPr wrap="square">
            <a:spAutoFit/>
          </a:bodyPr>
          <a:lstStyle/>
          <a:p>
            <a:pPr lvl="0">
              <a:spcAft>
                <a:spcPts val="600"/>
              </a:spcAft>
              <a:buSzPct val="100000"/>
            </a:pPr>
            <a:r>
              <a:rPr lang="en-US" sz="800" b="1" dirty="0">
                <a:solidFill>
                  <a:schemeClr val="accent5"/>
                </a:solidFill>
              </a:rPr>
              <a:t>How Are They Different from Millennials?</a:t>
            </a:r>
          </a:p>
        </p:txBody>
      </p:sp>
      <p:sp>
        <p:nvSpPr>
          <p:cNvPr id="23" name="Text Placeholder 22"/>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174801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66700" y="640267"/>
            <a:ext cx="5867400" cy="184666"/>
          </a:xfrm>
        </p:spPr>
        <p:txBody>
          <a:bodyPr vert="horz" wrap="square" lIns="0" tIns="0" rIns="0" bIns="0" rtlCol="0">
            <a:spAutoFit/>
          </a:bodyPr>
          <a:lstStyle/>
          <a:p>
            <a:r>
              <a:rPr lang="en-US" dirty="0"/>
              <a:t>Moving Beyond Transactional Responsibilities to More Holistic Care</a:t>
            </a:r>
          </a:p>
        </p:txBody>
      </p:sp>
      <p:sp>
        <p:nvSpPr>
          <p:cNvPr id="4" name="Text Placeholder 3"/>
          <p:cNvSpPr>
            <a:spLocks noGrp="1"/>
          </p:cNvSpPr>
          <p:nvPr>
            <p:ph type="body" sz="quarter" idx="12"/>
          </p:nvPr>
        </p:nvSpPr>
        <p:spPr/>
        <p:txBody>
          <a:bodyPr/>
          <a:lstStyle/>
          <a:p>
            <a:r>
              <a:rPr lang="en-US" dirty="0"/>
              <a:t>The Shifting Role of the Advisor</a:t>
            </a:r>
          </a:p>
        </p:txBody>
      </p:sp>
      <p:sp>
        <p:nvSpPr>
          <p:cNvPr id="5" name="Text Placeholder 4"/>
          <p:cNvSpPr>
            <a:spLocks noGrp="1"/>
          </p:cNvSpPr>
          <p:nvPr>
            <p:ph type="body" sz="quarter" idx="13"/>
          </p:nvPr>
        </p:nvSpPr>
        <p:spPr>
          <a:xfrm>
            <a:off x="4890215" y="4677489"/>
            <a:ext cx="1510586" cy="123111"/>
          </a:xfrm>
        </p:spPr>
        <p:txBody>
          <a:bodyPr/>
          <a:lstStyle/>
          <a:p>
            <a:r>
              <a:rPr lang="en-US" dirty="0"/>
              <a:t>Source: EAB interviews and analysis.</a:t>
            </a:r>
          </a:p>
        </p:txBody>
      </p:sp>
      <p:sp>
        <p:nvSpPr>
          <p:cNvPr id="6" name="Text Placeholder 5"/>
          <p:cNvSpPr>
            <a:spLocks noGrp="1"/>
          </p:cNvSpPr>
          <p:nvPr>
            <p:ph type="body" sz="quarter" idx="14"/>
          </p:nvPr>
        </p:nvSpPr>
        <p:spPr/>
        <p:txBody>
          <a:bodyPr/>
          <a:lstStyle/>
          <a:p>
            <a:endParaRPr lang="en-US"/>
          </a:p>
        </p:txBody>
      </p:sp>
      <p:sp>
        <p:nvSpPr>
          <p:cNvPr id="10" name="Oval 9"/>
          <p:cNvSpPr/>
          <p:nvPr/>
        </p:nvSpPr>
        <p:spPr bwMode="gray">
          <a:xfrm flipH="1">
            <a:off x="373118" y="1467808"/>
            <a:ext cx="2468880" cy="2468880"/>
          </a:xfrm>
          <a:prstGeom prst="ellipse">
            <a:avLst/>
          </a:prstGeom>
          <a:solidFill>
            <a:schemeClr val="bg2"/>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8" name="TextBox 17"/>
          <p:cNvSpPr txBox="1"/>
          <p:nvPr/>
        </p:nvSpPr>
        <p:spPr bwMode="gray">
          <a:xfrm flipH="1">
            <a:off x="1061000" y="1600507"/>
            <a:ext cx="1093116" cy="315205"/>
          </a:xfrm>
          <a:prstGeom prst="rect">
            <a:avLst/>
          </a:prstGeom>
          <a:noFill/>
        </p:spPr>
        <p:txBody>
          <a:bodyPr wrap="square" lIns="0" tIns="0" rIns="0" bIns="0" rtlCol="0" anchor="t" anchorCtr="0">
            <a:spAutoFit/>
          </a:bodyPr>
          <a:lstStyle/>
          <a:p>
            <a:pPr marL="0" lvl="1" algn="ctr"/>
            <a:r>
              <a:rPr lang="en-US" sz="800" b="1" dirty="0"/>
              <a:t>Student Success</a:t>
            </a:r>
          </a:p>
          <a:p>
            <a:pPr marL="0" lvl="1" algn="ctr"/>
            <a:r>
              <a:rPr lang="en-US" sz="700" dirty="0"/>
              <a:t>Early alert response</a:t>
            </a:r>
          </a:p>
          <a:p>
            <a:pPr marL="0" lvl="1" algn="ctr"/>
            <a:r>
              <a:rPr lang="en-US" sz="700" dirty="0"/>
              <a:t>Case management</a:t>
            </a:r>
          </a:p>
        </p:txBody>
      </p:sp>
      <p:sp>
        <p:nvSpPr>
          <p:cNvPr id="12" name="TextBox 11"/>
          <p:cNvSpPr txBox="1"/>
          <p:nvPr/>
        </p:nvSpPr>
        <p:spPr bwMode="gray">
          <a:xfrm>
            <a:off x="373119" y="1090452"/>
            <a:ext cx="2494440" cy="153888"/>
          </a:xfrm>
          <a:prstGeom prst="rect">
            <a:avLst/>
          </a:prstGeom>
          <a:noFill/>
        </p:spPr>
        <p:txBody>
          <a:bodyPr wrap="square" lIns="0" tIns="0" rIns="0" bIns="0" rtlCol="0">
            <a:spAutoFit/>
          </a:bodyPr>
          <a:lstStyle/>
          <a:p>
            <a:pPr algn="ctr">
              <a:spcBef>
                <a:spcPts val="500"/>
              </a:spcBef>
            </a:pPr>
            <a:r>
              <a:rPr lang="en-US" sz="1000" b="1" dirty="0">
                <a:solidFill>
                  <a:schemeClr val="accent5"/>
                </a:solidFill>
              </a:rPr>
              <a:t>Traditional Advisors</a:t>
            </a:r>
            <a:endParaRPr lang="en-US" sz="1000" dirty="0">
              <a:solidFill>
                <a:schemeClr val="accent5"/>
              </a:solidFill>
            </a:endParaRPr>
          </a:p>
        </p:txBody>
      </p:sp>
      <p:grpSp>
        <p:nvGrpSpPr>
          <p:cNvPr id="20" name="Group 19"/>
          <p:cNvGrpSpPr/>
          <p:nvPr/>
        </p:nvGrpSpPr>
        <p:grpSpPr>
          <a:xfrm>
            <a:off x="1911983" y="3003939"/>
            <a:ext cx="1216225" cy="1097280"/>
            <a:chOff x="1911983" y="3079278"/>
            <a:chExt cx="1216225" cy="1097280"/>
          </a:xfrm>
          <a:solidFill>
            <a:schemeClr val="bg2"/>
          </a:solidFill>
        </p:grpSpPr>
        <p:sp>
          <p:nvSpPr>
            <p:cNvPr id="8" name="Oval 7"/>
            <p:cNvSpPr/>
            <p:nvPr/>
          </p:nvSpPr>
          <p:spPr bwMode="gray">
            <a:xfrm>
              <a:off x="1972346" y="3079278"/>
              <a:ext cx="1095498" cy="1097280"/>
            </a:xfrm>
            <a:prstGeom prst="ellipse">
              <a:avLst/>
            </a:prstGeom>
            <a:grpFill/>
            <a:ln w="12700">
              <a:solidFill>
                <a:schemeClr val="accent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21" name="TextBox 20"/>
            <p:cNvSpPr txBox="1"/>
            <p:nvPr/>
          </p:nvSpPr>
          <p:spPr bwMode="gray">
            <a:xfrm flipH="1">
              <a:off x="1911983" y="3358614"/>
              <a:ext cx="1216225" cy="538609"/>
            </a:xfrm>
            <a:prstGeom prst="rect">
              <a:avLst/>
            </a:prstGeom>
            <a:noFill/>
          </p:spPr>
          <p:txBody>
            <a:bodyPr wrap="square" lIns="0" tIns="0" rIns="0" bIns="0" rtlCol="0" anchor="t" anchorCtr="0">
              <a:spAutoFit/>
            </a:bodyPr>
            <a:lstStyle/>
            <a:p>
              <a:pPr marL="0" lvl="1" algn="ctr"/>
              <a:r>
                <a:rPr lang="en-US" sz="700" b="1" dirty="0"/>
                <a:t>Specializations</a:t>
              </a:r>
            </a:p>
            <a:p>
              <a:pPr marL="0" lvl="1" algn="ctr"/>
              <a:r>
                <a:rPr lang="en-US" sz="700" dirty="0"/>
                <a:t>First-year seminars</a:t>
              </a:r>
            </a:p>
            <a:p>
              <a:pPr marL="0" lvl="1" algn="ctr"/>
              <a:r>
                <a:rPr lang="en-US" sz="700" dirty="0"/>
                <a:t>Personal counseling</a:t>
              </a:r>
            </a:p>
            <a:p>
              <a:pPr marL="0" lvl="1" algn="ctr"/>
              <a:r>
                <a:rPr lang="en-US" sz="700" dirty="0"/>
                <a:t>Financial advising</a:t>
              </a:r>
            </a:p>
            <a:p>
              <a:pPr marL="0" lvl="1" algn="ctr"/>
              <a:r>
                <a:rPr lang="en-US" sz="700" dirty="0"/>
                <a:t>Career advising</a:t>
              </a:r>
            </a:p>
          </p:txBody>
        </p:sp>
      </p:grpSp>
      <p:sp>
        <p:nvSpPr>
          <p:cNvPr id="11" name="Oval 10"/>
          <p:cNvSpPr/>
          <p:nvPr/>
        </p:nvSpPr>
        <p:spPr bwMode="gray">
          <a:xfrm flipH="1">
            <a:off x="876038" y="1970728"/>
            <a:ext cx="1463040" cy="1463040"/>
          </a:xfrm>
          <a:prstGeom prst="ellipse">
            <a:avLst/>
          </a:pr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9" name="TextBox 18"/>
          <p:cNvSpPr txBox="1"/>
          <p:nvPr/>
        </p:nvSpPr>
        <p:spPr bwMode="gray">
          <a:xfrm flipH="1">
            <a:off x="1139322" y="2501663"/>
            <a:ext cx="936472" cy="401171"/>
          </a:xfrm>
          <a:prstGeom prst="rect">
            <a:avLst/>
          </a:prstGeom>
          <a:noFill/>
        </p:spPr>
        <p:txBody>
          <a:bodyPr wrap="square" lIns="0" tIns="0" rIns="0" bIns="0" rtlCol="0" anchor="t" anchorCtr="0">
            <a:spAutoFit/>
          </a:bodyPr>
          <a:lstStyle/>
          <a:p>
            <a:pPr marL="0" lvl="1" algn="ctr"/>
            <a:r>
              <a:rPr lang="en-US" sz="1000" b="1" dirty="0"/>
              <a:t>Registration</a:t>
            </a:r>
          </a:p>
          <a:p>
            <a:pPr marL="0" lvl="1" algn="ctr"/>
            <a:r>
              <a:rPr lang="en-US" sz="900" dirty="0"/>
              <a:t>Course planning</a:t>
            </a:r>
          </a:p>
          <a:p>
            <a:pPr marL="0" lvl="1" algn="ctr"/>
            <a:r>
              <a:rPr lang="en-US" sz="900" dirty="0"/>
              <a:t>Major guidanc</a:t>
            </a:r>
            <a:r>
              <a:rPr lang="en-US" sz="800" dirty="0"/>
              <a:t>e</a:t>
            </a:r>
          </a:p>
        </p:txBody>
      </p:sp>
      <p:sp>
        <p:nvSpPr>
          <p:cNvPr id="32" name="Oval 31"/>
          <p:cNvSpPr/>
          <p:nvPr/>
        </p:nvSpPr>
        <p:spPr bwMode="gray">
          <a:xfrm>
            <a:off x="3611601" y="1473528"/>
            <a:ext cx="1095498" cy="1097280"/>
          </a:xfrm>
          <a:prstGeom prst="ellipse">
            <a:avLst/>
          </a:prstGeom>
          <a:solidFill>
            <a:schemeClr val="bg2"/>
          </a:solidFill>
          <a:ln w="12700">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37" name="Oval 36"/>
          <p:cNvSpPr/>
          <p:nvPr/>
        </p:nvSpPr>
        <p:spPr bwMode="gray">
          <a:xfrm>
            <a:off x="3611601" y="2839408"/>
            <a:ext cx="1095498" cy="1097280"/>
          </a:xfrm>
          <a:prstGeom prst="ellipse">
            <a:avLst/>
          </a:prstGeom>
          <a:solidFill>
            <a:schemeClr val="bg2"/>
          </a:solidFill>
          <a:ln w="12700">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0" name="Oval 39"/>
          <p:cNvSpPr/>
          <p:nvPr/>
        </p:nvSpPr>
        <p:spPr bwMode="gray">
          <a:xfrm>
            <a:off x="4890214" y="2839408"/>
            <a:ext cx="1095498" cy="1097280"/>
          </a:xfrm>
          <a:prstGeom prst="ellipse">
            <a:avLst/>
          </a:prstGeom>
          <a:solidFill>
            <a:schemeClr val="bg2"/>
          </a:solidFill>
          <a:ln w="12700">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3" name="Oval 42"/>
          <p:cNvSpPr/>
          <p:nvPr/>
        </p:nvSpPr>
        <p:spPr bwMode="gray">
          <a:xfrm>
            <a:off x="4890214" y="1473528"/>
            <a:ext cx="1095498" cy="1097280"/>
          </a:xfrm>
          <a:prstGeom prst="ellipse">
            <a:avLst/>
          </a:prstGeom>
          <a:solidFill>
            <a:schemeClr val="bg2"/>
          </a:solidFill>
          <a:ln w="12700">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grpSp>
        <p:nvGrpSpPr>
          <p:cNvPr id="45" name="Group 44"/>
          <p:cNvGrpSpPr/>
          <p:nvPr/>
        </p:nvGrpSpPr>
        <p:grpSpPr>
          <a:xfrm>
            <a:off x="3884256" y="1790708"/>
            <a:ext cx="1828800" cy="1828800"/>
            <a:chOff x="2860247" y="1090452"/>
            <a:chExt cx="1095498" cy="1097280"/>
          </a:xfrm>
        </p:grpSpPr>
        <p:sp>
          <p:nvSpPr>
            <p:cNvPr id="46" name="Oval 45"/>
            <p:cNvSpPr/>
            <p:nvPr/>
          </p:nvSpPr>
          <p:spPr bwMode="gray">
            <a:xfrm>
              <a:off x="2860247" y="1090452"/>
              <a:ext cx="1095498" cy="1097280"/>
            </a:xfrm>
            <a:prstGeom prst="ellipse">
              <a:avLst/>
            </a:prstGeom>
            <a:solidFill>
              <a:schemeClr val="accent1"/>
            </a:solidFill>
            <a:ln w="1270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7" name="TextBox 46"/>
            <p:cNvSpPr txBox="1"/>
            <p:nvPr/>
          </p:nvSpPr>
          <p:spPr bwMode="gray">
            <a:xfrm flipH="1">
              <a:off x="2950797" y="1509826"/>
              <a:ext cx="914400" cy="258532"/>
            </a:xfrm>
            <a:prstGeom prst="rect">
              <a:avLst/>
            </a:prstGeom>
            <a:noFill/>
            <a:ln>
              <a:noFill/>
            </a:ln>
          </p:spPr>
          <p:txBody>
            <a:bodyPr wrap="square" lIns="0" tIns="0" rIns="0" bIns="0" rtlCol="0" anchor="t" anchorCtr="0">
              <a:spAutoFit/>
            </a:bodyPr>
            <a:lstStyle/>
            <a:p>
              <a:pPr marL="0" lvl="1" algn="ctr"/>
              <a:r>
                <a:rPr lang="en-US" sz="1050" b="1" dirty="0"/>
                <a:t>Student </a:t>
              </a:r>
              <a:br>
                <a:rPr lang="en-US" sz="1050" b="1" dirty="0"/>
              </a:br>
              <a:r>
                <a:rPr lang="en-US" sz="1050" b="1" dirty="0"/>
                <a:t>Success</a:t>
              </a:r>
              <a:endParaRPr lang="en-US" sz="1050" dirty="0"/>
            </a:p>
          </p:txBody>
        </p:sp>
      </p:grpSp>
      <p:sp>
        <p:nvSpPr>
          <p:cNvPr id="48" name="Oval 47"/>
          <p:cNvSpPr/>
          <p:nvPr/>
        </p:nvSpPr>
        <p:spPr bwMode="gray">
          <a:xfrm>
            <a:off x="3611601" y="1473528"/>
            <a:ext cx="1095498" cy="1097280"/>
          </a:xfrm>
          <a:prstGeom prst="ellipse">
            <a:avLst/>
          </a:prstGeom>
          <a:noFill/>
          <a:ln w="1270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9" name="Oval 48"/>
          <p:cNvSpPr/>
          <p:nvPr/>
        </p:nvSpPr>
        <p:spPr bwMode="gray">
          <a:xfrm>
            <a:off x="4890214" y="2839408"/>
            <a:ext cx="1095498" cy="1097280"/>
          </a:xfrm>
          <a:prstGeom prst="ellipse">
            <a:avLst/>
          </a:prstGeom>
          <a:noFill/>
          <a:ln w="1270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50" name="Oval 49"/>
          <p:cNvSpPr/>
          <p:nvPr/>
        </p:nvSpPr>
        <p:spPr bwMode="gray">
          <a:xfrm>
            <a:off x="3611601" y="2839408"/>
            <a:ext cx="1095498" cy="1097280"/>
          </a:xfrm>
          <a:prstGeom prst="ellipse">
            <a:avLst/>
          </a:prstGeom>
          <a:noFill/>
          <a:ln w="1270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51" name="Oval 50"/>
          <p:cNvSpPr/>
          <p:nvPr/>
        </p:nvSpPr>
        <p:spPr bwMode="gray">
          <a:xfrm>
            <a:off x="4890214" y="1473528"/>
            <a:ext cx="1095498" cy="1097280"/>
          </a:xfrm>
          <a:prstGeom prst="ellipse">
            <a:avLst/>
          </a:prstGeom>
          <a:noFill/>
          <a:ln w="1270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a:solidFill>
                  <a:schemeClr val="tx1"/>
                </a:solidFill>
                <a:prstDash val="sysDash"/>
              </a:ln>
              <a:solidFill>
                <a:schemeClr val="bg1"/>
              </a:solidFill>
            </a:endParaRPr>
          </a:p>
        </p:txBody>
      </p:sp>
      <p:sp>
        <p:nvSpPr>
          <p:cNvPr id="41" name="TextBox 40"/>
          <p:cNvSpPr txBox="1"/>
          <p:nvPr/>
        </p:nvSpPr>
        <p:spPr bwMode="gray">
          <a:xfrm flipH="1">
            <a:off x="4980763" y="3264938"/>
            <a:ext cx="914400" cy="246221"/>
          </a:xfrm>
          <a:prstGeom prst="rect">
            <a:avLst/>
          </a:prstGeom>
          <a:noFill/>
        </p:spPr>
        <p:txBody>
          <a:bodyPr wrap="square" lIns="0" tIns="0" rIns="0" bIns="0" rtlCol="0" anchor="t" anchorCtr="0">
            <a:spAutoFit/>
          </a:bodyPr>
          <a:lstStyle/>
          <a:p>
            <a:pPr marL="0" lvl="1" algn="ctr"/>
            <a:r>
              <a:rPr lang="en-US" sz="800" b="1" dirty="0"/>
              <a:t>Academic </a:t>
            </a:r>
            <a:br>
              <a:rPr lang="en-US" sz="800" b="1" dirty="0"/>
            </a:br>
            <a:r>
              <a:rPr lang="en-US" sz="800" b="1" dirty="0"/>
              <a:t>Performance</a:t>
            </a:r>
            <a:endParaRPr lang="en-US" sz="800" dirty="0"/>
          </a:p>
        </p:txBody>
      </p:sp>
      <p:sp>
        <p:nvSpPr>
          <p:cNvPr id="52" name="TextBox 51"/>
          <p:cNvSpPr txBox="1"/>
          <p:nvPr/>
        </p:nvSpPr>
        <p:spPr bwMode="gray">
          <a:xfrm>
            <a:off x="3702150" y="1104351"/>
            <a:ext cx="2193013" cy="157305"/>
          </a:xfrm>
          <a:prstGeom prst="rect">
            <a:avLst/>
          </a:prstGeom>
          <a:noFill/>
        </p:spPr>
        <p:txBody>
          <a:bodyPr wrap="square" lIns="0" tIns="0" rIns="0" bIns="0" rtlCol="0">
            <a:spAutoFit/>
          </a:bodyPr>
          <a:lstStyle/>
          <a:p>
            <a:pPr algn="ctr">
              <a:spcBef>
                <a:spcPts val="500"/>
              </a:spcBef>
            </a:pPr>
            <a:r>
              <a:rPr lang="en-US" sz="1000" b="1" dirty="0">
                <a:solidFill>
                  <a:schemeClr val="accent5"/>
                </a:solidFill>
              </a:rPr>
              <a:t>Success Advisors</a:t>
            </a:r>
            <a:endParaRPr lang="en-US" sz="1000" dirty="0">
              <a:solidFill>
                <a:schemeClr val="accent5"/>
              </a:solidFill>
            </a:endParaRPr>
          </a:p>
        </p:txBody>
      </p:sp>
      <p:sp>
        <p:nvSpPr>
          <p:cNvPr id="33" name="TextBox 32"/>
          <p:cNvSpPr txBox="1"/>
          <p:nvPr/>
        </p:nvSpPr>
        <p:spPr bwMode="gray">
          <a:xfrm flipH="1">
            <a:off x="3702150" y="1960613"/>
            <a:ext cx="914400" cy="123111"/>
          </a:xfrm>
          <a:prstGeom prst="rect">
            <a:avLst/>
          </a:prstGeom>
          <a:noFill/>
        </p:spPr>
        <p:txBody>
          <a:bodyPr wrap="square" lIns="0" tIns="0" rIns="0" bIns="0" rtlCol="0" anchor="t" anchorCtr="0">
            <a:spAutoFit/>
          </a:bodyPr>
          <a:lstStyle/>
          <a:p>
            <a:pPr marL="0" lvl="1" algn="ctr"/>
            <a:r>
              <a:rPr lang="en-US" sz="800" b="1" dirty="0"/>
              <a:t>Registration</a:t>
            </a:r>
            <a:endParaRPr lang="en-US" sz="800" dirty="0"/>
          </a:p>
        </p:txBody>
      </p:sp>
      <p:sp>
        <p:nvSpPr>
          <p:cNvPr id="44" name="TextBox 43"/>
          <p:cNvSpPr txBox="1"/>
          <p:nvPr/>
        </p:nvSpPr>
        <p:spPr bwMode="gray">
          <a:xfrm flipH="1">
            <a:off x="4980763" y="1899058"/>
            <a:ext cx="914400" cy="246221"/>
          </a:xfrm>
          <a:prstGeom prst="rect">
            <a:avLst/>
          </a:prstGeom>
          <a:noFill/>
        </p:spPr>
        <p:txBody>
          <a:bodyPr wrap="square" lIns="0" tIns="0" rIns="0" bIns="0" rtlCol="0" anchor="t" anchorCtr="0">
            <a:spAutoFit/>
          </a:bodyPr>
          <a:lstStyle/>
          <a:p>
            <a:pPr marL="0" lvl="1" algn="ctr"/>
            <a:r>
              <a:rPr lang="en-US" sz="800" b="1" dirty="0"/>
              <a:t>Financial</a:t>
            </a:r>
            <a:br>
              <a:rPr lang="en-US" sz="800" b="1" dirty="0"/>
            </a:br>
            <a:r>
              <a:rPr lang="en-US" sz="800" b="1" dirty="0"/>
              <a:t>Well-Being</a:t>
            </a:r>
            <a:endParaRPr lang="en-US" sz="800" dirty="0"/>
          </a:p>
        </p:txBody>
      </p:sp>
      <p:sp>
        <p:nvSpPr>
          <p:cNvPr id="38" name="TextBox 37"/>
          <p:cNvSpPr txBox="1"/>
          <p:nvPr/>
        </p:nvSpPr>
        <p:spPr bwMode="gray">
          <a:xfrm flipH="1">
            <a:off x="3693683" y="3326493"/>
            <a:ext cx="914400" cy="246221"/>
          </a:xfrm>
          <a:prstGeom prst="rect">
            <a:avLst/>
          </a:prstGeom>
          <a:noFill/>
        </p:spPr>
        <p:txBody>
          <a:bodyPr wrap="square" lIns="0" tIns="0" rIns="0" bIns="0" rtlCol="0" anchor="t" anchorCtr="0">
            <a:spAutoFit/>
          </a:bodyPr>
          <a:lstStyle/>
          <a:p>
            <a:pPr marL="0" lvl="1" algn="ctr"/>
            <a:r>
              <a:rPr lang="en-US" sz="800" b="1" dirty="0"/>
              <a:t>Career Preparation</a:t>
            </a:r>
            <a:endParaRPr lang="en-US" sz="800"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5035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9"/>
          <p:cNvSpPr>
            <a:spLocks noGrp="1"/>
          </p:cNvSpPr>
          <p:nvPr/>
        </p:nvSpPr>
        <p:spPr bwMode="gray">
          <a:xfrm>
            <a:off x="2466344" y="3984273"/>
            <a:ext cx="1469246" cy="369332"/>
          </a:xfrm>
          <a:prstGeom prst="rect">
            <a:avLst/>
          </a:prstGeom>
          <a:solidFill>
            <a:schemeClr val="bg1"/>
          </a:solidFill>
        </p:spPr>
        <p:txBody>
          <a:bodyPr vert="horz" wrap="square" lIns="0" tIns="0" rIns="0" bIns="0" rtlCol="0" anchor="ctr">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spcBef>
                <a:spcPts val="500"/>
              </a:spcBef>
              <a:buNone/>
            </a:pPr>
            <a:r>
              <a:rPr lang="en-US" sz="800" dirty="0">
                <a:solidFill>
                  <a:schemeClr val="accent3"/>
                </a:solidFill>
              </a:rPr>
              <a:t>Managed by an </a:t>
            </a:r>
            <a:r>
              <a:rPr lang="en-US" sz="800" b="1" dirty="0">
                <a:solidFill>
                  <a:schemeClr val="accent3"/>
                </a:solidFill>
              </a:rPr>
              <a:t>Advising Director </a:t>
            </a:r>
            <a:r>
              <a:rPr lang="en-US" sz="800" dirty="0">
                <a:solidFill>
                  <a:schemeClr val="accent3"/>
                </a:solidFill>
              </a:rPr>
              <a:t>or </a:t>
            </a:r>
            <a:r>
              <a:rPr lang="en-US" sz="800" b="1" dirty="0">
                <a:solidFill>
                  <a:schemeClr val="accent3"/>
                </a:solidFill>
              </a:rPr>
              <a:t>AVP of Student Success</a:t>
            </a:r>
            <a:endParaRPr lang="en-US" sz="800" dirty="0">
              <a:solidFill>
                <a:schemeClr val="accent3"/>
              </a:solidFill>
            </a:endParaRPr>
          </a:p>
        </p:txBody>
      </p:sp>
      <p:cxnSp>
        <p:nvCxnSpPr>
          <p:cNvPr id="63" name="Straight Connector 62"/>
          <p:cNvCxnSpPr/>
          <p:nvPr/>
        </p:nvCxnSpPr>
        <p:spPr bwMode="gray">
          <a:xfrm>
            <a:off x="2314979" y="1663829"/>
            <a:ext cx="841729" cy="969548"/>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gray">
          <a:xfrm flipH="1">
            <a:off x="3191175" y="1682050"/>
            <a:ext cx="841729" cy="969548"/>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gray">
          <a:xfrm flipH="1">
            <a:off x="3125178" y="2105310"/>
            <a:ext cx="1503603" cy="720090"/>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a:off x="1835802" y="2092610"/>
            <a:ext cx="1366912" cy="720090"/>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dirty="0"/>
              <a:t>What Is the Advising Office of the Future?</a:t>
            </a:r>
          </a:p>
        </p:txBody>
      </p:sp>
      <p:sp>
        <p:nvSpPr>
          <p:cNvPr id="5" name="Text Placeholder 4"/>
          <p:cNvSpPr>
            <a:spLocks noGrp="1"/>
          </p:cNvSpPr>
          <p:nvPr>
            <p:ph type="body" sz="quarter" idx="13"/>
          </p:nvPr>
        </p:nvSpPr>
        <p:spPr>
          <a:xfrm>
            <a:off x="4988268" y="4677489"/>
            <a:ext cx="1412532" cy="123111"/>
          </a:xfrm>
        </p:spPr>
        <p:txBody>
          <a:bodyPr/>
          <a:lstStyle/>
          <a:p>
            <a:r>
              <a:rPr lang="en-US" dirty="0"/>
              <a:t>Source: EAB interviews and analysis.</a:t>
            </a:r>
          </a:p>
        </p:txBody>
      </p:sp>
      <p:sp>
        <p:nvSpPr>
          <p:cNvPr id="6" name="Text Placeholder 5"/>
          <p:cNvSpPr>
            <a:spLocks noGrp="1"/>
          </p:cNvSpPr>
          <p:nvPr>
            <p:ph type="body" sz="quarter" idx="14"/>
          </p:nvPr>
        </p:nvSpPr>
        <p:spPr/>
        <p:txBody>
          <a:bodyPr/>
          <a:lstStyle/>
          <a:p>
            <a:endParaRPr lang="en-US" dirty="0"/>
          </a:p>
        </p:txBody>
      </p:sp>
      <p:cxnSp>
        <p:nvCxnSpPr>
          <p:cNvPr id="21" name="Straight Connector 20"/>
          <p:cNvCxnSpPr/>
          <p:nvPr/>
        </p:nvCxnSpPr>
        <p:spPr bwMode="gray">
          <a:xfrm>
            <a:off x="1713882" y="2809531"/>
            <a:ext cx="2936826" cy="0"/>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flipV="1">
            <a:off x="3200967" y="1370415"/>
            <a:ext cx="0" cy="1440180"/>
          </a:xfrm>
          <a:prstGeom prst="line">
            <a:avLst/>
          </a:prstGeom>
          <a:ln w="12700">
            <a:solidFill>
              <a:schemeClr val="accent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1959131" y="2949232"/>
            <a:ext cx="2487168" cy="0"/>
          </a:xfrm>
          <a:prstGeom prst="line">
            <a:avLst/>
          </a:prstGeom>
          <a:ln w="19050">
            <a:solidFill>
              <a:schemeClr val="bg1"/>
            </a:solidFill>
            <a:headEnd type="none"/>
            <a:tailEnd type="none"/>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bwMode="gray">
          <a:xfrm>
            <a:off x="3200967" y="1679665"/>
            <a:ext cx="0" cy="2259733"/>
          </a:xfrm>
          <a:prstGeom prst="line">
            <a:avLst/>
          </a:prstGeom>
          <a:ln w="19050">
            <a:solidFill>
              <a:schemeClr val="bg1"/>
            </a:solidFill>
            <a:headEnd type="none"/>
            <a:tailEnd type="none"/>
          </a:ln>
        </p:spPr>
        <p:style>
          <a:lnRef idx="1">
            <a:schemeClr val="dk1"/>
          </a:lnRef>
          <a:fillRef idx="0">
            <a:schemeClr val="dk1"/>
          </a:fillRef>
          <a:effectRef idx="0">
            <a:schemeClr val="dk1"/>
          </a:effectRef>
          <a:fontRef idx="minor">
            <a:schemeClr val="tx1"/>
          </a:fontRef>
        </p:style>
      </p:cxnSp>
      <p:sp>
        <p:nvSpPr>
          <p:cNvPr id="30" name="Oval 29"/>
          <p:cNvSpPr/>
          <p:nvPr/>
        </p:nvSpPr>
        <p:spPr bwMode="gray">
          <a:xfrm>
            <a:off x="2112831" y="1723370"/>
            <a:ext cx="2176272" cy="2172323"/>
          </a:xfrm>
          <a:prstGeom prst="ellipse">
            <a:avLst/>
          </a:prstGeom>
          <a:solidFill>
            <a:schemeClr val="accent5"/>
          </a:solidFill>
          <a:ln w="571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1" name="TextBox 30"/>
          <p:cNvSpPr txBox="1"/>
          <p:nvPr/>
        </p:nvSpPr>
        <p:spPr bwMode="gray">
          <a:xfrm>
            <a:off x="2499581" y="2188631"/>
            <a:ext cx="1402773" cy="461665"/>
          </a:xfrm>
          <a:prstGeom prst="rect">
            <a:avLst/>
          </a:prstGeom>
          <a:noFill/>
        </p:spPr>
        <p:txBody>
          <a:bodyPr wrap="square" lIns="0" tIns="0" rIns="0" bIns="0" rtlCol="0">
            <a:spAutoFit/>
          </a:bodyPr>
          <a:lstStyle/>
          <a:p>
            <a:pPr algn="ctr">
              <a:spcBef>
                <a:spcPts val="500"/>
              </a:spcBef>
            </a:pPr>
            <a:r>
              <a:rPr lang="en-US" sz="1000" b="1" dirty="0">
                <a:solidFill>
                  <a:schemeClr val="bg1"/>
                </a:solidFill>
              </a:rPr>
              <a:t>The Advising Office of the Future</a:t>
            </a:r>
            <a:endParaRPr lang="en-US" sz="1000" dirty="0">
              <a:solidFill>
                <a:schemeClr val="bg1"/>
              </a:solidFill>
            </a:endParaRPr>
          </a:p>
        </p:txBody>
      </p:sp>
      <p:cxnSp>
        <p:nvCxnSpPr>
          <p:cNvPr id="32" name="Straight Connector 31"/>
          <p:cNvCxnSpPr/>
          <p:nvPr/>
        </p:nvCxnSpPr>
        <p:spPr bwMode="gray">
          <a:xfrm>
            <a:off x="2563343" y="2530787"/>
            <a:ext cx="1275248" cy="0"/>
          </a:xfrm>
          <a:prstGeom prst="line">
            <a:avLst/>
          </a:prstGeom>
          <a:ln w="95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7" name="Text Placeholder 1"/>
          <p:cNvSpPr txBox="1">
            <a:spLocks/>
          </p:cNvSpPr>
          <p:nvPr/>
        </p:nvSpPr>
        <p:spPr bwMode="gray">
          <a:xfrm>
            <a:off x="2449602" y="2613772"/>
            <a:ext cx="1502730"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dirty="0">
                <a:solidFill>
                  <a:schemeClr val="bg1"/>
                </a:solidFill>
              </a:rPr>
              <a:t>A </a:t>
            </a:r>
            <a:r>
              <a:rPr lang="en-US" b="1" dirty="0">
                <a:solidFill>
                  <a:schemeClr val="bg1"/>
                </a:solidFill>
              </a:rPr>
              <a:t>centrally managed </a:t>
            </a:r>
            <a:r>
              <a:rPr lang="en-US" dirty="0">
                <a:solidFill>
                  <a:schemeClr val="bg1"/>
                </a:solidFill>
              </a:rPr>
              <a:t>group of </a:t>
            </a:r>
            <a:r>
              <a:rPr lang="en-US" b="1" dirty="0">
                <a:solidFill>
                  <a:schemeClr val="bg1"/>
                </a:solidFill>
              </a:rPr>
              <a:t>Success Advisors </a:t>
            </a:r>
            <a:r>
              <a:rPr lang="en-US" dirty="0">
                <a:solidFill>
                  <a:schemeClr val="bg1"/>
                </a:solidFill>
              </a:rPr>
              <a:t>committed to </a:t>
            </a:r>
            <a:r>
              <a:rPr lang="en-US" b="1" dirty="0">
                <a:solidFill>
                  <a:schemeClr val="bg1"/>
                </a:solidFill>
              </a:rPr>
              <a:t>driving measurable student outcomes</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490" y="2482831"/>
            <a:ext cx="339839" cy="426576"/>
          </a:xfrm>
          <a:prstGeom prst="rect">
            <a:avLst/>
          </a:prstGeom>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792" y="1825580"/>
            <a:ext cx="339839" cy="426576"/>
          </a:xfrm>
          <a:prstGeom prst="rect">
            <a:avLst/>
          </a:prstGeom>
        </p:spPr>
      </p:pic>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059" y="1293068"/>
            <a:ext cx="339839" cy="426576"/>
          </a:xfrm>
          <a:prstGeom prst="rect">
            <a:avLst/>
          </a:prstGeom>
        </p:spPr>
      </p:pic>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686" y="1825580"/>
            <a:ext cx="339839" cy="426576"/>
          </a:xfrm>
          <a:prstGeom prst="rect">
            <a:avLst/>
          </a:prstGeom>
        </p:spPr>
      </p:pic>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429" y="2475904"/>
            <a:ext cx="339839" cy="426576"/>
          </a:xfrm>
          <a:prstGeom prst="rect">
            <a:avLst/>
          </a:prstGeom>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048" y="1064540"/>
            <a:ext cx="339839" cy="426576"/>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037" y="1293068"/>
            <a:ext cx="339839" cy="426576"/>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590" y="3452519"/>
            <a:ext cx="339838" cy="426576"/>
          </a:xfrm>
          <a:prstGeom prst="rect">
            <a:avLst/>
          </a:prstGeom>
        </p:spPr>
      </p:pic>
    </p:spTree>
    <p:extLst>
      <p:ext uri="{BB962C8B-B14F-4D97-AF65-F5344CB8AC3E}">
        <p14:creationId xmlns:p14="http://schemas.microsoft.com/office/powerpoint/2010/main" val="32256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56" y="53343"/>
            <a:ext cx="5070986" cy="512961"/>
          </a:xfrm>
        </p:spPr>
        <p:txBody>
          <a:bodyPr/>
          <a:lstStyle/>
          <a:p>
            <a:r>
              <a:rPr lang="en-US" dirty="0"/>
              <a:t>The Emergence of Caseload Management</a:t>
            </a:r>
          </a:p>
        </p:txBody>
      </p:sp>
      <p:sp>
        <p:nvSpPr>
          <p:cNvPr id="3" name="Text Placeholder 2"/>
          <p:cNvSpPr>
            <a:spLocks noGrp="1"/>
          </p:cNvSpPr>
          <p:nvPr>
            <p:ph type="body" sz="quarter" idx="16"/>
          </p:nvPr>
        </p:nvSpPr>
        <p:spPr>
          <a:xfrm>
            <a:off x="456965" y="604599"/>
            <a:ext cx="5943835" cy="769441"/>
          </a:xfrm>
        </p:spPr>
        <p:txBody>
          <a:bodyPr/>
          <a:lstStyle/>
          <a:p>
            <a:r>
              <a:rPr lang="en-US" sz="1400" dirty="0"/>
              <a:t>Three Factors in Advising Pave the Way for New Approach</a:t>
            </a:r>
          </a:p>
          <a:p>
            <a:endParaRPr lang="en-US" dirty="0"/>
          </a:p>
        </p:txBody>
      </p:sp>
      <p:sp>
        <p:nvSpPr>
          <p:cNvPr id="4" name="Text Placeholder 3"/>
          <p:cNvSpPr>
            <a:spLocks noGrp="1"/>
          </p:cNvSpPr>
          <p:nvPr>
            <p:ph type="body" sz="quarter" idx="17"/>
          </p:nvPr>
        </p:nvSpPr>
        <p:spPr>
          <a:xfrm>
            <a:off x="1489363" y="3050790"/>
            <a:ext cx="3359727" cy="1669944"/>
          </a:xfrm>
        </p:spPr>
        <p:txBody>
          <a:bodyPr/>
          <a:lstStyle/>
          <a:p>
            <a:pPr lvl="0">
              <a:lnSpc>
                <a:spcPct val="110000"/>
              </a:lnSpc>
              <a:spcBef>
                <a:spcPts val="500"/>
              </a:spcBef>
            </a:pPr>
            <a:r>
              <a:rPr lang="en-US" sz="1050" dirty="0">
                <a:solidFill>
                  <a:schemeClr val="bg2"/>
                </a:solidFill>
              </a:rPr>
              <a:t>“Proactive Advising involves…</a:t>
            </a:r>
            <a:r>
              <a:rPr lang="en-US" sz="1050" b="1" dirty="0">
                <a:solidFill>
                  <a:schemeClr val="bg2"/>
                </a:solidFill>
              </a:rPr>
              <a:t>intensive advising designed to increase the probability of student success, </a:t>
            </a:r>
            <a:r>
              <a:rPr lang="en-US" sz="1050" dirty="0">
                <a:solidFill>
                  <a:schemeClr val="bg2"/>
                </a:solidFill>
              </a:rPr>
              <a:t>working to educate students on all options, and approaching students before situations develop.”</a:t>
            </a:r>
          </a:p>
          <a:p>
            <a:pPr algn="r">
              <a:lnSpc>
                <a:spcPct val="110000"/>
              </a:lnSpc>
              <a:spcBef>
                <a:spcPts val="500"/>
              </a:spcBef>
            </a:pPr>
            <a:r>
              <a:rPr lang="en-US" sz="1200" dirty="0">
                <a:solidFill>
                  <a:schemeClr val="bg2"/>
                </a:solidFill>
                <a:latin typeface="+mj-lt"/>
              </a:rPr>
              <a:t>Jan Varney </a:t>
            </a:r>
          </a:p>
          <a:p>
            <a:pPr algn="r">
              <a:lnSpc>
                <a:spcPct val="110000"/>
              </a:lnSpc>
              <a:spcBef>
                <a:spcPts val="300"/>
              </a:spcBef>
            </a:pPr>
            <a:r>
              <a:rPr lang="en-US" sz="700" dirty="0">
                <a:solidFill>
                  <a:schemeClr val="bg2"/>
                </a:solidFill>
              </a:rPr>
              <a:t>NACADA, 2012</a:t>
            </a:r>
          </a:p>
          <a:p>
            <a:pPr lvl="0"/>
            <a:endParaRPr lang="en-US" sz="1100" dirty="0">
              <a:solidFill>
                <a:schemeClr val="bg2"/>
              </a:solidFill>
            </a:endParaRPr>
          </a:p>
        </p:txBody>
      </p:sp>
      <p:sp>
        <p:nvSpPr>
          <p:cNvPr id="6" name="Text Placeholder 5"/>
          <p:cNvSpPr>
            <a:spLocks noGrp="1"/>
          </p:cNvSpPr>
          <p:nvPr>
            <p:ph type="body" sz="quarter" idx="19"/>
          </p:nvPr>
        </p:nvSpPr>
        <p:spPr/>
        <p:txBody>
          <a:bodyPr/>
          <a:lstStyle/>
          <a:p>
            <a:endParaRPr lang="en-US" dirty="0"/>
          </a:p>
        </p:txBody>
      </p:sp>
      <p:sp>
        <p:nvSpPr>
          <p:cNvPr id="49" name="Rectangle 48"/>
          <p:cNvSpPr/>
          <p:nvPr/>
        </p:nvSpPr>
        <p:spPr>
          <a:xfrm>
            <a:off x="1703407" y="1197454"/>
            <a:ext cx="2994926" cy="253916"/>
          </a:xfrm>
          <a:prstGeom prst="rect">
            <a:avLst/>
          </a:prstGeom>
        </p:spPr>
        <p:txBody>
          <a:bodyPr wrap="square">
            <a:spAutoFit/>
          </a:bodyPr>
          <a:lstStyle/>
          <a:p>
            <a:pPr lvl="0" algn="ctr"/>
            <a:r>
              <a:rPr lang="en-US" sz="1050" b="1" i="1" dirty="0">
                <a:solidFill>
                  <a:schemeClr val="bg1"/>
                </a:solidFill>
              </a:rPr>
              <a:t>Proactive Caseload Management </a:t>
            </a:r>
          </a:p>
        </p:txBody>
      </p:sp>
      <p:sp>
        <p:nvSpPr>
          <p:cNvPr id="50" name="Isosceles Triangle 49"/>
          <p:cNvSpPr/>
          <p:nvPr/>
        </p:nvSpPr>
        <p:spPr bwMode="gray">
          <a:xfrm rot="10800000" flipV="1">
            <a:off x="1821623" y="2862223"/>
            <a:ext cx="201169" cy="137401"/>
          </a:xfrm>
          <a:prstGeom prst="triangle">
            <a:avLst/>
          </a:prstGeom>
          <a:solidFill>
            <a:schemeClr val="accent6"/>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41" name="Plus 40"/>
          <p:cNvSpPr/>
          <p:nvPr/>
        </p:nvSpPr>
        <p:spPr bwMode="gray">
          <a:xfrm>
            <a:off x="2290457" y="2037464"/>
            <a:ext cx="386721" cy="405340"/>
          </a:xfrm>
          <a:prstGeom prst="mathPlus">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b="1" dirty="0">
              <a:solidFill>
                <a:schemeClr val="bg1"/>
              </a:solidFill>
            </a:endParaRPr>
          </a:p>
        </p:txBody>
      </p:sp>
      <p:sp>
        <p:nvSpPr>
          <p:cNvPr id="44" name="Oval 43"/>
          <p:cNvSpPr/>
          <p:nvPr/>
        </p:nvSpPr>
        <p:spPr bwMode="gray">
          <a:xfrm>
            <a:off x="1815256" y="1714417"/>
            <a:ext cx="213903" cy="22420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dirty="0">
                <a:solidFill>
                  <a:schemeClr val="bg1"/>
                </a:solidFill>
                <a:latin typeface="+mj-lt"/>
              </a:rPr>
              <a:t>1</a:t>
            </a:r>
          </a:p>
        </p:txBody>
      </p:sp>
      <p:sp>
        <p:nvSpPr>
          <p:cNvPr id="45" name="Oval 44"/>
          <p:cNvSpPr/>
          <p:nvPr/>
        </p:nvSpPr>
        <p:spPr bwMode="gray">
          <a:xfrm>
            <a:off x="3098270" y="1714417"/>
            <a:ext cx="213903" cy="22420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dirty="0">
                <a:solidFill>
                  <a:schemeClr val="bg1"/>
                </a:solidFill>
                <a:latin typeface="+mj-lt"/>
              </a:rPr>
              <a:t>2</a:t>
            </a:r>
          </a:p>
        </p:txBody>
      </p:sp>
      <p:sp>
        <p:nvSpPr>
          <p:cNvPr id="46" name="Oval 45"/>
          <p:cNvSpPr/>
          <p:nvPr/>
        </p:nvSpPr>
        <p:spPr bwMode="gray">
          <a:xfrm>
            <a:off x="4388903" y="1714417"/>
            <a:ext cx="213903" cy="22420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dirty="0">
                <a:solidFill>
                  <a:schemeClr val="bg1"/>
                </a:solidFill>
                <a:latin typeface="+mj-lt"/>
              </a:rPr>
              <a:t>3</a:t>
            </a:r>
          </a:p>
        </p:txBody>
      </p:sp>
      <p:grpSp>
        <p:nvGrpSpPr>
          <p:cNvPr id="7" name="Group 6"/>
          <p:cNvGrpSpPr/>
          <p:nvPr/>
        </p:nvGrpSpPr>
        <p:grpSpPr>
          <a:xfrm>
            <a:off x="1404746" y="1514479"/>
            <a:ext cx="3592249" cy="1253439"/>
            <a:chOff x="1286987" y="1514479"/>
            <a:chExt cx="3592249" cy="1253439"/>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540" y="1535036"/>
              <a:ext cx="743703" cy="122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156" y="1530803"/>
              <a:ext cx="777860" cy="123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p:cNvSpPr/>
            <p:nvPr/>
          </p:nvSpPr>
          <p:spPr bwMode="gray">
            <a:xfrm>
              <a:off x="1286987" y="1514479"/>
              <a:ext cx="3592249" cy="1253439"/>
            </a:xfrm>
            <a:prstGeom prst="rect">
              <a:avLst/>
            </a:pr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sp>
        <p:nvSpPr>
          <p:cNvPr id="40" name="Rectangle 39"/>
          <p:cNvSpPr/>
          <p:nvPr/>
        </p:nvSpPr>
        <p:spPr>
          <a:xfrm>
            <a:off x="2612839" y="1952492"/>
            <a:ext cx="1176063" cy="507831"/>
          </a:xfrm>
          <a:prstGeom prst="rect">
            <a:avLst/>
          </a:prstGeom>
        </p:spPr>
        <p:txBody>
          <a:bodyPr wrap="square">
            <a:spAutoFit/>
          </a:bodyPr>
          <a:lstStyle/>
          <a:p>
            <a:pPr algn="ctr"/>
            <a:r>
              <a:rPr lang="en-US" sz="900" dirty="0">
                <a:solidFill>
                  <a:schemeClr val="bg1"/>
                </a:solidFill>
              </a:rPr>
              <a:t>An</a:t>
            </a:r>
            <a:r>
              <a:rPr lang="en-US" sz="900" b="1" dirty="0">
                <a:solidFill>
                  <a:schemeClr val="bg1"/>
                </a:solidFill>
              </a:rPr>
              <a:t> </a:t>
            </a:r>
            <a:br>
              <a:rPr lang="en-US" sz="900" b="1" dirty="0">
                <a:solidFill>
                  <a:schemeClr val="bg1"/>
                </a:solidFill>
              </a:rPr>
            </a:br>
            <a:r>
              <a:rPr lang="en-US" sz="900" b="1" dirty="0">
                <a:solidFill>
                  <a:schemeClr val="bg1"/>
                </a:solidFill>
              </a:rPr>
              <a:t>Assigned Caseload</a:t>
            </a:r>
          </a:p>
        </p:txBody>
      </p:sp>
      <p:sp>
        <p:nvSpPr>
          <p:cNvPr id="47" name="Rectangle 46"/>
          <p:cNvSpPr/>
          <p:nvPr/>
        </p:nvSpPr>
        <p:spPr>
          <a:xfrm>
            <a:off x="4016847" y="1952492"/>
            <a:ext cx="958014" cy="646331"/>
          </a:xfrm>
          <a:prstGeom prst="rect">
            <a:avLst/>
          </a:prstGeom>
        </p:spPr>
        <p:txBody>
          <a:bodyPr wrap="square">
            <a:spAutoFit/>
          </a:bodyPr>
          <a:lstStyle/>
          <a:p>
            <a:pPr algn="ctr"/>
            <a:r>
              <a:rPr lang="en-US" sz="900" dirty="0">
                <a:solidFill>
                  <a:schemeClr val="bg1"/>
                </a:solidFill>
              </a:rPr>
              <a:t>Access to </a:t>
            </a:r>
            <a:br>
              <a:rPr lang="en-US" sz="900" dirty="0">
                <a:solidFill>
                  <a:schemeClr val="bg1"/>
                </a:solidFill>
              </a:rPr>
            </a:br>
            <a:r>
              <a:rPr lang="en-US" sz="900" b="1" dirty="0">
                <a:solidFill>
                  <a:schemeClr val="bg1"/>
                </a:solidFill>
              </a:rPr>
              <a:t>Data and Technology </a:t>
            </a:r>
            <a:r>
              <a:rPr lang="en-US" sz="900" dirty="0">
                <a:solidFill>
                  <a:schemeClr val="bg1"/>
                </a:solidFill>
              </a:rPr>
              <a:t>(SSMS)</a:t>
            </a:r>
          </a:p>
        </p:txBody>
      </p:sp>
      <p:sp>
        <p:nvSpPr>
          <p:cNvPr id="48" name="Rectangle 47"/>
          <p:cNvSpPr/>
          <p:nvPr/>
        </p:nvSpPr>
        <p:spPr>
          <a:xfrm>
            <a:off x="1510531" y="1952492"/>
            <a:ext cx="823353" cy="507831"/>
          </a:xfrm>
          <a:prstGeom prst="rect">
            <a:avLst/>
          </a:prstGeom>
        </p:spPr>
        <p:txBody>
          <a:bodyPr wrap="square">
            <a:spAutoFit/>
          </a:bodyPr>
          <a:lstStyle/>
          <a:p>
            <a:pPr algn="ctr"/>
            <a:r>
              <a:rPr lang="en-US" sz="900" b="1" dirty="0">
                <a:solidFill>
                  <a:schemeClr val="bg1"/>
                </a:solidFill>
              </a:rPr>
              <a:t>Proactive Advising </a:t>
            </a:r>
            <a:r>
              <a:rPr lang="en-US" sz="900" dirty="0">
                <a:solidFill>
                  <a:schemeClr val="bg1"/>
                </a:solidFill>
              </a:rPr>
              <a:t>Approach</a:t>
            </a:r>
          </a:p>
        </p:txBody>
      </p:sp>
      <p:sp>
        <p:nvSpPr>
          <p:cNvPr id="20" name="Text Placeholder 4"/>
          <p:cNvSpPr>
            <a:spLocks noGrp="1"/>
          </p:cNvSpPr>
          <p:nvPr>
            <p:ph type="body" sz="quarter" idx="18"/>
          </p:nvPr>
        </p:nvSpPr>
        <p:spPr>
          <a:xfrm>
            <a:off x="3308156" y="4369713"/>
            <a:ext cx="2864044" cy="430887"/>
          </a:xfrm>
        </p:spPr>
        <p:txBody>
          <a:bodyPr/>
          <a:lstStyle/>
          <a:p>
            <a:r>
              <a:rPr lang="en-US" dirty="0"/>
              <a:t>Source: Varney, Jennifer. “Proactive (Intrusive) Advising.” NACADA: Academic Advising Today (2012), </a:t>
            </a:r>
            <a:r>
              <a:rPr lang="en-US" dirty="0">
                <a:hlinkClick r:id="rId5"/>
              </a:rPr>
              <a:t>http://www.nacada.ksu.edu/Resources/Academic-Advising-Today/View-Articles/Proactive-Intrusive-Advising.aspx</a:t>
            </a:r>
            <a:r>
              <a:rPr lang="en-US" dirty="0"/>
              <a:t>; EAB interviews and analysis.</a:t>
            </a:r>
          </a:p>
        </p:txBody>
      </p:sp>
    </p:spTree>
    <p:extLst>
      <p:ext uri="{BB962C8B-B14F-4D97-AF65-F5344CB8AC3E}">
        <p14:creationId xmlns:p14="http://schemas.microsoft.com/office/powerpoint/2010/main" val="354019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Why Assign Advisor Caseloads?</a:t>
            </a:r>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endParaRPr lang="en-US"/>
          </a:p>
        </p:txBody>
      </p:sp>
      <p:sp>
        <p:nvSpPr>
          <p:cNvPr id="14" name="TextBox 13"/>
          <p:cNvSpPr txBox="1"/>
          <p:nvPr/>
        </p:nvSpPr>
        <p:spPr bwMode="gray">
          <a:xfrm>
            <a:off x="504189" y="2385539"/>
            <a:ext cx="1323961" cy="615553"/>
          </a:xfrm>
          <a:prstGeom prst="rect">
            <a:avLst/>
          </a:prstGeom>
          <a:noFill/>
        </p:spPr>
        <p:txBody>
          <a:bodyPr wrap="square" lIns="0" tIns="0" rIns="0" bIns="0" rtlCol="0">
            <a:spAutoFit/>
          </a:bodyPr>
          <a:lstStyle/>
          <a:p>
            <a:pPr algn="ctr">
              <a:spcBef>
                <a:spcPts val="500"/>
              </a:spcBef>
            </a:pPr>
            <a:r>
              <a:rPr lang="en-US" sz="1000" dirty="0">
                <a:solidFill>
                  <a:schemeClr val="bg1"/>
                </a:solidFill>
              </a:rPr>
              <a:t>Prerequisite for a </a:t>
            </a:r>
            <a:r>
              <a:rPr lang="en-US" sz="1000" dirty="0">
                <a:solidFill>
                  <a:schemeClr val="tx2"/>
                </a:solidFill>
              </a:rPr>
              <a:t>proactive </a:t>
            </a:r>
            <a:r>
              <a:rPr lang="en-US" sz="1000" dirty="0">
                <a:solidFill>
                  <a:schemeClr val="bg1"/>
                </a:solidFill>
              </a:rPr>
              <a:t>approach and </a:t>
            </a:r>
            <a:r>
              <a:rPr lang="en-US" sz="1000" dirty="0">
                <a:solidFill>
                  <a:schemeClr val="tx2"/>
                </a:solidFill>
              </a:rPr>
              <a:t>quantitative</a:t>
            </a:r>
            <a:r>
              <a:rPr lang="en-US" sz="1000" dirty="0">
                <a:solidFill>
                  <a:schemeClr val="bg1"/>
                </a:solidFill>
              </a:rPr>
              <a:t> evaluation</a:t>
            </a:r>
          </a:p>
        </p:txBody>
      </p:sp>
      <p:sp>
        <p:nvSpPr>
          <p:cNvPr id="15" name="TextBox 14"/>
          <p:cNvSpPr txBox="1"/>
          <p:nvPr/>
        </p:nvSpPr>
        <p:spPr bwMode="gray">
          <a:xfrm>
            <a:off x="2542587" y="2385539"/>
            <a:ext cx="1323961" cy="615553"/>
          </a:xfrm>
          <a:prstGeom prst="rect">
            <a:avLst/>
          </a:prstGeom>
          <a:noFill/>
        </p:spPr>
        <p:txBody>
          <a:bodyPr wrap="square" lIns="0" tIns="0" rIns="0" bIns="0" rtlCol="0">
            <a:spAutoFit/>
          </a:bodyPr>
          <a:lstStyle/>
          <a:p>
            <a:pPr algn="ctr">
              <a:spcBef>
                <a:spcPts val="500"/>
              </a:spcBef>
            </a:pPr>
            <a:r>
              <a:rPr lang="en-US" sz="1000" dirty="0">
                <a:solidFill>
                  <a:schemeClr val="bg1"/>
                </a:solidFill>
              </a:rPr>
              <a:t>Helps advisors take more </a:t>
            </a:r>
            <a:r>
              <a:rPr lang="en-US" sz="1000" dirty="0">
                <a:solidFill>
                  <a:schemeClr val="tx2"/>
                </a:solidFill>
              </a:rPr>
              <a:t>ownership</a:t>
            </a:r>
            <a:r>
              <a:rPr lang="en-US" sz="1000" dirty="0">
                <a:solidFill>
                  <a:schemeClr val="accent6"/>
                </a:solidFill>
              </a:rPr>
              <a:t> </a:t>
            </a:r>
            <a:br>
              <a:rPr lang="en-US" sz="1000" dirty="0">
                <a:solidFill>
                  <a:schemeClr val="accent6"/>
                </a:solidFill>
              </a:rPr>
            </a:br>
            <a:r>
              <a:rPr lang="en-US" sz="1000" dirty="0">
                <a:solidFill>
                  <a:schemeClr val="bg1"/>
                </a:solidFill>
              </a:rPr>
              <a:t>of students’ success or failure</a:t>
            </a:r>
          </a:p>
        </p:txBody>
      </p:sp>
      <p:sp>
        <p:nvSpPr>
          <p:cNvPr id="16" name="TextBox 15"/>
          <p:cNvSpPr txBox="1"/>
          <p:nvPr/>
        </p:nvSpPr>
        <p:spPr bwMode="gray">
          <a:xfrm>
            <a:off x="4511716" y="2385539"/>
            <a:ext cx="1323961" cy="615553"/>
          </a:xfrm>
          <a:prstGeom prst="rect">
            <a:avLst/>
          </a:prstGeom>
          <a:noFill/>
        </p:spPr>
        <p:txBody>
          <a:bodyPr wrap="square" lIns="0" tIns="0" rIns="0" bIns="0" rtlCol="0">
            <a:spAutoFit/>
          </a:bodyPr>
          <a:lstStyle/>
          <a:p>
            <a:pPr algn="ctr">
              <a:spcBef>
                <a:spcPts val="500"/>
              </a:spcBef>
            </a:pPr>
            <a:r>
              <a:rPr lang="en-US" sz="1000" dirty="0">
                <a:solidFill>
                  <a:schemeClr val="bg1"/>
                </a:solidFill>
              </a:rPr>
              <a:t>Creates a better, more </a:t>
            </a:r>
            <a:r>
              <a:rPr lang="en-US" sz="1000" dirty="0">
                <a:solidFill>
                  <a:schemeClr val="tx2"/>
                </a:solidFill>
              </a:rPr>
              <a:t>consistent</a:t>
            </a:r>
            <a:r>
              <a:rPr lang="en-US" sz="1000" dirty="0">
                <a:solidFill>
                  <a:schemeClr val="accent6"/>
                </a:solidFill>
              </a:rPr>
              <a:t> </a:t>
            </a:r>
            <a:r>
              <a:rPr lang="en-US" sz="1000" dirty="0">
                <a:solidFill>
                  <a:schemeClr val="bg1"/>
                </a:solidFill>
              </a:rPr>
              <a:t>experience for students </a:t>
            </a:r>
          </a:p>
        </p:txBody>
      </p:sp>
      <p:pic>
        <p:nvPicPr>
          <p:cNvPr id="17" name="Picture 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0984" y="1682396"/>
            <a:ext cx="633163" cy="616279"/>
          </a:xfrm>
          <a:prstGeom prst="rect">
            <a:avLst/>
          </a:prstGeom>
        </p:spPr>
      </p:pic>
      <p:pic>
        <p:nvPicPr>
          <p:cNvPr id="18" name="Picture 1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85353" y="1738382"/>
            <a:ext cx="828504" cy="504306"/>
          </a:xfrm>
          <a:prstGeom prst="rect">
            <a:avLst/>
          </a:prstGeom>
        </p:spPr>
      </p:pic>
      <p:pic>
        <p:nvPicPr>
          <p:cNvPr id="19" name="Picture 1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84441" y="1715743"/>
            <a:ext cx="578510" cy="549585"/>
          </a:xfrm>
          <a:prstGeom prst="rect">
            <a:avLst/>
          </a:prstGeom>
        </p:spPr>
      </p:pic>
      <p:sp>
        <p:nvSpPr>
          <p:cNvPr id="25" name="Title 24"/>
          <p:cNvSpPr>
            <a:spLocks noGrp="1"/>
          </p:cNvSpPr>
          <p:nvPr>
            <p:ph type="title"/>
          </p:nvPr>
        </p:nvSpPr>
        <p:spPr/>
        <p:txBody>
          <a:bodyPr/>
          <a:lstStyle/>
          <a:p>
            <a:endParaRPr lang="en-US" dirty="0"/>
          </a:p>
        </p:txBody>
      </p:sp>
    </p:spTree>
    <p:extLst>
      <p:ext uri="{BB962C8B-B14F-4D97-AF65-F5344CB8AC3E}">
        <p14:creationId xmlns:p14="http://schemas.microsoft.com/office/powerpoint/2010/main" val="173980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3965701" y="5150878"/>
            <a:ext cx="2377440" cy="200055"/>
          </a:xfrm>
        </p:spPr>
        <p:txBody>
          <a:bodyPr/>
          <a:lstStyle/>
          <a:p>
            <a:endParaRPr lang="en-US" dirty="0"/>
          </a:p>
        </p:txBody>
      </p:sp>
      <p:sp>
        <p:nvSpPr>
          <p:cNvPr id="6" name="Title 5"/>
          <p:cNvSpPr>
            <a:spLocks noGrp="1"/>
          </p:cNvSpPr>
          <p:nvPr>
            <p:ph type="title"/>
          </p:nvPr>
        </p:nvSpPr>
        <p:spPr>
          <a:xfrm>
            <a:off x="269875" y="309824"/>
            <a:ext cx="5874616" cy="256480"/>
          </a:xfrm>
        </p:spPr>
        <p:txBody>
          <a:bodyPr/>
          <a:lstStyle/>
          <a:p>
            <a:r>
              <a:rPr lang="en-US" dirty="0"/>
              <a:t>What Does It Look Like?</a:t>
            </a:r>
          </a:p>
        </p:txBody>
      </p:sp>
      <p:sp>
        <p:nvSpPr>
          <p:cNvPr id="8" name="Rectangle 7"/>
          <p:cNvSpPr/>
          <p:nvPr/>
        </p:nvSpPr>
        <p:spPr>
          <a:xfrm>
            <a:off x="204926" y="956240"/>
            <a:ext cx="4768856" cy="246221"/>
          </a:xfrm>
          <a:prstGeom prst="rect">
            <a:avLst/>
          </a:prstGeom>
        </p:spPr>
        <p:txBody>
          <a:bodyPr wrap="square">
            <a:spAutoFit/>
          </a:bodyPr>
          <a:lstStyle/>
          <a:p>
            <a:pPr lvl="0"/>
            <a:r>
              <a:rPr lang="en-US" sz="1000" b="1" dirty="0"/>
              <a:t>Wiregrass Case Management Process</a:t>
            </a:r>
            <a:endParaRPr lang="en-US" sz="800" i="1" dirty="0"/>
          </a:p>
        </p:txBody>
      </p:sp>
      <p:sp>
        <p:nvSpPr>
          <p:cNvPr id="5" name="Text Placeholder 4"/>
          <p:cNvSpPr>
            <a:spLocks noGrp="1"/>
          </p:cNvSpPr>
          <p:nvPr>
            <p:ph type="body" sz="quarter" idx="15"/>
          </p:nvPr>
        </p:nvSpPr>
        <p:spPr>
          <a:xfrm>
            <a:off x="269875" y="640267"/>
            <a:ext cx="5859463" cy="184666"/>
          </a:xfrm>
        </p:spPr>
        <p:txBody>
          <a:bodyPr/>
          <a:lstStyle/>
          <a:p>
            <a:r>
              <a:rPr lang="en-US" dirty="0"/>
              <a:t>Comprehensive and Continuous Approach to Student Support</a:t>
            </a:r>
          </a:p>
        </p:txBody>
      </p:sp>
      <p:sp>
        <p:nvSpPr>
          <p:cNvPr id="117" name="Rectangle 116"/>
          <p:cNvSpPr/>
          <p:nvPr/>
        </p:nvSpPr>
        <p:spPr bwMode="gray">
          <a:xfrm>
            <a:off x="1" y="1692275"/>
            <a:ext cx="1470502" cy="2526423"/>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9" name="Text Placeholder 1"/>
          <p:cNvSpPr txBox="1">
            <a:spLocks/>
          </p:cNvSpPr>
          <p:nvPr/>
        </p:nvSpPr>
        <p:spPr bwMode="gray">
          <a:xfrm>
            <a:off x="278069" y="1767787"/>
            <a:ext cx="1131631" cy="234423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solidFill>
                  <a:srgbClr val="333E48"/>
                </a:solidFill>
              </a:rPr>
              <a:t>Advisors </a:t>
            </a:r>
            <a:r>
              <a:rPr lang="en-US" b="1" dirty="0">
                <a:solidFill>
                  <a:srgbClr val="333E48"/>
                </a:solidFill>
              </a:rPr>
              <a:t>monitor evolving needs </a:t>
            </a:r>
            <a:r>
              <a:rPr lang="en-US" dirty="0">
                <a:solidFill>
                  <a:srgbClr val="333E48"/>
                </a:solidFill>
              </a:rPr>
              <a:t>of students in their caseloads</a:t>
            </a:r>
          </a:p>
          <a:p>
            <a:r>
              <a:rPr lang="en-US" dirty="0">
                <a:solidFill>
                  <a:srgbClr val="333E48"/>
                </a:solidFill>
              </a:rPr>
              <a:t>May have multiple visits with same students and no visits with others</a:t>
            </a:r>
          </a:p>
          <a:p>
            <a:r>
              <a:rPr lang="en-US" dirty="0">
                <a:solidFill>
                  <a:srgbClr val="333E48"/>
                </a:solidFill>
              </a:rPr>
              <a:t>Advisors </a:t>
            </a:r>
            <a:r>
              <a:rPr lang="en-US" b="1" dirty="0">
                <a:solidFill>
                  <a:srgbClr val="333E48"/>
                </a:solidFill>
              </a:rPr>
              <a:t>given</a:t>
            </a:r>
            <a:r>
              <a:rPr lang="en-US" dirty="0">
                <a:solidFill>
                  <a:srgbClr val="333E48"/>
                </a:solidFill>
              </a:rPr>
              <a:t> </a:t>
            </a:r>
            <a:r>
              <a:rPr lang="en-US" b="1" dirty="0">
                <a:solidFill>
                  <a:srgbClr val="333E48"/>
                </a:solidFill>
              </a:rPr>
              <a:t>trust and latitude </a:t>
            </a:r>
            <a:r>
              <a:rPr lang="en-US" dirty="0">
                <a:solidFill>
                  <a:srgbClr val="333E48"/>
                </a:solidFill>
              </a:rPr>
              <a:t>to “manage their lists” using all available tools</a:t>
            </a:r>
            <a:endParaRPr lang="en-US" b="1" dirty="0">
              <a:solidFill>
                <a:srgbClr val="333E48"/>
              </a:solidFill>
            </a:endParaRPr>
          </a:p>
        </p:txBody>
      </p:sp>
      <p:pic>
        <p:nvPicPr>
          <p:cNvPr id="7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3337013" y="3121306"/>
            <a:ext cx="420925" cy="36620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3337013" y="1597540"/>
            <a:ext cx="355261" cy="30434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gray">
          <a:xfrm>
            <a:off x="4920080" y="3136678"/>
            <a:ext cx="394661" cy="33546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4920080" y="1610772"/>
            <a:ext cx="382398" cy="277875"/>
          </a:xfrm>
          <a:prstGeom prst="rect">
            <a:avLst/>
          </a:prstGeom>
          <a:noFill/>
          <a:extLst>
            <a:ext uri="{909E8E84-426E-40DD-AFC4-6F175D3DCCD1}">
              <a14:hiddenFill xmlns:a14="http://schemas.microsoft.com/office/drawing/2010/main">
                <a:solidFill>
                  <a:srgbClr val="FFFFFF"/>
                </a:solidFill>
              </a14:hiddenFill>
            </a:ext>
          </a:extLst>
        </p:spPr>
      </p:pic>
      <p:sp>
        <p:nvSpPr>
          <p:cNvPr id="58" name="Right Arrow 57"/>
          <p:cNvSpPr/>
          <p:nvPr/>
        </p:nvSpPr>
        <p:spPr bwMode="gray">
          <a:xfrm rot="5400000">
            <a:off x="3837323" y="2711212"/>
            <a:ext cx="156252" cy="171877"/>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91" name="Rectangle 90"/>
          <p:cNvSpPr/>
          <p:nvPr/>
        </p:nvSpPr>
        <p:spPr bwMode="gray">
          <a:xfrm>
            <a:off x="3252004" y="2968683"/>
            <a:ext cx="1328141" cy="1250015"/>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a:solidFill>
                  <a:schemeClr val="bg1"/>
                </a:solidFill>
              </a:rPr>
              <a:t>z</a:t>
            </a:r>
          </a:p>
        </p:txBody>
      </p:sp>
      <p:sp>
        <p:nvSpPr>
          <p:cNvPr id="92" name="Rectangle 91"/>
          <p:cNvSpPr/>
          <p:nvPr/>
        </p:nvSpPr>
        <p:spPr bwMode="gray">
          <a:xfrm>
            <a:off x="3251379" y="1461388"/>
            <a:ext cx="1328141" cy="1250015"/>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a:solidFill>
                  <a:schemeClr val="bg1"/>
                </a:solidFill>
              </a:rPr>
              <a:t>z</a:t>
            </a:r>
          </a:p>
        </p:txBody>
      </p:sp>
      <p:sp>
        <p:nvSpPr>
          <p:cNvPr id="93" name="Right Arrow 92"/>
          <p:cNvSpPr/>
          <p:nvPr/>
        </p:nvSpPr>
        <p:spPr bwMode="gray">
          <a:xfrm>
            <a:off x="3004697" y="2010704"/>
            <a:ext cx="156252" cy="171877"/>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95" name="Rectangle 94"/>
          <p:cNvSpPr/>
          <p:nvPr/>
        </p:nvSpPr>
        <p:spPr bwMode="gray">
          <a:xfrm>
            <a:off x="1668936" y="1461388"/>
            <a:ext cx="1328141" cy="275731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a:solidFill>
                  <a:schemeClr val="bg1"/>
                </a:solidFill>
              </a:rPr>
              <a:t>z</a:t>
            </a:r>
          </a:p>
        </p:txBody>
      </p:sp>
      <p:sp>
        <p:nvSpPr>
          <p:cNvPr id="96" name="TextBox 95"/>
          <p:cNvSpPr txBox="1"/>
          <p:nvPr/>
        </p:nvSpPr>
        <p:spPr bwMode="gray">
          <a:xfrm>
            <a:off x="1757535" y="1975188"/>
            <a:ext cx="1212325" cy="2072362"/>
          </a:xfrm>
          <a:prstGeom prst="rect">
            <a:avLst/>
          </a:prstGeom>
          <a:noFill/>
        </p:spPr>
        <p:txBody>
          <a:bodyPr wrap="square" lIns="0" tIns="0" rIns="0" bIns="0" rtlCol="0">
            <a:spAutoFit/>
          </a:bodyPr>
          <a:lstStyle/>
          <a:p>
            <a:r>
              <a:rPr lang="en-US" sz="900" dirty="0">
                <a:solidFill>
                  <a:srgbClr val="333E48"/>
                </a:solidFill>
              </a:rPr>
              <a:t>Advisor </a:t>
            </a:r>
            <a:r>
              <a:rPr lang="en-US" sz="900" b="1" dirty="0">
                <a:solidFill>
                  <a:srgbClr val="333E48"/>
                </a:solidFill>
              </a:rPr>
              <a:t>identifies</a:t>
            </a:r>
            <a:r>
              <a:rPr lang="en-US" sz="900" dirty="0">
                <a:solidFill>
                  <a:srgbClr val="333E48"/>
                </a:solidFill>
              </a:rPr>
              <a:t> </a:t>
            </a:r>
            <a:br>
              <a:rPr lang="en-US" sz="900" dirty="0">
                <a:solidFill>
                  <a:srgbClr val="333E48"/>
                </a:solidFill>
              </a:rPr>
            </a:br>
            <a:r>
              <a:rPr lang="en-US" sz="900" dirty="0">
                <a:solidFill>
                  <a:srgbClr val="333E48"/>
                </a:solidFill>
              </a:rPr>
              <a:t>key risk factors and student groups within their caseloads, e.g.:</a:t>
            </a:r>
          </a:p>
          <a:p>
            <a:pPr marL="114300" indent="-114300">
              <a:spcBef>
                <a:spcPts val="800"/>
              </a:spcBef>
              <a:buFont typeface="Arial" panose="020B0604020202020204" pitchFamily="34" charset="0"/>
              <a:buChar char="•"/>
            </a:pPr>
            <a:r>
              <a:rPr lang="en-US" sz="900" dirty="0">
                <a:solidFill>
                  <a:srgbClr val="333E48"/>
                </a:solidFill>
              </a:rPr>
              <a:t>Low high </a:t>
            </a:r>
            <a:br>
              <a:rPr lang="en-US" sz="900" dirty="0">
                <a:solidFill>
                  <a:srgbClr val="333E48"/>
                </a:solidFill>
              </a:rPr>
            </a:br>
            <a:r>
              <a:rPr lang="en-US" sz="900" dirty="0">
                <a:solidFill>
                  <a:srgbClr val="333E48"/>
                </a:solidFill>
              </a:rPr>
              <a:t>school GPA</a:t>
            </a:r>
          </a:p>
          <a:p>
            <a:pPr marL="114300" indent="-114300">
              <a:spcBef>
                <a:spcPts val="800"/>
              </a:spcBef>
              <a:buFont typeface="Arial" panose="020B0604020202020204" pitchFamily="34" charset="0"/>
              <a:buChar char="•"/>
            </a:pPr>
            <a:r>
              <a:rPr lang="en-US" sz="900" dirty="0">
                <a:solidFill>
                  <a:srgbClr val="333E48"/>
                </a:solidFill>
              </a:rPr>
              <a:t>First-generation</a:t>
            </a:r>
          </a:p>
          <a:p>
            <a:pPr marL="114300" indent="-114300">
              <a:spcBef>
                <a:spcPts val="800"/>
              </a:spcBef>
              <a:buFont typeface="Arial" panose="020B0604020202020204" pitchFamily="34" charset="0"/>
              <a:buChar char="•"/>
            </a:pPr>
            <a:r>
              <a:rPr lang="en-US" sz="900" dirty="0">
                <a:solidFill>
                  <a:srgbClr val="333E48"/>
                </a:solidFill>
              </a:rPr>
              <a:t>Financial risk </a:t>
            </a:r>
          </a:p>
          <a:p>
            <a:pPr marL="114300" indent="-114300">
              <a:spcBef>
                <a:spcPts val="800"/>
              </a:spcBef>
              <a:buFont typeface="Arial" panose="020B0604020202020204" pitchFamily="34" charset="0"/>
              <a:buChar char="•"/>
            </a:pPr>
            <a:r>
              <a:rPr lang="en-US" sz="900" dirty="0">
                <a:solidFill>
                  <a:srgbClr val="333E48"/>
                </a:solidFill>
              </a:rPr>
              <a:t>Low midterm </a:t>
            </a:r>
            <a:br>
              <a:rPr lang="en-US" sz="900" dirty="0">
                <a:solidFill>
                  <a:srgbClr val="333E48"/>
                </a:solidFill>
              </a:rPr>
            </a:br>
            <a:r>
              <a:rPr lang="en-US" sz="900" dirty="0">
                <a:solidFill>
                  <a:srgbClr val="333E48"/>
                </a:solidFill>
              </a:rPr>
              <a:t>grades in key courses</a:t>
            </a:r>
            <a:endParaRPr lang="en-US" sz="900" dirty="0"/>
          </a:p>
        </p:txBody>
      </p:sp>
      <p:sp>
        <p:nvSpPr>
          <p:cNvPr id="97" name="Oval 96"/>
          <p:cNvSpPr/>
          <p:nvPr/>
        </p:nvSpPr>
        <p:spPr bwMode="gray">
          <a:xfrm>
            <a:off x="1577182" y="1371926"/>
            <a:ext cx="185142" cy="185142"/>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dirty="0">
                <a:solidFill>
                  <a:schemeClr val="bg1"/>
                </a:solidFill>
                <a:latin typeface="+mj-lt"/>
              </a:rPr>
              <a:t>1</a:t>
            </a:r>
          </a:p>
        </p:txBody>
      </p:sp>
      <p:sp>
        <p:nvSpPr>
          <p:cNvPr id="98" name="TextBox 97"/>
          <p:cNvSpPr txBox="1"/>
          <p:nvPr/>
        </p:nvSpPr>
        <p:spPr bwMode="gray">
          <a:xfrm>
            <a:off x="3337013" y="1975188"/>
            <a:ext cx="1235317" cy="553998"/>
          </a:xfrm>
          <a:prstGeom prst="rect">
            <a:avLst/>
          </a:prstGeom>
          <a:noFill/>
        </p:spPr>
        <p:txBody>
          <a:bodyPr wrap="square" lIns="0" tIns="0" rIns="0" bIns="0" rtlCol="0">
            <a:spAutoFit/>
          </a:bodyPr>
          <a:lstStyle/>
          <a:p>
            <a:r>
              <a:rPr lang="en-US" sz="900" dirty="0">
                <a:solidFill>
                  <a:srgbClr val="333E48"/>
                </a:solidFill>
              </a:rPr>
              <a:t>Identifies </a:t>
            </a:r>
            <a:r>
              <a:rPr lang="en-US" sz="900" b="1" dirty="0">
                <a:solidFill>
                  <a:srgbClr val="333E48"/>
                </a:solidFill>
              </a:rPr>
              <a:t>critical</a:t>
            </a:r>
            <a:r>
              <a:rPr lang="en-US" sz="900" dirty="0">
                <a:solidFill>
                  <a:srgbClr val="333E48"/>
                </a:solidFill>
              </a:rPr>
              <a:t> </a:t>
            </a:r>
            <a:r>
              <a:rPr lang="en-US" sz="900" b="1" dirty="0">
                <a:solidFill>
                  <a:srgbClr val="333E48"/>
                </a:solidFill>
              </a:rPr>
              <a:t>times </a:t>
            </a:r>
            <a:r>
              <a:rPr lang="en-US" sz="900" dirty="0">
                <a:solidFill>
                  <a:srgbClr val="333E48"/>
                </a:solidFill>
              </a:rPr>
              <a:t>for outreach (e.g., registration, midterms, drop/add)</a:t>
            </a:r>
            <a:endParaRPr lang="en-US" sz="900" dirty="0"/>
          </a:p>
        </p:txBody>
      </p:sp>
      <p:sp>
        <p:nvSpPr>
          <p:cNvPr id="99" name="Oval 98"/>
          <p:cNvSpPr/>
          <p:nvPr/>
        </p:nvSpPr>
        <p:spPr bwMode="gray">
          <a:xfrm>
            <a:off x="3151438" y="1371926"/>
            <a:ext cx="185142" cy="185142"/>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dirty="0">
                <a:solidFill>
                  <a:schemeClr val="bg1"/>
                </a:solidFill>
                <a:latin typeface="+mj-lt"/>
              </a:rPr>
              <a:t>2</a:t>
            </a:r>
          </a:p>
        </p:txBody>
      </p:sp>
      <p:sp>
        <p:nvSpPr>
          <p:cNvPr id="100" name="Right Arrow 99"/>
          <p:cNvSpPr/>
          <p:nvPr/>
        </p:nvSpPr>
        <p:spPr bwMode="gray">
          <a:xfrm rot="10800000">
            <a:off x="4676263" y="3507752"/>
            <a:ext cx="156252" cy="171877"/>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01" name="TextBox 100"/>
          <p:cNvSpPr txBox="1"/>
          <p:nvPr/>
        </p:nvSpPr>
        <p:spPr bwMode="gray">
          <a:xfrm>
            <a:off x="3337013" y="3553834"/>
            <a:ext cx="1242507" cy="553998"/>
          </a:xfrm>
          <a:prstGeom prst="rect">
            <a:avLst/>
          </a:prstGeom>
          <a:noFill/>
        </p:spPr>
        <p:txBody>
          <a:bodyPr wrap="square" lIns="0" tIns="0" rIns="0" bIns="0" rtlCol="0">
            <a:spAutoFit/>
          </a:bodyPr>
          <a:lstStyle/>
          <a:p>
            <a:r>
              <a:rPr lang="en-US" sz="900" dirty="0">
                <a:solidFill>
                  <a:srgbClr val="333E48"/>
                </a:solidFill>
              </a:rPr>
              <a:t>Closes the loop and </a:t>
            </a:r>
            <a:r>
              <a:rPr lang="en-US" sz="900" b="1" dirty="0">
                <a:solidFill>
                  <a:srgbClr val="333E48"/>
                </a:solidFill>
              </a:rPr>
              <a:t>monitors</a:t>
            </a:r>
            <a:r>
              <a:rPr lang="en-US" sz="900" dirty="0">
                <a:solidFill>
                  <a:srgbClr val="333E48"/>
                </a:solidFill>
              </a:rPr>
              <a:t> whether targeted students have improved</a:t>
            </a:r>
            <a:endParaRPr lang="en-US" sz="900" dirty="0"/>
          </a:p>
        </p:txBody>
      </p:sp>
      <p:sp>
        <p:nvSpPr>
          <p:cNvPr id="102" name="Oval 101"/>
          <p:cNvSpPr/>
          <p:nvPr/>
        </p:nvSpPr>
        <p:spPr bwMode="gray">
          <a:xfrm>
            <a:off x="3151438" y="2887709"/>
            <a:ext cx="185142" cy="185142"/>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dirty="0">
                <a:solidFill>
                  <a:schemeClr val="bg1"/>
                </a:solidFill>
                <a:latin typeface="+mj-lt"/>
              </a:rPr>
              <a:t>5</a:t>
            </a:r>
          </a:p>
        </p:txBody>
      </p:sp>
      <p:sp>
        <p:nvSpPr>
          <p:cNvPr id="103" name="TextBox 102"/>
          <p:cNvSpPr txBox="1"/>
          <p:nvPr/>
        </p:nvSpPr>
        <p:spPr bwMode="gray">
          <a:xfrm>
            <a:off x="4920080" y="3553834"/>
            <a:ext cx="1209258" cy="553998"/>
          </a:xfrm>
          <a:prstGeom prst="rect">
            <a:avLst/>
          </a:prstGeom>
          <a:noFill/>
        </p:spPr>
        <p:txBody>
          <a:bodyPr wrap="square" lIns="0" tIns="0" rIns="0" bIns="0" rtlCol="0">
            <a:spAutoFit/>
          </a:bodyPr>
          <a:lstStyle/>
          <a:p>
            <a:r>
              <a:rPr lang="en-US" sz="900" b="1" dirty="0"/>
              <a:t>Advises</a:t>
            </a:r>
            <a:r>
              <a:rPr lang="en-US" sz="900" dirty="0"/>
              <a:t> students  </a:t>
            </a:r>
            <a:br>
              <a:rPr lang="en-US" sz="900" dirty="0"/>
            </a:br>
            <a:r>
              <a:rPr lang="en-US" sz="900" dirty="0"/>
              <a:t>in person and </a:t>
            </a:r>
            <a:r>
              <a:rPr lang="en-US" sz="900" b="1" dirty="0"/>
              <a:t>refers</a:t>
            </a:r>
            <a:r>
              <a:rPr lang="en-US" sz="900" dirty="0"/>
              <a:t> to other offices as needed</a:t>
            </a:r>
          </a:p>
        </p:txBody>
      </p:sp>
      <p:pic>
        <p:nvPicPr>
          <p:cNvPr id="107" name="Picture 6" descr="L:\Public\Share\ABC Templates and Resources\EAB Templates and Resources\EAB Art Icons Logos\EAB Icons\Clipboar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7536" y="1560645"/>
            <a:ext cx="267186" cy="378131"/>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108"/>
          <p:cNvSpPr/>
          <p:nvPr/>
        </p:nvSpPr>
        <p:spPr bwMode="gray">
          <a:xfrm>
            <a:off x="4834446" y="2968683"/>
            <a:ext cx="1328141" cy="1250015"/>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a:solidFill>
                  <a:schemeClr val="bg1"/>
                </a:solidFill>
              </a:rPr>
              <a:t>z</a:t>
            </a:r>
          </a:p>
        </p:txBody>
      </p:sp>
      <p:sp>
        <p:nvSpPr>
          <p:cNvPr id="110" name="Oval 109"/>
          <p:cNvSpPr/>
          <p:nvPr/>
        </p:nvSpPr>
        <p:spPr bwMode="gray">
          <a:xfrm>
            <a:off x="4742692" y="2887709"/>
            <a:ext cx="185142" cy="185142"/>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dirty="0">
                <a:solidFill>
                  <a:schemeClr val="bg1"/>
                </a:solidFill>
                <a:latin typeface="+mj-lt"/>
              </a:rPr>
              <a:t>4</a:t>
            </a:r>
          </a:p>
        </p:txBody>
      </p:sp>
      <p:sp>
        <p:nvSpPr>
          <p:cNvPr id="111" name="Rectangle 110"/>
          <p:cNvSpPr/>
          <p:nvPr/>
        </p:nvSpPr>
        <p:spPr bwMode="gray">
          <a:xfrm>
            <a:off x="4834446" y="1461388"/>
            <a:ext cx="1328141" cy="1250015"/>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a:solidFill>
                  <a:schemeClr val="bg1"/>
                </a:solidFill>
              </a:rPr>
              <a:t>z</a:t>
            </a:r>
          </a:p>
        </p:txBody>
      </p:sp>
      <p:sp>
        <p:nvSpPr>
          <p:cNvPr id="112" name="TextBox 111"/>
          <p:cNvSpPr txBox="1"/>
          <p:nvPr/>
        </p:nvSpPr>
        <p:spPr bwMode="gray">
          <a:xfrm>
            <a:off x="4920080" y="1975188"/>
            <a:ext cx="1224411" cy="553998"/>
          </a:xfrm>
          <a:prstGeom prst="rect">
            <a:avLst/>
          </a:prstGeom>
          <a:noFill/>
        </p:spPr>
        <p:txBody>
          <a:bodyPr wrap="square" lIns="0" tIns="0" rIns="0" bIns="0" rtlCol="0">
            <a:spAutoFit/>
          </a:bodyPr>
          <a:lstStyle/>
          <a:p>
            <a:r>
              <a:rPr lang="en-US" sz="900" b="1" dirty="0"/>
              <a:t>Executes</a:t>
            </a:r>
            <a:r>
              <a:rPr lang="en-US" sz="900" dirty="0"/>
              <a:t> outreach, tracks responses, and follows up as needed</a:t>
            </a:r>
          </a:p>
        </p:txBody>
      </p:sp>
      <p:sp>
        <p:nvSpPr>
          <p:cNvPr id="113" name="Oval 112"/>
          <p:cNvSpPr/>
          <p:nvPr/>
        </p:nvSpPr>
        <p:spPr bwMode="gray">
          <a:xfrm>
            <a:off x="4742692" y="1371926"/>
            <a:ext cx="185142" cy="185142"/>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dirty="0">
                <a:solidFill>
                  <a:schemeClr val="bg1"/>
                </a:solidFill>
                <a:latin typeface="+mj-lt"/>
              </a:rPr>
              <a:t>3</a:t>
            </a:r>
          </a:p>
        </p:txBody>
      </p:sp>
      <p:sp>
        <p:nvSpPr>
          <p:cNvPr id="115" name="Right Arrow 114"/>
          <p:cNvSpPr/>
          <p:nvPr/>
        </p:nvSpPr>
        <p:spPr bwMode="gray">
          <a:xfrm rot="5400000">
            <a:off x="5408180" y="2711212"/>
            <a:ext cx="156252" cy="171877"/>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16" name="Right Arrow 115"/>
          <p:cNvSpPr/>
          <p:nvPr/>
        </p:nvSpPr>
        <p:spPr bwMode="gray">
          <a:xfrm>
            <a:off x="4590426" y="2010704"/>
            <a:ext cx="156251" cy="171876"/>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7" name="Right Arrow 36"/>
          <p:cNvSpPr/>
          <p:nvPr/>
        </p:nvSpPr>
        <p:spPr bwMode="gray">
          <a:xfrm rot="10800000">
            <a:off x="3093093" y="3507753"/>
            <a:ext cx="156251" cy="171876"/>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5" name="Text Placeholder 4"/>
          <p:cNvSpPr txBox="1">
            <a:spLocks/>
          </p:cNvSpPr>
          <p:nvPr/>
        </p:nvSpPr>
        <p:spPr bwMode="gray">
          <a:xfrm>
            <a:off x="4973782" y="4600545"/>
            <a:ext cx="1427018" cy="200055"/>
          </a:xfrm>
          <a:prstGeom prst="rect">
            <a:avLst/>
          </a:prstGeom>
        </p:spPr>
        <p:txBody>
          <a:bodyPr vert="horz" wrap="square" lIns="0" tIns="0" rIns="64008" bIns="45720" rtlCol="0" anchor="b" anchorCtr="0">
            <a:spAutoFit/>
          </a:bodyPr>
          <a:lstStyle>
            <a:lvl1pPr marL="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1pPr>
            <a:lvl2pPr marL="1143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2pPr>
            <a:lvl3pPr marL="228600" indent="0" algn="l" defTabSz="640080" rtl="0" eaLnBrk="1" latinLnBrk="0" hangingPunct="1">
              <a:spcBef>
                <a:spcPts val="200"/>
              </a:spcBef>
              <a:buSzPct val="100000"/>
              <a:buFont typeface="Arial" panose="020B0604020202020204" pitchFamily="34" charset="0"/>
              <a:buNone/>
              <a:defRPr sz="500" kern="1200">
                <a:solidFill>
                  <a:schemeClr val="tx1"/>
                </a:solidFill>
                <a:latin typeface="+mn-lt"/>
                <a:ea typeface="+mn-ea"/>
                <a:cs typeface="+mn-cs"/>
              </a:defRPr>
            </a:lvl3pPr>
            <a:lvl4pPr marL="342900" indent="0" algn="l" defTabSz="640080" rtl="0" eaLnBrk="1" latinLnBrk="0" hangingPunct="1">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640080" rtl="0" eaLnBrk="1" latinLnBrk="0" hangingPunct="1">
              <a:spcBef>
                <a:spcPts val="200"/>
              </a:spcBef>
              <a:buSzPct val="100000"/>
              <a:buFont typeface="Arial" panose="020B0604020202020204" pitchFamily="34" charset="0"/>
              <a:buNone/>
              <a:defRPr sz="5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Source: EAB interviews and analysis.</a:t>
            </a:r>
          </a:p>
        </p:txBody>
      </p:sp>
      <p:sp>
        <p:nvSpPr>
          <p:cNvPr id="2" name="Rectangle 1">
            <a:extLst>
              <a:ext uri="{FF2B5EF4-FFF2-40B4-BE49-F238E27FC236}">
                <a16:creationId xmlns:a16="http://schemas.microsoft.com/office/drawing/2014/main" id="{40A0C26A-2639-4D48-9442-53B704ED45F2}"/>
              </a:ext>
            </a:extLst>
          </p:cNvPr>
          <p:cNvSpPr/>
          <p:nvPr/>
        </p:nvSpPr>
        <p:spPr bwMode="gray">
          <a:xfrm>
            <a:off x="6611476" y="1712771"/>
            <a:ext cx="2516797" cy="142390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This reflects Wiregrass’s process. Note there will be a walk-in advisor while the case managers can take the time to the outreach they need to do. They’ll have a walk-in side and an appointment side. Triage issues and then schedule with permanent advisor</a:t>
            </a:r>
          </a:p>
        </p:txBody>
      </p:sp>
    </p:spTree>
    <p:extLst>
      <p:ext uri="{BB962C8B-B14F-4D97-AF65-F5344CB8AC3E}">
        <p14:creationId xmlns:p14="http://schemas.microsoft.com/office/powerpoint/2010/main" val="112519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ROI of Student Success WORKING SLIDES 2" id="{01B9D116-6EC0-4685-828C-30CBE05271F1}" vid="{2CF5D6C2-D3AF-498B-A505-09CB4CAC9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ROI of Student Success WORKING SLIDES 2</Template>
  <TotalTime>0</TotalTime>
  <Words>1756</Words>
  <Application>Microsoft Office PowerPoint</Application>
  <PresentationFormat>Custom</PresentationFormat>
  <Paragraphs>324</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Rockwell</vt:lpstr>
      <vt:lpstr>Verdana</vt:lpstr>
      <vt:lpstr>Wingdings</vt:lpstr>
      <vt:lpstr>EAB1 4x3 On-screen</vt:lpstr>
      <vt:lpstr>Advising Office of  the Future</vt:lpstr>
      <vt:lpstr>Presenters</vt:lpstr>
      <vt:lpstr>PowerPoint Presentation</vt:lpstr>
      <vt:lpstr>Meet the Class of 2027</vt:lpstr>
      <vt:lpstr>PowerPoint Presentation</vt:lpstr>
      <vt:lpstr>PowerPoint Presentation</vt:lpstr>
      <vt:lpstr>The Emergence of Caseload Management</vt:lpstr>
      <vt:lpstr>PowerPoint Presentation</vt:lpstr>
      <vt:lpstr>What Does It Look Like?</vt:lpstr>
      <vt:lpstr>Future Vision: The Coordinated Care Network</vt:lpstr>
      <vt:lpstr>Overview</vt:lpstr>
      <vt:lpstr>Journey to Coordinated Care </vt:lpstr>
      <vt:lpstr>Let’s Discuss</vt:lpstr>
      <vt:lpstr>Change-of-Major and Dual-Major Request </vt:lpstr>
      <vt:lpstr>Streamlining the Process for Students </vt:lpstr>
      <vt:lpstr>Inefficient SAP Appeal Process Corrected</vt:lpstr>
      <vt:lpstr>Let’s Discuss</vt:lpstr>
      <vt:lpstr>Total Enrollment</vt:lpstr>
      <vt:lpstr>PowerPoint Presentation</vt:lpstr>
      <vt:lpstr>Our Next Priority</vt:lpstr>
      <vt:lpstr>Sustaining Momentum </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2018-09-06T15:07:41Z</dcterms:created>
  <dcterms:modified xsi:type="dcterms:W3CDTF">2019-10-09T20:32:58Z</dcterms:modified>
  <cp:category/>
</cp:coreProperties>
</file>