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82" r:id="rId2"/>
    <p:sldId id="283" r:id="rId3"/>
    <p:sldId id="281" r:id="rId4"/>
    <p:sldId id="260" r:id="rId5"/>
    <p:sldId id="290" r:id="rId6"/>
    <p:sldId id="261" r:id="rId7"/>
    <p:sldId id="286" r:id="rId8"/>
    <p:sldId id="285" r:id="rId9"/>
    <p:sldId id="258" r:id="rId10"/>
    <p:sldId id="270" r:id="rId11"/>
    <p:sldId id="262" r:id="rId12"/>
    <p:sldId id="263" r:id="rId13"/>
    <p:sldId id="287" r:id="rId14"/>
    <p:sldId id="264" r:id="rId15"/>
    <p:sldId id="259" r:id="rId16"/>
    <p:sldId id="284" r:id="rId17"/>
    <p:sldId id="273" r:id="rId18"/>
    <p:sldId id="274" r:id="rId19"/>
    <p:sldId id="276" r:id="rId20"/>
    <p:sldId id="277" r:id="rId21"/>
    <p:sldId id="278" r:id="rId22"/>
    <p:sldId id="272" r:id="rId23"/>
    <p:sldId id="267" r:id="rId24"/>
    <p:sldId id="268" r:id="rId25"/>
    <p:sldId id="269" r:id="rId26"/>
    <p:sldId id="271" r:id="rId27"/>
    <p:sldId id="289" r:id="rId28"/>
    <p:sldId id="288" r:id="rId29"/>
  </p:sldIdLst>
  <p:sldSz cx="12192000" cy="6858000"/>
  <p:notesSz cx="6858000" cy="9144000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8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0" autoAdjust="0"/>
    <p:restoredTop sz="94660"/>
  </p:normalViewPr>
  <p:slideViewPr>
    <p:cSldViewPr snapToGrid="0">
      <p:cViewPr varScale="1">
        <p:scale>
          <a:sx n="65" d="100"/>
          <a:sy n="65" d="100"/>
        </p:scale>
        <p:origin x="3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036128-5C46-456C-B0EB-32042E3D58D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84FBF3-4710-4B87-9E80-AA04D627C35E}">
      <dgm:prSet phldrT="[Text]" custT="1"/>
      <dgm:spPr/>
      <dgm:t>
        <a:bodyPr/>
        <a:lstStyle/>
        <a:p>
          <a:r>
            <a:rPr lang="en-US" sz="6600" dirty="0" smtClean="0"/>
            <a:t>C</a:t>
          </a:r>
          <a:r>
            <a:rPr lang="en-US" sz="4400" dirty="0" smtClean="0"/>
            <a:t>omplex</a:t>
          </a:r>
          <a:r>
            <a:rPr lang="en-US" sz="3300" dirty="0" smtClean="0"/>
            <a:t/>
          </a:r>
          <a:br>
            <a:rPr lang="en-US" sz="3300" dirty="0" smtClean="0"/>
          </a:br>
          <a:r>
            <a:rPr lang="en-US" sz="2400" dirty="0" smtClean="0"/>
            <a:t>Interrelated</a:t>
          </a:r>
          <a:br>
            <a:rPr lang="en-US" sz="2400" dirty="0" smtClean="0"/>
          </a:br>
          <a:r>
            <a:rPr lang="en-US" sz="2400" dirty="0" smtClean="0"/>
            <a:t>decision factors</a:t>
          </a:r>
          <a:endParaRPr lang="en-US" sz="3300" dirty="0"/>
        </a:p>
      </dgm:t>
    </dgm:pt>
    <dgm:pt modelId="{8BFD889D-1761-48FD-B27C-429B6F7CAC94}" type="parTrans" cxnId="{2B5BFFB6-2643-49AF-8962-CAB9E2EED6C9}">
      <dgm:prSet/>
      <dgm:spPr/>
      <dgm:t>
        <a:bodyPr/>
        <a:lstStyle/>
        <a:p>
          <a:endParaRPr lang="en-US"/>
        </a:p>
      </dgm:t>
    </dgm:pt>
    <dgm:pt modelId="{79511202-0E8C-4B83-91AC-9D7BE02C27A0}" type="sibTrans" cxnId="{2B5BFFB6-2643-49AF-8962-CAB9E2EED6C9}">
      <dgm:prSet/>
      <dgm:spPr/>
      <dgm:t>
        <a:bodyPr/>
        <a:lstStyle/>
        <a:p>
          <a:endParaRPr lang="en-US"/>
        </a:p>
      </dgm:t>
    </dgm:pt>
    <dgm:pt modelId="{D8C78FBA-C46D-4BF7-A538-C2C154AB8C7D}">
      <dgm:prSet phldrT="[Text]" custT="1"/>
      <dgm:spPr/>
      <dgm:t>
        <a:bodyPr/>
        <a:lstStyle/>
        <a:p>
          <a:r>
            <a:rPr lang="en-US" sz="6600" dirty="0" smtClean="0"/>
            <a:t>V</a:t>
          </a:r>
          <a:r>
            <a:rPr lang="en-US" sz="4400" dirty="0" smtClean="0"/>
            <a:t>olatile</a:t>
          </a:r>
          <a:r>
            <a:rPr lang="en-US" sz="3600" dirty="0" smtClean="0"/>
            <a:t/>
          </a:r>
          <a:br>
            <a:rPr lang="en-US" sz="3600" dirty="0" smtClean="0"/>
          </a:br>
          <a:r>
            <a:rPr lang="en-US" sz="2400" dirty="0" smtClean="0"/>
            <a:t>High rate </a:t>
          </a:r>
          <a:br>
            <a:rPr lang="en-US" sz="2400" dirty="0" smtClean="0"/>
          </a:br>
          <a:r>
            <a:rPr lang="en-US" sz="2400" dirty="0" smtClean="0"/>
            <a:t>of change</a:t>
          </a:r>
          <a:endParaRPr lang="en-US" sz="3600" dirty="0"/>
        </a:p>
      </dgm:t>
    </dgm:pt>
    <dgm:pt modelId="{20D272FD-7898-4DE2-814B-87BBD01CA0B9}" type="parTrans" cxnId="{1384A75A-05CD-4DB8-9E27-11FC08B2E46E}">
      <dgm:prSet/>
      <dgm:spPr/>
      <dgm:t>
        <a:bodyPr/>
        <a:lstStyle/>
        <a:p>
          <a:endParaRPr lang="en-US"/>
        </a:p>
      </dgm:t>
    </dgm:pt>
    <dgm:pt modelId="{69FE8509-B106-44A2-9C05-6DDEB78A265D}" type="sibTrans" cxnId="{1384A75A-05CD-4DB8-9E27-11FC08B2E46E}">
      <dgm:prSet/>
      <dgm:spPr/>
      <dgm:t>
        <a:bodyPr/>
        <a:lstStyle/>
        <a:p>
          <a:endParaRPr lang="en-US"/>
        </a:p>
      </dgm:t>
    </dgm:pt>
    <dgm:pt modelId="{C9E8EA68-14A1-42E5-B91B-9CB771F767E7}">
      <dgm:prSet phldrT="[Text]" custT="1"/>
      <dgm:spPr/>
      <dgm:t>
        <a:bodyPr/>
        <a:lstStyle/>
        <a:p>
          <a:r>
            <a:rPr lang="en-US" sz="6600" dirty="0" smtClean="0"/>
            <a:t>A</a:t>
          </a:r>
          <a:r>
            <a:rPr lang="en-US" sz="4400" dirty="0" smtClean="0"/>
            <a:t>mbiguity</a:t>
          </a:r>
          <a:br>
            <a:rPr lang="en-US" sz="4400" dirty="0" smtClean="0"/>
          </a:br>
          <a:r>
            <a:rPr lang="en-US" sz="2400" dirty="0" smtClean="0"/>
            <a:t>Causal relationships</a:t>
          </a:r>
          <a:br>
            <a:rPr lang="en-US" sz="2400" dirty="0" smtClean="0"/>
          </a:br>
          <a:r>
            <a:rPr lang="en-US" sz="2400" dirty="0" smtClean="0"/>
            <a:t>are unclear</a:t>
          </a:r>
          <a:endParaRPr lang="en-US" sz="2400" dirty="0"/>
        </a:p>
      </dgm:t>
    </dgm:pt>
    <dgm:pt modelId="{43949D3C-117E-4D18-9E00-C1C0568B7B9A}" type="parTrans" cxnId="{CE7FD49E-4695-4B67-AD85-B8BAB97621D3}">
      <dgm:prSet/>
      <dgm:spPr/>
      <dgm:t>
        <a:bodyPr/>
        <a:lstStyle/>
        <a:p>
          <a:endParaRPr lang="en-US"/>
        </a:p>
      </dgm:t>
    </dgm:pt>
    <dgm:pt modelId="{DA87D0E5-89FD-4572-9684-06239582A1E4}" type="sibTrans" cxnId="{CE7FD49E-4695-4B67-AD85-B8BAB97621D3}">
      <dgm:prSet/>
      <dgm:spPr/>
      <dgm:t>
        <a:bodyPr/>
        <a:lstStyle/>
        <a:p>
          <a:endParaRPr lang="en-US"/>
        </a:p>
      </dgm:t>
    </dgm:pt>
    <dgm:pt modelId="{B5D4D0F3-9E1F-4756-A00D-5A43829E7C85}">
      <dgm:prSet phldrT="[Text]" custT="1"/>
      <dgm:spPr/>
      <dgm:t>
        <a:bodyPr/>
        <a:lstStyle/>
        <a:p>
          <a:r>
            <a:rPr lang="en-US" sz="6600" dirty="0" smtClean="0"/>
            <a:t>U</a:t>
          </a:r>
          <a:r>
            <a:rPr lang="en-US" sz="4400" dirty="0" smtClean="0"/>
            <a:t>ncertain</a:t>
          </a:r>
          <a:r>
            <a:rPr lang="en-US" sz="3600" dirty="0" smtClean="0"/>
            <a:t/>
          </a:r>
          <a:br>
            <a:rPr lang="en-US" sz="3600" dirty="0" smtClean="0"/>
          </a:br>
          <a:r>
            <a:rPr lang="en-US" sz="2400" dirty="0" smtClean="0"/>
            <a:t>Unclear about</a:t>
          </a:r>
          <a:br>
            <a:rPr lang="en-US" sz="2400" dirty="0" smtClean="0"/>
          </a:br>
          <a:r>
            <a:rPr lang="en-US" sz="2400" dirty="0" smtClean="0"/>
            <a:t>affecting change</a:t>
          </a:r>
          <a:endParaRPr lang="en-US" sz="3600" dirty="0"/>
        </a:p>
      </dgm:t>
    </dgm:pt>
    <dgm:pt modelId="{397E86EC-BD4A-4B34-BABD-7E5BB9E57662}" type="parTrans" cxnId="{CFFD9B59-BFDD-42AC-AB64-9A8A75765524}">
      <dgm:prSet/>
      <dgm:spPr/>
      <dgm:t>
        <a:bodyPr/>
        <a:lstStyle/>
        <a:p>
          <a:endParaRPr lang="en-US"/>
        </a:p>
      </dgm:t>
    </dgm:pt>
    <dgm:pt modelId="{46BD13F2-C789-41EA-AD7C-2DE6B65CB867}" type="sibTrans" cxnId="{CFFD9B59-BFDD-42AC-AB64-9A8A75765524}">
      <dgm:prSet/>
      <dgm:spPr/>
      <dgm:t>
        <a:bodyPr/>
        <a:lstStyle/>
        <a:p>
          <a:endParaRPr lang="en-US"/>
        </a:p>
      </dgm:t>
    </dgm:pt>
    <dgm:pt modelId="{91B7B852-9695-423C-8C55-29003FFAD0B7}" type="pres">
      <dgm:prSet presAssocID="{CB036128-5C46-456C-B0EB-32042E3D58D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8E7F66C-C1F7-4960-955D-DBCEEF827173}" type="pres">
      <dgm:prSet presAssocID="{3484FBF3-4710-4B87-9E80-AA04D627C35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4D9B5B-C41E-4B50-8B2F-8DB1EAFE5B96}" type="pres">
      <dgm:prSet presAssocID="{79511202-0E8C-4B83-91AC-9D7BE02C27A0}" presName="sibTrans" presStyleCnt="0"/>
      <dgm:spPr/>
    </dgm:pt>
    <dgm:pt modelId="{6C4FEE58-9AB6-49AA-BCCB-4C46A8F3C0F9}" type="pres">
      <dgm:prSet presAssocID="{D8C78FBA-C46D-4BF7-A538-C2C154AB8C7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255893-B169-4FD2-9F63-3BE476BF7983}" type="pres">
      <dgm:prSet presAssocID="{69FE8509-B106-44A2-9C05-6DDEB78A265D}" presName="sibTrans" presStyleCnt="0"/>
      <dgm:spPr/>
    </dgm:pt>
    <dgm:pt modelId="{318A5555-FED3-4B00-B172-78651BDC9913}" type="pres">
      <dgm:prSet presAssocID="{C9E8EA68-14A1-42E5-B91B-9CB771F767E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7A2281-5FF8-42FD-B8E7-6D16B8B3BC42}" type="pres">
      <dgm:prSet presAssocID="{DA87D0E5-89FD-4572-9684-06239582A1E4}" presName="sibTrans" presStyleCnt="0"/>
      <dgm:spPr/>
    </dgm:pt>
    <dgm:pt modelId="{6DEC4A8C-4C2D-4E93-81F4-79626B2334DD}" type="pres">
      <dgm:prSet presAssocID="{B5D4D0F3-9E1F-4756-A00D-5A43829E7C8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FFD9B59-BFDD-42AC-AB64-9A8A75765524}" srcId="{CB036128-5C46-456C-B0EB-32042E3D58DF}" destId="{B5D4D0F3-9E1F-4756-A00D-5A43829E7C85}" srcOrd="3" destOrd="0" parTransId="{397E86EC-BD4A-4B34-BABD-7E5BB9E57662}" sibTransId="{46BD13F2-C789-41EA-AD7C-2DE6B65CB867}"/>
    <dgm:cxn modelId="{1384A75A-05CD-4DB8-9E27-11FC08B2E46E}" srcId="{CB036128-5C46-456C-B0EB-32042E3D58DF}" destId="{D8C78FBA-C46D-4BF7-A538-C2C154AB8C7D}" srcOrd="1" destOrd="0" parTransId="{20D272FD-7898-4DE2-814B-87BBD01CA0B9}" sibTransId="{69FE8509-B106-44A2-9C05-6DDEB78A265D}"/>
    <dgm:cxn modelId="{C1C9EF59-8C16-4DC2-811C-A688308F9AB2}" type="presOf" srcId="{3484FBF3-4710-4B87-9E80-AA04D627C35E}" destId="{48E7F66C-C1F7-4960-955D-DBCEEF827173}" srcOrd="0" destOrd="0" presId="urn:microsoft.com/office/officeart/2005/8/layout/default"/>
    <dgm:cxn modelId="{ABE7CB5D-5399-41A4-A09D-36998ED39683}" type="presOf" srcId="{D8C78FBA-C46D-4BF7-A538-C2C154AB8C7D}" destId="{6C4FEE58-9AB6-49AA-BCCB-4C46A8F3C0F9}" srcOrd="0" destOrd="0" presId="urn:microsoft.com/office/officeart/2005/8/layout/default"/>
    <dgm:cxn modelId="{7C79E590-AC8E-49E4-9F38-085AE02EDA1D}" type="presOf" srcId="{C9E8EA68-14A1-42E5-B91B-9CB771F767E7}" destId="{318A5555-FED3-4B00-B172-78651BDC9913}" srcOrd="0" destOrd="0" presId="urn:microsoft.com/office/officeart/2005/8/layout/default"/>
    <dgm:cxn modelId="{2B5BFFB6-2643-49AF-8962-CAB9E2EED6C9}" srcId="{CB036128-5C46-456C-B0EB-32042E3D58DF}" destId="{3484FBF3-4710-4B87-9E80-AA04D627C35E}" srcOrd="0" destOrd="0" parTransId="{8BFD889D-1761-48FD-B27C-429B6F7CAC94}" sibTransId="{79511202-0E8C-4B83-91AC-9D7BE02C27A0}"/>
    <dgm:cxn modelId="{CE7FD49E-4695-4B67-AD85-B8BAB97621D3}" srcId="{CB036128-5C46-456C-B0EB-32042E3D58DF}" destId="{C9E8EA68-14A1-42E5-B91B-9CB771F767E7}" srcOrd="2" destOrd="0" parTransId="{43949D3C-117E-4D18-9E00-C1C0568B7B9A}" sibTransId="{DA87D0E5-89FD-4572-9684-06239582A1E4}"/>
    <dgm:cxn modelId="{05A05985-8775-4804-BFEE-92FD9462E7CC}" type="presOf" srcId="{CB036128-5C46-456C-B0EB-32042E3D58DF}" destId="{91B7B852-9695-423C-8C55-29003FFAD0B7}" srcOrd="0" destOrd="0" presId="urn:microsoft.com/office/officeart/2005/8/layout/default"/>
    <dgm:cxn modelId="{C1D858C4-4AD4-4A7C-8041-ACEC07D137D7}" type="presOf" srcId="{B5D4D0F3-9E1F-4756-A00D-5A43829E7C85}" destId="{6DEC4A8C-4C2D-4E93-81F4-79626B2334DD}" srcOrd="0" destOrd="0" presId="urn:microsoft.com/office/officeart/2005/8/layout/default"/>
    <dgm:cxn modelId="{DBEA2304-70EE-4D9B-AA03-2728D20B8556}" type="presParOf" srcId="{91B7B852-9695-423C-8C55-29003FFAD0B7}" destId="{48E7F66C-C1F7-4960-955D-DBCEEF827173}" srcOrd="0" destOrd="0" presId="urn:microsoft.com/office/officeart/2005/8/layout/default"/>
    <dgm:cxn modelId="{DF360C9B-20C2-47F9-B8A3-AC1105C09C51}" type="presParOf" srcId="{91B7B852-9695-423C-8C55-29003FFAD0B7}" destId="{A74D9B5B-C41E-4B50-8B2F-8DB1EAFE5B96}" srcOrd="1" destOrd="0" presId="urn:microsoft.com/office/officeart/2005/8/layout/default"/>
    <dgm:cxn modelId="{FF794D1C-382D-4486-B6DE-258F74D1993F}" type="presParOf" srcId="{91B7B852-9695-423C-8C55-29003FFAD0B7}" destId="{6C4FEE58-9AB6-49AA-BCCB-4C46A8F3C0F9}" srcOrd="2" destOrd="0" presId="urn:microsoft.com/office/officeart/2005/8/layout/default"/>
    <dgm:cxn modelId="{5B4A5414-8B8F-44E0-B2CF-6167249B73EE}" type="presParOf" srcId="{91B7B852-9695-423C-8C55-29003FFAD0B7}" destId="{49255893-B169-4FD2-9F63-3BE476BF7983}" srcOrd="3" destOrd="0" presId="urn:microsoft.com/office/officeart/2005/8/layout/default"/>
    <dgm:cxn modelId="{1E123842-BF9A-4509-9691-2BDCE645F310}" type="presParOf" srcId="{91B7B852-9695-423C-8C55-29003FFAD0B7}" destId="{318A5555-FED3-4B00-B172-78651BDC9913}" srcOrd="4" destOrd="0" presId="urn:microsoft.com/office/officeart/2005/8/layout/default"/>
    <dgm:cxn modelId="{14B43541-869E-4B7A-8318-CBC1934E3CF8}" type="presParOf" srcId="{91B7B852-9695-423C-8C55-29003FFAD0B7}" destId="{6F7A2281-5FF8-42FD-B8E7-6D16B8B3BC42}" srcOrd="5" destOrd="0" presId="urn:microsoft.com/office/officeart/2005/8/layout/default"/>
    <dgm:cxn modelId="{B6D37A1E-071F-4EE1-8DA3-46F2E395519E}" type="presParOf" srcId="{91B7B852-9695-423C-8C55-29003FFAD0B7}" destId="{6DEC4A8C-4C2D-4E93-81F4-79626B2334DD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E7F66C-C1F7-4960-955D-DBCEEF827173}">
      <dsp:nvSpPr>
        <dsp:cNvPr id="0" name=""/>
        <dsp:cNvSpPr/>
      </dsp:nvSpPr>
      <dsp:spPr>
        <a:xfrm>
          <a:off x="779" y="371237"/>
          <a:ext cx="3039454" cy="18236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460" tIns="251460" rIns="251460" bIns="25146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600" kern="1200" dirty="0" smtClean="0"/>
            <a:t>C</a:t>
          </a:r>
          <a:r>
            <a:rPr lang="en-US" sz="4400" kern="1200" dirty="0" smtClean="0"/>
            <a:t>omplex</a:t>
          </a:r>
          <a:r>
            <a:rPr lang="en-US" sz="3300" kern="1200" dirty="0" smtClean="0"/>
            <a:t/>
          </a:r>
          <a:br>
            <a:rPr lang="en-US" sz="3300" kern="1200" dirty="0" smtClean="0"/>
          </a:br>
          <a:r>
            <a:rPr lang="en-US" sz="2400" kern="1200" dirty="0" smtClean="0"/>
            <a:t>Interrelated</a:t>
          </a:r>
          <a:br>
            <a:rPr lang="en-US" sz="2400" kern="1200" dirty="0" smtClean="0"/>
          </a:br>
          <a:r>
            <a:rPr lang="en-US" sz="2400" kern="1200" dirty="0" smtClean="0"/>
            <a:t>decision factors</a:t>
          </a:r>
          <a:endParaRPr lang="en-US" sz="3300" kern="1200" dirty="0"/>
        </a:p>
      </dsp:txBody>
      <dsp:txXfrm>
        <a:off x="779" y="371237"/>
        <a:ext cx="3039454" cy="1823672"/>
      </dsp:txXfrm>
    </dsp:sp>
    <dsp:sp modelId="{6C4FEE58-9AB6-49AA-BCCB-4C46A8F3C0F9}">
      <dsp:nvSpPr>
        <dsp:cNvPr id="0" name=""/>
        <dsp:cNvSpPr/>
      </dsp:nvSpPr>
      <dsp:spPr>
        <a:xfrm>
          <a:off x="3344179" y="371237"/>
          <a:ext cx="3039454" cy="18236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460" tIns="251460" rIns="251460" bIns="25146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600" kern="1200" dirty="0" smtClean="0"/>
            <a:t>V</a:t>
          </a:r>
          <a:r>
            <a:rPr lang="en-US" sz="4400" kern="1200" dirty="0" smtClean="0"/>
            <a:t>olatile</a:t>
          </a:r>
          <a:r>
            <a:rPr lang="en-US" sz="3600" kern="1200" dirty="0" smtClean="0"/>
            <a:t/>
          </a:r>
          <a:br>
            <a:rPr lang="en-US" sz="3600" kern="1200" dirty="0" smtClean="0"/>
          </a:br>
          <a:r>
            <a:rPr lang="en-US" sz="2400" kern="1200" dirty="0" smtClean="0"/>
            <a:t>High rate </a:t>
          </a:r>
          <a:br>
            <a:rPr lang="en-US" sz="2400" kern="1200" dirty="0" smtClean="0"/>
          </a:br>
          <a:r>
            <a:rPr lang="en-US" sz="2400" kern="1200" dirty="0" smtClean="0"/>
            <a:t>of change</a:t>
          </a:r>
          <a:endParaRPr lang="en-US" sz="3600" kern="1200" dirty="0"/>
        </a:p>
      </dsp:txBody>
      <dsp:txXfrm>
        <a:off x="3344179" y="371237"/>
        <a:ext cx="3039454" cy="1823672"/>
      </dsp:txXfrm>
    </dsp:sp>
    <dsp:sp modelId="{318A5555-FED3-4B00-B172-78651BDC9913}">
      <dsp:nvSpPr>
        <dsp:cNvPr id="0" name=""/>
        <dsp:cNvSpPr/>
      </dsp:nvSpPr>
      <dsp:spPr>
        <a:xfrm>
          <a:off x="779" y="2498855"/>
          <a:ext cx="3039454" cy="18236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460" tIns="251460" rIns="251460" bIns="25146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600" kern="1200" dirty="0" smtClean="0"/>
            <a:t>A</a:t>
          </a:r>
          <a:r>
            <a:rPr lang="en-US" sz="4400" kern="1200" dirty="0" smtClean="0"/>
            <a:t>mbiguity</a:t>
          </a:r>
          <a:br>
            <a:rPr lang="en-US" sz="4400" kern="1200" dirty="0" smtClean="0"/>
          </a:br>
          <a:r>
            <a:rPr lang="en-US" sz="2400" kern="1200" dirty="0" smtClean="0"/>
            <a:t>Causal relationships</a:t>
          </a:r>
          <a:br>
            <a:rPr lang="en-US" sz="2400" kern="1200" dirty="0" smtClean="0"/>
          </a:br>
          <a:r>
            <a:rPr lang="en-US" sz="2400" kern="1200" dirty="0" smtClean="0"/>
            <a:t>are unclear</a:t>
          </a:r>
          <a:endParaRPr lang="en-US" sz="2400" kern="1200" dirty="0"/>
        </a:p>
      </dsp:txBody>
      <dsp:txXfrm>
        <a:off x="779" y="2498855"/>
        <a:ext cx="3039454" cy="1823672"/>
      </dsp:txXfrm>
    </dsp:sp>
    <dsp:sp modelId="{6DEC4A8C-4C2D-4E93-81F4-79626B2334DD}">
      <dsp:nvSpPr>
        <dsp:cNvPr id="0" name=""/>
        <dsp:cNvSpPr/>
      </dsp:nvSpPr>
      <dsp:spPr>
        <a:xfrm>
          <a:off x="3344179" y="2498855"/>
          <a:ext cx="3039454" cy="18236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460" tIns="251460" rIns="251460" bIns="25146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600" kern="1200" dirty="0" smtClean="0"/>
            <a:t>U</a:t>
          </a:r>
          <a:r>
            <a:rPr lang="en-US" sz="4400" kern="1200" dirty="0" smtClean="0"/>
            <a:t>ncertain</a:t>
          </a:r>
          <a:r>
            <a:rPr lang="en-US" sz="3600" kern="1200" dirty="0" smtClean="0"/>
            <a:t/>
          </a:r>
          <a:br>
            <a:rPr lang="en-US" sz="3600" kern="1200" dirty="0" smtClean="0"/>
          </a:br>
          <a:r>
            <a:rPr lang="en-US" sz="2400" kern="1200" dirty="0" smtClean="0"/>
            <a:t>Unclear about</a:t>
          </a:r>
          <a:br>
            <a:rPr lang="en-US" sz="2400" kern="1200" dirty="0" smtClean="0"/>
          </a:br>
          <a:r>
            <a:rPr lang="en-US" sz="2400" kern="1200" dirty="0" smtClean="0"/>
            <a:t>affecting change</a:t>
          </a:r>
          <a:endParaRPr lang="en-US" sz="3600" kern="1200" dirty="0"/>
        </a:p>
      </dsp:txBody>
      <dsp:txXfrm>
        <a:off x="3344179" y="2498855"/>
        <a:ext cx="3039454" cy="1823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8BF555-D763-4D7A-BD1A-9837B981563C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0C5CE0-30C5-426A-B451-2D1686771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910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591DE5-293A-4AF0-AB30-3B436BE7B0EB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284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591DE5-293A-4AF0-AB30-3B436BE7B0EB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245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 result for map world graphic"/>
          <p:cNvPicPr>
            <a:picLocks noChangeAspect="1" noChangeArrowheads="1"/>
          </p:cNvPicPr>
          <p:nvPr userDrawn="1"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74" r="4609"/>
          <a:stretch/>
        </p:blipFill>
        <p:spPr bwMode="auto">
          <a:xfrm>
            <a:off x="0" y="-19648"/>
            <a:ext cx="12187451" cy="687764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067F4-F554-4F97-AD7C-A4F819EA6DB9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C012-7EB7-4532-B9A7-63FDE7395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98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067F4-F554-4F97-AD7C-A4F819EA6DB9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C012-7EB7-4532-B9A7-63FDE7395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733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067F4-F554-4F97-AD7C-A4F819EA6DB9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C012-7EB7-4532-B9A7-63FDE7395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653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067F4-F554-4F97-AD7C-A4F819EA6DB9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C012-7EB7-4532-B9A7-63FDE7395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507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067F4-F554-4F97-AD7C-A4F819EA6DB9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C012-7EB7-4532-B9A7-63FDE7395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226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067F4-F554-4F97-AD7C-A4F819EA6DB9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C012-7EB7-4532-B9A7-63FDE7395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461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067F4-F554-4F97-AD7C-A4F819EA6DB9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C012-7EB7-4532-B9A7-63FDE7395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677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067F4-F554-4F97-AD7C-A4F819EA6DB9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C012-7EB7-4532-B9A7-63FDE7395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180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067F4-F554-4F97-AD7C-A4F819EA6DB9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C012-7EB7-4532-B9A7-63FDE7395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26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067F4-F554-4F97-AD7C-A4F819EA6DB9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C012-7EB7-4532-B9A7-63FDE7395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814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067F4-F554-4F97-AD7C-A4F819EA6DB9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CC012-7EB7-4532-B9A7-63FDE7395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088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067F4-F554-4F97-AD7C-A4F819EA6DB9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CC012-7EB7-4532-B9A7-63FDE7395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456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4"/>
          <p:cNvSpPr txBox="1">
            <a:spLocks/>
          </p:cNvSpPr>
          <p:nvPr/>
        </p:nvSpPr>
        <p:spPr>
          <a:xfrm>
            <a:off x="400832" y="1650"/>
            <a:ext cx="11791167" cy="6857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7800" dirty="0" smtClean="0">
              <a:solidFill>
                <a:srgbClr val="FFC93C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l"/>
            <a:r>
              <a:rPr lang="en-US" sz="10400" dirty="0" smtClean="0">
                <a:solidFill>
                  <a:srgbClr val="00489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ootlight MT Light" panose="0204060206030A020304" pitchFamily="18" charset="0"/>
              </a:rPr>
              <a:t>SPRINT!</a:t>
            </a:r>
            <a:endParaRPr lang="en-US" sz="7100" dirty="0" smtClean="0">
              <a:solidFill>
                <a:srgbClr val="00489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ootlight MT Light" panose="0204060206030A020304" pitchFamily="18" charset="0"/>
            </a:endParaRPr>
          </a:p>
          <a:p>
            <a:pPr algn="l"/>
            <a:r>
              <a:rPr lang="en-US" sz="7100" dirty="0" smtClean="0">
                <a:solidFill>
                  <a:srgbClr val="00489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ootlight MT Light" panose="0204060206030A020304" pitchFamily="18" charset="0"/>
              </a:rPr>
              <a:t>Applying Agile Methodologies </a:t>
            </a:r>
            <a:br>
              <a:rPr lang="en-US" sz="7100" dirty="0" smtClean="0">
                <a:solidFill>
                  <a:srgbClr val="00489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ootlight MT Light" panose="0204060206030A020304" pitchFamily="18" charset="0"/>
              </a:rPr>
            </a:br>
            <a:r>
              <a:rPr lang="en-US" sz="7100" dirty="0" smtClean="0">
                <a:solidFill>
                  <a:srgbClr val="00489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ootlight MT Light" panose="0204060206030A020304" pitchFamily="18" charset="0"/>
              </a:rPr>
              <a:t>Across the Changing University Environment</a:t>
            </a:r>
            <a:endParaRPr lang="en-US" sz="4700" dirty="0" smtClean="0">
              <a:solidFill>
                <a:srgbClr val="00489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ootlight MT Light" panose="0204060206030A020304" pitchFamily="18" charset="0"/>
            </a:endParaRPr>
          </a:p>
          <a:p>
            <a:pPr algn="l"/>
            <a:endParaRPr lang="en-US" sz="22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3100" b="1" dirty="0" smtClean="0">
                <a:solidFill>
                  <a:srgbClr val="0048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Michael Cottam, Associate Provost, APUS</a:t>
            </a:r>
          </a:p>
          <a:p>
            <a:pPr algn="l"/>
            <a:r>
              <a:rPr lang="en-US" sz="3100" b="1" i="1" dirty="0" smtClean="0">
                <a:solidFill>
                  <a:srgbClr val="0048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(Former Dean &amp; AVP at Webster University)</a:t>
            </a:r>
          </a:p>
          <a:p>
            <a:pPr algn="l"/>
            <a:endParaRPr lang="en-US" sz="3100" b="1" dirty="0" smtClean="0">
              <a:solidFill>
                <a:srgbClr val="0048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3100" b="1" dirty="0" smtClean="0">
                <a:solidFill>
                  <a:srgbClr val="0048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Michelle Loyet, Associate Vice President</a:t>
            </a:r>
          </a:p>
        </p:txBody>
      </p:sp>
      <p:pic>
        <p:nvPicPr>
          <p:cNvPr id="5" name="Picture 8" descr="http://www.webster.edu/images/globalmarketingcommunications/logo-downloads/logo_color_pms_280_1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6733" y="5617301"/>
            <a:ext cx="2121255" cy="1041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3381" y="4296429"/>
            <a:ext cx="2607957" cy="979868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400832" y="4296429"/>
            <a:ext cx="798116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889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65125"/>
            <a:ext cx="11087100" cy="1325563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Design Thinking to Agile Sprints</a:t>
            </a:r>
            <a:endParaRPr lang="en-US" sz="5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790" y="1825625"/>
            <a:ext cx="10984230" cy="4351338"/>
          </a:xfrm>
        </p:spPr>
        <p:txBody>
          <a:bodyPr>
            <a:normAutofit lnSpcReduction="1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indent="0">
              <a:buNone/>
            </a:pPr>
            <a:r>
              <a:rPr lang="en-US" sz="3600" b="1" dirty="0" smtClean="0">
                <a:ln/>
                <a:solidFill>
                  <a:srgbClr val="002060"/>
                </a:solidFill>
              </a:rPr>
              <a:t>We do not THINK our way to a solution </a:t>
            </a:r>
            <a:br>
              <a:rPr lang="en-US" sz="3600" b="1" dirty="0" smtClean="0">
                <a:ln/>
                <a:solidFill>
                  <a:srgbClr val="002060"/>
                </a:solidFill>
              </a:rPr>
            </a:br>
            <a:r>
              <a:rPr lang="en-US" sz="3600" b="1" dirty="0" smtClean="0">
                <a:ln/>
                <a:solidFill>
                  <a:srgbClr val="002060"/>
                </a:solidFill>
              </a:rPr>
              <a:t>from the beginning.</a:t>
            </a:r>
          </a:p>
          <a:p>
            <a:pPr marL="0" indent="0">
              <a:buNone/>
            </a:pPr>
            <a:endParaRPr lang="en-US" sz="3200" b="1" dirty="0" smtClean="0">
              <a:ln/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3200" b="1" dirty="0" smtClean="0">
              <a:ln/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5400" b="1" dirty="0" smtClean="0">
                <a:ln/>
                <a:solidFill>
                  <a:srgbClr val="002060"/>
                </a:solidFill>
              </a:rPr>
              <a:t>We BUILD to a solution</a:t>
            </a:r>
          </a:p>
          <a:p>
            <a:pPr marL="0" indent="0">
              <a:buNone/>
            </a:pPr>
            <a:r>
              <a:rPr lang="en-US" sz="5400" b="1" dirty="0" smtClean="0">
                <a:ln/>
                <a:solidFill>
                  <a:srgbClr val="002060"/>
                </a:solidFill>
              </a:rPr>
              <a:t>by creating, testing, and improving PROTOTYPES.</a:t>
            </a:r>
            <a:endParaRPr lang="en-US" sz="5400" b="1" dirty="0">
              <a:ln/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63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le:Map marker.svg - Wikipedia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87948" y="3191290"/>
            <a:ext cx="565868" cy="86833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Picture 6" descr="File:Map marker.svg - Wikipedia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9614" y="2895883"/>
            <a:ext cx="565868" cy="86833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Cloud Callout 9"/>
          <p:cNvSpPr/>
          <p:nvPr/>
        </p:nvSpPr>
        <p:spPr>
          <a:xfrm>
            <a:off x="265190" y="195047"/>
            <a:ext cx="2288626" cy="1939971"/>
          </a:xfrm>
          <a:prstGeom prst="cloudCallout">
            <a:avLst>
              <a:gd name="adj1" fmla="val -20236"/>
              <a:gd name="adj2" fmla="val 85012"/>
            </a:avLst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  <a:t>You are here!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30B0504020000000003" pitchFamily="66" charset="0"/>
            </a:endParaRPr>
          </a:p>
        </p:txBody>
      </p:sp>
      <p:pic>
        <p:nvPicPr>
          <p:cNvPr id="11" name="Picture 10" descr="Target PNG Transparent Images | PNG All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453904" y="3796347"/>
            <a:ext cx="1707674" cy="1707674"/>
          </a:xfrm>
          <a:prstGeom prst="rect">
            <a:avLst/>
          </a:prstGeom>
        </p:spPr>
      </p:pic>
      <p:pic>
        <p:nvPicPr>
          <p:cNvPr id="12" name="Picture 11" descr="File:Map marker.svg - Wikipedia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55007" y="3163992"/>
            <a:ext cx="565868" cy="86833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3" name="Picture 12" descr="File:Map marker.svg - Wikipedia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29619" y="2836451"/>
            <a:ext cx="565868" cy="86833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4" name="Picture 13" descr="File:Map marker.svg - Wikipedia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16283" y="3155196"/>
            <a:ext cx="565868" cy="86833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5" name="Picture 14" descr="File:Map marker.svg - Wikipedia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44617" y="2809153"/>
            <a:ext cx="565868" cy="86833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6" name="Picture 15" descr="File:Map marker.svg - Wikipedia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01285" y="2672676"/>
            <a:ext cx="565868" cy="86833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7" name="Picture 16" descr="File:Map marker.svg - Wikipedia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72951" y="2659028"/>
            <a:ext cx="565868" cy="86833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8" name="Flowchart: Punched Tape 17"/>
          <p:cNvSpPr/>
          <p:nvPr/>
        </p:nvSpPr>
        <p:spPr>
          <a:xfrm>
            <a:off x="573410" y="3504041"/>
            <a:ext cx="9908198" cy="1596779"/>
          </a:xfrm>
          <a:custGeom>
            <a:avLst/>
            <a:gdLst>
              <a:gd name="connsiteX0" fmla="*/ 0 w 10000"/>
              <a:gd name="connsiteY0" fmla="*/ 1000 h 10000"/>
              <a:gd name="connsiteX1" fmla="*/ 2500 w 10000"/>
              <a:gd name="connsiteY1" fmla="*/ 2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" fmla="*/ 0 w 10000"/>
              <a:gd name="connsiteY0" fmla="*/ 1000 h 11066"/>
              <a:gd name="connsiteX1" fmla="*/ 2500 w 10000"/>
              <a:gd name="connsiteY1" fmla="*/ 2000 h 11066"/>
              <a:gd name="connsiteX2" fmla="*/ 5000 w 10000"/>
              <a:gd name="connsiteY2" fmla="*/ 1000 h 11066"/>
              <a:gd name="connsiteX3" fmla="*/ 7500 w 10000"/>
              <a:gd name="connsiteY3" fmla="*/ 0 h 11066"/>
              <a:gd name="connsiteX4" fmla="*/ 10000 w 10000"/>
              <a:gd name="connsiteY4" fmla="*/ 1000 h 11066"/>
              <a:gd name="connsiteX5" fmla="*/ 10000 w 10000"/>
              <a:gd name="connsiteY5" fmla="*/ 9000 h 11066"/>
              <a:gd name="connsiteX6" fmla="*/ 7500 w 10000"/>
              <a:gd name="connsiteY6" fmla="*/ 8000 h 11066"/>
              <a:gd name="connsiteX7" fmla="*/ 5000 w 10000"/>
              <a:gd name="connsiteY7" fmla="*/ 9000 h 11066"/>
              <a:gd name="connsiteX8" fmla="*/ 2500 w 10000"/>
              <a:gd name="connsiteY8" fmla="*/ 11066 h 11066"/>
              <a:gd name="connsiteX9" fmla="*/ 0 w 10000"/>
              <a:gd name="connsiteY9" fmla="*/ 9000 h 11066"/>
              <a:gd name="connsiteX10" fmla="*/ 0 w 10000"/>
              <a:gd name="connsiteY10" fmla="*/ 1000 h 11066"/>
              <a:gd name="connsiteX0" fmla="*/ 0 w 10000"/>
              <a:gd name="connsiteY0" fmla="*/ 1000 h 11066"/>
              <a:gd name="connsiteX1" fmla="*/ 2459 w 10000"/>
              <a:gd name="connsiteY1" fmla="*/ 4310 h 11066"/>
              <a:gd name="connsiteX2" fmla="*/ 5000 w 10000"/>
              <a:gd name="connsiteY2" fmla="*/ 1000 h 11066"/>
              <a:gd name="connsiteX3" fmla="*/ 7500 w 10000"/>
              <a:gd name="connsiteY3" fmla="*/ 0 h 11066"/>
              <a:gd name="connsiteX4" fmla="*/ 10000 w 10000"/>
              <a:gd name="connsiteY4" fmla="*/ 1000 h 11066"/>
              <a:gd name="connsiteX5" fmla="*/ 10000 w 10000"/>
              <a:gd name="connsiteY5" fmla="*/ 9000 h 11066"/>
              <a:gd name="connsiteX6" fmla="*/ 7500 w 10000"/>
              <a:gd name="connsiteY6" fmla="*/ 8000 h 11066"/>
              <a:gd name="connsiteX7" fmla="*/ 5000 w 10000"/>
              <a:gd name="connsiteY7" fmla="*/ 9000 h 11066"/>
              <a:gd name="connsiteX8" fmla="*/ 2500 w 10000"/>
              <a:gd name="connsiteY8" fmla="*/ 11066 h 11066"/>
              <a:gd name="connsiteX9" fmla="*/ 0 w 10000"/>
              <a:gd name="connsiteY9" fmla="*/ 9000 h 11066"/>
              <a:gd name="connsiteX10" fmla="*/ 0 w 10000"/>
              <a:gd name="connsiteY10" fmla="*/ 1000 h 11066"/>
              <a:gd name="connsiteX0" fmla="*/ 0 w 10000"/>
              <a:gd name="connsiteY0" fmla="*/ 1000 h 11066"/>
              <a:gd name="connsiteX1" fmla="*/ 2459 w 10000"/>
              <a:gd name="connsiteY1" fmla="*/ 4310 h 11066"/>
              <a:gd name="connsiteX2" fmla="*/ 5055 w 10000"/>
              <a:gd name="connsiteY2" fmla="*/ 911 h 11066"/>
              <a:gd name="connsiteX3" fmla="*/ 7500 w 10000"/>
              <a:gd name="connsiteY3" fmla="*/ 0 h 11066"/>
              <a:gd name="connsiteX4" fmla="*/ 10000 w 10000"/>
              <a:gd name="connsiteY4" fmla="*/ 1000 h 11066"/>
              <a:gd name="connsiteX5" fmla="*/ 10000 w 10000"/>
              <a:gd name="connsiteY5" fmla="*/ 9000 h 11066"/>
              <a:gd name="connsiteX6" fmla="*/ 7500 w 10000"/>
              <a:gd name="connsiteY6" fmla="*/ 8000 h 11066"/>
              <a:gd name="connsiteX7" fmla="*/ 5000 w 10000"/>
              <a:gd name="connsiteY7" fmla="*/ 9000 h 11066"/>
              <a:gd name="connsiteX8" fmla="*/ 2500 w 10000"/>
              <a:gd name="connsiteY8" fmla="*/ 11066 h 11066"/>
              <a:gd name="connsiteX9" fmla="*/ 0 w 10000"/>
              <a:gd name="connsiteY9" fmla="*/ 9000 h 11066"/>
              <a:gd name="connsiteX10" fmla="*/ 0 w 10000"/>
              <a:gd name="connsiteY10" fmla="*/ 1000 h 11066"/>
              <a:gd name="connsiteX0" fmla="*/ 0 w 10000"/>
              <a:gd name="connsiteY0" fmla="*/ 1000 h 11066"/>
              <a:gd name="connsiteX1" fmla="*/ 2459 w 10000"/>
              <a:gd name="connsiteY1" fmla="*/ 4310 h 11066"/>
              <a:gd name="connsiteX2" fmla="*/ 5055 w 10000"/>
              <a:gd name="connsiteY2" fmla="*/ 911 h 11066"/>
              <a:gd name="connsiteX3" fmla="*/ 7500 w 10000"/>
              <a:gd name="connsiteY3" fmla="*/ 0 h 11066"/>
              <a:gd name="connsiteX4" fmla="*/ 10000 w 10000"/>
              <a:gd name="connsiteY4" fmla="*/ 1000 h 11066"/>
              <a:gd name="connsiteX5" fmla="*/ 10000 w 10000"/>
              <a:gd name="connsiteY5" fmla="*/ 9000 h 11066"/>
              <a:gd name="connsiteX6" fmla="*/ 7500 w 10000"/>
              <a:gd name="connsiteY6" fmla="*/ 8000 h 11066"/>
              <a:gd name="connsiteX7" fmla="*/ 5124 w 10000"/>
              <a:gd name="connsiteY7" fmla="*/ 7134 h 11066"/>
              <a:gd name="connsiteX8" fmla="*/ 2500 w 10000"/>
              <a:gd name="connsiteY8" fmla="*/ 11066 h 11066"/>
              <a:gd name="connsiteX9" fmla="*/ 0 w 10000"/>
              <a:gd name="connsiteY9" fmla="*/ 9000 h 11066"/>
              <a:gd name="connsiteX10" fmla="*/ 0 w 10000"/>
              <a:gd name="connsiteY10" fmla="*/ 1000 h 11066"/>
              <a:gd name="connsiteX0" fmla="*/ 0 w 10000"/>
              <a:gd name="connsiteY0" fmla="*/ 276 h 10342"/>
              <a:gd name="connsiteX1" fmla="*/ 2459 w 10000"/>
              <a:gd name="connsiteY1" fmla="*/ 3586 h 10342"/>
              <a:gd name="connsiteX2" fmla="*/ 5055 w 10000"/>
              <a:gd name="connsiteY2" fmla="*/ 187 h 10342"/>
              <a:gd name="connsiteX3" fmla="*/ 7417 w 10000"/>
              <a:gd name="connsiteY3" fmla="*/ 431 h 10342"/>
              <a:gd name="connsiteX4" fmla="*/ 10000 w 10000"/>
              <a:gd name="connsiteY4" fmla="*/ 276 h 10342"/>
              <a:gd name="connsiteX5" fmla="*/ 10000 w 10000"/>
              <a:gd name="connsiteY5" fmla="*/ 8276 h 10342"/>
              <a:gd name="connsiteX6" fmla="*/ 7500 w 10000"/>
              <a:gd name="connsiteY6" fmla="*/ 7276 h 10342"/>
              <a:gd name="connsiteX7" fmla="*/ 5124 w 10000"/>
              <a:gd name="connsiteY7" fmla="*/ 6410 h 10342"/>
              <a:gd name="connsiteX8" fmla="*/ 2500 w 10000"/>
              <a:gd name="connsiteY8" fmla="*/ 10342 h 10342"/>
              <a:gd name="connsiteX9" fmla="*/ 0 w 10000"/>
              <a:gd name="connsiteY9" fmla="*/ 8276 h 10342"/>
              <a:gd name="connsiteX10" fmla="*/ 0 w 10000"/>
              <a:gd name="connsiteY10" fmla="*/ 276 h 10342"/>
              <a:gd name="connsiteX0" fmla="*/ 0 w 10000"/>
              <a:gd name="connsiteY0" fmla="*/ 319 h 10385"/>
              <a:gd name="connsiteX1" fmla="*/ 2459 w 10000"/>
              <a:gd name="connsiteY1" fmla="*/ 3629 h 10385"/>
              <a:gd name="connsiteX2" fmla="*/ 5055 w 10000"/>
              <a:gd name="connsiteY2" fmla="*/ 230 h 10385"/>
              <a:gd name="connsiteX3" fmla="*/ 7417 w 10000"/>
              <a:gd name="connsiteY3" fmla="*/ 474 h 10385"/>
              <a:gd name="connsiteX4" fmla="*/ 9986 w 10000"/>
              <a:gd name="connsiteY4" fmla="*/ 1830 h 10385"/>
              <a:gd name="connsiteX5" fmla="*/ 10000 w 10000"/>
              <a:gd name="connsiteY5" fmla="*/ 8319 h 10385"/>
              <a:gd name="connsiteX6" fmla="*/ 7500 w 10000"/>
              <a:gd name="connsiteY6" fmla="*/ 7319 h 10385"/>
              <a:gd name="connsiteX7" fmla="*/ 5124 w 10000"/>
              <a:gd name="connsiteY7" fmla="*/ 6453 h 10385"/>
              <a:gd name="connsiteX8" fmla="*/ 2500 w 10000"/>
              <a:gd name="connsiteY8" fmla="*/ 10385 h 10385"/>
              <a:gd name="connsiteX9" fmla="*/ 0 w 10000"/>
              <a:gd name="connsiteY9" fmla="*/ 8319 h 10385"/>
              <a:gd name="connsiteX10" fmla="*/ 0 w 10000"/>
              <a:gd name="connsiteY10" fmla="*/ 319 h 10385"/>
              <a:gd name="connsiteX0" fmla="*/ 0 w 10000"/>
              <a:gd name="connsiteY0" fmla="*/ 319 h 10385"/>
              <a:gd name="connsiteX1" fmla="*/ 2459 w 10000"/>
              <a:gd name="connsiteY1" fmla="*/ 3629 h 10385"/>
              <a:gd name="connsiteX2" fmla="*/ 5055 w 10000"/>
              <a:gd name="connsiteY2" fmla="*/ 230 h 10385"/>
              <a:gd name="connsiteX3" fmla="*/ 7417 w 10000"/>
              <a:gd name="connsiteY3" fmla="*/ 474 h 10385"/>
              <a:gd name="connsiteX4" fmla="*/ 9986 w 10000"/>
              <a:gd name="connsiteY4" fmla="*/ 1830 h 10385"/>
              <a:gd name="connsiteX5" fmla="*/ 10000 w 10000"/>
              <a:gd name="connsiteY5" fmla="*/ 8319 h 10385"/>
              <a:gd name="connsiteX6" fmla="*/ 7528 w 10000"/>
              <a:gd name="connsiteY6" fmla="*/ 6697 h 10385"/>
              <a:gd name="connsiteX7" fmla="*/ 5124 w 10000"/>
              <a:gd name="connsiteY7" fmla="*/ 6453 h 10385"/>
              <a:gd name="connsiteX8" fmla="*/ 2500 w 10000"/>
              <a:gd name="connsiteY8" fmla="*/ 10385 h 10385"/>
              <a:gd name="connsiteX9" fmla="*/ 0 w 10000"/>
              <a:gd name="connsiteY9" fmla="*/ 8319 h 10385"/>
              <a:gd name="connsiteX10" fmla="*/ 0 w 10000"/>
              <a:gd name="connsiteY10" fmla="*/ 319 h 10385"/>
              <a:gd name="connsiteX0" fmla="*/ 28 w 10000"/>
              <a:gd name="connsiteY0" fmla="*/ 674 h 10385"/>
              <a:gd name="connsiteX1" fmla="*/ 2459 w 10000"/>
              <a:gd name="connsiteY1" fmla="*/ 3629 h 10385"/>
              <a:gd name="connsiteX2" fmla="*/ 5055 w 10000"/>
              <a:gd name="connsiteY2" fmla="*/ 230 h 10385"/>
              <a:gd name="connsiteX3" fmla="*/ 7417 w 10000"/>
              <a:gd name="connsiteY3" fmla="*/ 474 h 10385"/>
              <a:gd name="connsiteX4" fmla="*/ 9986 w 10000"/>
              <a:gd name="connsiteY4" fmla="*/ 1830 h 10385"/>
              <a:gd name="connsiteX5" fmla="*/ 10000 w 10000"/>
              <a:gd name="connsiteY5" fmla="*/ 8319 h 10385"/>
              <a:gd name="connsiteX6" fmla="*/ 7528 w 10000"/>
              <a:gd name="connsiteY6" fmla="*/ 6697 h 10385"/>
              <a:gd name="connsiteX7" fmla="*/ 5124 w 10000"/>
              <a:gd name="connsiteY7" fmla="*/ 6453 h 10385"/>
              <a:gd name="connsiteX8" fmla="*/ 2500 w 10000"/>
              <a:gd name="connsiteY8" fmla="*/ 10385 h 10385"/>
              <a:gd name="connsiteX9" fmla="*/ 0 w 10000"/>
              <a:gd name="connsiteY9" fmla="*/ 8319 h 10385"/>
              <a:gd name="connsiteX10" fmla="*/ 28 w 10000"/>
              <a:gd name="connsiteY10" fmla="*/ 674 h 10385"/>
              <a:gd name="connsiteX0" fmla="*/ 28 w 10000"/>
              <a:gd name="connsiteY0" fmla="*/ 674 h 10385"/>
              <a:gd name="connsiteX1" fmla="*/ 2459 w 10000"/>
              <a:gd name="connsiteY1" fmla="*/ 3629 h 10385"/>
              <a:gd name="connsiteX2" fmla="*/ 5055 w 10000"/>
              <a:gd name="connsiteY2" fmla="*/ 230 h 10385"/>
              <a:gd name="connsiteX3" fmla="*/ 7417 w 10000"/>
              <a:gd name="connsiteY3" fmla="*/ 474 h 10385"/>
              <a:gd name="connsiteX4" fmla="*/ 9986 w 10000"/>
              <a:gd name="connsiteY4" fmla="*/ 1830 h 10385"/>
              <a:gd name="connsiteX5" fmla="*/ 10000 w 10000"/>
              <a:gd name="connsiteY5" fmla="*/ 8319 h 10385"/>
              <a:gd name="connsiteX6" fmla="*/ 7528 w 10000"/>
              <a:gd name="connsiteY6" fmla="*/ 6697 h 10385"/>
              <a:gd name="connsiteX7" fmla="*/ 5124 w 10000"/>
              <a:gd name="connsiteY7" fmla="*/ 6453 h 10385"/>
              <a:gd name="connsiteX8" fmla="*/ 2500 w 10000"/>
              <a:gd name="connsiteY8" fmla="*/ 10385 h 10385"/>
              <a:gd name="connsiteX9" fmla="*/ 0 w 10000"/>
              <a:gd name="connsiteY9" fmla="*/ 7697 h 10385"/>
              <a:gd name="connsiteX10" fmla="*/ 28 w 10000"/>
              <a:gd name="connsiteY10" fmla="*/ 674 h 10385"/>
              <a:gd name="connsiteX0" fmla="*/ 28 w 10028"/>
              <a:gd name="connsiteY0" fmla="*/ 674 h 10385"/>
              <a:gd name="connsiteX1" fmla="*/ 2459 w 10028"/>
              <a:gd name="connsiteY1" fmla="*/ 3629 h 10385"/>
              <a:gd name="connsiteX2" fmla="*/ 5055 w 10028"/>
              <a:gd name="connsiteY2" fmla="*/ 230 h 10385"/>
              <a:gd name="connsiteX3" fmla="*/ 7417 w 10028"/>
              <a:gd name="connsiteY3" fmla="*/ 474 h 10385"/>
              <a:gd name="connsiteX4" fmla="*/ 9986 w 10028"/>
              <a:gd name="connsiteY4" fmla="*/ 1830 h 10385"/>
              <a:gd name="connsiteX5" fmla="*/ 10028 w 10028"/>
              <a:gd name="connsiteY5" fmla="*/ 10274 h 10385"/>
              <a:gd name="connsiteX6" fmla="*/ 7528 w 10028"/>
              <a:gd name="connsiteY6" fmla="*/ 6697 h 10385"/>
              <a:gd name="connsiteX7" fmla="*/ 5124 w 10028"/>
              <a:gd name="connsiteY7" fmla="*/ 6453 h 10385"/>
              <a:gd name="connsiteX8" fmla="*/ 2500 w 10028"/>
              <a:gd name="connsiteY8" fmla="*/ 10385 h 10385"/>
              <a:gd name="connsiteX9" fmla="*/ 0 w 10028"/>
              <a:gd name="connsiteY9" fmla="*/ 7697 h 10385"/>
              <a:gd name="connsiteX10" fmla="*/ 28 w 10028"/>
              <a:gd name="connsiteY10" fmla="*/ 674 h 10385"/>
              <a:gd name="connsiteX0" fmla="*/ 28 w 10028"/>
              <a:gd name="connsiteY0" fmla="*/ 755 h 10466"/>
              <a:gd name="connsiteX1" fmla="*/ 2459 w 10028"/>
              <a:gd name="connsiteY1" fmla="*/ 3710 h 10466"/>
              <a:gd name="connsiteX2" fmla="*/ 5055 w 10028"/>
              <a:gd name="connsiteY2" fmla="*/ 311 h 10466"/>
              <a:gd name="connsiteX3" fmla="*/ 7417 w 10028"/>
              <a:gd name="connsiteY3" fmla="*/ 555 h 10466"/>
              <a:gd name="connsiteX4" fmla="*/ 9986 w 10028"/>
              <a:gd name="connsiteY4" fmla="*/ 3866 h 10466"/>
              <a:gd name="connsiteX5" fmla="*/ 10028 w 10028"/>
              <a:gd name="connsiteY5" fmla="*/ 10355 h 10466"/>
              <a:gd name="connsiteX6" fmla="*/ 7528 w 10028"/>
              <a:gd name="connsiteY6" fmla="*/ 6778 h 10466"/>
              <a:gd name="connsiteX7" fmla="*/ 5124 w 10028"/>
              <a:gd name="connsiteY7" fmla="*/ 6534 h 10466"/>
              <a:gd name="connsiteX8" fmla="*/ 2500 w 10028"/>
              <a:gd name="connsiteY8" fmla="*/ 10466 h 10466"/>
              <a:gd name="connsiteX9" fmla="*/ 0 w 10028"/>
              <a:gd name="connsiteY9" fmla="*/ 7778 h 10466"/>
              <a:gd name="connsiteX10" fmla="*/ 28 w 10028"/>
              <a:gd name="connsiteY10" fmla="*/ 755 h 10466"/>
              <a:gd name="connsiteX0" fmla="*/ 28 w 10028"/>
              <a:gd name="connsiteY0" fmla="*/ 755 h 10466"/>
              <a:gd name="connsiteX1" fmla="*/ 2459 w 10028"/>
              <a:gd name="connsiteY1" fmla="*/ 3710 h 10466"/>
              <a:gd name="connsiteX2" fmla="*/ 5055 w 10028"/>
              <a:gd name="connsiteY2" fmla="*/ 311 h 10466"/>
              <a:gd name="connsiteX3" fmla="*/ 7417 w 10028"/>
              <a:gd name="connsiteY3" fmla="*/ 555 h 10466"/>
              <a:gd name="connsiteX4" fmla="*/ 9986 w 10028"/>
              <a:gd name="connsiteY4" fmla="*/ 3866 h 10466"/>
              <a:gd name="connsiteX5" fmla="*/ 10028 w 10028"/>
              <a:gd name="connsiteY5" fmla="*/ 10355 h 10466"/>
              <a:gd name="connsiteX6" fmla="*/ 7266 w 10028"/>
              <a:gd name="connsiteY6" fmla="*/ 6423 h 10466"/>
              <a:gd name="connsiteX7" fmla="*/ 5124 w 10028"/>
              <a:gd name="connsiteY7" fmla="*/ 6534 h 10466"/>
              <a:gd name="connsiteX8" fmla="*/ 2500 w 10028"/>
              <a:gd name="connsiteY8" fmla="*/ 10466 h 10466"/>
              <a:gd name="connsiteX9" fmla="*/ 0 w 10028"/>
              <a:gd name="connsiteY9" fmla="*/ 7778 h 10466"/>
              <a:gd name="connsiteX10" fmla="*/ 28 w 10028"/>
              <a:gd name="connsiteY10" fmla="*/ 755 h 10466"/>
              <a:gd name="connsiteX0" fmla="*/ 28 w 10028"/>
              <a:gd name="connsiteY0" fmla="*/ 796 h 10507"/>
              <a:gd name="connsiteX1" fmla="*/ 2459 w 10028"/>
              <a:gd name="connsiteY1" fmla="*/ 3751 h 10507"/>
              <a:gd name="connsiteX2" fmla="*/ 5055 w 10028"/>
              <a:gd name="connsiteY2" fmla="*/ 352 h 10507"/>
              <a:gd name="connsiteX3" fmla="*/ 7569 w 10028"/>
              <a:gd name="connsiteY3" fmla="*/ 507 h 10507"/>
              <a:gd name="connsiteX4" fmla="*/ 9986 w 10028"/>
              <a:gd name="connsiteY4" fmla="*/ 3907 h 10507"/>
              <a:gd name="connsiteX5" fmla="*/ 10028 w 10028"/>
              <a:gd name="connsiteY5" fmla="*/ 10396 h 10507"/>
              <a:gd name="connsiteX6" fmla="*/ 7266 w 10028"/>
              <a:gd name="connsiteY6" fmla="*/ 6464 h 10507"/>
              <a:gd name="connsiteX7" fmla="*/ 5124 w 10028"/>
              <a:gd name="connsiteY7" fmla="*/ 6575 h 10507"/>
              <a:gd name="connsiteX8" fmla="*/ 2500 w 10028"/>
              <a:gd name="connsiteY8" fmla="*/ 10507 h 10507"/>
              <a:gd name="connsiteX9" fmla="*/ 0 w 10028"/>
              <a:gd name="connsiteY9" fmla="*/ 7819 h 10507"/>
              <a:gd name="connsiteX10" fmla="*/ 28 w 10028"/>
              <a:gd name="connsiteY10" fmla="*/ 796 h 10507"/>
              <a:gd name="connsiteX0" fmla="*/ 28 w 10028"/>
              <a:gd name="connsiteY0" fmla="*/ 796 h 10507"/>
              <a:gd name="connsiteX1" fmla="*/ 2459 w 10028"/>
              <a:gd name="connsiteY1" fmla="*/ 3751 h 10507"/>
              <a:gd name="connsiteX2" fmla="*/ 5055 w 10028"/>
              <a:gd name="connsiteY2" fmla="*/ 352 h 10507"/>
              <a:gd name="connsiteX3" fmla="*/ 7569 w 10028"/>
              <a:gd name="connsiteY3" fmla="*/ 507 h 10507"/>
              <a:gd name="connsiteX4" fmla="*/ 9986 w 10028"/>
              <a:gd name="connsiteY4" fmla="*/ 3907 h 10507"/>
              <a:gd name="connsiteX5" fmla="*/ 10028 w 10028"/>
              <a:gd name="connsiteY5" fmla="*/ 10396 h 10507"/>
              <a:gd name="connsiteX6" fmla="*/ 7266 w 10028"/>
              <a:gd name="connsiteY6" fmla="*/ 6464 h 10507"/>
              <a:gd name="connsiteX7" fmla="*/ 5000 w 10028"/>
              <a:gd name="connsiteY7" fmla="*/ 6308 h 10507"/>
              <a:gd name="connsiteX8" fmla="*/ 2500 w 10028"/>
              <a:gd name="connsiteY8" fmla="*/ 10507 h 10507"/>
              <a:gd name="connsiteX9" fmla="*/ 0 w 10028"/>
              <a:gd name="connsiteY9" fmla="*/ 7819 h 10507"/>
              <a:gd name="connsiteX10" fmla="*/ 28 w 10028"/>
              <a:gd name="connsiteY10" fmla="*/ 796 h 10507"/>
              <a:gd name="connsiteX0" fmla="*/ 28 w 10028"/>
              <a:gd name="connsiteY0" fmla="*/ 796 h 10396"/>
              <a:gd name="connsiteX1" fmla="*/ 2459 w 10028"/>
              <a:gd name="connsiteY1" fmla="*/ 3751 h 10396"/>
              <a:gd name="connsiteX2" fmla="*/ 5055 w 10028"/>
              <a:gd name="connsiteY2" fmla="*/ 352 h 10396"/>
              <a:gd name="connsiteX3" fmla="*/ 7569 w 10028"/>
              <a:gd name="connsiteY3" fmla="*/ 507 h 10396"/>
              <a:gd name="connsiteX4" fmla="*/ 9986 w 10028"/>
              <a:gd name="connsiteY4" fmla="*/ 3907 h 10396"/>
              <a:gd name="connsiteX5" fmla="*/ 10028 w 10028"/>
              <a:gd name="connsiteY5" fmla="*/ 10396 h 10396"/>
              <a:gd name="connsiteX6" fmla="*/ 7266 w 10028"/>
              <a:gd name="connsiteY6" fmla="*/ 6464 h 10396"/>
              <a:gd name="connsiteX7" fmla="*/ 5000 w 10028"/>
              <a:gd name="connsiteY7" fmla="*/ 6308 h 10396"/>
              <a:gd name="connsiteX8" fmla="*/ 2528 w 10028"/>
              <a:gd name="connsiteY8" fmla="*/ 9796 h 10396"/>
              <a:gd name="connsiteX9" fmla="*/ 0 w 10028"/>
              <a:gd name="connsiteY9" fmla="*/ 7819 h 10396"/>
              <a:gd name="connsiteX10" fmla="*/ 28 w 10028"/>
              <a:gd name="connsiteY10" fmla="*/ 796 h 10396"/>
              <a:gd name="connsiteX0" fmla="*/ 14 w 10014"/>
              <a:gd name="connsiteY0" fmla="*/ 796 h 10396"/>
              <a:gd name="connsiteX1" fmla="*/ 2445 w 10014"/>
              <a:gd name="connsiteY1" fmla="*/ 3751 h 10396"/>
              <a:gd name="connsiteX2" fmla="*/ 5041 w 10014"/>
              <a:gd name="connsiteY2" fmla="*/ 352 h 10396"/>
              <a:gd name="connsiteX3" fmla="*/ 7555 w 10014"/>
              <a:gd name="connsiteY3" fmla="*/ 507 h 10396"/>
              <a:gd name="connsiteX4" fmla="*/ 9972 w 10014"/>
              <a:gd name="connsiteY4" fmla="*/ 3907 h 10396"/>
              <a:gd name="connsiteX5" fmla="*/ 10014 w 10014"/>
              <a:gd name="connsiteY5" fmla="*/ 10396 h 10396"/>
              <a:gd name="connsiteX6" fmla="*/ 7252 w 10014"/>
              <a:gd name="connsiteY6" fmla="*/ 6464 h 10396"/>
              <a:gd name="connsiteX7" fmla="*/ 4986 w 10014"/>
              <a:gd name="connsiteY7" fmla="*/ 6308 h 10396"/>
              <a:gd name="connsiteX8" fmla="*/ 2514 w 10014"/>
              <a:gd name="connsiteY8" fmla="*/ 9796 h 10396"/>
              <a:gd name="connsiteX9" fmla="*/ 0 w 10014"/>
              <a:gd name="connsiteY9" fmla="*/ 7019 h 10396"/>
              <a:gd name="connsiteX10" fmla="*/ 14 w 10014"/>
              <a:gd name="connsiteY10" fmla="*/ 796 h 10396"/>
              <a:gd name="connsiteX0" fmla="*/ 14 w 10014"/>
              <a:gd name="connsiteY0" fmla="*/ 796 h 10396"/>
              <a:gd name="connsiteX1" fmla="*/ 2445 w 10014"/>
              <a:gd name="connsiteY1" fmla="*/ 3751 h 10396"/>
              <a:gd name="connsiteX2" fmla="*/ 5041 w 10014"/>
              <a:gd name="connsiteY2" fmla="*/ 352 h 10396"/>
              <a:gd name="connsiteX3" fmla="*/ 7555 w 10014"/>
              <a:gd name="connsiteY3" fmla="*/ 507 h 10396"/>
              <a:gd name="connsiteX4" fmla="*/ 9972 w 10014"/>
              <a:gd name="connsiteY4" fmla="*/ 3907 h 10396"/>
              <a:gd name="connsiteX5" fmla="*/ 10014 w 10014"/>
              <a:gd name="connsiteY5" fmla="*/ 10396 h 10396"/>
              <a:gd name="connsiteX6" fmla="*/ 7252 w 10014"/>
              <a:gd name="connsiteY6" fmla="*/ 6464 h 10396"/>
              <a:gd name="connsiteX7" fmla="*/ 4986 w 10014"/>
              <a:gd name="connsiteY7" fmla="*/ 6308 h 10396"/>
              <a:gd name="connsiteX8" fmla="*/ 2321 w 10014"/>
              <a:gd name="connsiteY8" fmla="*/ 9441 h 10396"/>
              <a:gd name="connsiteX9" fmla="*/ 0 w 10014"/>
              <a:gd name="connsiteY9" fmla="*/ 7019 h 10396"/>
              <a:gd name="connsiteX10" fmla="*/ 14 w 10014"/>
              <a:gd name="connsiteY10" fmla="*/ 796 h 10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14" h="10396">
                <a:moveTo>
                  <a:pt x="14" y="796"/>
                </a:moveTo>
                <a:cubicBezTo>
                  <a:pt x="14" y="1348"/>
                  <a:pt x="1607" y="3825"/>
                  <a:pt x="2445" y="3751"/>
                </a:cubicBezTo>
                <a:cubicBezTo>
                  <a:pt x="3283" y="3677"/>
                  <a:pt x="4189" y="893"/>
                  <a:pt x="5041" y="352"/>
                </a:cubicBezTo>
                <a:cubicBezTo>
                  <a:pt x="5893" y="-189"/>
                  <a:pt x="6733" y="-85"/>
                  <a:pt x="7555" y="507"/>
                </a:cubicBezTo>
                <a:cubicBezTo>
                  <a:pt x="8377" y="1099"/>
                  <a:pt x="9972" y="3355"/>
                  <a:pt x="9972" y="3907"/>
                </a:cubicBezTo>
                <a:cubicBezTo>
                  <a:pt x="9977" y="6070"/>
                  <a:pt x="10009" y="8233"/>
                  <a:pt x="10014" y="10396"/>
                </a:cubicBezTo>
                <a:cubicBezTo>
                  <a:pt x="10014" y="9844"/>
                  <a:pt x="8090" y="7145"/>
                  <a:pt x="7252" y="6464"/>
                </a:cubicBezTo>
                <a:cubicBezTo>
                  <a:pt x="6414" y="5783"/>
                  <a:pt x="5808" y="5812"/>
                  <a:pt x="4986" y="6308"/>
                </a:cubicBezTo>
                <a:cubicBezTo>
                  <a:pt x="4164" y="6804"/>
                  <a:pt x="3702" y="9441"/>
                  <a:pt x="2321" y="9441"/>
                </a:cubicBezTo>
                <a:cubicBezTo>
                  <a:pt x="940" y="9441"/>
                  <a:pt x="0" y="7571"/>
                  <a:pt x="0" y="7019"/>
                </a:cubicBezTo>
                <a:cubicBezTo>
                  <a:pt x="9" y="4471"/>
                  <a:pt x="5" y="3344"/>
                  <a:pt x="14" y="79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88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" descr="http://www.changemakers.com/sites/default/files/changemakers_innovation/profile_images/closed_loop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621" y="3590253"/>
            <a:ext cx="715134" cy="7138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" descr="http://www.changemakers.com/sites/default/files/changemakers_innovation/profile_images/closed_loop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202" y="3742031"/>
            <a:ext cx="715134" cy="7138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" descr="http://www.changemakers.com/sites/default/files/changemakers_innovation/profile_images/closed_loop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841" y="3477584"/>
            <a:ext cx="715134" cy="7138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" descr="http://www.changemakers.com/sites/default/files/changemakers_innovation/profile_images/closed_loop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451" y="3208257"/>
            <a:ext cx="715134" cy="7138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" descr="http://www.changemakers.com/sites/default/files/changemakers_innovation/profile_images/closed_loop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884" y="3142695"/>
            <a:ext cx="715134" cy="7138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" descr="http://www.changemakers.com/sites/default/files/changemakers_innovation/profile_images/closed_loop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901" y="3247361"/>
            <a:ext cx="715134" cy="7138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" descr="http://www.changemakers.com/sites/default/files/changemakers_innovation/profile_images/closed_loop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0606" y="3513719"/>
            <a:ext cx="715134" cy="7138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 rot="607448">
            <a:off x="951977" y="4064512"/>
            <a:ext cx="185124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 smtClean="0">
                <a:ln/>
                <a:solidFill>
                  <a:schemeClr val="accent4"/>
                </a:solidFill>
              </a:rPr>
              <a:t>Path of</a:t>
            </a:r>
            <a:endParaRPr lang="en-US" sz="3600" b="1" dirty="0">
              <a:ln/>
              <a:solidFill>
                <a:schemeClr val="accent4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rot="20877042">
            <a:off x="4509969" y="3795309"/>
            <a:ext cx="1797535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 smtClean="0">
                <a:ln/>
                <a:solidFill>
                  <a:schemeClr val="accent4"/>
                </a:solidFill>
              </a:rPr>
              <a:t>AGILE</a:t>
            </a:r>
            <a:endParaRPr lang="en-US" sz="3600" b="1" dirty="0">
              <a:ln/>
              <a:solidFill>
                <a:schemeClr val="accent4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rot="750122">
            <a:off x="8117304" y="3903472"/>
            <a:ext cx="197501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 smtClean="0">
                <a:ln/>
                <a:solidFill>
                  <a:schemeClr val="accent4"/>
                </a:solidFill>
              </a:rPr>
              <a:t>Thinking</a:t>
            </a:r>
            <a:endParaRPr lang="en-US" sz="3600" b="1" dirty="0">
              <a:ln/>
              <a:solidFill>
                <a:schemeClr val="accent4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216995" y="1665976"/>
            <a:ext cx="633392" cy="1814324"/>
            <a:chOff x="3207921" y="792521"/>
            <a:chExt cx="633392" cy="1814324"/>
          </a:xfrm>
        </p:grpSpPr>
        <p:sp>
          <p:nvSpPr>
            <p:cNvPr id="2" name="Down Arrow 1"/>
            <p:cNvSpPr/>
            <p:nvPr/>
          </p:nvSpPr>
          <p:spPr>
            <a:xfrm rot="961990">
              <a:off x="3207921" y="792521"/>
              <a:ext cx="633392" cy="1814324"/>
            </a:xfrm>
            <a:prstGeom prst="downArrow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TextBox 2"/>
            <p:cNvSpPr txBox="1"/>
            <p:nvPr/>
          </p:nvSpPr>
          <p:spPr>
            <a:xfrm rot="17151840">
              <a:off x="2869060" y="1349191"/>
              <a:ext cx="140571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C000"/>
                  </a:solidFill>
                </a:rPr>
                <a:t>Prototype</a:t>
              </a:r>
              <a:endParaRPr lang="en-US" sz="2000" b="1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9555150" y="1694418"/>
            <a:ext cx="633392" cy="1814324"/>
            <a:chOff x="3207921" y="792521"/>
            <a:chExt cx="633392" cy="1814324"/>
          </a:xfrm>
        </p:grpSpPr>
        <p:sp>
          <p:nvSpPr>
            <p:cNvPr id="31" name="Down Arrow 30"/>
            <p:cNvSpPr/>
            <p:nvPr/>
          </p:nvSpPr>
          <p:spPr>
            <a:xfrm rot="961990">
              <a:off x="3207921" y="792521"/>
              <a:ext cx="633392" cy="1814324"/>
            </a:xfrm>
            <a:prstGeom prst="downArrow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 rot="17151840">
              <a:off x="2869060" y="1349191"/>
              <a:ext cx="140571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C000"/>
                  </a:solidFill>
                </a:rPr>
                <a:t>Prototype</a:t>
              </a:r>
              <a:endParaRPr lang="en-US" sz="2000" b="1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517503" y="1383750"/>
            <a:ext cx="633392" cy="1814324"/>
            <a:chOff x="3207921" y="792521"/>
            <a:chExt cx="633392" cy="1814324"/>
          </a:xfrm>
        </p:grpSpPr>
        <p:sp>
          <p:nvSpPr>
            <p:cNvPr id="34" name="Down Arrow 33"/>
            <p:cNvSpPr/>
            <p:nvPr/>
          </p:nvSpPr>
          <p:spPr>
            <a:xfrm rot="961990">
              <a:off x="3207921" y="792521"/>
              <a:ext cx="633392" cy="1814324"/>
            </a:xfrm>
            <a:prstGeom prst="downArrow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 rot="17151840">
              <a:off x="2869060" y="1349191"/>
              <a:ext cx="140571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C000"/>
                  </a:solidFill>
                </a:rPr>
                <a:t>Prototype</a:t>
              </a:r>
              <a:endParaRPr lang="en-US" sz="2000" b="1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861301" y="1328371"/>
            <a:ext cx="633392" cy="1814324"/>
            <a:chOff x="3207921" y="792521"/>
            <a:chExt cx="633392" cy="1814324"/>
          </a:xfrm>
        </p:grpSpPr>
        <p:sp>
          <p:nvSpPr>
            <p:cNvPr id="37" name="Down Arrow 36"/>
            <p:cNvSpPr/>
            <p:nvPr/>
          </p:nvSpPr>
          <p:spPr>
            <a:xfrm rot="961990">
              <a:off x="3207921" y="792521"/>
              <a:ext cx="633392" cy="1814324"/>
            </a:xfrm>
            <a:prstGeom prst="downArrow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TextBox 37"/>
            <p:cNvSpPr txBox="1"/>
            <p:nvPr/>
          </p:nvSpPr>
          <p:spPr>
            <a:xfrm rot="17151840">
              <a:off x="2869060" y="1349191"/>
              <a:ext cx="140571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C000"/>
                  </a:solidFill>
                </a:rPr>
                <a:t>Prototype</a:t>
              </a:r>
              <a:endParaRPr lang="en-US" sz="2000" b="1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8186468" y="1428998"/>
            <a:ext cx="633392" cy="1814324"/>
            <a:chOff x="3207921" y="792521"/>
            <a:chExt cx="633392" cy="1814324"/>
          </a:xfrm>
        </p:grpSpPr>
        <p:sp>
          <p:nvSpPr>
            <p:cNvPr id="40" name="Down Arrow 39"/>
            <p:cNvSpPr/>
            <p:nvPr/>
          </p:nvSpPr>
          <p:spPr>
            <a:xfrm rot="961990">
              <a:off x="3207921" y="792521"/>
              <a:ext cx="633392" cy="1814324"/>
            </a:xfrm>
            <a:prstGeom prst="downArrow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TextBox 40"/>
            <p:cNvSpPr txBox="1"/>
            <p:nvPr/>
          </p:nvSpPr>
          <p:spPr>
            <a:xfrm rot="17151840">
              <a:off x="2869060" y="1349191"/>
              <a:ext cx="140571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C000"/>
                  </a:solidFill>
                </a:rPr>
                <a:t>Prototype</a:t>
              </a:r>
              <a:endParaRPr lang="en-US" sz="2000" b="1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2879675" y="1927707"/>
            <a:ext cx="633392" cy="1814324"/>
            <a:chOff x="3207921" y="792521"/>
            <a:chExt cx="633392" cy="1814324"/>
          </a:xfrm>
        </p:grpSpPr>
        <p:sp>
          <p:nvSpPr>
            <p:cNvPr id="43" name="Down Arrow 42"/>
            <p:cNvSpPr/>
            <p:nvPr/>
          </p:nvSpPr>
          <p:spPr>
            <a:xfrm rot="961990">
              <a:off x="3207921" y="792521"/>
              <a:ext cx="633392" cy="1814324"/>
            </a:xfrm>
            <a:prstGeom prst="downArrow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 rot="17151840">
              <a:off x="2869060" y="1349191"/>
              <a:ext cx="140571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C000"/>
                  </a:solidFill>
                </a:rPr>
                <a:t>Prototype</a:t>
              </a:r>
              <a:endParaRPr lang="en-US" sz="2000" b="1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653000" y="1783839"/>
            <a:ext cx="633392" cy="1814324"/>
            <a:chOff x="3207921" y="792521"/>
            <a:chExt cx="633392" cy="1814324"/>
          </a:xfrm>
        </p:grpSpPr>
        <p:sp>
          <p:nvSpPr>
            <p:cNvPr id="46" name="Down Arrow 45"/>
            <p:cNvSpPr/>
            <p:nvPr/>
          </p:nvSpPr>
          <p:spPr>
            <a:xfrm rot="961990">
              <a:off x="3207921" y="792521"/>
              <a:ext cx="633392" cy="1814324"/>
            </a:xfrm>
            <a:prstGeom prst="downArrow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TextBox 46"/>
            <p:cNvSpPr txBox="1"/>
            <p:nvPr/>
          </p:nvSpPr>
          <p:spPr>
            <a:xfrm rot="17151840">
              <a:off x="2869060" y="1349191"/>
              <a:ext cx="140571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C000"/>
                  </a:solidFill>
                </a:rPr>
                <a:t>Prototype</a:t>
              </a:r>
              <a:endParaRPr lang="en-US" sz="2000" b="1" dirty="0">
                <a:solidFill>
                  <a:srgbClr val="FFC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643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20+ Sprint Cycles… And Counting…</a:t>
            </a:r>
            <a:endParaRPr lang="en-US" sz="5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004890"/>
                </a:solidFill>
              </a:rPr>
              <a:t>HLC Quality Score Card</a:t>
            </a:r>
          </a:p>
          <a:p>
            <a:r>
              <a:rPr lang="en-US" dirty="0" smtClean="0">
                <a:solidFill>
                  <a:srgbClr val="004890"/>
                </a:solidFill>
              </a:rPr>
              <a:t>Dropout Detective</a:t>
            </a:r>
          </a:p>
          <a:p>
            <a:r>
              <a:rPr lang="en-US" dirty="0" smtClean="0">
                <a:solidFill>
                  <a:srgbClr val="004890"/>
                </a:solidFill>
              </a:rPr>
              <a:t>Success Coach Model</a:t>
            </a:r>
          </a:p>
          <a:p>
            <a:r>
              <a:rPr lang="en-US" dirty="0" smtClean="0">
                <a:solidFill>
                  <a:srgbClr val="004890"/>
                </a:solidFill>
              </a:rPr>
              <a:t>Faculty Training</a:t>
            </a:r>
          </a:p>
          <a:p>
            <a:r>
              <a:rPr lang="en-US" dirty="0" smtClean="0">
                <a:solidFill>
                  <a:srgbClr val="004890"/>
                </a:solidFill>
              </a:rPr>
              <a:t>One Webster Course</a:t>
            </a:r>
          </a:p>
          <a:p>
            <a:r>
              <a:rPr lang="en-US" dirty="0" err="1" smtClean="0">
                <a:solidFill>
                  <a:srgbClr val="004890"/>
                </a:solidFill>
              </a:rPr>
              <a:t>WebNet</a:t>
            </a:r>
            <a:r>
              <a:rPr lang="en-US" dirty="0" smtClean="0">
                <a:solidFill>
                  <a:srgbClr val="004890"/>
                </a:solidFill>
              </a:rPr>
              <a:t>+ video course delivery</a:t>
            </a:r>
          </a:p>
          <a:p>
            <a:r>
              <a:rPr lang="en-US" dirty="0" smtClean="0">
                <a:solidFill>
                  <a:srgbClr val="004890"/>
                </a:solidFill>
              </a:rPr>
              <a:t>Military Support</a:t>
            </a:r>
          </a:p>
          <a:p>
            <a:r>
              <a:rPr lang="en-US" dirty="0">
                <a:solidFill>
                  <a:srgbClr val="004890"/>
                </a:solidFill>
              </a:rPr>
              <a:t>M</a:t>
            </a:r>
            <a:r>
              <a:rPr lang="en-US" dirty="0" smtClean="0">
                <a:solidFill>
                  <a:srgbClr val="004890"/>
                </a:solidFill>
              </a:rPr>
              <a:t>A Degree Maps</a:t>
            </a:r>
          </a:p>
          <a:p>
            <a:r>
              <a:rPr lang="en-US" dirty="0" smtClean="0">
                <a:solidFill>
                  <a:srgbClr val="004890"/>
                </a:solidFill>
              </a:rPr>
              <a:t>Admissions Communications Plan</a:t>
            </a:r>
          </a:p>
          <a:p>
            <a:r>
              <a:rPr lang="en-US" dirty="0" smtClean="0">
                <a:solidFill>
                  <a:srgbClr val="004890"/>
                </a:solidFill>
              </a:rPr>
              <a:t>“Build the Model” for Campuses</a:t>
            </a:r>
          </a:p>
          <a:p>
            <a:r>
              <a:rPr lang="en-US" dirty="0" smtClean="0">
                <a:solidFill>
                  <a:srgbClr val="004890"/>
                </a:solidFill>
              </a:rPr>
              <a:t>Centralized Scheduling</a:t>
            </a:r>
          </a:p>
          <a:p>
            <a:r>
              <a:rPr lang="en-US" dirty="0" smtClean="0">
                <a:solidFill>
                  <a:srgbClr val="004890"/>
                </a:solidFill>
              </a:rPr>
              <a:t>Faculty “Commit to Engage” training</a:t>
            </a:r>
            <a:endParaRPr lang="en-US" dirty="0">
              <a:solidFill>
                <a:srgbClr val="00489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004890"/>
                </a:solidFill>
              </a:rPr>
              <a:t>Non-Credit course delivery</a:t>
            </a:r>
          </a:p>
          <a:p>
            <a:r>
              <a:rPr lang="en-US" dirty="0" smtClean="0">
                <a:solidFill>
                  <a:srgbClr val="004890"/>
                </a:solidFill>
              </a:rPr>
              <a:t>Student Orientation</a:t>
            </a:r>
          </a:p>
          <a:p>
            <a:r>
              <a:rPr lang="en-US" dirty="0" smtClean="0">
                <a:solidFill>
                  <a:srgbClr val="004890"/>
                </a:solidFill>
              </a:rPr>
              <a:t>Course Accessibility</a:t>
            </a:r>
          </a:p>
          <a:p>
            <a:r>
              <a:rPr lang="en-US" dirty="0" smtClean="0">
                <a:solidFill>
                  <a:srgbClr val="004890"/>
                </a:solidFill>
              </a:rPr>
              <a:t>Online Tutoring</a:t>
            </a:r>
          </a:p>
          <a:p>
            <a:r>
              <a:rPr lang="en-US" dirty="0" smtClean="0">
                <a:solidFill>
                  <a:srgbClr val="004890"/>
                </a:solidFill>
              </a:rPr>
              <a:t>Updated UI for LMS</a:t>
            </a:r>
          </a:p>
          <a:p>
            <a:r>
              <a:rPr lang="en-US" dirty="0" smtClean="0">
                <a:solidFill>
                  <a:srgbClr val="004890"/>
                </a:solidFill>
              </a:rPr>
              <a:t>Video Production &amp; Promotion</a:t>
            </a:r>
          </a:p>
          <a:p>
            <a:r>
              <a:rPr lang="en-US" dirty="0" smtClean="0">
                <a:solidFill>
                  <a:srgbClr val="004890"/>
                </a:solidFill>
              </a:rPr>
              <a:t>Course and Faculty Tracker</a:t>
            </a:r>
          </a:p>
          <a:p>
            <a:r>
              <a:rPr lang="en-US" dirty="0" smtClean="0">
                <a:solidFill>
                  <a:srgbClr val="004890"/>
                </a:solidFill>
              </a:rPr>
              <a:t>Online Student Commons</a:t>
            </a:r>
          </a:p>
          <a:p>
            <a:r>
              <a:rPr lang="en-US" dirty="0" smtClean="0">
                <a:solidFill>
                  <a:srgbClr val="004890"/>
                </a:solidFill>
              </a:rPr>
              <a:t>Centralized Academic Advising</a:t>
            </a:r>
          </a:p>
          <a:p>
            <a:r>
              <a:rPr lang="en-US" dirty="0" smtClean="0">
                <a:solidFill>
                  <a:srgbClr val="004890"/>
                </a:solidFill>
              </a:rPr>
              <a:t>Admissions—lead generation, </a:t>
            </a:r>
            <a:r>
              <a:rPr lang="en-US" dirty="0" err="1" smtClean="0">
                <a:solidFill>
                  <a:srgbClr val="004890"/>
                </a:solidFill>
              </a:rPr>
              <a:t>StoryBrand</a:t>
            </a:r>
            <a:endParaRPr lang="en-US" dirty="0" smtClean="0">
              <a:solidFill>
                <a:srgbClr val="004890"/>
              </a:solidFill>
            </a:endParaRPr>
          </a:p>
          <a:p>
            <a:r>
              <a:rPr lang="en-US" dirty="0" smtClean="0">
                <a:solidFill>
                  <a:srgbClr val="004890"/>
                </a:solidFill>
              </a:rPr>
              <a:t>Office 365 Rollout</a:t>
            </a:r>
          </a:p>
          <a:p>
            <a:r>
              <a:rPr lang="en-US" dirty="0">
                <a:solidFill>
                  <a:srgbClr val="004890"/>
                </a:solidFill>
              </a:rPr>
              <a:t>Cybersecurity </a:t>
            </a:r>
            <a:r>
              <a:rPr lang="en-US" dirty="0" smtClean="0">
                <a:solidFill>
                  <a:srgbClr val="004890"/>
                </a:solidFill>
              </a:rPr>
              <a:t>training</a:t>
            </a:r>
            <a:endParaRPr lang="en-US" dirty="0">
              <a:solidFill>
                <a:srgbClr val="00489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20149104">
            <a:off x="3034668" y="2898464"/>
            <a:ext cx="6122662" cy="15696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dirty="0" smtClean="0">
                <a:ln/>
                <a:solidFill>
                  <a:srgbClr val="0070C0"/>
                </a:solidFill>
              </a:rPr>
              <a:t>What? No software development?</a:t>
            </a:r>
            <a:endParaRPr lang="en-US" sz="4800" b="1" dirty="0">
              <a:ln/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26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Adapting Agile Sprints to US</a:t>
            </a:r>
            <a:endParaRPr lang="en-US" sz="5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004890"/>
                </a:solidFill>
              </a:rPr>
              <a:t>Cross-functional</a:t>
            </a:r>
            <a:r>
              <a:rPr lang="en-US" sz="2400" dirty="0" smtClean="0">
                <a:solidFill>
                  <a:srgbClr val="004890"/>
                </a:solidFill>
              </a:rPr>
              <a:t>, </a:t>
            </a:r>
            <a:r>
              <a:rPr lang="en-US" sz="2400" dirty="0" smtClean="0">
                <a:solidFill>
                  <a:srgbClr val="004890"/>
                </a:solidFill>
              </a:rPr>
              <a:t>Cross-departmental</a:t>
            </a:r>
            <a:endParaRPr lang="en-US" sz="2400" dirty="0">
              <a:solidFill>
                <a:srgbClr val="004890"/>
              </a:solidFill>
            </a:endParaRPr>
          </a:p>
          <a:p>
            <a:r>
              <a:rPr lang="en-US" sz="2400" dirty="0" smtClean="0">
                <a:solidFill>
                  <a:srgbClr val="004890"/>
                </a:solidFill>
              </a:rPr>
              <a:t>Small, self-managing, diverse teams </a:t>
            </a:r>
          </a:p>
          <a:p>
            <a:r>
              <a:rPr lang="en-US" sz="2400" dirty="0" smtClean="0">
                <a:solidFill>
                  <a:srgbClr val="004890"/>
                </a:solidFill>
              </a:rPr>
              <a:t>Stand up daily, Take responsibility</a:t>
            </a:r>
          </a:p>
          <a:p>
            <a:r>
              <a:rPr lang="en-US" sz="2400" dirty="0" smtClean="0">
                <a:solidFill>
                  <a:srgbClr val="004890"/>
                </a:solidFill>
              </a:rPr>
              <a:t>Track progress, Show your work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rgbClr val="004890"/>
                </a:solidFill>
              </a:rPr>
              <a:t>Prototype, Test… </a:t>
            </a:r>
            <a:br>
              <a:rPr lang="en-US" sz="3600" dirty="0" smtClean="0">
                <a:solidFill>
                  <a:srgbClr val="004890"/>
                </a:solidFill>
              </a:rPr>
            </a:br>
            <a:r>
              <a:rPr lang="en-US" sz="3600" dirty="0" smtClean="0">
                <a:solidFill>
                  <a:srgbClr val="004890"/>
                </a:solidFill>
              </a:rPr>
              <a:t>Prototype, Test… </a:t>
            </a:r>
            <a:br>
              <a:rPr lang="en-US" sz="3600" dirty="0" smtClean="0">
                <a:solidFill>
                  <a:srgbClr val="004890"/>
                </a:solidFill>
              </a:rPr>
            </a:br>
            <a:r>
              <a:rPr lang="en-US" sz="3600" dirty="0" smtClean="0">
                <a:solidFill>
                  <a:srgbClr val="004890"/>
                </a:solidFill>
              </a:rPr>
              <a:t>Prototype, Test… </a:t>
            </a:r>
            <a:br>
              <a:rPr lang="en-US" sz="3600" dirty="0" smtClean="0">
                <a:solidFill>
                  <a:srgbClr val="004890"/>
                </a:solidFill>
              </a:rPr>
            </a:br>
            <a:r>
              <a:rPr lang="en-US" sz="3600" dirty="0" smtClean="0">
                <a:solidFill>
                  <a:srgbClr val="004890"/>
                </a:solidFill>
              </a:rPr>
              <a:t>Prototype, Test…</a:t>
            </a:r>
          </a:p>
          <a:p>
            <a:endParaRPr lang="en-US" sz="2400" dirty="0">
              <a:solidFill>
                <a:srgbClr val="00489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695767" y="1825625"/>
            <a:ext cx="4866967" cy="4351338"/>
          </a:xfrm>
          <a:ln>
            <a:solidFill>
              <a:schemeClr val="accent5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dirty="0" smtClean="0">
                <a:solidFill>
                  <a:srgbClr val="004890"/>
                </a:solidFill>
              </a:rPr>
              <a:t>Reflect and Adjust 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rgbClr val="004890"/>
                </a:solidFill>
              </a:rPr>
              <a:t>Every Sprint Cycle</a:t>
            </a:r>
          </a:p>
          <a:p>
            <a:pPr marL="0" indent="0">
              <a:buNone/>
            </a:pPr>
            <a:endParaRPr lang="en-US" sz="4000" dirty="0">
              <a:solidFill>
                <a:srgbClr val="004890"/>
              </a:solidFill>
            </a:endParaRPr>
          </a:p>
          <a:p>
            <a:pPr marL="0" indent="0">
              <a:buNone/>
            </a:pPr>
            <a:r>
              <a:rPr lang="en-US" sz="4000" dirty="0" smtClean="0">
                <a:solidFill>
                  <a:srgbClr val="004890"/>
                </a:solidFill>
              </a:rPr>
              <a:t>The process serves US. </a:t>
            </a:r>
          </a:p>
          <a:p>
            <a:pPr marL="0" indent="0">
              <a:buNone/>
            </a:pPr>
            <a:endParaRPr lang="en-US" sz="4000" dirty="0">
              <a:solidFill>
                <a:srgbClr val="004890"/>
              </a:solidFill>
            </a:endParaRPr>
          </a:p>
          <a:p>
            <a:pPr marL="0" indent="0">
              <a:buNone/>
            </a:pPr>
            <a:r>
              <a:rPr lang="en-US" sz="4000" dirty="0" smtClean="0">
                <a:solidFill>
                  <a:srgbClr val="004890"/>
                </a:solidFill>
              </a:rPr>
              <a:t>WE do not serve the process.</a:t>
            </a:r>
            <a:endParaRPr lang="en-US" sz="4000" dirty="0">
              <a:solidFill>
                <a:srgbClr val="0048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1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0" y="997802"/>
            <a:ext cx="9144000" cy="58601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81A416-EBC2-4BA9-AD82-33E8FEBD2AD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302" y="70928"/>
            <a:ext cx="8867395" cy="665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55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698" t="18154" r="4134" b="12580"/>
          <a:stretch/>
        </p:blipFill>
        <p:spPr>
          <a:xfrm>
            <a:off x="627801" y="0"/>
            <a:ext cx="108750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3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20+ Sprint Cycles… And Counting…</a:t>
            </a:r>
            <a:endParaRPr lang="en-US" sz="5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004890"/>
                </a:solidFill>
              </a:rPr>
              <a:t>HLC Quality Score Card</a:t>
            </a:r>
          </a:p>
          <a:p>
            <a:r>
              <a:rPr lang="en-US" dirty="0" smtClean="0">
                <a:solidFill>
                  <a:srgbClr val="004890"/>
                </a:solidFill>
              </a:rPr>
              <a:t>Dropout Detective</a:t>
            </a:r>
          </a:p>
          <a:p>
            <a:r>
              <a:rPr lang="en-US" dirty="0" smtClean="0">
                <a:solidFill>
                  <a:srgbClr val="004890"/>
                </a:solidFill>
              </a:rPr>
              <a:t>Success Coach Model</a:t>
            </a:r>
          </a:p>
          <a:p>
            <a:r>
              <a:rPr lang="en-US" dirty="0" smtClean="0">
                <a:solidFill>
                  <a:srgbClr val="004890"/>
                </a:solidFill>
              </a:rPr>
              <a:t>Faculty Training</a:t>
            </a:r>
          </a:p>
          <a:p>
            <a:r>
              <a:rPr lang="en-US" dirty="0" smtClean="0">
                <a:solidFill>
                  <a:srgbClr val="004890"/>
                </a:solidFill>
              </a:rPr>
              <a:t>One Webster Course</a:t>
            </a:r>
          </a:p>
          <a:p>
            <a:r>
              <a:rPr lang="en-US" dirty="0" err="1" smtClean="0">
                <a:solidFill>
                  <a:srgbClr val="004890"/>
                </a:solidFill>
              </a:rPr>
              <a:t>WebNet</a:t>
            </a:r>
            <a:r>
              <a:rPr lang="en-US" dirty="0" smtClean="0">
                <a:solidFill>
                  <a:srgbClr val="004890"/>
                </a:solidFill>
              </a:rPr>
              <a:t>+ video course delivery</a:t>
            </a:r>
          </a:p>
          <a:p>
            <a:r>
              <a:rPr lang="en-US" dirty="0" smtClean="0">
                <a:solidFill>
                  <a:srgbClr val="004890"/>
                </a:solidFill>
              </a:rPr>
              <a:t>Military Support</a:t>
            </a:r>
          </a:p>
          <a:p>
            <a:r>
              <a:rPr lang="en-US" dirty="0">
                <a:solidFill>
                  <a:srgbClr val="004890"/>
                </a:solidFill>
              </a:rPr>
              <a:t>M</a:t>
            </a:r>
            <a:r>
              <a:rPr lang="en-US" dirty="0" smtClean="0">
                <a:solidFill>
                  <a:srgbClr val="004890"/>
                </a:solidFill>
              </a:rPr>
              <a:t>A Degree Maps</a:t>
            </a:r>
          </a:p>
          <a:p>
            <a:r>
              <a:rPr lang="en-US" dirty="0" smtClean="0">
                <a:solidFill>
                  <a:srgbClr val="004890"/>
                </a:solidFill>
              </a:rPr>
              <a:t>Admissions Communications Plan</a:t>
            </a:r>
          </a:p>
          <a:p>
            <a:r>
              <a:rPr lang="en-US" dirty="0" smtClean="0">
                <a:solidFill>
                  <a:srgbClr val="004890"/>
                </a:solidFill>
              </a:rPr>
              <a:t>“Build the Model” for Campuses</a:t>
            </a:r>
          </a:p>
          <a:p>
            <a:r>
              <a:rPr lang="en-US" dirty="0" smtClean="0">
                <a:solidFill>
                  <a:srgbClr val="004890"/>
                </a:solidFill>
              </a:rPr>
              <a:t>Centralized Scheduling</a:t>
            </a:r>
          </a:p>
          <a:p>
            <a:r>
              <a:rPr lang="en-US" dirty="0" smtClean="0">
                <a:solidFill>
                  <a:srgbClr val="004890"/>
                </a:solidFill>
              </a:rPr>
              <a:t>Faculty “Commit to Engage” training</a:t>
            </a:r>
            <a:endParaRPr lang="en-US" dirty="0">
              <a:solidFill>
                <a:srgbClr val="00489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004890"/>
                </a:solidFill>
              </a:rPr>
              <a:t>Non-Credit course delivery</a:t>
            </a:r>
          </a:p>
          <a:p>
            <a:r>
              <a:rPr lang="en-US" dirty="0" smtClean="0">
                <a:solidFill>
                  <a:srgbClr val="004890"/>
                </a:solidFill>
              </a:rPr>
              <a:t>Student Orientation</a:t>
            </a:r>
          </a:p>
          <a:p>
            <a:r>
              <a:rPr lang="en-US" dirty="0" smtClean="0">
                <a:solidFill>
                  <a:srgbClr val="004890"/>
                </a:solidFill>
              </a:rPr>
              <a:t>Course Accessibility</a:t>
            </a:r>
          </a:p>
          <a:p>
            <a:r>
              <a:rPr lang="en-US" dirty="0" smtClean="0">
                <a:solidFill>
                  <a:srgbClr val="004890"/>
                </a:solidFill>
              </a:rPr>
              <a:t>Online Tutoring</a:t>
            </a:r>
          </a:p>
          <a:p>
            <a:r>
              <a:rPr lang="en-US" dirty="0" smtClean="0">
                <a:solidFill>
                  <a:srgbClr val="004890"/>
                </a:solidFill>
              </a:rPr>
              <a:t>Updated UI for LMS</a:t>
            </a:r>
          </a:p>
          <a:p>
            <a:r>
              <a:rPr lang="en-US" dirty="0" smtClean="0">
                <a:solidFill>
                  <a:srgbClr val="004890"/>
                </a:solidFill>
              </a:rPr>
              <a:t>Video Production &amp; Promotion</a:t>
            </a:r>
          </a:p>
          <a:p>
            <a:r>
              <a:rPr lang="en-US" dirty="0" smtClean="0">
                <a:solidFill>
                  <a:srgbClr val="004890"/>
                </a:solidFill>
              </a:rPr>
              <a:t>Course and Faculty Tracker</a:t>
            </a:r>
          </a:p>
          <a:p>
            <a:r>
              <a:rPr lang="en-US" dirty="0" smtClean="0">
                <a:solidFill>
                  <a:srgbClr val="004890"/>
                </a:solidFill>
              </a:rPr>
              <a:t>Online Student Commons</a:t>
            </a:r>
          </a:p>
          <a:p>
            <a:r>
              <a:rPr lang="en-US" dirty="0" smtClean="0">
                <a:solidFill>
                  <a:srgbClr val="004890"/>
                </a:solidFill>
              </a:rPr>
              <a:t>Centralized Academic Advising</a:t>
            </a:r>
          </a:p>
          <a:p>
            <a:r>
              <a:rPr lang="en-US" dirty="0" smtClean="0">
                <a:solidFill>
                  <a:srgbClr val="004890"/>
                </a:solidFill>
              </a:rPr>
              <a:t>Admissions—lead generation, </a:t>
            </a:r>
            <a:r>
              <a:rPr lang="en-US" dirty="0" err="1" smtClean="0">
                <a:solidFill>
                  <a:srgbClr val="004890"/>
                </a:solidFill>
              </a:rPr>
              <a:t>StoryBrand</a:t>
            </a:r>
            <a:endParaRPr lang="en-US" dirty="0" smtClean="0">
              <a:solidFill>
                <a:srgbClr val="004890"/>
              </a:solidFill>
            </a:endParaRPr>
          </a:p>
          <a:p>
            <a:r>
              <a:rPr lang="en-US" dirty="0" smtClean="0">
                <a:solidFill>
                  <a:srgbClr val="004890"/>
                </a:solidFill>
              </a:rPr>
              <a:t>Office 365 Rollout</a:t>
            </a:r>
          </a:p>
          <a:p>
            <a:r>
              <a:rPr lang="en-US" dirty="0">
                <a:solidFill>
                  <a:srgbClr val="004890"/>
                </a:solidFill>
              </a:rPr>
              <a:t>Cybersecurity </a:t>
            </a:r>
            <a:r>
              <a:rPr lang="en-US" dirty="0" smtClean="0">
                <a:solidFill>
                  <a:srgbClr val="004890"/>
                </a:solidFill>
              </a:rPr>
              <a:t>training</a:t>
            </a:r>
            <a:endParaRPr lang="en-US" dirty="0">
              <a:solidFill>
                <a:srgbClr val="00489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20149104">
            <a:off x="3034668" y="2898464"/>
            <a:ext cx="6122662" cy="15696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dirty="0" smtClean="0">
                <a:ln/>
                <a:solidFill>
                  <a:srgbClr val="0070C0"/>
                </a:solidFill>
              </a:rPr>
              <a:t>What Complex Project might you plan today?</a:t>
            </a:r>
            <a:endParaRPr lang="en-US" sz="4800" b="1" dirty="0">
              <a:ln/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84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903" t="19132" r="7712" b="11844"/>
          <a:stretch/>
        </p:blipFill>
        <p:spPr>
          <a:xfrm>
            <a:off x="1448439" y="0"/>
            <a:ext cx="93552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0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903" t="19132" r="46397" b="52860"/>
          <a:stretch/>
        </p:blipFill>
        <p:spPr>
          <a:xfrm>
            <a:off x="144380" y="176463"/>
            <a:ext cx="11887199" cy="646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28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2035" t="19132" r="17140" b="45146"/>
          <a:stretch/>
        </p:blipFill>
        <p:spPr>
          <a:xfrm>
            <a:off x="192505" y="176463"/>
            <a:ext cx="11806990" cy="936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44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Session Objectives</a:t>
            </a:r>
            <a:endParaRPr lang="en-US" sz="5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000" dirty="0" smtClean="0"/>
              <a:t>Explore </a:t>
            </a:r>
            <a:r>
              <a:rPr lang="en-US" sz="4000" dirty="0"/>
              <a:t>an agile project management framework adapted to higher education.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 smtClean="0"/>
              <a:t>Brainstorm </a:t>
            </a:r>
            <a:r>
              <a:rPr lang="en-US" sz="4000" dirty="0"/>
              <a:t>and select sample projects to </a:t>
            </a:r>
            <a:r>
              <a:rPr lang="en-US" sz="4000" strike="sngStrike" dirty="0" smtClean="0"/>
              <a:t>prototype</a:t>
            </a:r>
            <a:r>
              <a:rPr lang="en-US" sz="4000" dirty="0" smtClean="0"/>
              <a:t> </a:t>
            </a:r>
            <a:r>
              <a:rPr lang="en-US" sz="4000" dirty="0" smtClean="0">
                <a:solidFill>
                  <a:srgbClr val="FF0000"/>
                </a:solidFill>
              </a:rPr>
              <a:t>discuss</a:t>
            </a:r>
            <a:r>
              <a:rPr lang="en-US" sz="4000" dirty="0" smtClean="0"/>
              <a:t>.</a:t>
            </a:r>
            <a:endParaRPr lang="en-US" sz="4000" dirty="0"/>
          </a:p>
          <a:p>
            <a:pPr marL="514350" indent="-514350">
              <a:buFont typeface="+mj-lt"/>
              <a:buAutoNum type="arabicPeriod"/>
            </a:pPr>
            <a:r>
              <a:rPr lang="en-US" sz="4000" dirty="0" smtClean="0"/>
              <a:t>Create a </a:t>
            </a:r>
            <a:r>
              <a:rPr lang="en-US" sz="4000" strike="sngStrike" dirty="0"/>
              <a:t>comprehensive</a:t>
            </a:r>
            <a:r>
              <a:rPr lang="en-US" sz="4000" dirty="0"/>
              <a:t> </a:t>
            </a:r>
            <a:r>
              <a:rPr lang="en-US" sz="4000" dirty="0" smtClean="0">
                <a:solidFill>
                  <a:srgbClr val="FF0000"/>
                </a:solidFill>
              </a:rPr>
              <a:t>basic</a:t>
            </a:r>
            <a:r>
              <a:rPr lang="en-US" sz="4000" dirty="0" smtClean="0"/>
              <a:t> project </a:t>
            </a:r>
            <a:r>
              <a:rPr lang="en-US" sz="4000" dirty="0"/>
              <a:t>plan to solve sample projects</a:t>
            </a:r>
            <a:r>
              <a:rPr lang="en-US" sz="4000" dirty="0" smtClean="0"/>
              <a:t>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4095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2914" t="28137" r="7964" b="29265"/>
          <a:stretch/>
        </p:blipFill>
        <p:spPr>
          <a:xfrm>
            <a:off x="-2121917" y="-1973179"/>
            <a:ext cx="14313917" cy="935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45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716" t="47521" r="32456" b="15003"/>
          <a:stretch/>
        </p:blipFill>
        <p:spPr>
          <a:xfrm>
            <a:off x="1" y="0"/>
            <a:ext cx="12091916" cy="675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87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8021" t="23430" r="8628" b="7633"/>
          <a:stretch/>
        </p:blipFill>
        <p:spPr>
          <a:xfrm>
            <a:off x="349623" y="282387"/>
            <a:ext cx="11528612" cy="864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22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81A416-EBC2-4BA9-AD82-33E8FEBD2AD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93029"/>
            <a:ext cx="7946796" cy="40698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1" r="17422"/>
          <a:stretch/>
        </p:blipFill>
        <p:spPr>
          <a:xfrm>
            <a:off x="7164591" y="3889137"/>
            <a:ext cx="3578824" cy="3044279"/>
          </a:xfrm>
          <a:prstGeom prst="rect">
            <a:avLst/>
          </a:prstGeom>
        </p:spPr>
      </p:pic>
      <p:pic>
        <p:nvPicPr>
          <p:cNvPr id="1026" name="Picture 2" descr="http://thespiritscience.net/wp-content/uploads/2015/06/fibonacci_spira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2148853" y="5465299"/>
            <a:ext cx="1835543" cy="12535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d30y9cdsu7xlg0.cloudfront.net/png/14262-20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303" y="-1"/>
            <a:ext cx="1840993" cy="18409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71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6755709" cy="46656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Original OLC Scrum Board</a:t>
            </a:r>
            <a:endParaRPr lang="en-US" sz="5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81A416-EBC2-4BA9-AD82-33E8FEBD2AD3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60157" y="2919726"/>
            <a:ext cx="4500885" cy="337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90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Trello</a:t>
            </a:r>
            <a:r>
              <a:rPr lang="en-US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Electronic Scrum Board</a:t>
            </a:r>
            <a:endParaRPr lang="en-US" sz="5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81A416-EBC2-4BA9-AD82-33E8FEBD2AD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5" name="Picture 4" descr="Screen Shot 2016-10-06 at 12.48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67779"/>
            <a:ext cx="9144000" cy="497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62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Burndown</a:t>
            </a:r>
            <a:r>
              <a:rPr lang="en-US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Chart</a:t>
            </a:r>
            <a:endParaRPr lang="en-US" sz="5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81A416-EBC2-4BA9-AD82-33E8FEBD2AD3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4490" y="1544463"/>
            <a:ext cx="7083019" cy="495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13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Adapting Agile Sprints to US</a:t>
            </a:r>
            <a:endParaRPr lang="en-US" sz="5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004890"/>
                </a:solidFill>
              </a:rPr>
              <a:t>Cross Functional, Cross </a:t>
            </a:r>
            <a:r>
              <a:rPr lang="en-US" sz="2400" dirty="0">
                <a:solidFill>
                  <a:srgbClr val="004890"/>
                </a:solidFill>
              </a:rPr>
              <a:t>Departmental</a:t>
            </a:r>
          </a:p>
          <a:p>
            <a:r>
              <a:rPr lang="en-US" sz="2400" dirty="0" smtClean="0">
                <a:solidFill>
                  <a:srgbClr val="004890"/>
                </a:solidFill>
              </a:rPr>
              <a:t>Small, self-managing, diverse teams </a:t>
            </a:r>
          </a:p>
          <a:p>
            <a:r>
              <a:rPr lang="en-US" sz="2400" dirty="0" smtClean="0">
                <a:solidFill>
                  <a:srgbClr val="004890"/>
                </a:solidFill>
              </a:rPr>
              <a:t>Stand up daily, Take responsibility</a:t>
            </a:r>
          </a:p>
          <a:p>
            <a:r>
              <a:rPr lang="en-US" sz="2400" dirty="0" smtClean="0">
                <a:solidFill>
                  <a:srgbClr val="004890"/>
                </a:solidFill>
              </a:rPr>
              <a:t>Track progress, Show your work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rgbClr val="004890"/>
                </a:solidFill>
              </a:rPr>
              <a:t>Prototype, Test… </a:t>
            </a:r>
            <a:br>
              <a:rPr lang="en-US" sz="3600" dirty="0" smtClean="0">
                <a:solidFill>
                  <a:srgbClr val="004890"/>
                </a:solidFill>
              </a:rPr>
            </a:br>
            <a:r>
              <a:rPr lang="en-US" sz="3600" dirty="0" smtClean="0">
                <a:solidFill>
                  <a:srgbClr val="004890"/>
                </a:solidFill>
              </a:rPr>
              <a:t>Prototype, Test… </a:t>
            </a:r>
            <a:br>
              <a:rPr lang="en-US" sz="3600" dirty="0" smtClean="0">
                <a:solidFill>
                  <a:srgbClr val="004890"/>
                </a:solidFill>
              </a:rPr>
            </a:br>
            <a:r>
              <a:rPr lang="en-US" sz="3600" dirty="0" smtClean="0">
                <a:solidFill>
                  <a:srgbClr val="004890"/>
                </a:solidFill>
              </a:rPr>
              <a:t>Prototype, Test… </a:t>
            </a:r>
            <a:br>
              <a:rPr lang="en-US" sz="3600" dirty="0" smtClean="0">
                <a:solidFill>
                  <a:srgbClr val="004890"/>
                </a:solidFill>
              </a:rPr>
            </a:br>
            <a:r>
              <a:rPr lang="en-US" sz="3600" dirty="0" smtClean="0">
                <a:solidFill>
                  <a:srgbClr val="004890"/>
                </a:solidFill>
              </a:rPr>
              <a:t>Prototype, Test…</a:t>
            </a:r>
          </a:p>
          <a:p>
            <a:endParaRPr lang="en-US" sz="2400" dirty="0">
              <a:solidFill>
                <a:srgbClr val="00489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695767" y="1825625"/>
            <a:ext cx="4866967" cy="4351338"/>
          </a:xfrm>
          <a:ln>
            <a:solidFill>
              <a:schemeClr val="accent5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dirty="0" smtClean="0">
                <a:solidFill>
                  <a:srgbClr val="004890"/>
                </a:solidFill>
              </a:rPr>
              <a:t>Reflect and Adjust 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rgbClr val="004890"/>
                </a:solidFill>
              </a:rPr>
              <a:t>Every Sprint Cycle</a:t>
            </a:r>
          </a:p>
          <a:p>
            <a:pPr marL="0" indent="0">
              <a:buNone/>
            </a:pPr>
            <a:endParaRPr lang="en-US" sz="4000" dirty="0">
              <a:solidFill>
                <a:srgbClr val="004890"/>
              </a:solidFill>
            </a:endParaRPr>
          </a:p>
          <a:p>
            <a:pPr marL="0" indent="0">
              <a:buNone/>
            </a:pPr>
            <a:r>
              <a:rPr lang="en-US" sz="4000" dirty="0" smtClean="0">
                <a:solidFill>
                  <a:srgbClr val="004890"/>
                </a:solidFill>
              </a:rPr>
              <a:t>The process serves US. </a:t>
            </a:r>
          </a:p>
          <a:p>
            <a:pPr marL="0" indent="0">
              <a:buNone/>
            </a:pPr>
            <a:endParaRPr lang="en-US" sz="4000" dirty="0">
              <a:solidFill>
                <a:srgbClr val="004890"/>
              </a:solidFill>
            </a:endParaRPr>
          </a:p>
          <a:p>
            <a:pPr marL="0" indent="0">
              <a:buNone/>
            </a:pPr>
            <a:r>
              <a:rPr lang="en-US" sz="4000" dirty="0" smtClean="0">
                <a:solidFill>
                  <a:srgbClr val="004890"/>
                </a:solidFill>
              </a:rPr>
              <a:t>WE do not serve the process.</a:t>
            </a:r>
            <a:endParaRPr lang="en-US" sz="4000" dirty="0">
              <a:solidFill>
                <a:srgbClr val="0048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97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4"/>
          <p:cNvSpPr txBox="1">
            <a:spLocks/>
          </p:cNvSpPr>
          <p:nvPr/>
        </p:nvSpPr>
        <p:spPr>
          <a:xfrm>
            <a:off x="400832" y="1650"/>
            <a:ext cx="11791167" cy="6857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7800" dirty="0" smtClean="0">
              <a:solidFill>
                <a:srgbClr val="FFC93C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l"/>
            <a:r>
              <a:rPr lang="en-US" sz="10400" dirty="0" smtClean="0">
                <a:solidFill>
                  <a:srgbClr val="00489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ootlight MT Light" panose="0204060206030A020304" pitchFamily="18" charset="0"/>
              </a:rPr>
              <a:t>SPRINT!</a:t>
            </a:r>
            <a:endParaRPr lang="en-US" sz="7100" dirty="0" smtClean="0">
              <a:solidFill>
                <a:srgbClr val="00489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ootlight MT Light" panose="0204060206030A020304" pitchFamily="18" charset="0"/>
            </a:endParaRPr>
          </a:p>
          <a:p>
            <a:pPr algn="l"/>
            <a:r>
              <a:rPr lang="en-US" sz="7100" dirty="0" smtClean="0">
                <a:solidFill>
                  <a:srgbClr val="00489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ootlight MT Light" panose="0204060206030A020304" pitchFamily="18" charset="0"/>
              </a:rPr>
              <a:t>Applying Agile Methodologies </a:t>
            </a:r>
            <a:br>
              <a:rPr lang="en-US" sz="7100" dirty="0" smtClean="0">
                <a:solidFill>
                  <a:srgbClr val="00489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ootlight MT Light" panose="0204060206030A020304" pitchFamily="18" charset="0"/>
              </a:rPr>
            </a:br>
            <a:r>
              <a:rPr lang="en-US" sz="7100" dirty="0" smtClean="0">
                <a:solidFill>
                  <a:srgbClr val="00489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ootlight MT Light" panose="0204060206030A020304" pitchFamily="18" charset="0"/>
              </a:rPr>
              <a:t>Across the Changing University Environment</a:t>
            </a:r>
            <a:endParaRPr lang="en-US" sz="4700" dirty="0" smtClean="0">
              <a:solidFill>
                <a:srgbClr val="00489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ootlight MT Light" panose="0204060206030A020304" pitchFamily="18" charset="0"/>
            </a:endParaRPr>
          </a:p>
          <a:p>
            <a:pPr algn="l"/>
            <a:endParaRPr lang="en-US" sz="22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3100" b="1" dirty="0" smtClean="0">
                <a:solidFill>
                  <a:srgbClr val="0048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Michael Cottam, Associate Provost, APUS</a:t>
            </a:r>
          </a:p>
          <a:p>
            <a:pPr algn="l"/>
            <a:r>
              <a:rPr lang="en-US" sz="3100" b="1" i="1" dirty="0" smtClean="0">
                <a:solidFill>
                  <a:srgbClr val="0048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(Former Dean &amp; AVP at Webster University)</a:t>
            </a:r>
          </a:p>
          <a:p>
            <a:pPr algn="l"/>
            <a:endParaRPr lang="en-US" sz="3100" b="1" dirty="0" smtClean="0">
              <a:solidFill>
                <a:srgbClr val="0048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3100" b="1" dirty="0" smtClean="0">
                <a:solidFill>
                  <a:srgbClr val="0048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Michelle Loyet, Associate Vice President</a:t>
            </a:r>
          </a:p>
        </p:txBody>
      </p:sp>
      <p:pic>
        <p:nvPicPr>
          <p:cNvPr id="5" name="Picture 8" descr="http://www.webster.edu/images/globalmarketingcommunications/logo-downloads/logo_color_pms_280_1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6733" y="5617301"/>
            <a:ext cx="2121255" cy="1041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3381" y="4296429"/>
            <a:ext cx="2607957" cy="979868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400832" y="4296429"/>
            <a:ext cx="798116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40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Session Outline</a:t>
            </a:r>
            <a:endParaRPr lang="en-US" sz="5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61963" indent="-461963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4000" dirty="0" smtClean="0"/>
              <a:t>Identify pros and cons of group projects.</a:t>
            </a:r>
          </a:p>
          <a:p>
            <a:pPr marL="461963" indent="-461963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4000" dirty="0" smtClean="0"/>
              <a:t>Describe our VUCA environment.</a:t>
            </a:r>
          </a:p>
          <a:p>
            <a:pPr marL="461963" indent="-461963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4000" dirty="0" smtClean="0"/>
              <a:t>Illustrate agile methodologies.</a:t>
            </a:r>
          </a:p>
          <a:p>
            <a:pPr marL="461963" indent="-461963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4000" dirty="0" smtClean="0"/>
              <a:t>Brainstorm sample projects.</a:t>
            </a:r>
          </a:p>
          <a:p>
            <a:pPr marL="461963" indent="-461963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4000" dirty="0" smtClean="0"/>
              <a:t>Create basic project plan.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8339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6300" y="4721267"/>
            <a:ext cx="8975792" cy="1081348"/>
          </a:xfrm>
        </p:spPr>
        <p:txBody>
          <a:bodyPr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indent="0" algn="ctr">
              <a:buNone/>
            </a:pPr>
            <a:r>
              <a:rPr lang="en-US" sz="9600" b="1" dirty="0" smtClean="0">
                <a:ln/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Group Projects?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62668" y="1158605"/>
            <a:ext cx="910305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words</a:t>
            </a:r>
            <a:br>
              <a:rPr lang="en-US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(positive or negative)</a:t>
            </a:r>
            <a:r>
              <a:rPr lang="en-US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to mind </a:t>
            </a:r>
          </a:p>
          <a:p>
            <a:pPr algn="ctr"/>
            <a:r>
              <a:rPr lang="en-US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you think about</a:t>
            </a:r>
            <a:endParaRPr lang="en-US" sz="5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680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group projects let me dow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58"/>
          <a:stretch/>
        </p:blipFill>
        <p:spPr bwMode="auto">
          <a:xfrm>
            <a:off x="884906" y="1258527"/>
            <a:ext cx="10402528" cy="42868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80853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group projects meme let me dow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33" y="519153"/>
            <a:ext cx="8256186" cy="577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92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262" y="1542979"/>
            <a:ext cx="8694830" cy="53150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4864" y="1452950"/>
            <a:ext cx="9601627" cy="5169380"/>
          </a:xfrm>
          <a:prstGeom prst="rect">
            <a:avLst/>
          </a:prstGeom>
        </p:spPr>
      </p:pic>
      <p:pic>
        <p:nvPicPr>
          <p:cNvPr id="3" name="Picture 8" descr="http://www.webster.edu/images/globalmarketingcommunications/logo-downloads/logo_color_pms_280_1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051" y="411362"/>
            <a:ext cx="2121255" cy="104158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 rot="20149104">
            <a:off x="3034668" y="3267795"/>
            <a:ext cx="6122662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dirty="0" smtClean="0">
                <a:ln/>
                <a:solidFill>
                  <a:srgbClr val="0070C0"/>
                </a:solidFill>
              </a:rPr>
              <a:t>GLOBAL | ONLINE</a:t>
            </a:r>
            <a:endParaRPr lang="en-US" sz="4800" b="1" dirty="0">
              <a:ln/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95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8465010"/>
              </p:ext>
            </p:extLst>
          </p:nvPr>
        </p:nvGraphicFramePr>
        <p:xfrm>
          <a:off x="2921763" y="1187426"/>
          <a:ext cx="6384413" cy="46937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ight Arrow 2"/>
          <p:cNvSpPr/>
          <p:nvPr/>
        </p:nvSpPr>
        <p:spPr>
          <a:xfrm>
            <a:off x="2889489" y="5640512"/>
            <a:ext cx="6384413" cy="9240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How much do you know about the situation?</a:t>
            </a:r>
            <a:endParaRPr lang="en-US" sz="2400" dirty="0"/>
          </a:p>
        </p:txBody>
      </p:sp>
      <p:sp>
        <p:nvSpPr>
          <p:cNvPr id="5" name="Right Arrow 4"/>
          <p:cNvSpPr/>
          <p:nvPr/>
        </p:nvSpPr>
        <p:spPr>
          <a:xfrm rot="16200000">
            <a:off x="215410" y="2864536"/>
            <a:ext cx="3924729" cy="13395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How well can you predict outcomes?</a:t>
            </a:r>
            <a:endParaRPr lang="en-US" sz="24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02920" y="365125"/>
            <a:ext cx="110871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VUCA Environment</a:t>
            </a:r>
            <a:endParaRPr lang="en-US" sz="5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22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le:Map marker.svg - Wikipedia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87948" y="3191290"/>
            <a:ext cx="565868" cy="86833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Picture 6" descr="File:Map marker.svg - Wikipedia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9614" y="2895883"/>
            <a:ext cx="565868" cy="86833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Cloud Callout 9"/>
          <p:cNvSpPr/>
          <p:nvPr/>
        </p:nvSpPr>
        <p:spPr>
          <a:xfrm>
            <a:off x="265190" y="195047"/>
            <a:ext cx="2288626" cy="1939971"/>
          </a:xfrm>
          <a:prstGeom prst="cloudCallout">
            <a:avLst>
              <a:gd name="adj1" fmla="val -20236"/>
              <a:gd name="adj2" fmla="val 85012"/>
            </a:avLst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  <a:t>You are here!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30B0504020000000003" pitchFamily="66" charset="0"/>
            </a:endParaRPr>
          </a:p>
        </p:txBody>
      </p:sp>
      <p:pic>
        <p:nvPicPr>
          <p:cNvPr id="11" name="Picture 10" descr="Target PNG Transparent Images | PNG All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453904" y="3796347"/>
            <a:ext cx="1707674" cy="1707674"/>
          </a:xfrm>
          <a:prstGeom prst="rect">
            <a:avLst/>
          </a:prstGeom>
        </p:spPr>
      </p:pic>
      <p:pic>
        <p:nvPicPr>
          <p:cNvPr id="12" name="Picture 11" descr="File:Map marker.svg - Wikipedia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55007" y="3163992"/>
            <a:ext cx="565868" cy="86833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3" name="Picture 12" descr="File:Map marker.svg - Wikipedia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29619" y="2836451"/>
            <a:ext cx="565868" cy="86833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4" name="Picture 13" descr="File:Map marker.svg - Wikipedia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16283" y="3155196"/>
            <a:ext cx="565868" cy="86833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5" name="Picture 14" descr="File:Map marker.svg - Wikipedia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44617" y="2809153"/>
            <a:ext cx="565868" cy="86833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6" name="Picture 15" descr="File:Map marker.svg - Wikipedia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01285" y="2672676"/>
            <a:ext cx="565868" cy="86833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7" name="Picture 16" descr="File:Map marker.svg - Wikipedia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72951" y="2659028"/>
            <a:ext cx="565868" cy="86833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8" name="Flowchart: Punched Tape 17"/>
          <p:cNvSpPr/>
          <p:nvPr/>
        </p:nvSpPr>
        <p:spPr>
          <a:xfrm>
            <a:off x="573410" y="3504041"/>
            <a:ext cx="9908198" cy="1596779"/>
          </a:xfrm>
          <a:custGeom>
            <a:avLst/>
            <a:gdLst>
              <a:gd name="connsiteX0" fmla="*/ 0 w 10000"/>
              <a:gd name="connsiteY0" fmla="*/ 1000 h 10000"/>
              <a:gd name="connsiteX1" fmla="*/ 2500 w 10000"/>
              <a:gd name="connsiteY1" fmla="*/ 2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" fmla="*/ 0 w 10000"/>
              <a:gd name="connsiteY0" fmla="*/ 1000 h 11066"/>
              <a:gd name="connsiteX1" fmla="*/ 2500 w 10000"/>
              <a:gd name="connsiteY1" fmla="*/ 2000 h 11066"/>
              <a:gd name="connsiteX2" fmla="*/ 5000 w 10000"/>
              <a:gd name="connsiteY2" fmla="*/ 1000 h 11066"/>
              <a:gd name="connsiteX3" fmla="*/ 7500 w 10000"/>
              <a:gd name="connsiteY3" fmla="*/ 0 h 11066"/>
              <a:gd name="connsiteX4" fmla="*/ 10000 w 10000"/>
              <a:gd name="connsiteY4" fmla="*/ 1000 h 11066"/>
              <a:gd name="connsiteX5" fmla="*/ 10000 w 10000"/>
              <a:gd name="connsiteY5" fmla="*/ 9000 h 11066"/>
              <a:gd name="connsiteX6" fmla="*/ 7500 w 10000"/>
              <a:gd name="connsiteY6" fmla="*/ 8000 h 11066"/>
              <a:gd name="connsiteX7" fmla="*/ 5000 w 10000"/>
              <a:gd name="connsiteY7" fmla="*/ 9000 h 11066"/>
              <a:gd name="connsiteX8" fmla="*/ 2500 w 10000"/>
              <a:gd name="connsiteY8" fmla="*/ 11066 h 11066"/>
              <a:gd name="connsiteX9" fmla="*/ 0 w 10000"/>
              <a:gd name="connsiteY9" fmla="*/ 9000 h 11066"/>
              <a:gd name="connsiteX10" fmla="*/ 0 w 10000"/>
              <a:gd name="connsiteY10" fmla="*/ 1000 h 11066"/>
              <a:gd name="connsiteX0" fmla="*/ 0 w 10000"/>
              <a:gd name="connsiteY0" fmla="*/ 1000 h 11066"/>
              <a:gd name="connsiteX1" fmla="*/ 2459 w 10000"/>
              <a:gd name="connsiteY1" fmla="*/ 4310 h 11066"/>
              <a:gd name="connsiteX2" fmla="*/ 5000 w 10000"/>
              <a:gd name="connsiteY2" fmla="*/ 1000 h 11066"/>
              <a:gd name="connsiteX3" fmla="*/ 7500 w 10000"/>
              <a:gd name="connsiteY3" fmla="*/ 0 h 11066"/>
              <a:gd name="connsiteX4" fmla="*/ 10000 w 10000"/>
              <a:gd name="connsiteY4" fmla="*/ 1000 h 11066"/>
              <a:gd name="connsiteX5" fmla="*/ 10000 w 10000"/>
              <a:gd name="connsiteY5" fmla="*/ 9000 h 11066"/>
              <a:gd name="connsiteX6" fmla="*/ 7500 w 10000"/>
              <a:gd name="connsiteY6" fmla="*/ 8000 h 11066"/>
              <a:gd name="connsiteX7" fmla="*/ 5000 w 10000"/>
              <a:gd name="connsiteY7" fmla="*/ 9000 h 11066"/>
              <a:gd name="connsiteX8" fmla="*/ 2500 w 10000"/>
              <a:gd name="connsiteY8" fmla="*/ 11066 h 11066"/>
              <a:gd name="connsiteX9" fmla="*/ 0 w 10000"/>
              <a:gd name="connsiteY9" fmla="*/ 9000 h 11066"/>
              <a:gd name="connsiteX10" fmla="*/ 0 w 10000"/>
              <a:gd name="connsiteY10" fmla="*/ 1000 h 11066"/>
              <a:gd name="connsiteX0" fmla="*/ 0 w 10000"/>
              <a:gd name="connsiteY0" fmla="*/ 1000 h 11066"/>
              <a:gd name="connsiteX1" fmla="*/ 2459 w 10000"/>
              <a:gd name="connsiteY1" fmla="*/ 4310 h 11066"/>
              <a:gd name="connsiteX2" fmla="*/ 5055 w 10000"/>
              <a:gd name="connsiteY2" fmla="*/ 911 h 11066"/>
              <a:gd name="connsiteX3" fmla="*/ 7500 w 10000"/>
              <a:gd name="connsiteY3" fmla="*/ 0 h 11066"/>
              <a:gd name="connsiteX4" fmla="*/ 10000 w 10000"/>
              <a:gd name="connsiteY4" fmla="*/ 1000 h 11066"/>
              <a:gd name="connsiteX5" fmla="*/ 10000 w 10000"/>
              <a:gd name="connsiteY5" fmla="*/ 9000 h 11066"/>
              <a:gd name="connsiteX6" fmla="*/ 7500 w 10000"/>
              <a:gd name="connsiteY6" fmla="*/ 8000 h 11066"/>
              <a:gd name="connsiteX7" fmla="*/ 5000 w 10000"/>
              <a:gd name="connsiteY7" fmla="*/ 9000 h 11066"/>
              <a:gd name="connsiteX8" fmla="*/ 2500 w 10000"/>
              <a:gd name="connsiteY8" fmla="*/ 11066 h 11066"/>
              <a:gd name="connsiteX9" fmla="*/ 0 w 10000"/>
              <a:gd name="connsiteY9" fmla="*/ 9000 h 11066"/>
              <a:gd name="connsiteX10" fmla="*/ 0 w 10000"/>
              <a:gd name="connsiteY10" fmla="*/ 1000 h 11066"/>
              <a:gd name="connsiteX0" fmla="*/ 0 w 10000"/>
              <a:gd name="connsiteY0" fmla="*/ 1000 h 11066"/>
              <a:gd name="connsiteX1" fmla="*/ 2459 w 10000"/>
              <a:gd name="connsiteY1" fmla="*/ 4310 h 11066"/>
              <a:gd name="connsiteX2" fmla="*/ 5055 w 10000"/>
              <a:gd name="connsiteY2" fmla="*/ 911 h 11066"/>
              <a:gd name="connsiteX3" fmla="*/ 7500 w 10000"/>
              <a:gd name="connsiteY3" fmla="*/ 0 h 11066"/>
              <a:gd name="connsiteX4" fmla="*/ 10000 w 10000"/>
              <a:gd name="connsiteY4" fmla="*/ 1000 h 11066"/>
              <a:gd name="connsiteX5" fmla="*/ 10000 w 10000"/>
              <a:gd name="connsiteY5" fmla="*/ 9000 h 11066"/>
              <a:gd name="connsiteX6" fmla="*/ 7500 w 10000"/>
              <a:gd name="connsiteY6" fmla="*/ 8000 h 11066"/>
              <a:gd name="connsiteX7" fmla="*/ 5124 w 10000"/>
              <a:gd name="connsiteY7" fmla="*/ 7134 h 11066"/>
              <a:gd name="connsiteX8" fmla="*/ 2500 w 10000"/>
              <a:gd name="connsiteY8" fmla="*/ 11066 h 11066"/>
              <a:gd name="connsiteX9" fmla="*/ 0 w 10000"/>
              <a:gd name="connsiteY9" fmla="*/ 9000 h 11066"/>
              <a:gd name="connsiteX10" fmla="*/ 0 w 10000"/>
              <a:gd name="connsiteY10" fmla="*/ 1000 h 11066"/>
              <a:gd name="connsiteX0" fmla="*/ 0 w 10000"/>
              <a:gd name="connsiteY0" fmla="*/ 276 h 10342"/>
              <a:gd name="connsiteX1" fmla="*/ 2459 w 10000"/>
              <a:gd name="connsiteY1" fmla="*/ 3586 h 10342"/>
              <a:gd name="connsiteX2" fmla="*/ 5055 w 10000"/>
              <a:gd name="connsiteY2" fmla="*/ 187 h 10342"/>
              <a:gd name="connsiteX3" fmla="*/ 7417 w 10000"/>
              <a:gd name="connsiteY3" fmla="*/ 431 h 10342"/>
              <a:gd name="connsiteX4" fmla="*/ 10000 w 10000"/>
              <a:gd name="connsiteY4" fmla="*/ 276 h 10342"/>
              <a:gd name="connsiteX5" fmla="*/ 10000 w 10000"/>
              <a:gd name="connsiteY5" fmla="*/ 8276 h 10342"/>
              <a:gd name="connsiteX6" fmla="*/ 7500 w 10000"/>
              <a:gd name="connsiteY6" fmla="*/ 7276 h 10342"/>
              <a:gd name="connsiteX7" fmla="*/ 5124 w 10000"/>
              <a:gd name="connsiteY7" fmla="*/ 6410 h 10342"/>
              <a:gd name="connsiteX8" fmla="*/ 2500 w 10000"/>
              <a:gd name="connsiteY8" fmla="*/ 10342 h 10342"/>
              <a:gd name="connsiteX9" fmla="*/ 0 w 10000"/>
              <a:gd name="connsiteY9" fmla="*/ 8276 h 10342"/>
              <a:gd name="connsiteX10" fmla="*/ 0 w 10000"/>
              <a:gd name="connsiteY10" fmla="*/ 276 h 10342"/>
              <a:gd name="connsiteX0" fmla="*/ 0 w 10000"/>
              <a:gd name="connsiteY0" fmla="*/ 319 h 10385"/>
              <a:gd name="connsiteX1" fmla="*/ 2459 w 10000"/>
              <a:gd name="connsiteY1" fmla="*/ 3629 h 10385"/>
              <a:gd name="connsiteX2" fmla="*/ 5055 w 10000"/>
              <a:gd name="connsiteY2" fmla="*/ 230 h 10385"/>
              <a:gd name="connsiteX3" fmla="*/ 7417 w 10000"/>
              <a:gd name="connsiteY3" fmla="*/ 474 h 10385"/>
              <a:gd name="connsiteX4" fmla="*/ 9986 w 10000"/>
              <a:gd name="connsiteY4" fmla="*/ 1830 h 10385"/>
              <a:gd name="connsiteX5" fmla="*/ 10000 w 10000"/>
              <a:gd name="connsiteY5" fmla="*/ 8319 h 10385"/>
              <a:gd name="connsiteX6" fmla="*/ 7500 w 10000"/>
              <a:gd name="connsiteY6" fmla="*/ 7319 h 10385"/>
              <a:gd name="connsiteX7" fmla="*/ 5124 w 10000"/>
              <a:gd name="connsiteY7" fmla="*/ 6453 h 10385"/>
              <a:gd name="connsiteX8" fmla="*/ 2500 w 10000"/>
              <a:gd name="connsiteY8" fmla="*/ 10385 h 10385"/>
              <a:gd name="connsiteX9" fmla="*/ 0 w 10000"/>
              <a:gd name="connsiteY9" fmla="*/ 8319 h 10385"/>
              <a:gd name="connsiteX10" fmla="*/ 0 w 10000"/>
              <a:gd name="connsiteY10" fmla="*/ 319 h 10385"/>
              <a:gd name="connsiteX0" fmla="*/ 0 w 10000"/>
              <a:gd name="connsiteY0" fmla="*/ 319 h 10385"/>
              <a:gd name="connsiteX1" fmla="*/ 2459 w 10000"/>
              <a:gd name="connsiteY1" fmla="*/ 3629 h 10385"/>
              <a:gd name="connsiteX2" fmla="*/ 5055 w 10000"/>
              <a:gd name="connsiteY2" fmla="*/ 230 h 10385"/>
              <a:gd name="connsiteX3" fmla="*/ 7417 w 10000"/>
              <a:gd name="connsiteY3" fmla="*/ 474 h 10385"/>
              <a:gd name="connsiteX4" fmla="*/ 9986 w 10000"/>
              <a:gd name="connsiteY4" fmla="*/ 1830 h 10385"/>
              <a:gd name="connsiteX5" fmla="*/ 10000 w 10000"/>
              <a:gd name="connsiteY5" fmla="*/ 8319 h 10385"/>
              <a:gd name="connsiteX6" fmla="*/ 7528 w 10000"/>
              <a:gd name="connsiteY6" fmla="*/ 6697 h 10385"/>
              <a:gd name="connsiteX7" fmla="*/ 5124 w 10000"/>
              <a:gd name="connsiteY7" fmla="*/ 6453 h 10385"/>
              <a:gd name="connsiteX8" fmla="*/ 2500 w 10000"/>
              <a:gd name="connsiteY8" fmla="*/ 10385 h 10385"/>
              <a:gd name="connsiteX9" fmla="*/ 0 w 10000"/>
              <a:gd name="connsiteY9" fmla="*/ 8319 h 10385"/>
              <a:gd name="connsiteX10" fmla="*/ 0 w 10000"/>
              <a:gd name="connsiteY10" fmla="*/ 319 h 10385"/>
              <a:gd name="connsiteX0" fmla="*/ 28 w 10000"/>
              <a:gd name="connsiteY0" fmla="*/ 674 h 10385"/>
              <a:gd name="connsiteX1" fmla="*/ 2459 w 10000"/>
              <a:gd name="connsiteY1" fmla="*/ 3629 h 10385"/>
              <a:gd name="connsiteX2" fmla="*/ 5055 w 10000"/>
              <a:gd name="connsiteY2" fmla="*/ 230 h 10385"/>
              <a:gd name="connsiteX3" fmla="*/ 7417 w 10000"/>
              <a:gd name="connsiteY3" fmla="*/ 474 h 10385"/>
              <a:gd name="connsiteX4" fmla="*/ 9986 w 10000"/>
              <a:gd name="connsiteY4" fmla="*/ 1830 h 10385"/>
              <a:gd name="connsiteX5" fmla="*/ 10000 w 10000"/>
              <a:gd name="connsiteY5" fmla="*/ 8319 h 10385"/>
              <a:gd name="connsiteX6" fmla="*/ 7528 w 10000"/>
              <a:gd name="connsiteY6" fmla="*/ 6697 h 10385"/>
              <a:gd name="connsiteX7" fmla="*/ 5124 w 10000"/>
              <a:gd name="connsiteY7" fmla="*/ 6453 h 10385"/>
              <a:gd name="connsiteX8" fmla="*/ 2500 w 10000"/>
              <a:gd name="connsiteY8" fmla="*/ 10385 h 10385"/>
              <a:gd name="connsiteX9" fmla="*/ 0 w 10000"/>
              <a:gd name="connsiteY9" fmla="*/ 8319 h 10385"/>
              <a:gd name="connsiteX10" fmla="*/ 28 w 10000"/>
              <a:gd name="connsiteY10" fmla="*/ 674 h 10385"/>
              <a:gd name="connsiteX0" fmla="*/ 28 w 10000"/>
              <a:gd name="connsiteY0" fmla="*/ 674 h 10385"/>
              <a:gd name="connsiteX1" fmla="*/ 2459 w 10000"/>
              <a:gd name="connsiteY1" fmla="*/ 3629 h 10385"/>
              <a:gd name="connsiteX2" fmla="*/ 5055 w 10000"/>
              <a:gd name="connsiteY2" fmla="*/ 230 h 10385"/>
              <a:gd name="connsiteX3" fmla="*/ 7417 w 10000"/>
              <a:gd name="connsiteY3" fmla="*/ 474 h 10385"/>
              <a:gd name="connsiteX4" fmla="*/ 9986 w 10000"/>
              <a:gd name="connsiteY4" fmla="*/ 1830 h 10385"/>
              <a:gd name="connsiteX5" fmla="*/ 10000 w 10000"/>
              <a:gd name="connsiteY5" fmla="*/ 8319 h 10385"/>
              <a:gd name="connsiteX6" fmla="*/ 7528 w 10000"/>
              <a:gd name="connsiteY6" fmla="*/ 6697 h 10385"/>
              <a:gd name="connsiteX7" fmla="*/ 5124 w 10000"/>
              <a:gd name="connsiteY7" fmla="*/ 6453 h 10385"/>
              <a:gd name="connsiteX8" fmla="*/ 2500 w 10000"/>
              <a:gd name="connsiteY8" fmla="*/ 10385 h 10385"/>
              <a:gd name="connsiteX9" fmla="*/ 0 w 10000"/>
              <a:gd name="connsiteY9" fmla="*/ 7697 h 10385"/>
              <a:gd name="connsiteX10" fmla="*/ 28 w 10000"/>
              <a:gd name="connsiteY10" fmla="*/ 674 h 10385"/>
              <a:gd name="connsiteX0" fmla="*/ 28 w 10028"/>
              <a:gd name="connsiteY0" fmla="*/ 674 h 10385"/>
              <a:gd name="connsiteX1" fmla="*/ 2459 w 10028"/>
              <a:gd name="connsiteY1" fmla="*/ 3629 h 10385"/>
              <a:gd name="connsiteX2" fmla="*/ 5055 w 10028"/>
              <a:gd name="connsiteY2" fmla="*/ 230 h 10385"/>
              <a:gd name="connsiteX3" fmla="*/ 7417 w 10028"/>
              <a:gd name="connsiteY3" fmla="*/ 474 h 10385"/>
              <a:gd name="connsiteX4" fmla="*/ 9986 w 10028"/>
              <a:gd name="connsiteY4" fmla="*/ 1830 h 10385"/>
              <a:gd name="connsiteX5" fmla="*/ 10028 w 10028"/>
              <a:gd name="connsiteY5" fmla="*/ 10274 h 10385"/>
              <a:gd name="connsiteX6" fmla="*/ 7528 w 10028"/>
              <a:gd name="connsiteY6" fmla="*/ 6697 h 10385"/>
              <a:gd name="connsiteX7" fmla="*/ 5124 w 10028"/>
              <a:gd name="connsiteY7" fmla="*/ 6453 h 10385"/>
              <a:gd name="connsiteX8" fmla="*/ 2500 w 10028"/>
              <a:gd name="connsiteY8" fmla="*/ 10385 h 10385"/>
              <a:gd name="connsiteX9" fmla="*/ 0 w 10028"/>
              <a:gd name="connsiteY9" fmla="*/ 7697 h 10385"/>
              <a:gd name="connsiteX10" fmla="*/ 28 w 10028"/>
              <a:gd name="connsiteY10" fmla="*/ 674 h 10385"/>
              <a:gd name="connsiteX0" fmla="*/ 28 w 10028"/>
              <a:gd name="connsiteY0" fmla="*/ 755 h 10466"/>
              <a:gd name="connsiteX1" fmla="*/ 2459 w 10028"/>
              <a:gd name="connsiteY1" fmla="*/ 3710 h 10466"/>
              <a:gd name="connsiteX2" fmla="*/ 5055 w 10028"/>
              <a:gd name="connsiteY2" fmla="*/ 311 h 10466"/>
              <a:gd name="connsiteX3" fmla="*/ 7417 w 10028"/>
              <a:gd name="connsiteY3" fmla="*/ 555 h 10466"/>
              <a:gd name="connsiteX4" fmla="*/ 9986 w 10028"/>
              <a:gd name="connsiteY4" fmla="*/ 3866 h 10466"/>
              <a:gd name="connsiteX5" fmla="*/ 10028 w 10028"/>
              <a:gd name="connsiteY5" fmla="*/ 10355 h 10466"/>
              <a:gd name="connsiteX6" fmla="*/ 7528 w 10028"/>
              <a:gd name="connsiteY6" fmla="*/ 6778 h 10466"/>
              <a:gd name="connsiteX7" fmla="*/ 5124 w 10028"/>
              <a:gd name="connsiteY7" fmla="*/ 6534 h 10466"/>
              <a:gd name="connsiteX8" fmla="*/ 2500 w 10028"/>
              <a:gd name="connsiteY8" fmla="*/ 10466 h 10466"/>
              <a:gd name="connsiteX9" fmla="*/ 0 w 10028"/>
              <a:gd name="connsiteY9" fmla="*/ 7778 h 10466"/>
              <a:gd name="connsiteX10" fmla="*/ 28 w 10028"/>
              <a:gd name="connsiteY10" fmla="*/ 755 h 10466"/>
              <a:gd name="connsiteX0" fmla="*/ 28 w 10028"/>
              <a:gd name="connsiteY0" fmla="*/ 755 h 10466"/>
              <a:gd name="connsiteX1" fmla="*/ 2459 w 10028"/>
              <a:gd name="connsiteY1" fmla="*/ 3710 h 10466"/>
              <a:gd name="connsiteX2" fmla="*/ 5055 w 10028"/>
              <a:gd name="connsiteY2" fmla="*/ 311 h 10466"/>
              <a:gd name="connsiteX3" fmla="*/ 7417 w 10028"/>
              <a:gd name="connsiteY3" fmla="*/ 555 h 10466"/>
              <a:gd name="connsiteX4" fmla="*/ 9986 w 10028"/>
              <a:gd name="connsiteY4" fmla="*/ 3866 h 10466"/>
              <a:gd name="connsiteX5" fmla="*/ 10028 w 10028"/>
              <a:gd name="connsiteY5" fmla="*/ 10355 h 10466"/>
              <a:gd name="connsiteX6" fmla="*/ 7266 w 10028"/>
              <a:gd name="connsiteY6" fmla="*/ 6423 h 10466"/>
              <a:gd name="connsiteX7" fmla="*/ 5124 w 10028"/>
              <a:gd name="connsiteY7" fmla="*/ 6534 h 10466"/>
              <a:gd name="connsiteX8" fmla="*/ 2500 w 10028"/>
              <a:gd name="connsiteY8" fmla="*/ 10466 h 10466"/>
              <a:gd name="connsiteX9" fmla="*/ 0 w 10028"/>
              <a:gd name="connsiteY9" fmla="*/ 7778 h 10466"/>
              <a:gd name="connsiteX10" fmla="*/ 28 w 10028"/>
              <a:gd name="connsiteY10" fmla="*/ 755 h 10466"/>
              <a:gd name="connsiteX0" fmla="*/ 28 w 10028"/>
              <a:gd name="connsiteY0" fmla="*/ 796 h 10507"/>
              <a:gd name="connsiteX1" fmla="*/ 2459 w 10028"/>
              <a:gd name="connsiteY1" fmla="*/ 3751 h 10507"/>
              <a:gd name="connsiteX2" fmla="*/ 5055 w 10028"/>
              <a:gd name="connsiteY2" fmla="*/ 352 h 10507"/>
              <a:gd name="connsiteX3" fmla="*/ 7569 w 10028"/>
              <a:gd name="connsiteY3" fmla="*/ 507 h 10507"/>
              <a:gd name="connsiteX4" fmla="*/ 9986 w 10028"/>
              <a:gd name="connsiteY4" fmla="*/ 3907 h 10507"/>
              <a:gd name="connsiteX5" fmla="*/ 10028 w 10028"/>
              <a:gd name="connsiteY5" fmla="*/ 10396 h 10507"/>
              <a:gd name="connsiteX6" fmla="*/ 7266 w 10028"/>
              <a:gd name="connsiteY6" fmla="*/ 6464 h 10507"/>
              <a:gd name="connsiteX7" fmla="*/ 5124 w 10028"/>
              <a:gd name="connsiteY7" fmla="*/ 6575 h 10507"/>
              <a:gd name="connsiteX8" fmla="*/ 2500 w 10028"/>
              <a:gd name="connsiteY8" fmla="*/ 10507 h 10507"/>
              <a:gd name="connsiteX9" fmla="*/ 0 w 10028"/>
              <a:gd name="connsiteY9" fmla="*/ 7819 h 10507"/>
              <a:gd name="connsiteX10" fmla="*/ 28 w 10028"/>
              <a:gd name="connsiteY10" fmla="*/ 796 h 10507"/>
              <a:gd name="connsiteX0" fmla="*/ 28 w 10028"/>
              <a:gd name="connsiteY0" fmla="*/ 796 h 10507"/>
              <a:gd name="connsiteX1" fmla="*/ 2459 w 10028"/>
              <a:gd name="connsiteY1" fmla="*/ 3751 h 10507"/>
              <a:gd name="connsiteX2" fmla="*/ 5055 w 10028"/>
              <a:gd name="connsiteY2" fmla="*/ 352 h 10507"/>
              <a:gd name="connsiteX3" fmla="*/ 7569 w 10028"/>
              <a:gd name="connsiteY3" fmla="*/ 507 h 10507"/>
              <a:gd name="connsiteX4" fmla="*/ 9986 w 10028"/>
              <a:gd name="connsiteY4" fmla="*/ 3907 h 10507"/>
              <a:gd name="connsiteX5" fmla="*/ 10028 w 10028"/>
              <a:gd name="connsiteY5" fmla="*/ 10396 h 10507"/>
              <a:gd name="connsiteX6" fmla="*/ 7266 w 10028"/>
              <a:gd name="connsiteY6" fmla="*/ 6464 h 10507"/>
              <a:gd name="connsiteX7" fmla="*/ 5000 w 10028"/>
              <a:gd name="connsiteY7" fmla="*/ 6308 h 10507"/>
              <a:gd name="connsiteX8" fmla="*/ 2500 w 10028"/>
              <a:gd name="connsiteY8" fmla="*/ 10507 h 10507"/>
              <a:gd name="connsiteX9" fmla="*/ 0 w 10028"/>
              <a:gd name="connsiteY9" fmla="*/ 7819 h 10507"/>
              <a:gd name="connsiteX10" fmla="*/ 28 w 10028"/>
              <a:gd name="connsiteY10" fmla="*/ 796 h 10507"/>
              <a:gd name="connsiteX0" fmla="*/ 28 w 10028"/>
              <a:gd name="connsiteY0" fmla="*/ 796 h 10396"/>
              <a:gd name="connsiteX1" fmla="*/ 2459 w 10028"/>
              <a:gd name="connsiteY1" fmla="*/ 3751 h 10396"/>
              <a:gd name="connsiteX2" fmla="*/ 5055 w 10028"/>
              <a:gd name="connsiteY2" fmla="*/ 352 h 10396"/>
              <a:gd name="connsiteX3" fmla="*/ 7569 w 10028"/>
              <a:gd name="connsiteY3" fmla="*/ 507 h 10396"/>
              <a:gd name="connsiteX4" fmla="*/ 9986 w 10028"/>
              <a:gd name="connsiteY4" fmla="*/ 3907 h 10396"/>
              <a:gd name="connsiteX5" fmla="*/ 10028 w 10028"/>
              <a:gd name="connsiteY5" fmla="*/ 10396 h 10396"/>
              <a:gd name="connsiteX6" fmla="*/ 7266 w 10028"/>
              <a:gd name="connsiteY6" fmla="*/ 6464 h 10396"/>
              <a:gd name="connsiteX7" fmla="*/ 5000 w 10028"/>
              <a:gd name="connsiteY7" fmla="*/ 6308 h 10396"/>
              <a:gd name="connsiteX8" fmla="*/ 2528 w 10028"/>
              <a:gd name="connsiteY8" fmla="*/ 9796 h 10396"/>
              <a:gd name="connsiteX9" fmla="*/ 0 w 10028"/>
              <a:gd name="connsiteY9" fmla="*/ 7819 h 10396"/>
              <a:gd name="connsiteX10" fmla="*/ 28 w 10028"/>
              <a:gd name="connsiteY10" fmla="*/ 796 h 10396"/>
              <a:gd name="connsiteX0" fmla="*/ 14 w 10014"/>
              <a:gd name="connsiteY0" fmla="*/ 796 h 10396"/>
              <a:gd name="connsiteX1" fmla="*/ 2445 w 10014"/>
              <a:gd name="connsiteY1" fmla="*/ 3751 h 10396"/>
              <a:gd name="connsiteX2" fmla="*/ 5041 w 10014"/>
              <a:gd name="connsiteY2" fmla="*/ 352 h 10396"/>
              <a:gd name="connsiteX3" fmla="*/ 7555 w 10014"/>
              <a:gd name="connsiteY3" fmla="*/ 507 h 10396"/>
              <a:gd name="connsiteX4" fmla="*/ 9972 w 10014"/>
              <a:gd name="connsiteY4" fmla="*/ 3907 h 10396"/>
              <a:gd name="connsiteX5" fmla="*/ 10014 w 10014"/>
              <a:gd name="connsiteY5" fmla="*/ 10396 h 10396"/>
              <a:gd name="connsiteX6" fmla="*/ 7252 w 10014"/>
              <a:gd name="connsiteY6" fmla="*/ 6464 h 10396"/>
              <a:gd name="connsiteX7" fmla="*/ 4986 w 10014"/>
              <a:gd name="connsiteY7" fmla="*/ 6308 h 10396"/>
              <a:gd name="connsiteX8" fmla="*/ 2514 w 10014"/>
              <a:gd name="connsiteY8" fmla="*/ 9796 h 10396"/>
              <a:gd name="connsiteX9" fmla="*/ 0 w 10014"/>
              <a:gd name="connsiteY9" fmla="*/ 7019 h 10396"/>
              <a:gd name="connsiteX10" fmla="*/ 14 w 10014"/>
              <a:gd name="connsiteY10" fmla="*/ 796 h 10396"/>
              <a:gd name="connsiteX0" fmla="*/ 14 w 10014"/>
              <a:gd name="connsiteY0" fmla="*/ 796 h 10396"/>
              <a:gd name="connsiteX1" fmla="*/ 2445 w 10014"/>
              <a:gd name="connsiteY1" fmla="*/ 3751 h 10396"/>
              <a:gd name="connsiteX2" fmla="*/ 5041 w 10014"/>
              <a:gd name="connsiteY2" fmla="*/ 352 h 10396"/>
              <a:gd name="connsiteX3" fmla="*/ 7555 w 10014"/>
              <a:gd name="connsiteY3" fmla="*/ 507 h 10396"/>
              <a:gd name="connsiteX4" fmla="*/ 9972 w 10014"/>
              <a:gd name="connsiteY4" fmla="*/ 3907 h 10396"/>
              <a:gd name="connsiteX5" fmla="*/ 10014 w 10014"/>
              <a:gd name="connsiteY5" fmla="*/ 10396 h 10396"/>
              <a:gd name="connsiteX6" fmla="*/ 7252 w 10014"/>
              <a:gd name="connsiteY6" fmla="*/ 6464 h 10396"/>
              <a:gd name="connsiteX7" fmla="*/ 4986 w 10014"/>
              <a:gd name="connsiteY7" fmla="*/ 6308 h 10396"/>
              <a:gd name="connsiteX8" fmla="*/ 2321 w 10014"/>
              <a:gd name="connsiteY8" fmla="*/ 9441 h 10396"/>
              <a:gd name="connsiteX9" fmla="*/ 0 w 10014"/>
              <a:gd name="connsiteY9" fmla="*/ 7019 h 10396"/>
              <a:gd name="connsiteX10" fmla="*/ 14 w 10014"/>
              <a:gd name="connsiteY10" fmla="*/ 796 h 10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14" h="10396">
                <a:moveTo>
                  <a:pt x="14" y="796"/>
                </a:moveTo>
                <a:cubicBezTo>
                  <a:pt x="14" y="1348"/>
                  <a:pt x="1607" y="3825"/>
                  <a:pt x="2445" y="3751"/>
                </a:cubicBezTo>
                <a:cubicBezTo>
                  <a:pt x="3283" y="3677"/>
                  <a:pt x="4189" y="893"/>
                  <a:pt x="5041" y="352"/>
                </a:cubicBezTo>
                <a:cubicBezTo>
                  <a:pt x="5893" y="-189"/>
                  <a:pt x="6733" y="-85"/>
                  <a:pt x="7555" y="507"/>
                </a:cubicBezTo>
                <a:cubicBezTo>
                  <a:pt x="8377" y="1099"/>
                  <a:pt x="9972" y="3355"/>
                  <a:pt x="9972" y="3907"/>
                </a:cubicBezTo>
                <a:cubicBezTo>
                  <a:pt x="9977" y="6070"/>
                  <a:pt x="10009" y="8233"/>
                  <a:pt x="10014" y="10396"/>
                </a:cubicBezTo>
                <a:cubicBezTo>
                  <a:pt x="10014" y="9844"/>
                  <a:pt x="8090" y="7145"/>
                  <a:pt x="7252" y="6464"/>
                </a:cubicBezTo>
                <a:cubicBezTo>
                  <a:pt x="6414" y="5783"/>
                  <a:pt x="5808" y="5812"/>
                  <a:pt x="4986" y="6308"/>
                </a:cubicBezTo>
                <a:cubicBezTo>
                  <a:pt x="4164" y="6804"/>
                  <a:pt x="3702" y="9441"/>
                  <a:pt x="2321" y="9441"/>
                </a:cubicBezTo>
                <a:cubicBezTo>
                  <a:pt x="940" y="9441"/>
                  <a:pt x="0" y="7571"/>
                  <a:pt x="0" y="7019"/>
                </a:cubicBezTo>
                <a:cubicBezTo>
                  <a:pt x="9" y="4471"/>
                  <a:pt x="5" y="3344"/>
                  <a:pt x="14" y="79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88000"/>
                </a:schemeClr>
              </a:gs>
              <a:gs pos="55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 rot="607448">
            <a:off x="951977" y="4064512"/>
            <a:ext cx="185124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 smtClean="0">
                <a:ln/>
                <a:solidFill>
                  <a:schemeClr val="accent4"/>
                </a:solidFill>
              </a:rPr>
              <a:t>Path of</a:t>
            </a:r>
            <a:endParaRPr lang="en-US" sz="3600" b="1" dirty="0">
              <a:ln/>
              <a:solidFill>
                <a:schemeClr val="accent4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20877042">
            <a:off x="4509969" y="3795309"/>
            <a:ext cx="1797535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 smtClean="0">
                <a:ln/>
                <a:solidFill>
                  <a:schemeClr val="accent4"/>
                </a:solidFill>
              </a:rPr>
              <a:t>Wishful</a:t>
            </a:r>
            <a:endParaRPr lang="en-US" sz="3600" b="1" dirty="0">
              <a:ln/>
              <a:solidFill>
                <a:schemeClr val="accent4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rot="750122">
            <a:off x="8117304" y="3903472"/>
            <a:ext cx="197501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 smtClean="0">
                <a:ln/>
                <a:solidFill>
                  <a:schemeClr val="accent4"/>
                </a:solidFill>
              </a:rPr>
              <a:t>Thinking</a:t>
            </a:r>
            <a:endParaRPr lang="en-US" sz="3600" b="1" dirty="0">
              <a:ln/>
              <a:solidFill>
                <a:schemeClr val="accent4"/>
              </a:solidFill>
            </a:endParaRPr>
          </a:p>
        </p:txBody>
      </p:sp>
      <p:sp>
        <p:nvSpPr>
          <p:cNvPr id="20" name="Cloud Callout 19"/>
          <p:cNvSpPr/>
          <p:nvPr/>
        </p:nvSpPr>
        <p:spPr>
          <a:xfrm>
            <a:off x="4397290" y="4722042"/>
            <a:ext cx="4213100" cy="2027413"/>
          </a:xfrm>
          <a:prstGeom prst="cloudCallout">
            <a:avLst>
              <a:gd name="adj1" fmla="val -28015"/>
              <a:gd name="adj2" fmla="val -66322"/>
            </a:avLst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  <a:t>We wish we could know every step along the way!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30B0504020000000003" pitchFamily="66" charset="0"/>
            </a:endParaRPr>
          </a:p>
        </p:txBody>
      </p:sp>
      <p:sp>
        <p:nvSpPr>
          <p:cNvPr id="23" name="Cloud Callout 22"/>
          <p:cNvSpPr/>
          <p:nvPr/>
        </p:nvSpPr>
        <p:spPr>
          <a:xfrm>
            <a:off x="8143875" y="195048"/>
            <a:ext cx="3849216" cy="2377812"/>
          </a:xfrm>
          <a:prstGeom prst="cloudCallout">
            <a:avLst>
              <a:gd name="adj1" fmla="val 16558"/>
              <a:gd name="adj2" fmla="val 84247"/>
            </a:avLst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  <a:t>We wish the target would remain the same over time!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53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9.0&quot;&gt;&lt;object type=&quot;1&quot; unique_id=&quot;10001&quot;&gt;&lt;object type=&quot;2&quot; unique_id=&quot;10002&quot;&gt;&lt;object type=&quot;3&quot; unique_id=&quot;10005&quot;&gt;&lt;property id=&quot;20148&quot; value=&quot;5&quot;/&gt;&lt;property id=&quot;20300&quot; value=&quot;Slide 4&quot;/&gt;&lt;property id=&quot;20307&quot; value=&quot;260&quot;/&gt;&lt;/object&gt;&lt;object type=&quot;3&quot; unique_id=&quot;10006&quot;&gt;&lt;property id=&quot;20148&quot; value=&quot;5&quot;/&gt;&lt;property id=&quot;20300&quot; value=&quot;Slide 6&quot;/&gt;&lt;property id=&quot;20307&quot; value=&quot;261&quot;/&gt;&lt;/object&gt;&lt;object type=&quot;3&quot; unique_id=&quot;10007&quot;&gt;&lt;property id=&quot;20148&quot; value=&quot;5&quot;/&gt;&lt;property id=&quot;20300&quot; value=&quot;Slide 9&quot;/&gt;&lt;property id=&quot;20307&quot; value=&quot;258&quot;/&gt;&lt;/object&gt;&lt;object type=&quot;3&quot; unique_id=&quot;10008&quot;&gt;&lt;property id=&quot;20148&quot; value=&quot;5&quot;/&gt;&lt;property id=&quot;20300&quot; value=&quot;Slide 10 - &amp;quot;From Design Thinking to Agile Sprints&amp;quot;&quot;/&gt;&lt;property id=&quot;20307&quot; value=&quot;270&quot;/&gt;&lt;/object&gt;&lt;object type=&quot;3&quot; unique_id=&quot;10009&quot;&gt;&lt;property id=&quot;20148&quot; value=&quot;5&quot;/&gt;&lt;property id=&quot;20300&quot; value=&quot;Slide 11&quot;/&gt;&lt;property id=&quot;20307&quot; value=&quot;262&quot;/&gt;&lt;/object&gt;&lt;object type=&quot;3&quot; unique_id=&quot;10010&quot;&gt;&lt;property id=&quot;20148&quot; value=&quot;5&quot;/&gt;&lt;property id=&quot;20300&quot; value=&quot;Slide 12 - &amp;quot;20+ Sprint Cycles… And Counting…&amp;quot;&quot;/&gt;&lt;property id=&quot;20307&quot; value=&quot;263&quot;/&gt;&lt;/object&gt;&lt;object type=&quot;3&quot; unique_id=&quot;10011&quot;&gt;&lt;property id=&quot;20148&quot; value=&quot;5&quot;/&gt;&lt;property id=&quot;20300&quot; value=&quot;Slide 14&quot;/&gt;&lt;property id=&quot;20307&quot; value=&quot;264&quot;/&gt;&lt;/object&gt;&lt;object type=&quot;3&quot; unique_id=&quot;10012&quot;&gt;&lt;property id=&quot;20148&quot; value=&quot;5&quot;/&gt;&lt;property id=&quot;20300&quot; value=&quot;Slide 15&quot;/&gt;&lt;property id=&quot;20307&quot; value=&quot;259&quot;/&gt;&lt;/object&gt;&lt;object type=&quot;3&quot; unique_id=&quot;10014&quot;&gt;&lt;property id=&quot;20148&quot; value=&quot;5&quot;/&gt;&lt;property id=&quot;20300&quot; value=&quot;Slide 17&quot;/&gt;&lt;property id=&quot;20307&quot; value=&quot;273&quot;/&gt;&lt;/object&gt;&lt;object type=&quot;3&quot; unique_id=&quot;10015&quot;&gt;&lt;property id=&quot;20148&quot; value=&quot;5&quot;/&gt;&lt;property id=&quot;20300&quot; value=&quot;Slide 18&quot;/&gt;&lt;property id=&quot;20307&quot; value=&quot;274&quot;/&gt;&lt;/object&gt;&lt;object type=&quot;3&quot; unique_id=&quot;10016&quot;&gt;&lt;property id=&quot;20148&quot; value=&quot;5&quot;/&gt;&lt;property id=&quot;20300&quot; value=&quot;Slide 19&quot;/&gt;&lt;property id=&quot;20307&quot; value=&quot;276&quot;/&gt;&lt;/object&gt;&lt;object type=&quot;3&quot; unique_id=&quot;10017&quot;&gt;&lt;property id=&quot;20148&quot; value=&quot;5&quot;/&gt;&lt;property id=&quot;20300&quot; value=&quot;Slide 20&quot;/&gt;&lt;property id=&quot;20307&quot; value=&quot;277&quot;/&gt;&lt;/object&gt;&lt;object type=&quot;3&quot; unique_id=&quot;10018&quot;&gt;&lt;property id=&quot;20148&quot; value=&quot;5&quot;/&gt;&lt;property id=&quot;20300&quot; value=&quot;Slide 21&quot;/&gt;&lt;property id=&quot;20307&quot; value=&quot;278&quot;/&gt;&lt;/object&gt;&lt;object type=&quot;3&quot; unique_id=&quot;10019&quot;&gt;&lt;property id=&quot;20148&quot; value=&quot;5&quot;/&gt;&lt;property id=&quot;20300&quot; value=&quot;Slide 22&quot;/&gt;&lt;property id=&quot;20307&quot; value=&quot;272&quot;/&gt;&lt;/object&gt;&lt;object type=&quot;3&quot; unique_id=&quot;10020&quot;&gt;&lt;property id=&quot;20148&quot; value=&quot;5&quot;/&gt;&lt;property id=&quot;20300&quot; value=&quot;Slide 23&quot;/&gt;&lt;property id=&quot;20307&quot; value=&quot;267&quot;/&gt;&lt;/object&gt;&lt;object type=&quot;3&quot; unique_id=&quot;10021&quot;&gt;&lt;property id=&quot;20148&quot; value=&quot;5&quot;/&gt;&lt;property id=&quot;20300&quot; value=&quot;Slide 24 - &amp;quot;Original OLC Scrum Board&amp;quot;&quot;/&gt;&lt;property id=&quot;20307&quot; value=&quot;268&quot;/&gt;&lt;/object&gt;&lt;object type=&quot;3&quot; unique_id=&quot;10022&quot;&gt;&lt;property id=&quot;20148&quot; value=&quot;5&quot;/&gt;&lt;property id=&quot;20300&quot; value=&quot;Slide 25 - &amp;quot;Trello: Electronic Scrum Board&amp;quot;&quot;/&gt;&lt;property id=&quot;20307&quot; value=&quot;269&quot;/&gt;&lt;/object&gt;&lt;object type=&quot;3&quot; unique_id=&quot;10023&quot;&gt;&lt;property id=&quot;20148&quot; value=&quot;5&quot;/&gt;&lt;property id=&quot;20300&quot; value=&quot;Slide 26 - &amp;quot;Burndown Chart&amp;quot;&quot;/&gt;&lt;property id=&quot;20307&quot; value=&quot;271&quot;/&gt;&lt;/object&gt;&lt;object type=&quot;3&quot; unique_id=&quot;10121&quot;&gt;&lt;property id=&quot;20148&quot; value=&quot;5&quot;/&gt;&lt;property id=&quot;20300&quot; value=&quot;Slide 1&quot;/&gt;&lt;property id=&quot;20307&quot; value=&quot;282&quot;/&gt;&lt;/object&gt;&lt;object type=&quot;3&quot; unique_id=&quot;10122&quot;&gt;&lt;property id=&quot;20148&quot; value=&quot;5&quot;/&gt;&lt;property id=&quot;20300&quot; value=&quot;Slide 3 - &amp;quot;Session Outline&amp;quot;&quot;/&gt;&lt;property id=&quot;20307&quot; value=&quot;281&quot;/&gt;&lt;/object&gt;&lt;object type=&quot;3&quot; unique_id=&quot;10378&quot;&gt;&lt;property id=&quot;20148&quot; value=&quot;5&quot;/&gt;&lt;property id=&quot;20300&quot; value=&quot;Slide 2 - &amp;quot;Session Objectives&amp;quot;&quot;/&gt;&lt;property id=&quot;20307&quot; value=&quot;283&quot;/&gt;&lt;/object&gt;&lt;object type=&quot;3&quot; unique_id=&quot;10379&quot;&gt;&lt;property id=&quot;20148&quot; value=&quot;5&quot;/&gt;&lt;property id=&quot;20300&quot; value=&quot;Slide 16 - &amp;quot;20+ Sprint Cycles… And Counting…&amp;quot;&quot;/&gt;&lt;property id=&quot;20307&quot; value=&quot;284&quot;/&gt;&lt;/object&gt;&lt;object type=&quot;3&quot; unique_id=&quot;10606&quot;&gt;&lt;property id=&quot;20148&quot; value=&quot;5&quot;/&gt;&lt;property id=&quot;20300&quot; value=&quot;Slide 7&quot;/&gt;&lt;property id=&quot;20307&quot; value=&quot;286&quot;/&gt;&lt;/object&gt;&lt;object type=&quot;3&quot; unique_id=&quot;10607&quot;&gt;&lt;property id=&quot;20148&quot; value=&quot;5&quot;/&gt;&lt;property id=&quot;20300&quot; value=&quot;Slide 8&quot;/&gt;&lt;property id=&quot;20307&quot; value=&quot;285&quot;/&gt;&lt;/object&gt;&lt;object type=&quot;3&quot; unique_id=&quot;10689&quot;&gt;&lt;property id=&quot;20148&quot; value=&quot;5&quot;/&gt;&lt;property id=&quot;20300&quot; value=&quot;Slide 13 - &amp;quot;Adapting Agile Sprints to US&amp;quot;&quot;/&gt;&lt;property id=&quot;20307&quot; value=&quot;287&quot;/&gt;&lt;/object&gt;&lt;object type=&quot;3&quot; unique_id=&quot;10772&quot;&gt;&lt;property id=&quot;20148&quot; value=&quot;5&quot;/&gt;&lt;property id=&quot;20300&quot; value=&quot;Slide 28&quot;/&gt;&lt;property id=&quot;20307&quot; value=&quot;288&quot;/&gt;&lt;/object&gt;&lt;object type=&quot;3&quot; unique_id=&quot;10886&quot;&gt;&lt;property id=&quot;20148&quot; value=&quot;5&quot;/&gt;&lt;property id=&quot;20300&quot; value=&quot;Slide 5&quot;/&gt;&lt;property id=&quot;20307&quot; value=&quot;290&quot;/&gt;&lt;/object&gt;&lt;object type=&quot;3&quot; unique_id=&quot;10887&quot;&gt;&lt;property id=&quot;20148&quot; value=&quot;5&quot;/&gt;&lt;property id=&quot;20300&quot; value=&quot;Slide 27 - &amp;quot;Adapting Agile Sprints to US&amp;quot;&quot;/&gt;&lt;property id=&quot;20307&quot; value=&quot;289&quot;/&gt;&lt;/object&gt;&lt;/object&gt;&lt;object type=&quot;8&quot; unique_id=&quot;1004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3494</TotalTime>
  <Words>465</Words>
  <Application>Microsoft Office PowerPoint</Application>
  <PresentationFormat>Widescreen</PresentationFormat>
  <Paragraphs>146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Courier New</vt:lpstr>
      <vt:lpstr>Footlight MT Light</vt:lpstr>
      <vt:lpstr>Segoe Script</vt:lpstr>
      <vt:lpstr>Office Theme</vt:lpstr>
      <vt:lpstr>PowerPoint Presentation</vt:lpstr>
      <vt:lpstr>Session Objectives</vt:lpstr>
      <vt:lpstr>Session 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From Design Thinking to Agile Sprints</vt:lpstr>
      <vt:lpstr>PowerPoint Presentation</vt:lpstr>
      <vt:lpstr>20+ Sprint Cycles… And Counting…</vt:lpstr>
      <vt:lpstr>Adapting Agile Sprints to US</vt:lpstr>
      <vt:lpstr>PowerPoint Presentation</vt:lpstr>
      <vt:lpstr>PowerPoint Presentation</vt:lpstr>
      <vt:lpstr>20+ Sprint Cycles… And Counting…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Original OLC Scrum Board</vt:lpstr>
      <vt:lpstr>Trello: Electronic Scrum Board</vt:lpstr>
      <vt:lpstr>Burndown Chart</vt:lpstr>
      <vt:lpstr>Adapting Agile Sprints to US</vt:lpstr>
      <vt:lpstr>PowerPoint Presentation</vt:lpstr>
    </vt:vector>
  </TitlesOfParts>
  <Company>Webster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Cottam</dc:creator>
  <cp:lastModifiedBy>Michael Cottam</cp:lastModifiedBy>
  <cp:revision>58</cp:revision>
  <dcterms:created xsi:type="dcterms:W3CDTF">2019-02-20T16:53:59Z</dcterms:created>
  <dcterms:modified xsi:type="dcterms:W3CDTF">2019-10-16T15:12:16Z</dcterms:modified>
</cp:coreProperties>
</file>