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1"/>
  </p:notesMasterIdLst>
  <p:sldIdLst>
    <p:sldId id="256" r:id="rId2"/>
    <p:sldId id="364" r:id="rId3"/>
    <p:sldId id="271" r:id="rId4"/>
    <p:sldId id="363" r:id="rId5"/>
    <p:sldId id="350" r:id="rId6"/>
    <p:sldId id="332" r:id="rId7"/>
    <p:sldId id="333" r:id="rId8"/>
    <p:sldId id="288" r:id="rId9"/>
    <p:sldId id="365" r:id="rId10"/>
    <p:sldId id="345" r:id="rId11"/>
    <p:sldId id="334" r:id="rId12"/>
    <p:sldId id="347" r:id="rId13"/>
    <p:sldId id="340" r:id="rId14"/>
    <p:sldId id="329" r:id="rId15"/>
    <p:sldId id="351" r:id="rId16"/>
    <p:sldId id="366" r:id="rId17"/>
    <p:sldId id="327" r:id="rId18"/>
    <p:sldId id="359" r:id="rId19"/>
    <p:sldId id="264" r:id="rId20"/>
  </p:sldIdLst>
  <p:sldSz cx="6400800" cy="4800600"/>
  <p:notesSz cx="6858000" cy="9144000"/>
  <p:custDataLst>
    <p:tags r:id="rId22"/>
  </p:custDataLst>
  <p:defaultTex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92236" autoAdjust="0"/>
  </p:normalViewPr>
  <p:slideViewPr>
    <p:cSldViewPr snapToGrid="0" showGuides="1">
      <p:cViewPr varScale="1">
        <p:scale>
          <a:sx n="100" d="100"/>
          <a:sy n="100" d="100"/>
        </p:scale>
        <p:origin x="1718" y="67"/>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Attended Advising</c:v>
                </c:pt>
              </c:strCache>
            </c:strRef>
          </c:tx>
          <c:spPr>
            <a:solidFill>
              <a:srgbClr val="004A88"/>
            </a:solidFill>
            <a:ln>
              <a:solidFill>
                <a:schemeClr val="bg1"/>
              </a:solidFill>
              <a:miter lim="800000"/>
            </a:ln>
            <a:effectLst/>
          </c:spPr>
          <c:invertIfNegative val="0"/>
          <c:dLbls>
            <c:dLbl>
              <c:idx val="0"/>
              <c:tx>
                <c:rich>
                  <a:bodyPr/>
                  <a:lstStyle/>
                  <a:p>
                    <a:fld id="{2884D9F5-DCD0-4327-81F0-455EFD7F7561}"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D8F5-4B3D-9982-D509EF4CE526}"/>
                </c:ext>
              </c:extLst>
            </c:dLbl>
            <c:dLbl>
              <c:idx val="1"/>
              <c:tx>
                <c:rich>
                  <a:bodyPr/>
                  <a:lstStyle/>
                  <a:p>
                    <a:fld id="{982A5A85-1EC4-4063-8636-E5CD0CE53808}"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D8F5-4B3D-9982-D509EF4CE526}"/>
                </c:ext>
              </c:extLst>
            </c:dLbl>
            <c:dLbl>
              <c:idx val="2"/>
              <c:tx>
                <c:rich>
                  <a:bodyPr/>
                  <a:lstStyle/>
                  <a:p>
                    <a:fld id="{AB1C99A8-400D-4E52-A5E5-3DD604B00E14}"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D8F5-4B3D-9982-D509EF4CE526}"/>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Cohort 1</c:v>
                </c:pt>
                <c:pt idx="1">
                  <c:v>Cohort 2</c:v>
                </c:pt>
                <c:pt idx="2">
                  <c:v>Cohort 3</c:v>
                </c:pt>
              </c:strCache>
            </c:strRef>
          </c:cat>
          <c:val>
            <c:numRef>
              <c:f>Sheet1!$B$2:$B$4</c:f>
              <c:numCache>
                <c:formatCode>0</c:formatCode>
                <c:ptCount val="3"/>
                <c:pt idx="0">
                  <c:v>80</c:v>
                </c:pt>
                <c:pt idx="1">
                  <c:v>75</c:v>
                </c:pt>
                <c:pt idx="2">
                  <c:v>69</c:v>
                </c:pt>
              </c:numCache>
            </c:numRef>
          </c:val>
          <c:extLst>
            <c:ext xmlns:c16="http://schemas.microsoft.com/office/drawing/2014/chart" uri="{C3380CC4-5D6E-409C-BE32-E72D297353CC}">
              <c16:uniqueId val="{00000007-D8F5-4B3D-9982-D509EF4CE526}"/>
            </c:ext>
          </c:extLst>
        </c:ser>
        <c:ser>
          <c:idx val="1"/>
          <c:order val="1"/>
          <c:tx>
            <c:strRef>
              <c:f>Sheet1!$C$1</c:f>
              <c:strCache>
                <c:ptCount val="1"/>
                <c:pt idx="0">
                  <c:v>Did Not Attend Advising</c:v>
                </c:pt>
              </c:strCache>
            </c:strRef>
          </c:tx>
          <c:spPr>
            <a:solidFill>
              <a:schemeClr val="accent2"/>
            </a:solidFill>
            <a:ln>
              <a:solidFill>
                <a:schemeClr val="bg1"/>
              </a:solidFill>
              <a:miter lim="800000"/>
            </a:ln>
            <a:effectLst/>
          </c:spPr>
          <c:invertIfNegative val="0"/>
          <c:dLbls>
            <c:dLbl>
              <c:idx val="0"/>
              <c:tx>
                <c:rich>
                  <a:bodyPr/>
                  <a:lstStyle/>
                  <a:p>
                    <a:fld id="{86935086-D277-4B55-A035-2333E8A500CC}"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D8F5-4B3D-9982-D509EF4CE526}"/>
                </c:ext>
              </c:extLst>
            </c:dLbl>
            <c:dLbl>
              <c:idx val="1"/>
              <c:tx>
                <c:rich>
                  <a:bodyPr/>
                  <a:lstStyle/>
                  <a:p>
                    <a:fld id="{28417195-F977-41F8-BDD4-8A8775B60282}"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D8F5-4B3D-9982-D509EF4CE526}"/>
                </c:ext>
              </c:extLst>
            </c:dLbl>
            <c:dLbl>
              <c:idx val="2"/>
              <c:tx>
                <c:rich>
                  <a:bodyPr/>
                  <a:lstStyle/>
                  <a:p>
                    <a:fld id="{484331EE-DAA9-45C5-8941-DB8CA28C3B4F}"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D8F5-4B3D-9982-D509EF4CE526}"/>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Cohort 1</c:v>
                </c:pt>
                <c:pt idx="1">
                  <c:v>Cohort 2</c:v>
                </c:pt>
                <c:pt idx="2">
                  <c:v>Cohort 3</c:v>
                </c:pt>
              </c:strCache>
            </c:strRef>
          </c:cat>
          <c:val>
            <c:numRef>
              <c:f>Sheet1!$C$2:$C$4</c:f>
              <c:numCache>
                <c:formatCode>General</c:formatCode>
                <c:ptCount val="3"/>
                <c:pt idx="0">
                  <c:v>73</c:v>
                </c:pt>
                <c:pt idx="1">
                  <c:v>57</c:v>
                </c:pt>
                <c:pt idx="2">
                  <c:v>31</c:v>
                </c:pt>
              </c:numCache>
            </c:numRef>
          </c:val>
          <c:extLst>
            <c:ext xmlns:c16="http://schemas.microsoft.com/office/drawing/2014/chart" uri="{C3380CC4-5D6E-409C-BE32-E72D297353CC}">
              <c16:uniqueId val="{00000009-D8F5-4B3D-9982-D509EF4CE526}"/>
            </c:ext>
          </c:extLst>
        </c:ser>
        <c:dLbls>
          <c:dLblPos val="outEnd"/>
          <c:showLegendKey val="0"/>
          <c:showVal val="1"/>
          <c:showCatName val="0"/>
          <c:showSerName val="0"/>
          <c:showPercent val="0"/>
          <c:showBubbleSize val="0"/>
        </c:dLbls>
        <c:gapWidth val="100"/>
        <c:axId val="30513024"/>
        <c:axId val="30514560"/>
      </c:barChart>
      <c:catAx>
        <c:axId val="30513024"/>
        <c:scaling>
          <c:orientation val="minMax"/>
        </c:scaling>
        <c:delete val="0"/>
        <c:axPos val="l"/>
        <c:numFmt formatCode="General" sourceLinked="1"/>
        <c:majorTickMark val="none"/>
        <c:minorTickMark val="none"/>
        <c:tickLblPos val="nextTo"/>
        <c:spPr>
          <a:noFill/>
          <a:ln w="9525" cap="flat" cmpd="sng" algn="ctr">
            <a:solidFill>
              <a:schemeClr val="accent4"/>
            </a:solidFill>
            <a:miter lim="800000"/>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30514560"/>
        <c:crosses val="autoZero"/>
        <c:auto val="1"/>
        <c:lblAlgn val="ctr"/>
        <c:lblOffset val="100"/>
        <c:noMultiLvlLbl val="0"/>
      </c:catAx>
      <c:valAx>
        <c:axId val="30514560"/>
        <c:scaling>
          <c:orientation val="minMax"/>
        </c:scaling>
        <c:delete val="1"/>
        <c:axPos val="b"/>
        <c:numFmt formatCode="0" sourceLinked="1"/>
        <c:majorTickMark val="none"/>
        <c:minorTickMark val="none"/>
        <c:tickLblPos val="nextTo"/>
        <c:crossAx val="30513024"/>
        <c:crosses val="autoZero"/>
        <c:crossBetween val="between"/>
      </c:valAx>
      <c:spPr>
        <a:noFill/>
        <a:ln>
          <a:noFill/>
        </a:ln>
        <a:effectLst/>
      </c:spPr>
    </c:plotArea>
    <c:legend>
      <c:legendPos val="b"/>
      <c:overlay val="0"/>
      <c:spPr>
        <a:noFill/>
        <a:ln>
          <a:solidFill>
            <a:schemeClr val="accent4"/>
          </a:solidFill>
          <a:miter lim="800000"/>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800" b="0">
          <a:solidFill>
            <a:schemeClr val="tx1"/>
          </a:solidFill>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Verdana" panose="020B060403050404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Verdana" panose="020B0604030504040204" pitchFamily="34" charset="0"/>
              </a:defRPr>
            </a:lvl1pPr>
          </a:lstStyle>
          <a:p>
            <a:fld id="{635E5181-CEC9-49C9-AE2F-31A35049DD97}" type="datetimeFigureOut">
              <a:rPr lang="en-US" smtClean="0"/>
              <a:pPr/>
              <a:t>10/10/2019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Verdan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Verdana" panose="020B0604030504040204" pitchFamily="34" charset="0"/>
              </a:defRPr>
            </a:lvl1pPr>
          </a:lstStyle>
          <a:p>
            <a:fld id="{BF4803AB-2594-4B0A-8DC3-A3880FE8631C}" type="slidenum">
              <a:rPr lang="en-US" smtClean="0"/>
              <a:pPr/>
              <a:t>‹#›</a:t>
            </a:fld>
            <a:endParaRPr lang="en-US" dirty="0"/>
          </a:p>
        </p:txBody>
      </p:sp>
    </p:spTree>
    <p:extLst>
      <p:ext uri="{BB962C8B-B14F-4D97-AF65-F5344CB8AC3E}">
        <p14:creationId xmlns:p14="http://schemas.microsoft.com/office/powerpoint/2010/main" val="414406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anose="020B0604030504040204" pitchFamily="34" charset="0"/>
        <a:ea typeface="+mn-ea"/>
        <a:cs typeface="+mn-cs"/>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4803AB-2594-4B0A-8DC3-A3880FE8631C}" type="slidenum">
              <a:rPr lang="en-US" smtClean="0"/>
              <a:pPr/>
              <a:t>2</a:t>
            </a:fld>
            <a:endParaRPr lang="en-US" dirty="0"/>
          </a:p>
        </p:txBody>
      </p:sp>
    </p:spTree>
    <p:extLst>
      <p:ext uri="{BB962C8B-B14F-4D97-AF65-F5344CB8AC3E}">
        <p14:creationId xmlns:p14="http://schemas.microsoft.com/office/powerpoint/2010/main" val="2730888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803AB-2594-4B0A-8DC3-A3880FE8631C}" type="slidenum">
              <a:rPr lang="en-US" smtClean="0"/>
              <a:pPr/>
              <a:t>11</a:t>
            </a:fld>
            <a:endParaRPr lang="en-US" dirty="0"/>
          </a:p>
        </p:txBody>
      </p:sp>
    </p:spTree>
    <p:extLst>
      <p:ext uri="{BB962C8B-B14F-4D97-AF65-F5344CB8AC3E}">
        <p14:creationId xmlns:p14="http://schemas.microsoft.com/office/powerpoint/2010/main" val="2276662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803AB-2594-4B0A-8DC3-A3880FE8631C}" type="slidenum">
              <a:rPr lang="en-US" smtClean="0"/>
              <a:pPr/>
              <a:t>12</a:t>
            </a:fld>
            <a:endParaRPr lang="en-US" dirty="0"/>
          </a:p>
        </p:txBody>
      </p:sp>
    </p:spTree>
    <p:extLst>
      <p:ext uri="{BB962C8B-B14F-4D97-AF65-F5344CB8AC3E}">
        <p14:creationId xmlns:p14="http://schemas.microsoft.com/office/powerpoint/2010/main" val="769344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803AB-2594-4B0A-8DC3-A3880FE8631C}" type="slidenum">
              <a:rPr lang="en-US" smtClean="0"/>
              <a:pPr/>
              <a:t>13</a:t>
            </a:fld>
            <a:endParaRPr lang="en-US" dirty="0"/>
          </a:p>
        </p:txBody>
      </p:sp>
    </p:spTree>
    <p:extLst>
      <p:ext uri="{BB962C8B-B14F-4D97-AF65-F5344CB8AC3E}">
        <p14:creationId xmlns:p14="http://schemas.microsoft.com/office/powerpoint/2010/main" val="3874207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803AB-2594-4B0A-8DC3-A3880FE8631C}" type="slidenum">
              <a:rPr lang="en-US" smtClean="0"/>
              <a:pPr/>
              <a:t>14</a:t>
            </a:fld>
            <a:endParaRPr lang="en-US" dirty="0"/>
          </a:p>
        </p:txBody>
      </p:sp>
    </p:spTree>
    <p:extLst>
      <p:ext uri="{BB962C8B-B14F-4D97-AF65-F5344CB8AC3E}">
        <p14:creationId xmlns:p14="http://schemas.microsoft.com/office/powerpoint/2010/main" val="2297619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15</a:t>
            </a:fld>
            <a:endParaRPr lang="en-US" dirty="0"/>
          </a:p>
        </p:txBody>
      </p:sp>
    </p:spTree>
    <p:extLst>
      <p:ext uri="{BB962C8B-B14F-4D97-AF65-F5344CB8AC3E}">
        <p14:creationId xmlns:p14="http://schemas.microsoft.com/office/powerpoint/2010/main" val="2601761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803AB-2594-4B0A-8DC3-A3880FE8631C}" type="slidenum">
              <a:rPr lang="en-US" smtClean="0"/>
              <a:pPr/>
              <a:t>16</a:t>
            </a:fld>
            <a:endParaRPr lang="en-US" dirty="0"/>
          </a:p>
        </p:txBody>
      </p:sp>
    </p:spTree>
    <p:extLst>
      <p:ext uri="{BB962C8B-B14F-4D97-AF65-F5344CB8AC3E}">
        <p14:creationId xmlns:p14="http://schemas.microsoft.com/office/powerpoint/2010/main" val="3458357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803AB-2594-4B0A-8DC3-A3880FE8631C}" type="slidenum">
              <a:rPr lang="en-US" smtClean="0"/>
              <a:pPr/>
              <a:t>17</a:t>
            </a:fld>
            <a:endParaRPr lang="en-US" dirty="0"/>
          </a:p>
        </p:txBody>
      </p:sp>
    </p:spTree>
    <p:extLst>
      <p:ext uri="{BB962C8B-B14F-4D97-AF65-F5344CB8AC3E}">
        <p14:creationId xmlns:p14="http://schemas.microsoft.com/office/powerpoint/2010/main" val="4022429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803AB-2594-4B0A-8DC3-A3880FE8631C}" type="slidenum">
              <a:rPr lang="en-US" smtClean="0"/>
              <a:pPr/>
              <a:t>18</a:t>
            </a:fld>
            <a:endParaRPr lang="en-US" dirty="0"/>
          </a:p>
        </p:txBody>
      </p:sp>
    </p:spTree>
    <p:extLst>
      <p:ext uri="{BB962C8B-B14F-4D97-AF65-F5344CB8AC3E}">
        <p14:creationId xmlns:p14="http://schemas.microsoft.com/office/powerpoint/2010/main" val="3161087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BF4803AB-2594-4B0A-8DC3-A3880FE8631C}" type="slidenum">
              <a:rPr lang="en-US" smtClean="0"/>
              <a:pPr/>
              <a:t>3</a:t>
            </a:fld>
            <a:endParaRPr lang="en-US" dirty="0"/>
          </a:p>
        </p:txBody>
      </p:sp>
    </p:spTree>
    <p:extLst>
      <p:ext uri="{BB962C8B-B14F-4D97-AF65-F5344CB8AC3E}">
        <p14:creationId xmlns:p14="http://schemas.microsoft.com/office/powerpoint/2010/main" val="3129515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4</a:t>
            </a:fld>
            <a:endParaRPr lang="en-US" dirty="0"/>
          </a:p>
        </p:txBody>
      </p:sp>
    </p:spTree>
    <p:extLst>
      <p:ext uri="{BB962C8B-B14F-4D97-AF65-F5344CB8AC3E}">
        <p14:creationId xmlns:p14="http://schemas.microsoft.com/office/powerpoint/2010/main" val="1725976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5</a:t>
            </a:fld>
            <a:endParaRPr lang="en-US" dirty="0"/>
          </a:p>
        </p:txBody>
      </p:sp>
    </p:spTree>
    <p:extLst>
      <p:ext uri="{BB962C8B-B14F-4D97-AF65-F5344CB8AC3E}">
        <p14:creationId xmlns:p14="http://schemas.microsoft.com/office/powerpoint/2010/main" val="889795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803AB-2594-4B0A-8DC3-A3880FE8631C}" type="slidenum">
              <a:rPr lang="en-US" smtClean="0"/>
              <a:pPr/>
              <a:t>6</a:t>
            </a:fld>
            <a:endParaRPr lang="en-US" dirty="0"/>
          </a:p>
        </p:txBody>
      </p:sp>
    </p:spTree>
    <p:extLst>
      <p:ext uri="{BB962C8B-B14F-4D97-AF65-F5344CB8AC3E}">
        <p14:creationId xmlns:p14="http://schemas.microsoft.com/office/powerpoint/2010/main" val="264066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803AB-2594-4B0A-8DC3-A3880FE8631C}" type="slidenum">
              <a:rPr lang="en-US" smtClean="0"/>
              <a:pPr/>
              <a:t>7</a:t>
            </a:fld>
            <a:endParaRPr lang="en-US" dirty="0"/>
          </a:p>
        </p:txBody>
      </p:sp>
    </p:spTree>
    <p:extLst>
      <p:ext uri="{BB962C8B-B14F-4D97-AF65-F5344CB8AC3E}">
        <p14:creationId xmlns:p14="http://schemas.microsoft.com/office/powerpoint/2010/main" val="4045061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fld id="{2FA1E5C6-4A00-41AA-9B40-8679A70AB9F7}" type="slidenum">
              <a:rPr lang="en-US">
                <a:solidFill>
                  <a:prstClr val="black"/>
                </a:solidFill>
                <a:latin typeface="Calibri" panose="020F0502020204030204"/>
              </a:rPr>
              <a:pPr defTabSz="931774"/>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527822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803AB-2594-4B0A-8DC3-A3880FE8631C}" type="slidenum">
              <a:rPr lang="en-US" smtClean="0"/>
              <a:pPr/>
              <a:t>9</a:t>
            </a:fld>
            <a:endParaRPr lang="en-US" dirty="0"/>
          </a:p>
        </p:txBody>
      </p:sp>
    </p:spTree>
    <p:extLst>
      <p:ext uri="{BB962C8B-B14F-4D97-AF65-F5344CB8AC3E}">
        <p14:creationId xmlns:p14="http://schemas.microsoft.com/office/powerpoint/2010/main" val="224474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803AB-2594-4B0A-8DC3-A3880FE8631C}" type="slidenum">
              <a:rPr lang="en-US" smtClean="0"/>
              <a:pPr/>
              <a:t>10</a:t>
            </a:fld>
            <a:endParaRPr lang="en-US" dirty="0"/>
          </a:p>
        </p:txBody>
      </p:sp>
    </p:spTree>
    <p:extLst>
      <p:ext uri="{BB962C8B-B14F-4D97-AF65-F5344CB8AC3E}">
        <p14:creationId xmlns:p14="http://schemas.microsoft.com/office/powerpoint/2010/main" val="31900520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s://www.eab.com/" TargetMode="External"/><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hyperlink" Target="https://eab.box.com/v/eab-one-pager-script" TargetMode="Externa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hyperlink" Target="https://eab.box.com/v/eab-one-pager-script" TargetMode="External"/><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bg bwMode="gray">
      <p:bgRef idx="1001">
        <a:schemeClr val="bg1"/>
      </p:bgRef>
    </p:bg>
    <p:spTree>
      <p:nvGrpSpPr>
        <p:cNvPr id="1" name=""/>
        <p:cNvGrpSpPr/>
        <p:nvPr/>
      </p:nvGrpSpPr>
      <p:grpSpPr>
        <a:xfrm>
          <a:off x="0" y="0"/>
          <a:ext cx="0" cy="0"/>
          <a:chOff x="0" y="0"/>
          <a:chExt cx="0" cy="0"/>
        </a:xfrm>
      </p:grpSpPr>
      <p:sp>
        <p:nvSpPr>
          <p:cNvPr id="22" name="Rectangle 21"/>
          <p:cNvSpPr/>
          <p:nvPr userDrawn="1"/>
        </p:nvSpPr>
        <p:spPr bwMode="gray">
          <a:xfrm>
            <a:off x="0" y="552450"/>
            <a:ext cx="2502244" cy="4298949"/>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3" name="TextBox 22"/>
          <p:cNvSpPr txBox="1"/>
          <p:nvPr userDrawn="1"/>
        </p:nvSpPr>
        <p:spPr bwMode="gray">
          <a:xfrm>
            <a:off x="264105" y="1739317"/>
            <a:ext cx="2068331" cy="692497"/>
          </a:xfrm>
          <a:prstGeom prst="rect">
            <a:avLst/>
          </a:prstGeom>
          <a:noFill/>
        </p:spPr>
        <p:txBody>
          <a:bodyPr wrap="square" lIns="0" tIns="0" rIns="0" bIns="0" rtlCol="0">
            <a:spAutoFit/>
          </a:bodyPr>
          <a:lstStyle/>
          <a:p>
            <a:pPr algn="l">
              <a:spcBef>
                <a:spcPts val="500"/>
              </a:spcBef>
            </a:pPr>
            <a:r>
              <a:rPr lang="en-US" sz="2500" b="1" dirty="0">
                <a:solidFill>
                  <a:schemeClr val="bg1"/>
                </a:solidFill>
              </a:rPr>
              <a:t>4:3</a:t>
            </a:r>
            <a:br>
              <a:rPr lang="en-US" sz="2500" b="1" dirty="0">
                <a:solidFill>
                  <a:schemeClr val="bg1"/>
                </a:solidFill>
              </a:rPr>
            </a:br>
            <a:r>
              <a:rPr lang="en-US" sz="2000" b="0" dirty="0">
                <a:solidFill>
                  <a:schemeClr val="bg1"/>
                </a:solidFill>
              </a:rPr>
              <a:t>On-screen</a:t>
            </a:r>
          </a:p>
        </p:txBody>
      </p:sp>
      <p:cxnSp>
        <p:nvCxnSpPr>
          <p:cNvPr id="25" name="Straight Connector 24"/>
          <p:cNvCxnSpPr/>
          <p:nvPr userDrawn="1"/>
        </p:nvCxnSpPr>
        <p:spPr bwMode="gray">
          <a:xfrm>
            <a:off x="271463" y="2566000"/>
            <a:ext cx="2060973"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userDrawn="1"/>
        </p:nvSpPr>
        <p:spPr bwMode="gray">
          <a:xfrm>
            <a:off x="271463" y="2644312"/>
            <a:ext cx="2173362" cy="138499"/>
          </a:xfrm>
          <a:prstGeom prst="rect">
            <a:avLst/>
          </a:prstGeom>
          <a:noFill/>
        </p:spPr>
        <p:txBody>
          <a:bodyPr wrap="square" lIns="0" tIns="0" rIns="0" bIns="0" rtlCol="0">
            <a:spAutoFit/>
          </a:bodyPr>
          <a:lstStyle/>
          <a:p>
            <a:pPr>
              <a:spcBef>
                <a:spcPts val="500"/>
              </a:spcBef>
            </a:pPr>
            <a:r>
              <a:rPr lang="pt-BR" sz="900" b="1" dirty="0">
                <a:solidFill>
                  <a:schemeClr val="bg1"/>
                </a:solidFill>
              </a:rPr>
              <a:t>All projected presentations:</a:t>
            </a:r>
          </a:p>
        </p:txBody>
      </p:sp>
      <p:pic>
        <p:nvPicPr>
          <p:cNvPr id="33" name="Picture 32" descr="Screen Clippi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666233" y="552450"/>
            <a:ext cx="3459061" cy="2596812"/>
          </a:xfrm>
          <a:prstGeom prst="rect">
            <a:avLst/>
          </a:prstGeom>
          <a:ln w="6350">
            <a:solidFill>
              <a:schemeClr val="accent4"/>
            </a:solidFill>
            <a:miter lim="800000"/>
          </a:ln>
        </p:spPr>
      </p:pic>
      <p:pic>
        <p:nvPicPr>
          <p:cNvPr id="27" name="Picture 2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271464" y="897430"/>
            <a:ext cx="1244214" cy="477850"/>
          </a:xfrm>
          <a:prstGeom prst="rect">
            <a:avLst/>
          </a:prstGeom>
        </p:spPr>
      </p:pic>
      <p:sp>
        <p:nvSpPr>
          <p:cNvPr id="32" name="TextBox 31"/>
          <p:cNvSpPr txBox="1"/>
          <p:nvPr userDrawn="1"/>
        </p:nvSpPr>
        <p:spPr bwMode="gray">
          <a:xfrm>
            <a:off x="455635" y="2876813"/>
            <a:ext cx="1344839" cy="897682"/>
          </a:xfrm>
          <a:prstGeom prst="rect">
            <a:avLst/>
          </a:prstGeom>
          <a:noFill/>
        </p:spPr>
        <p:txBody>
          <a:bodyPr wrap="square" lIns="0" tIns="0" rIns="0" bIns="0" rtlCol="0">
            <a:spAutoFit/>
          </a:bodyPr>
          <a:lstStyle/>
          <a:p>
            <a:pPr marL="112713" indent="-112713">
              <a:spcBef>
                <a:spcPts val="400"/>
              </a:spcBef>
              <a:buFont typeface="Arial" panose="020B0604020202020204" pitchFamily="34" charset="0"/>
              <a:buChar char="•"/>
            </a:pPr>
            <a:r>
              <a:rPr lang="en-US" sz="900" dirty="0">
                <a:solidFill>
                  <a:schemeClr val="bg1"/>
                </a:solidFill>
              </a:rPr>
              <a:t>National meetings</a:t>
            </a:r>
          </a:p>
          <a:p>
            <a:pPr marL="112713" indent="-112713">
              <a:spcBef>
                <a:spcPts val="400"/>
              </a:spcBef>
              <a:buFont typeface="Arial" panose="020B0604020202020204" pitchFamily="34" charset="0"/>
              <a:buChar char="•"/>
            </a:pPr>
            <a:r>
              <a:rPr lang="en-US" sz="900" dirty="0" err="1">
                <a:solidFill>
                  <a:schemeClr val="bg1"/>
                </a:solidFill>
              </a:rPr>
              <a:t>Webconferences</a:t>
            </a:r>
            <a:endParaRPr lang="en-US" sz="900" dirty="0">
              <a:solidFill>
                <a:schemeClr val="bg1"/>
              </a:solidFill>
            </a:endParaRPr>
          </a:p>
          <a:p>
            <a:pPr marL="112713" indent="-112713">
              <a:spcBef>
                <a:spcPts val="400"/>
              </a:spcBef>
              <a:buFont typeface="Arial" panose="020B0604020202020204" pitchFamily="34" charset="0"/>
              <a:buChar char="•"/>
            </a:pPr>
            <a:r>
              <a:rPr lang="en-US" sz="900" dirty="0">
                <a:solidFill>
                  <a:schemeClr val="bg1"/>
                </a:solidFill>
              </a:rPr>
              <a:t>Roundtables</a:t>
            </a:r>
          </a:p>
          <a:p>
            <a:pPr marL="112713" indent="-112713">
              <a:spcBef>
                <a:spcPts val="400"/>
              </a:spcBef>
              <a:buFont typeface="Arial" panose="020B0604020202020204" pitchFamily="34" charset="0"/>
              <a:buChar char="•"/>
            </a:pPr>
            <a:r>
              <a:rPr lang="en-US" sz="900" dirty="0" err="1">
                <a:solidFill>
                  <a:schemeClr val="bg1"/>
                </a:solidFill>
              </a:rPr>
              <a:t>Onsites</a:t>
            </a:r>
            <a:endParaRPr lang="en-US" sz="900" dirty="0">
              <a:solidFill>
                <a:schemeClr val="bg1"/>
              </a:solidFill>
            </a:endParaRPr>
          </a:p>
          <a:p>
            <a:pPr marL="112713" indent="-112713">
              <a:spcBef>
                <a:spcPts val="400"/>
              </a:spcBef>
              <a:buFont typeface="Arial" panose="020B0604020202020204" pitchFamily="34" charset="0"/>
              <a:buChar char="•"/>
            </a:pPr>
            <a:r>
              <a:rPr lang="en-US" sz="900" dirty="0">
                <a:solidFill>
                  <a:schemeClr val="bg1"/>
                </a:solidFill>
              </a:rPr>
              <a:t>Conferences</a:t>
            </a:r>
          </a:p>
        </p:txBody>
      </p:sp>
      <p:sp>
        <p:nvSpPr>
          <p:cNvPr id="34" name="Rectangle 33"/>
          <p:cNvSpPr/>
          <p:nvPr userDrawn="1"/>
        </p:nvSpPr>
        <p:spPr bwMode="gray">
          <a:xfrm>
            <a:off x="0" y="0"/>
            <a:ext cx="2502244" cy="401986"/>
          </a:xfrm>
          <a:prstGeom prst="rect">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1200" b="1" dirty="0">
                <a:solidFill>
                  <a:schemeClr val="bg1"/>
                </a:solidFill>
              </a:rPr>
              <a:t>2019</a:t>
            </a:r>
            <a:r>
              <a:rPr lang="en-US" sz="1200" b="1" baseline="0" dirty="0">
                <a:solidFill>
                  <a:schemeClr val="bg1"/>
                </a:solidFill>
              </a:rPr>
              <a:t> Template Edition</a:t>
            </a:r>
            <a:endParaRPr lang="en-US" sz="1200" b="1" dirty="0">
              <a:solidFill>
                <a:schemeClr val="bg1"/>
              </a:solidFill>
            </a:endParaRPr>
          </a:p>
        </p:txBody>
      </p:sp>
      <p:sp>
        <p:nvSpPr>
          <p:cNvPr id="12" name="Text Placeholder 7"/>
          <p:cNvSpPr txBox="1">
            <a:spLocks/>
          </p:cNvSpPr>
          <p:nvPr userDrawn="1"/>
        </p:nvSpPr>
        <p:spPr bwMode="gray">
          <a:xfrm>
            <a:off x="277813" y="3970588"/>
            <a:ext cx="2321952"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900" b="1" dirty="0">
                <a:solidFill>
                  <a:schemeClr val="bg1"/>
                </a:solidFill>
              </a:rPr>
              <a:t>Need help or 16:9 format? </a:t>
            </a:r>
            <a:br>
              <a:rPr lang="en-US" sz="900" b="1" dirty="0">
                <a:solidFill>
                  <a:schemeClr val="bg1"/>
                </a:solidFill>
              </a:rPr>
            </a:br>
            <a:r>
              <a:rPr lang="en-US" sz="900" b="0" dirty="0">
                <a:solidFill>
                  <a:schemeClr val="bg1"/>
                </a:solidFill>
              </a:rPr>
              <a:t>Email DSS-Requests@eab.com</a:t>
            </a:r>
          </a:p>
        </p:txBody>
      </p:sp>
      <p:pic>
        <p:nvPicPr>
          <p:cNvPr id="14" name="Picture 13">
            <a:extLst>
              <a:ext uri="{FF2B5EF4-FFF2-40B4-BE49-F238E27FC236}">
                <a16:creationId xmlns:a16="http://schemas.microsoft.com/office/drawing/2014/main" id="{9166CDF0-C991-469B-B75A-409F40F1564C}"/>
              </a:ext>
            </a:extLst>
          </p:cNvPr>
          <p:cNvPicPr>
            <a:picLocks noChangeAspect="1"/>
          </p:cNvPicPr>
          <p:nvPr userDrawn="1"/>
        </p:nvPicPr>
        <p:blipFill>
          <a:blip r:embed="rId5"/>
          <a:stretch>
            <a:fillRect/>
          </a:stretch>
        </p:blipFill>
        <p:spPr>
          <a:xfrm>
            <a:off x="2678907" y="3320075"/>
            <a:ext cx="3444080" cy="1302544"/>
          </a:xfrm>
          <a:prstGeom prst="rect">
            <a:avLst/>
          </a:prstGeom>
        </p:spPr>
      </p:pic>
      <p:sp>
        <p:nvSpPr>
          <p:cNvPr id="13" name="Rectangle 12">
            <a:extLst>
              <a:ext uri="{FF2B5EF4-FFF2-40B4-BE49-F238E27FC236}">
                <a16:creationId xmlns:a16="http://schemas.microsoft.com/office/drawing/2014/main" id="{E5E0AEC6-4F97-4E0A-AA62-71EC242B1B8D}"/>
              </a:ext>
            </a:extLst>
          </p:cNvPr>
          <p:cNvSpPr/>
          <p:nvPr userDrawn="1"/>
        </p:nvSpPr>
        <p:spPr bwMode="gray">
          <a:xfrm>
            <a:off x="2666233" y="0"/>
            <a:ext cx="3456754" cy="401986"/>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1200" b="1" dirty="0">
                <a:solidFill>
                  <a:schemeClr val="bg1"/>
                </a:solidFill>
              </a:rPr>
              <a:t>Delete Page After Reading</a:t>
            </a:r>
          </a:p>
        </p:txBody>
      </p:sp>
    </p:spTree>
    <p:custDataLst>
      <p:tags r:id="rId1"/>
    </p:custDataLst>
    <p:extLst>
      <p:ext uri="{BB962C8B-B14F-4D97-AF65-F5344CB8AC3E}">
        <p14:creationId xmlns:p14="http://schemas.microsoft.com/office/powerpoint/2010/main" val="4133591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Copyright)">
    <p:spTree>
      <p:nvGrpSpPr>
        <p:cNvPr id="1" name=""/>
        <p:cNvGrpSpPr/>
        <p:nvPr/>
      </p:nvGrpSpPr>
      <p:grpSpPr>
        <a:xfrm>
          <a:off x="0" y="0"/>
          <a:ext cx="0" cy="0"/>
          <a:chOff x="0" y="0"/>
          <a:chExt cx="0" cy="0"/>
        </a:xfrm>
      </p:grpSpPr>
      <p:sp>
        <p:nvSpPr>
          <p:cNvPr id="20" name="TextBox 19"/>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tx1"/>
                </a:solidFill>
                <a:latin typeface="+mj-lt"/>
              </a:rPr>
              <a:t>‹#›</a:t>
            </a:fld>
            <a:endParaRPr lang="en-US" sz="650" dirty="0">
              <a:solidFill>
                <a:schemeClr val="tx1"/>
              </a:solidFill>
              <a:latin typeface="+mj-lt"/>
            </a:endParaRPr>
          </a:p>
        </p:txBody>
      </p:sp>
    </p:spTree>
    <p:custDataLst>
      <p:tags r:id="rId1"/>
    </p:custDataLst>
    <p:extLst>
      <p:ext uri="{BB962C8B-B14F-4D97-AF65-F5344CB8AC3E}">
        <p14:creationId xmlns:p14="http://schemas.microsoft.com/office/powerpoint/2010/main" val="968989333"/>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es">
    <p:bg bwMode="gray">
      <p:bgRef idx="1001">
        <a:schemeClr val="bg1"/>
      </p:bgRef>
    </p:bg>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cxnSp>
        <p:nvCxnSpPr>
          <p:cNvPr id="34" name="Straight Connector 33"/>
          <p:cNvCxnSpPr/>
          <p:nvPr userDrawn="1"/>
        </p:nvCxnSpPr>
        <p:spPr bwMode="gray">
          <a:xfrm>
            <a:off x="283818" y="1110912"/>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43" name="Title 1"/>
          <p:cNvSpPr txBox="1">
            <a:spLocks/>
          </p:cNvSpPr>
          <p:nvPr userDrawn="1"/>
        </p:nvSpPr>
        <p:spPr bwMode="gray">
          <a:xfrm>
            <a:off x="283818" y="309824"/>
            <a:ext cx="772685" cy="256480"/>
          </a:xfrm>
          <a:prstGeom prst="rect">
            <a:avLst/>
          </a:prstGeom>
        </p:spPr>
        <p:txBody>
          <a:bodyPr wrap="square" lIns="0" tIns="0" rIns="0" bIns="0" anchor="b" anchorCtr="0">
            <a:spAutoFit/>
          </a:bodyPr>
          <a:lstStyle>
            <a:lvl1pPr algn="l" defTabSz="640080" rtl="0" eaLnBrk="1" latinLnBrk="0" hangingPunct="1">
              <a:lnSpc>
                <a:spcPct val="90000"/>
              </a:lnSpc>
              <a:spcBef>
                <a:spcPct val="0"/>
              </a:spcBef>
              <a:buNone/>
              <a:defRPr sz="1800" b="0" kern="1200" spc="40" baseline="0">
                <a:solidFill>
                  <a:schemeClr val="tx1"/>
                </a:solidFill>
                <a:latin typeface="+mj-lt"/>
                <a:ea typeface="+mj-ea"/>
                <a:cs typeface="+mj-cs"/>
              </a:defRPr>
            </a:lvl1pPr>
          </a:lstStyle>
          <a:p>
            <a:pPr>
              <a:lnSpc>
                <a:spcPct val="90000"/>
              </a:lnSpc>
            </a:pPr>
            <a:r>
              <a:rPr lang="en-US" spc="50" baseline="0" dirty="0">
                <a:solidFill>
                  <a:schemeClr val="tx1"/>
                </a:solidFill>
              </a:rPr>
              <a:t>Notes:</a:t>
            </a:r>
          </a:p>
        </p:txBody>
      </p:sp>
      <p:grpSp>
        <p:nvGrpSpPr>
          <p:cNvPr id="24" name="Group 23"/>
          <p:cNvGrpSpPr/>
          <p:nvPr userDrawn="1"/>
        </p:nvGrpSpPr>
        <p:grpSpPr bwMode="gray">
          <a:xfrm>
            <a:off x="5888334" y="0"/>
            <a:ext cx="458401" cy="507600"/>
            <a:chOff x="5888334" y="0"/>
            <a:chExt cx="458401" cy="507600"/>
          </a:xfrm>
        </p:grpSpPr>
        <p:sp>
          <p:nvSpPr>
            <p:cNvPr id="25" name="Freeform 24"/>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4" name="TextBox 43"/>
          <p:cNvSpPr txBox="1"/>
          <p:nvPr userDrawn="1"/>
        </p:nvSpPr>
        <p:spPr bwMode="gray">
          <a:xfrm>
            <a:off x="6163373" y="444101"/>
            <a:ext cx="237427" cy="100027"/>
          </a:xfrm>
          <a:prstGeom prst="rect">
            <a:avLst/>
          </a:prstGeom>
          <a:solidFill>
            <a:schemeClr val="bg2"/>
          </a:solidFill>
        </p:spPr>
        <p:txBody>
          <a:bodyPr wrap="square" lIns="0" tIns="0" rIns="4572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cxnSp>
        <p:nvCxnSpPr>
          <p:cNvPr id="45" name="Straight Connector 44"/>
          <p:cNvCxnSpPr/>
          <p:nvPr userDrawn="1"/>
        </p:nvCxnSpPr>
        <p:spPr bwMode="gray">
          <a:xfrm>
            <a:off x="283818" y="4397429"/>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gray">
          <a:xfrm>
            <a:off x="283818" y="1476081"/>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gray">
          <a:xfrm>
            <a:off x="283818" y="1841250"/>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gray">
          <a:xfrm>
            <a:off x="283818" y="2206419"/>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gray">
          <a:xfrm>
            <a:off x="283818" y="2571588"/>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gray">
          <a:xfrm>
            <a:off x="283818" y="2936757"/>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gray">
          <a:xfrm>
            <a:off x="283818" y="3301926"/>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gray">
          <a:xfrm>
            <a:off x="283818" y="3667095"/>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gray">
          <a:xfrm>
            <a:off x="283818" y="4032264"/>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29620897"/>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Page: Top Slide">
    <p:spTree>
      <p:nvGrpSpPr>
        <p:cNvPr id="1" name=""/>
        <p:cNvGrpSpPr/>
        <p:nvPr/>
      </p:nvGrpSpPr>
      <p:grpSpPr>
        <a:xfrm>
          <a:off x="0" y="0"/>
          <a:ext cx="0" cy="0"/>
          <a:chOff x="0" y="0"/>
          <a:chExt cx="0" cy="0"/>
        </a:xfrm>
      </p:grpSpPr>
      <p:sp>
        <p:nvSpPr>
          <p:cNvPr id="20" name="Title 19"/>
          <p:cNvSpPr>
            <a:spLocks noGrp="1"/>
          </p:cNvSpPr>
          <p:nvPr>
            <p:ph type="title" hasCustomPrompt="1"/>
          </p:nvPr>
        </p:nvSpPr>
        <p:spPr bwMode="gray">
          <a:xfrm>
            <a:off x="371475" y="3279699"/>
            <a:ext cx="5029200" cy="830997"/>
          </a:xfrm>
          <a:prstGeom prst="rect">
            <a:avLst/>
          </a:prstGeom>
        </p:spPr>
        <p:txBody>
          <a:bodyPr lIns="0" tIns="0" rIns="0" bIns="0" anchor="b" anchorCtr="0">
            <a:spAutoFit/>
          </a:bodyPr>
          <a:lstStyle>
            <a:lvl1pPr>
              <a:lnSpc>
                <a:spcPct val="90000"/>
              </a:lnSpc>
              <a:defRPr sz="3000" b="0" spc="50" baseline="0">
                <a:solidFill>
                  <a:schemeClr val="tx1"/>
                </a:solidFill>
              </a:defRPr>
            </a:lvl1pPr>
          </a:lstStyle>
          <a:p>
            <a:r>
              <a:rPr lang="en-US" dirty="0"/>
              <a:t>Cover Title – Rockwell 30pt Regular, Title Case</a:t>
            </a:r>
          </a:p>
        </p:txBody>
      </p:sp>
      <p:sp>
        <p:nvSpPr>
          <p:cNvPr id="22" name="Text Placeholder 21"/>
          <p:cNvSpPr>
            <a:spLocks noGrp="1"/>
          </p:cNvSpPr>
          <p:nvPr>
            <p:ph type="body" sz="quarter" idx="16" hasCustomPrompt="1"/>
          </p:nvPr>
        </p:nvSpPr>
        <p:spPr bwMode="gray">
          <a:xfrm>
            <a:off x="371475" y="4342854"/>
            <a:ext cx="5029200" cy="215444"/>
          </a:xfrm>
        </p:spPr>
        <p:txBody>
          <a:bodyPr/>
          <a:lstStyle>
            <a:lvl1pPr marL="0" indent="0">
              <a:spcBef>
                <a:spcPts val="0"/>
              </a:spcBef>
              <a:buNone/>
              <a:defRPr sz="1400" baseline="0">
                <a:solidFill>
                  <a:schemeClr val="tx1"/>
                </a:solidFill>
              </a:defRPr>
            </a:lvl1pPr>
            <a:lvl2pPr marL="114300" indent="0">
              <a:spcBef>
                <a:spcPts val="0"/>
              </a:spcBef>
              <a:buNone/>
              <a:defRPr sz="1400"/>
            </a:lvl2pPr>
            <a:lvl3pPr marL="228600" indent="0">
              <a:spcBef>
                <a:spcPts val="0"/>
              </a:spcBef>
              <a:buNone/>
              <a:defRPr sz="1400"/>
            </a:lvl3pPr>
            <a:lvl4pPr marL="342900" indent="0">
              <a:spcBef>
                <a:spcPts val="0"/>
              </a:spcBef>
              <a:buNone/>
              <a:defRPr sz="1400"/>
            </a:lvl4pPr>
            <a:lvl5pPr marL="457200" indent="0">
              <a:spcBef>
                <a:spcPts val="0"/>
              </a:spcBef>
              <a:buNone/>
              <a:defRPr sz="1400"/>
            </a:lvl5pPr>
          </a:lstStyle>
          <a:p>
            <a:pPr lvl="0"/>
            <a:r>
              <a:rPr lang="en-US" dirty="0"/>
              <a:t>Cover Subtitle – Verdana 14pt Regular, Title Case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03" y="379532"/>
            <a:ext cx="1685547" cy="734569"/>
          </a:xfrm>
          <a:prstGeom prst="rect">
            <a:avLst/>
          </a:prstGeom>
          <a:noFill/>
          <a:ln>
            <a:noFill/>
          </a:ln>
        </p:spPr>
      </p:pic>
    </p:spTree>
    <p:custDataLst>
      <p:tags r:id="rId1"/>
    </p:custDataLst>
    <p:extLst>
      <p:ext uri="{BB962C8B-B14F-4D97-AF65-F5344CB8AC3E}">
        <p14:creationId xmlns:p14="http://schemas.microsoft.com/office/powerpoint/2010/main" val="3485206770"/>
      </p:ext>
    </p:extLst>
  </p:cSld>
  <p:clrMapOvr>
    <a:masterClrMapping/>
  </p:clrMapOvr>
  <p:extLst>
    <p:ext uri="{DCECCB84-F9BA-43D5-87BE-67443E8EF086}">
      <p15:sldGuideLst xmlns:p15="http://schemas.microsoft.com/office/powerpoint/2012/main">
        <p15:guide id="1" pos="234" userDrawn="1">
          <p15:clr>
            <a:srgbClr val="FBAE40"/>
          </p15:clr>
        </p15:guide>
        <p15:guide id="2" orient="horz" pos="2591" userDrawn="1">
          <p15:clr>
            <a:srgbClr val="FBAE40"/>
          </p15:clr>
        </p15:guide>
        <p15:guide id="3" orient="horz" pos="273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cxnSp>
        <p:nvCxnSpPr>
          <p:cNvPr id="5" name="Straight Connector 4"/>
          <p:cNvCxnSpPr/>
          <p:nvPr userDrawn="1"/>
        </p:nvCxnSpPr>
        <p:spPr bwMode="gray">
          <a:xfrm>
            <a:off x="22860" y="4097682"/>
            <a:ext cx="6355080" cy="0"/>
          </a:xfrm>
          <a:prstGeom prst="line">
            <a:avLst/>
          </a:prstGeom>
          <a:ln w="2857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bwMode="gray">
          <a:xfrm>
            <a:off x="3939708" y="4191900"/>
            <a:ext cx="2438232" cy="215444"/>
          </a:xfrm>
          <a:prstGeom prst="rect">
            <a:avLst/>
          </a:prstGeom>
        </p:spPr>
        <p:txBody>
          <a:bodyPr wrap="none" lIns="0" tIns="0" rIns="0" bIns="0" anchor="t" anchorCtr="0">
            <a:spAutoFit/>
          </a:bodyPr>
          <a:lstStyle>
            <a:lvl1pPr algn="r">
              <a:lnSpc>
                <a:spcPct val="100000"/>
              </a:lnSpc>
              <a:defRPr sz="1400" b="0" spc="0" baseline="0">
                <a:solidFill>
                  <a:schemeClr val="accent3"/>
                </a:solidFill>
                <a:latin typeface="+mn-lt"/>
              </a:defRPr>
            </a:lvl1pPr>
          </a:lstStyle>
          <a:p>
            <a:r>
              <a:rPr lang="en-US" dirty="0"/>
              <a:t>Insert Program Name Here</a:t>
            </a:r>
          </a:p>
        </p:txBody>
      </p:sp>
      <p:sp>
        <p:nvSpPr>
          <p:cNvPr id="4" name="Text Placeholder 3"/>
          <p:cNvSpPr>
            <a:spLocks noGrp="1"/>
          </p:cNvSpPr>
          <p:nvPr>
            <p:ph type="body" sz="quarter" idx="16" hasCustomPrompt="1"/>
          </p:nvPr>
        </p:nvSpPr>
        <p:spPr bwMode="gray">
          <a:xfrm>
            <a:off x="3389943" y="4431033"/>
            <a:ext cx="2987997" cy="153888"/>
          </a:xfrm>
        </p:spPr>
        <p:txBody>
          <a:bodyPr wrap="none"/>
          <a:lstStyle>
            <a:lvl1pPr marL="0" indent="0" algn="r">
              <a:spcBef>
                <a:spcPts val="0"/>
              </a:spcBef>
              <a:buNone/>
              <a:defRPr sz="1000">
                <a:solidFill>
                  <a:schemeClr val="accent3"/>
                </a:solidFill>
              </a:defRPr>
            </a:lvl1pPr>
          </a:lstStyle>
          <a:p>
            <a:pPr lvl="0"/>
            <a:r>
              <a:rPr lang="en-US" dirty="0"/>
              <a:t>Insert Sub-program Name Here (if necessary)</a:t>
            </a:r>
          </a:p>
        </p:txBody>
      </p:sp>
    </p:spTree>
    <p:custDataLst>
      <p:tags r:id="rId1"/>
    </p:custDataLst>
    <p:extLst>
      <p:ext uri="{BB962C8B-B14F-4D97-AF65-F5344CB8AC3E}">
        <p14:creationId xmlns:p14="http://schemas.microsoft.com/office/powerpoint/2010/main" val="1714615953"/>
      </p:ext>
    </p:extLst>
  </p:cSld>
  <p:clrMapOvr>
    <a:masterClrMapping/>
  </p:clrMapOvr>
  <p:extLst>
    <p:ext uri="{DCECCB84-F9BA-43D5-87BE-67443E8EF086}">
      <p15:sldGuideLst xmlns:p15="http://schemas.microsoft.com/office/powerpoint/2012/main">
        <p15:guide id="1" orient="horz" pos="263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81610" y="309824"/>
            <a:ext cx="4111003"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6" name="Text Placeholder 5"/>
          <p:cNvSpPr>
            <a:spLocks noGrp="1"/>
          </p:cNvSpPr>
          <p:nvPr>
            <p:ph type="body" sz="quarter" idx="37" hasCustomPrompt="1"/>
          </p:nvPr>
        </p:nvSpPr>
        <p:spPr bwMode="gray">
          <a:xfrm>
            <a:off x="688369" y="968034"/>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8" name="Text Placeholder 7"/>
          <p:cNvSpPr>
            <a:spLocks noGrp="1"/>
          </p:cNvSpPr>
          <p:nvPr>
            <p:ph type="body" sz="quarter" idx="38" hasCustomPrompt="1"/>
          </p:nvPr>
        </p:nvSpPr>
        <p:spPr bwMode="gray">
          <a:xfrm>
            <a:off x="688369" y="1175826"/>
            <a:ext cx="3200400"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10" name="Text Placeholder 9"/>
          <p:cNvSpPr>
            <a:spLocks noGrp="1"/>
          </p:cNvSpPr>
          <p:nvPr>
            <p:ph type="body" sz="quarter" idx="39" hasCustomPrompt="1"/>
          </p:nvPr>
        </p:nvSpPr>
        <p:spPr bwMode="gray">
          <a:xfrm>
            <a:off x="688369" y="1609882"/>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12" name="Text Placeholder 11"/>
          <p:cNvSpPr>
            <a:spLocks noGrp="1"/>
          </p:cNvSpPr>
          <p:nvPr>
            <p:ph type="body" sz="quarter" idx="40" hasCustomPrompt="1"/>
          </p:nvPr>
        </p:nvSpPr>
        <p:spPr bwMode="gray">
          <a:xfrm>
            <a:off x="688369" y="1819016"/>
            <a:ext cx="3200400"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14" name="Text Placeholder 13"/>
          <p:cNvSpPr>
            <a:spLocks noGrp="1"/>
          </p:cNvSpPr>
          <p:nvPr>
            <p:ph type="body" sz="quarter" idx="41" hasCustomPrompt="1"/>
          </p:nvPr>
        </p:nvSpPr>
        <p:spPr bwMode="gray">
          <a:xfrm>
            <a:off x="688369" y="2250476"/>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Design Consultant (insert text)</a:t>
            </a:r>
          </a:p>
        </p:txBody>
      </p:sp>
      <p:sp>
        <p:nvSpPr>
          <p:cNvPr id="17" name="Text Placeholder 16"/>
          <p:cNvSpPr>
            <a:spLocks noGrp="1"/>
          </p:cNvSpPr>
          <p:nvPr>
            <p:ph type="body" sz="quarter" idx="42" hasCustomPrompt="1"/>
          </p:nvPr>
        </p:nvSpPr>
        <p:spPr bwMode="gray">
          <a:xfrm>
            <a:off x="688369" y="2459785"/>
            <a:ext cx="3200400"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7" name="Text Placeholder 26"/>
          <p:cNvSpPr>
            <a:spLocks noGrp="1"/>
          </p:cNvSpPr>
          <p:nvPr>
            <p:ph type="body" sz="quarter" idx="43" hasCustomPrompt="1"/>
          </p:nvPr>
        </p:nvSpPr>
        <p:spPr bwMode="gray">
          <a:xfrm>
            <a:off x="688369" y="2888149"/>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29" name="Text Placeholder 28"/>
          <p:cNvSpPr>
            <a:spLocks noGrp="1"/>
          </p:cNvSpPr>
          <p:nvPr>
            <p:ph type="body" sz="quarter" idx="44" hasCustomPrompt="1"/>
          </p:nvPr>
        </p:nvSpPr>
        <p:spPr bwMode="gray">
          <a:xfrm>
            <a:off x="688369" y="3097903"/>
            <a:ext cx="3200400"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6" name="Straight Connector 15"/>
          <p:cNvCxnSpPr/>
          <p:nvPr userDrawn="1"/>
        </p:nvCxnSpPr>
        <p:spPr bwMode="gray">
          <a:xfrm>
            <a:off x="4773942" y="309824"/>
            <a:ext cx="0" cy="4490776"/>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bwMode="gray">
          <a:xfrm>
            <a:off x="4860213" y="300832"/>
            <a:ext cx="1404663" cy="4334013"/>
          </a:xfrm>
          <a:prstGeom prst="rect">
            <a:avLst/>
          </a:prstGeom>
          <a:noFill/>
        </p:spPr>
        <p:txBody>
          <a:bodyPr wrap="square" lIns="0" tIns="0" rIns="0" bIns="0" rtlCol="0">
            <a:noAutofit/>
          </a:bodyPr>
          <a:lstStyle/>
          <a:p>
            <a:pPr>
              <a:spcBef>
                <a:spcPts val="400"/>
              </a:spcBef>
            </a:pPr>
            <a:r>
              <a:rPr lang="en-US" sz="500" b="1" baseline="0" dirty="0">
                <a:solidFill>
                  <a:schemeClr val="tx1"/>
                </a:solidFill>
                <a:latin typeface="+mn-lt"/>
                <a:cs typeface="Arial"/>
              </a:rPr>
              <a:t>LEGAL CAVEAT</a:t>
            </a:r>
          </a:p>
          <a:p>
            <a:pPr>
              <a:spcBef>
                <a:spcPts val="400"/>
              </a:spcBef>
            </a:pPr>
            <a:r>
              <a:rPr lang="en-US" sz="500" baseline="0" dirty="0">
                <a:solidFill>
                  <a:schemeClr val="tx1"/>
                </a:solidFill>
                <a:latin typeface="+mn-lt"/>
                <a:cs typeface="Arial"/>
              </a:rPr>
              <a:t>EAB Global, Inc. (“EAB”) has made efforts to verify the accuracy of the information it provides to members. This report relies</a:t>
            </a:r>
            <a:br>
              <a:rPr lang="en-US" sz="500" baseline="0" dirty="0">
                <a:solidFill>
                  <a:schemeClr val="tx1"/>
                </a:solidFill>
                <a:latin typeface="+mn-lt"/>
                <a:cs typeface="Arial"/>
              </a:rPr>
            </a:br>
            <a:r>
              <a:rPr lang="en-US" sz="500" baseline="0" dirty="0">
                <a:solidFill>
                  <a:schemeClr val="tx1"/>
                </a:solidFill>
                <a:latin typeface="+mn-lt"/>
                <a:cs typeface="Arial"/>
              </a:rPr>
              <a:t>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a:t>
            </a:r>
            <a:br>
              <a:rPr lang="en-US" sz="500" baseline="0" dirty="0">
                <a:solidFill>
                  <a:schemeClr val="tx1"/>
                </a:solidFill>
                <a:latin typeface="+mn-lt"/>
                <a:cs typeface="Arial"/>
              </a:rPr>
            </a:br>
            <a:r>
              <a:rPr lang="en-US" sz="500" baseline="0" dirty="0">
                <a:solidFill>
                  <a:schemeClr val="tx1"/>
                </a:solidFill>
                <a:latin typeface="+mn-lt"/>
                <a:cs typeface="Arial"/>
              </a:rPr>
              <a:t>whether caused by any EAB organization, or any of their respective employees or agents, or sources or other third parties, (b) any recommendation by any EAB Organization, or (c) failure of member and its employees and agents to abide by the terms set forth herein.</a:t>
            </a:r>
          </a:p>
          <a:p>
            <a:pPr>
              <a:spcBef>
                <a:spcPts val="600"/>
              </a:spcBef>
            </a:pPr>
            <a:r>
              <a:rPr lang="en-US" sz="500" baseline="0" dirty="0">
                <a:solidFill>
                  <a:schemeClr val="tx1"/>
                </a:solidFill>
                <a:latin typeface="+mn-lt"/>
                <a:cs typeface="Arial"/>
              </a:rPr>
              <a:t>EAB is a registered trademark of EAB Global, Inc. in the United States and other countries. Members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p>
        </p:txBody>
      </p:sp>
    </p:spTree>
    <p:custDataLst>
      <p:tags r:id="rId1"/>
    </p:custDataLst>
    <p:extLst>
      <p:ext uri="{BB962C8B-B14F-4D97-AF65-F5344CB8AC3E}">
        <p14:creationId xmlns:p14="http://schemas.microsoft.com/office/powerpoint/2010/main" val="2756965695"/>
      </p:ext>
    </p:extLst>
  </p:cSld>
  <p:clrMapOvr>
    <a:masterClrMapping/>
  </p:clrMapOvr>
  <p:extLst>
    <p:ext uri="{DCECCB84-F9BA-43D5-87BE-67443E8EF086}">
      <p15:sldGuideLst xmlns:p15="http://schemas.microsoft.com/office/powerpoint/2012/main">
        <p15:guide id="1" pos="432" userDrawn="1">
          <p15:clr>
            <a:srgbClr val="FBAE40"/>
          </p15:clr>
        </p15:guide>
        <p15:guide id="2" orient="horz" pos="195" userDrawn="1">
          <p15:clr>
            <a:srgbClr val="FBAE40"/>
          </p15:clr>
        </p15:guide>
        <p15:guide id="3" pos="276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8" name="TextBox 7"/>
          <p:cNvSpPr txBox="1"/>
          <p:nvPr userDrawn="1"/>
        </p:nvSpPr>
        <p:spPr bwMode="gray">
          <a:xfrm>
            <a:off x="4860213" y="24057"/>
            <a:ext cx="1473868" cy="4514056"/>
          </a:xfrm>
          <a:prstGeom prst="rect">
            <a:avLst/>
          </a:prstGeom>
          <a:noFill/>
        </p:spPr>
        <p:txBody>
          <a:bodyPr wrap="square" lIns="0" tIns="0" rIns="0" bIns="0" rtlCol="0">
            <a:spAutoFit/>
          </a:bodyPr>
          <a:lstStyle/>
          <a:p>
            <a:pPr>
              <a:spcBef>
                <a:spcPts val="400"/>
              </a:spcBef>
            </a:pPr>
            <a:r>
              <a:rPr lang="en-US" sz="500" b="1" baseline="0" dirty="0">
                <a:solidFill>
                  <a:schemeClr val="tx1"/>
                </a:solidFill>
                <a:latin typeface="+mn-lt"/>
                <a:cs typeface="Arial"/>
              </a:rPr>
              <a:t>IMPORTANT: Please read the following.</a:t>
            </a:r>
          </a:p>
          <a:p>
            <a:pPr>
              <a:spcBef>
                <a:spcPts val="400"/>
              </a:spcBef>
            </a:pPr>
            <a:r>
              <a:rPr lang="en-US" sz="500" baseline="0" dirty="0">
                <a:solidFill>
                  <a:schemeClr val="tx1"/>
                </a:solidFill>
                <a:latin typeface="+mn-lt"/>
                <a:cs typeface="Arial"/>
              </a:rPr>
              <a:t>EAB has prepared this report for the exclusive use of its members. Each member acknowledges and agrees that this report and the information contained herein (collectively, the “Report”) are confidential and proprietary to EAB. By accepting delivery of this Report, each member agrees to abide by the terms as stated herein, including the following:</a:t>
            </a:r>
          </a:p>
          <a:p>
            <a:pPr marL="91440" indent="-114300">
              <a:spcBef>
                <a:spcPts val="400"/>
              </a:spcBef>
            </a:pPr>
            <a:r>
              <a:rPr lang="en-US" sz="500" baseline="0" dirty="0">
                <a:solidFill>
                  <a:schemeClr val="tx1"/>
                </a:solidFill>
                <a:latin typeface="+mn-lt"/>
                <a:cs typeface="Arial"/>
              </a:rPr>
              <a:t>1.	All right, title, and interest in and to this Report is owned by an EAB Organization. Except as stated herein, no right, license, permission, or interest of any kind in </a:t>
            </a:r>
            <a:br>
              <a:rPr lang="en-US" sz="500" baseline="0" dirty="0">
                <a:solidFill>
                  <a:schemeClr val="tx1"/>
                </a:solidFill>
                <a:latin typeface="+mn-lt"/>
                <a:cs typeface="Arial"/>
              </a:rPr>
            </a:br>
            <a:r>
              <a:rPr lang="en-US" sz="500" baseline="0" dirty="0">
                <a:solidFill>
                  <a:schemeClr val="tx1"/>
                </a:solidFill>
                <a:latin typeface="+mn-lt"/>
                <a:cs typeface="Arial"/>
              </a:rPr>
              <a:t>this Report is intended to be given, transferred to, or acquired by a member. Each member is authorized to use this Report only to the extent expressly authorized herein.</a:t>
            </a:r>
          </a:p>
          <a:p>
            <a:pPr marL="91440" indent="-114300">
              <a:spcBef>
                <a:spcPts val="400"/>
              </a:spcBef>
            </a:pPr>
            <a:r>
              <a:rPr lang="en-US" sz="500" baseline="0" dirty="0">
                <a:solidFill>
                  <a:schemeClr val="tx1"/>
                </a:solidFill>
                <a:latin typeface="+mn-lt"/>
                <a:cs typeface="Arial"/>
              </a:rPr>
              <a:t>2.	Each member shall not sell, license, republish, distribute,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91440" indent="-114300">
              <a:spcBef>
                <a:spcPts val="400"/>
              </a:spcBef>
            </a:pPr>
            <a:r>
              <a:rPr lang="en-US" sz="500" baseline="0" dirty="0">
                <a:solidFill>
                  <a:schemeClr val="tx1"/>
                </a:solidFill>
                <a:latin typeface="+mn-lt"/>
                <a:cs typeface="Arial"/>
              </a:rPr>
              <a:t>3.	Each member may make this Report available solely to those of its employees and agents who (a) are registered for the workshop or membership program of which this Report is a part, (b) require access to this Report in order to learn </a:t>
            </a:r>
            <a:br>
              <a:rPr lang="en-US" sz="500" baseline="0" dirty="0">
                <a:solidFill>
                  <a:schemeClr val="tx1"/>
                </a:solidFill>
                <a:latin typeface="+mn-lt"/>
                <a:cs typeface="Arial"/>
              </a:rPr>
            </a:br>
            <a:r>
              <a:rPr lang="en-US" sz="500" baseline="0" dirty="0">
                <a:solidFill>
                  <a:schemeClr val="tx1"/>
                </a:solidFill>
                <a:latin typeface="+mn-lt"/>
                <a:cs typeface="Arial"/>
              </a:rPr>
              <a:t>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91440" indent="-114300">
              <a:spcBef>
                <a:spcPts val="400"/>
              </a:spcBef>
            </a:pPr>
            <a:r>
              <a:rPr lang="en-US" sz="500" baseline="0" dirty="0">
                <a:solidFill>
                  <a:schemeClr val="tx1"/>
                </a:solidFill>
                <a:latin typeface="+mn-lt"/>
                <a:cs typeface="Arial"/>
              </a:rPr>
              <a:t>4.	Each member shall not remove from this Report any confidential markings, copyright notices, and/or other similar indicia herein.</a:t>
            </a:r>
          </a:p>
          <a:p>
            <a:pPr marL="91440" indent="-114300">
              <a:spcBef>
                <a:spcPts val="400"/>
              </a:spcBef>
            </a:pPr>
            <a:r>
              <a:rPr lang="en-US" sz="500" baseline="0" dirty="0">
                <a:solidFill>
                  <a:schemeClr val="tx1"/>
                </a:solidFill>
                <a:latin typeface="+mn-lt"/>
                <a:cs typeface="Arial"/>
              </a:rPr>
              <a:t>5.	Each member is responsible for any breach of its obligations as stated herein by any of its employees or agents.</a:t>
            </a:r>
          </a:p>
          <a:p>
            <a:pPr marL="91440" indent="-114300">
              <a:spcBef>
                <a:spcPts val="400"/>
              </a:spcBef>
            </a:pPr>
            <a:r>
              <a:rPr lang="en-US" sz="500" baseline="0" dirty="0">
                <a:solidFill>
                  <a:schemeClr val="tx1"/>
                </a:solidFill>
                <a:latin typeface="+mn-lt"/>
                <a:cs typeface="Arial"/>
              </a:rPr>
              <a:t>6.	If a member is unwilling to abide by any </a:t>
            </a:r>
            <a:br>
              <a:rPr lang="en-US" sz="500" baseline="0" dirty="0">
                <a:solidFill>
                  <a:schemeClr val="tx1"/>
                </a:solidFill>
                <a:latin typeface="+mn-lt"/>
                <a:cs typeface="Arial"/>
              </a:rPr>
            </a:br>
            <a:r>
              <a:rPr lang="en-US" sz="500" baseline="0" dirty="0">
                <a:solidFill>
                  <a:schemeClr val="tx1"/>
                </a:solidFill>
                <a:latin typeface="+mn-lt"/>
                <a:cs typeface="Arial"/>
              </a:rPr>
              <a:t>of the foregoing obligations, then such member shall promptly return this Report and all copies thereof to EAB.</a:t>
            </a:r>
          </a:p>
        </p:txBody>
      </p:sp>
      <p:cxnSp>
        <p:nvCxnSpPr>
          <p:cNvPr id="10" name="Straight Connector 9"/>
          <p:cNvCxnSpPr/>
          <p:nvPr userDrawn="1"/>
        </p:nvCxnSpPr>
        <p:spPr bwMode="gray">
          <a:xfrm>
            <a:off x="4773942" y="0"/>
            <a:ext cx="0" cy="4522788"/>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4126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sp>
        <p:nvSpPr>
          <p:cNvPr id="34" name="Title 1"/>
          <p:cNvSpPr>
            <a:spLocks noGrp="1"/>
          </p:cNvSpPr>
          <p:nvPr>
            <p:ph type="title" hasCustomPrompt="1"/>
          </p:nvPr>
        </p:nvSpPr>
        <p:spPr bwMode="gray">
          <a:xfrm>
            <a:off x="281610" y="309824"/>
            <a:ext cx="3327462"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35" name="Text Placeholder 5"/>
          <p:cNvSpPr>
            <a:spLocks noGrp="1"/>
          </p:cNvSpPr>
          <p:nvPr>
            <p:ph type="body" sz="quarter" idx="37" hasCustomPrompt="1"/>
          </p:nvPr>
        </p:nvSpPr>
        <p:spPr bwMode="gray">
          <a:xfrm>
            <a:off x="591552" y="968034"/>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36" name="Text Placeholder 7"/>
          <p:cNvSpPr>
            <a:spLocks noGrp="1"/>
          </p:cNvSpPr>
          <p:nvPr>
            <p:ph type="body" sz="quarter" idx="38" hasCustomPrompt="1"/>
          </p:nvPr>
        </p:nvSpPr>
        <p:spPr bwMode="gray">
          <a:xfrm>
            <a:off x="591552" y="1175826"/>
            <a:ext cx="3019522"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37" name="Text Placeholder 9"/>
          <p:cNvSpPr>
            <a:spLocks noGrp="1"/>
          </p:cNvSpPr>
          <p:nvPr>
            <p:ph type="body" sz="quarter" idx="39" hasCustomPrompt="1"/>
          </p:nvPr>
        </p:nvSpPr>
        <p:spPr bwMode="gray">
          <a:xfrm>
            <a:off x="591552" y="1609882"/>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38" name="Text Placeholder 11"/>
          <p:cNvSpPr>
            <a:spLocks noGrp="1"/>
          </p:cNvSpPr>
          <p:nvPr>
            <p:ph type="body" sz="quarter" idx="40" hasCustomPrompt="1"/>
          </p:nvPr>
        </p:nvSpPr>
        <p:spPr bwMode="gray">
          <a:xfrm>
            <a:off x="591552" y="1819016"/>
            <a:ext cx="3019522"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39" name="Text Placeholder 13"/>
          <p:cNvSpPr>
            <a:spLocks noGrp="1"/>
          </p:cNvSpPr>
          <p:nvPr>
            <p:ph type="body" sz="quarter" idx="41" hasCustomPrompt="1"/>
          </p:nvPr>
        </p:nvSpPr>
        <p:spPr bwMode="gray">
          <a:xfrm>
            <a:off x="591552" y="2250476"/>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Design Consultant (insert text)</a:t>
            </a:r>
          </a:p>
        </p:txBody>
      </p:sp>
      <p:sp>
        <p:nvSpPr>
          <p:cNvPr id="40" name="Text Placeholder 16"/>
          <p:cNvSpPr>
            <a:spLocks noGrp="1"/>
          </p:cNvSpPr>
          <p:nvPr>
            <p:ph type="body" sz="quarter" idx="42" hasCustomPrompt="1"/>
          </p:nvPr>
        </p:nvSpPr>
        <p:spPr bwMode="gray">
          <a:xfrm>
            <a:off x="591552" y="2459785"/>
            <a:ext cx="3019522"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41" name="Text Placeholder 26"/>
          <p:cNvSpPr>
            <a:spLocks noGrp="1"/>
          </p:cNvSpPr>
          <p:nvPr>
            <p:ph type="body" sz="quarter" idx="43" hasCustomPrompt="1"/>
          </p:nvPr>
        </p:nvSpPr>
        <p:spPr bwMode="gray">
          <a:xfrm>
            <a:off x="591552" y="2888149"/>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42" name="Text Placeholder 28"/>
          <p:cNvSpPr>
            <a:spLocks noGrp="1"/>
          </p:cNvSpPr>
          <p:nvPr>
            <p:ph type="body" sz="quarter" idx="44" hasCustomPrompt="1"/>
          </p:nvPr>
        </p:nvSpPr>
        <p:spPr bwMode="gray">
          <a:xfrm>
            <a:off x="591552" y="3097903"/>
            <a:ext cx="3019522"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3" name="Straight Connector 12"/>
          <p:cNvCxnSpPr/>
          <p:nvPr userDrawn="1"/>
        </p:nvCxnSpPr>
        <p:spPr bwMode="gray">
          <a:xfrm>
            <a:off x="4086830" y="0"/>
            <a:ext cx="0" cy="48006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4173101" y="198787"/>
            <a:ext cx="2060883" cy="4429575"/>
          </a:xfrm>
          <a:prstGeom prst="rect">
            <a:avLst/>
          </a:prstGeom>
          <a:noFill/>
        </p:spPr>
        <p:txBody>
          <a:bodyPr wrap="square" lIns="0" tIns="0" rIns="0" bIns="0" rtlCol="0">
            <a:noAutofit/>
          </a:bodyPr>
          <a:lstStyle/>
          <a:p>
            <a:pPr>
              <a:spcBef>
                <a:spcPts val="300"/>
              </a:spcBef>
            </a:pPr>
            <a:r>
              <a:rPr lang="en-US" sz="420" b="1" dirty="0"/>
              <a:t>LEGAL CAVEAT</a:t>
            </a:r>
          </a:p>
          <a:p>
            <a:pPr>
              <a:spcBef>
                <a:spcPts val="300"/>
              </a:spcBef>
            </a:pPr>
            <a:r>
              <a:rPr lang="en-US" sz="420" dirty="0"/>
              <a:t>EAB Global, Inc. (“EAB”) has made efforts to verify the accuracy of the information it provides to members.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a:t>
            </a:r>
            <a:r>
              <a:rPr lang="en-US" sz="420" baseline="0" dirty="0"/>
              <a:t> </a:t>
            </a:r>
            <a:r>
              <a:rPr lang="en-US" sz="420" dirty="0"/>
              <a:t>whether caused by any EAB organization, or any of their respective employees or agents, or sources or other third parties, (b) any recommendation by any EAB Organization, or (c) failure of member and its employees and agents to abide by the terms set forth herein.</a:t>
            </a:r>
          </a:p>
          <a:p>
            <a:pPr>
              <a:spcBef>
                <a:spcPts val="300"/>
              </a:spcBef>
            </a:pPr>
            <a:r>
              <a:rPr lang="en-US" sz="420" dirty="0"/>
              <a:t>EAB is a registered trademark of EAB Global, Inc. in the United States and other countries. Members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a:t>
            </a:r>
            <a:br>
              <a:rPr lang="en-US" sz="420" dirty="0"/>
            </a:br>
            <a:r>
              <a:rPr lang="en-US" sz="420" dirty="0"/>
              <a:t>(b) an endorsement of the company or its products or services by an EAB Organization. No EAB Organization is affiliated with any such company.</a:t>
            </a:r>
          </a:p>
          <a:p>
            <a:pPr>
              <a:spcBef>
                <a:spcPts val="800"/>
              </a:spcBef>
            </a:pPr>
            <a:r>
              <a:rPr lang="en-US" sz="420" b="1" dirty="0"/>
              <a:t>IMPORTANT: Please read the following.</a:t>
            </a:r>
          </a:p>
          <a:p>
            <a:pPr>
              <a:spcBef>
                <a:spcPts val="300"/>
              </a:spcBef>
            </a:pPr>
            <a:r>
              <a:rPr lang="en-US" sz="420" dirty="0"/>
              <a:t>EAB has prepared this report for the exclusive use of its members. Each member acknowledges and agrees that this report and the information contained herein (collectively, the “Report”) are confidential and proprietary to EAB. By accepting delivery of this Report, each member agrees to abide by the terms as stated herein, including the following:</a:t>
            </a:r>
          </a:p>
          <a:p>
            <a:pPr marL="114300" indent="-114300">
              <a:spcBef>
                <a:spcPts val="300"/>
              </a:spcBef>
            </a:pPr>
            <a:r>
              <a:rPr lang="en-US" sz="420" dirty="0"/>
              <a:t>1.	All right, title, and interest in and to this Report is owned by an EAB Organization. Except as stated herein, no right, license, permission, or interest of any kind in this Report is intended to be given, transferred to, or acquired by a member. Each member is authorized to use this Report only to the extent expressly authorized herein.</a:t>
            </a:r>
          </a:p>
          <a:p>
            <a:pPr marL="114300" indent="-114300">
              <a:spcBef>
                <a:spcPts val="300"/>
              </a:spcBef>
            </a:pPr>
            <a:r>
              <a:rPr lang="en-US" sz="420" dirty="0"/>
              <a:t>2.	Each member shall not sell, license, republish, distribute,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4300" indent="-114300">
              <a:spcBef>
                <a:spcPts val="300"/>
              </a:spcBef>
            </a:pPr>
            <a:r>
              <a:rPr lang="en-US" sz="420" dirty="0"/>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4300" indent="-114300">
              <a:spcBef>
                <a:spcPts val="300"/>
              </a:spcBef>
            </a:pPr>
            <a:r>
              <a:rPr lang="en-US" sz="420" dirty="0"/>
              <a:t>4.	Each member shall not remove from this Report any confidential markings, copyright notices, and/or other similar indicia herein.</a:t>
            </a:r>
          </a:p>
          <a:p>
            <a:pPr marL="114300" indent="-114300">
              <a:spcBef>
                <a:spcPts val="300"/>
              </a:spcBef>
            </a:pPr>
            <a:r>
              <a:rPr lang="en-US" sz="420" dirty="0"/>
              <a:t>5.	Each member is responsible for any breach of its obligations as stated herein by any of its employees or agents.</a:t>
            </a:r>
          </a:p>
          <a:p>
            <a:pPr marL="114300" indent="-114300">
              <a:spcBef>
                <a:spcPts val="300"/>
              </a:spcBef>
            </a:pPr>
            <a:r>
              <a:rPr lang="en-US" sz="420" dirty="0"/>
              <a:t>6.	If a member is unwilling to abide by any of the foregoing obligations, then such member shall promptly return this Report and all copies thereof to EAB.</a:t>
            </a:r>
          </a:p>
        </p:txBody>
      </p:sp>
    </p:spTree>
    <p:custDataLst>
      <p:tags r:id="rId1"/>
    </p:custDataLst>
    <p:extLst>
      <p:ext uri="{BB962C8B-B14F-4D97-AF65-F5344CB8AC3E}">
        <p14:creationId xmlns:p14="http://schemas.microsoft.com/office/powerpoint/2010/main" val="1794712829"/>
      </p:ext>
    </p:extLst>
  </p:cSld>
  <p:clrMapOvr>
    <a:masterClrMapping/>
  </p:clrMapOvr>
  <p:extLst>
    <p:ext uri="{DCECCB84-F9BA-43D5-87BE-67443E8EF086}">
      <p15:sldGuideLst xmlns:p15="http://schemas.microsoft.com/office/powerpoint/2012/main">
        <p15:guide id="1" pos="370">
          <p15:clr>
            <a:srgbClr val="FBAE40"/>
          </p15:clr>
        </p15:guide>
        <p15:guide id="2" orient="horz" pos="195" userDrawn="1">
          <p15:clr>
            <a:srgbClr val="FBAE40"/>
          </p15:clr>
        </p15:guide>
        <p15:guide id="3" pos="241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02411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ack Cover: Bottom Slide">
    <p:bg bwMode="gray">
      <p:bgRef idx="1001">
        <a:schemeClr val="bg1"/>
      </p:bgRef>
    </p:bg>
    <p:spTree>
      <p:nvGrpSpPr>
        <p:cNvPr id="1" name=""/>
        <p:cNvGrpSpPr/>
        <p:nvPr/>
      </p:nvGrpSpPr>
      <p:grpSpPr>
        <a:xfrm>
          <a:off x="0" y="0"/>
          <a:ext cx="0" cy="0"/>
          <a:chOff x="0" y="0"/>
          <a:chExt cx="0" cy="0"/>
        </a:xfrm>
      </p:grpSpPr>
      <p:sp>
        <p:nvSpPr>
          <p:cNvPr id="26" name="Rectangle 25">
            <a:hlinkClick r:id="rId3"/>
          </p:cNvPr>
          <p:cNvSpPr/>
          <p:nvPr userDrawn="1"/>
        </p:nvSpPr>
        <p:spPr bwMode="gray">
          <a:xfrm>
            <a:off x="996386" y="3293849"/>
            <a:ext cx="4408029" cy="1288356"/>
          </a:xfrm>
          <a:prstGeom prst="rect">
            <a:avLst/>
          </a:prstGeom>
          <a:no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7" name="Group 26"/>
          <p:cNvGrpSpPr/>
          <p:nvPr userDrawn="1"/>
        </p:nvGrpSpPr>
        <p:grpSpPr>
          <a:xfrm>
            <a:off x="1564154" y="3459989"/>
            <a:ext cx="3272492" cy="957891"/>
            <a:chOff x="2249954" y="8720284"/>
            <a:chExt cx="3272492" cy="957891"/>
          </a:xfrm>
        </p:grpSpPr>
        <p:pic>
          <p:nvPicPr>
            <p:cNvPr id="28" name="Picture 2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3266202" y="8720284"/>
              <a:ext cx="1239997" cy="474433"/>
            </a:xfrm>
            <a:prstGeom prst="rect">
              <a:avLst/>
            </a:prstGeom>
          </p:spPr>
        </p:pic>
        <p:sp>
          <p:nvSpPr>
            <p:cNvPr id="29" name="TextBox 28"/>
            <p:cNvSpPr txBox="1"/>
            <p:nvPr userDrawn="1"/>
          </p:nvSpPr>
          <p:spPr bwMode="gray">
            <a:xfrm>
              <a:off x="2249954" y="9306278"/>
              <a:ext cx="3272492" cy="371897"/>
            </a:xfrm>
            <a:prstGeom prst="rect">
              <a:avLst/>
            </a:prstGeom>
            <a:noFill/>
          </p:spPr>
          <p:txBody>
            <a:bodyPr wrap="square" lIns="0" tIns="0" rIns="0" bIns="0" rtlCol="0">
              <a:spAutoFit/>
            </a:bodyPr>
            <a:lstStyle/>
            <a:p>
              <a:pPr algn="ctr">
                <a:spcBef>
                  <a:spcPts val="500"/>
                </a:spcBef>
              </a:pPr>
              <a:r>
                <a:rPr lang="en-US" sz="1000" spc="0" baseline="0" dirty="0">
                  <a:latin typeface="+mj-lt"/>
                </a:rPr>
                <a:t>Washington DC   Richmond   Birmingham   Minneapolis</a:t>
              </a:r>
            </a:p>
            <a:p>
              <a:pPr algn="ctr">
                <a:spcBef>
                  <a:spcPts val="500"/>
                </a:spcBef>
              </a:pPr>
              <a:r>
                <a:rPr lang="en-US" sz="1000" spc="0" baseline="0" dirty="0">
                  <a:latin typeface="+mj-lt"/>
                </a:rPr>
                <a:t>202-747-1000   </a:t>
              </a:r>
              <a:r>
                <a:rPr lang="en-US" sz="1000" spc="0" baseline="0" dirty="0">
                  <a:solidFill>
                    <a:schemeClr val="accent6"/>
                  </a:solidFill>
                  <a:latin typeface="+mj-lt"/>
                </a:rPr>
                <a:t>eab.com</a:t>
              </a:r>
            </a:p>
          </p:txBody>
        </p:sp>
        <p:cxnSp>
          <p:nvCxnSpPr>
            <p:cNvPr id="30" name="Straight Connector 29"/>
            <p:cNvCxnSpPr/>
            <p:nvPr userDrawn="1"/>
          </p:nvCxnSpPr>
          <p:spPr bwMode="gray">
            <a:xfrm>
              <a:off x="3240943"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gray">
            <a:xfrm>
              <a:off x="3922418"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gray">
            <a:xfrm>
              <a:off x="4732343"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gray">
            <a:xfrm>
              <a:off x="4023136" y="9535527"/>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31698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Standard">
    <p:spTree>
      <p:nvGrpSpPr>
        <p:cNvPr id="1" name=""/>
        <p:cNvGrpSpPr/>
        <p:nvPr/>
      </p:nvGrpSpPr>
      <p:grpSpPr>
        <a:xfrm>
          <a:off x="0" y="0"/>
          <a:ext cx="0" cy="0"/>
          <a:chOff x="0" y="0"/>
          <a:chExt cx="0" cy="0"/>
        </a:xfrm>
      </p:grpSpPr>
      <p:sp>
        <p:nvSpPr>
          <p:cNvPr id="4" name="Rectangle 3"/>
          <p:cNvSpPr/>
          <p:nvPr userDrawn="1"/>
        </p:nvSpPr>
        <p:spPr bwMode="gray">
          <a:xfrm>
            <a:off x="2" y="1"/>
            <a:ext cx="6400799" cy="601181"/>
          </a:xfrm>
          <a:prstGeom prst="rect">
            <a:avLst/>
          </a:prstGeom>
          <a:solidFill>
            <a:schemeClr val="bg2"/>
          </a:solidFill>
          <a:ln w="19050" cap="flat" cmpd="sng" algn="ctr">
            <a:noFill/>
            <a:prstDash val="solid"/>
            <a:miter lim="800000"/>
          </a:ln>
          <a:effectLst/>
        </p:spPr>
        <p:txBody>
          <a:bodyPr rot="0" spcFirstLastPara="0" vert="horz" wrap="square" lIns="88750" tIns="44375" rIns="88750" bIns="44375" numCol="1" spcCol="0" rtlCol="0" fromWordArt="0" anchor="t" anchorCtr="0" forceAA="0" compatLnSpc="1">
            <a:prstTxWarp prst="textNoShape">
              <a:avLst/>
            </a:prstTxWarp>
            <a:noAutofit/>
          </a:bodyPr>
          <a:lstStyle/>
          <a:p>
            <a:pPr algn="ctr"/>
            <a:endParaRPr lang="en-US" sz="970" dirty="0"/>
          </a:p>
        </p:txBody>
      </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13" name="Text Placeholder 12"/>
          <p:cNvSpPr>
            <a:spLocks noGrp="1"/>
          </p:cNvSpPr>
          <p:nvPr userDrawn="1">
            <p:ph type="body" sz="quarter" idx="15" hasCustomPrompt="1"/>
          </p:nvPr>
        </p:nvSpPr>
        <p:spPr bwMode="gray">
          <a:xfrm>
            <a:off x="280196" y="640267"/>
            <a:ext cx="5842794" cy="184666"/>
          </a:xfrm>
        </p:spPr>
        <p:txBody>
          <a:bodyPr/>
          <a:lstStyle>
            <a:lvl1pPr marL="0" indent="0">
              <a:spcBef>
                <a:spcPts val="0"/>
              </a:spcBef>
              <a:buNone/>
              <a:defRPr sz="1165">
                <a:solidFill>
                  <a:schemeClr val="tx1"/>
                </a:solidFill>
              </a:defRPr>
            </a:lvl1pPr>
            <a:lvl2pPr>
              <a:spcBef>
                <a:spcPts val="0"/>
              </a:spcBef>
              <a:defRPr sz="1165"/>
            </a:lvl2pPr>
            <a:lvl3pPr>
              <a:spcBef>
                <a:spcPts val="0"/>
              </a:spcBef>
              <a:defRPr sz="1165"/>
            </a:lvl3pPr>
            <a:lvl4pPr>
              <a:spcBef>
                <a:spcPts val="0"/>
              </a:spcBef>
              <a:defRPr sz="1165"/>
            </a:lvl4pPr>
            <a:lvl5pPr>
              <a:spcBef>
                <a:spcPts val="0"/>
              </a:spcBef>
              <a:defRPr sz="1165"/>
            </a:lvl5pPr>
          </a:lstStyle>
          <a:p>
            <a:pPr lvl="0"/>
            <a:r>
              <a:rPr lang="en-US" dirty="0"/>
              <a:t>Slide Subtitle – Verdana 12pt Regular, Title Case</a:t>
            </a:r>
          </a:p>
        </p:txBody>
      </p:sp>
      <p:sp>
        <p:nvSpPr>
          <p:cNvPr id="16" name="Text Placeholder 15"/>
          <p:cNvSpPr>
            <a:spLocks noGrp="1"/>
          </p:cNvSpPr>
          <p:nvPr userDrawn="1">
            <p:ph type="body" sz="quarter" idx="16" hasCustomPrompt="1"/>
          </p:nvPr>
        </p:nvSpPr>
        <p:spPr bwMode="gray">
          <a:xfrm>
            <a:off x="280194" y="99783"/>
            <a:ext cx="2560320" cy="123111"/>
          </a:xfrm>
        </p:spPr>
        <p:txBody>
          <a:bodyPr anchor="ctr" anchorCtr="0"/>
          <a:lstStyle>
            <a:lvl1pPr marL="0" indent="0">
              <a:spcBef>
                <a:spcPts val="0"/>
              </a:spcBef>
              <a:buNone/>
              <a:defRPr sz="776">
                <a:solidFill>
                  <a:schemeClr val="tx1"/>
                </a:solidFill>
              </a:defRPr>
            </a:lvl1pPr>
            <a:lvl2pPr marL="110928" indent="0">
              <a:spcBef>
                <a:spcPts val="0"/>
              </a:spcBef>
              <a:buNone/>
              <a:defRPr sz="776"/>
            </a:lvl2pPr>
            <a:lvl3pPr marL="221856" indent="0">
              <a:spcBef>
                <a:spcPts val="0"/>
              </a:spcBef>
              <a:buNone/>
              <a:defRPr sz="776"/>
            </a:lvl3pPr>
            <a:lvl4pPr marL="332783" indent="0">
              <a:spcBef>
                <a:spcPts val="0"/>
              </a:spcBef>
              <a:buNone/>
              <a:defRPr sz="776"/>
            </a:lvl4pPr>
            <a:lvl5pPr marL="443711" indent="0">
              <a:spcBef>
                <a:spcPts val="0"/>
              </a:spcBef>
              <a:buNone/>
              <a:defRPr sz="776"/>
            </a:lvl5pPr>
          </a:lstStyle>
          <a:p>
            <a:pPr lvl="0"/>
            <a:r>
              <a:rPr lang="en-US" dirty="0"/>
              <a:t>Top Kicker – Verdana 8pt Regular, Title Case</a:t>
            </a:r>
          </a:p>
        </p:txBody>
      </p:sp>
      <p:sp>
        <p:nvSpPr>
          <p:cNvPr id="22" name="Text Placeholder 21"/>
          <p:cNvSpPr>
            <a:spLocks noGrp="1"/>
          </p:cNvSpPr>
          <p:nvPr userDrawn="1">
            <p:ph type="body" sz="quarter" idx="18" hasCustomPrompt="1"/>
          </p:nvPr>
        </p:nvSpPr>
        <p:spPr bwMode="gray">
          <a:xfrm>
            <a:off x="5148072" y="4455891"/>
            <a:ext cx="1252728" cy="344710"/>
          </a:xfrm>
        </p:spPr>
        <p:txBody>
          <a:bodyPr rIns="64008" bIns="45720" anchor="b" anchorCtr="0"/>
          <a:lstStyle>
            <a:lvl1pPr marL="0" indent="0">
              <a:spcBef>
                <a:spcPts val="194"/>
              </a:spcBef>
              <a:buNone/>
              <a:defRPr sz="485">
                <a:solidFill>
                  <a:schemeClr val="tx1"/>
                </a:solidFill>
              </a:defRPr>
            </a:lvl1pPr>
            <a:lvl2pPr marL="110928" indent="0">
              <a:spcBef>
                <a:spcPts val="194"/>
              </a:spcBef>
              <a:buNone/>
              <a:defRPr sz="485"/>
            </a:lvl2pPr>
            <a:lvl3pPr marL="221856" indent="0">
              <a:spcBef>
                <a:spcPts val="194"/>
              </a:spcBef>
              <a:buNone/>
              <a:defRPr sz="485"/>
            </a:lvl3pPr>
            <a:lvl4pPr marL="332783" indent="0">
              <a:spcBef>
                <a:spcPts val="194"/>
              </a:spcBef>
              <a:buNone/>
              <a:defRPr sz="485"/>
            </a:lvl4pPr>
            <a:lvl5pPr marL="443711" indent="0">
              <a:spcBef>
                <a:spcPts val="194"/>
              </a:spcBef>
              <a:buNone/>
              <a:defRPr sz="485"/>
            </a:lvl5pPr>
          </a:lstStyle>
          <a:p>
            <a:pPr lvl="0"/>
            <a:r>
              <a:rPr lang="en-US" dirty="0"/>
              <a:t>Source: Click to add source. Use a single space after “Source:” and a period at the end of the source. Stretch box to the left as needed.</a:t>
            </a:r>
          </a:p>
        </p:txBody>
      </p:sp>
      <p:sp>
        <p:nvSpPr>
          <p:cNvPr id="15" name="Text Placeholder 14"/>
          <p:cNvSpPr>
            <a:spLocks noGrp="1"/>
          </p:cNvSpPr>
          <p:nvPr userDrawn="1">
            <p:ph type="body" sz="quarter" idx="19" hasCustomPrompt="1"/>
          </p:nvPr>
        </p:nvSpPr>
        <p:spPr bwMode="gray">
          <a:xfrm>
            <a:off x="0" y="4403825"/>
            <a:ext cx="2046204" cy="230832"/>
          </a:xfrm>
        </p:spPr>
        <p:txBody>
          <a:bodyPr lIns="64008" anchor="b" anchorCtr="0"/>
          <a:lstStyle>
            <a:lvl1pPr marL="110928" indent="-110928">
              <a:spcBef>
                <a:spcPts val="97"/>
              </a:spcBef>
              <a:buFont typeface="+mj-lt"/>
              <a:buAutoNum type="arabicParenR"/>
              <a:defRPr sz="485">
                <a:solidFill>
                  <a:schemeClr val="tx1"/>
                </a:solidFill>
              </a:defRPr>
            </a:lvl1pPr>
            <a:lvl2pPr>
              <a:spcBef>
                <a:spcPts val="194"/>
              </a:spcBef>
              <a:defRPr sz="485"/>
            </a:lvl2pPr>
            <a:lvl3pPr>
              <a:spcBef>
                <a:spcPts val="194"/>
              </a:spcBef>
              <a:defRPr sz="485"/>
            </a:lvl3pPr>
            <a:lvl4pPr>
              <a:spcBef>
                <a:spcPts val="194"/>
              </a:spcBef>
              <a:defRPr sz="485"/>
            </a:lvl4pPr>
            <a:lvl5pPr>
              <a:spcBef>
                <a:spcPts val="194"/>
              </a:spcBef>
              <a:defRPr sz="485"/>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userDrawn="1">
            <p:ph type="title" hasCustomPrompt="1"/>
          </p:nvPr>
        </p:nvSpPr>
        <p:spPr bwMode="gray">
          <a:xfrm>
            <a:off x="280194" y="317005"/>
            <a:ext cx="5486400" cy="249299"/>
          </a:xfrm>
        </p:spPr>
        <p:txBody>
          <a:bodyPr/>
          <a:lstStyle>
            <a:lvl1pPr>
              <a:defRPr baseline="0">
                <a:solidFill>
                  <a:schemeClr val="tx1"/>
                </a:solidFill>
              </a:defRPr>
            </a:lvl1pPr>
          </a:lstStyle>
          <a:p>
            <a:r>
              <a:rPr lang="en-US" dirty="0"/>
              <a:t>Slide Title – Rockwell 18pt Regular, Title Case</a:t>
            </a:r>
          </a:p>
        </p:txBody>
      </p:sp>
      <p:grpSp>
        <p:nvGrpSpPr>
          <p:cNvPr id="17" name="Group 16"/>
          <p:cNvGrpSpPr/>
          <p:nvPr userDrawn="1"/>
        </p:nvGrpSpPr>
        <p:grpSpPr bwMode="gray">
          <a:xfrm>
            <a:off x="5888334" y="0"/>
            <a:ext cx="458401" cy="507600"/>
            <a:chOff x="5888334" y="0"/>
            <a:chExt cx="458401" cy="507600"/>
          </a:xfrm>
        </p:grpSpPr>
        <p:sp>
          <p:nvSpPr>
            <p:cNvPr id="19" name="Freeform 18"/>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47"/>
            </a:p>
          </p:txBody>
        </p:sp>
        <p:sp>
          <p:nvSpPr>
            <p:cNvPr id="7"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747"/>
            </a:p>
          </p:txBody>
        </p:sp>
        <p:sp>
          <p:nvSpPr>
            <p:cNvPr id="8"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747"/>
            </a:p>
          </p:txBody>
        </p:sp>
        <p:sp>
          <p:nvSpPr>
            <p:cNvPr id="9"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747"/>
            </a:p>
          </p:txBody>
        </p:sp>
        <p:sp>
          <p:nvSpPr>
            <p:cNvPr id="10"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747"/>
            </a:p>
          </p:txBody>
        </p:sp>
        <p:sp>
          <p:nvSpPr>
            <p:cNvPr id="11"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747"/>
            </a:p>
          </p:txBody>
        </p:sp>
        <p:sp>
          <p:nvSpPr>
            <p:cNvPr id="12"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747"/>
            </a:p>
          </p:txBody>
        </p:sp>
      </p:grpSp>
      <p:sp>
        <p:nvSpPr>
          <p:cNvPr id="18" name="TextBox 17"/>
          <p:cNvSpPr txBox="1"/>
          <p:nvPr userDrawn="1"/>
        </p:nvSpPr>
        <p:spPr bwMode="gray">
          <a:xfrm>
            <a:off x="6163374" y="444101"/>
            <a:ext cx="237427" cy="97078"/>
          </a:xfrm>
          <a:prstGeom prst="rect">
            <a:avLst/>
          </a:prstGeom>
          <a:solidFill>
            <a:schemeClr val="bg2"/>
          </a:solidFill>
        </p:spPr>
        <p:txBody>
          <a:bodyPr wrap="square" lIns="0" tIns="0" rIns="44375" bIns="0" rtlCol="0">
            <a:spAutoFit/>
          </a:bodyPr>
          <a:lstStyle/>
          <a:p>
            <a:pPr algn="r">
              <a:spcBef>
                <a:spcPts val="485"/>
              </a:spcBef>
            </a:pPr>
            <a:fld id="{11A0A082-46D1-4CDC-90AB-7FACAC0B3028}" type="slidenum">
              <a:rPr lang="en-US" sz="631" smtClean="0">
                <a:latin typeface="+mj-lt"/>
              </a:rPr>
              <a:pPr algn="r">
                <a:spcBef>
                  <a:spcPts val="485"/>
                </a:spcBef>
              </a:pPr>
              <a:t>‹#›</a:t>
            </a:fld>
            <a:endParaRPr lang="en-US" sz="631" dirty="0">
              <a:latin typeface="+mj-lt"/>
            </a:endParaRPr>
          </a:p>
        </p:txBody>
      </p:sp>
    </p:spTree>
    <p:custDataLst>
      <p:tags r:id="rId1"/>
    </p:custDataLst>
    <p:extLst>
      <p:ext uri="{BB962C8B-B14F-4D97-AF65-F5344CB8AC3E}">
        <p14:creationId xmlns:p14="http://schemas.microsoft.com/office/powerpoint/2010/main" val="944078101"/>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p:bg bwMode="gray">
      <p:bgPr>
        <a:solidFill>
          <a:srgbClr val="003D7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812800" y="2115916"/>
            <a:ext cx="438912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pPr lvl="0"/>
            <a:r>
              <a:rPr lang="en-US" dirty="0"/>
              <a:t>Presentation Title – Rockwell 25pt Regular, Title Case</a:t>
            </a:r>
          </a:p>
        </p:txBody>
      </p:sp>
      <p:sp>
        <p:nvSpPr>
          <p:cNvPr id="5" name="Text Placeholder 4"/>
          <p:cNvSpPr>
            <a:spLocks noGrp="1"/>
          </p:cNvSpPr>
          <p:nvPr>
            <p:ph type="body" sz="quarter" idx="13" hasCustomPrompt="1"/>
          </p:nvPr>
        </p:nvSpPr>
        <p:spPr bwMode="gray">
          <a:xfrm>
            <a:off x="812800" y="2924994"/>
            <a:ext cx="4389120" cy="169277"/>
          </a:xfrm>
        </p:spPr>
        <p:txBody>
          <a:bodyPr/>
          <a:lstStyle>
            <a:lvl1pPr marL="0" indent="0">
              <a:spcBef>
                <a:spcPts val="0"/>
              </a:spcBef>
              <a:buNone/>
              <a:defRPr sz="1100" baseline="0">
                <a:solidFill>
                  <a:schemeClr val="accent1"/>
                </a:solidFill>
              </a:defRPr>
            </a:lvl1pPr>
            <a:lvl2pPr marL="114300" indent="0">
              <a:buNone/>
              <a:defRPr sz="1100">
                <a:solidFill>
                  <a:schemeClr val="accent1"/>
                </a:solidFill>
              </a:defRPr>
            </a:lvl2pPr>
            <a:lvl3pPr marL="228600" indent="0">
              <a:buNone/>
              <a:defRPr sz="1100">
                <a:solidFill>
                  <a:schemeClr val="accent1"/>
                </a:solidFill>
              </a:defRPr>
            </a:lvl3pPr>
            <a:lvl4pPr marL="342900" indent="0">
              <a:buNone/>
              <a:defRPr sz="1100">
                <a:solidFill>
                  <a:schemeClr val="accent1"/>
                </a:solidFill>
              </a:defRPr>
            </a:lvl4pPr>
            <a:lvl5pPr marL="457200" indent="0">
              <a:buNone/>
              <a:defRPr sz="1100">
                <a:solidFill>
                  <a:schemeClr val="accent1"/>
                </a:solidFill>
              </a:defRPr>
            </a:lvl5pPr>
          </a:lstStyle>
          <a:p>
            <a:pPr lvl="0"/>
            <a:r>
              <a:rPr lang="en-US" dirty="0"/>
              <a:t>Presentation Subtitle – Verdana 11pt Regular, Title Case</a:t>
            </a:r>
          </a:p>
        </p:txBody>
      </p:sp>
      <p:sp>
        <p:nvSpPr>
          <p:cNvPr id="7" name="Text Placeholder 6"/>
          <p:cNvSpPr>
            <a:spLocks noGrp="1"/>
          </p:cNvSpPr>
          <p:nvPr>
            <p:ph type="body" sz="quarter" idx="14" hasCustomPrompt="1"/>
          </p:nvPr>
        </p:nvSpPr>
        <p:spPr bwMode="gray">
          <a:xfrm>
            <a:off x="4294188" y="4245789"/>
            <a:ext cx="1828800" cy="276999"/>
          </a:xfrm>
        </p:spPr>
        <p:txBody>
          <a:bodyPr anchor="b" anchorCtr="0"/>
          <a:lstStyle>
            <a:lvl1pPr marL="0" indent="0" algn="r">
              <a:spcBef>
                <a:spcPts val="0"/>
              </a:spcBef>
              <a:buNone/>
              <a:defRPr>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Program Name Appears Here Identically to Official Display</a:t>
            </a:r>
          </a:p>
        </p:txBody>
      </p:sp>
      <p:sp>
        <p:nvSpPr>
          <p:cNvPr id="8" name="Rectangle 7"/>
          <p:cNvSpPr/>
          <p:nvPr userDrawn="1"/>
        </p:nvSpPr>
        <p:spPr bwMode="gray">
          <a:xfrm>
            <a:off x="1" y="1"/>
            <a:ext cx="6400800" cy="106579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9" name="Straight Connector 8"/>
          <p:cNvCxnSpPr/>
          <p:nvPr userDrawn="1"/>
        </p:nvCxnSpPr>
        <p:spPr bwMode="gray">
          <a:xfrm>
            <a:off x="0" y="1065791"/>
            <a:ext cx="6400799" cy="0"/>
          </a:xfrm>
          <a:prstGeom prst="line">
            <a:avLst/>
          </a:prstGeom>
          <a:noFill/>
          <a:ln w="38100" cap="flat" cmpd="sng" algn="ctr">
            <a:solidFill>
              <a:schemeClr val="accent6"/>
            </a:solidFill>
            <a:prstDash val="solid"/>
            <a:miter lim="800000"/>
          </a:ln>
          <a:effectLst/>
        </p:spPr>
      </p:cxn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80551" y="274987"/>
            <a:ext cx="1174986" cy="512064"/>
          </a:xfrm>
          <a:prstGeom prst="rect">
            <a:avLst/>
          </a:prstGeom>
        </p:spPr>
      </p:pic>
    </p:spTree>
    <p:custDataLst>
      <p:tags r:id="rId1"/>
    </p:custDataLst>
    <p:extLst>
      <p:ext uri="{BB962C8B-B14F-4D97-AF65-F5344CB8AC3E}">
        <p14:creationId xmlns:p14="http://schemas.microsoft.com/office/powerpoint/2010/main" val="2909182305"/>
      </p:ext>
    </p:extLst>
  </p:cSld>
  <p:clrMapOvr>
    <a:masterClrMapping/>
  </p:clrMapOvr>
  <p:extLst>
    <p:ext uri="{DCECCB84-F9BA-43D5-87BE-67443E8EF086}">
      <p15:sldGuideLst xmlns:p15="http://schemas.microsoft.com/office/powerpoint/2012/main">
        <p15:guide id="1" pos="512" userDrawn="1">
          <p15:clr>
            <a:srgbClr val="FBAE40"/>
          </p15:clr>
        </p15:guide>
        <p15:guide id="0" orient="horz" pos="1770" userDrawn="1">
          <p15:clr>
            <a:srgbClr val="FBAE40"/>
          </p15:clr>
        </p15:guide>
        <p15:guide id="2" orient="horz" pos="18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361804" y="1587129"/>
            <a:ext cx="1677192" cy="9489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FEE9D9-7B02-499F-AC9F-B3896A1BBD65}" type="datetime1">
              <a:rPr lang="en-US" smtClean="0"/>
              <a:t>10/10/2019</a:t>
            </a:fld>
            <a:endParaRPr lang="en-US"/>
          </a:p>
        </p:txBody>
      </p:sp>
      <p:sp>
        <p:nvSpPr>
          <p:cNvPr id="5" name="Footer Placeholder 4"/>
          <p:cNvSpPr>
            <a:spLocks noGrp="1"/>
          </p:cNvSpPr>
          <p:nvPr>
            <p:ph type="ftr" sz="quarter" idx="11"/>
          </p:nvPr>
        </p:nvSpPr>
        <p:spPr/>
        <p:txBody>
          <a:bodyPr/>
          <a:lstStyle/>
          <a:p>
            <a:r>
              <a:rPr lang="en-US" dirty="0"/>
              <a:t>2019 EAB Regional Summit (FL) – Leveraging Change Management</a:t>
            </a:r>
          </a:p>
        </p:txBody>
      </p:sp>
      <p:sp>
        <p:nvSpPr>
          <p:cNvPr id="6" name="Slide Number Placeholder 5"/>
          <p:cNvSpPr>
            <a:spLocks noGrp="1"/>
          </p:cNvSpPr>
          <p:nvPr>
            <p:ph type="sldNum" sz="quarter" idx="12"/>
          </p:nvPr>
        </p:nvSpPr>
        <p:spPr/>
        <p:txBody>
          <a:bodyPr/>
          <a:lstStyle/>
          <a:p>
            <a:fld id="{F13D8B41-25E4-42CA-B0BE-A52F94A3C38F}" type="slidenum">
              <a:rPr lang="en-US" smtClean="0"/>
              <a:t>‹#›</a:t>
            </a:fld>
            <a:endParaRPr lang="en-US"/>
          </a:p>
        </p:txBody>
      </p:sp>
    </p:spTree>
    <p:extLst>
      <p:ext uri="{BB962C8B-B14F-4D97-AF65-F5344CB8AC3E}">
        <p14:creationId xmlns:p14="http://schemas.microsoft.com/office/powerpoint/2010/main" val="3358314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64D38-740B-4143-AC65-384A0440D003}"/>
              </a:ext>
            </a:extLst>
          </p:cNvPr>
          <p:cNvSpPr>
            <a:spLocks noGrp="1"/>
          </p:cNvSpPr>
          <p:nvPr>
            <p:ph type="ctrTitle"/>
          </p:nvPr>
        </p:nvSpPr>
        <p:spPr>
          <a:xfrm>
            <a:off x="325041" y="1117702"/>
            <a:ext cx="4800600" cy="872547"/>
          </a:xfrm>
        </p:spPr>
        <p:txBody>
          <a:bodyPr anchor="b"/>
          <a:lstStyle>
            <a:lvl1pPr algn="ctr">
              <a:defRPr sz="3150" b="1">
                <a:solidFill>
                  <a:schemeClr val="bg1">
                    <a:lumMod val="9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DCA52540-53B1-4F9A-9B57-DD1BD668A361}"/>
              </a:ext>
            </a:extLst>
          </p:cNvPr>
          <p:cNvSpPr>
            <a:spLocks noGrp="1"/>
          </p:cNvSpPr>
          <p:nvPr>
            <p:ph type="subTitle" idx="1"/>
          </p:nvPr>
        </p:nvSpPr>
        <p:spPr>
          <a:xfrm>
            <a:off x="325041" y="2054702"/>
            <a:ext cx="4800600" cy="193899"/>
          </a:xfrm>
        </p:spPr>
        <p:txBody>
          <a:bodyPr/>
          <a:lstStyle>
            <a:lvl1pPr marL="0" indent="0" algn="ctr">
              <a:buNone/>
              <a:defRPr sz="1260">
                <a:solidFill>
                  <a:schemeClr val="bg1">
                    <a:lumMod val="95000"/>
                  </a:schemeClr>
                </a:solidFill>
              </a:defRPr>
            </a:lvl1pPr>
            <a:lvl2pPr marL="240030" indent="0" algn="ctr">
              <a:buNone/>
              <a:defRPr sz="1050"/>
            </a:lvl2pPr>
            <a:lvl3pPr marL="480060" indent="0" algn="ctr">
              <a:buNone/>
              <a:defRPr sz="945"/>
            </a:lvl3pPr>
            <a:lvl4pPr marL="720090" indent="0" algn="ctr">
              <a:buNone/>
              <a:defRPr sz="840"/>
            </a:lvl4pPr>
            <a:lvl5pPr marL="960120" indent="0" algn="ctr">
              <a:buNone/>
              <a:defRPr sz="840"/>
            </a:lvl5pPr>
            <a:lvl6pPr marL="1200150" indent="0" algn="ctr">
              <a:buNone/>
              <a:defRPr sz="840"/>
            </a:lvl6pPr>
            <a:lvl7pPr marL="1440180" indent="0" algn="ctr">
              <a:buNone/>
              <a:defRPr sz="840"/>
            </a:lvl7pPr>
            <a:lvl8pPr marL="1680210" indent="0" algn="ctr">
              <a:buNone/>
              <a:defRPr sz="840"/>
            </a:lvl8pPr>
            <a:lvl9pPr marL="1920240" indent="0" algn="ctr">
              <a:buNone/>
              <a:defRPr sz="840"/>
            </a:lvl9pPr>
          </a:lstStyle>
          <a:p>
            <a:r>
              <a:rPr lang="en-US" dirty="0"/>
              <a:t>Click to edit Master subtitle style</a:t>
            </a:r>
          </a:p>
        </p:txBody>
      </p:sp>
      <p:sp>
        <p:nvSpPr>
          <p:cNvPr id="4" name="Date Placeholder 3">
            <a:extLst>
              <a:ext uri="{FF2B5EF4-FFF2-40B4-BE49-F238E27FC236}">
                <a16:creationId xmlns:a16="http://schemas.microsoft.com/office/drawing/2014/main" id="{42180DFF-03B4-4196-AEBC-F9CD1C7475AF}"/>
              </a:ext>
            </a:extLst>
          </p:cNvPr>
          <p:cNvSpPr>
            <a:spLocks noGrp="1"/>
          </p:cNvSpPr>
          <p:nvPr>
            <p:ph type="dt" sz="half" idx="10"/>
          </p:nvPr>
        </p:nvSpPr>
        <p:spPr>
          <a:xfrm>
            <a:off x="425053" y="4545013"/>
            <a:ext cx="935117" cy="255588"/>
          </a:xfrm>
        </p:spPr>
        <p:txBody>
          <a:bodyPr/>
          <a:lstStyle>
            <a:lvl1pPr algn="ctr">
              <a:defRPr>
                <a:solidFill>
                  <a:schemeClr val="accent5">
                    <a:lumMod val="20000"/>
                    <a:lumOff val="80000"/>
                  </a:schemeClr>
                </a:solidFill>
              </a:defRPr>
            </a:lvl1pPr>
          </a:lstStyle>
          <a:p>
            <a:fld id="{4879B3C3-A2A0-4934-8D45-F81E7FC5DA70}" type="datetimeFigureOut">
              <a:rPr lang="en-US" smtClean="0"/>
              <a:pPr/>
              <a:t>10/10/2019</a:t>
            </a:fld>
            <a:endParaRPr lang="en-US" dirty="0"/>
          </a:p>
        </p:txBody>
      </p:sp>
      <p:sp>
        <p:nvSpPr>
          <p:cNvPr id="5" name="Footer Placeholder 4">
            <a:extLst>
              <a:ext uri="{FF2B5EF4-FFF2-40B4-BE49-F238E27FC236}">
                <a16:creationId xmlns:a16="http://schemas.microsoft.com/office/drawing/2014/main" id="{486D8918-F756-45A3-8342-6B44516AB481}"/>
              </a:ext>
            </a:extLst>
          </p:cNvPr>
          <p:cNvSpPr>
            <a:spLocks noGrp="1"/>
          </p:cNvSpPr>
          <p:nvPr>
            <p:ph type="ftr" sz="quarter" idx="11"/>
          </p:nvPr>
        </p:nvSpPr>
        <p:spPr>
          <a:xfrm>
            <a:off x="1985248" y="4545012"/>
            <a:ext cx="2160270" cy="255588"/>
          </a:xfrm>
        </p:spPr>
        <p:txBody>
          <a:bodyPr/>
          <a:lstStyle>
            <a:lvl1pPr>
              <a:defRPr>
                <a:solidFill>
                  <a:schemeClr val="accent5">
                    <a:lumMod val="20000"/>
                    <a:lumOff val="80000"/>
                  </a:schemeClr>
                </a:solidFill>
              </a:defRPr>
            </a:lvl1pPr>
          </a:lstStyle>
          <a:p>
            <a:endParaRPr lang="en-US" dirty="0"/>
          </a:p>
        </p:txBody>
      </p:sp>
    </p:spTree>
    <p:extLst>
      <p:ext uri="{BB962C8B-B14F-4D97-AF65-F5344CB8AC3E}">
        <p14:creationId xmlns:p14="http://schemas.microsoft.com/office/powerpoint/2010/main" val="180277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AB In-Brief">
    <p:spTree>
      <p:nvGrpSpPr>
        <p:cNvPr id="1" name=""/>
        <p:cNvGrpSpPr/>
        <p:nvPr/>
      </p:nvGrpSpPr>
      <p:grpSpPr>
        <a:xfrm>
          <a:off x="0" y="0"/>
          <a:ext cx="0" cy="0"/>
          <a:chOff x="0" y="0"/>
          <a:chExt cx="0" cy="0"/>
        </a:xfrm>
      </p:grpSpPr>
      <p:sp>
        <p:nvSpPr>
          <p:cNvPr id="44" name="Freeform 22">
            <a:extLst>
              <a:ext uri="{FF2B5EF4-FFF2-40B4-BE49-F238E27FC236}">
                <a16:creationId xmlns:a16="http://schemas.microsoft.com/office/drawing/2014/main" id="{FD737D13-49C0-4D0C-9B09-F4698FB94EB9}"/>
              </a:ext>
            </a:extLst>
          </p:cNvPr>
          <p:cNvSpPr/>
          <p:nvPr userDrawn="1"/>
        </p:nvSpPr>
        <p:spPr bwMode="gray">
          <a:xfrm>
            <a:off x="0" y="1929942"/>
            <a:ext cx="2018465" cy="2870658"/>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55" name="Straight Connector 54">
            <a:extLst>
              <a:ext uri="{FF2B5EF4-FFF2-40B4-BE49-F238E27FC236}">
                <a16:creationId xmlns:a16="http://schemas.microsoft.com/office/drawing/2014/main" id="{CCA2EDD7-0388-4400-A0FE-0B76DBE42557}"/>
              </a:ext>
            </a:extLst>
          </p:cNvPr>
          <p:cNvCxnSpPr>
            <a:cxnSpLocks/>
          </p:cNvCxnSpPr>
          <p:nvPr userDrawn="1"/>
        </p:nvCxnSpPr>
        <p:spPr bwMode="gray">
          <a:xfrm>
            <a:off x="0" y="1935341"/>
            <a:ext cx="2017307" cy="0"/>
          </a:xfrm>
          <a:prstGeom prst="line">
            <a:avLst/>
          </a:prstGeom>
          <a:ln w="22225">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3" name="Freeform 22">
            <a:extLst>
              <a:ext uri="{FF2B5EF4-FFF2-40B4-BE49-F238E27FC236}">
                <a16:creationId xmlns:a16="http://schemas.microsoft.com/office/drawing/2014/main" id="{B35C43AF-919F-4BAA-8EC4-638FB2640018}"/>
              </a:ext>
            </a:extLst>
          </p:cNvPr>
          <p:cNvSpPr/>
          <p:nvPr userDrawn="1"/>
        </p:nvSpPr>
        <p:spPr bwMode="gray">
          <a:xfrm>
            <a:off x="2011680" y="603504"/>
            <a:ext cx="4389120" cy="4197096"/>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79" name="Picture 78">
            <a:extLst>
              <a:ext uri="{FF2B5EF4-FFF2-40B4-BE49-F238E27FC236}">
                <a16:creationId xmlns:a16="http://schemas.microsoft.com/office/drawing/2014/main" id="{14AA5082-E522-41B3-8A7A-5302BE19139B}"/>
              </a:ext>
            </a:extLst>
          </p:cNvPr>
          <p:cNvPicPr>
            <a:picLocks noChangeAspect="1"/>
          </p:cNvPicPr>
          <p:nvPr userDrawn="1"/>
        </p:nvPicPr>
        <p:blipFill>
          <a:blip r:embed="rId3"/>
          <a:stretch>
            <a:fillRect/>
          </a:stretch>
        </p:blipFill>
        <p:spPr bwMode="gray">
          <a:xfrm>
            <a:off x="2011680" y="603504"/>
            <a:ext cx="4379985" cy="4200153"/>
          </a:xfrm>
          <a:prstGeom prst="rect">
            <a:avLst/>
          </a:prstGeom>
        </p:spPr>
      </p:pic>
      <p:sp>
        <p:nvSpPr>
          <p:cNvPr id="80" name="Oval 79">
            <a:extLst>
              <a:ext uri="{FF2B5EF4-FFF2-40B4-BE49-F238E27FC236}">
                <a16:creationId xmlns:a16="http://schemas.microsoft.com/office/drawing/2014/main" id="{388963E6-34AD-4B7F-B968-9AD41BBDB734}"/>
              </a:ext>
            </a:extLst>
          </p:cNvPr>
          <p:cNvSpPr/>
          <p:nvPr userDrawn="1"/>
        </p:nvSpPr>
        <p:spPr bwMode="gray">
          <a:xfrm>
            <a:off x="2960180" y="1349833"/>
            <a:ext cx="2505205" cy="250520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Text Placeholder 1"/>
          <p:cNvSpPr txBox="1">
            <a:spLocks/>
          </p:cNvSpPr>
          <p:nvPr userDrawn="1"/>
        </p:nvSpPr>
        <p:spPr bwMode="gray">
          <a:xfrm>
            <a:off x="6469574" y="-5582"/>
            <a:ext cx="1382195" cy="1231188"/>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7" name="TextBox 6"/>
          <p:cNvSpPr txBox="1"/>
          <p:nvPr userDrawn="1"/>
        </p:nvSpPr>
        <p:spPr bwMode="gray">
          <a:xfrm>
            <a:off x="6553161" y="50431"/>
            <a:ext cx="1267384" cy="553998"/>
          </a:xfrm>
          <a:prstGeom prst="rect">
            <a:avLst/>
          </a:prstGeom>
          <a:noFill/>
        </p:spPr>
        <p:txBody>
          <a:bodyPr wrap="square" lIns="0" tIns="0" rIns="0" bIns="0" rtlCol="0">
            <a:spAutoFit/>
          </a:bodyPr>
          <a:lstStyle/>
          <a:p>
            <a:pPr>
              <a:spcBef>
                <a:spcPts val="500"/>
              </a:spcBef>
            </a:pPr>
            <a:r>
              <a:rPr lang="en-US" sz="1200" b="1" dirty="0">
                <a:solidFill>
                  <a:schemeClr val="bg1"/>
                </a:solidFill>
                <a:latin typeface="Arial" panose="020B0604020202020204" pitchFamily="34" charset="0"/>
                <a:cs typeface="Arial" panose="020B0604020202020204" pitchFamily="34" charset="0"/>
              </a:rPr>
              <a:t>DO NOT EDIT THIS SLIDE FOR ANY PURPOSE</a:t>
            </a:r>
          </a:p>
        </p:txBody>
      </p:sp>
      <p:sp>
        <p:nvSpPr>
          <p:cNvPr id="8" name="TextBox 7"/>
          <p:cNvSpPr txBox="1"/>
          <p:nvPr userDrawn="1"/>
        </p:nvSpPr>
        <p:spPr bwMode="gray">
          <a:xfrm>
            <a:off x="6553161" y="722763"/>
            <a:ext cx="1267383" cy="433452"/>
          </a:xfrm>
          <a:prstGeom prst="rect">
            <a:avLst/>
          </a:prstGeom>
          <a:noFill/>
        </p:spPr>
        <p:txBody>
          <a:bodyPr wrap="square" lIns="0" tIns="0" rIns="0" bIns="0" rtlCol="0">
            <a:spAutoFit/>
          </a:bodyPr>
          <a:lstStyle/>
          <a:p>
            <a:pPr>
              <a:spcBef>
                <a:spcPts val="500"/>
              </a:spcBef>
            </a:pPr>
            <a:r>
              <a:rPr lang="en-US" sz="800" dirty="0">
                <a:solidFill>
                  <a:schemeClr val="bg1"/>
                </a:solidFill>
                <a:latin typeface="Arial" panose="020B0604020202020204" pitchFamily="34" charset="0"/>
                <a:cs typeface="Arial" panose="020B0604020202020204" pitchFamily="34" charset="0"/>
              </a:rPr>
              <a:t>If an edit is necessary,</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please contact:</a:t>
            </a:r>
          </a:p>
          <a:p>
            <a:pPr>
              <a:spcBef>
                <a:spcPts val="500"/>
              </a:spcBef>
            </a:pPr>
            <a:r>
              <a:rPr lang="en-US" sz="800" b="1" dirty="0">
                <a:solidFill>
                  <a:schemeClr val="bg1"/>
                </a:solidFill>
                <a:latin typeface="Arial" panose="020B0604020202020204" pitchFamily="34" charset="0"/>
                <a:cs typeface="Arial" panose="020B0604020202020204" pitchFamily="34" charset="0"/>
              </a:rPr>
              <a:t>DSS-Requests@eab.com</a:t>
            </a:r>
            <a:endParaRPr lang="en-US" sz="800" b="1" i="1" dirty="0">
              <a:solidFill>
                <a:schemeClr val="bg1"/>
              </a:solidFill>
              <a:latin typeface="Arial" panose="020B0604020202020204" pitchFamily="34" charset="0"/>
              <a:cs typeface="Arial" panose="020B0604020202020204" pitchFamily="34" charset="0"/>
            </a:endParaRPr>
          </a:p>
        </p:txBody>
      </p:sp>
      <p:pic>
        <p:nvPicPr>
          <p:cNvPr id="45" name="Picture 44">
            <a:extLst>
              <a:ext uri="{FF2B5EF4-FFF2-40B4-BE49-F238E27FC236}">
                <a16:creationId xmlns:a16="http://schemas.microsoft.com/office/drawing/2014/main" id="{8253B356-73C4-4A33-9FDB-18EBFACD2DC1}"/>
              </a:ext>
            </a:extLst>
          </p:cNvPr>
          <p:cNvPicPr>
            <a:picLocks noChangeAspect="1"/>
          </p:cNvPicPr>
          <p:nvPr userDrawn="1"/>
        </p:nvPicPr>
        <p:blipFill>
          <a:blip r:embed="rId4"/>
          <a:stretch>
            <a:fillRect/>
          </a:stretch>
        </p:blipFill>
        <p:spPr bwMode="gray">
          <a:xfrm>
            <a:off x="2643774" y="986010"/>
            <a:ext cx="3136584" cy="3139630"/>
          </a:xfrm>
          <a:prstGeom prst="rect">
            <a:avLst/>
          </a:prstGeom>
        </p:spPr>
      </p:pic>
      <p:grpSp>
        <p:nvGrpSpPr>
          <p:cNvPr id="49" name="Group 48">
            <a:extLst>
              <a:ext uri="{FF2B5EF4-FFF2-40B4-BE49-F238E27FC236}">
                <a16:creationId xmlns:a16="http://schemas.microsoft.com/office/drawing/2014/main" id="{1C6B6EF3-92B1-4B46-B9B1-B3564405201B}"/>
              </a:ext>
            </a:extLst>
          </p:cNvPr>
          <p:cNvGrpSpPr/>
          <p:nvPr userDrawn="1"/>
        </p:nvGrpSpPr>
        <p:grpSpPr bwMode="gray">
          <a:xfrm>
            <a:off x="272283" y="905558"/>
            <a:ext cx="1746182" cy="677108"/>
            <a:chOff x="226994" y="941528"/>
            <a:chExt cx="1746182" cy="677108"/>
          </a:xfrm>
        </p:grpSpPr>
        <p:sp>
          <p:nvSpPr>
            <p:cNvPr id="50" name="TextBox 49">
              <a:extLst>
                <a:ext uri="{FF2B5EF4-FFF2-40B4-BE49-F238E27FC236}">
                  <a16:creationId xmlns:a16="http://schemas.microsoft.com/office/drawing/2014/main" id="{4D990C86-80E9-4035-B1A7-351539DA9C1D}"/>
                </a:ext>
              </a:extLst>
            </p:cNvPr>
            <p:cNvSpPr txBox="1"/>
            <p:nvPr userDrawn="1"/>
          </p:nvSpPr>
          <p:spPr bwMode="gray">
            <a:xfrm>
              <a:off x="289781" y="941528"/>
              <a:ext cx="1683395" cy="677108"/>
            </a:xfrm>
            <a:prstGeom prst="rect">
              <a:avLst/>
            </a:prstGeom>
            <a:noFill/>
          </p:spPr>
          <p:txBody>
            <a:bodyPr wrap="square" lIns="0" tIns="0" rIns="0" bIns="0" rtlCol="0">
              <a:spAutoFit/>
            </a:bodyPr>
            <a:lstStyle/>
            <a:p>
              <a:pPr>
                <a:spcBef>
                  <a:spcPts val="500"/>
                </a:spcBef>
              </a:pPr>
              <a:r>
                <a:rPr lang="en-US" sz="1100" b="1" dirty="0">
                  <a:latin typeface="+mj-lt"/>
                </a:rPr>
                <a:t>We help schools </a:t>
              </a:r>
              <a:br>
                <a:rPr lang="en-US" sz="1100" b="1" dirty="0">
                  <a:latin typeface="+mj-lt"/>
                </a:rPr>
              </a:br>
              <a:r>
                <a:rPr lang="en-US" sz="1100" b="1" dirty="0">
                  <a:latin typeface="+mj-lt"/>
                </a:rPr>
                <a:t>support students </a:t>
              </a:r>
              <a:br>
                <a:rPr lang="en-US" sz="1100" b="1" dirty="0">
                  <a:latin typeface="+mj-lt"/>
                </a:rPr>
              </a:br>
              <a:r>
                <a:rPr lang="en-US" sz="1100" dirty="0">
                  <a:solidFill>
                    <a:schemeClr val="accent2"/>
                  </a:solidFill>
                  <a:latin typeface="+mj-lt"/>
                </a:rPr>
                <a:t>from enrollment to </a:t>
              </a:r>
              <a:br>
                <a:rPr lang="en-US" sz="1100" dirty="0">
                  <a:solidFill>
                    <a:schemeClr val="accent2"/>
                  </a:solidFill>
                  <a:latin typeface="+mj-lt"/>
                </a:rPr>
              </a:br>
              <a:r>
                <a:rPr lang="en-US" sz="1100" dirty="0">
                  <a:solidFill>
                    <a:schemeClr val="accent2"/>
                  </a:solidFill>
                  <a:latin typeface="+mj-lt"/>
                </a:rPr>
                <a:t>graduation and beyond</a:t>
              </a:r>
            </a:p>
          </p:txBody>
        </p:sp>
        <p:cxnSp>
          <p:nvCxnSpPr>
            <p:cNvPr id="51" name="Straight Connector 50">
              <a:extLst>
                <a:ext uri="{FF2B5EF4-FFF2-40B4-BE49-F238E27FC236}">
                  <a16:creationId xmlns:a16="http://schemas.microsoft.com/office/drawing/2014/main" id="{44EEF69A-489C-42AA-9032-8F88FA1E30BF}"/>
                </a:ext>
              </a:extLst>
            </p:cNvPr>
            <p:cNvCxnSpPr>
              <a:cxnSpLocks/>
            </p:cNvCxnSpPr>
            <p:nvPr userDrawn="1"/>
          </p:nvCxnSpPr>
          <p:spPr bwMode="gray">
            <a:xfrm flipH="1" flipV="1">
              <a:off x="226994" y="969237"/>
              <a:ext cx="5530" cy="649399"/>
            </a:xfrm>
            <a:prstGeom prst="line">
              <a:avLst/>
            </a:prstGeom>
            <a:ln w="22225">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52" name="TextBox 51">
            <a:extLst>
              <a:ext uri="{FF2B5EF4-FFF2-40B4-BE49-F238E27FC236}">
                <a16:creationId xmlns:a16="http://schemas.microsoft.com/office/drawing/2014/main" id="{9FAD879C-AE39-4D8C-9572-A04525ABE03D}"/>
              </a:ext>
            </a:extLst>
          </p:cNvPr>
          <p:cNvSpPr txBox="1"/>
          <p:nvPr userDrawn="1"/>
        </p:nvSpPr>
        <p:spPr bwMode="gray">
          <a:xfrm>
            <a:off x="2191780" y="721806"/>
            <a:ext cx="1129389" cy="256737"/>
          </a:xfrm>
          <a:prstGeom prst="rect">
            <a:avLst/>
          </a:prstGeom>
          <a:noFill/>
        </p:spPr>
        <p:txBody>
          <a:bodyPr wrap="square" lIns="0" tIns="0" rIns="0" bIns="0" numCol="1" spcCol="457200" rtlCol="0">
            <a:spAutoFit/>
          </a:bodyPr>
          <a:lstStyle/>
          <a:p>
            <a:pPr marL="112713" indent="-112713">
              <a:lnSpc>
                <a:spcPct val="108000"/>
              </a:lnSpc>
              <a:spcBef>
                <a:spcPts val="400"/>
              </a:spcBef>
              <a:buClr>
                <a:schemeClr val="tx2"/>
              </a:buClr>
              <a:buSzPct val="120000"/>
              <a:buFont typeface="Verdana" panose="020B0604030504040204" pitchFamily="34" charset="0"/>
              <a:buChar char="›"/>
            </a:pPr>
            <a:r>
              <a:rPr lang="en-US" sz="800" dirty="0">
                <a:solidFill>
                  <a:schemeClr val="bg1"/>
                </a:solidFill>
                <a:latin typeface="+mj-lt"/>
              </a:rPr>
              <a:t>Find and enroll your right-fit students</a:t>
            </a:r>
          </a:p>
        </p:txBody>
      </p:sp>
      <p:sp>
        <p:nvSpPr>
          <p:cNvPr id="53" name="TextBox 52">
            <a:extLst>
              <a:ext uri="{FF2B5EF4-FFF2-40B4-BE49-F238E27FC236}">
                <a16:creationId xmlns:a16="http://schemas.microsoft.com/office/drawing/2014/main" id="{18AB59BA-9156-48E0-AAFC-71176CA87C54}"/>
              </a:ext>
            </a:extLst>
          </p:cNvPr>
          <p:cNvSpPr txBox="1"/>
          <p:nvPr userDrawn="1"/>
        </p:nvSpPr>
        <p:spPr bwMode="gray">
          <a:xfrm>
            <a:off x="5029132" y="721806"/>
            <a:ext cx="1147566" cy="256737"/>
          </a:xfrm>
          <a:prstGeom prst="rect">
            <a:avLst/>
          </a:prstGeom>
          <a:noFill/>
        </p:spPr>
        <p:txBody>
          <a:bodyPr wrap="square" lIns="0" tIns="0" rIns="0" bIns="0" numCol="1" spcCol="457200" rtlCol="0">
            <a:spAutoFit/>
          </a:bodyPr>
          <a:lstStyle/>
          <a:p>
            <a:pPr marL="112713" indent="-112713">
              <a:lnSpc>
                <a:spcPct val="108000"/>
              </a:lnSpc>
              <a:spcBef>
                <a:spcPts val="400"/>
              </a:spcBef>
              <a:buClr>
                <a:schemeClr val="tx2"/>
              </a:buClr>
              <a:buSzPct val="120000"/>
              <a:buFont typeface="Verdana" panose="020B0604030504040204" pitchFamily="34" charset="0"/>
              <a:buChar char="›"/>
            </a:pPr>
            <a:r>
              <a:rPr lang="en-US" sz="800" dirty="0">
                <a:solidFill>
                  <a:schemeClr val="bg1"/>
                </a:solidFill>
                <a:latin typeface="+mj-lt"/>
              </a:rPr>
              <a:t>Support and graduate more students</a:t>
            </a:r>
          </a:p>
        </p:txBody>
      </p:sp>
      <p:sp>
        <p:nvSpPr>
          <p:cNvPr id="54" name="TextBox 53">
            <a:extLst>
              <a:ext uri="{FF2B5EF4-FFF2-40B4-BE49-F238E27FC236}">
                <a16:creationId xmlns:a16="http://schemas.microsoft.com/office/drawing/2014/main" id="{ADB7DC10-7703-4D6F-8172-B279CBFB82A0}"/>
              </a:ext>
            </a:extLst>
          </p:cNvPr>
          <p:cNvSpPr txBox="1"/>
          <p:nvPr userDrawn="1"/>
        </p:nvSpPr>
        <p:spPr bwMode="gray">
          <a:xfrm>
            <a:off x="3570592" y="4240173"/>
            <a:ext cx="1258401" cy="256737"/>
          </a:xfrm>
          <a:prstGeom prst="rect">
            <a:avLst/>
          </a:prstGeom>
          <a:noFill/>
        </p:spPr>
        <p:txBody>
          <a:bodyPr wrap="square" lIns="0" tIns="0" rIns="0" bIns="0" numCol="1" spcCol="457200" rtlCol="0">
            <a:spAutoFit/>
          </a:bodyPr>
          <a:lstStyle/>
          <a:p>
            <a:pPr marL="112713" indent="-112713">
              <a:lnSpc>
                <a:spcPct val="108000"/>
              </a:lnSpc>
              <a:spcBef>
                <a:spcPts val="600"/>
              </a:spcBef>
              <a:buClr>
                <a:schemeClr val="tx2"/>
              </a:buClr>
              <a:buSzPct val="120000"/>
              <a:buFont typeface="Verdana" panose="020B0604030504040204" pitchFamily="34" charset="0"/>
              <a:buChar char="›"/>
            </a:pPr>
            <a:r>
              <a:rPr lang="en-US" sz="800" dirty="0">
                <a:solidFill>
                  <a:schemeClr val="bg1"/>
                </a:solidFill>
                <a:latin typeface="+mj-lt"/>
              </a:rPr>
              <a:t>Prepare your institution </a:t>
            </a:r>
            <a:br>
              <a:rPr lang="en-US" sz="800" dirty="0">
                <a:solidFill>
                  <a:schemeClr val="bg1"/>
                </a:solidFill>
                <a:latin typeface="+mj-lt"/>
              </a:rPr>
            </a:br>
            <a:r>
              <a:rPr lang="en-US" sz="800" dirty="0">
                <a:solidFill>
                  <a:schemeClr val="bg1"/>
                </a:solidFill>
                <a:latin typeface="+mj-lt"/>
              </a:rPr>
              <a:t>for the future</a:t>
            </a:r>
          </a:p>
        </p:txBody>
      </p:sp>
      <p:sp>
        <p:nvSpPr>
          <p:cNvPr id="56" name="TextBox 55">
            <a:extLst>
              <a:ext uri="{FF2B5EF4-FFF2-40B4-BE49-F238E27FC236}">
                <a16:creationId xmlns:a16="http://schemas.microsoft.com/office/drawing/2014/main" id="{5E6B8A95-5375-4097-AA98-A002250613D5}"/>
              </a:ext>
            </a:extLst>
          </p:cNvPr>
          <p:cNvSpPr txBox="1"/>
          <p:nvPr userDrawn="1"/>
        </p:nvSpPr>
        <p:spPr bwMode="gray">
          <a:xfrm>
            <a:off x="444085" y="2188209"/>
            <a:ext cx="1162966"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bg1"/>
                </a:solidFill>
              </a:rPr>
              <a:t>ROOTED IN RESEARCH</a:t>
            </a:r>
          </a:p>
        </p:txBody>
      </p:sp>
      <p:sp>
        <p:nvSpPr>
          <p:cNvPr id="57" name="TextBox 56">
            <a:extLst>
              <a:ext uri="{FF2B5EF4-FFF2-40B4-BE49-F238E27FC236}">
                <a16:creationId xmlns:a16="http://schemas.microsoft.com/office/drawing/2014/main" id="{D4B08A33-B51F-4921-B09D-EBDDC2DD2449}"/>
              </a:ext>
            </a:extLst>
          </p:cNvPr>
          <p:cNvSpPr txBox="1"/>
          <p:nvPr userDrawn="1"/>
        </p:nvSpPr>
        <p:spPr bwMode="gray">
          <a:xfrm>
            <a:off x="903359" y="2369028"/>
            <a:ext cx="732284" cy="200055"/>
          </a:xfrm>
          <a:prstGeom prst="rect">
            <a:avLst/>
          </a:prstGeom>
          <a:noFill/>
        </p:spPr>
        <p:txBody>
          <a:bodyPr wrap="square" lIns="0" tIns="0" rIns="0" bIns="0" rtlCol="0">
            <a:spAutoFit/>
          </a:bodyPr>
          <a:lstStyle/>
          <a:p>
            <a:pPr>
              <a:spcBef>
                <a:spcPts val="500"/>
              </a:spcBef>
            </a:pPr>
            <a:r>
              <a:rPr lang="en-US" sz="650" dirty="0">
                <a:solidFill>
                  <a:schemeClr val="bg1"/>
                </a:solidFill>
              </a:rPr>
              <a:t>Peer-tested </a:t>
            </a:r>
            <a:br>
              <a:rPr lang="en-US" sz="650" dirty="0">
                <a:solidFill>
                  <a:schemeClr val="bg1"/>
                </a:solidFill>
              </a:rPr>
            </a:br>
            <a:r>
              <a:rPr lang="en-US" sz="650" dirty="0">
                <a:solidFill>
                  <a:schemeClr val="bg1"/>
                </a:solidFill>
              </a:rPr>
              <a:t>best practices</a:t>
            </a:r>
          </a:p>
        </p:txBody>
      </p:sp>
      <p:sp>
        <p:nvSpPr>
          <p:cNvPr id="58" name="TextBox 57">
            <a:extLst>
              <a:ext uri="{FF2B5EF4-FFF2-40B4-BE49-F238E27FC236}">
                <a16:creationId xmlns:a16="http://schemas.microsoft.com/office/drawing/2014/main" id="{5A220AAD-0796-4BB2-878F-73B9F64064AC}"/>
              </a:ext>
            </a:extLst>
          </p:cNvPr>
          <p:cNvSpPr txBox="1"/>
          <p:nvPr userDrawn="1"/>
        </p:nvSpPr>
        <p:spPr bwMode="gray">
          <a:xfrm>
            <a:off x="444085" y="2363411"/>
            <a:ext cx="443338" cy="169277"/>
          </a:xfrm>
          <a:prstGeom prst="rect">
            <a:avLst/>
          </a:prstGeom>
          <a:noFill/>
        </p:spPr>
        <p:txBody>
          <a:bodyPr wrap="square" lIns="0" tIns="0" rIns="0" bIns="0" rtlCol="0">
            <a:spAutoFit/>
          </a:bodyPr>
          <a:lstStyle/>
          <a:p>
            <a:pPr>
              <a:spcBef>
                <a:spcPts val="500"/>
              </a:spcBef>
            </a:pPr>
            <a:r>
              <a:rPr lang="en-US" sz="1100" dirty="0">
                <a:solidFill>
                  <a:schemeClr val="tx2"/>
                </a:solidFill>
                <a:latin typeface="+mj-lt"/>
              </a:rPr>
              <a:t>7,500</a:t>
            </a:r>
            <a:r>
              <a:rPr lang="en-US" sz="1100" baseline="30000" dirty="0">
                <a:solidFill>
                  <a:schemeClr val="tx2"/>
                </a:solidFill>
                <a:latin typeface="+mj-lt"/>
              </a:rPr>
              <a:t>+</a:t>
            </a:r>
          </a:p>
        </p:txBody>
      </p:sp>
      <p:sp>
        <p:nvSpPr>
          <p:cNvPr id="59" name="TextBox 58">
            <a:extLst>
              <a:ext uri="{FF2B5EF4-FFF2-40B4-BE49-F238E27FC236}">
                <a16:creationId xmlns:a16="http://schemas.microsoft.com/office/drawing/2014/main" id="{7776F4A0-CB6C-4D2E-94C9-D15611A2B978}"/>
              </a:ext>
            </a:extLst>
          </p:cNvPr>
          <p:cNvSpPr txBox="1"/>
          <p:nvPr userDrawn="1"/>
        </p:nvSpPr>
        <p:spPr bwMode="gray">
          <a:xfrm>
            <a:off x="903359" y="2643386"/>
            <a:ext cx="968825" cy="200055"/>
          </a:xfrm>
          <a:prstGeom prst="rect">
            <a:avLst/>
          </a:prstGeom>
          <a:noFill/>
        </p:spPr>
        <p:txBody>
          <a:bodyPr wrap="square" lIns="0" tIns="0" rIns="0" bIns="0" rtlCol="0">
            <a:spAutoFit/>
          </a:bodyPr>
          <a:lstStyle/>
          <a:p>
            <a:pPr>
              <a:spcBef>
                <a:spcPts val="500"/>
              </a:spcBef>
            </a:pPr>
            <a:r>
              <a:rPr lang="en-US" sz="650" spc="-10" baseline="0" dirty="0">
                <a:solidFill>
                  <a:schemeClr val="bg1"/>
                </a:solidFill>
              </a:rPr>
              <a:t>Enrollment innovations </a:t>
            </a:r>
            <a:r>
              <a:rPr lang="en-US" sz="650" dirty="0">
                <a:solidFill>
                  <a:schemeClr val="bg1"/>
                </a:solidFill>
              </a:rPr>
              <a:t>tested annually</a:t>
            </a:r>
          </a:p>
        </p:txBody>
      </p:sp>
      <p:sp>
        <p:nvSpPr>
          <p:cNvPr id="60" name="TextBox 59">
            <a:extLst>
              <a:ext uri="{FF2B5EF4-FFF2-40B4-BE49-F238E27FC236}">
                <a16:creationId xmlns:a16="http://schemas.microsoft.com/office/drawing/2014/main" id="{1A72E09B-BAE9-4211-82CD-F3B75654241F}"/>
              </a:ext>
            </a:extLst>
          </p:cNvPr>
          <p:cNvSpPr txBox="1"/>
          <p:nvPr userDrawn="1"/>
        </p:nvSpPr>
        <p:spPr bwMode="gray">
          <a:xfrm>
            <a:off x="444085" y="2637769"/>
            <a:ext cx="443338" cy="169277"/>
          </a:xfrm>
          <a:prstGeom prst="rect">
            <a:avLst/>
          </a:prstGeom>
          <a:noFill/>
        </p:spPr>
        <p:txBody>
          <a:bodyPr wrap="square" lIns="0" tIns="0" rIns="0" bIns="0" rtlCol="0">
            <a:spAutoFit/>
          </a:bodyPr>
          <a:lstStyle/>
          <a:p>
            <a:pPr>
              <a:spcBef>
                <a:spcPts val="500"/>
              </a:spcBef>
            </a:pPr>
            <a:r>
              <a:rPr lang="en-US" sz="1100" dirty="0">
                <a:solidFill>
                  <a:schemeClr val="tx2"/>
                </a:solidFill>
                <a:latin typeface="+mj-lt"/>
              </a:rPr>
              <a:t>500</a:t>
            </a:r>
            <a:r>
              <a:rPr lang="en-US" sz="1100" baseline="30000" dirty="0">
                <a:solidFill>
                  <a:schemeClr val="tx2"/>
                </a:solidFill>
                <a:latin typeface="+mj-lt"/>
              </a:rPr>
              <a:t>+</a:t>
            </a:r>
          </a:p>
        </p:txBody>
      </p:sp>
      <p:grpSp>
        <p:nvGrpSpPr>
          <p:cNvPr id="61" name="Group 60">
            <a:extLst>
              <a:ext uri="{FF2B5EF4-FFF2-40B4-BE49-F238E27FC236}">
                <a16:creationId xmlns:a16="http://schemas.microsoft.com/office/drawing/2014/main" id="{47AC8ACA-20C6-4E46-9DF1-37FD1693BDE9}"/>
              </a:ext>
            </a:extLst>
          </p:cNvPr>
          <p:cNvGrpSpPr/>
          <p:nvPr userDrawn="1"/>
        </p:nvGrpSpPr>
        <p:grpSpPr bwMode="gray">
          <a:xfrm>
            <a:off x="264738" y="2196283"/>
            <a:ext cx="108698" cy="108698"/>
            <a:chOff x="4812593" y="3156606"/>
            <a:chExt cx="316374" cy="316374"/>
          </a:xfrm>
        </p:grpSpPr>
        <p:sp>
          <p:nvSpPr>
            <p:cNvPr id="62" name="Oval 61">
              <a:extLst>
                <a:ext uri="{FF2B5EF4-FFF2-40B4-BE49-F238E27FC236}">
                  <a16:creationId xmlns:a16="http://schemas.microsoft.com/office/drawing/2014/main" id="{E457DA8F-7C30-4052-A7F0-73DDEEC5FB01}"/>
                </a:ext>
              </a:extLst>
            </p:cNvPr>
            <p:cNvSpPr/>
            <p:nvPr/>
          </p:nvSpPr>
          <p:spPr bwMode="gray">
            <a:xfrm>
              <a:off x="4812593" y="3156606"/>
              <a:ext cx="316374" cy="316374"/>
            </a:xfrm>
            <a:prstGeom prst="ellipse">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63" name="Freeform 12">
              <a:extLst>
                <a:ext uri="{FF2B5EF4-FFF2-40B4-BE49-F238E27FC236}">
                  <a16:creationId xmlns:a16="http://schemas.microsoft.com/office/drawing/2014/main" id="{34FB12DA-07B5-4E92-A04B-B8FA405F320B}"/>
                </a:ext>
              </a:extLst>
            </p:cNvPr>
            <p:cNvSpPr/>
            <p:nvPr/>
          </p:nvSpPr>
          <p:spPr bwMode="gray">
            <a:xfrm rot="8100000">
              <a:off x="4899384" y="3263023"/>
              <a:ext cx="100493"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rnd" cmpd="sng" algn="ctr">
              <a:solidFill>
                <a:schemeClr val="bg1"/>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64" name="TextBox 63">
            <a:extLst>
              <a:ext uri="{FF2B5EF4-FFF2-40B4-BE49-F238E27FC236}">
                <a16:creationId xmlns:a16="http://schemas.microsoft.com/office/drawing/2014/main" id="{3EBD75B6-04FA-46CD-BCD2-EF09236F8FDA}"/>
              </a:ext>
            </a:extLst>
          </p:cNvPr>
          <p:cNvSpPr txBox="1"/>
          <p:nvPr userDrawn="1"/>
        </p:nvSpPr>
        <p:spPr bwMode="gray">
          <a:xfrm>
            <a:off x="444085" y="3092228"/>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bg1"/>
                </a:solidFill>
              </a:rPr>
              <a:t>ADVANTAGE OF SCALE</a:t>
            </a:r>
          </a:p>
        </p:txBody>
      </p:sp>
      <p:sp>
        <p:nvSpPr>
          <p:cNvPr id="65" name="TextBox 64">
            <a:extLst>
              <a:ext uri="{FF2B5EF4-FFF2-40B4-BE49-F238E27FC236}">
                <a16:creationId xmlns:a16="http://schemas.microsoft.com/office/drawing/2014/main" id="{881A8E26-7F89-4FA4-91A1-C0737D0A6CD0}"/>
              </a:ext>
            </a:extLst>
          </p:cNvPr>
          <p:cNvSpPr txBox="1"/>
          <p:nvPr userDrawn="1"/>
        </p:nvSpPr>
        <p:spPr bwMode="gray">
          <a:xfrm>
            <a:off x="903359" y="3273047"/>
            <a:ext cx="732284" cy="200055"/>
          </a:xfrm>
          <a:prstGeom prst="rect">
            <a:avLst/>
          </a:prstGeom>
          <a:noFill/>
        </p:spPr>
        <p:txBody>
          <a:bodyPr wrap="square" lIns="0" tIns="0" rIns="0" bIns="0" rtlCol="0">
            <a:spAutoFit/>
          </a:bodyPr>
          <a:lstStyle/>
          <a:p>
            <a:pPr>
              <a:spcBef>
                <a:spcPts val="500"/>
              </a:spcBef>
            </a:pPr>
            <a:r>
              <a:rPr lang="en-US" sz="650" dirty="0">
                <a:solidFill>
                  <a:schemeClr val="bg1"/>
                </a:solidFill>
              </a:rPr>
              <a:t>Institutions </a:t>
            </a:r>
            <a:br>
              <a:rPr lang="en-US" sz="650" dirty="0">
                <a:solidFill>
                  <a:schemeClr val="bg1"/>
                </a:solidFill>
              </a:rPr>
            </a:br>
            <a:r>
              <a:rPr lang="en-US" sz="650" dirty="0">
                <a:solidFill>
                  <a:schemeClr val="bg1"/>
                </a:solidFill>
              </a:rPr>
              <a:t>served</a:t>
            </a:r>
          </a:p>
        </p:txBody>
      </p:sp>
      <p:sp>
        <p:nvSpPr>
          <p:cNvPr id="66" name="TextBox 65">
            <a:extLst>
              <a:ext uri="{FF2B5EF4-FFF2-40B4-BE49-F238E27FC236}">
                <a16:creationId xmlns:a16="http://schemas.microsoft.com/office/drawing/2014/main" id="{8F006172-9BFA-427D-9855-69216A673130}"/>
              </a:ext>
            </a:extLst>
          </p:cNvPr>
          <p:cNvSpPr txBox="1"/>
          <p:nvPr userDrawn="1"/>
        </p:nvSpPr>
        <p:spPr bwMode="gray">
          <a:xfrm>
            <a:off x="444085" y="3267430"/>
            <a:ext cx="443338" cy="169277"/>
          </a:xfrm>
          <a:prstGeom prst="rect">
            <a:avLst/>
          </a:prstGeom>
          <a:noFill/>
        </p:spPr>
        <p:txBody>
          <a:bodyPr wrap="square" lIns="0" tIns="0" rIns="0" bIns="0" rtlCol="0">
            <a:spAutoFit/>
          </a:bodyPr>
          <a:lstStyle/>
          <a:p>
            <a:pPr>
              <a:spcBef>
                <a:spcPts val="500"/>
              </a:spcBef>
            </a:pPr>
            <a:r>
              <a:rPr lang="en-US" sz="1100" dirty="0">
                <a:solidFill>
                  <a:schemeClr val="tx2"/>
                </a:solidFill>
                <a:latin typeface="+mj-lt"/>
              </a:rPr>
              <a:t>1,500</a:t>
            </a:r>
            <a:r>
              <a:rPr lang="en-US" sz="1100" baseline="30000" dirty="0">
                <a:solidFill>
                  <a:schemeClr val="tx2"/>
                </a:solidFill>
                <a:latin typeface="+mj-lt"/>
              </a:rPr>
              <a:t>+</a:t>
            </a:r>
          </a:p>
        </p:txBody>
      </p:sp>
      <p:sp>
        <p:nvSpPr>
          <p:cNvPr id="67" name="TextBox 66">
            <a:extLst>
              <a:ext uri="{FF2B5EF4-FFF2-40B4-BE49-F238E27FC236}">
                <a16:creationId xmlns:a16="http://schemas.microsoft.com/office/drawing/2014/main" id="{3A211A68-C41E-49F2-A3A3-3228AEA24ED3}"/>
              </a:ext>
            </a:extLst>
          </p:cNvPr>
          <p:cNvSpPr txBox="1"/>
          <p:nvPr userDrawn="1"/>
        </p:nvSpPr>
        <p:spPr bwMode="gray">
          <a:xfrm>
            <a:off x="903359" y="3547405"/>
            <a:ext cx="933758" cy="200055"/>
          </a:xfrm>
          <a:prstGeom prst="rect">
            <a:avLst/>
          </a:prstGeom>
          <a:noFill/>
        </p:spPr>
        <p:txBody>
          <a:bodyPr wrap="square" lIns="0" tIns="0" rIns="0" bIns="0" rtlCol="0">
            <a:spAutoFit/>
          </a:bodyPr>
          <a:lstStyle/>
          <a:p>
            <a:pPr>
              <a:spcBef>
                <a:spcPts val="500"/>
              </a:spcBef>
            </a:pPr>
            <a:r>
              <a:rPr lang="en-US" sz="650" dirty="0">
                <a:solidFill>
                  <a:schemeClr val="bg1"/>
                </a:solidFill>
              </a:rPr>
              <a:t>Students supported by our SSMS</a:t>
            </a:r>
          </a:p>
        </p:txBody>
      </p:sp>
      <p:sp>
        <p:nvSpPr>
          <p:cNvPr id="68" name="TextBox 67">
            <a:extLst>
              <a:ext uri="{FF2B5EF4-FFF2-40B4-BE49-F238E27FC236}">
                <a16:creationId xmlns:a16="http://schemas.microsoft.com/office/drawing/2014/main" id="{4DE21C5E-9D41-4B70-89CE-78ACE2601E1A}"/>
              </a:ext>
            </a:extLst>
          </p:cNvPr>
          <p:cNvSpPr txBox="1"/>
          <p:nvPr userDrawn="1"/>
        </p:nvSpPr>
        <p:spPr bwMode="gray">
          <a:xfrm>
            <a:off x="444085" y="3541788"/>
            <a:ext cx="460433" cy="169277"/>
          </a:xfrm>
          <a:prstGeom prst="rect">
            <a:avLst/>
          </a:prstGeom>
          <a:noFill/>
        </p:spPr>
        <p:txBody>
          <a:bodyPr wrap="square" lIns="0" tIns="0" rIns="0" bIns="0" rtlCol="0">
            <a:spAutoFit/>
          </a:bodyPr>
          <a:lstStyle/>
          <a:p>
            <a:pPr>
              <a:spcBef>
                <a:spcPts val="500"/>
              </a:spcBef>
            </a:pPr>
            <a:r>
              <a:rPr lang="en-US" sz="1100" baseline="0" dirty="0">
                <a:solidFill>
                  <a:schemeClr val="tx2"/>
                </a:solidFill>
                <a:latin typeface="+mj-lt"/>
              </a:rPr>
              <a:t>3.7 M</a:t>
            </a:r>
            <a:r>
              <a:rPr lang="en-US" sz="1100" baseline="30000" dirty="0">
                <a:solidFill>
                  <a:schemeClr val="tx2"/>
                </a:solidFill>
                <a:latin typeface="+mj-lt"/>
              </a:rPr>
              <a:t>+</a:t>
            </a:r>
          </a:p>
        </p:txBody>
      </p:sp>
      <p:grpSp>
        <p:nvGrpSpPr>
          <p:cNvPr id="69" name="Group 68">
            <a:extLst>
              <a:ext uri="{FF2B5EF4-FFF2-40B4-BE49-F238E27FC236}">
                <a16:creationId xmlns:a16="http://schemas.microsoft.com/office/drawing/2014/main" id="{BAAE7EC0-4317-4845-B3A1-250D73387686}"/>
              </a:ext>
            </a:extLst>
          </p:cNvPr>
          <p:cNvGrpSpPr/>
          <p:nvPr userDrawn="1"/>
        </p:nvGrpSpPr>
        <p:grpSpPr bwMode="gray">
          <a:xfrm>
            <a:off x="264738" y="3100302"/>
            <a:ext cx="108698" cy="108698"/>
            <a:chOff x="4812593" y="3156606"/>
            <a:chExt cx="316374" cy="316374"/>
          </a:xfrm>
        </p:grpSpPr>
        <p:sp>
          <p:nvSpPr>
            <p:cNvPr id="70" name="Oval 69">
              <a:extLst>
                <a:ext uri="{FF2B5EF4-FFF2-40B4-BE49-F238E27FC236}">
                  <a16:creationId xmlns:a16="http://schemas.microsoft.com/office/drawing/2014/main" id="{2F3EBA82-A9C7-446D-868D-2F6B3AFFDF3F}"/>
                </a:ext>
              </a:extLst>
            </p:cNvPr>
            <p:cNvSpPr/>
            <p:nvPr/>
          </p:nvSpPr>
          <p:spPr bwMode="gray">
            <a:xfrm>
              <a:off x="4812593" y="3156606"/>
              <a:ext cx="316374" cy="316374"/>
            </a:xfrm>
            <a:prstGeom prst="ellipse">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71" name="Freeform 12">
              <a:extLst>
                <a:ext uri="{FF2B5EF4-FFF2-40B4-BE49-F238E27FC236}">
                  <a16:creationId xmlns:a16="http://schemas.microsoft.com/office/drawing/2014/main" id="{95F34C82-18A7-4539-99F0-761D7F4BB257}"/>
                </a:ext>
              </a:extLst>
            </p:cNvPr>
            <p:cNvSpPr/>
            <p:nvPr/>
          </p:nvSpPr>
          <p:spPr bwMode="gray">
            <a:xfrm rot="8100000">
              <a:off x="4899384" y="3263023"/>
              <a:ext cx="100493"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rnd" cmpd="sng" algn="ctr">
              <a:solidFill>
                <a:schemeClr val="bg1"/>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72" name="TextBox 71">
            <a:extLst>
              <a:ext uri="{FF2B5EF4-FFF2-40B4-BE49-F238E27FC236}">
                <a16:creationId xmlns:a16="http://schemas.microsoft.com/office/drawing/2014/main" id="{6725F3AA-084F-4FDE-A18F-3FCA6DA11B7B}"/>
              </a:ext>
            </a:extLst>
          </p:cNvPr>
          <p:cNvSpPr txBox="1"/>
          <p:nvPr userDrawn="1"/>
        </p:nvSpPr>
        <p:spPr bwMode="gray">
          <a:xfrm>
            <a:off x="444085" y="3983973"/>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bg1"/>
                </a:solidFill>
              </a:rPr>
              <a:t>WE DELIVER RESULTS</a:t>
            </a:r>
          </a:p>
        </p:txBody>
      </p:sp>
      <p:sp>
        <p:nvSpPr>
          <p:cNvPr id="73" name="TextBox 72">
            <a:extLst>
              <a:ext uri="{FF2B5EF4-FFF2-40B4-BE49-F238E27FC236}">
                <a16:creationId xmlns:a16="http://schemas.microsoft.com/office/drawing/2014/main" id="{304BAB0A-6CBE-494B-9EB9-6704BDAF1D6F}"/>
              </a:ext>
            </a:extLst>
          </p:cNvPr>
          <p:cNvSpPr txBox="1"/>
          <p:nvPr userDrawn="1"/>
        </p:nvSpPr>
        <p:spPr bwMode="gray">
          <a:xfrm>
            <a:off x="903359" y="4164792"/>
            <a:ext cx="1048201" cy="400110"/>
          </a:xfrm>
          <a:prstGeom prst="rect">
            <a:avLst/>
          </a:prstGeom>
          <a:noFill/>
        </p:spPr>
        <p:txBody>
          <a:bodyPr wrap="square" lIns="0" tIns="0" rIns="0" bIns="0" rtlCol="0">
            <a:spAutoFit/>
          </a:bodyPr>
          <a:lstStyle/>
          <a:p>
            <a:pPr>
              <a:spcBef>
                <a:spcPts val="500"/>
              </a:spcBef>
            </a:pPr>
            <a:r>
              <a:rPr lang="en-US" sz="650" spc="-20" baseline="0" dirty="0">
                <a:solidFill>
                  <a:schemeClr val="bg1"/>
                </a:solidFill>
              </a:rPr>
              <a:t>Of our partners continue </a:t>
            </a:r>
            <a:r>
              <a:rPr lang="en-US" sz="650" spc="-10" baseline="0" dirty="0">
                <a:solidFill>
                  <a:schemeClr val="bg1"/>
                </a:solidFill>
              </a:rPr>
              <a:t>with us year after year, </a:t>
            </a:r>
            <a:r>
              <a:rPr lang="en-US" sz="650" dirty="0">
                <a:solidFill>
                  <a:schemeClr val="bg1"/>
                </a:solidFill>
              </a:rPr>
              <a:t>reflecting the goals we </a:t>
            </a:r>
            <a:br>
              <a:rPr lang="en-US" sz="650" dirty="0">
                <a:solidFill>
                  <a:schemeClr val="bg1"/>
                </a:solidFill>
              </a:rPr>
            </a:br>
            <a:r>
              <a:rPr lang="en-US" sz="650" b="1" dirty="0">
                <a:solidFill>
                  <a:schemeClr val="tx2"/>
                </a:solidFill>
              </a:rPr>
              <a:t>achieve together</a:t>
            </a:r>
          </a:p>
        </p:txBody>
      </p:sp>
      <p:sp>
        <p:nvSpPr>
          <p:cNvPr id="74" name="TextBox 73">
            <a:extLst>
              <a:ext uri="{FF2B5EF4-FFF2-40B4-BE49-F238E27FC236}">
                <a16:creationId xmlns:a16="http://schemas.microsoft.com/office/drawing/2014/main" id="{877BF29E-8075-4A86-9ABD-BAE20C853765}"/>
              </a:ext>
            </a:extLst>
          </p:cNvPr>
          <p:cNvSpPr txBox="1"/>
          <p:nvPr userDrawn="1"/>
        </p:nvSpPr>
        <p:spPr bwMode="gray">
          <a:xfrm>
            <a:off x="444085" y="4159175"/>
            <a:ext cx="338278" cy="169277"/>
          </a:xfrm>
          <a:prstGeom prst="rect">
            <a:avLst/>
          </a:prstGeom>
          <a:noFill/>
        </p:spPr>
        <p:txBody>
          <a:bodyPr wrap="square" lIns="0" tIns="0" rIns="0" bIns="0" rtlCol="0">
            <a:spAutoFit/>
          </a:bodyPr>
          <a:lstStyle/>
          <a:p>
            <a:pPr>
              <a:spcBef>
                <a:spcPts val="500"/>
              </a:spcBef>
            </a:pPr>
            <a:r>
              <a:rPr lang="en-US" sz="1100" baseline="0" dirty="0">
                <a:solidFill>
                  <a:schemeClr val="tx2"/>
                </a:solidFill>
                <a:latin typeface="+mj-lt"/>
              </a:rPr>
              <a:t>95%</a:t>
            </a:r>
            <a:endParaRPr lang="en-US" sz="1100" baseline="30000" dirty="0">
              <a:solidFill>
                <a:schemeClr val="tx2"/>
              </a:solidFill>
              <a:latin typeface="+mj-lt"/>
            </a:endParaRPr>
          </a:p>
        </p:txBody>
      </p:sp>
      <p:grpSp>
        <p:nvGrpSpPr>
          <p:cNvPr id="75" name="Group 74">
            <a:extLst>
              <a:ext uri="{FF2B5EF4-FFF2-40B4-BE49-F238E27FC236}">
                <a16:creationId xmlns:a16="http://schemas.microsoft.com/office/drawing/2014/main" id="{8FC5566F-A87F-4946-9E76-0DC59CA4CEA8}"/>
              </a:ext>
            </a:extLst>
          </p:cNvPr>
          <p:cNvGrpSpPr/>
          <p:nvPr userDrawn="1"/>
        </p:nvGrpSpPr>
        <p:grpSpPr bwMode="gray">
          <a:xfrm>
            <a:off x="264738" y="3992047"/>
            <a:ext cx="108698" cy="108698"/>
            <a:chOff x="4812593" y="3156606"/>
            <a:chExt cx="316374" cy="316374"/>
          </a:xfrm>
        </p:grpSpPr>
        <p:sp>
          <p:nvSpPr>
            <p:cNvPr id="76" name="Oval 75">
              <a:extLst>
                <a:ext uri="{FF2B5EF4-FFF2-40B4-BE49-F238E27FC236}">
                  <a16:creationId xmlns:a16="http://schemas.microsoft.com/office/drawing/2014/main" id="{2E1EAC39-2257-4FF3-BD47-F813F4EF02CF}"/>
                </a:ext>
              </a:extLst>
            </p:cNvPr>
            <p:cNvSpPr/>
            <p:nvPr/>
          </p:nvSpPr>
          <p:spPr bwMode="gray">
            <a:xfrm>
              <a:off x="4812593" y="3156606"/>
              <a:ext cx="316374" cy="316374"/>
            </a:xfrm>
            <a:prstGeom prst="ellipse">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77" name="Freeform 12">
              <a:extLst>
                <a:ext uri="{FF2B5EF4-FFF2-40B4-BE49-F238E27FC236}">
                  <a16:creationId xmlns:a16="http://schemas.microsoft.com/office/drawing/2014/main" id="{3EE3D030-D2CB-45D1-A0D4-B08B90961275}"/>
                </a:ext>
              </a:extLst>
            </p:cNvPr>
            <p:cNvSpPr/>
            <p:nvPr/>
          </p:nvSpPr>
          <p:spPr bwMode="gray">
            <a:xfrm rot="8100000">
              <a:off x="4899384" y="3263023"/>
              <a:ext cx="100493"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rnd" cmpd="sng" algn="ctr">
              <a:solidFill>
                <a:schemeClr val="bg1"/>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pic>
        <p:nvPicPr>
          <p:cNvPr id="42" name="Picture 41">
            <a:extLst>
              <a:ext uri="{FF2B5EF4-FFF2-40B4-BE49-F238E27FC236}">
                <a16:creationId xmlns:a16="http://schemas.microsoft.com/office/drawing/2014/main" id="{DA1936B1-DEDD-4B3C-BA0F-E1EB6DE95BB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255892" y="182579"/>
            <a:ext cx="1090389" cy="417192"/>
          </a:xfrm>
          <a:prstGeom prst="rect">
            <a:avLst/>
          </a:prstGeom>
        </p:spPr>
      </p:pic>
      <p:sp>
        <p:nvSpPr>
          <p:cNvPr id="46" name="Rectangle 45">
            <a:extLst>
              <a:ext uri="{FF2B5EF4-FFF2-40B4-BE49-F238E27FC236}">
                <a16:creationId xmlns:a16="http://schemas.microsoft.com/office/drawing/2014/main" id="{5208DA4E-BD80-49C6-8044-448E94C2BB74}"/>
              </a:ext>
            </a:extLst>
          </p:cNvPr>
          <p:cNvSpPr/>
          <p:nvPr userDrawn="1"/>
        </p:nvSpPr>
        <p:spPr bwMode="gray">
          <a:xfrm>
            <a:off x="1321255" y="360187"/>
            <a:ext cx="4843169" cy="96950"/>
          </a:xfrm>
          <a:prstGeom prst="rect">
            <a:avLst/>
          </a:prstGeom>
        </p:spPr>
        <p:txBody>
          <a:bodyPr wrap="square" lIns="0" tIns="0" rIns="0" bIns="0">
            <a:spAutoFit/>
          </a:bodyPr>
          <a:lstStyle/>
          <a:p>
            <a:pPr algn="r">
              <a:spcBef>
                <a:spcPts val="500"/>
              </a:spcBef>
            </a:pPr>
            <a:r>
              <a:rPr lang="en-US" sz="620" spc="0" baseline="0" dirty="0">
                <a:solidFill>
                  <a:schemeClr val="accent3"/>
                </a:solidFill>
              </a:rPr>
              <a:t>K-12   |   Community Colleges   |   Four-Year Colleges and Universities   |   Graduate and Adult Learning</a:t>
            </a:r>
          </a:p>
        </p:txBody>
      </p:sp>
      <p:sp>
        <p:nvSpPr>
          <p:cNvPr id="41" name="Text Placeholder 1">
            <a:extLst>
              <a:ext uri="{FF2B5EF4-FFF2-40B4-BE49-F238E27FC236}">
                <a16:creationId xmlns:a16="http://schemas.microsoft.com/office/drawing/2014/main" id="{C8AFD6D0-2923-4F8E-8E95-DF7F2B0E0217}"/>
              </a:ext>
            </a:extLst>
          </p:cNvPr>
          <p:cNvSpPr txBox="1">
            <a:spLocks/>
          </p:cNvSpPr>
          <p:nvPr userDrawn="1"/>
        </p:nvSpPr>
        <p:spPr bwMode="gray">
          <a:xfrm>
            <a:off x="6469249" y="1374747"/>
            <a:ext cx="1382195" cy="802784"/>
          </a:xfrm>
          <a:prstGeom prst="rect">
            <a:avLst/>
          </a:prstGeom>
          <a:solidFill>
            <a:srgbClr val="009900"/>
          </a:solidFill>
        </p:spPr>
        <p:txBody>
          <a:bodyPr vert="horz" wrap="square" lIns="64008" tIns="45720" rIns="64008" bIns="4572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r>
              <a:rPr lang="en-US" sz="1100" b="1" dirty="0">
                <a:solidFill>
                  <a:schemeClr val="bg1"/>
                </a:solidFill>
                <a:latin typeface="Arial" panose="020B0604020202020204" pitchFamily="34" charset="0"/>
                <a:cs typeface="Arial" panose="020B0604020202020204" pitchFamily="34" charset="0"/>
              </a:rPr>
              <a:t>Script can be found here:</a:t>
            </a: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lang="en-US"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https://eab.box.com/v/eab-one-pager-script</a:t>
            </a:r>
            <a:r>
              <a:rPr lang="en-US" dirty="0">
                <a:solidFill>
                  <a:schemeClr val="bg1"/>
                </a:solidFill>
                <a:latin typeface="Arial" panose="020B0604020202020204" pitchFamily="34" charset="0"/>
                <a:cs typeface="Arial" panose="020B0604020202020204" pitchFamily="34" charset="0"/>
              </a:rPr>
              <a:t> </a:t>
            </a:r>
          </a:p>
        </p:txBody>
      </p:sp>
    </p:spTree>
    <p:custDataLst>
      <p:tags r:id="rId1"/>
    </p:custDataLst>
    <p:extLst>
      <p:ext uri="{BB962C8B-B14F-4D97-AF65-F5344CB8AC3E}">
        <p14:creationId xmlns:p14="http://schemas.microsoft.com/office/powerpoint/2010/main" val="160528261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AB In-Brief: customizable">
    <p:spTree>
      <p:nvGrpSpPr>
        <p:cNvPr id="1" name=""/>
        <p:cNvGrpSpPr/>
        <p:nvPr/>
      </p:nvGrpSpPr>
      <p:grpSpPr>
        <a:xfrm>
          <a:off x="0" y="0"/>
          <a:ext cx="0" cy="0"/>
          <a:chOff x="0" y="0"/>
          <a:chExt cx="0" cy="0"/>
        </a:xfrm>
      </p:grpSpPr>
      <p:sp>
        <p:nvSpPr>
          <p:cNvPr id="46" name="Freeform 22">
            <a:extLst>
              <a:ext uri="{FF2B5EF4-FFF2-40B4-BE49-F238E27FC236}">
                <a16:creationId xmlns:a16="http://schemas.microsoft.com/office/drawing/2014/main" id="{94C4E7A8-84FB-431A-B684-715C04B480CB}"/>
              </a:ext>
            </a:extLst>
          </p:cNvPr>
          <p:cNvSpPr/>
          <p:nvPr userDrawn="1"/>
        </p:nvSpPr>
        <p:spPr bwMode="gray">
          <a:xfrm>
            <a:off x="0" y="1929942"/>
            <a:ext cx="2018465" cy="2870658"/>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47" name="Straight Connector 46">
            <a:extLst>
              <a:ext uri="{FF2B5EF4-FFF2-40B4-BE49-F238E27FC236}">
                <a16:creationId xmlns:a16="http://schemas.microsoft.com/office/drawing/2014/main" id="{62177D0E-48DA-4B51-94CD-4032393DCB0D}"/>
              </a:ext>
            </a:extLst>
          </p:cNvPr>
          <p:cNvCxnSpPr>
            <a:cxnSpLocks/>
          </p:cNvCxnSpPr>
          <p:nvPr userDrawn="1"/>
        </p:nvCxnSpPr>
        <p:spPr bwMode="gray">
          <a:xfrm>
            <a:off x="0" y="1935341"/>
            <a:ext cx="2017307" cy="0"/>
          </a:xfrm>
          <a:prstGeom prst="line">
            <a:avLst/>
          </a:prstGeom>
          <a:ln w="22225">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8" name="Freeform 22">
            <a:extLst>
              <a:ext uri="{FF2B5EF4-FFF2-40B4-BE49-F238E27FC236}">
                <a16:creationId xmlns:a16="http://schemas.microsoft.com/office/drawing/2014/main" id="{2060B1A0-89BE-478B-8922-B8DE6049283C}"/>
              </a:ext>
            </a:extLst>
          </p:cNvPr>
          <p:cNvSpPr/>
          <p:nvPr userDrawn="1"/>
        </p:nvSpPr>
        <p:spPr bwMode="gray">
          <a:xfrm>
            <a:off x="2011680" y="603504"/>
            <a:ext cx="4389120" cy="4197096"/>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81" name="Picture 80">
            <a:extLst>
              <a:ext uri="{FF2B5EF4-FFF2-40B4-BE49-F238E27FC236}">
                <a16:creationId xmlns:a16="http://schemas.microsoft.com/office/drawing/2014/main" id="{9EF0933A-E37F-4B90-B8A0-EC14057E67EF}"/>
              </a:ext>
            </a:extLst>
          </p:cNvPr>
          <p:cNvPicPr>
            <a:picLocks noChangeAspect="1"/>
          </p:cNvPicPr>
          <p:nvPr userDrawn="1"/>
        </p:nvPicPr>
        <p:blipFill>
          <a:blip r:embed="rId3"/>
          <a:stretch>
            <a:fillRect/>
          </a:stretch>
        </p:blipFill>
        <p:spPr bwMode="gray">
          <a:xfrm>
            <a:off x="2011680" y="603504"/>
            <a:ext cx="4379985" cy="4200153"/>
          </a:xfrm>
          <a:prstGeom prst="rect">
            <a:avLst/>
          </a:prstGeom>
        </p:spPr>
      </p:pic>
      <p:sp>
        <p:nvSpPr>
          <p:cNvPr id="82" name="Oval 81">
            <a:extLst>
              <a:ext uri="{FF2B5EF4-FFF2-40B4-BE49-F238E27FC236}">
                <a16:creationId xmlns:a16="http://schemas.microsoft.com/office/drawing/2014/main" id="{E4C87DB8-4393-439D-B0C7-38EB4A54BABD}"/>
              </a:ext>
            </a:extLst>
          </p:cNvPr>
          <p:cNvSpPr/>
          <p:nvPr userDrawn="1"/>
        </p:nvSpPr>
        <p:spPr bwMode="gray">
          <a:xfrm>
            <a:off x="2960180" y="1349833"/>
            <a:ext cx="2505205" cy="250520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Text Placeholder 1">
            <a:extLst>
              <a:ext uri="{FF2B5EF4-FFF2-40B4-BE49-F238E27FC236}">
                <a16:creationId xmlns:a16="http://schemas.microsoft.com/office/drawing/2014/main" id="{2E1061F1-4E58-4F06-AD44-CDCE8F352E8E}"/>
              </a:ext>
            </a:extLst>
          </p:cNvPr>
          <p:cNvSpPr txBox="1">
            <a:spLocks/>
          </p:cNvSpPr>
          <p:nvPr userDrawn="1"/>
        </p:nvSpPr>
        <p:spPr bwMode="gray">
          <a:xfrm>
            <a:off x="6469574" y="-5582"/>
            <a:ext cx="1382195" cy="1231188"/>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95FDE04C-822F-4A69-94A4-E16670D73239}"/>
              </a:ext>
            </a:extLst>
          </p:cNvPr>
          <p:cNvSpPr txBox="1"/>
          <p:nvPr userDrawn="1"/>
        </p:nvSpPr>
        <p:spPr bwMode="gray">
          <a:xfrm>
            <a:off x="6553161" y="50431"/>
            <a:ext cx="1267384" cy="553998"/>
          </a:xfrm>
          <a:prstGeom prst="rect">
            <a:avLst/>
          </a:prstGeom>
          <a:noFill/>
        </p:spPr>
        <p:txBody>
          <a:bodyPr wrap="square" lIns="0" tIns="0" rIns="0" bIns="0" rtlCol="0">
            <a:spAutoFit/>
          </a:bodyPr>
          <a:lstStyle/>
          <a:p>
            <a:pPr>
              <a:spcBef>
                <a:spcPts val="500"/>
              </a:spcBef>
            </a:pPr>
            <a:r>
              <a:rPr lang="en-US" sz="1200" b="1" dirty="0">
                <a:solidFill>
                  <a:schemeClr val="bg1"/>
                </a:solidFill>
                <a:latin typeface="Arial" panose="020B0604020202020204" pitchFamily="34" charset="0"/>
                <a:cs typeface="Arial" panose="020B0604020202020204" pitchFamily="34" charset="0"/>
              </a:rPr>
              <a:t>DO NOT EDIT THIS SLIDE FOR ANY PURPOSE</a:t>
            </a:r>
          </a:p>
        </p:txBody>
      </p:sp>
      <p:sp>
        <p:nvSpPr>
          <p:cNvPr id="85" name="TextBox 84">
            <a:extLst>
              <a:ext uri="{FF2B5EF4-FFF2-40B4-BE49-F238E27FC236}">
                <a16:creationId xmlns:a16="http://schemas.microsoft.com/office/drawing/2014/main" id="{4329FEEB-9128-435C-B874-ABC589493BDC}"/>
              </a:ext>
            </a:extLst>
          </p:cNvPr>
          <p:cNvSpPr txBox="1"/>
          <p:nvPr userDrawn="1"/>
        </p:nvSpPr>
        <p:spPr bwMode="gray">
          <a:xfrm>
            <a:off x="6553161" y="722763"/>
            <a:ext cx="1267383" cy="433452"/>
          </a:xfrm>
          <a:prstGeom prst="rect">
            <a:avLst/>
          </a:prstGeom>
          <a:noFill/>
        </p:spPr>
        <p:txBody>
          <a:bodyPr wrap="square" lIns="0" tIns="0" rIns="0" bIns="0" rtlCol="0">
            <a:spAutoFit/>
          </a:bodyPr>
          <a:lstStyle/>
          <a:p>
            <a:pPr>
              <a:spcBef>
                <a:spcPts val="500"/>
              </a:spcBef>
            </a:pPr>
            <a:r>
              <a:rPr lang="en-US" sz="800" dirty="0">
                <a:solidFill>
                  <a:schemeClr val="bg1"/>
                </a:solidFill>
                <a:latin typeface="Arial" panose="020B0604020202020204" pitchFamily="34" charset="0"/>
                <a:cs typeface="Arial" panose="020B0604020202020204" pitchFamily="34" charset="0"/>
              </a:rPr>
              <a:t>If an edit is necessary,</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please contact:</a:t>
            </a:r>
          </a:p>
          <a:p>
            <a:pPr>
              <a:spcBef>
                <a:spcPts val="500"/>
              </a:spcBef>
            </a:pPr>
            <a:r>
              <a:rPr lang="en-US" sz="800" b="1" dirty="0">
                <a:solidFill>
                  <a:schemeClr val="bg1"/>
                </a:solidFill>
                <a:latin typeface="Arial" panose="020B0604020202020204" pitchFamily="34" charset="0"/>
                <a:cs typeface="Arial" panose="020B0604020202020204" pitchFamily="34" charset="0"/>
              </a:rPr>
              <a:t>DSS-Requests@eab.com</a:t>
            </a:r>
            <a:endParaRPr lang="en-US" sz="800" b="1" i="1" dirty="0">
              <a:solidFill>
                <a:schemeClr val="bg1"/>
              </a:solidFill>
              <a:latin typeface="Arial" panose="020B0604020202020204" pitchFamily="34" charset="0"/>
              <a:cs typeface="Arial" panose="020B0604020202020204" pitchFamily="34" charset="0"/>
            </a:endParaRPr>
          </a:p>
        </p:txBody>
      </p:sp>
      <p:pic>
        <p:nvPicPr>
          <p:cNvPr id="86" name="Picture 85">
            <a:extLst>
              <a:ext uri="{FF2B5EF4-FFF2-40B4-BE49-F238E27FC236}">
                <a16:creationId xmlns:a16="http://schemas.microsoft.com/office/drawing/2014/main" id="{C502B129-FE71-43BE-80FA-9B921E6DD52B}"/>
              </a:ext>
            </a:extLst>
          </p:cNvPr>
          <p:cNvPicPr>
            <a:picLocks noChangeAspect="1"/>
          </p:cNvPicPr>
          <p:nvPr userDrawn="1"/>
        </p:nvPicPr>
        <p:blipFill>
          <a:blip r:embed="rId4"/>
          <a:stretch>
            <a:fillRect/>
          </a:stretch>
        </p:blipFill>
        <p:spPr bwMode="gray">
          <a:xfrm>
            <a:off x="2643774" y="986010"/>
            <a:ext cx="3136584" cy="3139630"/>
          </a:xfrm>
          <a:prstGeom prst="rect">
            <a:avLst/>
          </a:prstGeom>
        </p:spPr>
      </p:pic>
      <p:grpSp>
        <p:nvGrpSpPr>
          <p:cNvPr id="87" name="Group 86">
            <a:extLst>
              <a:ext uri="{FF2B5EF4-FFF2-40B4-BE49-F238E27FC236}">
                <a16:creationId xmlns:a16="http://schemas.microsoft.com/office/drawing/2014/main" id="{0746E12A-E3AC-4059-88FC-15CCC94A5F72}"/>
              </a:ext>
            </a:extLst>
          </p:cNvPr>
          <p:cNvGrpSpPr/>
          <p:nvPr userDrawn="1"/>
        </p:nvGrpSpPr>
        <p:grpSpPr bwMode="gray">
          <a:xfrm>
            <a:off x="272283" y="905558"/>
            <a:ext cx="1746182" cy="677108"/>
            <a:chOff x="226994" y="941528"/>
            <a:chExt cx="1746182" cy="677108"/>
          </a:xfrm>
        </p:grpSpPr>
        <p:sp>
          <p:nvSpPr>
            <p:cNvPr id="88" name="TextBox 87">
              <a:extLst>
                <a:ext uri="{FF2B5EF4-FFF2-40B4-BE49-F238E27FC236}">
                  <a16:creationId xmlns:a16="http://schemas.microsoft.com/office/drawing/2014/main" id="{FAB2497F-A9B2-464E-B062-CBD0BC070ED4}"/>
                </a:ext>
              </a:extLst>
            </p:cNvPr>
            <p:cNvSpPr txBox="1"/>
            <p:nvPr userDrawn="1"/>
          </p:nvSpPr>
          <p:spPr bwMode="gray">
            <a:xfrm>
              <a:off x="289781" y="941528"/>
              <a:ext cx="1683395" cy="677108"/>
            </a:xfrm>
            <a:prstGeom prst="rect">
              <a:avLst/>
            </a:prstGeom>
            <a:noFill/>
          </p:spPr>
          <p:txBody>
            <a:bodyPr wrap="square" lIns="0" tIns="0" rIns="0" bIns="0" rtlCol="0">
              <a:spAutoFit/>
            </a:bodyPr>
            <a:lstStyle/>
            <a:p>
              <a:pPr>
                <a:spcBef>
                  <a:spcPts val="500"/>
                </a:spcBef>
              </a:pPr>
              <a:r>
                <a:rPr lang="en-US" sz="1100" b="1" dirty="0">
                  <a:latin typeface="+mj-lt"/>
                </a:rPr>
                <a:t>We help schools </a:t>
              </a:r>
              <a:br>
                <a:rPr lang="en-US" sz="1100" b="1" dirty="0">
                  <a:latin typeface="+mj-lt"/>
                </a:rPr>
              </a:br>
              <a:r>
                <a:rPr lang="en-US" sz="1100" b="1" dirty="0">
                  <a:latin typeface="+mj-lt"/>
                </a:rPr>
                <a:t>support students </a:t>
              </a:r>
              <a:br>
                <a:rPr lang="en-US" sz="1100" b="1" dirty="0">
                  <a:latin typeface="+mj-lt"/>
                </a:rPr>
              </a:br>
              <a:r>
                <a:rPr lang="en-US" sz="1100" dirty="0">
                  <a:solidFill>
                    <a:schemeClr val="accent2"/>
                  </a:solidFill>
                  <a:latin typeface="+mj-lt"/>
                </a:rPr>
                <a:t>from enrollment to </a:t>
              </a:r>
              <a:br>
                <a:rPr lang="en-US" sz="1100" dirty="0">
                  <a:solidFill>
                    <a:schemeClr val="accent2"/>
                  </a:solidFill>
                  <a:latin typeface="+mj-lt"/>
                </a:rPr>
              </a:br>
              <a:r>
                <a:rPr lang="en-US" sz="1100" dirty="0">
                  <a:solidFill>
                    <a:schemeClr val="accent2"/>
                  </a:solidFill>
                  <a:latin typeface="+mj-lt"/>
                </a:rPr>
                <a:t>graduation and beyond</a:t>
              </a:r>
            </a:p>
          </p:txBody>
        </p:sp>
        <p:cxnSp>
          <p:nvCxnSpPr>
            <p:cNvPr id="89" name="Straight Connector 88">
              <a:extLst>
                <a:ext uri="{FF2B5EF4-FFF2-40B4-BE49-F238E27FC236}">
                  <a16:creationId xmlns:a16="http://schemas.microsoft.com/office/drawing/2014/main" id="{7D3211F4-48D4-40CA-94E6-E300863157B0}"/>
                </a:ext>
              </a:extLst>
            </p:cNvPr>
            <p:cNvCxnSpPr>
              <a:cxnSpLocks/>
            </p:cNvCxnSpPr>
            <p:nvPr userDrawn="1"/>
          </p:nvCxnSpPr>
          <p:spPr bwMode="gray">
            <a:xfrm flipH="1" flipV="1">
              <a:off x="226994" y="969237"/>
              <a:ext cx="5530" cy="649399"/>
            </a:xfrm>
            <a:prstGeom prst="line">
              <a:avLst/>
            </a:prstGeom>
            <a:ln w="22225">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90" name="TextBox 89">
            <a:extLst>
              <a:ext uri="{FF2B5EF4-FFF2-40B4-BE49-F238E27FC236}">
                <a16:creationId xmlns:a16="http://schemas.microsoft.com/office/drawing/2014/main" id="{145104A4-4D88-4F8D-8D0D-DA4D829CDB69}"/>
              </a:ext>
            </a:extLst>
          </p:cNvPr>
          <p:cNvSpPr txBox="1"/>
          <p:nvPr userDrawn="1"/>
        </p:nvSpPr>
        <p:spPr bwMode="gray">
          <a:xfrm>
            <a:off x="2191780" y="721806"/>
            <a:ext cx="1129389" cy="256737"/>
          </a:xfrm>
          <a:prstGeom prst="rect">
            <a:avLst/>
          </a:prstGeom>
          <a:noFill/>
        </p:spPr>
        <p:txBody>
          <a:bodyPr wrap="square" lIns="0" tIns="0" rIns="0" bIns="0" numCol="1" spcCol="457200" rtlCol="0">
            <a:spAutoFit/>
          </a:bodyPr>
          <a:lstStyle/>
          <a:p>
            <a:pPr marL="112713" indent="-112713">
              <a:lnSpc>
                <a:spcPct val="108000"/>
              </a:lnSpc>
              <a:spcBef>
                <a:spcPts val="400"/>
              </a:spcBef>
              <a:buClr>
                <a:schemeClr val="tx2"/>
              </a:buClr>
              <a:buSzPct val="120000"/>
              <a:buFont typeface="Verdana" panose="020B0604030504040204" pitchFamily="34" charset="0"/>
              <a:buChar char="›"/>
            </a:pPr>
            <a:r>
              <a:rPr lang="en-US" sz="800" dirty="0">
                <a:solidFill>
                  <a:schemeClr val="bg1"/>
                </a:solidFill>
                <a:latin typeface="+mj-lt"/>
              </a:rPr>
              <a:t>Find and enroll your right-fit students</a:t>
            </a:r>
          </a:p>
        </p:txBody>
      </p:sp>
      <p:sp>
        <p:nvSpPr>
          <p:cNvPr id="91" name="TextBox 90">
            <a:extLst>
              <a:ext uri="{FF2B5EF4-FFF2-40B4-BE49-F238E27FC236}">
                <a16:creationId xmlns:a16="http://schemas.microsoft.com/office/drawing/2014/main" id="{FC54F57C-2699-402B-AB62-CFE2C2E6029F}"/>
              </a:ext>
            </a:extLst>
          </p:cNvPr>
          <p:cNvSpPr txBox="1"/>
          <p:nvPr userDrawn="1"/>
        </p:nvSpPr>
        <p:spPr bwMode="gray">
          <a:xfrm>
            <a:off x="5029132" y="721806"/>
            <a:ext cx="1147566" cy="256737"/>
          </a:xfrm>
          <a:prstGeom prst="rect">
            <a:avLst/>
          </a:prstGeom>
          <a:noFill/>
        </p:spPr>
        <p:txBody>
          <a:bodyPr wrap="square" lIns="0" tIns="0" rIns="0" bIns="0" numCol="1" spcCol="457200" rtlCol="0">
            <a:spAutoFit/>
          </a:bodyPr>
          <a:lstStyle/>
          <a:p>
            <a:pPr marL="112713" indent="-112713">
              <a:lnSpc>
                <a:spcPct val="108000"/>
              </a:lnSpc>
              <a:spcBef>
                <a:spcPts val="400"/>
              </a:spcBef>
              <a:buClr>
                <a:schemeClr val="tx2"/>
              </a:buClr>
              <a:buSzPct val="120000"/>
              <a:buFont typeface="Verdana" panose="020B0604030504040204" pitchFamily="34" charset="0"/>
              <a:buChar char="›"/>
            </a:pPr>
            <a:r>
              <a:rPr lang="en-US" sz="800" dirty="0">
                <a:solidFill>
                  <a:schemeClr val="bg1"/>
                </a:solidFill>
                <a:latin typeface="+mj-lt"/>
              </a:rPr>
              <a:t>Support and graduate more students</a:t>
            </a:r>
          </a:p>
        </p:txBody>
      </p:sp>
      <p:sp>
        <p:nvSpPr>
          <p:cNvPr id="92" name="TextBox 91">
            <a:extLst>
              <a:ext uri="{FF2B5EF4-FFF2-40B4-BE49-F238E27FC236}">
                <a16:creationId xmlns:a16="http://schemas.microsoft.com/office/drawing/2014/main" id="{37615EB3-099B-4A5D-8585-1D483FEBC75C}"/>
              </a:ext>
            </a:extLst>
          </p:cNvPr>
          <p:cNvSpPr txBox="1"/>
          <p:nvPr userDrawn="1"/>
        </p:nvSpPr>
        <p:spPr bwMode="gray">
          <a:xfrm>
            <a:off x="3570592" y="4240173"/>
            <a:ext cx="1258401" cy="256737"/>
          </a:xfrm>
          <a:prstGeom prst="rect">
            <a:avLst/>
          </a:prstGeom>
          <a:noFill/>
        </p:spPr>
        <p:txBody>
          <a:bodyPr wrap="square" lIns="0" tIns="0" rIns="0" bIns="0" numCol="1" spcCol="457200" rtlCol="0">
            <a:spAutoFit/>
          </a:bodyPr>
          <a:lstStyle/>
          <a:p>
            <a:pPr marL="112713" indent="-112713">
              <a:lnSpc>
                <a:spcPct val="108000"/>
              </a:lnSpc>
              <a:spcBef>
                <a:spcPts val="600"/>
              </a:spcBef>
              <a:buClr>
                <a:schemeClr val="tx2"/>
              </a:buClr>
              <a:buSzPct val="120000"/>
              <a:buFont typeface="Verdana" panose="020B0604030504040204" pitchFamily="34" charset="0"/>
              <a:buChar char="›"/>
            </a:pPr>
            <a:r>
              <a:rPr lang="en-US" sz="800" dirty="0">
                <a:solidFill>
                  <a:schemeClr val="bg1"/>
                </a:solidFill>
                <a:latin typeface="+mj-lt"/>
              </a:rPr>
              <a:t>Prepare your institution </a:t>
            </a:r>
            <a:br>
              <a:rPr lang="en-US" sz="800" dirty="0">
                <a:solidFill>
                  <a:schemeClr val="bg1"/>
                </a:solidFill>
                <a:latin typeface="+mj-lt"/>
              </a:rPr>
            </a:br>
            <a:r>
              <a:rPr lang="en-US" sz="800" dirty="0">
                <a:solidFill>
                  <a:schemeClr val="bg1"/>
                </a:solidFill>
                <a:latin typeface="+mj-lt"/>
              </a:rPr>
              <a:t>for the future</a:t>
            </a:r>
          </a:p>
        </p:txBody>
      </p:sp>
      <p:sp>
        <p:nvSpPr>
          <p:cNvPr id="93" name="TextBox 92">
            <a:extLst>
              <a:ext uri="{FF2B5EF4-FFF2-40B4-BE49-F238E27FC236}">
                <a16:creationId xmlns:a16="http://schemas.microsoft.com/office/drawing/2014/main" id="{D0CB9116-D65B-4B18-8C9C-0AAB3D431349}"/>
              </a:ext>
            </a:extLst>
          </p:cNvPr>
          <p:cNvSpPr txBox="1"/>
          <p:nvPr userDrawn="1"/>
        </p:nvSpPr>
        <p:spPr bwMode="gray">
          <a:xfrm>
            <a:off x="444085" y="2188209"/>
            <a:ext cx="1162966"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bg1"/>
                </a:solidFill>
              </a:rPr>
              <a:t>ROOTED IN RESEARCH</a:t>
            </a:r>
          </a:p>
        </p:txBody>
      </p:sp>
      <p:sp>
        <p:nvSpPr>
          <p:cNvPr id="94" name="TextBox 93">
            <a:extLst>
              <a:ext uri="{FF2B5EF4-FFF2-40B4-BE49-F238E27FC236}">
                <a16:creationId xmlns:a16="http://schemas.microsoft.com/office/drawing/2014/main" id="{BAD7781D-4B69-4E9A-A4F5-1284EEAD071A}"/>
              </a:ext>
            </a:extLst>
          </p:cNvPr>
          <p:cNvSpPr txBox="1"/>
          <p:nvPr userDrawn="1"/>
        </p:nvSpPr>
        <p:spPr bwMode="gray">
          <a:xfrm>
            <a:off x="903359" y="2369028"/>
            <a:ext cx="732284" cy="200055"/>
          </a:xfrm>
          <a:prstGeom prst="rect">
            <a:avLst/>
          </a:prstGeom>
          <a:noFill/>
        </p:spPr>
        <p:txBody>
          <a:bodyPr wrap="square" lIns="0" tIns="0" rIns="0" bIns="0" rtlCol="0">
            <a:spAutoFit/>
          </a:bodyPr>
          <a:lstStyle/>
          <a:p>
            <a:pPr>
              <a:spcBef>
                <a:spcPts val="500"/>
              </a:spcBef>
            </a:pPr>
            <a:r>
              <a:rPr lang="en-US" sz="650" dirty="0">
                <a:solidFill>
                  <a:schemeClr val="bg1"/>
                </a:solidFill>
              </a:rPr>
              <a:t>Peer-tested </a:t>
            </a:r>
            <a:br>
              <a:rPr lang="en-US" sz="650" dirty="0">
                <a:solidFill>
                  <a:schemeClr val="bg1"/>
                </a:solidFill>
              </a:rPr>
            </a:br>
            <a:r>
              <a:rPr lang="en-US" sz="650" dirty="0">
                <a:solidFill>
                  <a:schemeClr val="bg1"/>
                </a:solidFill>
              </a:rPr>
              <a:t>best practices</a:t>
            </a:r>
          </a:p>
        </p:txBody>
      </p:sp>
      <p:sp>
        <p:nvSpPr>
          <p:cNvPr id="95" name="TextBox 94">
            <a:extLst>
              <a:ext uri="{FF2B5EF4-FFF2-40B4-BE49-F238E27FC236}">
                <a16:creationId xmlns:a16="http://schemas.microsoft.com/office/drawing/2014/main" id="{E8D19EB8-2FB8-470E-9EC0-1C7886B34B78}"/>
              </a:ext>
            </a:extLst>
          </p:cNvPr>
          <p:cNvSpPr txBox="1"/>
          <p:nvPr userDrawn="1"/>
        </p:nvSpPr>
        <p:spPr bwMode="gray">
          <a:xfrm>
            <a:off x="444085" y="2363411"/>
            <a:ext cx="443338" cy="169277"/>
          </a:xfrm>
          <a:prstGeom prst="rect">
            <a:avLst/>
          </a:prstGeom>
          <a:noFill/>
        </p:spPr>
        <p:txBody>
          <a:bodyPr wrap="square" lIns="0" tIns="0" rIns="0" bIns="0" rtlCol="0">
            <a:spAutoFit/>
          </a:bodyPr>
          <a:lstStyle/>
          <a:p>
            <a:pPr>
              <a:spcBef>
                <a:spcPts val="500"/>
              </a:spcBef>
            </a:pPr>
            <a:r>
              <a:rPr lang="en-US" sz="1100" dirty="0">
                <a:solidFill>
                  <a:schemeClr val="tx2"/>
                </a:solidFill>
                <a:latin typeface="+mj-lt"/>
              </a:rPr>
              <a:t>7,500</a:t>
            </a:r>
            <a:r>
              <a:rPr lang="en-US" sz="1100" baseline="30000" dirty="0">
                <a:solidFill>
                  <a:schemeClr val="tx2"/>
                </a:solidFill>
                <a:latin typeface="+mj-lt"/>
              </a:rPr>
              <a:t>+</a:t>
            </a:r>
          </a:p>
        </p:txBody>
      </p:sp>
      <p:sp>
        <p:nvSpPr>
          <p:cNvPr id="96" name="TextBox 95">
            <a:extLst>
              <a:ext uri="{FF2B5EF4-FFF2-40B4-BE49-F238E27FC236}">
                <a16:creationId xmlns:a16="http://schemas.microsoft.com/office/drawing/2014/main" id="{15AFB7A1-F5AF-4325-AE1A-53E6F581A9D4}"/>
              </a:ext>
            </a:extLst>
          </p:cNvPr>
          <p:cNvSpPr txBox="1"/>
          <p:nvPr userDrawn="1"/>
        </p:nvSpPr>
        <p:spPr bwMode="gray">
          <a:xfrm>
            <a:off x="903359" y="2643386"/>
            <a:ext cx="968825" cy="200055"/>
          </a:xfrm>
          <a:prstGeom prst="rect">
            <a:avLst/>
          </a:prstGeom>
          <a:noFill/>
        </p:spPr>
        <p:txBody>
          <a:bodyPr wrap="square" lIns="0" tIns="0" rIns="0" bIns="0" rtlCol="0">
            <a:spAutoFit/>
          </a:bodyPr>
          <a:lstStyle/>
          <a:p>
            <a:pPr>
              <a:spcBef>
                <a:spcPts val="500"/>
              </a:spcBef>
            </a:pPr>
            <a:r>
              <a:rPr lang="en-US" sz="650" spc="-10" baseline="0" dirty="0">
                <a:solidFill>
                  <a:schemeClr val="bg1"/>
                </a:solidFill>
              </a:rPr>
              <a:t>Enrollment innovations </a:t>
            </a:r>
            <a:r>
              <a:rPr lang="en-US" sz="650" dirty="0">
                <a:solidFill>
                  <a:schemeClr val="bg1"/>
                </a:solidFill>
              </a:rPr>
              <a:t>tested annually</a:t>
            </a:r>
          </a:p>
        </p:txBody>
      </p:sp>
      <p:sp>
        <p:nvSpPr>
          <p:cNvPr id="97" name="TextBox 96">
            <a:extLst>
              <a:ext uri="{FF2B5EF4-FFF2-40B4-BE49-F238E27FC236}">
                <a16:creationId xmlns:a16="http://schemas.microsoft.com/office/drawing/2014/main" id="{012182C6-A3AB-4FA5-8EB3-81D644D5C93C}"/>
              </a:ext>
            </a:extLst>
          </p:cNvPr>
          <p:cNvSpPr txBox="1"/>
          <p:nvPr userDrawn="1"/>
        </p:nvSpPr>
        <p:spPr bwMode="gray">
          <a:xfrm>
            <a:off x="444085" y="2637769"/>
            <a:ext cx="443338" cy="169277"/>
          </a:xfrm>
          <a:prstGeom prst="rect">
            <a:avLst/>
          </a:prstGeom>
          <a:noFill/>
        </p:spPr>
        <p:txBody>
          <a:bodyPr wrap="square" lIns="0" tIns="0" rIns="0" bIns="0" rtlCol="0">
            <a:spAutoFit/>
          </a:bodyPr>
          <a:lstStyle/>
          <a:p>
            <a:pPr>
              <a:spcBef>
                <a:spcPts val="500"/>
              </a:spcBef>
            </a:pPr>
            <a:r>
              <a:rPr lang="en-US" sz="1100" dirty="0">
                <a:solidFill>
                  <a:schemeClr val="tx2"/>
                </a:solidFill>
                <a:latin typeface="+mj-lt"/>
              </a:rPr>
              <a:t>500</a:t>
            </a:r>
            <a:r>
              <a:rPr lang="en-US" sz="1100" baseline="30000" dirty="0">
                <a:solidFill>
                  <a:schemeClr val="tx2"/>
                </a:solidFill>
                <a:latin typeface="+mj-lt"/>
              </a:rPr>
              <a:t>+</a:t>
            </a:r>
          </a:p>
        </p:txBody>
      </p:sp>
      <p:grpSp>
        <p:nvGrpSpPr>
          <p:cNvPr id="98" name="Group 97">
            <a:extLst>
              <a:ext uri="{FF2B5EF4-FFF2-40B4-BE49-F238E27FC236}">
                <a16:creationId xmlns:a16="http://schemas.microsoft.com/office/drawing/2014/main" id="{C47A5C34-341E-446B-BD4D-8C3496750DD7}"/>
              </a:ext>
            </a:extLst>
          </p:cNvPr>
          <p:cNvGrpSpPr/>
          <p:nvPr userDrawn="1"/>
        </p:nvGrpSpPr>
        <p:grpSpPr bwMode="gray">
          <a:xfrm>
            <a:off x="264738" y="2196283"/>
            <a:ext cx="108698" cy="108698"/>
            <a:chOff x="4812593" y="3156606"/>
            <a:chExt cx="316374" cy="316374"/>
          </a:xfrm>
        </p:grpSpPr>
        <p:sp>
          <p:nvSpPr>
            <p:cNvPr id="99" name="Oval 98">
              <a:extLst>
                <a:ext uri="{FF2B5EF4-FFF2-40B4-BE49-F238E27FC236}">
                  <a16:creationId xmlns:a16="http://schemas.microsoft.com/office/drawing/2014/main" id="{7CDD4C0E-2417-4E79-9BD0-12091074B23C}"/>
                </a:ext>
              </a:extLst>
            </p:cNvPr>
            <p:cNvSpPr/>
            <p:nvPr/>
          </p:nvSpPr>
          <p:spPr bwMode="gray">
            <a:xfrm>
              <a:off x="4812593" y="3156606"/>
              <a:ext cx="316374" cy="316374"/>
            </a:xfrm>
            <a:prstGeom prst="ellipse">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100" name="Freeform 12">
              <a:extLst>
                <a:ext uri="{FF2B5EF4-FFF2-40B4-BE49-F238E27FC236}">
                  <a16:creationId xmlns:a16="http://schemas.microsoft.com/office/drawing/2014/main" id="{747F517C-FB19-4082-80E3-0F799BF7C0E3}"/>
                </a:ext>
              </a:extLst>
            </p:cNvPr>
            <p:cNvSpPr/>
            <p:nvPr/>
          </p:nvSpPr>
          <p:spPr bwMode="gray">
            <a:xfrm rot="8100000">
              <a:off x="4899384" y="3263023"/>
              <a:ext cx="100493"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rnd" cmpd="sng" algn="ctr">
              <a:solidFill>
                <a:schemeClr val="bg1"/>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101" name="TextBox 100">
            <a:extLst>
              <a:ext uri="{FF2B5EF4-FFF2-40B4-BE49-F238E27FC236}">
                <a16:creationId xmlns:a16="http://schemas.microsoft.com/office/drawing/2014/main" id="{84D9BE93-9D00-4B8A-BC5B-B5FA6F43D820}"/>
              </a:ext>
            </a:extLst>
          </p:cNvPr>
          <p:cNvSpPr txBox="1"/>
          <p:nvPr userDrawn="1"/>
        </p:nvSpPr>
        <p:spPr bwMode="gray">
          <a:xfrm>
            <a:off x="444085" y="3092228"/>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bg1"/>
                </a:solidFill>
              </a:rPr>
              <a:t>ADVANTAGE OF SCALE</a:t>
            </a:r>
          </a:p>
        </p:txBody>
      </p:sp>
      <p:sp>
        <p:nvSpPr>
          <p:cNvPr id="102" name="TextBox 101">
            <a:extLst>
              <a:ext uri="{FF2B5EF4-FFF2-40B4-BE49-F238E27FC236}">
                <a16:creationId xmlns:a16="http://schemas.microsoft.com/office/drawing/2014/main" id="{4C6F490A-1ECC-42C0-A22F-5DC1CA41C0A9}"/>
              </a:ext>
            </a:extLst>
          </p:cNvPr>
          <p:cNvSpPr txBox="1"/>
          <p:nvPr userDrawn="1"/>
        </p:nvSpPr>
        <p:spPr bwMode="gray">
          <a:xfrm>
            <a:off x="903359" y="3273047"/>
            <a:ext cx="732284" cy="200055"/>
          </a:xfrm>
          <a:prstGeom prst="rect">
            <a:avLst/>
          </a:prstGeom>
          <a:noFill/>
        </p:spPr>
        <p:txBody>
          <a:bodyPr wrap="square" lIns="0" tIns="0" rIns="0" bIns="0" rtlCol="0">
            <a:spAutoFit/>
          </a:bodyPr>
          <a:lstStyle/>
          <a:p>
            <a:pPr>
              <a:spcBef>
                <a:spcPts val="500"/>
              </a:spcBef>
            </a:pPr>
            <a:r>
              <a:rPr lang="en-US" sz="650" dirty="0">
                <a:solidFill>
                  <a:schemeClr val="bg1"/>
                </a:solidFill>
              </a:rPr>
              <a:t>Institutions </a:t>
            </a:r>
            <a:br>
              <a:rPr lang="en-US" sz="650" dirty="0">
                <a:solidFill>
                  <a:schemeClr val="bg1"/>
                </a:solidFill>
              </a:rPr>
            </a:br>
            <a:r>
              <a:rPr lang="en-US" sz="650" dirty="0">
                <a:solidFill>
                  <a:schemeClr val="bg1"/>
                </a:solidFill>
              </a:rPr>
              <a:t>served</a:t>
            </a:r>
          </a:p>
        </p:txBody>
      </p:sp>
      <p:sp>
        <p:nvSpPr>
          <p:cNvPr id="103" name="TextBox 102">
            <a:extLst>
              <a:ext uri="{FF2B5EF4-FFF2-40B4-BE49-F238E27FC236}">
                <a16:creationId xmlns:a16="http://schemas.microsoft.com/office/drawing/2014/main" id="{9FACC39F-C964-4BF3-A5D0-072FE6136D7A}"/>
              </a:ext>
            </a:extLst>
          </p:cNvPr>
          <p:cNvSpPr txBox="1"/>
          <p:nvPr userDrawn="1"/>
        </p:nvSpPr>
        <p:spPr bwMode="gray">
          <a:xfrm>
            <a:off x="444085" y="3267430"/>
            <a:ext cx="443338" cy="169277"/>
          </a:xfrm>
          <a:prstGeom prst="rect">
            <a:avLst/>
          </a:prstGeom>
          <a:noFill/>
        </p:spPr>
        <p:txBody>
          <a:bodyPr wrap="square" lIns="0" tIns="0" rIns="0" bIns="0" rtlCol="0">
            <a:spAutoFit/>
          </a:bodyPr>
          <a:lstStyle/>
          <a:p>
            <a:pPr>
              <a:spcBef>
                <a:spcPts val="500"/>
              </a:spcBef>
            </a:pPr>
            <a:r>
              <a:rPr lang="en-US" sz="1100" dirty="0">
                <a:solidFill>
                  <a:schemeClr val="tx2"/>
                </a:solidFill>
                <a:latin typeface="+mj-lt"/>
              </a:rPr>
              <a:t>1,500</a:t>
            </a:r>
            <a:r>
              <a:rPr lang="en-US" sz="1100" baseline="30000" dirty="0">
                <a:solidFill>
                  <a:schemeClr val="tx2"/>
                </a:solidFill>
                <a:latin typeface="+mj-lt"/>
              </a:rPr>
              <a:t>+</a:t>
            </a:r>
          </a:p>
        </p:txBody>
      </p:sp>
      <p:sp>
        <p:nvSpPr>
          <p:cNvPr id="104" name="TextBox 103">
            <a:extLst>
              <a:ext uri="{FF2B5EF4-FFF2-40B4-BE49-F238E27FC236}">
                <a16:creationId xmlns:a16="http://schemas.microsoft.com/office/drawing/2014/main" id="{91781A47-A99C-457B-9ABA-3F07F4FDAE78}"/>
              </a:ext>
            </a:extLst>
          </p:cNvPr>
          <p:cNvSpPr txBox="1"/>
          <p:nvPr userDrawn="1"/>
        </p:nvSpPr>
        <p:spPr bwMode="gray">
          <a:xfrm>
            <a:off x="903359" y="3547405"/>
            <a:ext cx="933758" cy="200055"/>
          </a:xfrm>
          <a:prstGeom prst="rect">
            <a:avLst/>
          </a:prstGeom>
          <a:noFill/>
        </p:spPr>
        <p:txBody>
          <a:bodyPr wrap="square" lIns="0" tIns="0" rIns="0" bIns="0" rtlCol="0">
            <a:spAutoFit/>
          </a:bodyPr>
          <a:lstStyle/>
          <a:p>
            <a:pPr>
              <a:spcBef>
                <a:spcPts val="500"/>
              </a:spcBef>
            </a:pPr>
            <a:r>
              <a:rPr lang="en-US" sz="650" dirty="0">
                <a:solidFill>
                  <a:schemeClr val="bg1"/>
                </a:solidFill>
              </a:rPr>
              <a:t>Students supported by our SSMS</a:t>
            </a:r>
          </a:p>
        </p:txBody>
      </p:sp>
      <p:sp>
        <p:nvSpPr>
          <p:cNvPr id="105" name="TextBox 104">
            <a:extLst>
              <a:ext uri="{FF2B5EF4-FFF2-40B4-BE49-F238E27FC236}">
                <a16:creationId xmlns:a16="http://schemas.microsoft.com/office/drawing/2014/main" id="{0C0121D9-77D9-40DD-BE40-3610CA71E036}"/>
              </a:ext>
            </a:extLst>
          </p:cNvPr>
          <p:cNvSpPr txBox="1"/>
          <p:nvPr userDrawn="1"/>
        </p:nvSpPr>
        <p:spPr bwMode="gray">
          <a:xfrm>
            <a:off x="444085" y="3541788"/>
            <a:ext cx="460433" cy="169277"/>
          </a:xfrm>
          <a:prstGeom prst="rect">
            <a:avLst/>
          </a:prstGeom>
          <a:noFill/>
        </p:spPr>
        <p:txBody>
          <a:bodyPr wrap="square" lIns="0" tIns="0" rIns="0" bIns="0" rtlCol="0">
            <a:spAutoFit/>
          </a:bodyPr>
          <a:lstStyle/>
          <a:p>
            <a:pPr>
              <a:spcBef>
                <a:spcPts val="500"/>
              </a:spcBef>
            </a:pPr>
            <a:r>
              <a:rPr lang="en-US" sz="1100" baseline="0" dirty="0">
                <a:solidFill>
                  <a:schemeClr val="tx2"/>
                </a:solidFill>
                <a:latin typeface="+mj-lt"/>
              </a:rPr>
              <a:t>3.7 M</a:t>
            </a:r>
            <a:r>
              <a:rPr lang="en-US" sz="1100" baseline="30000" dirty="0">
                <a:solidFill>
                  <a:schemeClr val="tx2"/>
                </a:solidFill>
                <a:latin typeface="+mj-lt"/>
              </a:rPr>
              <a:t>+</a:t>
            </a:r>
          </a:p>
        </p:txBody>
      </p:sp>
      <p:grpSp>
        <p:nvGrpSpPr>
          <p:cNvPr id="106" name="Group 105">
            <a:extLst>
              <a:ext uri="{FF2B5EF4-FFF2-40B4-BE49-F238E27FC236}">
                <a16:creationId xmlns:a16="http://schemas.microsoft.com/office/drawing/2014/main" id="{A8EB32E6-AD63-403B-9D52-8B58266C12B2}"/>
              </a:ext>
            </a:extLst>
          </p:cNvPr>
          <p:cNvGrpSpPr/>
          <p:nvPr userDrawn="1"/>
        </p:nvGrpSpPr>
        <p:grpSpPr bwMode="gray">
          <a:xfrm>
            <a:off x="264738" y="3100302"/>
            <a:ext cx="108698" cy="108698"/>
            <a:chOff x="4812593" y="3156606"/>
            <a:chExt cx="316374" cy="316374"/>
          </a:xfrm>
        </p:grpSpPr>
        <p:sp>
          <p:nvSpPr>
            <p:cNvPr id="107" name="Oval 106">
              <a:extLst>
                <a:ext uri="{FF2B5EF4-FFF2-40B4-BE49-F238E27FC236}">
                  <a16:creationId xmlns:a16="http://schemas.microsoft.com/office/drawing/2014/main" id="{9E1D65CC-2A13-4F84-A053-A1385B0B9A84}"/>
                </a:ext>
              </a:extLst>
            </p:cNvPr>
            <p:cNvSpPr/>
            <p:nvPr/>
          </p:nvSpPr>
          <p:spPr bwMode="gray">
            <a:xfrm>
              <a:off x="4812593" y="3156606"/>
              <a:ext cx="316374" cy="316374"/>
            </a:xfrm>
            <a:prstGeom prst="ellipse">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108" name="Freeform 12">
              <a:extLst>
                <a:ext uri="{FF2B5EF4-FFF2-40B4-BE49-F238E27FC236}">
                  <a16:creationId xmlns:a16="http://schemas.microsoft.com/office/drawing/2014/main" id="{ACB8E87C-2730-4E4B-9722-31618FDE492D}"/>
                </a:ext>
              </a:extLst>
            </p:cNvPr>
            <p:cNvSpPr/>
            <p:nvPr/>
          </p:nvSpPr>
          <p:spPr bwMode="gray">
            <a:xfrm rot="8100000">
              <a:off x="4899384" y="3263023"/>
              <a:ext cx="100493"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rnd" cmpd="sng" algn="ctr">
              <a:solidFill>
                <a:schemeClr val="bg1"/>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109" name="TextBox 108">
            <a:extLst>
              <a:ext uri="{FF2B5EF4-FFF2-40B4-BE49-F238E27FC236}">
                <a16:creationId xmlns:a16="http://schemas.microsoft.com/office/drawing/2014/main" id="{B097CE8B-F5F7-4A9E-AF24-14655FAB51A2}"/>
              </a:ext>
            </a:extLst>
          </p:cNvPr>
          <p:cNvSpPr txBox="1"/>
          <p:nvPr userDrawn="1"/>
        </p:nvSpPr>
        <p:spPr bwMode="gray">
          <a:xfrm>
            <a:off x="444085" y="3983973"/>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bg1"/>
                </a:solidFill>
              </a:rPr>
              <a:t>WE DELIVER RESULTS</a:t>
            </a:r>
          </a:p>
        </p:txBody>
      </p:sp>
      <p:sp>
        <p:nvSpPr>
          <p:cNvPr id="110" name="TextBox 109">
            <a:extLst>
              <a:ext uri="{FF2B5EF4-FFF2-40B4-BE49-F238E27FC236}">
                <a16:creationId xmlns:a16="http://schemas.microsoft.com/office/drawing/2014/main" id="{A05ECBA9-E8C6-4CBD-85E3-C4A7291E6D73}"/>
              </a:ext>
            </a:extLst>
          </p:cNvPr>
          <p:cNvSpPr txBox="1"/>
          <p:nvPr userDrawn="1"/>
        </p:nvSpPr>
        <p:spPr bwMode="gray">
          <a:xfrm>
            <a:off x="903359" y="4164792"/>
            <a:ext cx="1048201" cy="400110"/>
          </a:xfrm>
          <a:prstGeom prst="rect">
            <a:avLst/>
          </a:prstGeom>
          <a:noFill/>
        </p:spPr>
        <p:txBody>
          <a:bodyPr wrap="square" lIns="0" tIns="0" rIns="0" bIns="0" rtlCol="0">
            <a:spAutoFit/>
          </a:bodyPr>
          <a:lstStyle/>
          <a:p>
            <a:pPr>
              <a:spcBef>
                <a:spcPts val="500"/>
              </a:spcBef>
            </a:pPr>
            <a:r>
              <a:rPr lang="en-US" sz="650" spc="-20" baseline="0" dirty="0">
                <a:solidFill>
                  <a:schemeClr val="bg1"/>
                </a:solidFill>
              </a:rPr>
              <a:t>Of our partners continue </a:t>
            </a:r>
            <a:r>
              <a:rPr lang="en-US" sz="650" spc="-10" baseline="0" dirty="0">
                <a:solidFill>
                  <a:schemeClr val="bg1"/>
                </a:solidFill>
              </a:rPr>
              <a:t>with us year after year, </a:t>
            </a:r>
            <a:r>
              <a:rPr lang="en-US" sz="650" dirty="0">
                <a:solidFill>
                  <a:schemeClr val="bg1"/>
                </a:solidFill>
              </a:rPr>
              <a:t>reflecting the goals we </a:t>
            </a:r>
            <a:br>
              <a:rPr lang="en-US" sz="650" dirty="0">
                <a:solidFill>
                  <a:schemeClr val="bg1"/>
                </a:solidFill>
              </a:rPr>
            </a:br>
            <a:r>
              <a:rPr lang="en-US" sz="650" b="1" dirty="0">
                <a:solidFill>
                  <a:schemeClr val="tx2"/>
                </a:solidFill>
              </a:rPr>
              <a:t>achieve together</a:t>
            </a:r>
          </a:p>
        </p:txBody>
      </p:sp>
      <p:sp>
        <p:nvSpPr>
          <p:cNvPr id="111" name="TextBox 110">
            <a:extLst>
              <a:ext uri="{FF2B5EF4-FFF2-40B4-BE49-F238E27FC236}">
                <a16:creationId xmlns:a16="http://schemas.microsoft.com/office/drawing/2014/main" id="{FA5457EF-B606-4101-B039-12255317A82E}"/>
              </a:ext>
            </a:extLst>
          </p:cNvPr>
          <p:cNvSpPr txBox="1"/>
          <p:nvPr userDrawn="1"/>
        </p:nvSpPr>
        <p:spPr bwMode="gray">
          <a:xfrm>
            <a:off x="444085" y="4159175"/>
            <a:ext cx="338278" cy="169277"/>
          </a:xfrm>
          <a:prstGeom prst="rect">
            <a:avLst/>
          </a:prstGeom>
          <a:noFill/>
        </p:spPr>
        <p:txBody>
          <a:bodyPr wrap="square" lIns="0" tIns="0" rIns="0" bIns="0" rtlCol="0">
            <a:spAutoFit/>
          </a:bodyPr>
          <a:lstStyle/>
          <a:p>
            <a:pPr>
              <a:spcBef>
                <a:spcPts val="500"/>
              </a:spcBef>
            </a:pPr>
            <a:r>
              <a:rPr lang="en-US" sz="1100" baseline="0" dirty="0">
                <a:solidFill>
                  <a:schemeClr val="tx2"/>
                </a:solidFill>
                <a:latin typeface="+mj-lt"/>
              </a:rPr>
              <a:t>95%</a:t>
            </a:r>
            <a:endParaRPr lang="en-US" sz="1100" baseline="30000" dirty="0">
              <a:solidFill>
                <a:schemeClr val="tx2"/>
              </a:solidFill>
              <a:latin typeface="+mj-lt"/>
            </a:endParaRPr>
          </a:p>
        </p:txBody>
      </p:sp>
      <p:grpSp>
        <p:nvGrpSpPr>
          <p:cNvPr id="112" name="Group 111">
            <a:extLst>
              <a:ext uri="{FF2B5EF4-FFF2-40B4-BE49-F238E27FC236}">
                <a16:creationId xmlns:a16="http://schemas.microsoft.com/office/drawing/2014/main" id="{67DDFA0C-C743-40E5-B51B-84314DF6EDFF}"/>
              </a:ext>
            </a:extLst>
          </p:cNvPr>
          <p:cNvGrpSpPr/>
          <p:nvPr userDrawn="1"/>
        </p:nvGrpSpPr>
        <p:grpSpPr bwMode="gray">
          <a:xfrm>
            <a:off x="264738" y="3992047"/>
            <a:ext cx="108698" cy="108698"/>
            <a:chOff x="4812593" y="3156606"/>
            <a:chExt cx="316374" cy="316374"/>
          </a:xfrm>
        </p:grpSpPr>
        <p:sp>
          <p:nvSpPr>
            <p:cNvPr id="113" name="Oval 112">
              <a:extLst>
                <a:ext uri="{FF2B5EF4-FFF2-40B4-BE49-F238E27FC236}">
                  <a16:creationId xmlns:a16="http://schemas.microsoft.com/office/drawing/2014/main" id="{A42BE485-D66C-4899-97F0-D0E866A2CB72}"/>
                </a:ext>
              </a:extLst>
            </p:cNvPr>
            <p:cNvSpPr/>
            <p:nvPr/>
          </p:nvSpPr>
          <p:spPr bwMode="gray">
            <a:xfrm>
              <a:off x="4812593" y="3156606"/>
              <a:ext cx="316374" cy="316374"/>
            </a:xfrm>
            <a:prstGeom prst="ellipse">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114" name="Freeform 12">
              <a:extLst>
                <a:ext uri="{FF2B5EF4-FFF2-40B4-BE49-F238E27FC236}">
                  <a16:creationId xmlns:a16="http://schemas.microsoft.com/office/drawing/2014/main" id="{A7E78A29-C978-42CC-A512-5E661B096E89}"/>
                </a:ext>
              </a:extLst>
            </p:cNvPr>
            <p:cNvSpPr/>
            <p:nvPr/>
          </p:nvSpPr>
          <p:spPr bwMode="gray">
            <a:xfrm rot="8100000">
              <a:off x="4899384" y="3263023"/>
              <a:ext cx="100493"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rnd" cmpd="sng" algn="ctr">
              <a:solidFill>
                <a:schemeClr val="bg1"/>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pic>
        <p:nvPicPr>
          <p:cNvPr id="115" name="Picture 114">
            <a:extLst>
              <a:ext uri="{FF2B5EF4-FFF2-40B4-BE49-F238E27FC236}">
                <a16:creationId xmlns:a16="http://schemas.microsoft.com/office/drawing/2014/main" id="{177A9767-839C-4786-954B-2C6161E9CB3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255892" y="182579"/>
            <a:ext cx="1090389" cy="417192"/>
          </a:xfrm>
          <a:prstGeom prst="rect">
            <a:avLst/>
          </a:prstGeom>
        </p:spPr>
      </p:pic>
      <p:sp>
        <p:nvSpPr>
          <p:cNvPr id="116" name="Rectangle 115">
            <a:extLst>
              <a:ext uri="{FF2B5EF4-FFF2-40B4-BE49-F238E27FC236}">
                <a16:creationId xmlns:a16="http://schemas.microsoft.com/office/drawing/2014/main" id="{1F549B42-A2C8-458D-B1A4-0F53EB86C183}"/>
              </a:ext>
            </a:extLst>
          </p:cNvPr>
          <p:cNvSpPr/>
          <p:nvPr userDrawn="1"/>
        </p:nvSpPr>
        <p:spPr bwMode="gray">
          <a:xfrm>
            <a:off x="1321255" y="360187"/>
            <a:ext cx="4843169" cy="96950"/>
          </a:xfrm>
          <a:prstGeom prst="rect">
            <a:avLst/>
          </a:prstGeom>
        </p:spPr>
        <p:txBody>
          <a:bodyPr wrap="square" lIns="0" tIns="0" rIns="0" bIns="0">
            <a:spAutoFit/>
          </a:bodyPr>
          <a:lstStyle/>
          <a:p>
            <a:pPr algn="r">
              <a:spcBef>
                <a:spcPts val="500"/>
              </a:spcBef>
            </a:pPr>
            <a:r>
              <a:rPr lang="en-US" sz="620" spc="0" baseline="0" dirty="0">
                <a:solidFill>
                  <a:schemeClr val="accent3"/>
                </a:solidFill>
              </a:rPr>
              <a:t>K-12   |   Community Colleges   |   Four-Year Colleges and Universities   |   Graduate and Adult Learning</a:t>
            </a:r>
          </a:p>
        </p:txBody>
      </p:sp>
      <p:sp>
        <p:nvSpPr>
          <p:cNvPr id="3" name="Oval 2">
            <a:extLst>
              <a:ext uri="{FF2B5EF4-FFF2-40B4-BE49-F238E27FC236}">
                <a16:creationId xmlns:a16="http://schemas.microsoft.com/office/drawing/2014/main" id="{F1A292E5-28B4-424F-B64E-471CCA2C8EF1}"/>
              </a:ext>
            </a:extLst>
          </p:cNvPr>
          <p:cNvSpPr>
            <a:spLocks noChangeAspect="1"/>
          </p:cNvSpPr>
          <p:nvPr userDrawn="1"/>
        </p:nvSpPr>
        <p:spPr bwMode="gray">
          <a:xfrm>
            <a:off x="3532130" y="1874597"/>
            <a:ext cx="1362456" cy="13624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 Placeholder 1">
            <a:extLst>
              <a:ext uri="{FF2B5EF4-FFF2-40B4-BE49-F238E27FC236}">
                <a16:creationId xmlns:a16="http://schemas.microsoft.com/office/drawing/2014/main" id="{58D487A4-9706-44F3-8227-9C3CE72FB4FE}"/>
              </a:ext>
            </a:extLst>
          </p:cNvPr>
          <p:cNvSpPr txBox="1">
            <a:spLocks/>
          </p:cNvSpPr>
          <p:nvPr userDrawn="1"/>
        </p:nvSpPr>
        <p:spPr bwMode="gray">
          <a:xfrm>
            <a:off x="6469249" y="1374747"/>
            <a:ext cx="1382195" cy="802784"/>
          </a:xfrm>
          <a:prstGeom prst="rect">
            <a:avLst/>
          </a:prstGeom>
          <a:solidFill>
            <a:srgbClr val="009900"/>
          </a:solidFill>
        </p:spPr>
        <p:txBody>
          <a:bodyPr vert="horz" wrap="square" lIns="64008" tIns="45720" rIns="64008" bIns="4572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r>
              <a:rPr lang="en-US" sz="1100" b="1" dirty="0">
                <a:solidFill>
                  <a:schemeClr val="bg1"/>
                </a:solidFill>
                <a:latin typeface="Arial" panose="020B0604020202020204" pitchFamily="34" charset="0"/>
                <a:cs typeface="Arial" panose="020B0604020202020204" pitchFamily="34" charset="0"/>
              </a:rPr>
              <a:t>Script can be found here:</a:t>
            </a: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lang="en-US"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https://eab.box.com/v/eab-one-pager-script</a:t>
            </a:r>
            <a:r>
              <a:rPr lang="en-US" dirty="0">
                <a:solidFill>
                  <a:schemeClr val="bg1"/>
                </a:solidFill>
                <a:latin typeface="Arial" panose="020B0604020202020204" pitchFamily="34" charset="0"/>
                <a:cs typeface="Arial" panose="020B0604020202020204" pitchFamily="34" charset="0"/>
              </a:rPr>
              <a:t> </a:t>
            </a:r>
          </a:p>
        </p:txBody>
      </p:sp>
    </p:spTree>
    <p:custDataLst>
      <p:tags r:id="rId1"/>
    </p:custDataLst>
    <p:extLst>
      <p:ext uri="{BB962C8B-B14F-4D97-AF65-F5344CB8AC3E}">
        <p14:creationId xmlns:p14="http://schemas.microsoft.com/office/powerpoint/2010/main" val="426005635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oad Map">
    <p:bg bwMode="gray">
      <p:bgPr>
        <a:solidFill>
          <a:srgbClr val="003D70"/>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1"/>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24" name="Straight Connector 23"/>
          <p:cNvCxnSpPr/>
          <p:nvPr userDrawn="1"/>
        </p:nvCxnSpPr>
        <p:spPr bwMode="gray">
          <a:xfrm>
            <a:off x="863781" y="3942474"/>
            <a:ext cx="4673238" cy="0"/>
          </a:xfrm>
          <a:prstGeom prst="line">
            <a:avLst/>
          </a:prstGeom>
          <a:noFill/>
          <a:ln w="6350" cap="flat" cmpd="sng" algn="ctr">
            <a:solidFill>
              <a:schemeClr val="bg1"/>
            </a:solidFill>
            <a:prstDash val="solid"/>
            <a:miter lim="800000"/>
          </a:ln>
          <a:effectLst/>
        </p:spPr>
      </p:cxnSp>
      <p:sp>
        <p:nvSpPr>
          <p:cNvPr id="27" name="TextBox 26"/>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spc="50" baseline="0" dirty="0">
                <a:solidFill>
                  <a:schemeClr val="bg1"/>
                </a:solidFill>
                <a:latin typeface="+mj-lt"/>
              </a:rPr>
              <a:t>ROAD MAP</a:t>
            </a:r>
          </a:p>
        </p:txBody>
      </p:sp>
      <p:sp>
        <p:nvSpPr>
          <p:cNvPr id="32" name="Text Placeholder 3"/>
          <p:cNvSpPr>
            <a:spLocks noGrp="1"/>
          </p:cNvSpPr>
          <p:nvPr>
            <p:ph type="body" sz="quarter" idx="13" hasCustomPrompt="1"/>
          </p:nvPr>
        </p:nvSpPr>
        <p:spPr bwMode="gray">
          <a:xfrm>
            <a:off x="1363152" y="1038840"/>
            <a:ext cx="3749040" cy="215444"/>
          </a:xfrm>
        </p:spPr>
        <p:txBody>
          <a:bodyPr anchor="ctr" anchorCtr="0"/>
          <a:lstStyle>
            <a:lvl1pPr marL="0" indent="0">
              <a:spcBef>
                <a:spcPts val="0"/>
              </a:spcBef>
              <a:buNone/>
              <a:defRPr sz="1400" baseline="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Rockwell 14pt, Title Case</a:t>
            </a:r>
          </a:p>
        </p:txBody>
      </p:sp>
      <p:sp>
        <p:nvSpPr>
          <p:cNvPr id="18" name="Title 17"/>
          <p:cNvSpPr>
            <a:spLocks noGrp="1"/>
          </p:cNvSpPr>
          <p:nvPr>
            <p:ph type="title" hasCustomPrompt="1"/>
          </p:nvPr>
        </p:nvSpPr>
        <p:spPr bwMode="gray">
          <a:xfrm>
            <a:off x="863781" y="1009402"/>
            <a:ext cx="274320" cy="274320"/>
          </a:xfrm>
          <a:prstGeom prst="ellipse">
            <a:avLst/>
          </a:prstGeom>
          <a:solidFill>
            <a:schemeClr val="accent6"/>
          </a:solidFill>
        </p:spPr>
        <p:txBody>
          <a:bodyPr wrap="none" anchor="ctr" anchorCtr="1">
            <a:noAutofit/>
          </a:bodyPr>
          <a:lstStyle>
            <a:lvl1pPr>
              <a:defRPr>
                <a:solidFill>
                  <a:schemeClr val="bg1"/>
                </a:solidFill>
              </a:defRPr>
            </a:lvl1pPr>
          </a:lstStyle>
          <a:p>
            <a:r>
              <a:rPr lang="en-US" dirty="0"/>
              <a:t>#</a:t>
            </a:r>
          </a:p>
        </p:txBody>
      </p:sp>
      <p:sp>
        <p:nvSpPr>
          <p:cNvPr id="20" name="Text Placeholder 19"/>
          <p:cNvSpPr>
            <a:spLocks noGrp="1"/>
          </p:cNvSpPr>
          <p:nvPr>
            <p:ph type="body" sz="quarter" idx="17" hasCustomPrompt="1"/>
          </p:nvPr>
        </p:nvSpPr>
        <p:spPr bwMode="gray">
          <a:xfrm>
            <a:off x="863781" y="1588773"/>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39" name="Text Placeholder 3"/>
          <p:cNvSpPr>
            <a:spLocks noGrp="1"/>
          </p:cNvSpPr>
          <p:nvPr>
            <p:ph type="body" sz="quarter" idx="18" hasCustomPrompt="1"/>
          </p:nvPr>
        </p:nvSpPr>
        <p:spPr bwMode="gray">
          <a:xfrm>
            <a:off x="1363152" y="1658023"/>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0" name="Text Placeholder 19"/>
          <p:cNvSpPr>
            <a:spLocks noGrp="1"/>
          </p:cNvSpPr>
          <p:nvPr>
            <p:ph type="body" sz="quarter" idx="19" hasCustomPrompt="1"/>
          </p:nvPr>
        </p:nvSpPr>
        <p:spPr bwMode="gray">
          <a:xfrm>
            <a:off x="863781" y="2170823"/>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1" name="Text Placeholder 3"/>
          <p:cNvSpPr>
            <a:spLocks noGrp="1"/>
          </p:cNvSpPr>
          <p:nvPr>
            <p:ph type="body" sz="quarter" idx="20" hasCustomPrompt="1"/>
          </p:nvPr>
        </p:nvSpPr>
        <p:spPr bwMode="gray">
          <a:xfrm>
            <a:off x="1363152" y="2240073"/>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2" name="Text Placeholder 19"/>
          <p:cNvSpPr>
            <a:spLocks noGrp="1"/>
          </p:cNvSpPr>
          <p:nvPr>
            <p:ph type="body" sz="quarter" idx="21" hasCustomPrompt="1"/>
          </p:nvPr>
        </p:nvSpPr>
        <p:spPr bwMode="gray">
          <a:xfrm>
            <a:off x="863781" y="2752873"/>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3" name="Text Placeholder 3"/>
          <p:cNvSpPr>
            <a:spLocks noGrp="1"/>
          </p:cNvSpPr>
          <p:nvPr>
            <p:ph type="body" sz="quarter" idx="22" hasCustomPrompt="1"/>
          </p:nvPr>
        </p:nvSpPr>
        <p:spPr bwMode="gray">
          <a:xfrm>
            <a:off x="1363152" y="2822123"/>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4" name="Text Placeholder 19"/>
          <p:cNvSpPr>
            <a:spLocks noGrp="1"/>
          </p:cNvSpPr>
          <p:nvPr>
            <p:ph type="body" sz="quarter" idx="23" hasCustomPrompt="1"/>
          </p:nvPr>
        </p:nvSpPr>
        <p:spPr bwMode="gray">
          <a:xfrm>
            <a:off x="863781" y="3334922"/>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5" name="Text Placeholder 3"/>
          <p:cNvSpPr>
            <a:spLocks noGrp="1"/>
          </p:cNvSpPr>
          <p:nvPr>
            <p:ph type="body" sz="quarter" idx="24" hasCustomPrompt="1"/>
          </p:nvPr>
        </p:nvSpPr>
        <p:spPr bwMode="gray">
          <a:xfrm>
            <a:off x="1363152" y="3404172"/>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7" name="TextBox 46"/>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19" name="Text Placeholder 1"/>
          <p:cNvSpPr txBox="1">
            <a:spLocks/>
          </p:cNvSpPr>
          <p:nvPr userDrawn="1"/>
        </p:nvSpPr>
        <p:spPr bwMode="gray">
          <a:xfrm>
            <a:off x="6469576" y="0"/>
            <a:ext cx="1685883" cy="3844642"/>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How to Use this</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Editable Road Map</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Insert a road map layout</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Determine how many sections are needed</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If only 3, delete rows 2 and 4. If 4, delete row 5.</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Change the highlighted section title to Verdana</a:t>
            </a:r>
            <a:r>
              <a:rPr lang="en-US" sz="800" baseline="0" dirty="0">
                <a:solidFill>
                  <a:schemeClr val="bg1"/>
                </a:solidFill>
                <a:latin typeface="Arial" panose="020B0604020202020204" pitchFamily="34" charset="0"/>
                <a:cs typeface="Arial" panose="020B0604020202020204" pitchFamily="34" charset="0"/>
              </a:rPr>
              <a:t> 9</a:t>
            </a:r>
            <a:r>
              <a:rPr lang="en-US" sz="800" dirty="0">
                <a:solidFill>
                  <a:schemeClr val="bg1"/>
                </a:solidFill>
                <a:latin typeface="Arial" panose="020B0604020202020204" pitchFamily="34" charset="0"/>
                <a:cs typeface="Arial" panose="020B0604020202020204" pitchFamily="34" charset="0"/>
              </a:rPr>
              <a:t>pt Regular, Accent 1 so all the titles are the exact same</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font style</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Type in #’s and section titles for all levels</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Duplicate the slide so you have a slide for each section</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On each slide, change</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the highlighted section title back to Rockwell 14pt</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Regular,</a:t>
            </a:r>
            <a:r>
              <a:rPr lang="en-US" sz="800" baseline="0" dirty="0">
                <a:solidFill>
                  <a:schemeClr val="bg1"/>
                </a:solidFill>
                <a:latin typeface="Arial" panose="020B0604020202020204" pitchFamily="34" charset="0"/>
                <a:cs typeface="Arial" panose="020B0604020202020204" pitchFamily="34" charset="0"/>
              </a:rPr>
              <a:t> </a:t>
            </a:r>
            <a:r>
              <a:rPr lang="en-US" sz="800" dirty="0">
                <a:solidFill>
                  <a:schemeClr val="bg1"/>
                </a:solidFill>
                <a:latin typeface="Arial" panose="020B0604020202020204" pitchFamily="34" charset="0"/>
                <a:cs typeface="Arial" panose="020B0604020202020204" pitchFamily="34" charset="0"/>
              </a:rPr>
              <a:t>white</a:t>
            </a:r>
          </a:p>
          <a:p>
            <a:pPr marL="0" indent="0">
              <a:spcBef>
                <a:spcPts val="1200"/>
              </a:spcBef>
              <a:buFont typeface="+mj-lt"/>
              <a:buNone/>
            </a:pPr>
            <a:r>
              <a:rPr lang="en-US" sz="900" b="1" dirty="0">
                <a:solidFill>
                  <a:schemeClr val="bg1"/>
                </a:solidFill>
                <a:latin typeface="Arial" panose="020B0604020202020204" pitchFamily="34" charset="0"/>
                <a:cs typeface="Arial" panose="020B0604020202020204" pitchFamily="34" charset="0"/>
              </a:rPr>
              <a:t>NEED MORE SECTIONS?</a:t>
            </a:r>
          </a:p>
          <a:p>
            <a:pPr marL="0" indent="0">
              <a:spcBef>
                <a:spcPts val="200"/>
              </a:spcBef>
              <a:buFont typeface="+mj-lt"/>
              <a:buNone/>
            </a:pPr>
            <a:r>
              <a:rPr lang="en-US" sz="750" dirty="0">
                <a:solidFill>
                  <a:schemeClr val="bg1"/>
                </a:solidFill>
                <a:latin typeface="Arial" panose="020B0604020202020204" pitchFamily="34" charset="0"/>
                <a:cs typeface="Arial" panose="020B0604020202020204" pitchFamily="34" charset="0"/>
              </a:rPr>
              <a:t>See</a:t>
            </a:r>
            <a:r>
              <a:rPr lang="en-US" sz="750" baseline="0" dirty="0">
                <a:solidFill>
                  <a:schemeClr val="bg1"/>
                </a:solidFill>
                <a:latin typeface="Arial" panose="020B0604020202020204" pitchFamily="34" charset="0"/>
                <a:cs typeface="Arial" panose="020B0604020202020204" pitchFamily="34" charset="0"/>
              </a:rPr>
              <a:t> the on-screen GLG for a customizable road map layout that includes 8 levels. It can be added as a layout into this deck. </a:t>
            </a:r>
            <a:endParaRPr lang="en-US" sz="750"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82425629"/>
      </p:ext>
    </p:extLst>
  </p:cSld>
  <p:clrMapOvr>
    <a:masterClrMapping/>
  </p:clrMapOvr>
  <p:extLst>
    <p:ext uri="{DCECCB84-F9BA-43D5-87BE-67443E8EF086}">
      <p15:sldGuideLst xmlns:p15="http://schemas.microsoft.com/office/powerpoint/2012/main">
        <p15:guide id="1" pos="8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rgbClr val="003D70"/>
        </a:solidFill>
        <a:effectLst/>
      </p:bgPr>
    </p:bg>
    <p:spTree>
      <p:nvGrpSpPr>
        <p:cNvPr id="1" name=""/>
        <p:cNvGrpSpPr/>
        <p:nvPr/>
      </p:nvGrpSpPr>
      <p:grpSpPr>
        <a:xfrm>
          <a:off x="0" y="0"/>
          <a:ext cx="0" cy="0"/>
          <a:chOff x="0" y="0"/>
          <a:chExt cx="0" cy="0"/>
        </a:xfrm>
      </p:grpSpPr>
      <p:cxnSp>
        <p:nvCxnSpPr>
          <p:cNvPr id="11" name="Straight Connector 10"/>
          <p:cNvCxnSpPr/>
          <p:nvPr userDrawn="1"/>
        </p:nvCxnSpPr>
        <p:spPr bwMode="gray">
          <a:xfrm>
            <a:off x="457200" y="3486806"/>
            <a:ext cx="4977889"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bwMode="gray">
          <a:xfrm>
            <a:off x="457200" y="2033730"/>
            <a:ext cx="411480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r>
              <a:rPr lang="en-US" dirty="0"/>
              <a:t>Divider Title – Rockwell 25pt Regular, Title Case</a:t>
            </a:r>
          </a:p>
        </p:txBody>
      </p:sp>
      <p:sp>
        <p:nvSpPr>
          <p:cNvPr id="4" name="Text Placeholder 3"/>
          <p:cNvSpPr>
            <a:spLocks noGrp="1"/>
          </p:cNvSpPr>
          <p:nvPr>
            <p:ph type="body" sz="quarter" idx="19" hasCustomPrompt="1"/>
          </p:nvPr>
        </p:nvSpPr>
        <p:spPr bwMode="gray">
          <a:xfrm>
            <a:off x="457200" y="2827417"/>
            <a:ext cx="4114800" cy="169277"/>
          </a:xfrm>
        </p:spPr>
        <p:txBody>
          <a:bodyPr/>
          <a:lstStyle>
            <a:lvl1pPr marL="0" indent="0">
              <a:spcBef>
                <a:spcPts val="0"/>
              </a:spcBef>
              <a:buNone/>
              <a:defRPr sz="1100">
                <a:solidFill>
                  <a:schemeClr val="accent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a:t>Divider Subtitle – Verdana 11pt Regular, Title Case</a:t>
            </a:r>
          </a:p>
        </p:txBody>
      </p:sp>
      <p:sp>
        <p:nvSpPr>
          <p:cNvPr id="7" name="Text Placeholder 6"/>
          <p:cNvSpPr>
            <a:spLocks noGrp="1"/>
          </p:cNvSpPr>
          <p:nvPr>
            <p:ph type="body" sz="quarter" idx="20" hasCustomPrompt="1"/>
          </p:nvPr>
        </p:nvSpPr>
        <p:spPr bwMode="gray">
          <a:xfrm>
            <a:off x="457200" y="3711659"/>
            <a:ext cx="2286000"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16" name="Text Placeholder 15"/>
          <p:cNvSpPr>
            <a:spLocks noGrp="1"/>
          </p:cNvSpPr>
          <p:nvPr>
            <p:ph type="body" sz="quarter" idx="21" hasCustomPrompt="1"/>
          </p:nvPr>
        </p:nvSpPr>
        <p:spPr bwMode="gray">
          <a:xfrm>
            <a:off x="4136076" y="3494256"/>
            <a:ext cx="1299013" cy="205151"/>
          </a:xfrm>
          <a:prstGeom prst="round2SameRect">
            <a:avLst>
              <a:gd name="adj1" fmla="val 0"/>
              <a:gd name="adj2" fmla="val 19914"/>
            </a:avLst>
          </a:prstGeom>
          <a:solidFill>
            <a:schemeClr val="tx2"/>
          </a:solidFill>
        </p:spPr>
        <p:txBody>
          <a:bodyPr wrap="none" lIns="45720" tIns="27432" rIns="45720" bIns="27432">
            <a:spAutoFit/>
          </a:bodyPr>
          <a:lstStyle>
            <a:lvl1pPr marL="0" indent="0" algn="r">
              <a:spcBef>
                <a:spcPts val="0"/>
              </a:spcBef>
              <a:buNone/>
              <a:defRPr sz="900" cap="all" spc="50" baseline="0">
                <a:solidFill>
                  <a:schemeClr val="bg1"/>
                </a:solidFill>
                <a:latin typeface="+mj-lt"/>
              </a:defRPr>
            </a:lvl1pPr>
          </a:lstStyle>
          <a:p>
            <a:pPr lvl="0"/>
            <a:r>
              <a:rPr lang="en-US" dirty="0"/>
              <a:t>Insert break type</a:t>
            </a:r>
          </a:p>
        </p:txBody>
      </p:sp>
      <p:sp>
        <p:nvSpPr>
          <p:cNvPr id="18" name="Text Placeholder 17"/>
          <p:cNvSpPr>
            <a:spLocks noGrp="1"/>
          </p:cNvSpPr>
          <p:nvPr>
            <p:ph type="body" sz="quarter" idx="22" hasCustomPrompt="1"/>
          </p:nvPr>
        </p:nvSpPr>
        <p:spPr bwMode="gray">
          <a:xfrm>
            <a:off x="5459586" y="3171239"/>
            <a:ext cx="740664" cy="1384995"/>
          </a:xfrm>
        </p:spPr>
        <p:txBody>
          <a:bodyPr/>
          <a:lstStyle>
            <a:lvl1pPr marL="0" indent="0" algn="r">
              <a:spcBef>
                <a:spcPts val="0"/>
              </a:spcBef>
              <a:buNone/>
              <a:defRPr sz="9000">
                <a:solidFill>
                  <a:schemeClr val="accent6"/>
                </a:solidFill>
                <a:latin typeface="+mj-lt"/>
              </a:defRPr>
            </a:lvl1pPr>
          </a:lstStyle>
          <a:p>
            <a:pPr lvl="0"/>
            <a:r>
              <a:rPr lang="en-US" dirty="0"/>
              <a:t>#</a:t>
            </a:r>
          </a:p>
        </p:txBody>
      </p:sp>
      <p:sp>
        <p:nvSpPr>
          <p:cNvPr id="17" name="TextBox 16"/>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12" name="Text Placeholder 1"/>
          <p:cNvSpPr txBox="1">
            <a:spLocks/>
          </p:cNvSpPr>
          <p:nvPr userDrawn="1"/>
        </p:nvSpPr>
        <p:spPr bwMode="gray">
          <a:xfrm>
            <a:off x="6469576" y="3025755"/>
            <a:ext cx="1543781" cy="177484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Break types</a:t>
            </a:r>
            <a:r>
              <a:rPr lang="en-US" sz="800" b="0" baseline="0" dirty="0">
                <a:solidFill>
                  <a:schemeClr val="bg1"/>
                </a:solidFill>
                <a:latin typeface="Arial" panose="020B0604020202020204" pitchFamily="34" charset="0"/>
                <a:cs typeface="Arial" panose="020B0604020202020204" pitchFamily="34" charset="0"/>
              </a:rPr>
              <a:t> can be anything that you want to consider the section following the divider as:</a:t>
            </a: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Essay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Etc.</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60600" y="683511"/>
            <a:ext cx="1128820" cy="433532"/>
          </a:xfrm>
          <a:prstGeom prst="rect">
            <a:avLst/>
          </a:prstGeom>
        </p:spPr>
      </p:pic>
    </p:spTree>
    <p:custDataLst>
      <p:tags r:id="rId1"/>
    </p:custDataLst>
    <p:extLst>
      <p:ext uri="{BB962C8B-B14F-4D97-AF65-F5344CB8AC3E}">
        <p14:creationId xmlns:p14="http://schemas.microsoft.com/office/powerpoint/2010/main" val="2931385124"/>
      </p:ext>
    </p:extLst>
  </p:cSld>
  <p:clrMapOvr>
    <a:masterClrMapping/>
  </p:clrMapOvr>
  <p:extLst>
    <p:ext uri="{DCECCB84-F9BA-43D5-87BE-67443E8EF086}">
      <p15:sldGuideLst xmlns:p15="http://schemas.microsoft.com/office/powerpoint/2012/main">
        <p15:guide id="1" pos="288" userDrawn="1">
          <p15:clr>
            <a:srgbClr val="FBAE40"/>
          </p15:clr>
        </p15:guide>
        <p15:guide id="2" orient="horz" pos="1718">
          <p15:clr>
            <a:srgbClr val="FBAE40"/>
          </p15:clr>
        </p15:guide>
        <p15:guide id="3" orient="horz" pos="17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13" name="Text Placeholder 12"/>
          <p:cNvSpPr>
            <a:spLocks noGrp="1"/>
          </p:cNvSpPr>
          <p:nvPr userDrawn="1">
            <p:ph type="body" sz="quarter" idx="15" hasCustomPrompt="1"/>
          </p:nvPr>
        </p:nvSpPr>
        <p:spPr bwMode="gray">
          <a:xfrm>
            <a:off x="280195" y="640267"/>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6" name="Text Placeholder 15"/>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tx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22" name="Text Placeholder 21"/>
          <p:cNvSpPr>
            <a:spLocks noGrp="1"/>
          </p:cNvSpPr>
          <p:nvPr userDrawn="1">
            <p:ph type="body" sz="quarter" idx="18" hasCustomPrompt="1"/>
          </p:nvPr>
        </p:nvSpPr>
        <p:spPr bwMode="gray">
          <a:xfrm>
            <a:off x="5148072" y="4446657"/>
            <a:ext cx="1252728" cy="353943"/>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5" name="Text Placeholder 14"/>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userDrawn="1">
            <p:ph type="title" hasCustomPrompt="1"/>
          </p:nvPr>
        </p:nvSpPr>
        <p:spPr bwMode="gray">
          <a:xfrm>
            <a:off x="280194" y="309824"/>
            <a:ext cx="5486400" cy="256480"/>
          </a:xfrm>
        </p:spPr>
        <p:txBody>
          <a:bodyPr/>
          <a:lstStyle>
            <a:lvl1pPr>
              <a:defRPr baseline="0">
                <a:solidFill>
                  <a:schemeClr val="tx1"/>
                </a:solidFill>
              </a:defRPr>
            </a:lvl1pPr>
          </a:lstStyle>
          <a:p>
            <a:r>
              <a:rPr lang="en-US" dirty="0"/>
              <a:t>Slide Title – Rockwell 18pt Regular, Title Case</a:t>
            </a:r>
          </a:p>
        </p:txBody>
      </p:sp>
      <p:grpSp>
        <p:nvGrpSpPr>
          <p:cNvPr id="17" name="Group 16"/>
          <p:cNvGrpSpPr/>
          <p:nvPr userDrawn="1"/>
        </p:nvGrpSpPr>
        <p:grpSpPr bwMode="gray">
          <a:xfrm>
            <a:off x="5888334" y="0"/>
            <a:ext cx="458401" cy="507600"/>
            <a:chOff x="5888334" y="0"/>
            <a:chExt cx="458401" cy="507600"/>
          </a:xfrm>
        </p:grpSpPr>
        <p:sp>
          <p:nvSpPr>
            <p:cNvPr id="19" name="Freeform 18"/>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8" name="TextBox 17"/>
          <p:cNvSpPr txBox="1"/>
          <p:nvPr userDrawn="1"/>
        </p:nvSpPr>
        <p:spPr bwMode="gray">
          <a:xfrm>
            <a:off x="6163373" y="444101"/>
            <a:ext cx="237427" cy="100027"/>
          </a:xfrm>
          <a:prstGeom prst="rect">
            <a:avLst/>
          </a:prstGeom>
          <a:solidFill>
            <a:schemeClr val="bg2"/>
          </a:solidFill>
        </p:spPr>
        <p:txBody>
          <a:bodyPr wrap="square" lIns="0" tIns="0" rIns="4572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spTree>
    <p:custDataLst>
      <p:tags r:id="rId1"/>
    </p:custDataLst>
    <p:extLst>
      <p:ext uri="{BB962C8B-B14F-4D97-AF65-F5344CB8AC3E}">
        <p14:creationId xmlns:p14="http://schemas.microsoft.com/office/powerpoint/2010/main" val="2842800116"/>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13" name="Text Placeholder 12"/>
          <p:cNvSpPr>
            <a:spLocks noGrp="1"/>
          </p:cNvSpPr>
          <p:nvPr userDrawn="1">
            <p:ph type="body" sz="quarter" idx="15" hasCustomPrompt="1"/>
          </p:nvPr>
        </p:nvSpPr>
        <p:spPr bwMode="gray">
          <a:xfrm>
            <a:off x="280195" y="640267"/>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6" name="Text Placeholder 15"/>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tx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22" name="Text Placeholder 21"/>
          <p:cNvSpPr>
            <a:spLocks noGrp="1"/>
          </p:cNvSpPr>
          <p:nvPr userDrawn="1">
            <p:ph type="body" sz="quarter" idx="18" hasCustomPrompt="1"/>
          </p:nvPr>
        </p:nvSpPr>
        <p:spPr bwMode="gray">
          <a:xfrm>
            <a:off x="5148072" y="4446657"/>
            <a:ext cx="1252728" cy="353943"/>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5" name="Text Placeholder 14"/>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userDrawn="1">
            <p:ph type="title" hasCustomPrompt="1"/>
          </p:nvPr>
        </p:nvSpPr>
        <p:spPr bwMode="gray">
          <a:xfrm>
            <a:off x="280194" y="309824"/>
            <a:ext cx="5486400" cy="256480"/>
          </a:xfrm>
        </p:spPr>
        <p:txBody>
          <a:bodyPr/>
          <a:lstStyle>
            <a:lvl1pPr>
              <a:defRPr baseline="0">
                <a:solidFill>
                  <a:schemeClr val="tx1"/>
                </a:solidFill>
              </a:defRPr>
            </a:lvl1pPr>
          </a:lstStyle>
          <a:p>
            <a:r>
              <a:rPr lang="en-US" dirty="0"/>
              <a:t>Slide Title – Rockwell 18pt Regular, Title Case</a:t>
            </a:r>
          </a:p>
        </p:txBody>
      </p:sp>
      <p:grpSp>
        <p:nvGrpSpPr>
          <p:cNvPr id="17" name="Group 16"/>
          <p:cNvGrpSpPr/>
          <p:nvPr userDrawn="1"/>
        </p:nvGrpSpPr>
        <p:grpSpPr bwMode="gray">
          <a:xfrm>
            <a:off x="5888334" y="0"/>
            <a:ext cx="458401" cy="507600"/>
            <a:chOff x="5888334" y="0"/>
            <a:chExt cx="458401" cy="507600"/>
          </a:xfrm>
        </p:grpSpPr>
        <p:sp>
          <p:nvSpPr>
            <p:cNvPr id="19" name="Freeform 18"/>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8" name="TextBox 17"/>
          <p:cNvSpPr txBox="1"/>
          <p:nvPr userDrawn="1"/>
        </p:nvSpPr>
        <p:spPr bwMode="gray">
          <a:xfrm>
            <a:off x="6163373" y="444101"/>
            <a:ext cx="237427" cy="100027"/>
          </a:xfrm>
          <a:prstGeom prst="rect">
            <a:avLst/>
          </a:prstGeom>
          <a:solidFill>
            <a:schemeClr val="bg2"/>
          </a:solidFill>
        </p:spPr>
        <p:txBody>
          <a:bodyPr wrap="square" lIns="0" tIns="0" rIns="4572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spTree>
    <p:custDataLst>
      <p:tags r:id="rId1"/>
    </p:custDataLst>
    <p:extLst>
      <p:ext uri="{BB962C8B-B14F-4D97-AF65-F5344CB8AC3E}">
        <p14:creationId xmlns:p14="http://schemas.microsoft.com/office/powerpoint/2010/main" val="2758611219"/>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rgbClr val="003D7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79056" y="309824"/>
            <a:ext cx="3902242" cy="256480"/>
          </a:xfrm>
          <a:prstGeom prst="rect">
            <a:avLst/>
          </a:prstGeom>
        </p:spPr>
        <p:txBody>
          <a:bodyPr wrap="square" lIns="0" tIns="0" rIns="0" bIns="0" anchor="b" anchorCtr="0">
            <a:spAutoFit/>
          </a:bodyPr>
          <a:lstStyle>
            <a:lvl1pPr>
              <a:lnSpc>
                <a:spcPct val="90000"/>
              </a:lnSpc>
              <a:defRPr b="0" baseline="0">
                <a:solidFill>
                  <a:schemeClr val="accent6"/>
                </a:solidFill>
              </a:defRPr>
            </a:lvl1pPr>
          </a:lstStyle>
          <a:p>
            <a:r>
              <a:rPr lang="en-US" dirty="0"/>
              <a:t>Impact Slide Title – Rockwell 18pt</a:t>
            </a:r>
          </a:p>
        </p:txBody>
      </p:sp>
      <p:sp>
        <p:nvSpPr>
          <p:cNvPr id="6" name="Text Placeholder 5"/>
          <p:cNvSpPr>
            <a:spLocks noGrp="1"/>
          </p:cNvSpPr>
          <p:nvPr>
            <p:ph type="body" sz="quarter" idx="16" hasCustomPrompt="1"/>
          </p:nvPr>
        </p:nvSpPr>
        <p:spPr bwMode="gray">
          <a:xfrm>
            <a:off x="456965" y="604599"/>
            <a:ext cx="4025123" cy="256480"/>
          </a:xfrm>
        </p:spPr>
        <p:txBody>
          <a:bodyPr/>
          <a:lstStyle>
            <a:lvl1pPr marL="0" indent="0">
              <a:lnSpc>
                <a:spcPct val="90000"/>
              </a:lnSpc>
              <a:spcBef>
                <a:spcPts val="0"/>
              </a:spcBef>
              <a:buNone/>
              <a:defRPr sz="1800" spc="50" baseline="0">
                <a:solidFill>
                  <a:schemeClr val="bg1"/>
                </a:solidFill>
                <a:latin typeface="+mj-lt"/>
              </a:defRPr>
            </a:lvl1pPr>
          </a:lstStyle>
          <a:p>
            <a:pPr lvl="0"/>
            <a:r>
              <a:rPr lang="en-US" dirty="0"/>
              <a:t>Title Continued and Highlight</a:t>
            </a:r>
          </a:p>
        </p:txBody>
      </p:sp>
      <p:sp>
        <p:nvSpPr>
          <p:cNvPr id="15" name="Text Placeholder 14"/>
          <p:cNvSpPr>
            <a:spLocks noGrp="1"/>
          </p:cNvSpPr>
          <p:nvPr>
            <p:ph type="body" sz="quarter" idx="17" hasCustomPrompt="1"/>
          </p:nvPr>
        </p:nvSpPr>
        <p:spPr bwMode="gray">
          <a:xfrm>
            <a:off x="1079874" y="1727589"/>
            <a:ext cx="4241053" cy="1809726"/>
          </a:xfrm>
        </p:spPr>
        <p:txBody>
          <a:bodyPr/>
          <a:lstStyle>
            <a:lvl1pPr marL="0" indent="0">
              <a:lnSpc>
                <a:spcPct val="120000"/>
              </a:lnSpc>
              <a:spcBef>
                <a:spcPts val="1200"/>
              </a:spcBef>
              <a:buNone/>
              <a:defRPr sz="1400">
                <a:solidFill>
                  <a:schemeClr val="bg1"/>
                </a:solidFill>
              </a:defRPr>
            </a:lvl1pPr>
            <a:lvl2pPr marL="114300" indent="0">
              <a:lnSpc>
                <a:spcPct val="110000"/>
              </a:lnSpc>
              <a:spcBef>
                <a:spcPts val="1200"/>
              </a:spcBef>
              <a:buNone/>
              <a:defRPr sz="1400">
                <a:solidFill>
                  <a:schemeClr val="bg1"/>
                </a:solidFill>
              </a:defRPr>
            </a:lvl2pPr>
            <a:lvl3pPr marL="228600" indent="0">
              <a:lnSpc>
                <a:spcPct val="110000"/>
              </a:lnSpc>
              <a:spcBef>
                <a:spcPts val="1200"/>
              </a:spcBef>
              <a:buNone/>
              <a:defRPr sz="1400">
                <a:solidFill>
                  <a:schemeClr val="bg1"/>
                </a:solidFill>
              </a:defRPr>
            </a:lvl3pPr>
            <a:lvl4pPr marL="342900" indent="0">
              <a:lnSpc>
                <a:spcPct val="110000"/>
              </a:lnSpc>
              <a:spcBef>
                <a:spcPts val="1200"/>
              </a:spcBef>
              <a:buNone/>
              <a:defRPr sz="1400">
                <a:solidFill>
                  <a:schemeClr val="bg1"/>
                </a:solidFill>
              </a:defRPr>
            </a:lvl4pPr>
            <a:lvl5pPr marL="457200" indent="0">
              <a:lnSpc>
                <a:spcPct val="110000"/>
              </a:lnSpc>
              <a:spcBef>
                <a:spcPts val="1200"/>
              </a:spcBef>
              <a:buNone/>
              <a:defRPr sz="1400">
                <a:solidFill>
                  <a:schemeClr val="bg1"/>
                </a:solidFill>
              </a:defRPr>
            </a:lvl5pPr>
          </a:lstStyle>
          <a:p>
            <a:pPr lvl="0"/>
            <a:r>
              <a:rPr lang="en-US" dirty="0"/>
              <a:t>Use dark background (impact) slides sparingly (ex: a single quote, statistic, or large image). See sample impact slides in the EAB On-screen Graphic and Layout Guide. Impact quote text – Verdana 14pt Regular. Keep quote short and minimize slide titling. Be sure to incorporate large quote graphic from the GLG. </a:t>
            </a:r>
          </a:p>
        </p:txBody>
      </p:sp>
      <p:sp>
        <p:nvSpPr>
          <p:cNvPr id="16" name="Text Placeholder 21"/>
          <p:cNvSpPr>
            <a:spLocks noGrp="1"/>
          </p:cNvSpPr>
          <p:nvPr>
            <p:ph type="body" sz="quarter" idx="18" hasCustomPrompt="1"/>
          </p:nvPr>
        </p:nvSpPr>
        <p:spPr bwMode="gray">
          <a:xfrm>
            <a:off x="5148072" y="4446657"/>
            <a:ext cx="1252728" cy="353943"/>
          </a:xfrm>
        </p:spPr>
        <p:txBody>
          <a:bodyPr rIns="64008" bIns="45720" anchor="b" anchorCtr="0"/>
          <a:lstStyle>
            <a:lvl1pPr marL="0" indent="0">
              <a:spcBef>
                <a:spcPts val="200"/>
              </a:spcBef>
              <a:buNone/>
              <a:defRPr sz="500">
                <a:solidFill>
                  <a:schemeClr val="accent2"/>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7" name="Text Placeholder 14"/>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2"/>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the box to the right as needed.</a:t>
            </a:r>
          </a:p>
        </p:txBody>
      </p:sp>
      <p:sp>
        <p:nvSpPr>
          <p:cNvPr id="9" name="TextBox 8"/>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614469931"/>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s://www.eab.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TextBox 7">
            <a:hlinkClick r:id="rId24"/>
          </p:cNvPr>
          <p:cNvSpPr txBox="1"/>
          <p:nvPr userDrawn="1"/>
        </p:nvSpPr>
        <p:spPr bwMode="gray">
          <a:xfrm>
            <a:off x="-1" y="4677489"/>
            <a:ext cx="2074069" cy="123111"/>
          </a:xfrm>
          <a:prstGeom prst="rect">
            <a:avLst/>
          </a:prstGeom>
          <a:noFill/>
        </p:spPr>
        <p:txBody>
          <a:bodyPr wrap="square" lIns="64008" tIns="0" rIns="64008"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rPr>
              <a:t>©2019 by EAB. </a:t>
            </a:r>
            <a:r>
              <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Arial"/>
              </a:rPr>
              <a:t>All Rights Reserved.</a:t>
            </a:r>
            <a:r>
              <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rPr>
              <a:t> </a:t>
            </a:r>
            <a:r>
              <a:rPr kumimoji="0" lang="en-US" sz="500" b="1"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endParaRPr>
          </a:p>
        </p:txBody>
      </p:sp>
      <p:sp>
        <p:nvSpPr>
          <p:cNvPr id="10" name="Title Placeholder 9"/>
          <p:cNvSpPr>
            <a:spLocks noGrp="1"/>
          </p:cNvSpPr>
          <p:nvPr>
            <p:ph type="title"/>
          </p:nvPr>
        </p:nvSpPr>
        <p:spPr bwMode="gray">
          <a:xfrm>
            <a:off x="277813" y="309824"/>
            <a:ext cx="5486400" cy="256480"/>
          </a:xfrm>
          <a:prstGeom prst="rect">
            <a:avLst/>
          </a:prstGeom>
        </p:spPr>
        <p:txBody>
          <a:bodyPr vert="horz" lIns="0" tIns="0" rIns="0" bIns="0" rtlCol="0" anchor="b" anchorCtr="0">
            <a:spAutoFit/>
          </a:bodyPr>
          <a:lstStyle/>
          <a:p>
            <a:r>
              <a:rPr lang="en-US" dirty="0"/>
              <a:t>Slide Title – Rockwell 18pt Regular, Title Case</a:t>
            </a:r>
          </a:p>
        </p:txBody>
      </p:sp>
      <p:sp>
        <p:nvSpPr>
          <p:cNvPr id="12" name="Text Placeholder 11"/>
          <p:cNvSpPr>
            <a:spLocks noGrp="1"/>
          </p:cNvSpPr>
          <p:nvPr>
            <p:ph type="body" idx="1"/>
          </p:nvPr>
        </p:nvSpPr>
        <p:spPr bwMode="gray">
          <a:xfrm>
            <a:off x="2361804" y="1587129"/>
            <a:ext cx="1677192"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ustDataLst>
      <p:tags r:id="rId23"/>
    </p:custDataLst>
    <p:extLst>
      <p:ext uri="{BB962C8B-B14F-4D97-AF65-F5344CB8AC3E}">
        <p14:creationId xmlns:p14="http://schemas.microsoft.com/office/powerpoint/2010/main" val="4058021105"/>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2" r:id="rId3"/>
    <p:sldLayoutId id="2147483673" r:id="rId4"/>
    <p:sldLayoutId id="2147483657" r:id="rId5"/>
    <p:sldLayoutId id="2147483658" r:id="rId6"/>
    <p:sldLayoutId id="2147483659" r:id="rId7"/>
    <p:sldLayoutId id="2147483672" r:id="rId8"/>
    <p:sldLayoutId id="2147483661" r:id="rId9"/>
    <p:sldLayoutId id="2147483662" r:id="rId10"/>
    <p:sldLayoutId id="2147483663" r:id="rId11"/>
    <p:sldLayoutId id="2147483664" r:id="rId12"/>
    <p:sldLayoutId id="2147483666" r:id="rId13"/>
    <p:sldLayoutId id="2147483667" r:id="rId14"/>
    <p:sldLayoutId id="2147483668" r:id="rId15"/>
    <p:sldLayoutId id="2147483669" r:id="rId16"/>
    <p:sldLayoutId id="2147483670" r:id="rId17"/>
    <p:sldLayoutId id="2147483671" r:id="rId18"/>
    <p:sldLayoutId id="2147483674" r:id="rId19"/>
    <p:sldLayoutId id="2147483675" r:id="rId20"/>
    <p:sldLayoutId id="2147483676" r:id="rId21"/>
  </p:sldLayoutIdLst>
  <p:hf hdr="0" ftr="0" dt="0"/>
  <p:txStyles>
    <p:titleStyle>
      <a:lvl1pPr algn="l" defTabSz="480060" rtl="0" eaLnBrk="1" latinLnBrk="0" hangingPunct="1">
        <a:lnSpc>
          <a:spcPct val="90000"/>
        </a:lnSpc>
        <a:spcBef>
          <a:spcPct val="0"/>
        </a:spcBef>
        <a:buNone/>
        <a:defRPr sz="1800" kern="1200" spc="50" baseline="0">
          <a:solidFill>
            <a:schemeClr val="tx1"/>
          </a:solidFill>
          <a:latin typeface="+mj-lt"/>
          <a:ea typeface="+mj-ea"/>
          <a:cs typeface="+mj-cs"/>
        </a:defRPr>
      </a:lvl1pPr>
    </p:titleStyle>
    <p:body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7" userDrawn="1">
          <p15:clr>
            <a:srgbClr val="C35EA4"/>
          </p15:clr>
        </p15:guide>
        <p15:guide id="2" pos="175" userDrawn="1">
          <p15:clr>
            <a:srgbClr val="C35EA4"/>
          </p15:clr>
        </p15:guide>
        <p15:guide id="3" orient="horz" pos="2849"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hyperlink" Target="https://floridapolitics.com/archives/296092-lawmakers-overhaul-performance-funding"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515F1-A912-4928-87F0-1BCD1B1A6C8E}"/>
              </a:ext>
            </a:extLst>
          </p:cNvPr>
          <p:cNvSpPr>
            <a:spLocks noGrp="1"/>
          </p:cNvSpPr>
          <p:nvPr>
            <p:ph type="ctrTitle"/>
          </p:nvPr>
        </p:nvSpPr>
        <p:spPr>
          <a:xfrm>
            <a:off x="325041" y="1553976"/>
            <a:ext cx="4800600" cy="436273"/>
          </a:xfrm>
        </p:spPr>
        <p:txBody>
          <a:bodyPr/>
          <a:lstStyle/>
          <a:p>
            <a:pPr algn="l"/>
            <a:r>
              <a:rPr lang="en-US" dirty="0"/>
              <a:t>Redefining Advising</a:t>
            </a:r>
          </a:p>
        </p:txBody>
      </p:sp>
      <p:sp>
        <p:nvSpPr>
          <p:cNvPr id="3" name="Subtitle 2">
            <a:extLst>
              <a:ext uri="{FF2B5EF4-FFF2-40B4-BE49-F238E27FC236}">
                <a16:creationId xmlns:a16="http://schemas.microsoft.com/office/drawing/2014/main" id="{459E0EE9-0655-42A9-8455-EF00DEF1FB03}"/>
              </a:ext>
            </a:extLst>
          </p:cNvPr>
          <p:cNvSpPr>
            <a:spLocks noGrp="1"/>
          </p:cNvSpPr>
          <p:nvPr>
            <p:ph type="subTitle" idx="1"/>
          </p:nvPr>
        </p:nvSpPr>
        <p:spPr>
          <a:xfrm>
            <a:off x="325041" y="2054702"/>
            <a:ext cx="4800600" cy="451919"/>
          </a:xfrm>
        </p:spPr>
        <p:txBody>
          <a:bodyPr/>
          <a:lstStyle/>
          <a:p>
            <a:pPr algn="l"/>
            <a:r>
              <a:rPr lang="en-US" dirty="0"/>
              <a:t>Through Performance Based Funding</a:t>
            </a:r>
          </a:p>
          <a:p>
            <a:endParaRPr lang="en-US" dirty="0"/>
          </a:p>
        </p:txBody>
      </p:sp>
    </p:spTree>
    <p:extLst>
      <p:ext uri="{BB962C8B-B14F-4D97-AF65-F5344CB8AC3E}">
        <p14:creationId xmlns:p14="http://schemas.microsoft.com/office/powerpoint/2010/main" val="3426224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gray">
          <a:xfrm>
            <a:off x="0" y="3967919"/>
            <a:ext cx="6400800" cy="651706"/>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accent5"/>
              </a:solidFill>
            </a:endParaRPr>
          </a:p>
        </p:txBody>
      </p:sp>
      <p:sp>
        <p:nvSpPr>
          <p:cNvPr id="21" name="Rectangle 20"/>
          <p:cNvSpPr/>
          <p:nvPr/>
        </p:nvSpPr>
        <p:spPr bwMode="gray">
          <a:xfrm>
            <a:off x="3435408" y="1327269"/>
            <a:ext cx="2726108" cy="264065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bwMode="gray">
          <a:xfrm>
            <a:off x="273464" y="1327269"/>
            <a:ext cx="2726108" cy="264065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900"/>
          </a:p>
        </p:txBody>
      </p:sp>
      <p:sp>
        <p:nvSpPr>
          <p:cNvPr id="2" name="Text Placeholder 1"/>
          <p:cNvSpPr>
            <a:spLocks noGrp="1"/>
          </p:cNvSpPr>
          <p:nvPr>
            <p:ph type="body" sz="quarter" idx="15"/>
          </p:nvPr>
        </p:nvSpPr>
        <p:spPr/>
        <p:txBody>
          <a:bodyPr/>
          <a:lstStyle/>
          <a:p>
            <a:r>
              <a:rPr lang="en-US" dirty="0"/>
              <a:t>Data Is Aggregated and Progress Is Reviewed Weekly by Leadership</a:t>
            </a:r>
          </a:p>
        </p:txBody>
      </p:sp>
      <p:sp>
        <p:nvSpPr>
          <p:cNvPr id="6" name="Title 5"/>
          <p:cNvSpPr>
            <a:spLocks noGrp="1"/>
          </p:cNvSpPr>
          <p:nvPr>
            <p:ph type="title"/>
          </p:nvPr>
        </p:nvSpPr>
        <p:spPr/>
        <p:txBody>
          <a:bodyPr/>
          <a:lstStyle/>
          <a:p>
            <a:r>
              <a:rPr lang="en-US" dirty="0"/>
              <a:t>Advising Scorecard Drives Accountability </a:t>
            </a:r>
          </a:p>
        </p:txBody>
      </p:sp>
      <p:sp>
        <p:nvSpPr>
          <p:cNvPr id="8" name="TextBox 7"/>
          <p:cNvSpPr txBox="1"/>
          <p:nvPr/>
        </p:nvSpPr>
        <p:spPr>
          <a:xfrm>
            <a:off x="384561" y="2431634"/>
            <a:ext cx="1136591" cy="138499"/>
          </a:xfrm>
          <a:prstGeom prst="rect">
            <a:avLst/>
          </a:prstGeom>
          <a:noFill/>
        </p:spPr>
        <p:txBody>
          <a:bodyPr wrap="square" lIns="0" tIns="0" rIns="0" bIns="0" rtlCol="0">
            <a:spAutoFit/>
          </a:bodyPr>
          <a:lstStyle/>
          <a:p>
            <a:pPr>
              <a:spcBef>
                <a:spcPts val="500"/>
              </a:spcBef>
            </a:pPr>
            <a:r>
              <a:rPr lang="en-US" sz="900" b="1" dirty="0"/>
              <a:t>Metrics Used </a:t>
            </a:r>
          </a:p>
        </p:txBody>
      </p:sp>
      <p:sp>
        <p:nvSpPr>
          <p:cNvPr id="16" name="TextBox 15"/>
          <p:cNvSpPr txBox="1"/>
          <p:nvPr/>
        </p:nvSpPr>
        <p:spPr>
          <a:xfrm>
            <a:off x="384561" y="1686192"/>
            <a:ext cx="2238998" cy="138499"/>
          </a:xfrm>
          <a:prstGeom prst="rect">
            <a:avLst/>
          </a:prstGeom>
          <a:noFill/>
        </p:spPr>
        <p:txBody>
          <a:bodyPr wrap="square" lIns="0" tIns="0" rIns="0" bIns="0" rtlCol="0">
            <a:spAutoFit/>
          </a:bodyPr>
          <a:lstStyle/>
          <a:p>
            <a:pPr>
              <a:spcBef>
                <a:spcPts val="500"/>
              </a:spcBef>
            </a:pPr>
            <a:r>
              <a:rPr lang="en-US" sz="900" b="1" dirty="0"/>
              <a:t>Populations Tracked </a:t>
            </a:r>
          </a:p>
        </p:txBody>
      </p:sp>
      <p:sp>
        <p:nvSpPr>
          <p:cNvPr id="17" name="TextBox 16"/>
          <p:cNvSpPr txBox="1"/>
          <p:nvPr/>
        </p:nvSpPr>
        <p:spPr>
          <a:xfrm>
            <a:off x="384561" y="3327255"/>
            <a:ext cx="1085317" cy="138499"/>
          </a:xfrm>
          <a:prstGeom prst="rect">
            <a:avLst/>
          </a:prstGeom>
          <a:noFill/>
        </p:spPr>
        <p:txBody>
          <a:bodyPr wrap="square" lIns="0" tIns="0" rIns="0" bIns="0" rtlCol="0">
            <a:spAutoFit/>
          </a:bodyPr>
          <a:lstStyle/>
          <a:p>
            <a:pPr>
              <a:spcBef>
                <a:spcPts val="500"/>
              </a:spcBef>
            </a:pPr>
            <a:r>
              <a:rPr lang="en-US" sz="900" b="1" dirty="0"/>
              <a:t>Data Viewed By </a:t>
            </a:r>
          </a:p>
        </p:txBody>
      </p:sp>
      <p:sp>
        <p:nvSpPr>
          <p:cNvPr id="9" name="TextBox 8"/>
          <p:cNvSpPr txBox="1"/>
          <p:nvPr/>
        </p:nvSpPr>
        <p:spPr>
          <a:xfrm>
            <a:off x="598207" y="3498168"/>
            <a:ext cx="1034041" cy="415498"/>
          </a:xfrm>
          <a:prstGeom prst="rect">
            <a:avLst/>
          </a:prstGeom>
          <a:noFill/>
        </p:spPr>
        <p:txBody>
          <a:bodyPr wrap="square" lIns="0" tIns="0" rIns="0" bIns="0" rtlCol="0">
            <a:spAutoFit/>
          </a:bodyPr>
          <a:lstStyle/>
          <a:p>
            <a:pPr marL="171450" indent="-171450">
              <a:buFont typeface="Wingdings" panose="05000000000000000000" pitchFamily="2" charset="2"/>
              <a:buChar char="Ø"/>
            </a:pPr>
            <a:r>
              <a:rPr lang="en-US" sz="900" dirty="0"/>
              <a:t>Advisor </a:t>
            </a:r>
          </a:p>
          <a:p>
            <a:pPr marL="171450" indent="-171450">
              <a:buFont typeface="Wingdings" panose="05000000000000000000" pitchFamily="2" charset="2"/>
              <a:buChar char="Ø"/>
            </a:pPr>
            <a:r>
              <a:rPr lang="en-US" sz="900" dirty="0"/>
              <a:t>Campus </a:t>
            </a:r>
          </a:p>
          <a:p>
            <a:pPr marL="171450" indent="-171450">
              <a:buFont typeface="Wingdings" panose="05000000000000000000" pitchFamily="2" charset="2"/>
              <a:buChar char="Ø"/>
            </a:pPr>
            <a:r>
              <a:rPr lang="en-US" sz="900" dirty="0"/>
              <a:t>Collegewide</a:t>
            </a:r>
          </a:p>
        </p:txBody>
      </p:sp>
      <p:sp>
        <p:nvSpPr>
          <p:cNvPr id="18" name="TextBox 17"/>
          <p:cNvSpPr txBox="1"/>
          <p:nvPr/>
        </p:nvSpPr>
        <p:spPr>
          <a:xfrm>
            <a:off x="598207" y="2602549"/>
            <a:ext cx="1298960" cy="553998"/>
          </a:xfrm>
          <a:prstGeom prst="rect">
            <a:avLst/>
          </a:prstGeom>
          <a:noFill/>
        </p:spPr>
        <p:txBody>
          <a:bodyPr wrap="square" lIns="0" tIns="0" rIns="0" bIns="0" rtlCol="0">
            <a:spAutoFit/>
          </a:bodyPr>
          <a:lstStyle/>
          <a:p>
            <a:pPr marL="171450" indent="-171450">
              <a:buFont typeface="Wingdings" panose="05000000000000000000" pitchFamily="2" charset="2"/>
              <a:buChar char="Ø"/>
            </a:pPr>
            <a:r>
              <a:rPr lang="en-US" sz="900" dirty="0"/>
              <a:t># Appointments  </a:t>
            </a:r>
          </a:p>
          <a:p>
            <a:pPr marL="171450" indent="-171450">
              <a:buFont typeface="Wingdings" panose="05000000000000000000" pitchFamily="2" charset="2"/>
              <a:buChar char="Ø"/>
            </a:pPr>
            <a:r>
              <a:rPr lang="en-US" sz="900" dirty="0"/>
              <a:t># Walk-ins</a:t>
            </a:r>
          </a:p>
          <a:p>
            <a:pPr marL="171450" indent="-171450">
              <a:buFont typeface="Wingdings" panose="05000000000000000000" pitchFamily="2" charset="2"/>
              <a:buChar char="Ø"/>
            </a:pPr>
            <a:r>
              <a:rPr lang="en-US" sz="900" dirty="0"/>
              <a:t># No-shows </a:t>
            </a:r>
          </a:p>
          <a:p>
            <a:pPr marL="171450" indent="-171450">
              <a:buFont typeface="Wingdings" panose="05000000000000000000" pitchFamily="2" charset="2"/>
              <a:buChar char="Ø"/>
            </a:pPr>
            <a:r>
              <a:rPr lang="en-US" sz="900" dirty="0"/>
              <a:t># Rescheduled</a:t>
            </a:r>
          </a:p>
        </p:txBody>
      </p:sp>
      <p:sp>
        <p:nvSpPr>
          <p:cNvPr id="19" name="TextBox 18"/>
          <p:cNvSpPr txBox="1"/>
          <p:nvPr/>
        </p:nvSpPr>
        <p:spPr>
          <a:xfrm>
            <a:off x="598207" y="1857106"/>
            <a:ext cx="1375873" cy="415498"/>
          </a:xfrm>
          <a:prstGeom prst="rect">
            <a:avLst/>
          </a:prstGeom>
          <a:noFill/>
        </p:spPr>
        <p:txBody>
          <a:bodyPr wrap="square" lIns="0" tIns="0" rIns="0" bIns="0" rtlCol="0">
            <a:spAutoFit/>
          </a:bodyPr>
          <a:lstStyle/>
          <a:p>
            <a:pPr marL="171450" indent="-171450">
              <a:buFont typeface="Wingdings" panose="05000000000000000000" pitchFamily="2" charset="2"/>
              <a:buChar char="Ø"/>
            </a:pPr>
            <a:r>
              <a:rPr lang="en-US" sz="900" dirty="0"/>
              <a:t>FTIC Cohorts  </a:t>
            </a:r>
          </a:p>
          <a:p>
            <a:pPr marL="171450" indent="-171450">
              <a:buFont typeface="Wingdings" panose="05000000000000000000" pitchFamily="2" charset="2"/>
              <a:buChar char="Ø"/>
            </a:pPr>
            <a:r>
              <a:rPr lang="en-US" sz="900" dirty="0"/>
              <a:t>75% Completers </a:t>
            </a:r>
          </a:p>
          <a:p>
            <a:pPr marL="171450" indent="-171450">
              <a:buFont typeface="Wingdings" panose="05000000000000000000" pitchFamily="2" charset="2"/>
              <a:buChar char="Ø"/>
            </a:pPr>
            <a:r>
              <a:rPr lang="en-US" sz="900" dirty="0"/>
              <a:t>DFW Students </a:t>
            </a:r>
          </a:p>
        </p:txBody>
      </p:sp>
      <p:sp>
        <p:nvSpPr>
          <p:cNvPr id="20" name="TextBox 19"/>
          <p:cNvSpPr txBox="1"/>
          <p:nvPr/>
        </p:nvSpPr>
        <p:spPr>
          <a:xfrm>
            <a:off x="3435408" y="1036712"/>
            <a:ext cx="2529555" cy="153888"/>
          </a:xfrm>
          <a:prstGeom prst="rect">
            <a:avLst/>
          </a:prstGeom>
          <a:noFill/>
        </p:spPr>
        <p:txBody>
          <a:bodyPr wrap="square" lIns="0" tIns="0" rIns="0" bIns="0" rtlCol="0">
            <a:spAutoFit/>
          </a:bodyPr>
          <a:lstStyle/>
          <a:p>
            <a:pPr>
              <a:spcBef>
                <a:spcPts val="500"/>
              </a:spcBef>
            </a:pPr>
            <a:r>
              <a:rPr lang="en-US" sz="1000" b="1" dirty="0">
                <a:solidFill>
                  <a:schemeClr val="accent6"/>
                </a:solidFill>
              </a:rPr>
              <a:t>Weekly Leadership Dashboard </a:t>
            </a:r>
          </a:p>
        </p:txBody>
      </p:sp>
      <p:sp>
        <p:nvSpPr>
          <p:cNvPr id="22" name="TextBox 21"/>
          <p:cNvSpPr txBox="1"/>
          <p:nvPr/>
        </p:nvSpPr>
        <p:spPr>
          <a:xfrm>
            <a:off x="273464" y="1036712"/>
            <a:ext cx="2529555" cy="153888"/>
          </a:xfrm>
          <a:prstGeom prst="rect">
            <a:avLst/>
          </a:prstGeom>
          <a:noFill/>
        </p:spPr>
        <p:txBody>
          <a:bodyPr wrap="square" lIns="0" tIns="0" rIns="0" bIns="0" rtlCol="0">
            <a:spAutoFit/>
          </a:bodyPr>
          <a:lstStyle/>
          <a:p>
            <a:pPr>
              <a:spcBef>
                <a:spcPts val="500"/>
              </a:spcBef>
            </a:pPr>
            <a:r>
              <a:rPr lang="en-US" sz="1000" b="1" dirty="0">
                <a:solidFill>
                  <a:schemeClr val="accent6"/>
                </a:solidFill>
              </a:rPr>
              <a:t>Weekly Advising Scorecard </a:t>
            </a:r>
          </a:p>
        </p:txBody>
      </p:sp>
      <p:sp>
        <p:nvSpPr>
          <p:cNvPr id="23" name="TextBox 22"/>
          <p:cNvSpPr txBox="1"/>
          <p:nvPr/>
        </p:nvSpPr>
        <p:spPr>
          <a:xfrm>
            <a:off x="876301" y="4128330"/>
            <a:ext cx="4705350" cy="276999"/>
          </a:xfrm>
          <a:prstGeom prst="rect">
            <a:avLst/>
          </a:prstGeom>
          <a:noFill/>
        </p:spPr>
        <p:txBody>
          <a:bodyPr wrap="square" lIns="0" tIns="0" rIns="0" bIns="0" rtlCol="0">
            <a:spAutoFit/>
          </a:bodyPr>
          <a:lstStyle/>
          <a:p>
            <a:pPr algn="ctr">
              <a:spcBef>
                <a:spcPts val="500"/>
              </a:spcBef>
            </a:pPr>
            <a:r>
              <a:rPr lang="en-US" sz="900" dirty="0">
                <a:solidFill>
                  <a:schemeClr val="bg1"/>
                </a:solidFill>
              </a:rPr>
              <a:t>Utilizing a weekly scorecard increases </a:t>
            </a:r>
            <a:r>
              <a:rPr lang="en-US" sz="900" b="1" dirty="0">
                <a:solidFill>
                  <a:schemeClr val="bg1"/>
                </a:solidFill>
              </a:rPr>
              <a:t>advisor accountability </a:t>
            </a:r>
            <a:r>
              <a:rPr lang="en-US" sz="900" dirty="0">
                <a:solidFill>
                  <a:schemeClr val="bg1"/>
                </a:solidFill>
              </a:rPr>
              <a:t>and serves</a:t>
            </a:r>
            <a:br>
              <a:rPr lang="en-US" sz="900" dirty="0">
                <a:solidFill>
                  <a:schemeClr val="bg1"/>
                </a:solidFill>
              </a:rPr>
            </a:br>
            <a:r>
              <a:rPr lang="en-US" sz="900" dirty="0">
                <a:solidFill>
                  <a:schemeClr val="bg1"/>
                </a:solidFill>
              </a:rPr>
              <a:t>as one variable that contributes toward achieving the </a:t>
            </a:r>
            <a:r>
              <a:rPr lang="en-US" sz="900" b="1" dirty="0">
                <a:solidFill>
                  <a:schemeClr val="bg1"/>
                </a:solidFill>
              </a:rPr>
              <a:t>annual goal</a:t>
            </a:r>
          </a:p>
        </p:txBody>
      </p:sp>
      <p:sp>
        <p:nvSpPr>
          <p:cNvPr id="1025" name="Rectangle 1024"/>
          <p:cNvSpPr/>
          <p:nvPr/>
        </p:nvSpPr>
        <p:spPr>
          <a:xfrm>
            <a:off x="285416" y="1395186"/>
            <a:ext cx="2249334" cy="230832"/>
          </a:xfrm>
          <a:prstGeom prst="rect">
            <a:avLst/>
          </a:prstGeom>
        </p:spPr>
        <p:txBody>
          <a:bodyPr wrap="none">
            <a:spAutoFit/>
          </a:bodyPr>
          <a:lstStyle/>
          <a:p>
            <a:r>
              <a:rPr lang="en-US" sz="900" i="1" dirty="0"/>
              <a:t>Examples from Fall 2019 Scorecard</a:t>
            </a:r>
          </a:p>
        </p:txBody>
      </p:sp>
      <p:sp>
        <p:nvSpPr>
          <p:cNvPr id="36" name="Rectangle 35"/>
          <p:cNvSpPr/>
          <p:nvPr/>
        </p:nvSpPr>
        <p:spPr>
          <a:xfrm>
            <a:off x="3490089" y="1395186"/>
            <a:ext cx="1720343" cy="230832"/>
          </a:xfrm>
          <a:prstGeom prst="rect">
            <a:avLst/>
          </a:prstGeom>
        </p:spPr>
        <p:txBody>
          <a:bodyPr wrap="none">
            <a:spAutoFit/>
          </a:bodyPr>
          <a:lstStyle/>
          <a:p>
            <a:r>
              <a:rPr lang="en-US" sz="900" i="1" dirty="0"/>
              <a:t>Examples from Dashboard</a:t>
            </a:r>
          </a:p>
        </p:txBody>
      </p:sp>
      <p:sp>
        <p:nvSpPr>
          <p:cNvPr id="1031" name="TextBox 1030"/>
          <p:cNvSpPr txBox="1"/>
          <p:nvPr/>
        </p:nvSpPr>
        <p:spPr>
          <a:xfrm>
            <a:off x="3580688" y="1677645"/>
            <a:ext cx="2418460" cy="1033616"/>
          </a:xfrm>
          <a:prstGeom prst="rect">
            <a:avLst/>
          </a:prstGeom>
          <a:noFill/>
        </p:spPr>
        <p:txBody>
          <a:bodyPr wrap="square" lIns="0" tIns="0" rIns="0" bIns="0" rtlCol="0">
            <a:spAutoFit/>
          </a:bodyPr>
          <a:lstStyle/>
          <a:p>
            <a:pPr>
              <a:spcBef>
                <a:spcPts val="500"/>
              </a:spcBef>
            </a:pPr>
            <a:r>
              <a:rPr lang="en-US" sz="900" b="1" dirty="0"/>
              <a:t>Succeed Goal: </a:t>
            </a:r>
            <a:r>
              <a:rPr lang="en-US" sz="900" dirty="0"/>
              <a:t>Increase from 64% to 68%, FTIC Cohort who meet with an advisor to support their career exploration and entry into a pathway </a:t>
            </a:r>
          </a:p>
          <a:p>
            <a:pPr>
              <a:spcBef>
                <a:spcPts val="500"/>
              </a:spcBef>
            </a:pPr>
            <a:r>
              <a:rPr lang="en-US" sz="900" b="1" dirty="0"/>
              <a:t>Soar Goal: </a:t>
            </a:r>
            <a:r>
              <a:rPr lang="en-US" sz="900" dirty="0"/>
              <a:t>Increase from 15% to 17% of FTIC full-time cohort who graduate by May 2018</a:t>
            </a:r>
          </a:p>
        </p:txBody>
      </p:sp>
      <p:pic>
        <p:nvPicPr>
          <p:cNvPr id="1032" name="Picture 1031"/>
          <p:cNvPicPr>
            <a:picLocks noChangeAspect="1"/>
          </p:cNvPicPr>
          <p:nvPr/>
        </p:nvPicPr>
        <p:blipFill>
          <a:blip r:embed="rId3"/>
          <a:stretch>
            <a:fillRect/>
          </a:stretch>
        </p:blipFill>
        <p:spPr>
          <a:xfrm>
            <a:off x="4533901" y="2749620"/>
            <a:ext cx="1392300" cy="1167736"/>
          </a:xfrm>
          <a:prstGeom prst="rect">
            <a:avLst/>
          </a:prstGeom>
        </p:spPr>
      </p:pic>
      <p:sp>
        <p:nvSpPr>
          <p:cNvPr id="4" name="Arrow: Right 3">
            <a:extLst>
              <a:ext uri="{FF2B5EF4-FFF2-40B4-BE49-F238E27FC236}">
                <a16:creationId xmlns:a16="http://schemas.microsoft.com/office/drawing/2014/main" id="{6D313CFE-8907-492D-A129-A58BE407C65D}"/>
              </a:ext>
            </a:extLst>
          </p:cNvPr>
          <p:cNvSpPr/>
          <p:nvPr/>
        </p:nvSpPr>
        <p:spPr bwMode="gray">
          <a:xfrm>
            <a:off x="3024768" y="3006632"/>
            <a:ext cx="937631" cy="502340"/>
          </a:xfrm>
          <a:prstGeom prst="rightArrow">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10423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bwMode="gray">
          <a:xfrm>
            <a:off x="0" y="3438524"/>
            <a:ext cx="6400800" cy="923925"/>
          </a:xfrm>
          <a:prstGeom prst="rect">
            <a:avLst/>
          </a:prstGeom>
          <a:solidFill>
            <a:schemeClr val="bg1">
              <a:lumMod val="95000"/>
            </a:schemeClr>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accent5"/>
              </a:solidFill>
            </a:endParaRPr>
          </a:p>
        </p:txBody>
      </p:sp>
      <p:sp>
        <p:nvSpPr>
          <p:cNvPr id="2" name="Text Placeholder 1"/>
          <p:cNvSpPr>
            <a:spLocks noGrp="1"/>
          </p:cNvSpPr>
          <p:nvPr>
            <p:ph type="body" sz="quarter" idx="15"/>
          </p:nvPr>
        </p:nvSpPr>
        <p:spPr>
          <a:xfrm>
            <a:off x="280195" y="640267"/>
            <a:ext cx="5842794" cy="184666"/>
          </a:xfrm>
        </p:spPr>
        <p:txBody>
          <a:bodyPr/>
          <a:lstStyle/>
          <a:p>
            <a:r>
              <a:rPr lang="en-US" dirty="0">
                <a:solidFill>
                  <a:srgbClr val="4F5861"/>
                </a:solidFill>
              </a:rPr>
              <a:t>Manual Scorecards Were Effective but Not Efficient</a:t>
            </a:r>
          </a:p>
        </p:txBody>
      </p:sp>
      <p:sp>
        <p:nvSpPr>
          <p:cNvPr id="6" name="Title 5"/>
          <p:cNvSpPr>
            <a:spLocks noGrp="1"/>
          </p:cNvSpPr>
          <p:nvPr>
            <p:ph type="title"/>
          </p:nvPr>
        </p:nvSpPr>
        <p:spPr>
          <a:xfrm>
            <a:off x="280194" y="317005"/>
            <a:ext cx="5486400" cy="249299"/>
          </a:xfrm>
        </p:spPr>
        <p:txBody>
          <a:bodyPr/>
          <a:lstStyle/>
          <a:p>
            <a:r>
              <a:rPr lang="en-US" dirty="0">
                <a:solidFill>
                  <a:srgbClr val="4F5861"/>
                </a:solidFill>
              </a:rPr>
              <a:t>Navigate Transforms the Advising Scorecard </a:t>
            </a:r>
            <a:endParaRPr lang="en-US" dirty="0"/>
          </a:p>
        </p:txBody>
      </p:sp>
      <p:sp>
        <p:nvSpPr>
          <p:cNvPr id="7" name="object 32"/>
          <p:cNvSpPr txBox="1"/>
          <p:nvPr/>
        </p:nvSpPr>
        <p:spPr>
          <a:xfrm>
            <a:off x="2853295" y="2069462"/>
            <a:ext cx="574163" cy="151323"/>
          </a:xfrm>
          <a:prstGeom prst="rect">
            <a:avLst/>
          </a:prstGeom>
        </p:spPr>
        <p:txBody>
          <a:bodyPr vert="horz" wrap="square" lIns="0" tIns="12700" rIns="0" bIns="0" rtlCol="0">
            <a:spAutoFit/>
          </a:bodyPr>
          <a:lstStyle/>
          <a:p>
            <a:pPr marL="12700" algn="ctr">
              <a:lnSpc>
                <a:spcPct val="100000"/>
              </a:lnSpc>
              <a:spcBef>
                <a:spcPts val="100"/>
              </a:spcBef>
            </a:pPr>
            <a:r>
              <a:rPr lang="en-US" sz="900" b="1" spc="-5" dirty="0">
                <a:latin typeface="Verdana"/>
                <a:cs typeface="Verdana"/>
              </a:rPr>
              <a:t>Process  </a:t>
            </a:r>
            <a:endParaRPr sz="900" b="1" dirty="0">
              <a:latin typeface="Verdana"/>
              <a:cs typeface="Verdana"/>
            </a:endParaRPr>
          </a:p>
        </p:txBody>
      </p:sp>
      <p:sp>
        <p:nvSpPr>
          <p:cNvPr id="8" name="TextBox 7"/>
          <p:cNvSpPr txBox="1"/>
          <p:nvPr/>
        </p:nvSpPr>
        <p:spPr bwMode="gray">
          <a:xfrm>
            <a:off x="952500" y="3784749"/>
            <a:ext cx="1528658" cy="292388"/>
          </a:xfrm>
          <a:prstGeom prst="rect">
            <a:avLst/>
          </a:prstGeom>
          <a:noFill/>
        </p:spPr>
        <p:txBody>
          <a:bodyPr wrap="square" lIns="0" tIns="0" rIns="0" bIns="0" rtlCol="0">
            <a:spAutoFit/>
          </a:bodyPr>
          <a:lstStyle/>
          <a:p>
            <a:pPr algn="r">
              <a:spcBef>
                <a:spcPts val="500"/>
              </a:spcBef>
            </a:pPr>
            <a:r>
              <a:rPr lang="en-US" sz="1000" b="1" dirty="0"/>
              <a:t>37</a:t>
            </a:r>
            <a:r>
              <a:rPr lang="en-US" sz="900" b="1" dirty="0"/>
              <a:t> </a:t>
            </a:r>
            <a:r>
              <a:rPr lang="en-US" sz="900" dirty="0"/>
              <a:t>staff hours per week to compile scorecard </a:t>
            </a:r>
          </a:p>
        </p:txBody>
      </p:sp>
      <p:sp>
        <p:nvSpPr>
          <p:cNvPr id="9" name="TextBox 8"/>
          <p:cNvSpPr txBox="1"/>
          <p:nvPr/>
        </p:nvSpPr>
        <p:spPr bwMode="gray">
          <a:xfrm>
            <a:off x="3852762" y="3784748"/>
            <a:ext cx="1433613" cy="292388"/>
          </a:xfrm>
          <a:prstGeom prst="rect">
            <a:avLst/>
          </a:prstGeom>
          <a:noFill/>
        </p:spPr>
        <p:txBody>
          <a:bodyPr wrap="square" lIns="0" tIns="0" rIns="0" bIns="0" rtlCol="0">
            <a:spAutoFit/>
          </a:bodyPr>
          <a:lstStyle/>
          <a:p>
            <a:pPr>
              <a:spcBef>
                <a:spcPts val="500"/>
              </a:spcBef>
            </a:pPr>
            <a:r>
              <a:rPr lang="en-US" sz="1000" b="1" dirty="0">
                <a:solidFill>
                  <a:schemeClr val="accent5"/>
                </a:solidFill>
              </a:rPr>
              <a:t>3</a:t>
            </a:r>
            <a:r>
              <a:rPr lang="en-US" sz="900" b="1" dirty="0">
                <a:solidFill>
                  <a:schemeClr val="accent5"/>
                </a:solidFill>
              </a:rPr>
              <a:t> </a:t>
            </a:r>
            <a:r>
              <a:rPr lang="en-US" sz="900" dirty="0">
                <a:solidFill>
                  <a:schemeClr val="accent5"/>
                </a:solidFill>
              </a:rPr>
              <a:t>staff hours per week to compile scorecard </a:t>
            </a:r>
          </a:p>
        </p:txBody>
      </p:sp>
      <p:sp>
        <p:nvSpPr>
          <p:cNvPr id="10" name="TextBox 9"/>
          <p:cNvSpPr txBox="1"/>
          <p:nvPr/>
        </p:nvSpPr>
        <p:spPr bwMode="gray">
          <a:xfrm>
            <a:off x="1343474" y="2857330"/>
            <a:ext cx="1137683" cy="276999"/>
          </a:xfrm>
          <a:prstGeom prst="rect">
            <a:avLst/>
          </a:prstGeom>
          <a:noFill/>
        </p:spPr>
        <p:txBody>
          <a:bodyPr wrap="square" lIns="0" tIns="0" rIns="0" bIns="0" rtlCol="0">
            <a:spAutoFit/>
          </a:bodyPr>
          <a:lstStyle/>
          <a:p>
            <a:pPr algn="r"/>
            <a:r>
              <a:rPr lang="en-US" sz="900" dirty="0"/>
              <a:t>73 staff pulling data for scorecard </a:t>
            </a:r>
          </a:p>
        </p:txBody>
      </p:sp>
      <p:sp>
        <p:nvSpPr>
          <p:cNvPr id="11" name="TextBox 10"/>
          <p:cNvSpPr txBox="1"/>
          <p:nvPr/>
        </p:nvSpPr>
        <p:spPr bwMode="gray">
          <a:xfrm>
            <a:off x="3852762" y="2857330"/>
            <a:ext cx="1244005" cy="276999"/>
          </a:xfrm>
          <a:prstGeom prst="rect">
            <a:avLst/>
          </a:prstGeom>
          <a:noFill/>
        </p:spPr>
        <p:txBody>
          <a:bodyPr wrap="square" lIns="0" tIns="0" rIns="0" bIns="0" rtlCol="0">
            <a:spAutoFit/>
          </a:bodyPr>
          <a:lstStyle/>
          <a:p>
            <a:pPr>
              <a:spcBef>
                <a:spcPts val="500"/>
              </a:spcBef>
            </a:pPr>
            <a:r>
              <a:rPr lang="en-US" sz="900" dirty="0">
                <a:solidFill>
                  <a:schemeClr val="accent5"/>
                </a:solidFill>
              </a:rPr>
              <a:t>5 staff pulling data for scorecard</a:t>
            </a:r>
          </a:p>
        </p:txBody>
      </p:sp>
      <p:sp>
        <p:nvSpPr>
          <p:cNvPr id="12" name="TextBox 11"/>
          <p:cNvSpPr txBox="1"/>
          <p:nvPr/>
        </p:nvSpPr>
        <p:spPr bwMode="gray">
          <a:xfrm>
            <a:off x="641722" y="1705428"/>
            <a:ext cx="1839435" cy="692497"/>
          </a:xfrm>
          <a:prstGeom prst="rect">
            <a:avLst/>
          </a:prstGeom>
          <a:noFill/>
        </p:spPr>
        <p:txBody>
          <a:bodyPr wrap="square" lIns="0" tIns="0" rIns="0" bIns="0" rtlCol="0">
            <a:spAutoFit/>
          </a:bodyPr>
          <a:lstStyle/>
          <a:p>
            <a:pPr algn="r"/>
            <a:r>
              <a:rPr lang="en-US" sz="900" dirty="0"/>
              <a:t>Advisors utilize color-coded calendars to manually calculate appointment data. Associate deans then aggregate data for the weekly scorecard.  </a:t>
            </a:r>
          </a:p>
        </p:txBody>
      </p:sp>
      <p:sp>
        <p:nvSpPr>
          <p:cNvPr id="13" name="TextBox 12"/>
          <p:cNvSpPr txBox="1"/>
          <p:nvPr/>
        </p:nvSpPr>
        <p:spPr bwMode="gray">
          <a:xfrm>
            <a:off x="3852762" y="1705428"/>
            <a:ext cx="1576488" cy="692497"/>
          </a:xfrm>
          <a:prstGeom prst="rect">
            <a:avLst/>
          </a:prstGeom>
          <a:noFill/>
        </p:spPr>
        <p:txBody>
          <a:bodyPr wrap="square" lIns="0" tIns="0" rIns="0" bIns="0" rtlCol="0">
            <a:spAutoFit/>
          </a:bodyPr>
          <a:lstStyle/>
          <a:p>
            <a:r>
              <a:rPr lang="en-US" sz="900" dirty="0">
                <a:solidFill>
                  <a:schemeClr val="accent5"/>
                </a:solidFill>
              </a:rPr>
              <a:t>Associate deans utilize automated advising reports from Navigate to populate data for the weekly scorecard. </a:t>
            </a:r>
          </a:p>
        </p:txBody>
      </p:sp>
      <p:sp>
        <p:nvSpPr>
          <p:cNvPr id="14" name="object 32"/>
          <p:cNvSpPr txBox="1"/>
          <p:nvPr/>
        </p:nvSpPr>
        <p:spPr>
          <a:xfrm>
            <a:off x="2863928" y="2981155"/>
            <a:ext cx="574164" cy="151323"/>
          </a:xfrm>
          <a:prstGeom prst="rect">
            <a:avLst/>
          </a:prstGeom>
        </p:spPr>
        <p:txBody>
          <a:bodyPr vert="horz" wrap="square" lIns="0" tIns="12700" rIns="0" bIns="0" rtlCol="0">
            <a:spAutoFit/>
          </a:bodyPr>
          <a:lstStyle/>
          <a:p>
            <a:pPr marL="12700" algn="ctr">
              <a:lnSpc>
                <a:spcPct val="100000"/>
              </a:lnSpc>
              <a:spcBef>
                <a:spcPts val="100"/>
              </a:spcBef>
            </a:pPr>
            <a:r>
              <a:rPr lang="en-US" sz="900" b="1" spc="-5" dirty="0">
                <a:latin typeface="Verdana"/>
                <a:cs typeface="Verdana"/>
              </a:rPr>
              <a:t>Staffing</a:t>
            </a:r>
            <a:endParaRPr sz="900" b="1" dirty="0">
              <a:latin typeface="Verdana"/>
              <a:cs typeface="Verdana"/>
            </a:endParaRPr>
          </a:p>
        </p:txBody>
      </p:sp>
      <p:sp>
        <p:nvSpPr>
          <p:cNvPr id="15" name="object 32"/>
          <p:cNvSpPr txBox="1"/>
          <p:nvPr/>
        </p:nvSpPr>
        <p:spPr>
          <a:xfrm>
            <a:off x="2938356" y="3881106"/>
            <a:ext cx="404042" cy="151323"/>
          </a:xfrm>
          <a:prstGeom prst="rect">
            <a:avLst/>
          </a:prstGeom>
        </p:spPr>
        <p:txBody>
          <a:bodyPr vert="horz" wrap="square" lIns="0" tIns="12700" rIns="0" bIns="0" rtlCol="0">
            <a:spAutoFit/>
          </a:bodyPr>
          <a:lstStyle/>
          <a:p>
            <a:pPr marL="12700" algn="ctr">
              <a:lnSpc>
                <a:spcPct val="100000"/>
              </a:lnSpc>
              <a:spcBef>
                <a:spcPts val="100"/>
              </a:spcBef>
            </a:pPr>
            <a:r>
              <a:rPr lang="en-US" sz="900" b="1" spc="-5" dirty="0">
                <a:latin typeface="Verdana"/>
                <a:cs typeface="Verdana"/>
              </a:rPr>
              <a:t>Hours </a:t>
            </a:r>
            <a:endParaRPr sz="900" b="1" dirty="0">
              <a:latin typeface="Verdana"/>
              <a:cs typeface="Verdana"/>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7191" y="2610183"/>
            <a:ext cx="274997" cy="345186"/>
          </a:xfrm>
          <a:prstGeom prst="rect">
            <a:avLst/>
          </a:prstGeom>
        </p:spPr>
      </p:pic>
      <p:sp>
        <p:nvSpPr>
          <p:cNvPr id="17" name="TextBox 16"/>
          <p:cNvSpPr txBox="1"/>
          <p:nvPr/>
        </p:nvSpPr>
        <p:spPr bwMode="gray">
          <a:xfrm>
            <a:off x="3852762" y="1141822"/>
            <a:ext cx="2079662" cy="161583"/>
          </a:xfrm>
          <a:prstGeom prst="rect">
            <a:avLst/>
          </a:prstGeom>
          <a:noFill/>
        </p:spPr>
        <p:txBody>
          <a:bodyPr wrap="square" lIns="0" tIns="0" rIns="0" bIns="0" rtlCol="0">
            <a:spAutoFit/>
          </a:bodyPr>
          <a:lstStyle/>
          <a:p>
            <a:r>
              <a:rPr lang="en-US" sz="1050" b="1" dirty="0">
                <a:solidFill>
                  <a:schemeClr val="accent5"/>
                </a:solidFill>
              </a:rPr>
              <a:t>Post-Navigate Scorecard</a:t>
            </a:r>
          </a:p>
        </p:txBody>
      </p:sp>
      <p:cxnSp>
        <p:nvCxnSpPr>
          <p:cNvPr id="18" name="Straight Connector 17"/>
          <p:cNvCxnSpPr/>
          <p:nvPr/>
        </p:nvCxnSpPr>
        <p:spPr bwMode="gray">
          <a:xfrm>
            <a:off x="2750525" y="1508512"/>
            <a:ext cx="0" cy="29587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bwMode="gray">
          <a:xfrm>
            <a:off x="535875" y="1134128"/>
            <a:ext cx="1957543" cy="161583"/>
          </a:xfrm>
          <a:prstGeom prst="rect">
            <a:avLst/>
          </a:prstGeom>
          <a:noFill/>
        </p:spPr>
        <p:txBody>
          <a:bodyPr wrap="square" lIns="0" tIns="0" rIns="0" bIns="0" rtlCol="0">
            <a:spAutoFit/>
          </a:bodyPr>
          <a:lstStyle/>
          <a:p>
            <a:pPr algn="r"/>
            <a:r>
              <a:rPr lang="en-US" sz="1050" b="1" dirty="0"/>
              <a:t>Pre-Navigate Scorecard</a:t>
            </a:r>
          </a:p>
        </p:txBody>
      </p:sp>
      <p:cxnSp>
        <p:nvCxnSpPr>
          <p:cNvPr id="20" name="Straight Connector 19"/>
          <p:cNvCxnSpPr/>
          <p:nvPr/>
        </p:nvCxnSpPr>
        <p:spPr bwMode="gray">
          <a:xfrm>
            <a:off x="3569227" y="1356112"/>
            <a:ext cx="0" cy="30920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gray">
          <a:xfrm>
            <a:off x="2532612" y="2024403"/>
            <a:ext cx="216065"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gray">
          <a:xfrm>
            <a:off x="2532612" y="2943454"/>
            <a:ext cx="216065"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gray">
          <a:xfrm>
            <a:off x="2532612" y="3869816"/>
            <a:ext cx="216065"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gray">
          <a:xfrm>
            <a:off x="3563970" y="2024403"/>
            <a:ext cx="216065"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gray">
          <a:xfrm>
            <a:off x="3563169" y="2943454"/>
            <a:ext cx="216065"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gray">
          <a:xfrm>
            <a:off x="3563970" y="3869816"/>
            <a:ext cx="216065"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7" name="object 26"/>
          <p:cNvSpPr/>
          <p:nvPr/>
        </p:nvSpPr>
        <p:spPr>
          <a:xfrm>
            <a:off x="2965089" y="3517943"/>
            <a:ext cx="347558" cy="346392"/>
          </a:xfrm>
          <a:prstGeom prst="rect">
            <a:avLst/>
          </a:prstGeom>
          <a:blipFill>
            <a:blip r:embed="rId4" cstate="print"/>
            <a:stretch>
              <a:fillRect/>
            </a:stretch>
          </a:blipFill>
        </p:spPr>
        <p:txBody>
          <a:bodyPr wrap="square" lIns="0" tIns="0" rIns="0" bIns="0" rtlCol="0"/>
          <a:lstStyle/>
          <a:p>
            <a:endParaRPr/>
          </a:p>
        </p:txBody>
      </p:sp>
      <p:sp>
        <p:nvSpPr>
          <p:cNvPr id="28" name="object 24"/>
          <p:cNvSpPr/>
          <p:nvPr/>
        </p:nvSpPr>
        <p:spPr>
          <a:xfrm>
            <a:off x="2975957" y="1675533"/>
            <a:ext cx="342372" cy="345890"/>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730455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80195" y="640267"/>
            <a:ext cx="5842794" cy="200055"/>
          </a:xfrm>
        </p:spPr>
        <p:txBody>
          <a:bodyPr/>
          <a:lstStyle/>
          <a:p>
            <a:r>
              <a:rPr lang="en-US" sz="1300" dirty="0"/>
              <a:t>What Else Could Advisors Be Doing with That Time?</a:t>
            </a:r>
          </a:p>
        </p:txBody>
      </p:sp>
      <p:sp>
        <p:nvSpPr>
          <p:cNvPr id="6" name="Title 5"/>
          <p:cNvSpPr>
            <a:spLocks noGrp="1"/>
          </p:cNvSpPr>
          <p:nvPr>
            <p:ph type="title"/>
          </p:nvPr>
        </p:nvSpPr>
        <p:spPr/>
        <p:txBody>
          <a:bodyPr/>
          <a:lstStyle/>
          <a:p>
            <a:r>
              <a:rPr lang="en-US" dirty="0"/>
              <a:t>34 Advising Hours Saved Each Week</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6082" y="1060449"/>
            <a:ext cx="291357" cy="247653"/>
          </a:xfrm>
          <a:prstGeom prst="rect">
            <a:avLst/>
          </a:prstGeom>
        </p:spPr>
      </p:pic>
      <p:sp>
        <p:nvSpPr>
          <p:cNvPr id="4" name="TextBox 3"/>
          <p:cNvSpPr txBox="1"/>
          <p:nvPr/>
        </p:nvSpPr>
        <p:spPr>
          <a:xfrm>
            <a:off x="1696164" y="2381250"/>
            <a:ext cx="533400" cy="553998"/>
          </a:xfrm>
          <a:prstGeom prst="rect">
            <a:avLst/>
          </a:prstGeom>
          <a:noFill/>
        </p:spPr>
        <p:txBody>
          <a:bodyPr wrap="square" lIns="0" tIns="0" rIns="0" bIns="0" rtlCol="0">
            <a:spAutoFit/>
          </a:bodyPr>
          <a:lstStyle/>
          <a:p>
            <a:pPr algn="ctr">
              <a:spcBef>
                <a:spcPts val="500"/>
              </a:spcBef>
            </a:pPr>
            <a:r>
              <a:rPr lang="en-US" sz="3600" dirty="0"/>
              <a:t>=</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89" y="1830850"/>
            <a:ext cx="624550" cy="624550"/>
          </a:xfrm>
          <a:prstGeom prst="rect">
            <a:avLst/>
          </a:prstGeom>
        </p:spPr>
      </p:pic>
      <p:sp>
        <p:nvSpPr>
          <p:cNvPr id="10" name="TextBox 9"/>
          <p:cNvSpPr txBox="1"/>
          <p:nvPr/>
        </p:nvSpPr>
        <p:spPr>
          <a:xfrm>
            <a:off x="324564" y="2667000"/>
            <a:ext cx="1190625" cy="615553"/>
          </a:xfrm>
          <a:prstGeom prst="rect">
            <a:avLst/>
          </a:prstGeom>
          <a:noFill/>
        </p:spPr>
        <p:txBody>
          <a:bodyPr wrap="square" lIns="0" tIns="0" rIns="0" bIns="0" rtlCol="0">
            <a:spAutoFit/>
          </a:bodyPr>
          <a:lstStyle/>
          <a:p>
            <a:pPr algn="ctr">
              <a:spcBef>
                <a:spcPts val="500"/>
              </a:spcBef>
            </a:pPr>
            <a:r>
              <a:rPr lang="en-US" sz="1600" b="1" dirty="0">
                <a:solidFill>
                  <a:schemeClr val="accent6"/>
                </a:solidFill>
              </a:rPr>
              <a:t>34 Hours </a:t>
            </a:r>
            <a:r>
              <a:rPr lang="en-US" sz="1200" dirty="0"/>
              <a:t>of Scorecard Creation Saved</a:t>
            </a:r>
          </a:p>
        </p:txBody>
      </p:sp>
      <p:pic>
        <p:nvPicPr>
          <p:cNvPr id="66" name="Picture 6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2332" y="1060449"/>
            <a:ext cx="291357" cy="247653"/>
          </a:xfrm>
          <a:prstGeom prst="rect">
            <a:avLst/>
          </a:prstGeom>
        </p:spPr>
      </p:pic>
      <p:pic>
        <p:nvPicPr>
          <p:cNvPr id="67" name="Picture 6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8582" y="1060449"/>
            <a:ext cx="291357" cy="247653"/>
          </a:xfrm>
          <a:prstGeom prst="rect">
            <a:avLst/>
          </a:prstGeom>
        </p:spPr>
      </p:pic>
      <p:pic>
        <p:nvPicPr>
          <p:cNvPr id="68" name="Picture 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6732" y="1060449"/>
            <a:ext cx="291357" cy="247653"/>
          </a:xfrm>
          <a:prstGeom prst="rect">
            <a:avLst/>
          </a:prstGeom>
        </p:spPr>
      </p:pic>
      <p:pic>
        <p:nvPicPr>
          <p:cNvPr id="69" name="Picture 6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4882" y="1060449"/>
            <a:ext cx="291357" cy="247653"/>
          </a:xfrm>
          <a:prstGeom prst="rect">
            <a:avLst/>
          </a:prstGeom>
        </p:spPr>
      </p:pic>
      <p:pic>
        <p:nvPicPr>
          <p:cNvPr id="70" name="Picture 6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0657" y="1060449"/>
            <a:ext cx="291357" cy="247653"/>
          </a:xfrm>
          <a:prstGeom prst="rect">
            <a:avLst/>
          </a:prstGeom>
        </p:spPr>
      </p:pic>
      <p:pic>
        <p:nvPicPr>
          <p:cNvPr id="71" name="Picture 7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7857" y="1060449"/>
            <a:ext cx="291357" cy="247653"/>
          </a:xfrm>
          <a:prstGeom prst="rect">
            <a:avLst/>
          </a:prstGeom>
        </p:spPr>
      </p:pic>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4582" y="1060449"/>
            <a:ext cx="291357" cy="247653"/>
          </a:xfrm>
          <a:prstGeom prst="rect">
            <a:avLst/>
          </a:prstGeom>
        </p:spPr>
      </p:pic>
      <p:sp>
        <p:nvSpPr>
          <p:cNvPr id="129" name="TextBox 128"/>
          <p:cNvSpPr txBox="1"/>
          <p:nvPr/>
        </p:nvSpPr>
        <p:spPr>
          <a:xfrm>
            <a:off x="2324100" y="4273550"/>
            <a:ext cx="3924300" cy="276999"/>
          </a:xfrm>
          <a:prstGeom prst="rect">
            <a:avLst/>
          </a:prstGeom>
          <a:noFill/>
        </p:spPr>
        <p:txBody>
          <a:bodyPr wrap="square" lIns="0" tIns="0" rIns="0" bIns="0" rtlCol="0">
            <a:spAutoFit/>
          </a:bodyPr>
          <a:lstStyle/>
          <a:p>
            <a:pPr algn="ctr">
              <a:spcBef>
                <a:spcPts val="500"/>
              </a:spcBef>
            </a:pPr>
            <a:r>
              <a:rPr lang="en-US" sz="1800" b="1" dirty="0">
                <a:solidFill>
                  <a:schemeClr val="accent6"/>
                </a:solidFill>
              </a:rPr>
              <a:t>68</a:t>
            </a:r>
            <a:r>
              <a:rPr lang="en-US" sz="1600" b="1" dirty="0"/>
              <a:t> </a:t>
            </a:r>
            <a:r>
              <a:rPr lang="en-US" sz="1200" dirty="0"/>
              <a:t>Additional Advising Appointments/Week </a:t>
            </a:r>
            <a:endParaRPr lang="en-US" sz="700" dirty="0"/>
          </a:p>
        </p:txBody>
      </p:sp>
      <p:pic>
        <p:nvPicPr>
          <p:cNvPr id="130" name="Picture 1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6082" y="1395729"/>
            <a:ext cx="291357" cy="247653"/>
          </a:xfrm>
          <a:prstGeom prst="rect">
            <a:avLst/>
          </a:prstGeom>
        </p:spPr>
      </p:pic>
      <p:pic>
        <p:nvPicPr>
          <p:cNvPr id="131" name="Picture 1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2332" y="1395729"/>
            <a:ext cx="291357" cy="247653"/>
          </a:xfrm>
          <a:prstGeom prst="rect">
            <a:avLst/>
          </a:prstGeom>
        </p:spPr>
      </p:pic>
      <p:pic>
        <p:nvPicPr>
          <p:cNvPr id="132" name="Picture 1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8582" y="1395729"/>
            <a:ext cx="291357" cy="247653"/>
          </a:xfrm>
          <a:prstGeom prst="rect">
            <a:avLst/>
          </a:prstGeom>
        </p:spPr>
      </p:pic>
      <p:pic>
        <p:nvPicPr>
          <p:cNvPr id="133" name="Picture 1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6732" y="1395729"/>
            <a:ext cx="291357" cy="247653"/>
          </a:xfrm>
          <a:prstGeom prst="rect">
            <a:avLst/>
          </a:prstGeom>
        </p:spPr>
      </p:pic>
      <p:pic>
        <p:nvPicPr>
          <p:cNvPr id="134" name="Picture 1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4882" y="1395729"/>
            <a:ext cx="291357" cy="247653"/>
          </a:xfrm>
          <a:prstGeom prst="rect">
            <a:avLst/>
          </a:prstGeom>
        </p:spPr>
      </p:pic>
      <p:pic>
        <p:nvPicPr>
          <p:cNvPr id="135" name="Picture 1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0657" y="1395729"/>
            <a:ext cx="291357" cy="247653"/>
          </a:xfrm>
          <a:prstGeom prst="rect">
            <a:avLst/>
          </a:prstGeom>
        </p:spPr>
      </p:pic>
      <p:pic>
        <p:nvPicPr>
          <p:cNvPr id="136" name="Picture 1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7857" y="1395729"/>
            <a:ext cx="291357" cy="247653"/>
          </a:xfrm>
          <a:prstGeom prst="rect">
            <a:avLst/>
          </a:prstGeom>
        </p:spPr>
      </p:pic>
      <p:pic>
        <p:nvPicPr>
          <p:cNvPr id="137" name="Picture 1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4582" y="1395729"/>
            <a:ext cx="291357" cy="247653"/>
          </a:xfrm>
          <a:prstGeom prst="rect">
            <a:avLst/>
          </a:prstGeom>
        </p:spPr>
      </p:pic>
      <p:pic>
        <p:nvPicPr>
          <p:cNvPr id="138" name="Picture 1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6082" y="1751329"/>
            <a:ext cx="291357" cy="247653"/>
          </a:xfrm>
          <a:prstGeom prst="rect">
            <a:avLst/>
          </a:prstGeom>
        </p:spPr>
      </p:pic>
      <p:pic>
        <p:nvPicPr>
          <p:cNvPr id="139" name="Picture 1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2332" y="1751329"/>
            <a:ext cx="291357" cy="247653"/>
          </a:xfrm>
          <a:prstGeom prst="rect">
            <a:avLst/>
          </a:prstGeom>
        </p:spPr>
      </p:pic>
      <p:pic>
        <p:nvPicPr>
          <p:cNvPr id="140" name="Picture 1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8582" y="1751329"/>
            <a:ext cx="291357" cy="247653"/>
          </a:xfrm>
          <a:prstGeom prst="rect">
            <a:avLst/>
          </a:prstGeom>
        </p:spPr>
      </p:pic>
      <p:pic>
        <p:nvPicPr>
          <p:cNvPr id="141" name="Picture 1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6732" y="1751329"/>
            <a:ext cx="291357" cy="247653"/>
          </a:xfrm>
          <a:prstGeom prst="rect">
            <a:avLst/>
          </a:prstGeom>
        </p:spPr>
      </p:pic>
      <p:pic>
        <p:nvPicPr>
          <p:cNvPr id="142" name="Picture 1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4882" y="1751329"/>
            <a:ext cx="291357" cy="247653"/>
          </a:xfrm>
          <a:prstGeom prst="rect">
            <a:avLst/>
          </a:prstGeom>
        </p:spPr>
      </p:pic>
      <p:pic>
        <p:nvPicPr>
          <p:cNvPr id="143" name="Picture 1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0657" y="1751329"/>
            <a:ext cx="291357" cy="247653"/>
          </a:xfrm>
          <a:prstGeom prst="rect">
            <a:avLst/>
          </a:prstGeom>
        </p:spPr>
      </p:pic>
      <p:pic>
        <p:nvPicPr>
          <p:cNvPr id="144" name="Picture 1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7857" y="1751329"/>
            <a:ext cx="291357" cy="247653"/>
          </a:xfrm>
          <a:prstGeom prst="rect">
            <a:avLst/>
          </a:prstGeom>
        </p:spPr>
      </p:pic>
      <p:pic>
        <p:nvPicPr>
          <p:cNvPr id="145" name="Picture 1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4582" y="1751329"/>
            <a:ext cx="291357" cy="247653"/>
          </a:xfrm>
          <a:prstGeom prst="rect">
            <a:avLst/>
          </a:prstGeom>
        </p:spPr>
      </p:pic>
      <p:pic>
        <p:nvPicPr>
          <p:cNvPr id="146" name="Picture 1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6082" y="2096769"/>
            <a:ext cx="291357" cy="247653"/>
          </a:xfrm>
          <a:prstGeom prst="rect">
            <a:avLst/>
          </a:prstGeom>
        </p:spPr>
      </p:pic>
      <p:pic>
        <p:nvPicPr>
          <p:cNvPr id="147" name="Picture 1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2332" y="2096769"/>
            <a:ext cx="291357" cy="247653"/>
          </a:xfrm>
          <a:prstGeom prst="rect">
            <a:avLst/>
          </a:prstGeom>
        </p:spPr>
      </p:pic>
      <p:pic>
        <p:nvPicPr>
          <p:cNvPr id="148" name="Picture 1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8582" y="2096769"/>
            <a:ext cx="291357" cy="247653"/>
          </a:xfrm>
          <a:prstGeom prst="rect">
            <a:avLst/>
          </a:prstGeom>
        </p:spPr>
      </p:pic>
      <p:pic>
        <p:nvPicPr>
          <p:cNvPr id="149" name="Picture 1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6732" y="2096769"/>
            <a:ext cx="291357" cy="247653"/>
          </a:xfrm>
          <a:prstGeom prst="rect">
            <a:avLst/>
          </a:prstGeom>
        </p:spPr>
      </p:pic>
      <p:pic>
        <p:nvPicPr>
          <p:cNvPr id="150" name="Picture 1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4882" y="2096769"/>
            <a:ext cx="291357" cy="247653"/>
          </a:xfrm>
          <a:prstGeom prst="rect">
            <a:avLst/>
          </a:prstGeom>
        </p:spPr>
      </p:pic>
      <p:pic>
        <p:nvPicPr>
          <p:cNvPr id="151" name="Picture 1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0657" y="2096769"/>
            <a:ext cx="291357" cy="247653"/>
          </a:xfrm>
          <a:prstGeom prst="rect">
            <a:avLst/>
          </a:prstGeom>
        </p:spPr>
      </p:pic>
      <p:pic>
        <p:nvPicPr>
          <p:cNvPr id="152" name="Picture 1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7857" y="2096769"/>
            <a:ext cx="291357" cy="247653"/>
          </a:xfrm>
          <a:prstGeom prst="rect">
            <a:avLst/>
          </a:prstGeom>
        </p:spPr>
      </p:pic>
      <p:pic>
        <p:nvPicPr>
          <p:cNvPr id="153" name="Picture 1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4582" y="2096769"/>
            <a:ext cx="291357" cy="247653"/>
          </a:xfrm>
          <a:prstGeom prst="rect">
            <a:avLst/>
          </a:prstGeom>
        </p:spPr>
      </p:pic>
      <p:pic>
        <p:nvPicPr>
          <p:cNvPr id="154" name="Picture 1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6082" y="2452369"/>
            <a:ext cx="291357" cy="247653"/>
          </a:xfrm>
          <a:prstGeom prst="rect">
            <a:avLst/>
          </a:prstGeom>
        </p:spPr>
      </p:pic>
      <p:pic>
        <p:nvPicPr>
          <p:cNvPr id="155" name="Picture 1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2332" y="2452369"/>
            <a:ext cx="291357" cy="247653"/>
          </a:xfrm>
          <a:prstGeom prst="rect">
            <a:avLst/>
          </a:prstGeom>
        </p:spPr>
      </p:pic>
      <p:pic>
        <p:nvPicPr>
          <p:cNvPr id="156" name="Picture 1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8582" y="2452369"/>
            <a:ext cx="291357" cy="247653"/>
          </a:xfrm>
          <a:prstGeom prst="rect">
            <a:avLst/>
          </a:prstGeom>
        </p:spPr>
      </p:pic>
      <p:pic>
        <p:nvPicPr>
          <p:cNvPr id="157" name="Picture 1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6732" y="2452369"/>
            <a:ext cx="291357" cy="247653"/>
          </a:xfrm>
          <a:prstGeom prst="rect">
            <a:avLst/>
          </a:prstGeom>
        </p:spPr>
      </p:pic>
      <p:pic>
        <p:nvPicPr>
          <p:cNvPr id="158" name="Picture 1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4882" y="2452369"/>
            <a:ext cx="291357" cy="247653"/>
          </a:xfrm>
          <a:prstGeom prst="rect">
            <a:avLst/>
          </a:prstGeom>
        </p:spPr>
      </p:pic>
      <p:pic>
        <p:nvPicPr>
          <p:cNvPr id="159" name="Picture 15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0657" y="2452369"/>
            <a:ext cx="291357" cy="247653"/>
          </a:xfrm>
          <a:prstGeom prst="rect">
            <a:avLst/>
          </a:prstGeom>
        </p:spPr>
      </p:pic>
      <p:pic>
        <p:nvPicPr>
          <p:cNvPr id="160" name="Picture 15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7857" y="2452369"/>
            <a:ext cx="291357" cy="247653"/>
          </a:xfrm>
          <a:prstGeom prst="rect">
            <a:avLst/>
          </a:prstGeom>
        </p:spPr>
      </p:pic>
      <p:pic>
        <p:nvPicPr>
          <p:cNvPr id="161" name="Picture 1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4582" y="2452369"/>
            <a:ext cx="291357" cy="247653"/>
          </a:xfrm>
          <a:prstGeom prst="rect">
            <a:avLst/>
          </a:prstGeom>
        </p:spPr>
      </p:pic>
      <p:pic>
        <p:nvPicPr>
          <p:cNvPr id="162" name="Picture 16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6082" y="2807969"/>
            <a:ext cx="291357" cy="247653"/>
          </a:xfrm>
          <a:prstGeom prst="rect">
            <a:avLst/>
          </a:prstGeom>
        </p:spPr>
      </p:pic>
      <p:pic>
        <p:nvPicPr>
          <p:cNvPr id="163" name="Picture 16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2332" y="2807969"/>
            <a:ext cx="291357" cy="247653"/>
          </a:xfrm>
          <a:prstGeom prst="rect">
            <a:avLst/>
          </a:prstGeom>
        </p:spPr>
      </p:pic>
      <p:pic>
        <p:nvPicPr>
          <p:cNvPr id="164" name="Picture 16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8582" y="2807969"/>
            <a:ext cx="291357" cy="247653"/>
          </a:xfrm>
          <a:prstGeom prst="rect">
            <a:avLst/>
          </a:prstGeom>
        </p:spPr>
      </p:pic>
      <p:pic>
        <p:nvPicPr>
          <p:cNvPr id="165" name="Picture 16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6732" y="2807969"/>
            <a:ext cx="291357" cy="247653"/>
          </a:xfrm>
          <a:prstGeom prst="rect">
            <a:avLst/>
          </a:prstGeom>
        </p:spPr>
      </p:pic>
      <p:pic>
        <p:nvPicPr>
          <p:cNvPr id="166" name="Picture 16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4882" y="2807969"/>
            <a:ext cx="291357" cy="247653"/>
          </a:xfrm>
          <a:prstGeom prst="rect">
            <a:avLst/>
          </a:prstGeom>
        </p:spPr>
      </p:pic>
      <p:pic>
        <p:nvPicPr>
          <p:cNvPr id="167" name="Picture 16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0657" y="2807969"/>
            <a:ext cx="291357" cy="247653"/>
          </a:xfrm>
          <a:prstGeom prst="rect">
            <a:avLst/>
          </a:prstGeom>
        </p:spPr>
      </p:pic>
      <p:pic>
        <p:nvPicPr>
          <p:cNvPr id="168" name="Picture 1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7857" y="2807969"/>
            <a:ext cx="291357" cy="247653"/>
          </a:xfrm>
          <a:prstGeom prst="rect">
            <a:avLst/>
          </a:prstGeom>
        </p:spPr>
      </p:pic>
      <p:pic>
        <p:nvPicPr>
          <p:cNvPr id="169" name="Picture 16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4582" y="2807969"/>
            <a:ext cx="291357" cy="247653"/>
          </a:xfrm>
          <a:prstGeom prst="rect">
            <a:avLst/>
          </a:prstGeom>
        </p:spPr>
      </p:pic>
      <p:pic>
        <p:nvPicPr>
          <p:cNvPr id="170" name="Picture 16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6082" y="3163569"/>
            <a:ext cx="291357" cy="247653"/>
          </a:xfrm>
          <a:prstGeom prst="rect">
            <a:avLst/>
          </a:prstGeom>
        </p:spPr>
      </p:pic>
      <p:pic>
        <p:nvPicPr>
          <p:cNvPr id="171" name="Picture 17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2332" y="3163569"/>
            <a:ext cx="291357" cy="247653"/>
          </a:xfrm>
          <a:prstGeom prst="rect">
            <a:avLst/>
          </a:prstGeom>
        </p:spPr>
      </p:pic>
      <p:pic>
        <p:nvPicPr>
          <p:cNvPr id="172" name="Picture 1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8582" y="3163569"/>
            <a:ext cx="291357" cy="247653"/>
          </a:xfrm>
          <a:prstGeom prst="rect">
            <a:avLst/>
          </a:prstGeom>
        </p:spPr>
      </p:pic>
      <p:pic>
        <p:nvPicPr>
          <p:cNvPr id="173" name="Picture 17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6732" y="3163569"/>
            <a:ext cx="291357" cy="247653"/>
          </a:xfrm>
          <a:prstGeom prst="rect">
            <a:avLst/>
          </a:prstGeom>
        </p:spPr>
      </p:pic>
      <p:pic>
        <p:nvPicPr>
          <p:cNvPr id="174" name="Picture 17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4882" y="3163569"/>
            <a:ext cx="291357" cy="247653"/>
          </a:xfrm>
          <a:prstGeom prst="rect">
            <a:avLst/>
          </a:prstGeom>
        </p:spPr>
      </p:pic>
      <p:pic>
        <p:nvPicPr>
          <p:cNvPr id="175" name="Picture 1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0657" y="3163569"/>
            <a:ext cx="291357" cy="247653"/>
          </a:xfrm>
          <a:prstGeom prst="rect">
            <a:avLst/>
          </a:prstGeom>
        </p:spPr>
      </p:pic>
      <p:pic>
        <p:nvPicPr>
          <p:cNvPr id="176" name="Picture 1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7857" y="3163569"/>
            <a:ext cx="291357" cy="247653"/>
          </a:xfrm>
          <a:prstGeom prst="rect">
            <a:avLst/>
          </a:prstGeom>
        </p:spPr>
      </p:pic>
      <p:pic>
        <p:nvPicPr>
          <p:cNvPr id="177" name="Picture 17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4582" y="3163569"/>
            <a:ext cx="291357" cy="247653"/>
          </a:xfrm>
          <a:prstGeom prst="rect">
            <a:avLst/>
          </a:prstGeom>
        </p:spPr>
      </p:pic>
      <p:pic>
        <p:nvPicPr>
          <p:cNvPr id="178" name="Picture 1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6082" y="3498849"/>
            <a:ext cx="291357" cy="247653"/>
          </a:xfrm>
          <a:prstGeom prst="rect">
            <a:avLst/>
          </a:prstGeom>
        </p:spPr>
      </p:pic>
      <p:pic>
        <p:nvPicPr>
          <p:cNvPr id="179" name="Picture 17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2332" y="3498849"/>
            <a:ext cx="291357" cy="247653"/>
          </a:xfrm>
          <a:prstGeom prst="rect">
            <a:avLst/>
          </a:prstGeom>
        </p:spPr>
      </p:pic>
      <p:pic>
        <p:nvPicPr>
          <p:cNvPr id="180" name="Picture 17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8582" y="3498849"/>
            <a:ext cx="291357" cy="247653"/>
          </a:xfrm>
          <a:prstGeom prst="rect">
            <a:avLst/>
          </a:prstGeom>
        </p:spPr>
      </p:pic>
      <p:pic>
        <p:nvPicPr>
          <p:cNvPr id="181" name="Picture 18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6732" y="3498849"/>
            <a:ext cx="291357" cy="247653"/>
          </a:xfrm>
          <a:prstGeom prst="rect">
            <a:avLst/>
          </a:prstGeom>
        </p:spPr>
      </p:pic>
      <p:pic>
        <p:nvPicPr>
          <p:cNvPr id="182" name="Picture 18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4882" y="3498849"/>
            <a:ext cx="291357" cy="247653"/>
          </a:xfrm>
          <a:prstGeom prst="rect">
            <a:avLst/>
          </a:prstGeom>
        </p:spPr>
      </p:pic>
      <p:pic>
        <p:nvPicPr>
          <p:cNvPr id="183" name="Picture 18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0657" y="3498849"/>
            <a:ext cx="291357" cy="247653"/>
          </a:xfrm>
          <a:prstGeom prst="rect">
            <a:avLst/>
          </a:prstGeom>
        </p:spPr>
      </p:pic>
      <p:pic>
        <p:nvPicPr>
          <p:cNvPr id="184" name="Picture 1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7857" y="3498849"/>
            <a:ext cx="291357" cy="247653"/>
          </a:xfrm>
          <a:prstGeom prst="rect">
            <a:avLst/>
          </a:prstGeom>
        </p:spPr>
      </p:pic>
      <p:pic>
        <p:nvPicPr>
          <p:cNvPr id="185" name="Picture 18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4582" y="3498849"/>
            <a:ext cx="291357" cy="247653"/>
          </a:xfrm>
          <a:prstGeom prst="rect">
            <a:avLst/>
          </a:prstGeom>
        </p:spPr>
      </p:pic>
      <p:pic>
        <p:nvPicPr>
          <p:cNvPr id="186" name="Picture 18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6082" y="3864609"/>
            <a:ext cx="291357" cy="247653"/>
          </a:xfrm>
          <a:prstGeom prst="rect">
            <a:avLst/>
          </a:prstGeom>
        </p:spPr>
      </p:pic>
      <p:pic>
        <p:nvPicPr>
          <p:cNvPr id="187" name="Picture 18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2332" y="3864609"/>
            <a:ext cx="291357" cy="247653"/>
          </a:xfrm>
          <a:prstGeom prst="rect">
            <a:avLst/>
          </a:prstGeom>
        </p:spPr>
      </p:pic>
      <p:pic>
        <p:nvPicPr>
          <p:cNvPr id="188" name="Picture 18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8582" y="3864609"/>
            <a:ext cx="291357" cy="247653"/>
          </a:xfrm>
          <a:prstGeom prst="rect">
            <a:avLst/>
          </a:prstGeom>
        </p:spPr>
      </p:pic>
      <p:pic>
        <p:nvPicPr>
          <p:cNvPr id="189" name="Picture 18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6732" y="3864609"/>
            <a:ext cx="291357" cy="247653"/>
          </a:xfrm>
          <a:prstGeom prst="rect">
            <a:avLst/>
          </a:prstGeom>
        </p:spPr>
      </p:pic>
    </p:spTree>
    <p:extLst>
      <p:ext uri="{BB962C8B-B14F-4D97-AF65-F5344CB8AC3E}">
        <p14:creationId xmlns:p14="http://schemas.microsoft.com/office/powerpoint/2010/main" val="869580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a:extLst>
              <a:ext uri="{FF2B5EF4-FFF2-40B4-BE49-F238E27FC236}">
                <a16:creationId xmlns:a16="http://schemas.microsoft.com/office/drawing/2014/main" id="{715EFEA7-C547-49B3-92FF-96D61DEC3888}"/>
              </a:ext>
            </a:extLst>
          </p:cNvPr>
          <p:cNvCxnSpPr/>
          <p:nvPr/>
        </p:nvCxnSpPr>
        <p:spPr bwMode="gray">
          <a:xfrm flipH="1">
            <a:off x="2670464" y="3438143"/>
            <a:ext cx="640080" cy="0"/>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A3D0F646-C8B9-4414-A56E-43FAD55DCEBC}"/>
              </a:ext>
            </a:extLst>
          </p:cNvPr>
          <p:cNvCxnSpPr/>
          <p:nvPr/>
        </p:nvCxnSpPr>
        <p:spPr bwMode="gray">
          <a:xfrm flipH="1">
            <a:off x="2670464" y="2480932"/>
            <a:ext cx="640080" cy="0"/>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p:txBody>
          <a:bodyPr/>
          <a:lstStyle/>
          <a:p>
            <a:r>
              <a:rPr lang="en-US" dirty="0"/>
              <a:t>2020 Campaign Calendar</a:t>
            </a:r>
          </a:p>
        </p:txBody>
      </p:sp>
      <p:cxnSp>
        <p:nvCxnSpPr>
          <p:cNvPr id="12" name="Straight Arrow Connector 11"/>
          <p:cNvCxnSpPr/>
          <p:nvPr/>
        </p:nvCxnSpPr>
        <p:spPr bwMode="gray">
          <a:xfrm>
            <a:off x="973654" y="952500"/>
            <a:ext cx="0" cy="3552825"/>
          </a:xfrm>
          <a:prstGeom prst="straightConnector1">
            <a:avLst/>
          </a:prstGeom>
          <a:ln w="60325">
            <a:solidFill>
              <a:schemeClr val="accent2"/>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sp>
        <p:nvSpPr>
          <p:cNvPr id="22" name="Oval 21"/>
          <p:cNvSpPr/>
          <p:nvPr/>
        </p:nvSpPr>
        <p:spPr bwMode="gray">
          <a:xfrm>
            <a:off x="885545" y="2292372"/>
            <a:ext cx="182880" cy="182880"/>
          </a:xfrm>
          <a:prstGeom prst="ellipse">
            <a:avLst/>
          </a:prstGeom>
          <a:solidFill>
            <a:schemeClr val="accent5"/>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accent6"/>
              </a:solidFill>
            </a:endParaRPr>
          </a:p>
        </p:txBody>
      </p:sp>
      <p:sp>
        <p:nvSpPr>
          <p:cNvPr id="23" name="Oval 22"/>
          <p:cNvSpPr/>
          <p:nvPr/>
        </p:nvSpPr>
        <p:spPr bwMode="gray">
          <a:xfrm>
            <a:off x="885545" y="2782882"/>
            <a:ext cx="182880" cy="182880"/>
          </a:xfrm>
          <a:prstGeom prst="ellipse">
            <a:avLst/>
          </a:prstGeom>
          <a:solidFill>
            <a:schemeClr val="accent5"/>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accent6"/>
              </a:solidFill>
            </a:endParaRPr>
          </a:p>
        </p:txBody>
      </p:sp>
      <p:sp>
        <p:nvSpPr>
          <p:cNvPr id="25" name="Oval 24"/>
          <p:cNvSpPr/>
          <p:nvPr/>
        </p:nvSpPr>
        <p:spPr bwMode="gray">
          <a:xfrm>
            <a:off x="885545" y="3609984"/>
            <a:ext cx="182880" cy="182880"/>
          </a:xfrm>
          <a:prstGeom prst="ellipse">
            <a:avLst/>
          </a:prstGeom>
          <a:solidFill>
            <a:schemeClr val="accent5"/>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7" name="TextBox 26"/>
          <p:cNvSpPr txBox="1"/>
          <p:nvPr/>
        </p:nvSpPr>
        <p:spPr>
          <a:xfrm>
            <a:off x="2352143" y="943282"/>
            <a:ext cx="1795866" cy="153888"/>
          </a:xfrm>
          <a:prstGeom prst="rect">
            <a:avLst/>
          </a:prstGeom>
          <a:noFill/>
        </p:spPr>
        <p:txBody>
          <a:bodyPr wrap="square" lIns="0" tIns="0" rIns="0" bIns="0" rtlCol="0">
            <a:spAutoFit/>
          </a:bodyPr>
          <a:lstStyle/>
          <a:p>
            <a:pPr>
              <a:spcBef>
                <a:spcPts val="500"/>
              </a:spcBef>
            </a:pPr>
            <a:r>
              <a:rPr lang="en-US" sz="1000" b="1" u="sng" dirty="0"/>
              <a:t>New Student   </a:t>
            </a:r>
          </a:p>
        </p:txBody>
      </p:sp>
      <p:sp>
        <p:nvSpPr>
          <p:cNvPr id="28" name="TextBox 27"/>
          <p:cNvSpPr txBox="1"/>
          <p:nvPr/>
        </p:nvSpPr>
        <p:spPr>
          <a:xfrm>
            <a:off x="1231749" y="943282"/>
            <a:ext cx="599155" cy="153888"/>
          </a:xfrm>
          <a:prstGeom prst="rect">
            <a:avLst/>
          </a:prstGeom>
          <a:noFill/>
        </p:spPr>
        <p:txBody>
          <a:bodyPr wrap="square" lIns="0" tIns="0" rIns="0" bIns="0" rtlCol="0">
            <a:spAutoFit/>
          </a:bodyPr>
          <a:lstStyle/>
          <a:p>
            <a:pPr>
              <a:spcBef>
                <a:spcPts val="500"/>
              </a:spcBef>
            </a:pPr>
            <a:r>
              <a:rPr lang="en-US" sz="1000" b="1" u="sng" dirty="0"/>
              <a:t>Timing</a:t>
            </a:r>
          </a:p>
        </p:txBody>
      </p:sp>
      <p:sp>
        <p:nvSpPr>
          <p:cNvPr id="44" name="Oval 43"/>
          <p:cNvSpPr/>
          <p:nvPr/>
        </p:nvSpPr>
        <p:spPr bwMode="gray">
          <a:xfrm>
            <a:off x="885545" y="1174435"/>
            <a:ext cx="182880" cy="182880"/>
          </a:xfrm>
          <a:prstGeom prst="ellipse">
            <a:avLst/>
          </a:prstGeom>
          <a:solidFill>
            <a:schemeClr val="accent5"/>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4" name="TextBox 3"/>
          <p:cNvSpPr txBox="1"/>
          <p:nvPr/>
        </p:nvSpPr>
        <p:spPr>
          <a:xfrm>
            <a:off x="-180776" y="1174435"/>
            <a:ext cx="975360" cy="123111"/>
          </a:xfrm>
          <a:prstGeom prst="rect">
            <a:avLst/>
          </a:prstGeom>
          <a:noFill/>
        </p:spPr>
        <p:txBody>
          <a:bodyPr wrap="square" lIns="0" tIns="0" rIns="0" bIns="0" rtlCol="0">
            <a:spAutoFit/>
          </a:bodyPr>
          <a:lstStyle/>
          <a:p>
            <a:pPr algn="r">
              <a:spcBef>
                <a:spcPts val="500"/>
              </a:spcBef>
            </a:pPr>
            <a:r>
              <a:rPr lang="en-US" sz="800" b="1" dirty="0"/>
              <a:t>January</a:t>
            </a:r>
          </a:p>
        </p:txBody>
      </p:sp>
      <p:sp>
        <p:nvSpPr>
          <p:cNvPr id="2" name="TextBox 1"/>
          <p:cNvSpPr txBox="1"/>
          <p:nvPr/>
        </p:nvSpPr>
        <p:spPr>
          <a:xfrm>
            <a:off x="4596887" y="1197015"/>
            <a:ext cx="1649286" cy="369332"/>
          </a:xfrm>
          <a:prstGeom prst="rect">
            <a:avLst/>
          </a:prstGeom>
          <a:noFill/>
        </p:spPr>
        <p:txBody>
          <a:bodyPr wrap="square" lIns="0" tIns="0" rIns="0" bIns="0" rtlCol="0">
            <a:spAutoFit/>
          </a:bodyPr>
          <a:lstStyle/>
          <a:p>
            <a:r>
              <a:rPr lang="en-US" sz="800" b="1" dirty="0">
                <a:solidFill>
                  <a:srgbClr val="595959"/>
                </a:solidFill>
                <a:ea typeface="Arial" panose="020B0604020202020204" pitchFamily="34" charset="0"/>
                <a:cs typeface="Times New Roman" panose="02020603050405020304" pitchFamily="18" charset="0"/>
              </a:rPr>
              <a:t>Enrollment Campaign </a:t>
            </a:r>
            <a:endParaRPr lang="en-US" sz="800" dirty="0">
              <a:solidFill>
                <a:srgbClr val="595959"/>
              </a:solidFill>
              <a:ea typeface="Arial" panose="020B0604020202020204" pitchFamily="34" charset="0"/>
              <a:cs typeface="Times New Roman" panose="02020603050405020304" pitchFamily="18" charset="0"/>
            </a:endParaRPr>
          </a:p>
          <a:p>
            <a:r>
              <a:rPr lang="en-US" sz="800" i="1" dirty="0">
                <a:solidFill>
                  <a:srgbClr val="595959"/>
                </a:solidFill>
                <a:ea typeface="Arial" panose="020B0604020202020204" pitchFamily="34" charset="0"/>
                <a:cs typeface="Times New Roman" panose="02020603050405020304" pitchFamily="18" charset="0"/>
              </a:rPr>
              <a:t>Students who have not yet enrolled for upcoming term</a:t>
            </a:r>
          </a:p>
        </p:txBody>
      </p:sp>
      <p:sp>
        <p:nvSpPr>
          <p:cNvPr id="60" name="Oval 59"/>
          <p:cNvSpPr/>
          <p:nvPr/>
        </p:nvSpPr>
        <p:spPr bwMode="gray">
          <a:xfrm>
            <a:off x="885545" y="3990817"/>
            <a:ext cx="182880" cy="182880"/>
          </a:xfrm>
          <a:prstGeom prst="ellipse">
            <a:avLst/>
          </a:prstGeom>
          <a:solidFill>
            <a:schemeClr val="accent5"/>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7" name="TextBox 6"/>
          <p:cNvSpPr txBox="1"/>
          <p:nvPr/>
        </p:nvSpPr>
        <p:spPr>
          <a:xfrm>
            <a:off x="2322579" y="1195819"/>
            <a:ext cx="1752600" cy="569387"/>
          </a:xfrm>
          <a:prstGeom prst="rect">
            <a:avLst/>
          </a:prstGeom>
          <a:noFill/>
        </p:spPr>
        <p:txBody>
          <a:bodyPr wrap="square" lIns="0" tIns="0" rIns="0" bIns="0" rtlCol="0">
            <a:spAutoFit/>
          </a:bodyPr>
          <a:lstStyle/>
          <a:p>
            <a:r>
              <a:rPr lang="en-US" sz="800" b="1" dirty="0">
                <a:solidFill>
                  <a:srgbClr val="595959"/>
                </a:solidFill>
                <a:ea typeface="Arial" panose="020B0604020202020204" pitchFamily="34" charset="0"/>
                <a:cs typeface="Times New Roman" panose="02020603050405020304" pitchFamily="18" charset="0"/>
              </a:rPr>
              <a:t>Advising</a:t>
            </a:r>
            <a:r>
              <a:rPr lang="en-US" sz="800" dirty="0">
                <a:solidFill>
                  <a:srgbClr val="595959"/>
                </a:solidFill>
                <a:ea typeface="Arial" panose="020B0604020202020204" pitchFamily="34" charset="0"/>
                <a:cs typeface="Times New Roman" panose="02020603050405020304" pitchFamily="18" charset="0"/>
              </a:rPr>
              <a:t> </a:t>
            </a:r>
            <a:r>
              <a:rPr lang="en-US" sz="800" b="1" dirty="0">
                <a:solidFill>
                  <a:srgbClr val="595959"/>
                </a:solidFill>
                <a:ea typeface="Arial" panose="020B0604020202020204" pitchFamily="34" charset="0"/>
                <a:cs typeface="Times New Roman" panose="02020603050405020304" pitchFamily="18" charset="0"/>
              </a:rPr>
              <a:t>Campaign</a:t>
            </a:r>
            <a:endParaRPr lang="en-US" sz="800" dirty="0">
              <a:solidFill>
                <a:srgbClr val="595959"/>
              </a:solidFill>
              <a:ea typeface="Arial" panose="020B0604020202020204" pitchFamily="34" charset="0"/>
              <a:cs typeface="Times New Roman" panose="02020603050405020304" pitchFamily="18" charset="0"/>
            </a:endParaRPr>
          </a:p>
          <a:p>
            <a:pPr>
              <a:spcAft>
                <a:spcPts val="600"/>
              </a:spcAft>
            </a:pPr>
            <a:r>
              <a:rPr lang="en-US" sz="800" i="1" dirty="0">
                <a:solidFill>
                  <a:srgbClr val="595959"/>
                </a:solidFill>
                <a:ea typeface="Arial" panose="020B0604020202020204" pitchFamily="34" charset="0"/>
                <a:cs typeface="Times New Roman" panose="02020603050405020304" pitchFamily="18" charset="0"/>
              </a:rPr>
              <a:t>FTIC students who have not scheduled with or met advisor</a:t>
            </a:r>
          </a:p>
          <a:p>
            <a:r>
              <a:rPr lang="en-US" sz="800" i="1" dirty="0">
                <a:solidFill>
                  <a:srgbClr val="595959"/>
                </a:solidFill>
                <a:ea typeface="Arial" panose="020B0604020202020204" pitchFamily="34" charset="0"/>
                <a:cs typeface="Times New Roman" panose="02020603050405020304" pitchFamily="18" charset="0"/>
              </a:rPr>
              <a:t> </a:t>
            </a:r>
          </a:p>
        </p:txBody>
      </p:sp>
      <p:sp>
        <p:nvSpPr>
          <p:cNvPr id="11" name="TextBox 10"/>
          <p:cNvSpPr txBox="1"/>
          <p:nvPr/>
        </p:nvSpPr>
        <p:spPr>
          <a:xfrm>
            <a:off x="2352143" y="1754531"/>
            <a:ext cx="2019300" cy="369332"/>
          </a:xfrm>
          <a:prstGeom prst="rect">
            <a:avLst/>
          </a:prstGeom>
          <a:noFill/>
        </p:spPr>
        <p:txBody>
          <a:bodyPr wrap="square" lIns="0" tIns="0" rIns="0" bIns="0" rtlCol="0">
            <a:spAutoFit/>
          </a:bodyPr>
          <a:lstStyle/>
          <a:p>
            <a:r>
              <a:rPr lang="en-US" sz="800" b="1" dirty="0">
                <a:solidFill>
                  <a:srgbClr val="595959"/>
                </a:solidFill>
                <a:ea typeface="Arial" panose="020B0604020202020204" pitchFamily="34" charset="0"/>
                <a:cs typeface="Times New Roman" panose="02020603050405020304" pitchFamily="18" charset="0"/>
              </a:rPr>
              <a:t>Engagement Campaign</a:t>
            </a:r>
            <a:endParaRPr lang="en-US" sz="800" dirty="0">
              <a:solidFill>
                <a:srgbClr val="595959"/>
              </a:solidFill>
              <a:ea typeface="Arial" panose="020B0604020202020204" pitchFamily="34" charset="0"/>
              <a:cs typeface="Times New Roman" panose="02020603050405020304" pitchFamily="18" charset="0"/>
            </a:endParaRPr>
          </a:p>
          <a:p>
            <a:r>
              <a:rPr lang="en-US" sz="800" i="1" dirty="0">
                <a:solidFill>
                  <a:srgbClr val="595959"/>
                </a:solidFill>
                <a:ea typeface="Arial" panose="020B0604020202020204" pitchFamily="34" charset="0"/>
                <a:cs typeface="Times New Roman" panose="02020603050405020304" pitchFamily="18" charset="0"/>
              </a:rPr>
              <a:t>Students newly enrolled </a:t>
            </a:r>
            <a:br>
              <a:rPr lang="en-US" sz="800" i="1" dirty="0">
                <a:solidFill>
                  <a:srgbClr val="595959"/>
                </a:solidFill>
                <a:ea typeface="Arial" panose="020B0604020202020204" pitchFamily="34" charset="0"/>
                <a:cs typeface="Times New Roman" panose="02020603050405020304" pitchFamily="18" charset="0"/>
              </a:rPr>
            </a:br>
            <a:r>
              <a:rPr lang="en-US" sz="800" i="1" dirty="0">
                <a:solidFill>
                  <a:srgbClr val="595959"/>
                </a:solidFill>
                <a:ea typeface="Arial" panose="020B0604020202020204" pitchFamily="34" charset="0"/>
                <a:cs typeface="Times New Roman" panose="02020603050405020304" pitchFamily="18" charset="0"/>
              </a:rPr>
              <a:t>into pathway</a:t>
            </a:r>
          </a:p>
        </p:txBody>
      </p:sp>
      <p:sp>
        <p:nvSpPr>
          <p:cNvPr id="17" name="TextBox 16"/>
          <p:cNvSpPr txBox="1"/>
          <p:nvPr/>
        </p:nvSpPr>
        <p:spPr>
          <a:xfrm>
            <a:off x="1231750" y="1174435"/>
            <a:ext cx="1095375" cy="123111"/>
          </a:xfrm>
          <a:prstGeom prst="rect">
            <a:avLst/>
          </a:prstGeom>
          <a:noFill/>
        </p:spPr>
        <p:txBody>
          <a:bodyPr wrap="square" lIns="0" tIns="0" rIns="0" bIns="0" rtlCol="0">
            <a:spAutoFit/>
          </a:bodyPr>
          <a:lstStyle/>
          <a:p>
            <a:pPr>
              <a:spcBef>
                <a:spcPts val="500"/>
              </a:spcBef>
            </a:pPr>
            <a:r>
              <a:rPr lang="en-US" sz="800" dirty="0">
                <a:solidFill>
                  <a:srgbClr val="595959"/>
                </a:solidFill>
                <a:ea typeface="Arial" panose="020B0604020202020204" pitchFamily="34" charset="0"/>
                <a:cs typeface="Times New Roman" panose="02020603050405020304" pitchFamily="18" charset="0"/>
              </a:rPr>
              <a:t>Before term begins</a:t>
            </a:r>
          </a:p>
        </p:txBody>
      </p:sp>
      <p:sp>
        <p:nvSpPr>
          <p:cNvPr id="19" name="TextBox 18"/>
          <p:cNvSpPr txBox="1"/>
          <p:nvPr/>
        </p:nvSpPr>
        <p:spPr>
          <a:xfrm>
            <a:off x="1231750" y="2292372"/>
            <a:ext cx="1162050" cy="123111"/>
          </a:xfrm>
          <a:prstGeom prst="rect">
            <a:avLst/>
          </a:prstGeom>
          <a:noFill/>
        </p:spPr>
        <p:txBody>
          <a:bodyPr wrap="square" lIns="0" tIns="0" rIns="0" bIns="0" rtlCol="0">
            <a:spAutoFit/>
          </a:bodyPr>
          <a:lstStyle/>
          <a:p>
            <a:pPr>
              <a:spcBef>
                <a:spcPts val="500"/>
              </a:spcBef>
            </a:pPr>
            <a:r>
              <a:rPr lang="en-US" sz="800" dirty="0">
                <a:solidFill>
                  <a:srgbClr val="595959"/>
                </a:solidFill>
                <a:ea typeface="Arial" panose="020B0604020202020204" pitchFamily="34" charset="0"/>
                <a:cs typeface="Times New Roman" panose="02020603050405020304" pitchFamily="18" charset="0"/>
              </a:rPr>
              <a:t>Beginning of the term</a:t>
            </a:r>
          </a:p>
        </p:txBody>
      </p:sp>
      <p:sp>
        <p:nvSpPr>
          <p:cNvPr id="20" name="TextBox 19"/>
          <p:cNvSpPr txBox="1"/>
          <p:nvPr/>
        </p:nvSpPr>
        <p:spPr>
          <a:xfrm>
            <a:off x="1231750" y="2782882"/>
            <a:ext cx="1209675" cy="123111"/>
          </a:xfrm>
          <a:prstGeom prst="rect">
            <a:avLst/>
          </a:prstGeom>
          <a:noFill/>
        </p:spPr>
        <p:txBody>
          <a:bodyPr wrap="square" lIns="0" tIns="0" rIns="0" bIns="0" rtlCol="0">
            <a:spAutoFit/>
          </a:bodyPr>
          <a:lstStyle/>
          <a:p>
            <a:pPr>
              <a:spcBef>
                <a:spcPts val="500"/>
              </a:spcBef>
            </a:pPr>
            <a:r>
              <a:rPr lang="en-US" sz="800" dirty="0">
                <a:solidFill>
                  <a:srgbClr val="595959"/>
                </a:solidFill>
                <a:ea typeface="Arial" panose="020B0604020202020204" pitchFamily="34" charset="0"/>
                <a:cs typeface="Times New Roman" panose="02020603050405020304" pitchFamily="18" charset="0"/>
              </a:rPr>
              <a:t>25% through term</a:t>
            </a:r>
          </a:p>
        </p:txBody>
      </p:sp>
      <p:sp>
        <p:nvSpPr>
          <p:cNvPr id="26" name="TextBox 25"/>
          <p:cNvSpPr txBox="1"/>
          <p:nvPr/>
        </p:nvSpPr>
        <p:spPr>
          <a:xfrm>
            <a:off x="1231750" y="3954994"/>
            <a:ext cx="1066800" cy="246221"/>
          </a:xfrm>
          <a:prstGeom prst="rect">
            <a:avLst/>
          </a:prstGeom>
          <a:noFill/>
        </p:spPr>
        <p:txBody>
          <a:bodyPr wrap="square" lIns="0" tIns="0" rIns="0" bIns="0" rtlCol="0">
            <a:spAutoFit/>
          </a:bodyPr>
          <a:lstStyle/>
          <a:p>
            <a:pPr>
              <a:spcBef>
                <a:spcPts val="500"/>
              </a:spcBef>
            </a:pPr>
            <a:r>
              <a:rPr lang="en-US" sz="800" dirty="0">
                <a:solidFill>
                  <a:srgbClr val="595959"/>
                </a:solidFill>
                <a:ea typeface="Arial" panose="020B0604020202020204" pitchFamily="34" charset="0"/>
                <a:cs typeface="Times New Roman" panose="02020603050405020304" pitchFamily="18" charset="0"/>
              </a:rPr>
              <a:t>Following the posting of grades </a:t>
            </a:r>
          </a:p>
        </p:txBody>
      </p:sp>
      <p:sp>
        <p:nvSpPr>
          <p:cNvPr id="71" name="Text Placeholder 1"/>
          <p:cNvSpPr>
            <a:spLocks noGrp="1"/>
          </p:cNvSpPr>
          <p:nvPr>
            <p:ph type="body" sz="quarter" idx="15"/>
          </p:nvPr>
        </p:nvSpPr>
        <p:spPr>
          <a:xfrm>
            <a:off x="280194" y="640267"/>
            <a:ext cx="6120605" cy="200055"/>
          </a:xfrm>
        </p:spPr>
        <p:txBody>
          <a:bodyPr/>
          <a:lstStyle/>
          <a:p>
            <a:r>
              <a:rPr lang="en-US" sz="1300" dirty="0"/>
              <a:t>Sample Spring Term Advising Campaigns</a:t>
            </a:r>
          </a:p>
        </p:txBody>
      </p:sp>
      <p:sp>
        <p:nvSpPr>
          <p:cNvPr id="32" name="TextBox 31"/>
          <p:cNvSpPr txBox="1"/>
          <p:nvPr/>
        </p:nvSpPr>
        <p:spPr>
          <a:xfrm>
            <a:off x="3437805" y="2292372"/>
            <a:ext cx="1762125" cy="369332"/>
          </a:xfrm>
          <a:prstGeom prst="rect">
            <a:avLst/>
          </a:prstGeom>
          <a:noFill/>
        </p:spPr>
        <p:txBody>
          <a:bodyPr wrap="square" lIns="0" tIns="0" rIns="0" bIns="0" rtlCol="0">
            <a:spAutoFit/>
          </a:bodyPr>
          <a:lstStyle/>
          <a:p>
            <a:r>
              <a:rPr lang="en-US" sz="800" b="1" dirty="0">
                <a:solidFill>
                  <a:srgbClr val="595959"/>
                </a:solidFill>
                <a:ea typeface="Arial" panose="020B0604020202020204" pitchFamily="34" charset="0"/>
                <a:cs typeface="Times New Roman" panose="02020603050405020304" pitchFamily="18" charset="0"/>
              </a:rPr>
              <a:t>Early Alert</a:t>
            </a:r>
            <a:r>
              <a:rPr lang="en-US" sz="800" dirty="0">
                <a:solidFill>
                  <a:srgbClr val="595959"/>
                </a:solidFill>
                <a:ea typeface="Arial" panose="020B0604020202020204" pitchFamily="34" charset="0"/>
                <a:cs typeface="Times New Roman" panose="02020603050405020304" pitchFamily="18" charset="0"/>
              </a:rPr>
              <a:t> </a:t>
            </a:r>
            <a:r>
              <a:rPr lang="en-US" sz="800" b="1" dirty="0">
                <a:solidFill>
                  <a:srgbClr val="595959"/>
                </a:solidFill>
                <a:ea typeface="Arial" panose="020B0604020202020204" pitchFamily="34" charset="0"/>
                <a:cs typeface="Times New Roman" panose="02020603050405020304" pitchFamily="18" charset="0"/>
              </a:rPr>
              <a:t>Campaign </a:t>
            </a:r>
          </a:p>
          <a:p>
            <a:r>
              <a:rPr lang="en-US" sz="800" i="1" dirty="0">
                <a:solidFill>
                  <a:srgbClr val="595959"/>
                </a:solidFill>
                <a:ea typeface="Arial" panose="020B0604020202020204" pitchFamily="34" charset="0"/>
                <a:cs typeface="Times New Roman" panose="02020603050405020304" pitchFamily="18" charset="0"/>
              </a:rPr>
              <a:t>Students who no-showed </a:t>
            </a:r>
            <a:br>
              <a:rPr lang="en-US" sz="800" i="1" dirty="0">
                <a:solidFill>
                  <a:srgbClr val="595959"/>
                </a:solidFill>
                <a:ea typeface="Arial" panose="020B0604020202020204" pitchFamily="34" charset="0"/>
                <a:cs typeface="Times New Roman" panose="02020603050405020304" pitchFamily="18" charset="0"/>
              </a:rPr>
            </a:br>
            <a:r>
              <a:rPr lang="en-US" sz="800" i="1" dirty="0">
                <a:solidFill>
                  <a:srgbClr val="595959"/>
                </a:solidFill>
                <a:ea typeface="Arial" panose="020B0604020202020204" pitchFamily="34" charset="0"/>
                <a:cs typeface="Times New Roman" panose="02020603050405020304" pitchFamily="18" charset="0"/>
              </a:rPr>
              <a:t>to their classes</a:t>
            </a:r>
          </a:p>
        </p:txBody>
      </p:sp>
      <p:sp>
        <p:nvSpPr>
          <p:cNvPr id="33" name="TextBox 32"/>
          <p:cNvSpPr txBox="1"/>
          <p:nvPr/>
        </p:nvSpPr>
        <p:spPr>
          <a:xfrm>
            <a:off x="3437805" y="4078104"/>
            <a:ext cx="1649286" cy="369332"/>
          </a:xfrm>
          <a:prstGeom prst="rect">
            <a:avLst/>
          </a:prstGeom>
          <a:noFill/>
        </p:spPr>
        <p:txBody>
          <a:bodyPr wrap="square" lIns="0" tIns="0" rIns="0" bIns="0" rtlCol="0">
            <a:spAutoFit/>
          </a:bodyPr>
          <a:lstStyle/>
          <a:p>
            <a:r>
              <a:rPr lang="en-US" sz="800" b="1" dirty="0">
                <a:solidFill>
                  <a:srgbClr val="595959"/>
                </a:solidFill>
                <a:ea typeface="Arial" panose="020B0604020202020204" pitchFamily="34" charset="0"/>
                <a:cs typeface="Times New Roman" panose="02020603050405020304" pitchFamily="18" charset="0"/>
              </a:rPr>
              <a:t>Kudos Campaigns </a:t>
            </a:r>
          </a:p>
          <a:p>
            <a:r>
              <a:rPr lang="en-US" sz="800" i="1" dirty="0">
                <a:solidFill>
                  <a:srgbClr val="595959"/>
                </a:solidFill>
                <a:ea typeface="Arial" panose="020B0604020202020204" pitchFamily="34" charset="0"/>
                <a:cs typeface="Times New Roman" panose="02020603050405020304" pitchFamily="18" charset="0"/>
              </a:rPr>
              <a:t>Students who successfully completed all classes</a:t>
            </a:r>
          </a:p>
        </p:txBody>
      </p:sp>
      <p:sp>
        <p:nvSpPr>
          <p:cNvPr id="34" name="TextBox 33">
            <a:extLst>
              <a:ext uri="{FF2B5EF4-FFF2-40B4-BE49-F238E27FC236}">
                <a16:creationId xmlns:a16="http://schemas.microsoft.com/office/drawing/2014/main" id="{7D273683-BCC6-49E0-823C-4486D22CF134}"/>
              </a:ext>
            </a:extLst>
          </p:cNvPr>
          <p:cNvSpPr txBox="1"/>
          <p:nvPr/>
        </p:nvSpPr>
        <p:spPr>
          <a:xfrm>
            <a:off x="4596887" y="1754531"/>
            <a:ext cx="1762125" cy="369332"/>
          </a:xfrm>
          <a:prstGeom prst="rect">
            <a:avLst/>
          </a:prstGeom>
          <a:noFill/>
        </p:spPr>
        <p:txBody>
          <a:bodyPr wrap="square" lIns="0" tIns="0" rIns="0" bIns="0" rtlCol="0">
            <a:spAutoFit/>
          </a:bodyPr>
          <a:lstStyle/>
          <a:p>
            <a:r>
              <a:rPr lang="en-US" sz="800" b="1" dirty="0">
                <a:solidFill>
                  <a:srgbClr val="595959"/>
                </a:solidFill>
                <a:ea typeface="Arial" panose="020B0604020202020204" pitchFamily="34" charset="0"/>
                <a:cs typeface="Times New Roman" panose="02020603050405020304" pitchFamily="18" charset="0"/>
              </a:rPr>
              <a:t>Reengagement</a:t>
            </a:r>
            <a:r>
              <a:rPr lang="en-US" sz="800" dirty="0">
                <a:solidFill>
                  <a:srgbClr val="595959"/>
                </a:solidFill>
                <a:ea typeface="Arial" panose="020B0604020202020204" pitchFamily="34" charset="0"/>
                <a:cs typeface="Times New Roman" panose="02020603050405020304" pitchFamily="18" charset="0"/>
              </a:rPr>
              <a:t> </a:t>
            </a:r>
            <a:r>
              <a:rPr lang="en-US" sz="800" b="1" dirty="0">
                <a:solidFill>
                  <a:srgbClr val="595959"/>
                </a:solidFill>
                <a:ea typeface="Arial" panose="020B0604020202020204" pitchFamily="34" charset="0"/>
                <a:cs typeface="Times New Roman" panose="02020603050405020304" pitchFamily="18" charset="0"/>
              </a:rPr>
              <a:t>Campaign </a:t>
            </a:r>
          </a:p>
          <a:p>
            <a:r>
              <a:rPr lang="en-US" sz="800" i="1" dirty="0">
                <a:solidFill>
                  <a:srgbClr val="595959"/>
                </a:solidFill>
                <a:ea typeface="Arial" panose="020B0604020202020204" pitchFamily="34" charset="0"/>
                <a:cs typeface="Times New Roman" panose="02020603050405020304" pitchFamily="18" charset="0"/>
              </a:rPr>
              <a:t>Students who dropped/failed/ withdrew from all classes </a:t>
            </a:r>
          </a:p>
        </p:txBody>
      </p:sp>
      <p:sp>
        <p:nvSpPr>
          <p:cNvPr id="36" name="TextBox 35">
            <a:extLst>
              <a:ext uri="{FF2B5EF4-FFF2-40B4-BE49-F238E27FC236}">
                <a16:creationId xmlns:a16="http://schemas.microsoft.com/office/drawing/2014/main" id="{F3EC1CC1-CCED-408A-919D-9D27F9CF597A}"/>
              </a:ext>
            </a:extLst>
          </p:cNvPr>
          <p:cNvSpPr txBox="1"/>
          <p:nvPr/>
        </p:nvSpPr>
        <p:spPr>
          <a:xfrm>
            <a:off x="-180776" y="2782882"/>
            <a:ext cx="975360" cy="123111"/>
          </a:xfrm>
          <a:prstGeom prst="rect">
            <a:avLst/>
          </a:prstGeom>
          <a:noFill/>
        </p:spPr>
        <p:txBody>
          <a:bodyPr wrap="square" lIns="0" tIns="0" rIns="0" bIns="0" rtlCol="0">
            <a:spAutoFit/>
          </a:bodyPr>
          <a:lstStyle/>
          <a:p>
            <a:pPr algn="r">
              <a:spcBef>
                <a:spcPts val="500"/>
              </a:spcBef>
            </a:pPr>
            <a:r>
              <a:rPr lang="en-US" sz="800" b="1" dirty="0"/>
              <a:t>February</a:t>
            </a:r>
          </a:p>
        </p:txBody>
      </p:sp>
      <p:sp>
        <p:nvSpPr>
          <p:cNvPr id="37" name="Oval 36">
            <a:extLst>
              <a:ext uri="{FF2B5EF4-FFF2-40B4-BE49-F238E27FC236}">
                <a16:creationId xmlns:a16="http://schemas.microsoft.com/office/drawing/2014/main" id="{8AB37F5F-9A69-435A-AC1C-4949FE2805F1}"/>
              </a:ext>
            </a:extLst>
          </p:cNvPr>
          <p:cNvSpPr/>
          <p:nvPr/>
        </p:nvSpPr>
        <p:spPr bwMode="gray">
          <a:xfrm>
            <a:off x="882214" y="3156108"/>
            <a:ext cx="182880" cy="182880"/>
          </a:xfrm>
          <a:prstGeom prst="ellipse">
            <a:avLst/>
          </a:prstGeom>
          <a:solidFill>
            <a:schemeClr val="accent5"/>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accent6"/>
              </a:solidFill>
            </a:endParaRPr>
          </a:p>
        </p:txBody>
      </p:sp>
      <p:sp>
        <p:nvSpPr>
          <p:cNvPr id="38" name="TextBox 37">
            <a:extLst>
              <a:ext uri="{FF2B5EF4-FFF2-40B4-BE49-F238E27FC236}">
                <a16:creationId xmlns:a16="http://schemas.microsoft.com/office/drawing/2014/main" id="{5C2AADC2-C355-43E5-A26F-EE3CF67DF8D9}"/>
              </a:ext>
            </a:extLst>
          </p:cNvPr>
          <p:cNvSpPr txBox="1"/>
          <p:nvPr/>
        </p:nvSpPr>
        <p:spPr>
          <a:xfrm>
            <a:off x="-180776" y="3156108"/>
            <a:ext cx="975360" cy="123111"/>
          </a:xfrm>
          <a:prstGeom prst="rect">
            <a:avLst/>
          </a:prstGeom>
          <a:noFill/>
        </p:spPr>
        <p:txBody>
          <a:bodyPr wrap="square" lIns="0" tIns="0" rIns="0" bIns="0" rtlCol="0">
            <a:spAutoFit/>
          </a:bodyPr>
          <a:lstStyle/>
          <a:p>
            <a:pPr algn="r">
              <a:spcBef>
                <a:spcPts val="500"/>
              </a:spcBef>
            </a:pPr>
            <a:r>
              <a:rPr lang="en-US" sz="800" b="1" dirty="0"/>
              <a:t>March</a:t>
            </a:r>
          </a:p>
        </p:txBody>
      </p:sp>
      <p:sp>
        <p:nvSpPr>
          <p:cNvPr id="39" name="TextBox 38">
            <a:extLst>
              <a:ext uri="{FF2B5EF4-FFF2-40B4-BE49-F238E27FC236}">
                <a16:creationId xmlns:a16="http://schemas.microsoft.com/office/drawing/2014/main" id="{712CA61F-5244-4DDE-8423-52FBFE599801}"/>
              </a:ext>
            </a:extLst>
          </p:cNvPr>
          <p:cNvSpPr txBox="1"/>
          <p:nvPr/>
        </p:nvSpPr>
        <p:spPr>
          <a:xfrm>
            <a:off x="3437805" y="3246794"/>
            <a:ext cx="1649286" cy="369332"/>
          </a:xfrm>
          <a:prstGeom prst="rect">
            <a:avLst/>
          </a:prstGeom>
          <a:noFill/>
        </p:spPr>
        <p:txBody>
          <a:bodyPr wrap="square" lIns="0" tIns="0" rIns="0" bIns="0" rtlCol="0">
            <a:spAutoFit/>
          </a:bodyPr>
          <a:lstStyle/>
          <a:p>
            <a:r>
              <a:rPr lang="en-US" sz="800" b="1" dirty="0">
                <a:solidFill>
                  <a:srgbClr val="595959"/>
                </a:solidFill>
                <a:ea typeface="Arial" panose="020B0604020202020204" pitchFamily="34" charset="0"/>
                <a:cs typeface="Times New Roman" panose="02020603050405020304" pitchFamily="18" charset="0"/>
              </a:rPr>
              <a:t>Enrollment Campaign </a:t>
            </a:r>
            <a:endParaRPr lang="en-US" sz="800" dirty="0">
              <a:solidFill>
                <a:srgbClr val="595959"/>
              </a:solidFill>
              <a:ea typeface="Arial" panose="020B0604020202020204" pitchFamily="34" charset="0"/>
              <a:cs typeface="Times New Roman" panose="02020603050405020304" pitchFamily="18" charset="0"/>
            </a:endParaRPr>
          </a:p>
          <a:p>
            <a:r>
              <a:rPr lang="en-US" sz="800" i="1" dirty="0">
                <a:solidFill>
                  <a:srgbClr val="595959"/>
                </a:solidFill>
                <a:ea typeface="Arial" panose="020B0604020202020204" pitchFamily="34" charset="0"/>
                <a:cs typeface="Times New Roman" panose="02020603050405020304" pitchFamily="18" charset="0"/>
              </a:rPr>
              <a:t>Students who have not yet enrolled for upcoming term</a:t>
            </a:r>
          </a:p>
        </p:txBody>
      </p:sp>
      <p:sp>
        <p:nvSpPr>
          <p:cNvPr id="40" name="TextBox 39">
            <a:extLst>
              <a:ext uri="{FF2B5EF4-FFF2-40B4-BE49-F238E27FC236}">
                <a16:creationId xmlns:a16="http://schemas.microsoft.com/office/drawing/2014/main" id="{04FBC357-5B7F-415D-A9C5-A02D075E6AD7}"/>
              </a:ext>
            </a:extLst>
          </p:cNvPr>
          <p:cNvSpPr txBox="1"/>
          <p:nvPr/>
        </p:nvSpPr>
        <p:spPr>
          <a:xfrm>
            <a:off x="4596887" y="3724005"/>
            <a:ext cx="1781175" cy="246221"/>
          </a:xfrm>
          <a:prstGeom prst="rect">
            <a:avLst/>
          </a:prstGeom>
          <a:noFill/>
        </p:spPr>
        <p:txBody>
          <a:bodyPr wrap="square" lIns="0" tIns="0" rIns="0" bIns="0" rtlCol="0">
            <a:spAutoFit/>
          </a:bodyPr>
          <a:lstStyle/>
          <a:p>
            <a:r>
              <a:rPr lang="en-US" sz="800" b="1" dirty="0">
                <a:solidFill>
                  <a:srgbClr val="595959"/>
                </a:solidFill>
                <a:ea typeface="Arial" panose="020B0604020202020204" pitchFamily="34" charset="0"/>
                <a:cs typeface="Times New Roman" panose="02020603050405020304" pitchFamily="18" charset="0"/>
              </a:rPr>
              <a:t>Retention Campaign </a:t>
            </a:r>
            <a:endParaRPr lang="en-US" sz="800" dirty="0">
              <a:solidFill>
                <a:srgbClr val="595959"/>
              </a:solidFill>
              <a:ea typeface="Arial" panose="020B0604020202020204" pitchFamily="34" charset="0"/>
              <a:cs typeface="Times New Roman" panose="02020603050405020304" pitchFamily="18" charset="0"/>
            </a:endParaRPr>
          </a:p>
          <a:p>
            <a:r>
              <a:rPr lang="en-US" sz="800" i="1" dirty="0">
                <a:solidFill>
                  <a:srgbClr val="595959"/>
                </a:solidFill>
                <a:ea typeface="Arial" panose="020B0604020202020204" pitchFamily="34" charset="0"/>
                <a:cs typeface="Times New Roman" panose="02020603050405020304" pitchFamily="18" charset="0"/>
              </a:rPr>
              <a:t>FTIC full-time fall cohort </a:t>
            </a:r>
          </a:p>
        </p:txBody>
      </p:sp>
      <p:sp>
        <p:nvSpPr>
          <p:cNvPr id="41" name="TextBox 40">
            <a:extLst>
              <a:ext uri="{FF2B5EF4-FFF2-40B4-BE49-F238E27FC236}">
                <a16:creationId xmlns:a16="http://schemas.microsoft.com/office/drawing/2014/main" id="{88DEA1AB-330B-42A5-8EBA-CA53B577FB10}"/>
              </a:ext>
            </a:extLst>
          </p:cNvPr>
          <p:cNvSpPr txBox="1"/>
          <p:nvPr/>
        </p:nvSpPr>
        <p:spPr>
          <a:xfrm>
            <a:off x="1231750" y="3609984"/>
            <a:ext cx="1209675" cy="123111"/>
          </a:xfrm>
          <a:prstGeom prst="rect">
            <a:avLst/>
          </a:prstGeom>
          <a:noFill/>
        </p:spPr>
        <p:txBody>
          <a:bodyPr wrap="square" lIns="0" tIns="0" rIns="0" bIns="0" rtlCol="0">
            <a:spAutoFit/>
          </a:bodyPr>
          <a:lstStyle/>
          <a:p>
            <a:pPr>
              <a:spcBef>
                <a:spcPts val="500"/>
              </a:spcBef>
            </a:pPr>
            <a:r>
              <a:rPr lang="en-US" sz="800" dirty="0">
                <a:solidFill>
                  <a:srgbClr val="595959"/>
                </a:solidFill>
                <a:ea typeface="Arial" panose="020B0604020202020204" pitchFamily="34" charset="0"/>
                <a:cs typeface="Times New Roman" panose="02020603050405020304" pitchFamily="18" charset="0"/>
              </a:rPr>
              <a:t>75% through term</a:t>
            </a:r>
          </a:p>
        </p:txBody>
      </p:sp>
      <p:sp>
        <p:nvSpPr>
          <p:cNvPr id="42" name="TextBox 41">
            <a:extLst>
              <a:ext uri="{FF2B5EF4-FFF2-40B4-BE49-F238E27FC236}">
                <a16:creationId xmlns:a16="http://schemas.microsoft.com/office/drawing/2014/main" id="{A1C9553E-6A29-4616-AB40-02A57660608B}"/>
              </a:ext>
            </a:extLst>
          </p:cNvPr>
          <p:cNvSpPr txBox="1"/>
          <p:nvPr/>
        </p:nvSpPr>
        <p:spPr>
          <a:xfrm>
            <a:off x="4596887" y="2769583"/>
            <a:ext cx="1649286" cy="369332"/>
          </a:xfrm>
          <a:prstGeom prst="rect">
            <a:avLst/>
          </a:prstGeom>
          <a:noFill/>
        </p:spPr>
        <p:txBody>
          <a:bodyPr wrap="square" lIns="0" tIns="0" rIns="0" bIns="0" rtlCol="0">
            <a:spAutoFit/>
          </a:bodyPr>
          <a:lstStyle/>
          <a:p>
            <a:r>
              <a:rPr lang="en-US" sz="800" b="1" dirty="0">
                <a:solidFill>
                  <a:srgbClr val="595959"/>
                </a:solidFill>
                <a:ea typeface="Arial" panose="020B0604020202020204" pitchFamily="34" charset="0"/>
                <a:cs typeface="Times New Roman" panose="02020603050405020304" pitchFamily="18" charset="0"/>
              </a:rPr>
              <a:t>Kudos Campaigns </a:t>
            </a:r>
          </a:p>
          <a:p>
            <a:r>
              <a:rPr lang="en-US" sz="800" i="1" dirty="0">
                <a:solidFill>
                  <a:srgbClr val="595959"/>
                </a:solidFill>
                <a:ea typeface="Arial" panose="020B0604020202020204" pitchFamily="34" charset="0"/>
                <a:cs typeface="Times New Roman" panose="02020603050405020304" pitchFamily="18" charset="0"/>
              </a:rPr>
              <a:t>Students who may qualify for graduation</a:t>
            </a:r>
          </a:p>
        </p:txBody>
      </p:sp>
      <p:sp>
        <p:nvSpPr>
          <p:cNvPr id="43" name="TextBox 42">
            <a:extLst>
              <a:ext uri="{FF2B5EF4-FFF2-40B4-BE49-F238E27FC236}">
                <a16:creationId xmlns:a16="http://schemas.microsoft.com/office/drawing/2014/main" id="{D995AD9C-F71E-40D1-9A93-AA83680F9876}"/>
              </a:ext>
            </a:extLst>
          </p:cNvPr>
          <p:cNvSpPr txBox="1"/>
          <p:nvPr/>
        </p:nvSpPr>
        <p:spPr>
          <a:xfrm>
            <a:off x="-188253" y="3656906"/>
            <a:ext cx="975360" cy="123111"/>
          </a:xfrm>
          <a:prstGeom prst="rect">
            <a:avLst/>
          </a:prstGeom>
          <a:noFill/>
        </p:spPr>
        <p:txBody>
          <a:bodyPr wrap="square" lIns="0" tIns="0" rIns="0" bIns="0" rtlCol="0">
            <a:spAutoFit/>
          </a:bodyPr>
          <a:lstStyle/>
          <a:p>
            <a:pPr algn="r">
              <a:spcBef>
                <a:spcPts val="500"/>
              </a:spcBef>
            </a:pPr>
            <a:r>
              <a:rPr lang="en-US" sz="800" b="1" dirty="0"/>
              <a:t>April</a:t>
            </a:r>
          </a:p>
        </p:txBody>
      </p:sp>
      <p:sp>
        <p:nvSpPr>
          <p:cNvPr id="45" name="TextBox 44">
            <a:extLst>
              <a:ext uri="{FF2B5EF4-FFF2-40B4-BE49-F238E27FC236}">
                <a16:creationId xmlns:a16="http://schemas.microsoft.com/office/drawing/2014/main" id="{24A16C2D-D982-4BD9-8995-2086D88DA32D}"/>
              </a:ext>
            </a:extLst>
          </p:cNvPr>
          <p:cNvSpPr txBox="1"/>
          <p:nvPr/>
        </p:nvSpPr>
        <p:spPr>
          <a:xfrm>
            <a:off x="4576105" y="934705"/>
            <a:ext cx="1752591" cy="153888"/>
          </a:xfrm>
          <a:prstGeom prst="rect">
            <a:avLst/>
          </a:prstGeom>
          <a:noFill/>
        </p:spPr>
        <p:txBody>
          <a:bodyPr wrap="square" lIns="0" tIns="0" rIns="0" bIns="0" rtlCol="0">
            <a:spAutoFit/>
          </a:bodyPr>
          <a:lstStyle/>
          <a:p>
            <a:pPr>
              <a:spcBef>
                <a:spcPts val="500"/>
              </a:spcBef>
            </a:pPr>
            <a:r>
              <a:rPr lang="en-US" sz="1000" b="1" u="sng" dirty="0"/>
              <a:t>Continuing Students  </a:t>
            </a:r>
          </a:p>
        </p:txBody>
      </p:sp>
      <p:sp>
        <p:nvSpPr>
          <p:cNvPr id="46" name="TextBox 45">
            <a:extLst>
              <a:ext uri="{FF2B5EF4-FFF2-40B4-BE49-F238E27FC236}">
                <a16:creationId xmlns:a16="http://schemas.microsoft.com/office/drawing/2014/main" id="{E8365147-6FFA-4D3D-BCAE-F8ECA2A8C3E3}"/>
              </a:ext>
            </a:extLst>
          </p:cNvPr>
          <p:cNvSpPr txBox="1"/>
          <p:nvPr/>
        </p:nvSpPr>
        <p:spPr>
          <a:xfrm>
            <a:off x="1231750" y="3156108"/>
            <a:ext cx="1162050" cy="123111"/>
          </a:xfrm>
          <a:prstGeom prst="rect">
            <a:avLst/>
          </a:prstGeom>
          <a:noFill/>
        </p:spPr>
        <p:txBody>
          <a:bodyPr wrap="square" lIns="0" tIns="0" rIns="0" bIns="0" rtlCol="0">
            <a:spAutoFit/>
          </a:bodyPr>
          <a:lstStyle/>
          <a:p>
            <a:pPr>
              <a:spcBef>
                <a:spcPts val="500"/>
              </a:spcBef>
            </a:pPr>
            <a:r>
              <a:rPr lang="en-US" sz="800" dirty="0">
                <a:solidFill>
                  <a:srgbClr val="595959"/>
                </a:solidFill>
                <a:ea typeface="Arial" panose="020B0604020202020204" pitchFamily="34" charset="0"/>
                <a:cs typeface="Times New Roman" panose="02020603050405020304" pitchFamily="18" charset="0"/>
              </a:rPr>
              <a:t>Graduation deadline</a:t>
            </a:r>
          </a:p>
        </p:txBody>
      </p:sp>
      <p:cxnSp>
        <p:nvCxnSpPr>
          <p:cNvPr id="8" name="Straight Arrow Connector 7">
            <a:extLst>
              <a:ext uri="{FF2B5EF4-FFF2-40B4-BE49-F238E27FC236}">
                <a16:creationId xmlns:a16="http://schemas.microsoft.com/office/drawing/2014/main" id="{AF32B9E0-8F40-4556-8DAE-05973FD74346}"/>
              </a:ext>
            </a:extLst>
          </p:cNvPr>
          <p:cNvCxnSpPr>
            <a:cxnSpLocks/>
          </p:cNvCxnSpPr>
          <p:nvPr/>
        </p:nvCxnSpPr>
        <p:spPr bwMode="gray">
          <a:xfrm>
            <a:off x="4810987" y="2480932"/>
            <a:ext cx="640080" cy="0"/>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627F518E-ADEB-444A-BB31-6FB0C2602C66}"/>
              </a:ext>
            </a:extLst>
          </p:cNvPr>
          <p:cNvCxnSpPr/>
          <p:nvPr/>
        </p:nvCxnSpPr>
        <p:spPr bwMode="gray">
          <a:xfrm flipH="1">
            <a:off x="2670464" y="4255561"/>
            <a:ext cx="640080" cy="0"/>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A949F7A-8F3C-4A9A-A5C1-013DA0BB7427}"/>
              </a:ext>
            </a:extLst>
          </p:cNvPr>
          <p:cNvCxnSpPr>
            <a:cxnSpLocks/>
          </p:cNvCxnSpPr>
          <p:nvPr/>
        </p:nvCxnSpPr>
        <p:spPr bwMode="gray">
          <a:xfrm>
            <a:off x="4879890" y="3438143"/>
            <a:ext cx="640080" cy="0"/>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E7212A4B-2BD1-40BF-A17D-14E5A4488BFD}"/>
              </a:ext>
            </a:extLst>
          </p:cNvPr>
          <p:cNvCxnSpPr>
            <a:cxnSpLocks/>
          </p:cNvCxnSpPr>
          <p:nvPr/>
        </p:nvCxnSpPr>
        <p:spPr bwMode="gray">
          <a:xfrm>
            <a:off x="4810987" y="4255561"/>
            <a:ext cx="640080" cy="0"/>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3331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p:txBody>
          <a:bodyPr/>
          <a:lstStyle/>
          <a:p>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7916" r="2650"/>
          <a:stretch/>
        </p:blipFill>
        <p:spPr>
          <a:xfrm>
            <a:off x="0" y="-1"/>
            <a:ext cx="6429375" cy="4800601"/>
          </a:xfrm>
          <a:prstGeom prst="rect">
            <a:avLst/>
          </a:prstGeom>
        </p:spPr>
      </p:pic>
      <p:sp>
        <p:nvSpPr>
          <p:cNvPr id="8" name="Rectangle 7"/>
          <p:cNvSpPr/>
          <p:nvPr/>
        </p:nvSpPr>
        <p:spPr bwMode="gray">
          <a:xfrm>
            <a:off x="1" y="-1"/>
            <a:ext cx="3028950" cy="4800601"/>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0" name="Group 9"/>
          <p:cNvGrpSpPr/>
          <p:nvPr/>
        </p:nvGrpSpPr>
        <p:grpSpPr bwMode="gray">
          <a:xfrm>
            <a:off x="139823" y="2629729"/>
            <a:ext cx="280742" cy="240222"/>
            <a:chOff x="875323" y="2298542"/>
            <a:chExt cx="307976" cy="263525"/>
          </a:xfrm>
          <a:solidFill>
            <a:schemeClr val="accent6"/>
          </a:solidFill>
        </p:grpSpPr>
        <p:sp>
          <p:nvSpPr>
            <p:cNvPr id="11" name="Freeform 10"/>
            <p:cNvSpPr>
              <a:spLocks/>
            </p:cNvSpPr>
            <p:nvPr/>
          </p:nvSpPr>
          <p:spPr bwMode="gray">
            <a:xfrm>
              <a:off x="1042011" y="2298542"/>
              <a:ext cx="141288" cy="26352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1"/>
            <p:cNvSpPr>
              <a:spLocks/>
            </p:cNvSpPr>
            <p:nvPr/>
          </p:nvSpPr>
          <p:spPr bwMode="gray">
            <a:xfrm>
              <a:off x="875323" y="2298542"/>
              <a:ext cx="141288" cy="26352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8" name="Rectangle 17"/>
          <p:cNvSpPr/>
          <p:nvPr/>
        </p:nvSpPr>
        <p:spPr>
          <a:xfrm>
            <a:off x="272143" y="2810344"/>
            <a:ext cx="2508189" cy="1492716"/>
          </a:xfrm>
          <a:prstGeom prst="rect">
            <a:avLst/>
          </a:prstGeom>
          <a:ln>
            <a:solidFill>
              <a:schemeClr val="tx1"/>
            </a:solidFill>
          </a:ln>
        </p:spPr>
        <p:txBody>
          <a:bodyPr wrap="square">
            <a:spAutoFit/>
          </a:bodyPr>
          <a:lstStyle/>
          <a:p>
            <a:r>
              <a:rPr lang="en-US" sz="900" dirty="0">
                <a:latin typeface="Verdana" panose="020B0604030504040204" pitchFamily="34" charset="0"/>
                <a:ea typeface="Calibri" panose="020F0502020204030204" pitchFamily="34" charset="0"/>
              </a:rPr>
              <a:t>“With Navigate, caseloads can now be managed to </a:t>
            </a:r>
            <a:r>
              <a:rPr lang="en-US" sz="900" b="1" dirty="0">
                <a:latin typeface="Verdana" panose="020B0604030504040204" pitchFamily="34" charset="0"/>
                <a:ea typeface="Calibri" panose="020F0502020204030204" pitchFamily="34" charset="0"/>
              </a:rPr>
              <a:t>give students the time and attention they need.</a:t>
            </a:r>
            <a:endParaRPr lang="en-US" sz="1000" b="1" dirty="0">
              <a:latin typeface="Calibri" panose="020F0502020204030204" pitchFamily="34" charset="0"/>
              <a:ea typeface="Calibri" panose="020F0502020204030204" pitchFamily="34" charset="0"/>
            </a:endParaRPr>
          </a:p>
          <a:p>
            <a:pPr>
              <a:spcAft>
                <a:spcPts val="1200"/>
              </a:spcAft>
            </a:pPr>
            <a:r>
              <a:rPr lang="en-US" sz="900" dirty="0">
                <a:latin typeface="Verdana" panose="020B0604030504040204" pitchFamily="34" charset="0"/>
                <a:ea typeface="Calibri" panose="020F0502020204030204" pitchFamily="34" charset="0"/>
              </a:rPr>
              <a:t>Advisors also benefit from Navigate in that there is </a:t>
            </a:r>
            <a:r>
              <a:rPr lang="en-US" sz="900" b="1" dirty="0">
                <a:latin typeface="Verdana" panose="020B0604030504040204" pitchFamily="34" charset="0"/>
                <a:ea typeface="Calibri" panose="020F0502020204030204" pitchFamily="34" charset="0"/>
              </a:rPr>
              <a:t>more equity in caseloads </a:t>
            </a:r>
            <a:r>
              <a:rPr lang="en-US" sz="900" dirty="0">
                <a:latin typeface="Verdana" panose="020B0604030504040204" pitchFamily="34" charset="0"/>
                <a:ea typeface="Calibri" panose="020F0502020204030204" pitchFamily="34" charset="0"/>
              </a:rPr>
              <a:t>which allows for more time for communications and appointments with students.”</a:t>
            </a:r>
            <a:endParaRPr lang="en-US" sz="1000" dirty="0">
              <a:latin typeface="Calibri" panose="020F0502020204030204" pitchFamily="34" charset="0"/>
              <a:ea typeface="Calibri" panose="020F0502020204030204" pitchFamily="34" charset="0"/>
            </a:endParaRPr>
          </a:p>
          <a:p>
            <a:pPr algn="r"/>
            <a:r>
              <a:rPr lang="en-US" sz="900" dirty="0"/>
              <a:t> – Advising Associate Dean </a:t>
            </a:r>
          </a:p>
        </p:txBody>
      </p:sp>
      <p:sp>
        <p:nvSpPr>
          <p:cNvPr id="21" name="Rectangle 20">
            <a:extLst>
              <a:ext uri="{FF2B5EF4-FFF2-40B4-BE49-F238E27FC236}">
                <a16:creationId xmlns:a16="http://schemas.microsoft.com/office/drawing/2014/main" id="{9E56EEE1-D337-4E84-B442-F0E50BAA4524}"/>
              </a:ext>
            </a:extLst>
          </p:cNvPr>
          <p:cNvSpPr/>
          <p:nvPr/>
        </p:nvSpPr>
        <p:spPr>
          <a:xfrm>
            <a:off x="272143" y="677204"/>
            <a:ext cx="2393000" cy="646331"/>
          </a:xfrm>
          <a:prstGeom prst="rect">
            <a:avLst/>
          </a:prstGeom>
          <a:ln>
            <a:solidFill>
              <a:schemeClr val="tx1"/>
            </a:solidFill>
          </a:ln>
        </p:spPr>
        <p:txBody>
          <a:bodyPr wrap="square">
            <a:spAutoFit/>
          </a:bodyPr>
          <a:lstStyle/>
          <a:p>
            <a:r>
              <a:rPr lang="en-US" sz="900" dirty="0">
                <a:ea typeface="Calibri" panose="020F0502020204030204" pitchFamily="34" charset="0"/>
              </a:rPr>
              <a:t>“Navigate has merged traditional academic advising with </a:t>
            </a:r>
            <a:r>
              <a:rPr lang="en-US" sz="900" b="1" dirty="0">
                <a:ea typeface="Calibri" panose="020F0502020204030204" pitchFamily="34" charset="0"/>
              </a:rPr>
              <a:t>21</a:t>
            </a:r>
            <a:r>
              <a:rPr lang="en-US" sz="900" b="1" baseline="30000" dirty="0">
                <a:ea typeface="Calibri" panose="020F0502020204030204" pitchFamily="34" charset="0"/>
              </a:rPr>
              <a:t>st</a:t>
            </a:r>
            <a:r>
              <a:rPr lang="en-US" sz="900" b="1" dirty="0">
                <a:ea typeface="Calibri" panose="020F0502020204030204" pitchFamily="34" charset="0"/>
              </a:rPr>
              <a:t> century technological innovation.</a:t>
            </a:r>
            <a:r>
              <a:rPr lang="en-US" sz="900" dirty="0">
                <a:ea typeface="Calibri" panose="020F0502020204030204" pitchFamily="34" charset="0"/>
              </a:rPr>
              <a:t>”</a:t>
            </a:r>
            <a:endParaRPr lang="en-US" sz="900" b="1" dirty="0"/>
          </a:p>
          <a:p>
            <a:r>
              <a:rPr lang="en-US" sz="900" dirty="0"/>
              <a:t>                       – Academic Advisor</a:t>
            </a:r>
          </a:p>
        </p:txBody>
      </p:sp>
      <p:grpSp>
        <p:nvGrpSpPr>
          <p:cNvPr id="22" name="Group 21">
            <a:extLst>
              <a:ext uri="{FF2B5EF4-FFF2-40B4-BE49-F238E27FC236}">
                <a16:creationId xmlns:a16="http://schemas.microsoft.com/office/drawing/2014/main" id="{0C7F6C92-FBBA-4F84-B0FF-5522076F47A0}"/>
              </a:ext>
            </a:extLst>
          </p:cNvPr>
          <p:cNvGrpSpPr/>
          <p:nvPr/>
        </p:nvGrpSpPr>
        <p:grpSpPr bwMode="gray">
          <a:xfrm>
            <a:off x="139823" y="454563"/>
            <a:ext cx="280742" cy="240222"/>
            <a:chOff x="875323" y="2298542"/>
            <a:chExt cx="307976" cy="263525"/>
          </a:xfrm>
          <a:solidFill>
            <a:schemeClr val="accent6"/>
          </a:solidFill>
        </p:grpSpPr>
        <p:sp>
          <p:nvSpPr>
            <p:cNvPr id="23" name="Freeform 10">
              <a:extLst>
                <a:ext uri="{FF2B5EF4-FFF2-40B4-BE49-F238E27FC236}">
                  <a16:creationId xmlns:a16="http://schemas.microsoft.com/office/drawing/2014/main" id="{C78B64B0-7F6B-46C5-8580-4F7EB38B70FB}"/>
                </a:ext>
              </a:extLst>
            </p:cNvPr>
            <p:cNvSpPr>
              <a:spLocks/>
            </p:cNvSpPr>
            <p:nvPr/>
          </p:nvSpPr>
          <p:spPr bwMode="gray">
            <a:xfrm>
              <a:off x="1042011" y="2298542"/>
              <a:ext cx="141288" cy="26352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11">
              <a:extLst>
                <a:ext uri="{FF2B5EF4-FFF2-40B4-BE49-F238E27FC236}">
                  <a16:creationId xmlns:a16="http://schemas.microsoft.com/office/drawing/2014/main" id="{D8511447-7F1A-4078-99A8-663B9046192A}"/>
                </a:ext>
              </a:extLst>
            </p:cNvPr>
            <p:cNvSpPr>
              <a:spLocks/>
            </p:cNvSpPr>
            <p:nvPr/>
          </p:nvSpPr>
          <p:spPr bwMode="gray">
            <a:xfrm>
              <a:off x="875323" y="2298542"/>
              <a:ext cx="141288" cy="26352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3" name="Group 12"/>
          <p:cNvGrpSpPr/>
          <p:nvPr/>
        </p:nvGrpSpPr>
        <p:grpSpPr bwMode="gray">
          <a:xfrm rot="10800000">
            <a:off x="2501259" y="4228961"/>
            <a:ext cx="280742" cy="240222"/>
            <a:chOff x="875323" y="2298542"/>
            <a:chExt cx="307976" cy="263525"/>
          </a:xfrm>
          <a:solidFill>
            <a:schemeClr val="accent6"/>
          </a:solidFill>
        </p:grpSpPr>
        <p:sp>
          <p:nvSpPr>
            <p:cNvPr id="14" name="Freeform 13"/>
            <p:cNvSpPr>
              <a:spLocks/>
            </p:cNvSpPr>
            <p:nvPr/>
          </p:nvSpPr>
          <p:spPr bwMode="gray">
            <a:xfrm>
              <a:off x="1042011" y="2298542"/>
              <a:ext cx="141288" cy="26352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14"/>
            <p:cNvSpPr>
              <a:spLocks/>
            </p:cNvSpPr>
            <p:nvPr/>
          </p:nvSpPr>
          <p:spPr bwMode="gray">
            <a:xfrm>
              <a:off x="875323" y="2298542"/>
              <a:ext cx="141288" cy="26352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5" name="Group 24">
            <a:extLst>
              <a:ext uri="{FF2B5EF4-FFF2-40B4-BE49-F238E27FC236}">
                <a16:creationId xmlns:a16="http://schemas.microsoft.com/office/drawing/2014/main" id="{1ADA63B4-1667-4266-90BA-535C3A41D533}"/>
              </a:ext>
            </a:extLst>
          </p:cNvPr>
          <p:cNvGrpSpPr/>
          <p:nvPr/>
        </p:nvGrpSpPr>
        <p:grpSpPr bwMode="gray">
          <a:xfrm rot="10800000">
            <a:off x="2501259" y="1191653"/>
            <a:ext cx="280742" cy="240222"/>
            <a:chOff x="875323" y="2298542"/>
            <a:chExt cx="307976" cy="263525"/>
          </a:xfrm>
          <a:solidFill>
            <a:schemeClr val="accent6"/>
          </a:solidFill>
        </p:grpSpPr>
        <p:sp>
          <p:nvSpPr>
            <p:cNvPr id="26" name="Freeform 13">
              <a:extLst>
                <a:ext uri="{FF2B5EF4-FFF2-40B4-BE49-F238E27FC236}">
                  <a16:creationId xmlns:a16="http://schemas.microsoft.com/office/drawing/2014/main" id="{C241CEB7-10B0-4365-85B5-3FE15C2AEB5D}"/>
                </a:ext>
              </a:extLst>
            </p:cNvPr>
            <p:cNvSpPr>
              <a:spLocks/>
            </p:cNvSpPr>
            <p:nvPr/>
          </p:nvSpPr>
          <p:spPr bwMode="gray">
            <a:xfrm>
              <a:off x="1042011" y="2298542"/>
              <a:ext cx="141288" cy="26352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14">
              <a:extLst>
                <a:ext uri="{FF2B5EF4-FFF2-40B4-BE49-F238E27FC236}">
                  <a16:creationId xmlns:a16="http://schemas.microsoft.com/office/drawing/2014/main" id="{0B27941D-840B-4A2E-8BD5-C222486DE5AB}"/>
                </a:ext>
              </a:extLst>
            </p:cNvPr>
            <p:cNvSpPr>
              <a:spLocks/>
            </p:cNvSpPr>
            <p:nvPr/>
          </p:nvSpPr>
          <p:spPr bwMode="gray">
            <a:xfrm>
              <a:off x="875323" y="2298542"/>
              <a:ext cx="141288" cy="26352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116368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73A59D-77D4-46C0-8010-4E6E99DCF224}"/>
              </a:ext>
            </a:extLst>
          </p:cNvPr>
          <p:cNvSpPr>
            <a:spLocks noGrp="1"/>
          </p:cNvSpPr>
          <p:nvPr>
            <p:ph type="title"/>
          </p:nvPr>
        </p:nvSpPr>
        <p:spPr/>
        <p:txBody>
          <a:bodyPr/>
          <a:lstStyle/>
          <a:p>
            <a:r>
              <a:rPr lang="en-US" dirty="0"/>
              <a:t>Early Alert Launch</a:t>
            </a:r>
          </a:p>
        </p:txBody>
      </p:sp>
      <p:sp>
        <p:nvSpPr>
          <p:cNvPr id="8" name="Text Placeholder 7">
            <a:extLst>
              <a:ext uri="{FF2B5EF4-FFF2-40B4-BE49-F238E27FC236}">
                <a16:creationId xmlns:a16="http://schemas.microsoft.com/office/drawing/2014/main" id="{1D73E296-75FD-470A-B906-CDAD2DBE13EE}"/>
              </a:ext>
            </a:extLst>
          </p:cNvPr>
          <p:cNvSpPr>
            <a:spLocks noGrp="1"/>
          </p:cNvSpPr>
          <p:nvPr>
            <p:ph type="body" sz="quarter" idx="16"/>
          </p:nvPr>
        </p:nvSpPr>
        <p:spPr/>
        <p:txBody>
          <a:bodyPr/>
          <a:lstStyle/>
          <a:p>
            <a:r>
              <a:rPr lang="en-US" dirty="0"/>
              <a:t>Interventions Show Promise</a:t>
            </a:r>
          </a:p>
        </p:txBody>
      </p:sp>
      <p:sp>
        <p:nvSpPr>
          <p:cNvPr id="10" name="Text Placeholder 9">
            <a:extLst>
              <a:ext uri="{FF2B5EF4-FFF2-40B4-BE49-F238E27FC236}">
                <a16:creationId xmlns:a16="http://schemas.microsoft.com/office/drawing/2014/main" id="{93EF7A86-4BB0-4DB8-B6DC-6F340B332647}"/>
              </a:ext>
            </a:extLst>
          </p:cNvPr>
          <p:cNvSpPr>
            <a:spLocks noGrp="1"/>
          </p:cNvSpPr>
          <p:nvPr>
            <p:ph type="body" sz="quarter" idx="18"/>
          </p:nvPr>
        </p:nvSpPr>
        <p:spPr/>
        <p:txBody>
          <a:bodyPr/>
          <a:lstStyle/>
          <a:p>
            <a:endParaRPr lang="en-US"/>
          </a:p>
        </p:txBody>
      </p:sp>
      <p:sp>
        <p:nvSpPr>
          <p:cNvPr id="11" name="Text Placeholder 10">
            <a:extLst>
              <a:ext uri="{FF2B5EF4-FFF2-40B4-BE49-F238E27FC236}">
                <a16:creationId xmlns:a16="http://schemas.microsoft.com/office/drawing/2014/main" id="{98319987-9C74-4E08-846A-9786078183B1}"/>
              </a:ext>
            </a:extLst>
          </p:cNvPr>
          <p:cNvSpPr>
            <a:spLocks noGrp="1"/>
          </p:cNvSpPr>
          <p:nvPr>
            <p:ph type="body" sz="quarter" idx="19"/>
          </p:nvPr>
        </p:nvSpPr>
        <p:spPr/>
        <p:txBody>
          <a:bodyPr/>
          <a:lstStyle/>
          <a:p>
            <a:endParaRPr lang="en-US"/>
          </a:p>
        </p:txBody>
      </p:sp>
      <p:pic>
        <p:nvPicPr>
          <p:cNvPr id="18" name="Picture 17">
            <a:extLst>
              <a:ext uri="{FF2B5EF4-FFF2-40B4-BE49-F238E27FC236}">
                <a16:creationId xmlns:a16="http://schemas.microsoft.com/office/drawing/2014/main" id="{D803A3A6-25CA-4BFD-895A-E50AFF9F13FF}"/>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506142" y="2852939"/>
            <a:ext cx="632694" cy="895324"/>
          </a:xfrm>
          <a:prstGeom prst="rect">
            <a:avLst/>
          </a:prstGeom>
        </p:spPr>
      </p:pic>
      <p:sp>
        <p:nvSpPr>
          <p:cNvPr id="20" name="TextBox 19">
            <a:extLst>
              <a:ext uri="{FF2B5EF4-FFF2-40B4-BE49-F238E27FC236}">
                <a16:creationId xmlns:a16="http://schemas.microsoft.com/office/drawing/2014/main" id="{625114EC-2293-49E3-81A6-FC7DC2767235}"/>
              </a:ext>
            </a:extLst>
          </p:cNvPr>
          <p:cNvSpPr txBox="1"/>
          <p:nvPr/>
        </p:nvSpPr>
        <p:spPr bwMode="gray">
          <a:xfrm>
            <a:off x="456149" y="2093810"/>
            <a:ext cx="732681" cy="384721"/>
          </a:xfrm>
          <a:prstGeom prst="rect">
            <a:avLst/>
          </a:prstGeom>
          <a:noFill/>
        </p:spPr>
        <p:txBody>
          <a:bodyPr wrap="square" lIns="0" tIns="0" rIns="0" bIns="0" rtlCol="0">
            <a:spAutoFit/>
          </a:bodyPr>
          <a:lstStyle/>
          <a:p>
            <a:pPr>
              <a:spcBef>
                <a:spcPts val="500"/>
              </a:spcBef>
            </a:pPr>
            <a:r>
              <a:rPr lang="en-US" sz="2500" dirty="0">
                <a:solidFill>
                  <a:schemeClr val="accent6"/>
                </a:solidFill>
                <a:latin typeface="+mj-lt"/>
                <a:ea typeface="Calibri" panose="020F0502020204030204" pitchFamily="34" charset="0"/>
                <a:cs typeface="Times New Roman" panose="02020603050405020304" pitchFamily="18" charset="0"/>
              </a:rPr>
              <a:t>1448</a:t>
            </a:r>
            <a:endParaRPr lang="en-US" sz="2500" dirty="0">
              <a:solidFill>
                <a:schemeClr val="accent6"/>
              </a:solidFill>
              <a:latin typeface="+mj-lt"/>
            </a:endParaRPr>
          </a:p>
        </p:txBody>
      </p:sp>
      <p:sp>
        <p:nvSpPr>
          <p:cNvPr id="24" name="TextBox 23">
            <a:extLst>
              <a:ext uri="{FF2B5EF4-FFF2-40B4-BE49-F238E27FC236}">
                <a16:creationId xmlns:a16="http://schemas.microsoft.com/office/drawing/2014/main" id="{D3BFA782-3EC4-418F-8350-ED656C44AF1D}"/>
              </a:ext>
            </a:extLst>
          </p:cNvPr>
          <p:cNvSpPr txBox="1"/>
          <p:nvPr/>
        </p:nvSpPr>
        <p:spPr bwMode="gray">
          <a:xfrm>
            <a:off x="50366" y="2482685"/>
            <a:ext cx="1544246" cy="276999"/>
          </a:xfrm>
          <a:prstGeom prst="rect">
            <a:avLst/>
          </a:prstGeom>
          <a:noFill/>
        </p:spPr>
        <p:txBody>
          <a:bodyPr wrap="square" lIns="0" tIns="0" rIns="0" bIns="0" rtlCol="0">
            <a:spAutoFit/>
          </a:bodyPr>
          <a:lstStyle/>
          <a:p>
            <a:pPr algn="ctr">
              <a:spcBef>
                <a:spcPts val="500"/>
              </a:spcBef>
            </a:pPr>
            <a:r>
              <a:rPr lang="en-US" sz="900" b="1" dirty="0">
                <a:solidFill>
                  <a:schemeClr val="bg1"/>
                </a:solidFill>
              </a:rPr>
              <a:t>Early Alerts Filed</a:t>
            </a:r>
            <a:br>
              <a:rPr lang="en-US" sz="900" b="1" dirty="0">
                <a:solidFill>
                  <a:schemeClr val="bg1"/>
                </a:solidFill>
              </a:rPr>
            </a:br>
            <a:r>
              <a:rPr lang="en-US" sz="900" b="1" dirty="0">
                <a:solidFill>
                  <a:schemeClr val="bg1"/>
                </a:solidFill>
              </a:rPr>
              <a:t>in Spring 2019 </a:t>
            </a:r>
            <a:endParaRPr lang="en-US" sz="900" i="1" dirty="0">
              <a:solidFill>
                <a:schemeClr val="bg1"/>
              </a:solidFill>
            </a:endParaRPr>
          </a:p>
        </p:txBody>
      </p:sp>
      <p:sp>
        <p:nvSpPr>
          <p:cNvPr id="30" name="TextBox 29">
            <a:extLst>
              <a:ext uri="{FF2B5EF4-FFF2-40B4-BE49-F238E27FC236}">
                <a16:creationId xmlns:a16="http://schemas.microsoft.com/office/drawing/2014/main" id="{C34C592D-EA72-44E9-8C97-EFCA37FAAC2A}"/>
              </a:ext>
            </a:extLst>
          </p:cNvPr>
          <p:cNvSpPr txBox="1"/>
          <p:nvPr/>
        </p:nvSpPr>
        <p:spPr bwMode="gray">
          <a:xfrm>
            <a:off x="2852303" y="1469162"/>
            <a:ext cx="732681" cy="384721"/>
          </a:xfrm>
          <a:prstGeom prst="rect">
            <a:avLst/>
          </a:prstGeom>
          <a:noFill/>
        </p:spPr>
        <p:txBody>
          <a:bodyPr wrap="square" lIns="0" tIns="0" rIns="0" bIns="0" rtlCol="0">
            <a:spAutoFit/>
          </a:bodyPr>
          <a:lstStyle/>
          <a:p>
            <a:pPr>
              <a:spcBef>
                <a:spcPts val="500"/>
              </a:spcBef>
            </a:pPr>
            <a:r>
              <a:rPr lang="en-US" sz="2500" dirty="0">
                <a:solidFill>
                  <a:schemeClr val="accent6"/>
                </a:solidFill>
                <a:latin typeface="+mj-lt"/>
                <a:ea typeface="Calibri" panose="020F0502020204030204" pitchFamily="34" charset="0"/>
                <a:cs typeface="Times New Roman" panose="02020603050405020304" pitchFamily="18" charset="0"/>
              </a:rPr>
              <a:t>641</a:t>
            </a:r>
            <a:endParaRPr lang="en-US" sz="2500" dirty="0">
              <a:solidFill>
                <a:schemeClr val="accent6"/>
              </a:solidFill>
              <a:latin typeface="+mj-lt"/>
            </a:endParaRPr>
          </a:p>
        </p:txBody>
      </p:sp>
      <p:sp>
        <p:nvSpPr>
          <p:cNvPr id="31" name="TextBox 30">
            <a:extLst>
              <a:ext uri="{FF2B5EF4-FFF2-40B4-BE49-F238E27FC236}">
                <a16:creationId xmlns:a16="http://schemas.microsoft.com/office/drawing/2014/main" id="{E884BBBB-9F2B-4B15-AB16-930C85752795}"/>
              </a:ext>
            </a:extLst>
          </p:cNvPr>
          <p:cNvSpPr txBox="1"/>
          <p:nvPr/>
        </p:nvSpPr>
        <p:spPr bwMode="gray">
          <a:xfrm>
            <a:off x="2446520" y="1858037"/>
            <a:ext cx="1544246" cy="276999"/>
          </a:xfrm>
          <a:prstGeom prst="rect">
            <a:avLst/>
          </a:prstGeom>
          <a:noFill/>
        </p:spPr>
        <p:txBody>
          <a:bodyPr wrap="square" lIns="0" tIns="0" rIns="0" bIns="0" rtlCol="0">
            <a:spAutoFit/>
          </a:bodyPr>
          <a:lstStyle/>
          <a:p>
            <a:pPr algn="ctr">
              <a:spcBef>
                <a:spcPts val="500"/>
              </a:spcBef>
            </a:pPr>
            <a:r>
              <a:rPr lang="en-US" sz="900" b="1" dirty="0">
                <a:solidFill>
                  <a:schemeClr val="bg1"/>
                </a:solidFill>
              </a:rPr>
              <a:t>Closed with no intervention</a:t>
            </a:r>
            <a:endParaRPr lang="en-US" sz="900" i="1" dirty="0">
              <a:solidFill>
                <a:schemeClr val="bg1"/>
              </a:solidFill>
            </a:endParaRPr>
          </a:p>
        </p:txBody>
      </p:sp>
      <p:sp>
        <p:nvSpPr>
          <p:cNvPr id="32" name="TextBox 31">
            <a:extLst>
              <a:ext uri="{FF2B5EF4-FFF2-40B4-BE49-F238E27FC236}">
                <a16:creationId xmlns:a16="http://schemas.microsoft.com/office/drawing/2014/main" id="{0290CC60-5240-4FE4-ABE1-AEBA9C570D02}"/>
              </a:ext>
            </a:extLst>
          </p:cNvPr>
          <p:cNvSpPr txBox="1"/>
          <p:nvPr/>
        </p:nvSpPr>
        <p:spPr bwMode="gray">
          <a:xfrm>
            <a:off x="2852303" y="2712012"/>
            <a:ext cx="732681" cy="384721"/>
          </a:xfrm>
          <a:prstGeom prst="rect">
            <a:avLst/>
          </a:prstGeom>
          <a:noFill/>
        </p:spPr>
        <p:txBody>
          <a:bodyPr wrap="square" lIns="0" tIns="0" rIns="0" bIns="0" rtlCol="0">
            <a:spAutoFit/>
          </a:bodyPr>
          <a:lstStyle/>
          <a:p>
            <a:pPr>
              <a:spcBef>
                <a:spcPts val="500"/>
              </a:spcBef>
            </a:pPr>
            <a:r>
              <a:rPr lang="en-US" sz="2500" dirty="0">
                <a:solidFill>
                  <a:schemeClr val="accent6"/>
                </a:solidFill>
                <a:latin typeface="+mj-lt"/>
                <a:ea typeface="Calibri" panose="020F0502020204030204" pitchFamily="34" charset="0"/>
                <a:cs typeface="Times New Roman" panose="02020603050405020304" pitchFamily="18" charset="0"/>
              </a:rPr>
              <a:t>907</a:t>
            </a:r>
            <a:endParaRPr lang="en-US" sz="2500" dirty="0">
              <a:solidFill>
                <a:schemeClr val="accent6"/>
              </a:solidFill>
              <a:latin typeface="+mj-lt"/>
            </a:endParaRPr>
          </a:p>
        </p:txBody>
      </p:sp>
      <p:sp>
        <p:nvSpPr>
          <p:cNvPr id="33" name="TextBox 32">
            <a:extLst>
              <a:ext uri="{FF2B5EF4-FFF2-40B4-BE49-F238E27FC236}">
                <a16:creationId xmlns:a16="http://schemas.microsoft.com/office/drawing/2014/main" id="{DA09918A-C885-4F49-BFBB-89B89765A658}"/>
              </a:ext>
            </a:extLst>
          </p:cNvPr>
          <p:cNvSpPr txBox="1"/>
          <p:nvPr/>
        </p:nvSpPr>
        <p:spPr bwMode="gray">
          <a:xfrm>
            <a:off x="2446520" y="3100887"/>
            <a:ext cx="1544246" cy="276999"/>
          </a:xfrm>
          <a:prstGeom prst="rect">
            <a:avLst/>
          </a:prstGeom>
          <a:noFill/>
        </p:spPr>
        <p:txBody>
          <a:bodyPr wrap="square" lIns="0" tIns="0" rIns="0" bIns="0" rtlCol="0">
            <a:spAutoFit/>
          </a:bodyPr>
          <a:lstStyle/>
          <a:p>
            <a:pPr algn="ctr">
              <a:spcBef>
                <a:spcPts val="500"/>
              </a:spcBef>
            </a:pPr>
            <a:r>
              <a:rPr lang="en-US" sz="900" b="1" dirty="0">
                <a:solidFill>
                  <a:schemeClr val="bg1"/>
                </a:solidFill>
              </a:rPr>
              <a:t>Closed with intervention</a:t>
            </a:r>
            <a:endParaRPr lang="en-US" sz="900" i="1" dirty="0">
              <a:solidFill>
                <a:schemeClr val="bg1"/>
              </a:solidFill>
            </a:endParaRPr>
          </a:p>
        </p:txBody>
      </p:sp>
      <p:sp>
        <p:nvSpPr>
          <p:cNvPr id="35" name="Arrow: Right 34">
            <a:extLst>
              <a:ext uri="{FF2B5EF4-FFF2-40B4-BE49-F238E27FC236}">
                <a16:creationId xmlns:a16="http://schemas.microsoft.com/office/drawing/2014/main" id="{2EED64C7-4DD1-4A50-B601-0601043C69F2}"/>
              </a:ext>
            </a:extLst>
          </p:cNvPr>
          <p:cNvSpPr/>
          <p:nvPr/>
        </p:nvSpPr>
        <p:spPr bwMode="gray">
          <a:xfrm>
            <a:off x="3743570" y="2839995"/>
            <a:ext cx="548640" cy="274320"/>
          </a:xfrm>
          <a:prstGeom prs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Arrow: Right 35">
            <a:extLst>
              <a:ext uri="{FF2B5EF4-FFF2-40B4-BE49-F238E27FC236}">
                <a16:creationId xmlns:a16="http://schemas.microsoft.com/office/drawing/2014/main" id="{A147C31C-BBB5-4195-8725-331E19C286E7}"/>
              </a:ext>
            </a:extLst>
          </p:cNvPr>
          <p:cNvSpPr/>
          <p:nvPr/>
        </p:nvSpPr>
        <p:spPr bwMode="gray">
          <a:xfrm>
            <a:off x="3743570" y="1633080"/>
            <a:ext cx="548640" cy="274320"/>
          </a:xfrm>
          <a:prstGeom prs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Rectangle 1">
            <a:extLst>
              <a:ext uri="{FF2B5EF4-FFF2-40B4-BE49-F238E27FC236}">
                <a16:creationId xmlns:a16="http://schemas.microsoft.com/office/drawing/2014/main" id="{5C4074DF-6B39-4D38-ADE8-D456824E568A}"/>
              </a:ext>
            </a:extLst>
          </p:cNvPr>
          <p:cNvSpPr/>
          <p:nvPr/>
        </p:nvSpPr>
        <p:spPr>
          <a:xfrm>
            <a:off x="4292210" y="1165249"/>
            <a:ext cx="1737360" cy="507831"/>
          </a:xfrm>
          <a:prstGeom prst="rect">
            <a:avLst/>
          </a:prstGeom>
        </p:spPr>
        <p:txBody>
          <a:bodyPr wrap="square">
            <a:noAutofit/>
          </a:bodyPr>
          <a:lstStyle/>
          <a:p>
            <a:pPr lvl="0" algn="ctr"/>
            <a:r>
              <a:rPr lang="en-US" sz="2500" dirty="0">
                <a:solidFill>
                  <a:schemeClr val="accent6"/>
                </a:solidFill>
                <a:latin typeface="+mj-lt"/>
              </a:rPr>
              <a:t>1.79</a:t>
            </a:r>
          </a:p>
          <a:p>
            <a:pPr lvl="0" algn="ctr"/>
            <a:r>
              <a:rPr lang="en-US" sz="900" dirty="0">
                <a:solidFill>
                  <a:schemeClr val="bg1"/>
                </a:solidFill>
              </a:rPr>
              <a:t>Ave. term GPA</a:t>
            </a:r>
            <a:endParaRPr lang="en-US" sz="900" dirty="0">
              <a:solidFill>
                <a:schemeClr val="tx2"/>
              </a:solidFill>
            </a:endParaRPr>
          </a:p>
          <a:p>
            <a:pPr lvl="0" algn="ctr"/>
            <a:r>
              <a:rPr lang="en-US" sz="2500" dirty="0">
                <a:solidFill>
                  <a:schemeClr val="accent6"/>
                </a:solidFill>
                <a:latin typeface="+mj-lt"/>
              </a:rPr>
              <a:t>35%</a:t>
            </a:r>
            <a:br>
              <a:rPr lang="en-US" sz="900" dirty="0">
                <a:solidFill>
                  <a:schemeClr val="bg1"/>
                </a:solidFill>
              </a:rPr>
            </a:br>
            <a:r>
              <a:rPr lang="en-US" sz="900" dirty="0">
                <a:solidFill>
                  <a:schemeClr val="bg1"/>
                </a:solidFill>
              </a:rPr>
              <a:t>are registered this fall</a:t>
            </a:r>
          </a:p>
        </p:txBody>
      </p:sp>
      <p:sp>
        <p:nvSpPr>
          <p:cNvPr id="37" name="Rectangle 36">
            <a:extLst>
              <a:ext uri="{FF2B5EF4-FFF2-40B4-BE49-F238E27FC236}">
                <a16:creationId xmlns:a16="http://schemas.microsoft.com/office/drawing/2014/main" id="{8DB3B8EA-3025-48C2-84F5-51549BA82089}"/>
              </a:ext>
            </a:extLst>
          </p:cNvPr>
          <p:cNvSpPr/>
          <p:nvPr/>
        </p:nvSpPr>
        <p:spPr>
          <a:xfrm>
            <a:off x="4353520" y="2505768"/>
            <a:ext cx="1737360" cy="507831"/>
          </a:xfrm>
          <a:prstGeom prst="rect">
            <a:avLst/>
          </a:prstGeom>
        </p:spPr>
        <p:txBody>
          <a:bodyPr wrap="square">
            <a:noAutofit/>
          </a:bodyPr>
          <a:lstStyle/>
          <a:p>
            <a:pPr lvl="0" algn="ctr"/>
            <a:br>
              <a:rPr lang="en-US" sz="900" dirty="0">
                <a:solidFill>
                  <a:schemeClr val="bg1"/>
                </a:solidFill>
              </a:rPr>
            </a:br>
            <a:r>
              <a:rPr lang="en-US" sz="2500" dirty="0">
                <a:solidFill>
                  <a:schemeClr val="tx2"/>
                </a:solidFill>
                <a:latin typeface="+mj-lt"/>
              </a:rPr>
              <a:t>2.04</a:t>
            </a:r>
          </a:p>
          <a:p>
            <a:pPr lvl="0" algn="ctr"/>
            <a:r>
              <a:rPr lang="en-US" sz="900" dirty="0">
                <a:solidFill>
                  <a:schemeClr val="bg1"/>
                </a:solidFill>
              </a:rPr>
              <a:t>Ave. term GPA</a:t>
            </a:r>
          </a:p>
          <a:p>
            <a:pPr lvl="0" algn="ctr"/>
            <a:endParaRPr lang="en-US" sz="900" dirty="0">
              <a:solidFill>
                <a:schemeClr val="tx2"/>
              </a:solidFill>
            </a:endParaRPr>
          </a:p>
          <a:p>
            <a:pPr lvl="0" algn="ctr"/>
            <a:r>
              <a:rPr lang="en-US" sz="2500" dirty="0">
                <a:solidFill>
                  <a:schemeClr val="tx2"/>
                </a:solidFill>
                <a:latin typeface="+mj-lt"/>
              </a:rPr>
              <a:t>41%</a:t>
            </a:r>
            <a:br>
              <a:rPr lang="en-US" sz="900" dirty="0">
                <a:solidFill>
                  <a:schemeClr val="bg1"/>
                </a:solidFill>
              </a:rPr>
            </a:br>
            <a:r>
              <a:rPr lang="en-US" sz="900" dirty="0">
                <a:solidFill>
                  <a:schemeClr val="bg1"/>
                </a:solidFill>
              </a:rPr>
              <a:t>are registered this fall</a:t>
            </a:r>
          </a:p>
        </p:txBody>
      </p:sp>
      <p:sp>
        <p:nvSpPr>
          <p:cNvPr id="38" name="Rectangle 6">
            <a:extLst>
              <a:ext uri="{FF2B5EF4-FFF2-40B4-BE49-F238E27FC236}">
                <a16:creationId xmlns:a16="http://schemas.microsoft.com/office/drawing/2014/main" id="{336B1C6E-4292-44FE-8724-A81BF2D65429}"/>
              </a:ext>
            </a:extLst>
          </p:cNvPr>
          <p:cNvSpPr/>
          <p:nvPr/>
        </p:nvSpPr>
        <p:spPr bwMode="gray">
          <a:xfrm rot="16200000">
            <a:off x="1901863" y="2209248"/>
            <a:ext cx="1280160" cy="377690"/>
          </a:xfrm>
          <a:custGeom>
            <a:avLst/>
            <a:gdLst>
              <a:gd name="connsiteX0" fmla="*/ 0 w 4997396"/>
              <a:gd name="connsiteY0" fmla="*/ 0 h 395068"/>
              <a:gd name="connsiteX1" fmla="*/ 4997396 w 4997396"/>
              <a:gd name="connsiteY1" fmla="*/ 0 h 395068"/>
              <a:gd name="connsiteX2" fmla="*/ 4997396 w 4997396"/>
              <a:gd name="connsiteY2" fmla="*/ 395068 h 395068"/>
              <a:gd name="connsiteX3" fmla="*/ 0 w 4997396"/>
              <a:gd name="connsiteY3" fmla="*/ 395068 h 395068"/>
              <a:gd name="connsiteX4" fmla="*/ 0 w 4997396"/>
              <a:gd name="connsiteY4" fmla="*/ 0 h 395068"/>
              <a:gd name="connsiteX0" fmla="*/ 0 w 4997396"/>
              <a:gd name="connsiteY0" fmla="*/ 395068 h 486508"/>
              <a:gd name="connsiteX1" fmla="*/ 0 w 4997396"/>
              <a:gd name="connsiteY1" fmla="*/ 0 h 486508"/>
              <a:gd name="connsiteX2" fmla="*/ 4997396 w 4997396"/>
              <a:gd name="connsiteY2" fmla="*/ 0 h 486508"/>
              <a:gd name="connsiteX3" fmla="*/ 4997396 w 4997396"/>
              <a:gd name="connsiteY3" fmla="*/ 395068 h 486508"/>
              <a:gd name="connsiteX4" fmla="*/ 91440 w 4997396"/>
              <a:gd name="connsiteY4" fmla="*/ 486508 h 486508"/>
              <a:gd name="connsiteX0" fmla="*/ 0 w 4997396"/>
              <a:gd name="connsiteY0" fmla="*/ 395068 h 395068"/>
              <a:gd name="connsiteX1" fmla="*/ 0 w 4997396"/>
              <a:gd name="connsiteY1" fmla="*/ 0 h 395068"/>
              <a:gd name="connsiteX2" fmla="*/ 4997396 w 4997396"/>
              <a:gd name="connsiteY2" fmla="*/ 0 h 395068"/>
              <a:gd name="connsiteX3" fmla="*/ 4997396 w 4997396"/>
              <a:gd name="connsiteY3" fmla="*/ 395068 h 395068"/>
            </a:gdLst>
            <a:ahLst/>
            <a:cxnLst>
              <a:cxn ang="0">
                <a:pos x="connsiteX0" y="connsiteY0"/>
              </a:cxn>
              <a:cxn ang="0">
                <a:pos x="connsiteX1" y="connsiteY1"/>
              </a:cxn>
              <a:cxn ang="0">
                <a:pos x="connsiteX2" y="connsiteY2"/>
              </a:cxn>
              <a:cxn ang="0">
                <a:pos x="connsiteX3" y="connsiteY3"/>
              </a:cxn>
            </a:cxnLst>
            <a:rect l="l" t="t" r="r" b="b"/>
            <a:pathLst>
              <a:path w="4997396" h="395068">
                <a:moveTo>
                  <a:pt x="0" y="395068"/>
                </a:moveTo>
                <a:lnTo>
                  <a:pt x="0" y="0"/>
                </a:lnTo>
                <a:lnTo>
                  <a:pt x="4997396" y="0"/>
                </a:lnTo>
                <a:lnTo>
                  <a:pt x="4997396" y="395068"/>
                </a:lnTo>
              </a:path>
            </a:pathLst>
          </a:custGeom>
          <a:noFill/>
          <a:ln w="12700">
            <a:solidFill>
              <a:schemeClr val="accent6"/>
            </a:solidFill>
            <a:miter lim="800000"/>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39" name="Straight Connector 38">
            <a:extLst>
              <a:ext uri="{FF2B5EF4-FFF2-40B4-BE49-F238E27FC236}">
                <a16:creationId xmlns:a16="http://schemas.microsoft.com/office/drawing/2014/main" id="{4A86EE11-DE6E-4F89-BD96-234CAF6D4441}"/>
              </a:ext>
            </a:extLst>
          </p:cNvPr>
          <p:cNvCxnSpPr>
            <a:cxnSpLocks/>
          </p:cNvCxnSpPr>
          <p:nvPr/>
        </p:nvCxnSpPr>
        <p:spPr bwMode="gray">
          <a:xfrm flipH="1">
            <a:off x="1442226" y="2380027"/>
            <a:ext cx="914400"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5750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6" name="Title 5"/>
          <p:cNvSpPr>
            <a:spLocks noGrp="1"/>
          </p:cNvSpPr>
          <p:nvPr>
            <p:ph type="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0336" y="0"/>
            <a:ext cx="3710464" cy="4800600"/>
          </a:xfrm>
          <a:prstGeom prst="rect">
            <a:avLst/>
          </a:prstGeom>
        </p:spPr>
      </p:pic>
      <p:sp>
        <p:nvSpPr>
          <p:cNvPr id="8" name="Rectangle 7"/>
          <p:cNvSpPr/>
          <p:nvPr/>
        </p:nvSpPr>
        <p:spPr bwMode="gray">
          <a:xfrm rot="16200000">
            <a:off x="-998220" y="998220"/>
            <a:ext cx="4800600" cy="280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Box 9"/>
          <p:cNvSpPr txBox="1"/>
          <p:nvPr/>
        </p:nvSpPr>
        <p:spPr bwMode="gray">
          <a:xfrm>
            <a:off x="269891" y="421625"/>
            <a:ext cx="1381125" cy="246221"/>
          </a:xfrm>
          <a:prstGeom prst="rect">
            <a:avLst/>
          </a:prstGeom>
          <a:noFill/>
        </p:spPr>
        <p:txBody>
          <a:bodyPr wrap="square" lIns="0" tIns="0" rIns="0" bIns="0" rtlCol="0">
            <a:spAutoFit/>
          </a:bodyPr>
          <a:lstStyle/>
          <a:p>
            <a:pPr>
              <a:spcBef>
                <a:spcPts val="500"/>
              </a:spcBef>
            </a:pPr>
            <a:r>
              <a:rPr lang="en-US" sz="800" i="1" dirty="0"/>
              <a:t>Comparison of Persistence Based on Use of Advising </a:t>
            </a:r>
          </a:p>
        </p:txBody>
      </p:sp>
      <p:sp>
        <p:nvSpPr>
          <p:cNvPr id="15" name="TextBox 14"/>
          <p:cNvSpPr txBox="1"/>
          <p:nvPr/>
        </p:nvSpPr>
        <p:spPr bwMode="gray">
          <a:xfrm>
            <a:off x="246406" y="238125"/>
            <a:ext cx="2039594" cy="138499"/>
          </a:xfrm>
          <a:prstGeom prst="rect">
            <a:avLst/>
          </a:prstGeom>
          <a:noFill/>
        </p:spPr>
        <p:txBody>
          <a:bodyPr wrap="square" lIns="0" tIns="0" rIns="0" bIns="0" rtlCol="0">
            <a:spAutoFit/>
          </a:bodyPr>
          <a:lstStyle/>
          <a:p>
            <a:pPr>
              <a:spcBef>
                <a:spcPts val="500"/>
              </a:spcBef>
            </a:pPr>
            <a:r>
              <a:rPr lang="en-US" sz="900" b="1" dirty="0"/>
              <a:t>FTIC Persistence Rates</a:t>
            </a:r>
          </a:p>
        </p:txBody>
      </p:sp>
      <p:graphicFrame>
        <p:nvGraphicFramePr>
          <p:cNvPr id="16" name="Chart 15"/>
          <p:cNvGraphicFramePr/>
          <p:nvPr>
            <p:extLst>
              <p:ext uri="{D42A27DB-BD31-4B8C-83A1-F6EECF244321}">
                <p14:modId xmlns:p14="http://schemas.microsoft.com/office/powerpoint/2010/main" val="2463418284"/>
              </p:ext>
            </p:extLst>
          </p:nvPr>
        </p:nvGraphicFramePr>
        <p:xfrm>
          <a:off x="268252" y="558701"/>
          <a:ext cx="2255873" cy="3964087"/>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25">
            <a:extLst>
              <a:ext uri="{FF2B5EF4-FFF2-40B4-BE49-F238E27FC236}">
                <a16:creationId xmlns:a16="http://schemas.microsoft.com/office/drawing/2014/main" id="{12E15EB6-8462-4549-BEBA-0749C30F851E}"/>
              </a:ext>
            </a:extLst>
          </p:cNvPr>
          <p:cNvSpPr txBox="1"/>
          <p:nvPr/>
        </p:nvSpPr>
        <p:spPr>
          <a:xfrm>
            <a:off x="1127761" y="1308113"/>
            <a:ext cx="776618" cy="276999"/>
          </a:xfrm>
          <a:prstGeom prst="rect">
            <a:avLst/>
          </a:prstGeom>
          <a:noFill/>
        </p:spPr>
        <p:txBody>
          <a:bodyPr wrap="square" lIns="0" tIns="0" rIns="0" bIns="0" rtlCol="0">
            <a:spAutoFit/>
          </a:bodyPr>
          <a:lstStyle/>
          <a:p>
            <a:pPr>
              <a:spcBef>
                <a:spcPts val="500"/>
              </a:spcBef>
            </a:pPr>
            <a:r>
              <a:rPr lang="en-US" sz="1800" dirty="0">
                <a:solidFill>
                  <a:schemeClr val="tx2"/>
                </a:solidFill>
              </a:rPr>
              <a:t>+38%</a:t>
            </a:r>
          </a:p>
        </p:txBody>
      </p:sp>
      <p:sp>
        <p:nvSpPr>
          <p:cNvPr id="27" name="TextBox 26">
            <a:extLst>
              <a:ext uri="{FF2B5EF4-FFF2-40B4-BE49-F238E27FC236}">
                <a16:creationId xmlns:a16="http://schemas.microsoft.com/office/drawing/2014/main" id="{80DE1530-84F1-47A6-8382-03F199E5D841}"/>
              </a:ext>
            </a:extLst>
          </p:cNvPr>
          <p:cNvSpPr txBox="1"/>
          <p:nvPr/>
        </p:nvSpPr>
        <p:spPr>
          <a:xfrm>
            <a:off x="1172045" y="2347980"/>
            <a:ext cx="776618" cy="276999"/>
          </a:xfrm>
          <a:prstGeom prst="rect">
            <a:avLst/>
          </a:prstGeom>
          <a:noFill/>
        </p:spPr>
        <p:txBody>
          <a:bodyPr wrap="square" lIns="0" tIns="0" rIns="0" bIns="0" rtlCol="0">
            <a:spAutoFit/>
          </a:bodyPr>
          <a:lstStyle/>
          <a:p>
            <a:pPr>
              <a:spcBef>
                <a:spcPts val="500"/>
              </a:spcBef>
            </a:pPr>
            <a:r>
              <a:rPr lang="en-US" sz="1800" dirty="0">
                <a:solidFill>
                  <a:schemeClr val="tx2"/>
                </a:solidFill>
              </a:rPr>
              <a:t>+18%</a:t>
            </a:r>
          </a:p>
        </p:txBody>
      </p:sp>
      <p:sp>
        <p:nvSpPr>
          <p:cNvPr id="28" name="TextBox 27">
            <a:extLst>
              <a:ext uri="{FF2B5EF4-FFF2-40B4-BE49-F238E27FC236}">
                <a16:creationId xmlns:a16="http://schemas.microsoft.com/office/drawing/2014/main" id="{C53E2F57-F1DB-4B71-B5F9-F073A811C680}"/>
              </a:ext>
            </a:extLst>
          </p:cNvPr>
          <p:cNvSpPr txBox="1"/>
          <p:nvPr/>
        </p:nvSpPr>
        <p:spPr>
          <a:xfrm>
            <a:off x="1262707" y="3416139"/>
            <a:ext cx="776618" cy="276999"/>
          </a:xfrm>
          <a:prstGeom prst="rect">
            <a:avLst/>
          </a:prstGeom>
          <a:noFill/>
        </p:spPr>
        <p:txBody>
          <a:bodyPr wrap="square" lIns="0" tIns="0" rIns="0" bIns="0" rtlCol="0">
            <a:spAutoFit/>
          </a:bodyPr>
          <a:lstStyle/>
          <a:p>
            <a:pPr>
              <a:spcBef>
                <a:spcPts val="500"/>
              </a:spcBef>
            </a:pPr>
            <a:r>
              <a:rPr lang="en-US" sz="1800" dirty="0">
                <a:solidFill>
                  <a:schemeClr val="tx2"/>
                </a:solidFill>
              </a:rPr>
              <a:t>+7%</a:t>
            </a:r>
          </a:p>
        </p:txBody>
      </p:sp>
    </p:spTree>
    <p:extLst>
      <p:ext uri="{BB962C8B-B14F-4D97-AF65-F5344CB8AC3E}">
        <p14:creationId xmlns:p14="http://schemas.microsoft.com/office/powerpoint/2010/main" val="608924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p:txBody>
          <a:bodyPr/>
          <a:lstStyle/>
          <a:p>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0831"/>
          <a:stretch/>
        </p:blipFill>
        <p:spPr>
          <a:xfrm>
            <a:off x="-9526" y="0"/>
            <a:ext cx="6410325" cy="4800600"/>
          </a:xfrm>
          <a:prstGeom prst="rect">
            <a:avLst/>
          </a:prstGeom>
        </p:spPr>
      </p:pic>
      <p:sp>
        <p:nvSpPr>
          <p:cNvPr id="8" name="Rectangle 7"/>
          <p:cNvSpPr/>
          <p:nvPr/>
        </p:nvSpPr>
        <p:spPr bwMode="gray">
          <a:xfrm>
            <a:off x="3343274" y="339726"/>
            <a:ext cx="3057525" cy="4175124"/>
          </a:xfrm>
          <a:prstGeom prst="rect">
            <a:avLst/>
          </a:prstGeom>
          <a:solidFill>
            <a:schemeClr val="bg1">
              <a:alpha val="90000"/>
            </a:schemeClr>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1" name="Rectangle 10"/>
          <p:cNvSpPr/>
          <p:nvPr/>
        </p:nvSpPr>
        <p:spPr>
          <a:xfrm>
            <a:off x="3505200" y="1485269"/>
            <a:ext cx="2705100" cy="2723823"/>
          </a:xfrm>
          <a:prstGeom prst="rect">
            <a:avLst/>
          </a:prstGeom>
        </p:spPr>
        <p:txBody>
          <a:bodyPr wrap="square">
            <a:spAutoFit/>
          </a:bodyPr>
          <a:lstStyle/>
          <a:p>
            <a:pPr marL="171450" indent="-171450">
              <a:buFont typeface="Wingdings" panose="05000000000000000000" pitchFamily="2" charset="2"/>
              <a:buChar char="Ø"/>
            </a:pPr>
            <a:r>
              <a:rPr lang="en-US" sz="900" dirty="0"/>
              <a:t>Students will be able to </a:t>
            </a:r>
            <a:r>
              <a:rPr lang="en-US" sz="900" b="1" dirty="0"/>
              <a:t>identify the correct courses </a:t>
            </a:r>
            <a:r>
              <a:rPr lang="en-US" sz="900" dirty="0"/>
              <a:t>to register for in sequence based on their program map in BC Navigate. </a:t>
            </a:r>
          </a:p>
          <a:p>
            <a:pPr marL="171450" indent="-171450">
              <a:buFont typeface="Wingdings" panose="05000000000000000000" pitchFamily="2" charset="2"/>
              <a:buChar char="Ø"/>
            </a:pPr>
            <a:endParaRPr lang="en-US" sz="900" b="1" dirty="0">
              <a:ea typeface="Calibri" panose="020F0502020204030204" pitchFamily="34" charset="0"/>
              <a:cs typeface="Times New Roman" panose="02020603050405020304" pitchFamily="18" charset="0"/>
            </a:endParaRPr>
          </a:p>
          <a:p>
            <a:pPr marL="171450" indent="-171450">
              <a:buFont typeface="Wingdings" panose="05000000000000000000" pitchFamily="2" charset="2"/>
              <a:buChar char="Ø"/>
            </a:pPr>
            <a:r>
              <a:rPr lang="en-US" sz="900" dirty="0">
                <a:ea typeface="Calibri" panose="020F0502020204030204" pitchFamily="34" charset="0"/>
                <a:cs typeface="Times New Roman" panose="02020603050405020304" pitchFamily="18" charset="0"/>
              </a:rPr>
              <a:t>Students will use BC Navigate to </a:t>
            </a:r>
            <a:br>
              <a:rPr lang="en-US" sz="900" dirty="0">
                <a:ea typeface="Calibri" panose="020F0502020204030204" pitchFamily="34" charset="0"/>
                <a:cs typeface="Times New Roman" panose="02020603050405020304" pitchFamily="18" charset="0"/>
              </a:rPr>
            </a:br>
            <a:r>
              <a:rPr lang="en-US" sz="900" b="1" dirty="0">
                <a:ea typeface="Calibri" panose="020F0502020204030204" pitchFamily="34" charset="0"/>
                <a:cs typeface="Times New Roman" panose="02020603050405020304" pitchFamily="18" charset="0"/>
              </a:rPr>
              <a:t>create an individualized academic plan </a:t>
            </a:r>
            <a:r>
              <a:rPr lang="en-US" sz="900" dirty="0">
                <a:ea typeface="Calibri" panose="020F0502020204030204" pitchFamily="34" charset="0"/>
                <a:cs typeface="Times New Roman" panose="02020603050405020304" pitchFamily="18" charset="0"/>
              </a:rPr>
              <a:t>based on their identified career goal and program.</a:t>
            </a:r>
          </a:p>
          <a:p>
            <a:pPr marL="171450" indent="-171450">
              <a:buFont typeface="Wingdings" panose="05000000000000000000" pitchFamily="2" charset="2"/>
              <a:buChar char="Ø"/>
            </a:pPr>
            <a:endParaRPr lang="en-US" sz="900" dirty="0">
              <a:ea typeface="Calibri" panose="020F0502020204030204" pitchFamily="34" charset="0"/>
              <a:cs typeface="Times New Roman" panose="02020603050405020304" pitchFamily="18" charset="0"/>
            </a:endParaRPr>
          </a:p>
          <a:p>
            <a:pPr marL="171450" indent="-171450">
              <a:buFont typeface="Wingdings" panose="05000000000000000000" pitchFamily="2" charset="2"/>
              <a:buChar char="Ø"/>
            </a:pPr>
            <a:r>
              <a:rPr lang="en-US" sz="900" dirty="0"/>
              <a:t>Students will use BC Navigate to </a:t>
            </a:r>
            <a:r>
              <a:rPr lang="en-US" sz="900" b="1" dirty="0"/>
              <a:t>register for courses according to their program maps, </a:t>
            </a:r>
            <a:r>
              <a:rPr lang="en-US" sz="900" dirty="0"/>
              <a:t>currently an embedded link; soon </a:t>
            </a:r>
            <a:r>
              <a:rPr lang="en-US" sz="900" b="1" dirty="0"/>
              <a:t>one-click</a:t>
            </a:r>
            <a:r>
              <a:rPr lang="en-US" sz="900" dirty="0"/>
              <a:t>. </a:t>
            </a:r>
          </a:p>
          <a:p>
            <a:pPr marL="171450" indent="-171450">
              <a:buFont typeface="Wingdings" panose="05000000000000000000" pitchFamily="2" charset="2"/>
              <a:buChar char="Ø"/>
            </a:pPr>
            <a:endParaRPr lang="en-US" sz="900" dirty="0"/>
          </a:p>
          <a:p>
            <a:pPr marL="171450" indent="-171450">
              <a:buFont typeface="Wingdings" panose="05000000000000000000" pitchFamily="2" charset="2"/>
              <a:buChar char="Ø"/>
            </a:pPr>
            <a:r>
              <a:rPr lang="en-US" sz="900" dirty="0"/>
              <a:t>Build out </a:t>
            </a:r>
            <a:r>
              <a:rPr lang="en-US" sz="900" b="1" dirty="0"/>
              <a:t>a coordinated care network </a:t>
            </a:r>
            <a:r>
              <a:rPr lang="en-US" sz="900" dirty="0"/>
              <a:t>to connect advising, the career center, academic success centers, faculty librarian, and financial aid.</a:t>
            </a:r>
            <a:endParaRPr lang="en-US" sz="900" b="1" dirty="0">
              <a:ea typeface="Calibri" panose="020F0502020204030204" pitchFamily="34" charset="0"/>
              <a:cs typeface="Times New Roman" panose="02020603050405020304" pitchFamily="18" charset="0"/>
            </a:endParaRPr>
          </a:p>
        </p:txBody>
      </p:sp>
      <p:sp>
        <p:nvSpPr>
          <p:cNvPr id="12" name="TextBox 11"/>
          <p:cNvSpPr txBox="1"/>
          <p:nvPr/>
        </p:nvSpPr>
        <p:spPr>
          <a:xfrm>
            <a:off x="3571875" y="581025"/>
            <a:ext cx="2705100" cy="276999"/>
          </a:xfrm>
          <a:prstGeom prst="rect">
            <a:avLst/>
          </a:prstGeom>
          <a:noFill/>
        </p:spPr>
        <p:txBody>
          <a:bodyPr wrap="square" lIns="0" tIns="0" rIns="0" bIns="0" rtlCol="0">
            <a:spAutoFit/>
          </a:bodyPr>
          <a:lstStyle/>
          <a:p>
            <a:pPr>
              <a:spcBef>
                <a:spcPts val="500"/>
              </a:spcBef>
            </a:pPr>
            <a:r>
              <a:rPr lang="en-US" sz="1800" dirty="0">
                <a:latin typeface="+mj-lt"/>
              </a:rPr>
              <a:t>Looking to the Future </a:t>
            </a:r>
          </a:p>
        </p:txBody>
      </p:sp>
      <p:sp>
        <p:nvSpPr>
          <p:cNvPr id="13" name="TextBox 12"/>
          <p:cNvSpPr txBox="1"/>
          <p:nvPr/>
        </p:nvSpPr>
        <p:spPr>
          <a:xfrm>
            <a:off x="3562351" y="923925"/>
            <a:ext cx="1962150" cy="316690"/>
          </a:xfrm>
          <a:prstGeom prst="rect">
            <a:avLst/>
          </a:prstGeom>
          <a:noFill/>
        </p:spPr>
        <p:txBody>
          <a:bodyPr wrap="square" lIns="0" tIns="0" rIns="0" bIns="0" rtlCol="0">
            <a:spAutoFit/>
          </a:bodyPr>
          <a:lstStyle/>
          <a:p>
            <a:pPr>
              <a:spcBef>
                <a:spcPts val="500"/>
              </a:spcBef>
            </a:pPr>
            <a:r>
              <a:rPr lang="en-US" sz="1000" b="1" dirty="0">
                <a:solidFill>
                  <a:schemeClr val="accent6"/>
                </a:solidFill>
              </a:rPr>
              <a:t>Strategic Advising Goals Supported by Navigate </a:t>
            </a:r>
            <a:endParaRPr lang="en-US" sz="1000" b="1" dirty="0">
              <a:solidFill>
                <a:schemeClr val="accent6"/>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3024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3101434" y="1960802"/>
            <a:ext cx="2506198" cy="358560"/>
          </a:xfrm>
        </p:spPr>
        <p:txBody>
          <a:bodyPr/>
          <a:lstStyle/>
          <a:p>
            <a:r>
              <a:rPr lang="en-US" dirty="0">
                <a:solidFill>
                  <a:schemeClr val="accent3"/>
                </a:solidFill>
              </a:rPr>
              <a:t>Please fill out the </a:t>
            </a:r>
            <a:br>
              <a:rPr lang="en-US" dirty="0">
                <a:solidFill>
                  <a:schemeClr val="accent3"/>
                </a:solidFill>
              </a:rPr>
            </a:br>
            <a:r>
              <a:rPr lang="en-US" dirty="0">
                <a:solidFill>
                  <a:schemeClr val="accent3"/>
                </a:solidFill>
              </a:rPr>
              <a:t>in-app evaluation</a:t>
            </a:r>
          </a:p>
        </p:txBody>
      </p:sp>
      <p:sp>
        <p:nvSpPr>
          <p:cNvPr id="6" name="Title 5"/>
          <p:cNvSpPr>
            <a:spLocks noGrp="1"/>
          </p:cNvSpPr>
          <p:nvPr>
            <p:ph type="title"/>
          </p:nvPr>
        </p:nvSpPr>
        <p:spPr>
          <a:xfrm>
            <a:off x="280194" y="309122"/>
            <a:ext cx="5486400" cy="249299"/>
          </a:xfrm>
        </p:spPr>
        <p:txBody>
          <a:bodyPr/>
          <a:lstStyle/>
          <a:p>
            <a:r>
              <a:rPr lang="en-US" b="1" dirty="0"/>
              <a:t>Thank you for joining! </a:t>
            </a:r>
          </a:p>
        </p:txBody>
      </p:sp>
      <p:pic>
        <p:nvPicPr>
          <p:cNvPr id="5" name="Picture 4">
            <a:extLst>
              <a:ext uri="{FF2B5EF4-FFF2-40B4-BE49-F238E27FC236}">
                <a16:creationId xmlns:a16="http://schemas.microsoft.com/office/drawing/2014/main" id="{6B02BB5C-6935-4A81-B4FA-7F333CA33024}"/>
              </a:ext>
            </a:extLst>
          </p:cNvPr>
          <p:cNvPicPr>
            <a:picLocks noChangeAspect="1"/>
          </p:cNvPicPr>
          <p:nvPr/>
        </p:nvPicPr>
        <p:blipFill>
          <a:blip r:embed="rId3"/>
          <a:stretch>
            <a:fillRect/>
          </a:stretch>
        </p:blipFill>
        <p:spPr>
          <a:xfrm>
            <a:off x="2038192" y="1860929"/>
            <a:ext cx="609899" cy="863066"/>
          </a:xfrm>
          <a:prstGeom prst="rect">
            <a:avLst/>
          </a:prstGeom>
        </p:spPr>
      </p:pic>
      <p:sp>
        <p:nvSpPr>
          <p:cNvPr id="14" name="TextBox 13">
            <a:extLst>
              <a:ext uri="{FF2B5EF4-FFF2-40B4-BE49-F238E27FC236}">
                <a16:creationId xmlns:a16="http://schemas.microsoft.com/office/drawing/2014/main" id="{DEF7EDDB-605F-4934-9282-D2D8E1FC6588}"/>
              </a:ext>
            </a:extLst>
          </p:cNvPr>
          <p:cNvSpPr txBox="1"/>
          <p:nvPr/>
        </p:nvSpPr>
        <p:spPr bwMode="gray">
          <a:xfrm>
            <a:off x="3214645" y="2430314"/>
            <a:ext cx="1100932" cy="228076"/>
          </a:xfrm>
          <a:prstGeom prst="rect">
            <a:avLst/>
          </a:prstGeom>
          <a:noFill/>
        </p:spPr>
        <p:txBody>
          <a:bodyPr wrap="square" lIns="0" tIns="0" rIns="0" bIns="0" rtlCol="0">
            <a:spAutoFit/>
          </a:bodyPr>
          <a:lstStyle>
            <a:defPPr>
              <a:defRPr lang="en-US"/>
            </a:defPPr>
            <a:lvl1pPr>
              <a:lnSpc>
                <a:spcPts val="3200"/>
              </a:lnSpc>
              <a:defRPr sz="3600" b="1">
                <a:solidFill>
                  <a:schemeClr val="accent5"/>
                </a:solidFill>
                <a:latin typeface="+mj-lt"/>
              </a:defRPr>
            </a:lvl1pPr>
          </a:lstStyle>
          <a:p>
            <a:pPr>
              <a:lnSpc>
                <a:spcPct val="100000"/>
              </a:lnSpc>
            </a:pPr>
            <a:r>
              <a:rPr lang="en-US" sz="1482" dirty="0"/>
              <a:t>Thank you! </a:t>
            </a:r>
          </a:p>
        </p:txBody>
      </p:sp>
      <p:sp>
        <p:nvSpPr>
          <p:cNvPr id="16" name="Rectangle 15">
            <a:extLst>
              <a:ext uri="{FF2B5EF4-FFF2-40B4-BE49-F238E27FC236}">
                <a16:creationId xmlns:a16="http://schemas.microsoft.com/office/drawing/2014/main" id="{5A07E684-F0B0-416A-B55F-95E0108F0E6F}"/>
              </a:ext>
            </a:extLst>
          </p:cNvPr>
          <p:cNvSpPr/>
          <p:nvPr/>
        </p:nvSpPr>
        <p:spPr bwMode="gray">
          <a:xfrm>
            <a:off x="1793926" y="1477359"/>
            <a:ext cx="2812947" cy="1675939"/>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3"/>
          </a:p>
        </p:txBody>
      </p:sp>
    </p:spTree>
    <p:extLst>
      <p:ext uri="{BB962C8B-B14F-4D97-AF65-F5344CB8AC3E}">
        <p14:creationId xmlns:p14="http://schemas.microsoft.com/office/powerpoint/2010/main" val="429466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027401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highered.aspeninstitute.org/wp-content/uploads/2017/03/BrowardCollege-05.jpg"/>
          <p:cNvPicPr>
            <a:picLocks noChangeAspect="1" noChangeArrowheads="1"/>
          </p:cNvPicPr>
          <p:nvPr/>
        </p:nvPicPr>
        <p:blipFill rotWithShape="1">
          <a:blip r:embed="rId3">
            <a:extLst>
              <a:ext uri="{28A0092B-C50C-407E-A947-70E740481C1C}">
                <a14:useLocalDpi xmlns:a14="http://schemas.microsoft.com/office/drawing/2010/main" val="0"/>
              </a:ext>
            </a:extLst>
          </a:blip>
          <a:srcRect r="14580"/>
          <a:stretch/>
        </p:blipFill>
        <p:spPr bwMode="auto">
          <a:xfrm>
            <a:off x="1" y="1"/>
            <a:ext cx="6419850" cy="48006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bwMode="gray">
          <a:xfrm>
            <a:off x="4085178" y="4001822"/>
            <a:ext cx="3771900" cy="640080"/>
          </a:xfrm>
          <a:prstGeom prst="rect">
            <a:avLst/>
          </a:prstGeom>
          <a:solidFill>
            <a:schemeClr val="bg1">
              <a:alpha val="90000"/>
            </a:schemeClr>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9" name="TextBox 8"/>
          <p:cNvSpPr txBox="1"/>
          <p:nvPr/>
        </p:nvSpPr>
        <p:spPr bwMode="gray">
          <a:xfrm>
            <a:off x="4171687" y="4083091"/>
            <a:ext cx="3534590" cy="400110"/>
          </a:xfrm>
          <a:prstGeom prst="rect">
            <a:avLst/>
          </a:prstGeom>
          <a:noFill/>
        </p:spPr>
        <p:txBody>
          <a:bodyPr wrap="square" lIns="0" tIns="0" rIns="0" bIns="0" rtlCol="0">
            <a:spAutoFit/>
          </a:bodyPr>
          <a:lstStyle/>
          <a:p>
            <a:pPr>
              <a:spcBef>
                <a:spcPts val="500"/>
              </a:spcBef>
            </a:pPr>
            <a:r>
              <a:rPr lang="en-US" sz="1400" b="1" dirty="0">
                <a:latin typeface="+mj-lt"/>
              </a:rPr>
              <a:t>Broward College </a:t>
            </a:r>
          </a:p>
          <a:p>
            <a:r>
              <a:rPr lang="en-US" sz="1200" dirty="0">
                <a:latin typeface="+mj-lt"/>
              </a:rPr>
              <a:t>Large Florida State College</a:t>
            </a:r>
          </a:p>
        </p:txBody>
      </p:sp>
      <p:cxnSp>
        <p:nvCxnSpPr>
          <p:cNvPr id="10" name="Straight Connector 9"/>
          <p:cNvCxnSpPr/>
          <p:nvPr/>
        </p:nvCxnSpPr>
        <p:spPr bwMode="gray">
          <a:xfrm>
            <a:off x="4189953" y="4552801"/>
            <a:ext cx="3657600" cy="0"/>
          </a:xfrm>
          <a:prstGeom prst="line">
            <a:avLst/>
          </a:prstGeom>
          <a:ln w="2857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13EB88BF-1805-49D4-BD81-6704D49146DF}"/>
              </a:ext>
            </a:extLst>
          </p:cNvPr>
          <p:cNvSpPr/>
          <p:nvPr/>
        </p:nvSpPr>
        <p:spPr bwMode="gray">
          <a:xfrm>
            <a:off x="0" y="212413"/>
            <a:ext cx="6400800" cy="1292537"/>
          </a:xfrm>
          <a:prstGeom prst="rect">
            <a:avLst/>
          </a:prstGeom>
          <a:solidFill>
            <a:schemeClr val="bg1">
              <a:alpha val="90000"/>
            </a:schemeClr>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9" name="Picture 18">
            <a:extLst>
              <a:ext uri="{FF2B5EF4-FFF2-40B4-BE49-F238E27FC236}">
                <a16:creationId xmlns:a16="http://schemas.microsoft.com/office/drawing/2014/main" id="{E3449264-DD8B-459E-A378-EA49C70743F7}"/>
              </a:ext>
            </a:extLst>
          </p:cNvPr>
          <p:cNvPicPr>
            <a:picLocks noChangeAspect="1"/>
          </p:cNvPicPr>
          <p:nvPr/>
        </p:nvPicPr>
        <p:blipFill>
          <a:blip r:embed="rId4"/>
          <a:srcRect/>
          <a:stretch/>
        </p:blipFill>
        <p:spPr>
          <a:xfrm>
            <a:off x="3680945" y="384501"/>
            <a:ext cx="949773" cy="949773"/>
          </a:xfrm>
          <a:prstGeom prst="rect">
            <a:avLst/>
          </a:prstGeom>
        </p:spPr>
      </p:pic>
      <p:sp>
        <p:nvSpPr>
          <p:cNvPr id="21" name="TextBox 20">
            <a:extLst>
              <a:ext uri="{FF2B5EF4-FFF2-40B4-BE49-F238E27FC236}">
                <a16:creationId xmlns:a16="http://schemas.microsoft.com/office/drawing/2014/main" id="{A56D23F1-534B-41DD-A788-C3B07CEFA43C}"/>
              </a:ext>
            </a:extLst>
          </p:cNvPr>
          <p:cNvSpPr txBox="1"/>
          <p:nvPr/>
        </p:nvSpPr>
        <p:spPr>
          <a:xfrm>
            <a:off x="1356788" y="1057275"/>
            <a:ext cx="1752600" cy="276999"/>
          </a:xfrm>
          <a:prstGeom prst="rect">
            <a:avLst/>
          </a:prstGeom>
          <a:noFill/>
        </p:spPr>
        <p:txBody>
          <a:bodyPr wrap="square" lIns="0" tIns="0" rIns="0" bIns="0" rtlCol="0">
            <a:spAutoFit/>
          </a:bodyPr>
          <a:lstStyle/>
          <a:p>
            <a:pPr>
              <a:spcBef>
                <a:spcPts val="500"/>
              </a:spcBef>
            </a:pPr>
            <a:r>
              <a:rPr lang="en-US" sz="900" dirty="0">
                <a:latin typeface="+mj-lt"/>
              </a:rPr>
              <a:t>Vice President, </a:t>
            </a:r>
            <a:br>
              <a:rPr lang="en-US" sz="900" dirty="0">
                <a:latin typeface="+mj-lt"/>
              </a:rPr>
            </a:br>
            <a:r>
              <a:rPr lang="en-US" sz="900" dirty="0">
                <a:latin typeface="+mj-lt"/>
              </a:rPr>
              <a:t> Information Technology </a:t>
            </a:r>
          </a:p>
        </p:txBody>
      </p:sp>
      <p:sp>
        <p:nvSpPr>
          <p:cNvPr id="23" name="TextBox 22">
            <a:extLst>
              <a:ext uri="{FF2B5EF4-FFF2-40B4-BE49-F238E27FC236}">
                <a16:creationId xmlns:a16="http://schemas.microsoft.com/office/drawing/2014/main" id="{076B2033-B493-461B-BE9A-7542AE62337D}"/>
              </a:ext>
            </a:extLst>
          </p:cNvPr>
          <p:cNvSpPr txBox="1"/>
          <p:nvPr/>
        </p:nvSpPr>
        <p:spPr>
          <a:xfrm>
            <a:off x="4781550" y="1057275"/>
            <a:ext cx="1752600" cy="276999"/>
          </a:xfrm>
          <a:prstGeom prst="rect">
            <a:avLst/>
          </a:prstGeom>
          <a:noFill/>
        </p:spPr>
        <p:txBody>
          <a:bodyPr wrap="square" lIns="0" tIns="0" rIns="0" bIns="0" rtlCol="0">
            <a:spAutoFit/>
          </a:bodyPr>
          <a:lstStyle/>
          <a:p>
            <a:pPr>
              <a:spcBef>
                <a:spcPts val="500"/>
              </a:spcBef>
            </a:pPr>
            <a:r>
              <a:rPr lang="en-US" sz="900" dirty="0">
                <a:latin typeface="+mj-lt"/>
              </a:rPr>
              <a:t>Associate Dean, </a:t>
            </a:r>
            <a:br>
              <a:rPr lang="en-US" sz="900" dirty="0">
                <a:latin typeface="+mj-lt"/>
              </a:rPr>
            </a:br>
            <a:r>
              <a:rPr lang="en-US" sz="900" dirty="0">
                <a:latin typeface="+mj-lt"/>
              </a:rPr>
              <a:t>Student Services</a:t>
            </a:r>
          </a:p>
        </p:txBody>
      </p:sp>
      <p:sp>
        <p:nvSpPr>
          <p:cNvPr id="24" name="TextBox 23">
            <a:extLst>
              <a:ext uri="{FF2B5EF4-FFF2-40B4-BE49-F238E27FC236}">
                <a16:creationId xmlns:a16="http://schemas.microsoft.com/office/drawing/2014/main" id="{5D57FCC5-05BC-4829-8941-4F4213404F95}"/>
              </a:ext>
            </a:extLst>
          </p:cNvPr>
          <p:cNvSpPr txBox="1"/>
          <p:nvPr/>
        </p:nvSpPr>
        <p:spPr>
          <a:xfrm>
            <a:off x="1356788" y="847725"/>
            <a:ext cx="1590675" cy="184666"/>
          </a:xfrm>
          <a:prstGeom prst="rect">
            <a:avLst/>
          </a:prstGeom>
          <a:noFill/>
        </p:spPr>
        <p:txBody>
          <a:bodyPr wrap="square" lIns="0" tIns="0" rIns="0" bIns="0" rtlCol="0">
            <a:spAutoFit/>
          </a:bodyPr>
          <a:lstStyle/>
          <a:p>
            <a:pPr>
              <a:spcBef>
                <a:spcPts val="500"/>
              </a:spcBef>
            </a:pPr>
            <a:r>
              <a:rPr lang="en-US" sz="1200" b="1" dirty="0">
                <a:solidFill>
                  <a:schemeClr val="accent5"/>
                </a:solidFill>
                <a:latin typeface="+mj-lt"/>
              </a:rPr>
              <a:t>Tony Casciotta</a:t>
            </a:r>
          </a:p>
        </p:txBody>
      </p:sp>
      <p:sp>
        <p:nvSpPr>
          <p:cNvPr id="25" name="TextBox 24">
            <a:extLst>
              <a:ext uri="{FF2B5EF4-FFF2-40B4-BE49-F238E27FC236}">
                <a16:creationId xmlns:a16="http://schemas.microsoft.com/office/drawing/2014/main" id="{68B3A608-12C4-4431-A54F-EA9BAE66E662}"/>
              </a:ext>
            </a:extLst>
          </p:cNvPr>
          <p:cNvSpPr txBox="1"/>
          <p:nvPr/>
        </p:nvSpPr>
        <p:spPr>
          <a:xfrm>
            <a:off x="4781550" y="847725"/>
            <a:ext cx="1590675" cy="184666"/>
          </a:xfrm>
          <a:prstGeom prst="rect">
            <a:avLst/>
          </a:prstGeom>
          <a:noFill/>
        </p:spPr>
        <p:txBody>
          <a:bodyPr wrap="square" lIns="0" tIns="0" rIns="0" bIns="0" rtlCol="0">
            <a:spAutoFit/>
          </a:bodyPr>
          <a:lstStyle/>
          <a:p>
            <a:pPr>
              <a:spcBef>
                <a:spcPts val="500"/>
              </a:spcBef>
            </a:pPr>
            <a:r>
              <a:rPr lang="en-US" sz="1200" b="1" dirty="0">
                <a:solidFill>
                  <a:schemeClr val="accent5"/>
                </a:solidFill>
                <a:latin typeface="+mj-lt"/>
              </a:rPr>
              <a:t>Adam DeRosa</a:t>
            </a:r>
          </a:p>
        </p:txBody>
      </p:sp>
      <p:pic>
        <p:nvPicPr>
          <p:cNvPr id="4" name="Picture 3" descr="A person wearing a suit and tie&#10;&#10;Description automatically generated">
            <a:extLst>
              <a:ext uri="{FF2B5EF4-FFF2-40B4-BE49-F238E27FC236}">
                <a16:creationId xmlns:a16="http://schemas.microsoft.com/office/drawing/2014/main" id="{0702EFB0-D59B-46A5-8952-86469D5659F8}"/>
              </a:ext>
            </a:extLst>
          </p:cNvPr>
          <p:cNvPicPr>
            <a:picLocks noChangeAspect="1"/>
          </p:cNvPicPr>
          <p:nvPr/>
        </p:nvPicPr>
        <p:blipFill rotWithShape="1">
          <a:blip r:embed="rId5"/>
          <a:srcRect l="-559" t="8656" r="2262" b="25742"/>
          <a:stretch/>
        </p:blipFill>
        <p:spPr>
          <a:xfrm>
            <a:off x="284767" y="382283"/>
            <a:ext cx="950976" cy="951991"/>
          </a:xfrm>
          <a:prstGeom prst="rect">
            <a:avLst/>
          </a:prstGeom>
        </p:spPr>
      </p:pic>
    </p:spTree>
    <p:extLst>
      <p:ext uri="{BB962C8B-B14F-4D97-AF65-F5344CB8AC3E}">
        <p14:creationId xmlns:p14="http://schemas.microsoft.com/office/powerpoint/2010/main" val="1042652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320" y="3145679"/>
            <a:ext cx="417676" cy="416282"/>
          </a:xfrm>
          <a:prstGeom prst="rect">
            <a:avLst/>
          </a:prstGeom>
        </p:spPr>
      </p:pic>
      <p:pic>
        <p:nvPicPr>
          <p:cNvPr id="40" name="Picture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0548" y="3097546"/>
            <a:ext cx="555925" cy="491066"/>
          </a:xfrm>
          <a:prstGeom prst="rect">
            <a:avLst/>
          </a:prstGeom>
        </p:spPr>
      </p:pic>
      <p:sp>
        <p:nvSpPr>
          <p:cNvPr id="6" name="Title 5"/>
          <p:cNvSpPr>
            <a:spLocks noGrp="1"/>
          </p:cNvSpPr>
          <p:nvPr>
            <p:ph type="title"/>
          </p:nvPr>
        </p:nvSpPr>
        <p:spPr/>
        <p:txBody>
          <a:bodyPr/>
          <a:lstStyle/>
          <a:p>
            <a:r>
              <a:rPr lang="en-US" dirty="0"/>
              <a:t>Overview</a:t>
            </a:r>
          </a:p>
        </p:txBody>
      </p:sp>
      <p:sp>
        <p:nvSpPr>
          <p:cNvPr id="7" name="TextBox 6"/>
          <p:cNvSpPr txBox="1"/>
          <p:nvPr/>
        </p:nvSpPr>
        <p:spPr bwMode="gray">
          <a:xfrm>
            <a:off x="-2" y="755068"/>
            <a:ext cx="2139696" cy="3693107"/>
          </a:xfrm>
          <a:prstGeom prst="rect">
            <a:avLst/>
          </a:prstGeom>
          <a:solidFill>
            <a:schemeClr val="bg2"/>
          </a:solidFill>
          <a:ln w="12700">
            <a:noFill/>
            <a:miter lim="800000"/>
          </a:ln>
        </p:spPr>
        <p:txBody>
          <a:bodyPr wrap="square" lIns="137160" tIns="91440" rIns="137160" bIns="0" rtlCol="0">
            <a:noAutofit/>
          </a:bodyPr>
          <a:lstStyle/>
          <a:p>
            <a:pPr>
              <a:spcBef>
                <a:spcPts val="500"/>
              </a:spcBef>
            </a:pPr>
            <a:endParaRPr lang="en-US" sz="900" b="1" dirty="0">
              <a:solidFill>
                <a:schemeClr val="bg1"/>
              </a:solidFill>
            </a:endParaRPr>
          </a:p>
        </p:txBody>
      </p:sp>
      <p:sp>
        <p:nvSpPr>
          <p:cNvPr id="19" name="Text Placeholder 1"/>
          <p:cNvSpPr txBox="1">
            <a:spLocks/>
          </p:cNvSpPr>
          <p:nvPr/>
        </p:nvSpPr>
        <p:spPr bwMode="gray">
          <a:xfrm>
            <a:off x="291575" y="1583481"/>
            <a:ext cx="1781066" cy="1000274"/>
          </a:xfrm>
          <a:prstGeom prst="rect">
            <a:avLst/>
          </a:prstGeom>
        </p:spPr>
        <p:txBody>
          <a:bodyPr vert="horz" wrap="square" lIns="137160" tIns="91440" rIns="137160" bIns="13716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spcBef>
                <a:spcPts val="300"/>
              </a:spcBef>
              <a:buNone/>
            </a:pPr>
            <a:r>
              <a:rPr lang="en-US" sz="800" dirty="0"/>
              <a:t># of Students: 68,000</a:t>
            </a:r>
          </a:p>
          <a:p>
            <a:pPr marL="0" indent="0">
              <a:spcBef>
                <a:spcPts val="300"/>
              </a:spcBef>
              <a:buNone/>
            </a:pPr>
            <a:r>
              <a:rPr lang="en-US" sz="800" dirty="0"/>
              <a:t># of Campuses/Centers: 6 </a:t>
            </a:r>
          </a:p>
          <a:p>
            <a:pPr marL="0" indent="0">
              <a:spcBef>
                <a:spcPts val="300"/>
              </a:spcBef>
              <a:buNone/>
            </a:pPr>
            <a:r>
              <a:rPr lang="en-US" sz="800" dirty="0"/>
              <a:t>% Part-Time: 76% </a:t>
            </a:r>
          </a:p>
          <a:p>
            <a:pPr marL="0" indent="0">
              <a:spcBef>
                <a:spcPts val="300"/>
              </a:spcBef>
              <a:buNone/>
            </a:pPr>
            <a:r>
              <a:rPr lang="en-US" sz="800" dirty="0"/>
              <a:t>% First Generation: 48%</a:t>
            </a:r>
          </a:p>
          <a:p>
            <a:pPr marL="0" indent="0">
              <a:spcBef>
                <a:spcPts val="300"/>
              </a:spcBef>
              <a:buNone/>
            </a:pPr>
            <a:r>
              <a:rPr lang="en-US" sz="800" dirty="0"/>
              <a:t>% Pell Recipients: 68%</a:t>
            </a:r>
          </a:p>
        </p:txBody>
      </p:sp>
      <p:sp>
        <p:nvSpPr>
          <p:cNvPr id="13" name="Rectangle 12"/>
          <p:cNvSpPr/>
          <p:nvPr/>
        </p:nvSpPr>
        <p:spPr bwMode="gray">
          <a:xfrm>
            <a:off x="9523" y="4415109"/>
            <a:ext cx="2139696" cy="45719"/>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2" name="Isosceles Triangle 21"/>
          <p:cNvSpPr/>
          <p:nvPr/>
        </p:nvSpPr>
        <p:spPr bwMode="gray">
          <a:xfrm rot="5400000">
            <a:off x="2295989" y="849376"/>
            <a:ext cx="131372" cy="113251"/>
          </a:xfrm>
          <a:prstGeom prst="triangle">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4" name="TextBox 13"/>
          <p:cNvSpPr txBox="1"/>
          <p:nvPr/>
        </p:nvSpPr>
        <p:spPr bwMode="gray">
          <a:xfrm>
            <a:off x="2503621" y="829057"/>
            <a:ext cx="2165096" cy="153888"/>
          </a:xfrm>
          <a:prstGeom prst="rect">
            <a:avLst/>
          </a:prstGeom>
          <a:noFill/>
        </p:spPr>
        <p:txBody>
          <a:bodyPr wrap="square" lIns="0" tIns="0" rIns="0" bIns="0" rtlCol="0">
            <a:spAutoFit/>
          </a:bodyPr>
          <a:lstStyle/>
          <a:p>
            <a:pPr>
              <a:spcBef>
                <a:spcPts val="500"/>
              </a:spcBef>
            </a:pPr>
            <a:r>
              <a:rPr lang="en-US" sz="1000" b="1" dirty="0"/>
              <a:t>Background and Challenges</a:t>
            </a:r>
          </a:p>
        </p:txBody>
      </p:sp>
      <p:sp>
        <p:nvSpPr>
          <p:cNvPr id="21" name="TextBox 20"/>
          <p:cNvSpPr txBox="1"/>
          <p:nvPr/>
        </p:nvSpPr>
        <p:spPr bwMode="gray">
          <a:xfrm>
            <a:off x="2503621" y="1064639"/>
            <a:ext cx="3582854" cy="1423467"/>
          </a:xfrm>
          <a:prstGeom prst="rect">
            <a:avLst/>
          </a:prstGeom>
          <a:noFill/>
        </p:spPr>
        <p:txBody>
          <a:bodyPr wrap="square" lIns="0" tIns="0" rIns="0" bIns="0" rtlCol="0">
            <a:spAutoFit/>
          </a:bodyPr>
          <a:lstStyle/>
          <a:p>
            <a:pPr marL="112713" indent="-112713">
              <a:spcBef>
                <a:spcPts val="500"/>
              </a:spcBef>
              <a:buFont typeface="Arial" panose="020B0604020202020204" pitchFamily="34" charset="0"/>
              <a:buChar char="•"/>
            </a:pPr>
            <a:r>
              <a:rPr lang="en-US" sz="800" dirty="0"/>
              <a:t>BC has more than 75 advisors spread across four campuses and two regional centers.</a:t>
            </a:r>
          </a:p>
          <a:p>
            <a:pPr marL="112713" indent="-112713">
              <a:spcBef>
                <a:spcPts val="500"/>
              </a:spcBef>
              <a:buFont typeface="Arial" panose="020B0604020202020204" pitchFamily="34" charset="0"/>
              <a:buChar char="•"/>
            </a:pPr>
            <a:r>
              <a:rPr lang="en-US" sz="800" dirty="0"/>
              <a:t>Despite transitioning to a centralized advising model and assigning advisors to specific pathways, BC was still experiencing challenges with its advising process.</a:t>
            </a:r>
          </a:p>
          <a:p>
            <a:pPr marL="112713" indent="-112713">
              <a:spcBef>
                <a:spcPts val="500"/>
              </a:spcBef>
              <a:buFont typeface="Arial" panose="020B0604020202020204" pitchFamily="34" charset="0"/>
              <a:buChar char="•"/>
            </a:pPr>
            <a:r>
              <a:rPr lang="en-US" sz="800" dirty="0"/>
              <a:t>Inefficient case management and manual data tracking absorbed a great deal of advisors’ time, and students continued to make appointments with non-assigned advisors.</a:t>
            </a:r>
          </a:p>
          <a:p>
            <a:pPr marL="112713" indent="-112713">
              <a:spcBef>
                <a:spcPts val="500"/>
              </a:spcBef>
              <a:buFont typeface="Arial" panose="020B0604020202020204" pitchFamily="34" charset="0"/>
              <a:buChar char="•"/>
            </a:pPr>
            <a:r>
              <a:rPr lang="en-US" sz="800" dirty="0"/>
              <a:t>BC was particularity concerned about its First Time In College (FTIC) students, as this population is tied to critical state funding. </a:t>
            </a:r>
          </a:p>
        </p:txBody>
      </p:sp>
      <p:sp>
        <p:nvSpPr>
          <p:cNvPr id="23" name="Isosceles Triangle 22"/>
          <p:cNvSpPr/>
          <p:nvPr/>
        </p:nvSpPr>
        <p:spPr bwMode="gray">
          <a:xfrm rot="5400000">
            <a:off x="225889" y="1684782"/>
            <a:ext cx="131372" cy="113251"/>
          </a:xfrm>
          <a:prstGeom prst="triangle">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8" name="Isosceles Triangle 27"/>
          <p:cNvSpPr/>
          <p:nvPr/>
        </p:nvSpPr>
        <p:spPr bwMode="gray">
          <a:xfrm rot="5400000">
            <a:off x="2295989" y="2791822"/>
            <a:ext cx="131372" cy="113251"/>
          </a:xfrm>
          <a:prstGeom prst="triangle">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9" name="TextBox 28"/>
          <p:cNvSpPr txBox="1"/>
          <p:nvPr/>
        </p:nvSpPr>
        <p:spPr bwMode="gray">
          <a:xfrm>
            <a:off x="2503621" y="2771503"/>
            <a:ext cx="2165096" cy="153888"/>
          </a:xfrm>
          <a:prstGeom prst="rect">
            <a:avLst/>
          </a:prstGeom>
          <a:noFill/>
        </p:spPr>
        <p:txBody>
          <a:bodyPr wrap="square" lIns="0" tIns="0" rIns="0" bIns="0" rtlCol="0">
            <a:spAutoFit/>
          </a:bodyPr>
          <a:lstStyle/>
          <a:p>
            <a:pPr>
              <a:spcBef>
                <a:spcPts val="500"/>
              </a:spcBef>
            </a:pPr>
            <a:r>
              <a:rPr lang="en-US" sz="1000" b="1" dirty="0"/>
              <a:t>Solutions</a:t>
            </a:r>
          </a:p>
        </p:txBody>
      </p:sp>
      <p:sp>
        <p:nvSpPr>
          <p:cNvPr id="2" name="TextBox 1"/>
          <p:cNvSpPr txBox="1"/>
          <p:nvPr/>
        </p:nvSpPr>
        <p:spPr>
          <a:xfrm>
            <a:off x="2705101" y="3804264"/>
            <a:ext cx="1238249" cy="369332"/>
          </a:xfrm>
          <a:prstGeom prst="rect">
            <a:avLst/>
          </a:prstGeom>
          <a:noFill/>
        </p:spPr>
        <p:txBody>
          <a:bodyPr wrap="square" lIns="0" tIns="0" rIns="0" bIns="0" rtlCol="0">
            <a:spAutoFit/>
          </a:bodyPr>
          <a:lstStyle/>
          <a:p>
            <a:pPr algn="ctr">
              <a:spcBef>
                <a:spcPts val="500"/>
              </a:spcBef>
            </a:pPr>
            <a:r>
              <a:rPr lang="en-US" sz="800" dirty="0"/>
              <a:t>Comprehensive Advisor Training and Advising Scorecard</a:t>
            </a:r>
            <a:endParaRPr lang="en-US" sz="800" b="1" dirty="0"/>
          </a:p>
        </p:txBody>
      </p:sp>
      <p:sp>
        <p:nvSpPr>
          <p:cNvPr id="24" name="TextBox 23"/>
          <p:cNvSpPr txBox="1"/>
          <p:nvPr/>
        </p:nvSpPr>
        <p:spPr>
          <a:xfrm>
            <a:off x="4671860" y="3804264"/>
            <a:ext cx="1157440" cy="369332"/>
          </a:xfrm>
          <a:prstGeom prst="rect">
            <a:avLst/>
          </a:prstGeom>
          <a:noFill/>
        </p:spPr>
        <p:txBody>
          <a:bodyPr wrap="square" lIns="0" tIns="0" rIns="0" bIns="0" rtlCol="0">
            <a:spAutoFit/>
          </a:bodyPr>
          <a:lstStyle/>
          <a:p>
            <a:pPr algn="ctr">
              <a:spcBef>
                <a:spcPts val="500"/>
              </a:spcBef>
            </a:pPr>
            <a:r>
              <a:rPr lang="en-US" sz="800" dirty="0"/>
              <a:t>Targeted Appointment Campaigns for FTIC Students </a:t>
            </a:r>
          </a:p>
        </p:txBody>
      </p:sp>
      <p:grpSp>
        <p:nvGrpSpPr>
          <p:cNvPr id="25" name="Group 24"/>
          <p:cNvGrpSpPr/>
          <p:nvPr/>
        </p:nvGrpSpPr>
        <p:grpSpPr>
          <a:xfrm>
            <a:off x="2968143" y="3667149"/>
            <a:ext cx="705167" cy="58261"/>
            <a:chOff x="632184" y="2228224"/>
            <a:chExt cx="754381" cy="53659"/>
          </a:xfrm>
        </p:grpSpPr>
        <p:cxnSp>
          <p:nvCxnSpPr>
            <p:cNvPr id="30" name="Straight Connector 29"/>
            <p:cNvCxnSpPr/>
            <p:nvPr/>
          </p:nvCxnSpPr>
          <p:spPr bwMode="gray">
            <a:xfrm>
              <a:off x="632184" y="2228224"/>
              <a:ext cx="64008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gray">
            <a:xfrm>
              <a:off x="746485" y="2281883"/>
              <a:ext cx="640080"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4923619" y="3667149"/>
            <a:ext cx="705167" cy="58261"/>
            <a:chOff x="632184" y="2228224"/>
            <a:chExt cx="754381" cy="53659"/>
          </a:xfrm>
        </p:grpSpPr>
        <p:cxnSp>
          <p:nvCxnSpPr>
            <p:cNvPr id="33" name="Straight Connector 32"/>
            <p:cNvCxnSpPr/>
            <p:nvPr/>
          </p:nvCxnSpPr>
          <p:spPr bwMode="gray">
            <a:xfrm>
              <a:off x="632184" y="2228224"/>
              <a:ext cx="64008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gray">
            <a:xfrm>
              <a:off x="746485" y="2281883"/>
              <a:ext cx="640080"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sp>
        <p:nvSpPr>
          <p:cNvPr id="37" name="Text Placeholder 1"/>
          <p:cNvSpPr txBox="1">
            <a:spLocks/>
          </p:cNvSpPr>
          <p:nvPr/>
        </p:nvSpPr>
        <p:spPr bwMode="gray">
          <a:xfrm>
            <a:off x="291575" y="2603577"/>
            <a:ext cx="1851550" cy="1815882"/>
          </a:xfrm>
          <a:prstGeom prst="rect">
            <a:avLst/>
          </a:prstGeom>
        </p:spPr>
        <p:txBody>
          <a:bodyPr vert="horz" wrap="square" lIns="137160" tIns="91440" rIns="137160" bIns="13716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spcBef>
                <a:spcPts val="300"/>
              </a:spcBef>
              <a:buNone/>
            </a:pPr>
            <a:r>
              <a:rPr lang="en-US" sz="800" dirty="0"/>
              <a:t>EAB Member Since: July 2016</a:t>
            </a:r>
          </a:p>
          <a:p>
            <a:pPr marL="0" indent="0">
              <a:spcBef>
                <a:spcPts val="300"/>
              </a:spcBef>
              <a:buNone/>
            </a:pPr>
            <a:r>
              <a:rPr lang="en-US" sz="800" dirty="0"/>
              <a:t>Onboarding Module Launched: March 2017</a:t>
            </a:r>
          </a:p>
          <a:p>
            <a:pPr marL="0" indent="0">
              <a:spcBef>
                <a:spcPts val="300"/>
              </a:spcBef>
              <a:buNone/>
            </a:pPr>
            <a:r>
              <a:rPr lang="en-US" sz="800" dirty="0"/>
              <a:t>Strategic Care Launched: September 2017</a:t>
            </a:r>
          </a:p>
          <a:p>
            <a:pPr marL="0" indent="0">
              <a:spcBef>
                <a:spcPts val="300"/>
              </a:spcBef>
              <a:buNone/>
            </a:pPr>
            <a:r>
              <a:rPr lang="en-US" sz="800" dirty="0"/>
              <a:t>Appointment Scheduling Launched: April 2018</a:t>
            </a:r>
          </a:p>
          <a:p>
            <a:pPr marL="0" indent="0">
              <a:spcBef>
                <a:spcPts val="300"/>
              </a:spcBef>
              <a:buNone/>
            </a:pPr>
            <a:r>
              <a:rPr lang="en-US" sz="800" dirty="0"/>
              <a:t>Early Alerts Launched: January 2019</a:t>
            </a:r>
          </a:p>
          <a:p>
            <a:pPr marL="0" indent="0">
              <a:spcBef>
                <a:spcPts val="300"/>
              </a:spcBef>
              <a:buNone/>
            </a:pPr>
            <a:r>
              <a:rPr lang="en-US" sz="800" dirty="0"/>
              <a:t>Academic Planning Launched:</a:t>
            </a:r>
          </a:p>
          <a:p>
            <a:pPr marL="0" indent="0">
              <a:spcBef>
                <a:spcPts val="300"/>
              </a:spcBef>
              <a:buNone/>
            </a:pPr>
            <a:r>
              <a:rPr lang="en-US" sz="800" dirty="0"/>
              <a:t>March 2019</a:t>
            </a:r>
          </a:p>
        </p:txBody>
      </p:sp>
      <p:sp>
        <p:nvSpPr>
          <p:cNvPr id="38" name="Isosceles Triangle 37"/>
          <p:cNvSpPr/>
          <p:nvPr/>
        </p:nvSpPr>
        <p:spPr bwMode="gray">
          <a:xfrm rot="5400000">
            <a:off x="225889" y="2695354"/>
            <a:ext cx="131372" cy="113251"/>
          </a:xfrm>
          <a:prstGeom prst="triangle">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26" name="Picture 2" descr="Image result for broward colleg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737" y="782843"/>
            <a:ext cx="1669227" cy="834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297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1333A3D-45C1-438F-B92A-41B8448E9959}"/>
              </a:ext>
            </a:extLst>
          </p:cNvPr>
          <p:cNvSpPr>
            <a:spLocks noGrp="1"/>
          </p:cNvSpPr>
          <p:nvPr>
            <p:ph type="title"/>
          </p:nvPr>
        </p:nvSpPr>
        <p:spPr>
          <a:xfrm>
            <a:off x="279056" y="317005"/>
            <a:ext cx="3902242" cy="249299"/>
          </a:xfrm>
        </p:spPr>
        <p:txBody>
          <a:bodyPr/>
          <a:lstStyle/>
          <a:p>
            <a:r>
              <a:rPr lang="en-US" dirty="0"/>
              <a:t>Florida Was an Early Adopter</a:t>
            </a:r>
          </a:p>
        </p:txBody>
      </p:sp>
      <p:sp>
        <p:nvSpPr>
          <p:cNvPr id="8" name="Text Placeholder 7">
            <a:extLst>
              <a:ext uri="{FF2B5EF4-FFF2-40B4-BE49-F238E27FC236}">
                <a16:creationId xmlns:a16="http://schemas.microsoft.com/office/drawing/2014/main" id="{3A7E1187-F16F-473D-9CE7-474A76E97C33}"/>
              </a:ext>
            </a:extLst>
          </p:cNvPr>
          <p:cNvSpPr>
            <a:spLocks noGrp="1"/>
          </p:cNvSpPr>
          <p:nvPr>
            <p:ph type="body" sz="quarter" idx="16"/>
          </p:nvPr>
        </p:nvSpPr>
        <p:spPr/>
        <p:txBody>
          <a:bodyPr/>
          <a:lstStyle/>
          <a:p>
            <a:r>
              <a:rPr lang="en-US" dirty="0"/>
              <a:t>Performance Based Funding (PFB)</a:t>
            </a:r>
          </a:p>
        </p:txBody>
      </p:sp>
      <p:sp>
        <p:nvSpPr>
          <p:cNvPr id="10" name="Text Placeholder 9">
            <a:extLst>
              <a:ext uri="{FF2B5EF4-FFF2-40B4-BE49-F238E27FC236}">
                <a16:creationId xmlns:a16="http://schemas.microsoft.com/office/drawing/2014/main" id="{51B6A0C1-306B-42C9-8359-AC2F5175B59F}"/>
              </a:ext>
            </a:extLst>
          </p:cNvPr>
          <p:cNvSpPr>
            <a:spLocks noGrp="1"/>
          </p:cNvSpPr>
          <p:nvPr>
            <p:ph type="body" sz="quarter" idx="18"/>
          </p:nvPr>
        </p:nvSpPr>
        <p:spPr>
          <a:xfrm>
            <a:off x="5148072" y="4523601"/>
            <a:ext cx="1252728" cy="276999"/>
          </a:xfrm>
        </p:spPr>
        <p:txBody>
          <a:bodyPr/>
          <a:lstStyle/>
          <a:p>
            <a:r>
              <a:rPr lang="en-US" dirty="0">
                <a:hlinkClick r:id="rId3"/>
              </a:rPr>
              <a:t>https://floridapolitics.com/archives/296092-lawmakers-overhaul-performance-funding</a:t>
            </a:r>
            <a:endParaRPr lang="en-US" dirty="0"/>
          </a:p>
        </p:txBody>
      </p:sp>
      <p:sp>
        <p:nvSpPr>
          <p:cNvPr id="11" name="Text Placeholder 10">
            <a:extLst>
              <a:ext uri="{FF2B5EF4-FFF2-40B4-BE49-F238E27FC236}">
                <a16:creationId xmlns:a16="http://schemas.microsoft.com/office/drawing/2014/main" id="{69ADB373-A384-49FA-B6F6-08D4C21E5A21}"/>
              </a:ext>
            </a:extLst>
          </p:cNvPr>
          <p:cNvSpPr>
            <a:spLocks noGrp="1"/>
          </p:cNvSpPr>
          <p:nvPr>
            <p:ph type="body" sz="quarter" idx="19"/>
          </p:nvPr>
        </p:nvSpPr>
        <p:spPr>
          <a:xfrm>
            <a:off x="110051" y="4279126"/>
            <a:ext cx="2046204" cy="230832"/>
          </a:xfrm>
        </p:spPr>
        <p:txBody>
          <a:bodyPr/>
          <a:lstStyle/>
          <a:p>
            <a:endParaRPr lang="en-US" dirty="0"/>
          </a:p>
        </p:txBody>
      </p:sp>
      <p:sp>
        <p:nvSpPr>
          <p:cNvPr id="12" name="Freeform 36">
            <a:extLst>
              <a:ext uri="{FF2B5EF4-FFF2-40B4-BE49-F238E27FC236}">
                <a16:creationId xmlns:a16="http://schemas.microsoft.com/office/drawing/2014/main" id="{5A7547C8-0B00-4319-A542-26684F3D193D}"/>
              </a:ext>
            </a:extLst>
          </p:cNvPr>
          <p:cNvSpPr>
            <a:spLocks noChangeAspect="1"/>
          </p:cNvSpPr>
          <p:nvPr/>
        </p:nvSpPr>
        <p:spPr bwMode="gray">
          <a:xfrm rot="240000">
            <a:off x="3077699" y="1001395"/>
            <a:ext cx="3006547" cy="2334158"/>
          </a:xfrm>
          <a:custGeom>
            <a:avLst/>
            <a:gdLst>
              <a:gd name="T0" fmla="*/ 0 w 1801"/>
              <a:gd name="T1" fmla="*/ 130 h 1367"/>
              <a:gd name="T2" fmla="*/ 43 w 1801"/>
              <a:gd name="T3" fmla="*/ 209 h 1367"/>
              <a:gd name="T4" fmla="*/ 38 w 1801"/>
              <a:gd name="T5" fmla="*/ 263 h 1367"/>
              <a:gd name="T6" fmla="*/ 102 w 1801"/>
              <a:gd name="T7" fmla="*/ 222 h 1367"/>
              <a:gd name="T8" fmla="*/ 117 w 1801"/>
              <a:gd name="T9" fmla="*/ 212 h 1367"/>
              <a:gd name="T10" fmla="*/ 149 w 1801"/>
              <a:gd name="T11" fmla="*/ 208 h 1367"/>
              <a:gd name="T12" fmla="*/ 225 w 1801"/>
              <a:gd name="T13" fmla="*/ 214 h 1367"/>
              <a:gd name="T14" fmla="*/ 264 w 1801"/>
              <a:gd name="T15" fmla="*/ 199 h 1367"/>
              <a:gd name="T16" fmla="*/ 330 w 1801"/>
              <a:gd name="T17" fmla="*/ 202 h 1367"/>
              <a:gd name="T18" fmla="*/ 274 w 1801"/>
              <a:gd name="T19" fmla="*/ 220 h 1367"/>
              <a:gd name="T20" fmla="*/ 420 w 1801"/>
              <a:gd name="T21" fmla="*/ 269 h 1367"/>
              <a:gd name="T22" fmla="*/ 430 w 1801"/>
              <a:gd name="T23" fmla="*/ 260 h 1367"/>
              <a:gd name="T24" fmla="*/ 435 w 1801"/>
              <a:gd name="T25" fmla="*/ 274 h 1367"/>
              <a:gd name="T26" fmla="*/ 520 w 1801"/>
              <a:gd name="T27" fmla="*/ 334 h 1367"/>
              <a:gd name="T28" fmla="*/ 494 w 1801"/>
              <a:gd name="T29" fmla="*/ 327 h 1367"/>
              <a:gd name="T30" fmla="*/ 557 w 1801"/>
              <a:gd name="T31" fmla="*/ 357 h 1367"/>
              <a:gd name="T32" fmla="*/ 609 w 1801"/>
              <a:gd name="T33" fmla="*/ 332 h 1367"/>
              <a:gd name="T34" fmla="*/ 682 w 1801"/>
              <a:gd name="T35" fmla="*/ 298 h 1367"/>
              <a:gd name="T36" fmla="*/ 709 w 1801"/>
              <a:gd name="T37" fmla="*/ 279 h 1367"/>
              <a:gd name="T38" fmla="*/ 801 w 1801"/>
              <a:gd name="T39" fmla="*/ 238 h 1367"/>
              <a:gd name="T40" fmla="*/ 906 w 1801"/>
              <a:gd name="T41" fmla="*/ 319 h 1367"/>
              <a:gd name="T42" fmla="*/ 948 w 1801"/>
              <a:gd name="T43" fmla="*/ 365 h 1367"/>
              <a:gd name="T44" fmla="*/ 1006 w 1801"/>
              <a:gd name="T45" fmla="*/ 412 h 1367"/>
              <a:gd name="T46" fmla="*/ 1085 w 1801"/>
              <a:gd name="T47" fmla="*/ 436 h 1367"/>
              <a:gd name="T48" fmla="*/ 1138 w 1801"/>
              <a:gd name="T49" fmla="*/ 547 h 1367"/>
              <a:gd name="T50" fmla="*/ 1125 w 1801"/>
              <a:gd name="T51" fmla="*/ 764 h 1367"/>
              <a:gd name="T52" fmla="*/ 1169 w 1801"/>
              <a:gd name="T53" fmla="*/ 750 h 1367"/>
              <a:gd name="T54" fmla="*/ 1147 w 1801"/>
              <a:gd name="T55" fmla="*/ 710 h 1367"/>
              <a:gd name="T56" fmla="*/ 1184 w 1801"/>
              <a:gd name="T57" fmla="*/ 727 h 1367"/>
              <a:gd name="T58" fmla="*/ 1208 w 1801"/>
              <a:gd name="T59" fmla="*/ 723 h 1367"/>
              <a:gd name="T60" fmla="*/ 1172 w 1801"/>
              <a:gd name="T61" fmla="*/ 835 h 1367"/>
              <a:gd name="T62" fmla="*/ 1199 w 1801"/>
              <a:gd name="T63" fmla="*/ 868 h 1367"/>
              <a:gd name="T64" fmla="*/ 1262 w 1801"/>
              <a:gd name="T65" fmla="*/ 970 h 1367"/>
              <a:gd name="T66" fmla="*/ 1308 w 1801"/>
              <a:gd name="T67" fmla="*/ 995 h 1367"/>
              <a:gd name="T68" fmla="*/ 1302 w 1801"/>
              <a:gd name="T69" fmla="*/ 962 h 1367"/>
              <a:gd name="T70" fmla="*/ 1315 w 1801"/>
              <a:gd name="T71" fmla="*/ 970 h 1367"/>
              <a:gd name="T72" fmla="*/ 1340 w 1801"/>
              <a:gd name="T73" fmla="*/ 1055 h 1367"/>
              <a:gd name="T74" fmla="*/ 1394 w 1801"/>
              <a:gd name="T75" fmla="*/ 1105 h 1367"/>
              <a:gd name="T76" fmla="*/ 1478 w 1801"/>
              <a:gd name="T77" fmla="*/ 1197 h 1367"/>
              <a:gd name="T78" fmla="*/ 1585 w 1801"/>
              <a:gd name="T79" fmla="*/ 1309 h 1367"/>
              <a:gd name="T80" fmla="*/ 1641 w 1801"/>
              <a:gd name="T81" fmla="*/ 1335 h 1367"/>
              <a:gd name="T82" fmla="*/ 1585 w 1801"/>
              <a:gd name="T83" fmla="*/ 1329 h 1367"/>
              <a:gd name="T84" fmla="*/ 1651 w 1801"/>
              <a:gd name="T85" fmla="*/ 1353 h 1367"/>
              <a:gd name="T86" fmla="*/ 1717 w 1801"/>
              <a:gd name="T87" fmla="*/ 1329 h 1367"/>
              <a:gd name="T88" fmla="*/ 1772 w 1801"/>
              <a:gd name="T89" fmla="*/ 1287 h 1367"/>
              <a:gd name="T90" fmla="*/ 1783 w 1801"/>
              <a:gd name="T91" fmla="*/ 1169 h 1367"/>
              <a:gd name="T92" fmla="*/ 1784 w 1801"/>
              <a:gd name="T93" fmla="*/ 957 h 1367"/>
              <a:gd name="T94" fmla="*/ 1570 w 1801"/>
              <a:gd name="T95" fmla="*/ 574 h 1367"/>
              <a:gd name="T96" fmla="*/ 1544 w 1801"/>
              <a:gd name="T97" fmla="*/ 471 h 1367"/>
              <a:gd name="T98" fmla="*/ 1329 w 1801"/>
              <a:gd name="T99" fmla="*/ 58 h 1367"/>
              <a:gd name="T100" fmla="*/ 1301 w 1801"/>
              <a:gd name="T101" fmla="*/ 15 h 1367"/>
              <a:gd name="T102" fmla="*/ 1195 w 1801"/>
              <a:gd name="T103" fmla="*/ 27 h 1367"/>
              <a:gd name="T104" fmla="*/ 1172 w 1801"/>
              <a:gd name="T105" fmla="*/ 116 h 1367"/>
              <a:gd name="T106" fmla="*/ 596 w 1801"/>
              <a:gd name="T107" fmla="*/ 108 h 1367"/>
              <a:gd name="T108" fmla="*/ 4 w 1801"/>
              <a:gd name="T109" fmla="*/ 91 h 13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01"/>
              <a:gd name="T166" fmla="*/ 0 h 1367"/>
              <a:gd name="T167" fmla="*/ 1801 w 1801"/>
              <a:gd name="T168" fmla="*/ 1367 h 13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01" h="1367">
                <a:moveTo>
                  <a:pt x="4" y="91"/>
                </a:moveTo>
                <a:lnTo>
                  <a:pt x="0" y="130"/>
                </a:lnTo>
                <a:lnTo>
                  <a:pt x="52" y="180"/>
                </a:lnTo>
                <a:lnTo>
                  <a:pt x="43" y="209"/>
                </a:lnTo>
                <a:lnTo>
                  <a:pt x="60" y="228"/>
                </a:lnTo>
                <a:lnTo>
                  <a:pt x="38" y="263"/>
                </a:lnTo>
                <a:lnTo>
                  <a:pt x="77" y="246"/>
                </a:lnTo>
                <a:lnTo>
                  <a:pt x="102" y="222"/>
                </a:lnTo>
                <a:lnTo>
                  <a:pt x="99" y="194"/>
                </a:lnTo>
                <a:lnTo>
                  <a:pt x="117" y="212"/>
                </a:lnTo>
                <a:lnTo>
                  <a:pt x="134" y="187"/>
                </a:lnTo>
                <a:lnTo>
                  <a:pt x="149" y="208"/>
                </a:lnTo>
                <a:lnTo>
                  <a:pt x="108" y="240"/>
                </a:lnTo>
                <a:lnTo>
                  <a:pt x="225" y="214"/>
                </a:lnTo>
                <a:lnTo>
                  <a:pt x="248" y="189"/>
                </a:lnTo>
                <a:lnTo>
                  <a:pt x="264" y="199"/>
                </a:lnTo>
                <a:lnTo>
                  <a:pt x="307" y="188"/>
                </a:lnTo>
                <a:lnTo>
                  <a:pt x="330" y="202"/>
                </a:lnTo>
                <a:lnTo>
                  <a:pt x="249" y="212"/>
                </a:lnTo>
                <a:lnTo>
                  <a:pt x="274" y="220"/>
                </a:lnTo>
                <a:lnTo>
                  <a:pt x="364" y="239"/>
                </a:lnTo>
                <a:lnTo>
                  <a:pt x="420" y="269"/>
                </a:lnTo>
                <a:lnTo>
                  <a:pt x="404" y="227"/>
                </a:lnTo>
                <a:lnTo>
                  <a:pt x="430" y="260"/>
                </a:lnTo>
                <a:lnTo>
                  <a:pt x="468" y="265"/>
                </a:lnTo>
                <a:lnTo>
                  <a:pt x="435" y="274"/>
                </a:lnTo>
                <a:lnTo>
                  <a:pt x="498" y="307"/>
                </a:lnTo>
                <a:lnTo>
                  <a:pt x="520" y="334"/>
                </a:lnTo>
                <a:lnTo>
                  <a:pt x="519" y="365"/>
                </a:lnTo>
                <a:lnTo>
                  <a:pt x="494" y="327"/>
                </a:lnTo>
                <a:lnTo>
                  <a:pt x="508" y="375"/>
                </a:lnTo>
                <a:lnTo>
                  <a:pt x="557" y="357"/>
                </a:lnTo>
                <a:lnTo>
                  <a:pt x="588" y="354"/>
                </a:lnTo>
                <a:lnTo>
                  <a:pt x="609" y="332"/>
                </a:lnTo>
                <a:lnTo>
                  <a:pt x="617" y="346"/>
                </a:lnTo>
                <a:lnTo>
                  <a:pt x="682" y="298"/>
                </a:lnTo>
                <a:lnTo>
                  <a:pt x="724" y="295"/>
                </a:lnTo>
                <a:lnTo>
                  <a:pt x="709" y="279"/>
                </a:lnTo>
                <a:lnTo>
                  <a:pt x="739" y="241"/>
                </a:lnTo>
                <a:lnTo>
                  <a:pt x="801" y="238"/>
                </a:lnTo>
                <a:lnTo>
                  <a:pt x="869" y="271"/>
                </a:lnTo>
                <a:lnTo>
                  <a:pt x="906" y="319"/>
                </a:lnTo>
                <a:lnTo>
                  <a:pt x="939" y="328"/>
                </a:lnTo>
                <a:lnTo>
                  <a:pt x="948" y="365"/>
                </a:lnTo>
                <a:lnTo>
                  <a:pt x="989" y="385"/>
                </a:lnTo>
                <a:lnTo>
                  <a:pt x="1006" y="412"/>
                </a:lnTo>
                <a:lnTo>
                  <a:pt x="1028" y="434"/>
                </a:lnTo>
                <a:lnTo>
                  <a:pt x="1085" y="436"/>
                </a:lnTo>
                <a:lnTo>
                  <a:pt x="1107" y="474"/>
                </a:lnTo>
                <a:lnTo>
                  <a:pt x="1138" y="547"/>
                </a:lnTo>
                <a:lnTo>
                  <a:pt x="1121" y="682"/>
                </a:lnTo>
                <a:lnTo>
                  <a:pt x="1125" y="764"/>
                </a:lnTo>
                <a:lnTo>
                  <a:pt x="1162" y="789"/>
                </a:lnTo>
                <a:lnTo>
                  <a:pt x="1169" y="750"/>
                </a:lnTo>
                <a:lnTo>
                  <a:pt x="1144" y="737"/>
                </a:lnTo>
                <a:lnTo>
                  <a:pt x="1147" y="710"/>
                </a:lnTo>
                <a:lnTo>
                  <a:pt x="1158" y="717"/>
                </a:lnTo>
                <a:lnTo>
                  <a:pt x="1184" y="727"/>
                </a:lnTo>
                <a:lnTo>
                  <a:pt x="1191" y="753"/>
                </a:lnTo>
                <a:lnTo>
                  <a:pt x="1208" y="723"/>
                </a:lnTo>
                <a:lnTo>
                  <a:pt x="1222" y="749"/>
                </a:lnTo>
                <a:lnTo>
                  <a:pt x="1172" y="835"/>
                </a:lnTo>
                <a:lnTo>
                  <a:pt x="1170" y="851"/>
                </a:lnTo>
                <a:lnTo>
                  <a:pt x="1199" y="868"/>
                </a:lnTo>
                <a:lnTo>
                  <a:pt x="1227" y="936"/>
                </a:lnTo>
                <a:lnTo>
                  <a:pt x="1262" y="970"/>
                </a:lnTo>
                <a:lnTo>
                  <a:pt x="1280" y="995"/>
                </a:lnTo>
                <a:lnTo>
                  <a:pt x="1308" y="995"/>
                </a:lnTo>
                <a:lnTo>
                  <a:pt x="1279" y="955"/>
                </a:lnTo>
                <a:lnTo>
                  <a:pt x="1302" y="962"/>
                </a:lnTo>
                <a:lnTo>
                  <a:pt x="1329" y="953"/>
                </a:lnTo>
                <a:lnTo>
                  <a:pt x="1315" y="970"/>
                </a:lnTo>
                <a:lnTo>
                  <a:pt x="1327" y="1007"/>
                </a:lnTo>
                <a:lnTo>
                  <a:pt x="1340" y="1055"/>
                </a:lnTo>
                <a:lnTo>
                  <a:pt x="1384" y="1075"/>
                </a:lnTo>
                <a:lnTo>
                  <a:pt x="1394" y="1105"/>
                </a:lnTo>
                <a:lnTo>
                  <a:pt x="1431" y="1197"/>
                </a:lnTo>
                <a:lnTo>
                  <a:pt x="1478" y="1197"/>
                </a:lnTo>
                <a:lnTo>
                  <a:pt x="1518" y="1219"/>
                </a:lnTo>
                <a:lnTo>
                  <a:pt x="1585" y="1309"/>
                </a:lnTo>
                <a:lnTo>
                  <a:pt x="1640" y="1319"/>
                </a:lnTo>
                <a:lnTo>
                  <a:pt x="1641" y="1335"/>
                </a:lnTo>
                <a:lnTo>
                  <a:pt x="1628" y="1346"/>
                </a:lnTo>
                <a:lnTo>
                  <a:pt x="1585" y="1329"/>
                </a:lnTo>
                <a:lnTo>
                  <a:pt x="1599" y="1367"/>
                </a:lnTo>
                <a:lnTo>
                  <a:pt x="1651" y="1353"/>
                </a:lnTo>
                <a:lnTo>
                  <a:pt x="1693" y="1352"/>
                </a:lnTo>
                <a:lnTo>
                  <a:pt x="1717" y="1329"/>
                </a:lnTo>
                <a:lnTo>
                  <a:pt x="1752" y="1327"/>
                </a:lnTo>
                <a:lnTo>
                  <a:pt x="1772" y="1287"/>
                </a:lnTo>
                <a:lnTo>
                  <a:pt x="1765" y="1231"/>
                </a:lnTo>
                <a:lnTo>
                  <a:pt x="1783" y="1169"/>
                </a:lnTo>
                <a:lnTo>
                  <a:pt x="1801" y="1176"/>
                </a:lnTo>
                <a:lnTo>
                  <a:pt x="1784" y="957"/>
                </a:lnTo>
                <a:lnTo>
                  <a:pt x="1765" y="891"/>
                </a:lnTo>
                <a:lnTo>
                  <a:pt x="1570" y="574"/>
                </a:lnTo>
                <a:lnTo>
                  <a:pt x="1525" y="471"/>
                </a:lnTo>
                <a:lnTo>
                  <a:pt x="1544" y="471"/>
                </a:lnTo>
                <a:lnTo>
                  <a:pt x="1417" y="269"/>
                </a:lnTo>
                <a:lnTo>
                  <a:pt x="1329" y="58"/>
                </a:lnTo>
                <a:lnTo>
                  <a:pt x="1323" y="21"/>
                </a:lnTo>
                <a:lnTo>
                  <a:pt x="1301" y="15"/>
                </a:lnTo>
                <a:lnTo>
                  <a:pt x="1217" y="0"/>
                </a:lnTo>
                <a:lnTo>
                  <a:pt x="1195" y="27"/>
                </a:lnTo>
                <a:lnTo>
                  <a:pt x="1209" y="119"/>
                </a:lnTo>
                <a:lnTo>
                  <a:pt x="1172" y="116"/>
                </a:lnTo>
                <a:lnTo>
                  <a:pt x="1166" y="74"/>
                </a:lnTo>
                <a:lnTo>
                  <a:pt x="596" y="108"/>
                </a:lnTo>
                <a:lnTo>
                  <a:pt x="555" y="41"/>
                </a:lnTo>
                <a:lnTo>
                  <a:pt x="4" y="91"/>
                </a:lnTo>
                <a:close/>
              </a:path>
            </a:pathLst>
          </a:custGeom>
          <a:solidFill>
            <a:schemeClr val="bg1"/>
          </a:solidFill>
          <a:ln w="9525">
            <a:solidFill>
              <a:schemeClr val="bg1"/>
            </a:solidFill>
            <a:round/>
            <a:headEnd/>
            <a:tailEnd/>
          </a:ln>
        </p:spPr>
        <p:txBody>
          <a:bodyPr/>
          <a:lstStyle/>
          <a:p>
            <a:pPr defTabSz="564733"/>
            <a:endParaRPr lang="en-US" sz="1112">
              <a:solidFill>
                <a:srgbClr val="333E48"/>
              </a:solidFill>
            </a:endParaRPr>
          </a:p>
        </p:txBody>
      </p:sp>
      <p:sp>
        <p:nvSpPr>
          <p:cNvPr id="14" name="Half Frame 13">
            <a:extLst>
              <a:ext uri="{FF2B5EF4-FFF2-40B4-BE49-F238E27FC236}">
                <a16:creationId xmlns:a16="http://schemas.microsoft.com/office/drawing/2014/main" id="{D48AE375-2B75-4E3C-888D-CB298BE34DE3}"/>
              </a:ext>
            </a:extLst>
          </p:cNvPr>
          <p:cNvSpPr>
            <a:spLocks noChangeAspect="1"/>
          </p:cNvSpPr>
          <p:nvPr/>
        </p:nvSpPr>
        <p:spPr bwMode="gray">
          <a:xfrm rot="18360000" flipV="1">
            <a:off x="437349" y="2342054"/>
            <a:ext cx="167030" cy="70316"/>
          </a:xfrm>
          <a:prstGeom prst="halfFram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5" name="TextBox 14">
            <a:extLst>
              <a:ext uri="{FF2B5EF4-FFF2-40B4-BE49-F238E27FC236}">
                <a16:creationId xmlns:a16="http://schemas.microsoft.com/office/drawing/2014/main" id="{D3CC3940-3F62-4F50-A9F8-D386E1F37E93}"/>
              </a:ext>
            </a:extLst>
          </p:cNvPr>
          <p:cNvSpPr txBox="1"/>
          <p:nvPr/>
        </p:nvSpPr>
        <p:spPr>
          <a:xfrm>
            <a:off x="694980" y="2267602"/>
            <a:ext cx="2912178" cy="153888"/>
          </a:xfrm>
          <a:prstGeom prst="rect">
            <a:avLst/>
          </a:prstGeom>
          <a:noFill/>
        </p:spPr>
        <p:txBody>
          <a:bodyPr wrap="square" lIns="0" tIns="0" rIns="0" bIns="0" rtlCol="0">
            <a:spAutoFit/>
          </a:bodyPr>
          <a:lstStyle/>
          <a:p>
            <a:pPr>
              <a:spcBef>
                <a:spcPts val="500"/>
              </a:spcBef>
            </a:pPr>
            <a:r>
              <a:rPr lang="en-US" sz="1000" dirty="0">
                <a:solidFill>
                  <a:schemeClr val="bg1"/>
                </a:solidFill>
              </a:rPr>
              <a:t>On-time graduation rates</a:t>
            </a:r>
          </a:p>
        </p:txBody>
      </p:sp>
      <p:sp>
        <p:nvSpPr>
          <p:cNvPr id="17" name="TextBox 16">
            <a:extLst>
              <a:ext uri="{FF2B5EF4-FFF2-40B4-BE49-F238E27FC236}">
                <a16:creationId xmlns:a16="http://schemas.microsoft.com/office/drawing/2014/main" id="{D9DE1292-D055-421F-97F0-A2604A9774C7}"/>
              </a:ext>
            </a:extLst>
          </p:cNvPr>
          <p:cNvSpPr txBox="1"/>
          <p:nvPr/>
        </p:nvSpPr>
        <p:spPr>
          <a:xfrm>
            <a:off x="694979" y="1543142"/>
            <a:ext cx="2810582" cy="153888"/>
          </a:xfrm>
          <a:prstGeom prst="rect">
            <a:avLst/>
          </a:prstGeom>
          <a:noFill/>
        </p:spPr>
        <p:txBody>
          <a:bodyPr wrap="square" lIns="0" tIns="0" rIns="0" bIns="0" rtlCol="0">
            <a:spAutoFit/>
          </a:bodyPr>
          <a:lstStyle/>
          <a:p>
            <a:pPr>
              <a:spcBef>
                <a:spcPts val="500"/>
              </a:spcBef>
            </a:pPr>
            <a:r>
              <a:rPr lang="en-US" sz="1000" dirty="0">
                <a:solidFill>
                  <a:schemeClr val="bg1"/>
                </a:solidFill>
              </a:rPr>
              <a:t>Retention rates</a:t>
            </a:r>
          </a:p>
        </p:txBody>
      </p:sp>
      <p:sp>
        <p:nvSpPr>
          <p:cNvPr id="18" name="Half Frame 17">
            <a:extLst>
              <a:ext uri="{FF2B5EF4-FFF2-40B4-BE49-F238E27FC236}">
                <a16:creationId xmlns:a16="http://schemas.microsoft.com/office/drawing/2014/main" id="{D91EB9FE-8406-4966-ADD3-F98F8D3CAEEB}"/>
              </a:ext>
            </a:extLst>
          </p:cNvPr>
          <p:cNvSpPr>
            <a:spLocks noChangeAspect="1"/>
          </p:cNvSpPr>
          <p:nvPr/>
        </p:nvSpPr>
        <p:spPr bwMode="gray">
          <a:xfrm rot="18360000" flipV="1">
            <a:off x="437349" y="1617594"/>
            <a:ext cx="167030" cy="70316"/>
          </a:xfrm>
          <a:prstGeom prst="halfFram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0" name="Half Frame 19">
            <a:extLst>
              <a:ext uri="{FF2B5EF4-FFF2-40B4-BE49-F238E27FC236}">
                <a16:creationId xmlns:a16="http://schemas.microsoft.com/office/drawing/2014/main" id="{9CEFC138-12D7-4CBD-A127-BF79D42FE2F1}"/>
              </a:ext>
            </a:extLst>
          </p:cNvPr>
          <p:cNvSpPr>
            <a:spLocks noChangeAspect="1"/>
          </p:cNvSpPr>
          <p:nvPr/>
        </p:nvSpPr>
        <p:spPr bwMode="gray">
          <a:xfrm rot="18360000" flipV="1">
            <a:off x="437349" y="2704284"/>
            <a:ext cx="167030" cy="70316"/>
          </a:xfrm>
          <a:prstGeom prst="halfFram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1" name="TextBox 20">
            <a:extLst>
              <a:ext uri="{FF2B5EF4-FFF2-40B4-BE49-F238E27FC236}">
                <a16:creationId xmlns:a16="http://schemas.microsoft.com/office/drawing/2014/main" id="{50D849D2-8E52-447D-A626-C045FBFFD493}"/>
              </a:ext>
            </a:extLst>
          </p:cNvPr>
          <p:cNvSpPr txBox="1"/>
          <p:nvPr/>
        </p:nvSpPr>
        <p:spPr>
          <a:xfrm>
            <a:off x="694978" y="2629832"/>
            <a:ext cx="2810582" cy="153888"/>
          </a:xfrm>
          <a:prstGeom prst="rect">
            <a:avLst/>
          </a:prstGeom>
          <a:noFill/>
        </p:spPr>
        <p:txBody>
          <a:bodyPr wrap="square" lIns="0" tIns="0" rIns="0" bIns="0" rtlCol="0">
            <a:spAutoFit/>
          </a:bodyPr>
          <a:lstStyle/>
          <a:p>
            <a:pPr>
              <a:spcBef>
                <a:spcPts val="500"/>
              </a:spcBef>
            </a:pPr>
            <a:r>
              <a:rPr lang="en-US" sz="1000" dirty="0">
                <a:solidFill>
                  <a:schemeClr val="bg1"/>
                </a:solidFill>
              </a:rPr>
              <a:t>Continuing education rates</a:t>
            </a:r>
          </a:p>
        </p:txBody>
      </p:sp>
      <p:cxnSp>
        <p:nvCxnSpPr>
          <p:cNvPr id="22" name="Straight Connector 21">
            <a:extLst>
              <a:ext uri="{FF2B5EF4-FFF2-40B4-BE49-F238E27FC236}">
                <a16:creationId xmlns:a16="http://schemas.microsoft.com/office/drawing/2014/main" id="{5BC29B05-C4E5-4805-A2F8-C905D83915B4}"/>
              </a:ext>
            </a:extLst>
          </p:cNvPr>
          <p:cNvCxnSpPr>
            <a:cxnSpLocks/>
          </p:cNvCxnSpPr>
          <p:nvPr/>
        </p:nvCxnSpPr>
        <p:spPr bwMode="gray">
          <a:xfrm>
            <a:off x="419950" y="1341120"/>
            <a:ext cx="13716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Isosceles Triangle 22">
            <a:extLst>
              <a:ext uri="{FF2B5EF4-FFF2-40B4-BE49-F238E27FC236}">
                <a16:creationId xmlns:a16="http://schemas.microsoft.com/office/drawing/2014/main" id="{FC9C8563-A298-4C5C-8A05-45E0F66730D0}"/>
              </a:ext>
            </a:extLst>
          </p:cNvPr>
          <p:cNvSpPr/>
          <p:nvPr/>
        </p:nvSpPr>
        <p:spPr bwMode="gray">
          <a:xfrm rot="5400000">
            <a:off x="192165" y="1151217"/>
            <a:ext cx="177800" cy="137209"/>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TextBox 24">
            <a:extLst>
              <a:ext uri="{FF2B5EF4-FFF2-40B4-BE49-F238E27FC236}">
                <a16:creationId xmlns:a16="http://schemas.microsoft.com/office/drawing/2014/main" id="{8ACB29DE-6B90-46B3-AA55-4E30B5D17785}"/>
              </a:ext>
            </a:extLst>
          </p:cNvPr>
          <p:cNvSpPr txBox="1"/>
          <p:nvPr/>
        </p:nvSpPr>
        <p:spPr>
          <a:xfrm>
            <a:off x="694981" y="1905372"/>
            <a:ext cx="2810582" cy="153888"/>
          </a:xfrm>
          <a:prstGeom prst="rect">
            <a:avLst/>
          </a:prstGeom>
          <a:noFill/>
        </p:spPr>
        <p:txBody>
          <a:bodyPr wrap="square" lIns="0" tIns="0" rIns="0" bIns="0" rtlCol="0">
            <a:spAutoFit/>
          </a:bodyPr>
          <a:lstStyle/>
          <a:p>
            <a:pPr>
              <a:spcBef>
                <a:spcPts val="500"/>
              </a:spcBef>
            </a:pPr>
            <a:r>
              <a:rPr lang="en-US" sz="1000" dirty="0">
                <a:solidFill>
                  <a:schemeClr val="bg1"/>
                </a:solidFill>
              </a:rPr>
              <a:t>Completion rates</a:t>
            </a:r>
          </a:p>
        </p:txBody>
      </p:sp>
      <p:sp>
        <p:nvSpPr>
          <p:cNvPr id="26" name="Half Frame 25">
            <a:extLst>
              <a:ext uri="{FF2B5EF4-FFF2-40B4-BE49-F238E27FC236}">
                <a16:creationId xmlns:a16="http://schemas.microsoft.com/office/drawing/2014/main" id="{BFC457E6-7E5F-4F61-BDDC-D3413360EC8A}"/>
              </a:ext>
            </a:extLst>
          </p:cNvPr>
          <p:cNvSpPr>
            <a:spLocks noChangeAspect="1"/>
          </p:cNvSpPr>
          <p:nvPr/>
        </p:nvSpPr>
        <p:spPr bwMode="gray">
          <a:xfrm rot="18360000" flipV="1">
            <a:off x="437349" y="1979824"/>
            <a:ext cx="167030" cy="70316"/>
          </a:xfrm>
          <a:prstGeom prst="halfFram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nvGrpSpPr>
          <p:cNvPr id="39" name="Group 38">
            <a:extLst>
              <a:ext uri="{FF2B5EF4-FFF2-40B4-BE49-F238E27FC236}">
                <a16:creationId xmlns:a16="http://schemas.microsoft.com/office/drawing/2014/main" id="{12F9E96A-AB26-40FB-AEDB-9345EA45985A}"/>
              </a:ext>
            </a:extLst>
          </p:cNvPr>
          <p:cNvGrpSpPr/>
          <p:nvPr/>
        </p:nvGrpSpPr>
        <p:grpSpPr>
          <a:xfrm>
            <a:off x="4529860" y="3457244"/>
            <a:ext cx="1044989" cy="896085"/>
            <a:chOff x="3112981" y="3205593"/>
            <a:chExt cx="1044989" cy="896085"/>
          </a:xfrm>
        </p:grpSpPr>
        <p:sp>
          <p:nvSpPr>
            <p:cNvPr id="30" name="TextBox 29">
              <a:extLst>
                <a:ext uri="{FF2B5EF4-FFF2-40B4-BE49-F238E27FC236}">
                  <a16:creationId xmlns:a16="http://schemas.microsoft.com/office/drawing/2014/main" id="{E4B54657-985B-4300-B2DD-DC1A949D8271}"/>
                </a:ext>
              </a:extLst>
            </p:cNvPr>
            <p:cNvSpPr txBox="1"/>
            <p:nvPr/>
          </p:nvSpPr>
          <p:spPr bwMode="gray">
            <a:xfrm>
              <a:off x="3112982" y="3205593"/>
              <a:ext cx="1044988" cy="369332"/>
            </a:xfrm>
            <a:prstGeom prst="rect">
              <a:avLst/>
            </a:prstGeom>
            <a:noFill/>
          </p:spPr>
          <p:txBody>
            <a:bodyPr wrap="square" lIns="0" tIns="0" rIns="0" bIns="0" rtlCol="0">
              <a:spAutoFit/>
            </a:bodyPr>
            <a:lstStyle/>
            <a:p>
              <a:pPr>
                <a:spcBef>
                  <a:spcPts val="500"/>
                </a:spcBef>
              </a:pPr>
              <a:r>
                <a:rPr lang="en-US" sz="2400" dirty="0">
                  <a:solidFill>
                    <a:schemeClr val="tx2"/>
                  </a:solidFill>
                  <a:latin typeface="+mj-lt"/>
                </a:rPr>
                <a:t>$560 M</a:t>
              </a:r>
            </a:p>
          </p:txBody>
        </p:sp>
        <p:sp>
          <p:nvSpPr>
            <p:cNvPr id="31" name="TextBox 30">
              <a:extLst>
                <a:ext uri="{FF2B5EF4-FFF2-40B4-BE49-F238E27FC236}">
                  <a16:creationId xmlns:a16="http://schemas.microsoft.com/office/drawing/2014/main" id="{CD32D219-CB7B-4147-B2A6-8BBAAF4464A0}"/>
                </a:ext>
              </a:extLst>
            </p:cNvPr>
            <p:cNvSpPr txBox="1"/>
            <p:nvPr/>
          </p:nvSpPr>
          <p:spPr bwMode="gray">
            <a:xfrm>
              <a:off x="3112981" y="3640013"/>
              <a:ext cx="1044988" cy="461665"/>
            </a:xfrm>
            <a:prstGeom prst="rect">
              <a:avLst/>
            </a:prstGeom>
            <a:noFill/>
          </p:spPr>
          <p:txBody>
            <a:bodyPr wrap="square" lIns="0" tIns="0" rIns="0" bIns="0" rtlCol="0">
              <a:spAutoFit/>
            </a:bodyPr>
            <a:lstStyle/>
            <a:p>
              <a:pPr>
                <a:spcBef>
                  <a:spcPts val="500"/>
                </a:spcBef>
              </a:pPr>
              <a:r>
                <a:rPr lang="en-US" sz="1000" dirty="0">
                  <a:solidFill>
                    <a:schemeClr val="bg1"/>
                  </a:solidFill>
                </a:rPr>
                <a:t>Allocated for PBF in FL in 2019-2020</a:t>
              </a:r>
            </a:p>
          </p:txBody>
        </p:sp>
      </p:grpSp>
      <p:sp>
        <p:nvSpPr>
          <p:cNvPr id="32" name="TextBox 31">
            <a:extLst>
              <a:ext uri="{FF2B5EF4-FFF2-40B4-BE49-F238E27FC236}">
                <a16:creationId xmlns:a16="http://schemas.microsoft.com/office/drawing/2014/main" id="{ED617AC5-50A9-47BA-8C92-789D6584915D}"/>
              </a:ext>
            </a:extLst>
          </p:cNvPr>
          <p:cNvSpPr txBox="1"/>
          <p:nvPr/>
        </p:nvSpPr>
        <p:spPr>
          <a:xfrm>
            <a:off x="419950" y="1122894"/>
            <a:ext cx="2693032" cy="153888"/>
          </a:xfrm>
          <a:prstGeom prst="rect">
            <a:avLst/>
          </a:prstGeom>
          <a:noFill/>
        </p:spPr>
        <p:txBody>
          <a:bodyPr wrap="square" lIns="0" tIns="0" rIns="0" bIns="0" rtlCol="0">
            <a:spAutoFit/>
          </a:bodyPr>
          <a:lstStyle/>
          <a:p>
            <a:pPr>
              <a:spcBef>
                <a:spcPts val="500"/>
              </a:spcBef>
            </a:pPr>
            <a:r>
              <a:rPr lang="en-US" sz="1000" b="1" dirty="0">
                <a:solidFill>
                  <a:schemeClr val="bg1"/>
                </a:solidFill>
              </a:rPr>
              <a:t>Model Evaluates:</a:t>
            </a:r>
          </a:p>
        </p:txBody>
      </p:sp>
      <p:grpSp>
        <p:nvGrpSpPr>
          <p:cNvPr id="40" name="Group 39">
            <a:extLst>
              <a:ext uri="{FF2B5EF4-FFF2-40B4-BE49-F238E27FC236}">
                <a16:creationId xmlns:a16="http://schemas.microsoft.com/office/drawing/2014/main" id="{7E20C64C-4787-4211-8FF7-D036D8ED10EC}"/>
              </a:ext>
            </a:extLst>
          </p:cNvPr>
          <p:cNvGrpSpPr/>
          <p:nvPr/>
        </p:nvGrpSpPr>
        <p:grpSpPr>
          <a:xfrm>
            <a:off x="585158" y="3457244"/>
            <a:ext cx="1044989" cy="896085"/>
            <a:chOff x="585158" y="3445593"/>
            <a:chExt cx="1044989" cy="896085"/>
          </a:xfrm>
        </p:grpSpPr>
        <p:sp>
          <p:nvSpPr>
            <p:cNvPr id="33" name="TextBox 32">
              <a:extLst>
                <a:ext uri="{FF2B5EF4-FFF2-40B4-BE49-F238E27FC236}">
                  <a16:creationId xmlns:a16="http://schemas.microsoft.com/office/drawing/2014/main" id="{9749E226-E991-49FD-8515-E6160EE541F9}"/>
                </a:ext>
              </a:extLst>
            </p:cNvPr>
            <p:cNvSpPr txBox="1"/>
            <p:nvPr/>
          </p:nvSpPr>
          <p:spPr bwMode="gray">
            <a:xfrm>
              <a:off x="585159" y="3445593"/>
              <a:ext cx="1044988" cy="369332"/>
            </a:xfrm>
            <a:prstGeom prst="rect">
              <a:avLst/>
            </a:prstGeom>
            <a:noFill/>
          </p:spPr>
          <p:txBody>
            <a:bodyPr wrap="square" lIns="0" tIns="0" rIns="0" bIns="0" rtlCol="0">
              <a:spAutoFit/>
            </a:bodyPr>
            <a:lstStyle/>
            <a:p>
              <a:pPr>
                <a:spcBef>
                  <a:spcPts val="500"/>
                </a:spcBef>
              </a:pPr>
              <a:r>
                <a:rPr lang="en-US" sz="2400" dirty="0">
                  <a:solidFill>
                    <a:schemeClr val="tx2"/>
                  </a:solidFill>
                  <a:latin typeface="+mj-lt"/>
                </a:rPr>
                <a:t>2014</a:t>
              </a:r>
            </a:p>
          </p:txBody>
        </p:sp>
        <p:sp>
          <p:nvSpPr>
            <p:cNvPr id="34" name="TextBox 33">
              <a:extLst>
                <a:ext uri="{FF2B5EF4-FFF2-40B4-BE49-F238E27FC236}">
                  <a16:creationId xmlns:a16="http://schemas.microsoft.com/office/drawing/2014/main" id="{58382B61-6868-4B49-AE47-E01839112630}"/>
                </a:ext>
              </a:extLst>
            </p:cNvPr>
            <p:cNvSpPr txBox="1"/>
            <p:nvPr/>
          </p:nvSpPr>
          <p:spPr bwMode="gray">
            <a:xfrm>
              <a:off x="585158" y="3880013"/>
              <a:ext cx="1044988" cy="461665"/>
            </a:xfrm>
            <a:prstGeom prst="rect">
              <a:avLst/>
            </a:prstGeom>
            <a:noFill/>
          </p:spPr>
          <p:txBody>
            <a:bodyPr wrap="square" lIns="0" tIns="0" rIns="0" bIns="0" rtlCol="0">
              <a:spAutoFit/>
            </a:bodyPr>
            <a:lstStyle/>
            <a:p>
              <a:pPr>
                <a:spcBef>
                  <a:spcPts val="500"/>
                </a:spcBef>
              </a:pPr>
              <a:r>
                <a:rPr lang="en-US" sz="1000" dirty="0">
                  <a:solidFill>
                    <a:schemeClr val="bg1"/>
                  </a:solidFill>
                </a:rPr>
                <a:t>First year of PBF in the state of Florida</a:t>
              </a:r>
            </a:p>
          </p:txBody>
        </p:sp>
      </p:grpSp>
      <p:grpSp>
        <p:nvGrpSpPr>
          <p:cNvPr id="41" name="Group 40">
            <a:extLst>
              <a:ext uri="{FF2B5EF4-FFF2-40B4-BE49-F238E27FC236}">
                <a16:creationId xmlns:a16="http://schemas.microsoft.com/office/drawing/2014/main" id="{9CBA1FC7-57AF-4222-9F13-C936F3325571}"/>
              </a:ext>
            </a:extLst>
          </p:cNvPr>
          <p:cNvGrpSpPr/>
          <p:nvPr/>
        </p:nvGrpSpPr>
        <p:grpSpPr>
          <a:xfrm>
            <a:off x="2196834" y="3445308"/>
            <a:ext cx="1766339" cy="966123"/>
            <a:chOff x="2346933" y="3445308"/>
            <a:chExt cx="1766339" cy="966123"/>
          </a:xfrm>
        </p:grpSpPr>
        <p:grpSp>
          <p:nvGrpSpPr>
            <p:cNvPr id="35" name="Group 34">
              <a:extLst>
                <a:ext uri="{FF2B5EF4-FFF2-40B4-BE49-F238E27FC236}">
                  <a16:creationId xmlns:a16="http://schemas.microsoft.com/office/drawing/2014/main" id="{AC39DC3D-B674-44A3-9235-81C9DC67E1E0}"/>
                </a:ext>
              </a:extLst>
            </p:cNvPr>
            <p:cNvGrpSpPr>
              <a:grpSpLocks noChangeAspect="1"/>
            </p:cNvGrpSpPr>
            <p:nvPr/>
          </p:nvGrpSpPr>
          <p:grpSpPr bwMode="gray">
            <a:xfrm>
              <a:off x="2346933" y="3445308"/>
              <a:ext cx="236934" cy="228600"/>
              <a:chOff x="875323" y="2298542"/>
              <a:chExt cx="307976" cy="263525"/>
            </a:xfrm>
            <a:solidFill>
              <a:schemeClr val="tx2"/>
            </a:solidFill>
          </p:grpSpPr>
          <p:sp>
            <p:nvSpPr>
              <p:cNvPr id="36" name="Freeform 53">
                <a:extLst>
                  <a:ext uri="{FF2B5EF4-FFF2-40B4-BE49-F238E27FC236}">
                    <a16:creationId xmlns:a16="http://schemas.microsoft.com/office/drawing/2014/main" id="{5F6B9E1A-D4E6-4D51-BB89-94FEF5979256}"/>
                  </a:ext>
                </a:extLst>
              </p:cNvPr>
              <p:cNvSpPr>
                <a:spLocks/>
              </p:cNvSpPr>
              <p:nvPr/>
            </p:nvSpPr>
            <p:spPr bwMode="gray">
              <a:xfrm>
                <a:off x="1042011" y="2298542"/>
                <a:ext cx="141288" cy="26352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54">
                <a:extLst>
                  <a:ext uri="{FF2B5EF4-FFF2-40B4-BE49-F238E27FC236}">
                    <a16:creationId xmlns:a16="http://schemas.microsoft.com/office/drawing/2014/main" id="{49E23BF5-5D7F-47D5-AB0E-F7BF19E5C24D}"/>
                  </a:ext>
                </a:extLst>
              </p:cNvPr>
              <p:cNvSpPr>
                <a:spLocks/>
              </p:cNvSpPr>
              <p:nvPr/>
            </p:nvSpPr>
            <p:spPr bwMode="gray">
              <a:xfrm>
                <a:off x="875323" y="2298542"/>
                <a:ext cx="141288" cy="26352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8" name="TextBox 37">
              <a:extLst>
                <a:ext uri="{FF2B5EF4-FFF2-40B4-BE49-F238E27FC236}">
                  <a16:creationId xmlns:a16="http://schemas.microsoft.com/office/drawing/2014/main" id="{0AF0BCFE-2DBC-4DA7-8B42-71C534F163C0}"/>
                </a:ext>
              </a:extLst>
            </p:cNvPr>
            <p:cNvSpPr txBox="1"/>
            <p:nvPr/>
          </p:nvSpPr>
          <p:spPr bwMode="gray">
            <a:xfrm>
              <a:off x="2640939" y="3516314"/>
              <a:ext cx="1472333" cy="895117"/>
            </a:xfrm>
            <a:prstGeom prst="rect">
              <a:avLst/>
            </a:prstGeom>
            <a:noFill/>
          </p:spPr>
          <p:txBody>
            <a:bodyPr wrap="square" lIns="0" tIns="0" rIns="0" bIns="0" rtlCol="0">
              <a:spAutoFit/>
            </a:bodyPr>
            <a:lstStyle/>
            <a:p>
              <a:pPr>
                <a:spcBef>
                  <a:spcPts val="500"/>
                </a:spcBef>
              </a:pPr>
              <a:r>
                <a:rPr lang="en-US" sz="1000" dirty="0">
                  <a:solidFill>
                    <a:schemeClr val="bg1"/>
                  </a:solidFill>
                </a:rPr>
                <a:t>The headline writes itself: performance funding works.” </a:t>
              </a:r>
            </a:p>
            <a:p>
              <a:pPr algn="r">
                <a:spcBef>
                  <a:spcPts val="500"/>
                </a:spcBef>
              </a:pPr>
              <a:r>
                <a:rPr lang="en-US" sz="800" i="1" dirty="0">
                  <a:solidFill>
                    <a:schemeClr val="bg1"/>
                  </a:solidFill>
                </a:rPr>
                <a:t>Tom Kuntz, </a:t>
              </a:r>
              <a:br>
                <a:rPr lang="en-US" sz="800" i="1" dirty="0">
                  <a:solidFill>
                    <a:schemeClr val="bg1"/>
                  </a:solidFill>
                </a:rPr>
              </a:br>
              <a:r>
                <a:rPr lang="en-US" sz="800" i="1" dirty="0">
                  <a:solidFill>
                    <a:schemeClr val="bg1"/>
                  </a:solidFill>
                </a:rPr>
                <a:t>Vice Chairman</a:t>
              </a:r>
              <a:br>
                <a:rPr lang="en-US" sz="800" i="1" dirty="0">
                  <a:solidFill>
                    <a:schemeClr val="bg1"/>
                  </a:solidFill>
                </a:rPr>
              </a:br>
              <a:r>
                <a:rPr lang="en-US" sz="800" i="1" dirty="0">
                  <a:solidFill>
                    <a:schemeClr val="bg1"/>
                  </a:solidFill>
                </a:rPr>
                <a:t>UCF Board of Governors</a:t>
              </a:r>
            </a:p>
          </p:txBody>
        </p:sp>
      </p:grpSp>
    </p:spTree>
    <p:extLst>
      <p:ext uri="{BB962C8B-B14F-4D97-AF65-F5344CB8AC3E}">
        <p14:creationId xmlns:p14="http://schemas.microsoft.com/office/powerpoint/2010/main" val="3990218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C4973D-4C3E-4787-8658-C79663F304CC}"/>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82701FDF-F4CC-4CC7-AB8D-CFD48DE6D7A2}"/>
              </a:ext>
            </a:extLst>
          </p:cNvPr>
          <p:cNvSpPr>
            <a:spLocks noGrp="1"/>
          </p:cNvSpPr>
          <p:nvPr>
            <p:ph type="body" sz="quarter" idx="18"/>
          </p:nvPr>
        </p:nvSpPr>
        <p:spPr/>
        <p:txBody>
          <a:bodyPr/>
          <a:lstStyle/>
          <a:p>
            <a:endParaRPr lang="en-US"/>
          </a:p>
        </p:txBody>
      </p:sp>
      <p:sp>
        <p:nvSpPr>
          <p:cNvPr id="5" name="Text Placeholder 4">
            <a:extLst>
              <a:ext uri="{FF2B5EF4-FFF2-40B4-BE49-F238E27FC236}">
                <a16:creationId xmlns:a16="http://schemas.microsoft.com/office/drawing/2014/main" id="{64C43B6F-2A11-4E01-9603-7A4C8E61736C}"/>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6443285D-806F-44F1-936E-8805B63FE928}"/>
              </a:ext>
            </a:extLst>
          </p:cNvPr>
          <p:cNvSpPr>
            <a:spLocks noGrp="1"/>
          </p:cNvSpPr>
          <p:nvPr>
            <p:ph type="title"/>
          </p:nvPr>
        </p:nvSpPr>
        <p:spPr/>
        <p:txBody>
          <a:bodyPr/>
          <a:lstStyle/>
          <a:p>
            <a:r>
              <a:rPr lang="en-US" dirty="0"/>
              <a:t>Broward College System Deployment</a:t>
            </a:r>
          </a:p>
        </p:txBody>
      </p:sp>
      <p:pic>
        <p:nvPicPr>
          <p:cNvPr id="8" name="Picture 7">
            <a:extLst>
              <a:ext uri="{FF2B5EF4-FFF2-40B4-BE49-F238E27FC236}">
                <a16:creationId xmlns:a16="http://schemas.microsoft.com/office/drawing/2014/main" id="{B4DEB663-5CF7-46AB-8F1B-BBD86A8DDB09}"/>
              </a:ext>
            </a:extLst>
          </p:cNvPr>
          <p:cNvPicPr>
            <a:picLocks noChangeAspect="1"/>
          </p:cNvPicPr>
          <p:nvPr/>
        </p:nvPicPr>
        <p:blipFill>
          <a:blip r:embed="rId3"/>
          <a:stretch>
            <a:fillRect/>
          </a:stretch>
        </p:blipFill>
        <p:spPr>
          <a:xfrm>
            <a:off x="0" y="593856"/>
            <a:ext cx="6400800" cy="4206744"/>
          </a:xfrm>
          <a:prstGeom prst="rect">
            <a:avLst/>
          </a:prstGeom>
        </p:spPr>
      </p:pic>
    </p:spTree>
    <p:extLst>
      <p:ext uri="{BB962C8B-B14F-4D97-AF65-F5344CB8AC3E}">
        <p14:creationId xmlns:p14="http://schemas.microsoft.com/office/powerpoint/2010/main" val="3515196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80195" y="640267"/>
            <a:ext cx="5842794" cy="184666"/>
          </a:xfrm>
        </p:spPr>
        <p:txBody>
          <a:bodyPr/>
          <a:lstStyle/>
          <a:p>
            <a:r>
              <a:rPr lang="en-US" dirty="0"/>
              <a:t>Phased Approach Ensures 75+ Advisors Can Adopt Navigate Successfully  </a:t>
            </a:r>
          </a:p>
        </p:txBody>
      </p:sp>
      <p:sp>
        <p:nvSpPr>
          <p:cNvPr id="6" name="Title 5"/>
          <p:cNvSpPr>
            <a:spLocks noGrp="1"/>
          </p:cNvSpPr>
          <p:nvPr>
            <p:ph type="title"/>
          </p:nvPr>
        </p:nvSpPr>
        <p:spPr>
          <a:xfrm>
            <a:off x="280194" y="317005"/>
            <a:ext cx="5625306" cy="249299"/>
          </a:xfrm>
        </p:spPr>
        <p:txBody>
          <a:bodyPr/>
          <a:lstStyle/>
          <a:p>
            <a:r>
              <a:rPr lang="en-US" dirty="0"/>
              <a:t>Navigate Rollout: Strategy and Lessons Learned </a:t>
            </a:r>
          </a:p>
        </p:txBody>
      </p:sp>
      <p:grpSp>
        <p:nvGrpSpPr>
          <p:cNvPr id="50" name="Group 49"/>
          <p:cNvGrpSpPr/>
          <p:nvPr/>
        </p:nvGrpSpPr>
        <p:grpSpPr>
          <a:xfrm>
            <a:off x="0" y="4018084"/>
            <a:ext cx="6400800" cy="583138"/>
            <a:chOff x="0" y="4018084"/>
            <a:chExt cx="6400800" cy="583138"/>
          </a:xfrm>
        </p:grpSpPr>
        <p:sp>
          <p:nvSpPr>
            <p:cNvPr id="41" name="Rectangle 40"/>
            <p:cNvSpPr/>
            <p:nvPr/>
          </p:nvSpPr>
          <p:spPr bwMode="gray">
            <a:xfrm>
              <a:off x="0" y="4018084"/>
              <a:ext cx="6400800" cy="583138"/>
            </a:xfrm>
            <a:prstGeom prst="rect">
              <a:avLst/>
            </a:prstGeom>
            <a:solidFill>
              <a:schemeClr val="bg1">
                <a:lumMod val="95000"/>
              </a:schemeClr>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accent5"/>
                </a:solidFill>
              </a:endParaRPr>
            </a:p>
          </p:txBody>
        </p:sp>
        <p:sp>
          <p:nvSpPr>
            <p:cNvPr id="42" name="object 32"/>
            <p:cNvSpPr txBox="1"/>
            <p:nvPr/>
          </p:nvSpPr>
          <p:spPr>
            <a:xfrm>
              <a:off x="166154" y="4354638"/>
              <a:ext cx="2053387" cy="135293"/>
            </a:xfrm>
            <a:prstGeom prst="rect">
              <a:avLst/>
            </a:prstGeom>
          </p:spPr>
          <p:txBody>
            <a:bodyPr vert="horz" wrap="square" lIns="0" tIns="12065" rIns="0" bIns="0" rtlCol="0">
              <a:spAutoFit/>
            </a:bodyPr>
            <a:lstStyle/>
            <a:p>
              <a:pPr marL="184785" marR="33655" indent="-172085">
                <a:lnSpc>
                  <a:spcPct val="100000"/>
                </a:lnSpc>
                <a:spcBef>
                  <a:spcPts val="700"/>
                </a:spcBef>
                <a:buFont typeface="Wingdings"/>
                <a:buChar char=""/>
                <a:tabLst>
                  <a:tab pos="185420" algn="l"/>
                </a:tabLst>
              </a:pPr>
              <a:r>
                <a:rPr lang="en-US" sz="800" dirty="0">
                  <a:solidFill>
                    <a:schemeClr val="accent5"/>
                  </a:solidFill>
                  <a:cs typeface="Verdana"/>
                </a:rPr>
                <a:t>Phased Rollout by Semester  </a:t>
              </a:r>
              <a:endParaRPr sz="800" dirty="0">
                <a:solidFill>
                  <a:schemeClr val="accent5"/>
                </a:solidFill>
                <a:cs typeface="Verdana"/>
              </a:endParaRPr>
            </a:p>
          </p:txBody>
        </p:sp>
        <p:sp>
          <p:nvSpPr>
            <p:cNvPr id="43" name="object 32"/>
            <p:cNvSpPr txBox="1"/>
            <p:nvPr/>
          </p:nvSpPr>
          <p:spPr>
            <a:xfrm>
              <a:off x="4302675" y="4354638"/>
              <a:ext cx="2069324" cy="135293"/>
            </a:xfrm>
            <a:prstGeom prst="rect">
              <a:avLst/>
            </a:prstGeom>
          </p:spPr>
          <p:txBody>
            <a:bodyPr vert="horz" wrap="square" lIns="0" tIns="12065" rIns="0" bIns="0" rtlCol="0">
              <a:spAutoFit/>
            </a:bodyPr>
            <a:lstStyle/>
            <a:p>
              <a:pPr marL="184785" marR="33655" indent="-172085">
                <a:spcBef>
                  <a:spcPts val="700"/>
                </a:spcBef>
                <a:buFont typeface="Wingdings"/>
                <a:buChar char=""/>
                <a:tabLst>
                  <a:tab pos="185420" algn="l"/>
                </a:tabLst>
              </a:pPr>
              <a:r>
                <a:rPr lang="en-US" sz="800" spc="-5" dirty="0">
                  <a:solidFill>
                    <a:schemeClr val="accent5"/>
                  </a:solidFill>
                  <a:cs typeface="Verdana"/>
                </a:rPr>
                <a:t>Input from Advising Council  </a:t>
              </a:r>
              <a:endParaRPr sz="800" dirty="0">
                <a:solidFill>
                  <a:schemeClr val="accent5"/>
                </a:solidFill>
                <a:cs typeface="Verdana"/>
              </a:endParaRPr>
            </a:p>
          </p:txBody>
        </p:sp>
        <p:sp>
          <p:nvSpPr>
            <p:cNvPr id="44" name="object 32"/>
            <p:cNvSpPr txBox="1"/>
            <p:nvPr/>
          </p:nvSpPr>
          <p:spPr>
            <a:xfrm>
              <a:off x="2245050" y="4354638"/>
              <a:ext cx="2032117" cy="135293"/>
            </a:xfrm>
            <a:prstGeom prst="rect">
              <a:avLst/>
            </a:prstGeom>
          </p:spPr>
          <p:txBody>
            <a:bodyPr vert="horz" wrap="square" lIns="0" tIns="12065" rIns="0" bIns="0" rtlCol="0">
              <a:spAutoFit/>
            </a:bodyPr>
            <a:lstStyle/>
            <a:p>
              <a:pPr marL="184785" marR="33655" indent="-172085">
                <a:lnSpc>
                  <a:spcPct val="100000"/>
                </a:lnSpc>
                <a:spcBef>
                  <a:spcPts val="700"/>
                </a:spcBef>
                <a:buFont typeface="Wingdings"/>
                <a:buChar char=""/>
                <a:tabLst>
                  <a:tab pos="185420" algn="l"/>
                </a:tabLst>
              </a:pPr>
              <a:r>
                <a:rPr lang="en-US" sz="800" dirty="0">
                  <a:solidFill>
                    <a:schemeClr val="accent5"/>
                  </a:solidFill>
                  <a:cs typeface="Verdana"/>
                </a:rPr>
                <a:t>Varied and Ongoing Trainings </a:t>
              </a:r>
              <a:endParaRPr sz="800" dirty="0">
                <a:solidFill>
                  <a:schemeClr val="accent5"/>
                </a:solidFill>
                <a:cs typeface="Verdana"/>
              </a:endParaRPr>
            </a:p>
          </p:txBody>
        </p:sp>
        <p:sp>
          <p:nvSpPr>
            <p:cNvPr id="45" name="TextBox 44"/>
            <p:cNvSpPr txBox="1"/>
            <p:nvPr/>
          </p:nvSpPr>
          <p:spPr bwMode="gray">
            <a:xfrm>
              <a:off x="1024927" y="4143573"/>
              <a:ext cx="4369982" cy="123111"/>
            </a:xfrm>
            <a:prstGeom prst="rect">
              <a:avLst/>
            </a:prstGeom>
            <a:noFill/>
          </p:spPr>
          <p:txBody>
            <a:bodyPr wrap="square" lIns="0" tIns="0" rIns="0" bIns="0" rtlCol="0">
              <a:spAutoFit/>
            </a:bodyPr>
            <a:lstStyle/>
            <a:p>
              <a:pPr algn="ctr">
                <a:spcBef>
                  <a:spcPts val="500"/>
                </a:spcBef>
              </a:pPr>
              <a:r>
                <a:rPr lang="en-US" sz="800" b="1" dirty="0">
                  <a:solidFill>
                    <a:schemeClr val="accent5"/>
                  </a:solidFill>
                </a:rPr>
                <a:t>Key Factors for Successful Technology Implementation </a:t>
              </a:r>
            </a:p>
          </p:txBody>
        </p:sp>
      </p:grpSp>
      <p:grpSp>
        <p:nvGrpSpPr>
          <p:cNvPr id="48" name="Group 47"/>
          <p:cNvGrpSpPr/>
          <p:nvPr/>
        </p:nvGrpSpPr>
        <p:grpSpPr>
          <a:xfrm>
            <a:off x="198055" y="998458"/>
            <a:ext cx="1482817" cy="2471419"/>
            <a:chOff x="198055" y="998458"/>
            <a:chExt cx="1482817" cy="2471419"/>
          </a:xfrm>
        </p:grpSpPr>
        <p:sp>
          <p:nvSpPr>
            <p:cNvPr id="14" name="object 22"/>
            <p:cNvSpPr/>
            <p:nvPr/>
          </p:nvSpPr>
          <p:spPr>
            <a:xfrm flipV="1">
              <a:off x="300537" y="1277408"/>
              <a:ext cx="1380335" cy="37785"/>
            </a:xfrm>
            <a:custGeom>
              <a:avLst/>
              <a:gdLst/>
              <a:ahLst/>
              <a:cxnLst/>
              <a:rect l="l" t="t" r="r" b="b"/>
              <a:pathLst>
                <a:path w="6717665">
                  <a:moveTo>
                    <a:pt x="0" y="0"/>
                  </a:moveTo>
                  <a:lnTo>
                    <a:pt x="6717233" y="0"/>
                  </a:lnTo>
                </a:path>
              </a:pathLst>
            </a:custGeom>
            <a:ln w="76200">
              <a:solidFill>
                <a:schemeClr val="accent1"/>
              </a:solidFill>
            </a:ln>
          </p:spPr>
          <p:txBody>
            <a:bodyPr wrap="square" lIns="0" tIns="0" rIns="0" bIns="0" rtlCol="0"/>
            <a:lstStyle/>
            <a:p>
              <a:endParaRPr/>
            </a:p>
          </p:txBody>
        </p:sp>
        <p:grpSp>
          <p:nvGrpSpPr>
            <p:cNvPr id="11" name="Group 10"/>
            <p:cNvGrpSpPr/>
            <p:nvPr/>
          </p:nvGrpSpPr>
          <p:grpSpPr>
            <a:xfrm>
              <a:off x="198055" y="998458"/>
              <a:ext cx="1478345" cy="2471419"/>
              <a:chOff x="198055" y="998458"/>
              <a:chExt cx="1478345" cy="2471419"/>
            </a:xfrm>
          </p:grpSpPr>
          <p:cxnSp>
            <p:nvCxnSpPr>
              <p:cNvPr id="10" name="Straight Connector 9"/>
              <p:cNvCxnSpPr/>
              <p:nvPr/>
            </p:nvCxnSpPr>
            <p:spPr bwMode="gray">
              <a:xfrm>
                <a:off x="296053" y="1219195"/>
                <a:ext cx="0" cy="372140"/>
              </a:xfrm>
              <a:prstGeom prst="line">
                <a:avLst/>
              </a:prstGeom>
              <a:ln w="12700">
                <a:solidFill>
                  <a:schemeClr val="accent3"/>
                </a:solidFill>
                <a:prstDash val="solid"/>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2" name="object 18"/>
              <p:cNvSpPr txBox="1"/>
              <p:nvPr/>
            </p:nvSpPr>
            <p:spPr>
              <a:xfrm>
                <a:off x="241559" y="998458"/>
                <a:ext cx="984250" cy="151323"/>
              </a:xfrm>
              <a:prstGeom prst="rect">
                <a:avLst/>
              </a:prstGeom>
            </p:spPr>
            <p:txBody>
              <a:bodyPr vert="horz" wrap="square" lIns="0" tIns="12700" rIns="0" bIns="0" rtlCol="0">
                <a:spAutoFit/>
              </a:bodyPr>
              <a:lstStyle/>
              <a:p>
                <a:pPr marL="12700">
                  <a:lnSpc>
                    <a:spcPct val="100000"/>
                  </a:lnSpc>
                  <a:spcBef>
                    <a:spcPts val="100"/>
                  </a:spcBef>
                </a:pPr>
                <a:r>
                  <a:rPr lang="en-US" sz="900" b="1" i="1" spc="-5" dirty="0">
                    <a:solidFill>
                      <a:srgbClr val="333E48"/>
                    </a:solidFill>
                    <a:latin typeface="Verdana"/>
                    <a:cs typeface="Verdana"/>
                  </a:rPr>
                  <a:t>Spring 2017</a:t>
                </a:r>
                <a:endParaRPr sz="900" b="1" i="1" dirty="0">
                  <a:latin typeface="Verdana"/>
                  <a:cs typeface="Verdana"/>
                </a:endParaRPr>
              </a:p>
            </p:txBody>
          </p:sp>
          <p:sp>
            <p:nvSpPr>
              <p:cNvPr id="19" name="object 32"/>
              <p:cNvSpPr/>
              <p:nvPr/>
            </p:nvSpPr>
            <p:spPr>
              <a:xfrm>
                <a:off x="198055" y="1195336"/>
                <a:ext cx="211836" cy="211836"/>
              </a:xfrm>
              <a:prstGeom prst="rect">
                <a:avLst/>
              </a:prstGeom>
              <a:blipFill>
                <a:blip r:embed="rId3" cstate="print"/>
                <a:stretch>
                  <a:fillRect/>
                </a:stretch>
              </a:blipFill>
            </p:spPr>
            <p:txBody>
              <a:bodyPr wrap="square" lIns="0" tIns="0" rIns="0" bIns="0" rtlCol="0"/>
              <a:lstStyle/>
              <a:p>
                <a:endParaRPr/>
              </a:p>
            </p:txBody>
          </p:sp>
          <p:sp>
            <p:nvSpPr>
              <p:cNvPr id="25" name="TextBox 24"/>
              <p:cNvSpPr txBox="1"/>
              <p:nvPr/>
            </p:nvSpPr>
            <p:spPr bwMode="gray">
              <a:xfrm>
                <a:off x="270821" y="1882625"/>
                <a:ext cx="1197512" cy="246221"/>
              </a:xfrm>
              <a:prstGeom prst="rect">
                <a:avLst/>
              </a:prstGeom>
              <a:noFill/>
            </p:spPr>
            <p:txBody>
              <a:bodyPr wrap="square" lIns="0" tIns="0" rIns="0" bIns="0" rtlCol="0">
                <a:spAutoFit/>
              </a:bodyPr>
              <a:lstStyle/>
              <a:p>
                <a:pPr>
                  <a:spcBef>
                    <a:spcPts val="500"/>
                  </a:spcBef>
                </a:pPr>
                <a:r>
                  <a:rPr lang="en-US" sz="800" dirty="0"/>
                  <a:t>Leadership and Super Users </a:t>
                </a:r>
              </a:p>
            </p:txBody>
          </p:sp>
          <p:sp>
            <p:nvSpPr>
              <p:cNvPr id="26" name="TextBox 25"/>
              <p:cNvSpPr txBox="1"/>
              <p:nvPr/>
            </p:nvSpPr>
            <p:spPr bwMode="gray">
              <a:xfrm>
                <a:off x="270821" y="3223656"/>
                <a:ext cx="1119829" cy="246221"/>
              </a:xfrm>
              <a:prstGeom prst="rect">
                <a:avLst/>
              </a:prstGeom>
              <a:noFill/>
            </p:spPr>
            <p:txBody>
              <a:bodyPr wrap="square" lIns="0" tIns="0" rIns="0" bIns="0" rtlCol="0">
                <a:spAutoFit/>
              </a:bodyPr>
              <a:lstStyle/>
              <a:p>
                <a:pPr lvl="0"/>
                <a:r>
                  <a:rPr lang="en-US" sz="800" dirty="0"/>
                  <a:t>Onboarding Module Launched  </a:t>
                </a:r>
              </a:p>
            </p:txBody>
          </p:sp>
          <p:sp>
            <p:nvSpPr>
              <p:cNvPr id="30" name="TextBox 29"/>
              <p:cNvSpPr txBox="1"/>
              <p:nvPr/>
            </p:nvSpPr>
            <p:spPr bwMode="gray">
              <a:xfrm>
                <a:off x="266822" y="2280902"/>
                <a:ext cx="1171453" cy="138499"/>
              </a:xfrm>
              <a:prstGeom prst="rect">
                <a:avLst/>
              </a:prstGeom>
              <a:noFill/>
            </p:spPr>
            <p:txBody>
              <a:bodyPr wrap="square" lIns="0" tIns="0" rIns="0" bIns="0" rtlCol="0">
                <a:spAutoFit/>
              </a:bodyPr>
              <a:lstStyle/>
              <a:p>
                <a:pPr>
                  <a:spcBef>
                    <a:spcPts val="500"/>
                  </a:spcBef>
                </a:pPr>
                <a:r>
                  <a:rPr lang="en-US" sz="900" b="1" dirty="0">
                    <a:solidFill>
                      <a:schemeClr val="accent5"/>
                    </a:solidFill>
                  </a:rPr>
                  <a:t>Training Formats</a:t>
                </a:r>
              </a:p>
            </p:txBody>
          </p:sp>
          <p:sp>
            <p:nvSpPr>
              <p:cNvPr id="31" name="TextBox 30"/>
              <p:cNvSpPr txBox="1"/>
              <p:nvPr/>
            </p:nvSpPr>
            <p:spPr bwMode="gray">
              <a:xfrm>
                <a:off x="275682" y="1644500"/>
                <a:ext cx="1400718" cy="138499"/>
              </a:xfrm>
              <a:prstGeom prst="rect">
                <a:avLst/>
              </a:prstGeom>
              <a:noFill/>
            </p:spPr>
            <p:txBody>
              <a:bodyPr wrap="square" lIns="0" tIns="0" rIns="0" bIns="0" rtlCol="0">
                <a:spAutoFit/>
              </a:bodyPr>
              <a:lstStyle/>
              <a:p>
                <a:pPr>
                  <a:spcBef>
                    <a:spcPts val="500"/>
                  </a:spcBef>
                </a:pPr>
                <a:r>
                  <a:rPr lang="en-US" sz="900" b="1" dirty="0">
                    <a:solidFill>
                      <a:schemeClr val="accent5"/>
                    </a:solidFill>
                  </a:rPr>
                  <a:t>Staff Trained </a:t>
                </a:r>
              </a:p>
            </p:txBody>
          </p:sp>
          <p:sp>
            <p:nvSpPr>
              <p:cNvPr id="32" name="TextBox 31"/>
              <p:cNvSpPr txBox="1"/>
              <p:nvPr/>
            </p:nvSpPr>
            <p:spPr bwMode="gray">
              <a:xfrm>
                <a:off x="285752" y="2909332"/>
                <a:ext cx="1247774" cy="138499"/>
              </a:xfrm>
              <a:prstGeom prst="rect">
                <a:avLst/>
              </a:prstGeom>
              <a:noFill/>
            </p:spPr>
            <p:txBody>
              <a:bodyPr wrap="square" lIns="0" tIns="0" rIns="0" bIns="0" rtlCol="0">
                <a:spAutoFit/>
              </a:bodyPr>
              <a:lstStyle/>
              <a:p>
                <a:r>
                  <a:rPr lang="en-US" sz="900" b="1" dirty="0">
                    <a:solidFill>
                      <a:schemeClr val="accent5"/>
                    </a:solidFill>
                  </a:rPr>
                  <a:t>Navigate Launches</a:t>
                </a:r>
              </a:p>
            </p:txBody>
          </p:sp>
          <p:sp>
            <p:nvSpPr>
              <p:cNvPr id="34" name="TextBox 33"/>
              <p:cNvSpPr txBox="1"/>
              <p:nvPr/>
            </p:nvSpPr>
            <p:spPr bwMode="gray">
              <a:xfrm>
                <a:off x="270821" y="2566652"/>
                <a:ext cx="1318437" cy="123111"/>
              </a:xfrm>
              <a:prstGeom prst="rect">
                <a:avLst/>
              </a:prstGeom>
              <a:noFill/>
            </p:spPr>
            <p:txBody>
              <a:bodyPr wrap="square" lIns="0" tIns="0" rIns="0" bIns="0" rtlCol="0">
                <a:spAutoFit/>
              </a:bodyPr>
              <a:lstStyle/>
              <a:p>
                <a:pPr>
                  <a:spcBef>
                    <a:spcPts val="500"/>
                  </a:spcBef>
                </a:pPr>
                <a:r>
                  <a:rPr lang="en-US" sz="800" dirty="0"/>
                  <a:t>Train the Trainer </a:t>
                </a:r>
              </a:p>
            </p:txBody>
          </p:sp>
          <p:cxnSp>
            <p:nvCxnSpPr>
              <p:cNvPr id="40" name="Straight Connector 39"/>
              <p:cNvCxnSpPr/>
              <p:nvPr/>
            </p:nvCxnSpPr>
            <p:spPr bwMode="gray">
              <a:xfrm>
                <a:off x="270004" y="1832787"/>
                <a:ext cx="1178417" cy="0"/>
              </a:xfrm>
              <a:prstGeom prst="line">
                <a:avLst/>
              </a:prstGeom>
              <a:ln w="6350">
                <a:solidFill>
                  <a:schemeClr val="accent5"/>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gray">
              <a:xfrm>
                <a:off x="270004" y="2490012"/>
                <a:ext cx="1178417" cy="0"/>
              </a:xfrm>
              <a:prstGeom prst="line">
                <a:avLst/>
              </a:prstGeom>
              <a:ln w="6350">
                <a:solidFill>
                  <a:schemeClr val="accent5"/>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gray">
              <a:xfrm>
                <a:off x="289054" y="3128187"/>
                <a:ext cx="1244471" cy="0"/>
              </a:xfrm>
              <a:prstGeom prst="line">
                <a:avLst/>
              </a:prstGeom>
              <a:ln w="6350">
                <a:solidFill>
                  <a:schemeClr val="accent5"/>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49" name="Group 48"/>
          <p:cNvGrpSpPr/>
          <p:nvPr/>
        </p:nvGrpSpPr>
        <p:grpSpPr>
          <a:xfrm>
            <a:off x="1578663" y="998458"/>
            <a:ext cx="1665728" cy="2348309"/>
            <a:chOff x="1578663" y="998458"/>
            <a:chExt cx="1665728" cy="2348309"/>
          </a:xfrm>
        </p:grpSpPr>
        <p:sp>
          <p:nvSpPr>
            <p:cNvPr id="22" name="TextBox 21"/>
            <p:cNvSpPr txBox="1"/>
            <p:nvPr/>
          </p:nvSpPr>
          <p:spPr bwMode="gray">
            <a:xfrm>
              <a:off x="1660654" y="1882625"/>
              <a:ext cx="1414132" cy="246221"/>
            </a:xfrm>
            <a:prstGeom prst="rect">
              <a:avLst/>
            </a:prstGeom>
            <a:noFill/>
          </p:spPr>
          <p:txBody>
            <a:bodyPr wrap="square" lIns="0" tIns="0" rIns="0" bIns="0" rtlCol="0">
              <a:spAutoFit/>
            </a:bodyPr>
            <a:lstStyle/>
            <a:p>
              <a:pPr>
                <a:spcBef>
                  <a:spcPts val="500"/>
                </a:spcBef>
              </a:pPr>
              <a:r>
                <a:rPr lang="en-US" sz="800" dirty="0"/>
                <a:t>Orientation Staff and Select Pathway Advisors  </a:t>
              </a:r>
            </a:p>
          </p:txBody>
        </p:sp>
        <p:grpSp>
          <p:nvGrpSpPr>
            <p:cNvPr id="47" name="Group 46"/>
            <p:cNvGrpSpPr/>
            <p:nvPr/>
          </p:nvGrpSpPr>
          <p:grpSpPr>
            <a:xfrm>
              <a:off x="1578663" y="998458"/>
              <a:ext cx="1665728" cy="2348309"/>
              <a:chOff x="1578663" y="998458"/>
              <a:chExt cx="1665728" cy="2348309"/>
            </a:xfrm>
          </p:grpSpPr>
          <p:sp>
            <p:nvSpPr>
              <p:cNvPr id="62" name="object 22"/>
              <p:cNvSpPr/>
              <p:nvPr/>
            </p:nvSpPr>
            <p:spPr>
              <a:xfrm flipV="1">
                <a:off x="1726022" y="1275518"/>
                <a:ext cx="1518369" cy="41564"/>
              </a:xfrm>
              <a:custGeom>
                <a:avLst/>
                <a:gdLst/>
                <a:ahLst/>
                <a:cxnLst/>
                <a:rect l="l" t="t" r="r" b="b"/>
                <a:pathLst>
                  <a:path w="6717665">
                    <a:moveTo>
                      <a:pt x="0" y="0"/>
                    </a:moveTo>
                    <a:lnTo>
                      <a:pt x="6717233" y="0"/>
                    </a:lnTo>
                  </a:path>
                </a:pathLst>
              </a:custGeom>
              <a:ln w="76200">
                <a:solidFill>
                  <a:schemeClr val="accent1"/>
                </a:solidFill>
              </a:ln>
            </p:spPr>
            <p:txBody>
              <a:bodyPr wrap="square" lIns="0" tIns="0" rIns="0" bIns="0" rtlCol="0"/>
              <a:lstStyle/>
              <a:p>
                <a:endParaRPr/>
              </a:p>
            </p:txBody>
          </p:sp>
          <p:grpSp>
            <p:nvGrpSpPr>
              <p:cNvPr id="15" name="Group 14"/>
              <p:cNvGrpSpPr/>
              <p:nvPr/>
            </p:nvGrpSpPr>
            <p:grpSpPr>
              <a:xfrm>
                <a:off x="1578663" y="998458"/>
                <a:ext cx="1400428" cy="2348309"/>
                <a:chOff x="1578663" y="998458"/>
                <a:chExt cx="1400428" cy="2348309"/>
              </a:xfrm>
            </p:grpSpPr>
            <p:cxnSp>
              <p:nvCxnSpPr>
                <p:cNvPr id="9" name="Straight Connector 8"/>
                <p:cNvCxnSpPr/>
                <p:nvPr/>
              </p:nvCxnSpPr>
              <p:spPr bwMode="gray">
                <a:xfrm>
                  <a:off x="1674324" y="1219195"/>
                  <a:ext cx="0" cy="372140"/>
                </a:xfrm>
                <a:prstGeom prst="line">
                  <a:avLst/>
                </a:prstGeom>
                <a:ln w="12700">
                  <a:solidFill>
                    <a:schemeClr val="accent3"/>
                  </a:solidFill>
                  <a:prstDash val="solid"/>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3" name="object 19"/>
                <p:cNvSpPr txBox="1"/>
                <p:nvPr/>
              </p:nvSpPr>
              <p:spPr>
                <a:xfrm>
                  <a:off x="1579738" y="998458"/>
                  <a:ext cx="1161415" cy="151323"/>
                </a:xfrm>
                <a:prstGeom prst="rect">
                  <a:avLst/>
                </a:prstGeom>
              </p:spPr>
              <p:txBody>
                <a:bodyPr vert="horz" wrap="square" lIns="0" tIns="12700" rIns="0" bIns="0" rtlCol="0">
                  <a:spAutoFit/>
                </a:bodyPr>
                <a:lstStyle/>
                <a:p>
                  <a:pPr marL="12700">
                    <a:lnSpc>
                      <a:spcPct val="100000"/>
                    </a:lnSpc>
                    <a:spcBef>
                      <a:spcPts val="100"/>
                    </a:spcBef>
                  </a:pPr>
                  <a:r>
                    <a:rPr lang="en-US" sz="900" b="1" i="1" spc="-10" dirty="0">
                      <a:solidFill>
                        <a:srgbClr val="333E48"/>
                      </a:solidFill>
                      <a:latin typeface="Verdana"/>
                      <a:cs typeface="Verdana"/>
                    </a:rPr>
                    <a:t>Summer 2017</a:t>
                  </a:r>
                  <a:endParaRPr sz="900" b="1" i="1" dirty="0">
                    <a:latin typeface="Verdana"/>
                    <a:cs typeface="Verdana"/>
                  </a:endParaRPr>
                </a:p>
              </p:txBody>
            </p:sp>
            <p:sp>
              <p:nvSpPr>
                <p:cNvPr id="16" name="object 25"/>
                <p:cNvSpPr/>
                <p:nvPr/>
              </p:nvSpPr>
              <p:spPr>
                <a:xfrm>
                  <a:off x="1578663" y="1204480"/>
                  <a:ext cx="211835" cy="211836"/>
                </a:xfrm>
                <a:prstGeom prst="rect">
                  <a:avLst/>
                </a:prstGeom>
                <a:blipFill>
                  <a:blip r:embed="rId4" cstate="print"/>
                  <a:stretch>
                    <a:fillRect/>
                  </a:stretch>
                </a:blipFill>
              </p:spPr>
              <p:txBody>
                <a:bodyPr wrap="square" lIns="0" tIns="0" rIns="0" bIns="0" rtlCol="0"/>
                <a:lstStyle/>
                <a:p>
                  <a:endParaRPr/>
                </a:p>
              </p:txBody>
            </p:sp>
            <p:sp>
              <p:nvSpPr>
                <p:cNvPr id="33" name="TextBox 32"/>
                <p:cNvSpPr txBox="1"/>
                <p:nvPr/>
              </p:nvSpPr>
              <p:spPr bwMode="gray">
                <a:xfrm>
                  <a:off x="1660654" y="2566652"/>
                  <a:ext cx="1318437" cy="123111"/>
                </a:xfrm>
                <a:prstGeom prst="rect">
                  <a:avLst/>
                </a:prstGeom>
                <a:noFill/>
              </p:spPr>
              <p:txBody>
                <a:bodyPr wrap="square" lIns="0" tIns="0" rIns="0" bIns="0" rtlCol="0">
                  <a:spAutoFit/>
                </a:bodyPr>
                <a:lstStyle/>
                <a:p>
                  <a:pPr>
                    <a:spcBef>
                      <a:spcPts val="500"/>
                    </a:spcBef>
                  </a:pPr>
                  <a:r>
                    <a:rPr lang="en-US" sz="800" dirty="0"/>
                    <a:t>Pilot Group Training </a:t>
                  </a:r>
                </a:p>
              </p:txBody>
            </p:sp>
            <p:sp>
              <p:nvSpPr>
                <p:cNvPr id="38" name="TextBox 37"/>
                <p:cNvSpPr txBox="1"/>
                <p:nvPr/>
              </p:nvSpPr>
              <p:spPr bwMode="gray">
                <a:xfrm>
                  <a:off x="1660654" y="3223656"/>
                  <a:ext cx="1297172" cy="123111"/>
                </a:xfrm>
                <a:prstGeom prst="rect">
                  <a:avLst/>
                </a:prstGeom>
                <a:noFill/>
              </p:spPr>
              <p:txBody>
                <a:bodyPr wrap="square" lIns="0" tIns="0" rIns="0" bIns="0" rtlCol="0">
                  <a:spAutoFit/>
                </a:bodyPr>
                <a:lstStyle/>
                <a:p>
                  <a:pPr lvl="0"/>
                  <a:r>
                    <a:rPr lang="en-US" sz="800" dirty="0"/>
                    <a:t>Student Promotion </a:t>
                  </a:r>
                </a:p>
              </p:txBody>
            </p:sp>
            <p:cxnSp>
              <p:nvCxnSpPr>
                <p:cNvPr id="67" name="Straight Connector 66"/>
                <p:cNvCxnSpPr/>
                <p:nvPr/>
              </p:nvCxnSpPr>
              <p:spPr bwMode="gray">
                <a:xfrm>
                  <a:off x="1660654" y="1832787"/>
                  <a:ext cx="1178417" cy="0"/>
                </a:xfrm>
                <a:prstGeom prst="line">
                  <a:avLst/>
                </a:prstGeom>
                <a:ln w="6350">
                  <a:solidFill>
                    <a:schemeClr val="accent5"/>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bwMode="gray">
                <a:xfrm>
                  <a:off x="1660654" y="2490012"/>
                  <a:ext cx="1178417" cy="0"/>
                </a:xfrm>
                <a:prstGeom prst="line">
                  <a:avLst/>
                </a:prstGeom>
                <a:ln w="6350">
                  <a:solidFill>
                    <a:schemeClr val="accent5"/>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bwMode="gray">
                <a:xfrm>
                  <a:off x="1660654" y="3128187"/>
                  <a:ext cx="1244471" cy="0"/>
                </a:xfrm>
                <a:prstGeom prst="line">
                  <a:avLst/>
                </a:prstGeom>
                <a:ln w="6350">
                  <a:solidFill>
                    <a:schemeClr val="accent5"/>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grpSp>
      <p:grpSp>
        <p:nvGrpSpPr>
          <p:cNvPr id="46" name="Group 45"/>
          <p:cNvGrpSpPr/>
          <p:nvPr/>
        </p:nvGrpSpPr>
        <p:grpSpPr>
          <a:xfrm>
            <a:off x="3190535" y="998458"/>
            <a:ext cx="1627017" cy="2594530"/>
            <a:chOff x="3190535" y="998458"/>
            <a:chExt cx="1627017" cy="2594530"/>
          </a:xfrm>
        </p:grpSpPr>
        <p:sp>
          <p:nvSpPr>
            <p:cNvPr id="63" name="object 22"/>
            <p:cNvSpPr/>
            <p:nvPr/>
          </p:nvSpPr>
          <p:spPr>
            <a:xfrm flipV="1">
              <a:off x="3299183" y="1275518"/>
              <a:ext cx="1518369" cy="41564"/>
            </a:xfrm>
            <a:custGeom>
              <a:avLst/>
              <a:gdLst/>
              <a:ahLst/>
              <a:cxnLst/>
              <a:rect l="l" t="t" r="r" b="b"/>
              <a:pathLst>
                <a:path w="6717665">
                  <a:moveTo>
                    <a:pt x="0" y="0"/>
                  </a:moveTo>
                  <a:lnTo>
                    <a:pt x="6717233" y="0"/>
                  </a:lnTo>
                </a:path>
              </a:pathLst>
            </a:custGeom>
            <a:ln w="76200">
              <a:solidFill>
                <a:schemeClr val="accent1"/>
              </a:solidFill>
            </a:ln>
          </p:spPr>
          <p:txBody>
            <a:bodyPr wrap="square" lIns="0" tIns="0" rIns="0" bIns="0" rtlCol="0"/>
            <a:lstStyle/>
            <a:p>
              <a:endParaRPr/>
            </a:p>
          </p:txBody>
        </p:sp>
        <p:grpSp>
          <p:nvGrpSpPr>
            <p:cNvPr id="35" name="Group 34"/>
            <p:cNvGrpSpPr/>
            <p:nvPr/>
          </p:nvGrpSpPr>
          <p:grpSpPr>
            <a:xfrm>
              <a:off x="3190535" y="998458"/>
              <a:ext cx="1423454" cy="2594530"/>
              <a:chOff x="3190535" y="998458"/>
              <a:chExt cx="1423454" cy="2594530"/>
            </a:xfrm>
          </p:grpSpPr>
          <p:cxnSp>
            <p:nvCxnSpPr>
              <p:cNvPr id="8" name="Straight Connector 7"/>
              <p:cNvCxnSpPr/>
              <p:nvPr/>
            </p:nvCxnSpPr>
            <p:spPr bwMode="gray">
              <a:xfrm>
                <a:off x="3283169" y="1219195"/>
                <a:ext cx="0" cy="372140"/>
              </a:xfrm>
              <a:prstGeom prst="line">
                <a:avLst/>
              </a:prstGeom>
              <a:ln w="12700">
                <a:solidFill>
                  <a:schemeClr val="accent3"/>
                </a:solidFill>
                <a:prstDash val="solid"/>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7" name="object 26"/>
              <p:cNvSpPr txBox="1"/>
              <p:nvPr/>
            </p:nvSpPr>
            <p:spPr>
              <a:xfrm>
                <a:off x="3230005" y="998458"/>
                <a:ext cx="1222375" cy="151323"/>
              </a:xfrm>
              <a:prstGeom prst="rect">
                <a:avLst/>
              </a:prstGeom>
            </p:spPr>
            <p:txBody>
              <a:bodyPr vert="horz" wrap="square" lIns="0" tIns="12700" rIns="0" bIns="0" rtlCol="0">
                <a:spAutoFit/>
              </a:bodyPr>
              <a:lstStyle/>
              <a:p>
                <a:pPr marL="12700">
                  <a:lnSpc>
                    <a:spcPct val="100000"/>
                  </a:lnSpc>
                  <a:spcBef>
                    <a:spcPts val="100"/>
                  </a:spcBef>
                </a:pPr>
                <a:r>
                  <a:rPr lang="en-US" sz="900" b="1" i="1" spc="-5" dirty="0">
                    <a:solidFill>
                      <a:srgbClr val="333E48"/>
                    </a:solidFill>
                    <a:latin typeface="Verdana"/>
                    <a:cs typeface="Verdana"/>
                  </a:rPr>
                  <a:t>Fall 2017</a:t>
                </a:r>
                <a:endParaRPr sz="900" b="1" i="1" dirty="0">
                  <a:latin typeface="Verdana"/>
                  <a:cs typeface="Verdana"/>
                </a:endParaRPr>
              </a:p>
            </p:txBody>
          </p:sp>
          <p:sp>
            <p:nvSpPr>
              <p:cNvPr id="18" name="object 27"/>
              <p:cNvSpPr/>
              <p:nvPr/>
            </p:nvSpPr>
            <p:spPr>
              <a:xfrm>
                <a:off x="3190535" y="1204480"/>
                <a:ext cx="211835" cy="211836"/>
              </a:xfrm>
              <a:prstGeom prst="rect">
                <a:avLst/>
              </a:prstGeom>
              <a:blipFill>
                <a:blip r:embed="rId3" cstate="print"/>
                <a:stretch>
                  <a:fillRect/>
                </a:stretch>
              </a:blipFill>
            </p:spPr>
            <p:txBody>
              <a:bodyPr wrap="square" lIns="0" tIns="0" rIns="0" bIns="0" rtlCol="0"/>
              <a:lstStyle/>
              <a:p>
                <a:endParaRPr/>
              </a:p>
            </p:txBody>
          </p:sp>
          <p:sp>
            <p:nvSpPr>
              <p:cNvPr id="23" name="TextBox 22"/>
              <p:cNvSpPr txBox="1"/>
              <p:nvPr/>
            </p:nvSpPr>
            <p:spPr bwMode="gray">
              <a:xfrm>
                <a:off x="3278725" y="1882625"/>
                <a:ext cx="1335264" cy="246221"/>
              </a:xfrm>
              <a:prstGeom prst="rect">
                <a:avLst/>
              </a:prstGeom>
              <a:noFill/>
            </p:spPr>
            <p:txBody>
              <a:bodyPr wrap="square" lIns="0" tIns="0" rIns="0" bIns="0" rtlCol="0">
                <a:spAutoFit/>
              </a:bodyPr>
              <a:lstStyle/>
              <a:p>
                <a:pPr>
                  <a:spcBef>
                    <a:spcPts val="500"/>
                  </a:spcBef>
                </a:pPr>
                <a:r>
                  <a:rPr lang="en-US" sz="800" dirty="0"/>
                  <a:t>All Pathway and CTE Advisors</a:t>
                </a:r>
              </a:p>
            </p:txBody>
          </p:sp>
          <p:sp>
            <p:nvSpPr>
              <p:cNvPr id="28" name="TextBox 27"/>
              <p:cNvSpPr txBox="1"/>
              <p:nvPr/>
            </p:nvSpPr>
            <p:spPr bwMode="gray">
              <a:xfrm>
                <a:off x="3278725" y="2566652"/>
                <a:ext cx="1318437" cy="123111"/>
              </a:xfrm>
              <a:prstGeom prst="rect">
                <a:avLst/>
              </a:prstGeom>
              <a:noFill/>
            </p:spPr>
            <p:txBody>
              <a:bodyPr wrap="square" lIns="0" tIns="0" rIns="0" bIns="0" rtlCol="0">
                <a:spAutoFit/>
              </a:bodyPr>
              <a:lstStyle/>
              <a:p>
                <a:pPr>
                  <a:spcBef>
                    <a:spcPts val="500"/>
                  </a:spcBef>
                </a:pPr>
                <a:r>
                  <a:rPr lang="en-US" sz="800" dirty="0"/>
                  <a:t>Campus-Wide Retreat </a:t>
                </a:r>
              </a:p>
            </p:txBody>
          </p:sp>
          <p:sp>
            <p:nvSpPr>
              <p:cNvPr id="37" name="TextBox 36"/>
              <p:cNvSpPr txBox="1"/>
              <p:nvPr/>
            </p:nvSpPr>
            <p:spPr bwMode="gray">
              <a:xfrm>
                <a:off x="3278725" y="3223656"/>
                <a:ext cx="1297172" cy="369332"/>
              </a:xfrm>
              <a:prstGeom prst="rect">
                <a:avLst/>
              </a:prstGeom>
              <a:noFill/>
            </p:spPr>
            <p:txBody>
              <a:bodyPr wrap="square" lIns="0" tIns="0" rIns="0" bIns="0" rtlCol="0">
                <a:spAutoFit/>
              </a:bodyPr>
              <a:lstStyle/>
              <a:p>
                <a:r>
                  <a:rPr lang="en-US" sz="800" dirty="0"/>
                  <a:t>Pilot Campaigns Launched </a:t>
                </a:r>
                <a:r>
                  <a:rPr lang="en-US" sz="800" i="1" dirty="0"/>
                  <a:t>(Business Pathway Students) </a:t>
                </a:r>
              </a:p>
            </p:txBody>
          </p:sp>
          <p:cxnSp>
            <p:nvCxnSpPr>
              <p:cNvPr id="73" name="Straight Connector 72"/>
              <p:cNvCxnSpPr/>
              <p:nvPr/>
            </p:nvCxnSpPr>
            <p:spPr bwMode="gray">
              <a:xfrm>
                <a:off x="3278725" y="1832787"/>
                <a:ext cx="1178417" cy="0"/>
              </a:xfrm>
              <a:prstGeom prst="line">
                <a:avLst/>
              </a:prstGeom>
              <a:ln w="6350">
                <a:solidFill>
                  <a:schemeClr val="accent5"/>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bwMode="gray">
              <a:xfrm>
                <a:off x="3278725" y="2490012"/>
                <a:ext cx="1178417" cy="0"/>
              </a:xfrm>
              <a:prstGeom prst="line">
                <a:avLst/>
              </a:prstGeom>
              <a:ln w="6350">
                <a:solidFill>
                  <a:schemeClr val="accent5"/>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bwMode="gray">
              <a:xfrm>
                <a:off x="3241804" y="3128187"/>
                <a:ext cx="1244471" cy="0"/>
              </a:xfrm>
              <a:prstGeom prst="line">
                <a:avLst/>
              </a:prstGeom>
              <a:ln w="6350">
                <a:solidFill>
                  <a:schemeClr val="accent5"/>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39" name="Group 38"/>
          <p:cNvGrpSpPr/>
          <p:nvPr/>
        </p:nvGrpSpPr>
        <p:grpSpPr>
          <a:xfrm>
            <a:off x="4723159" y="998496"/>
            <a:ext cx="1544291" cy="2840713"/>
            <a:chOff x="4723159" y="998496"/>
            <a:chExt cx="1544291" cy="2840713"/>
          </a:xfrm>
        </p:grpSpPr>
        <p:sp>
          <p:nvSpPr>
            <p:cNvPr id="64" name="object 22"/>
            <p:cNvSpPr/>
            <p:nvPr/>
          </p:nvSpPr>
          <p:spPr>
            <a:xfrm flipV="1">
              <a:off x="4848632" y="1275518"/>
              <a:ext cx="1254850" cy="41564"/>
            </a:xfrm>
            <a:custGeom>
              <a:avLst/>
              <a:gdLst/>
              <a:ahLst/>
              <a:cxnLst/>
              <a:rect l="l" t="t" r="r" b="b"/>
              <a:pathLst>
                <a:path w="6717665">
                  <a:moveTo>
                    <a:pt x="0" y="0"/>
                  </a:moveTo>
                  <a:lnTo>
                    <a:pt x="6717233" y="0"/>
                  </a:lnTo>
                </a:path>
              </a:pathLst>
            </a:custGeom>
            <a:ln w="76200">
              <a:solidFill>
                <a:schemeClr val="accent1"/>
              </a:solidFill>
            </a:ln>
          </p:spPr>
          <p:txBody>
            <a:bodyPr wrap="square" lIns="0" tIns="0" rIns="0" bIns="0" rtlCol="0"/>
            <a:lstStyle/>
            <a:p>
              <a:endParaRPr/>
            </a:p>
          </p:txBody>
        </p:sp>
        <p:cxnSp>
          <p:nvCxnSpPr>
            <p:cNvPr id="7" name="Straight Connector 6"/>
            <p:cNvCxnSpPr/>
            <p:nvPr/>
          </p:nvCxnSpPr>
          <p:spPr bwMode="gray">
            <a:xfrm>
              <a:off x="4825996" y="1219195"/>
              <a:ext cx="0" cy="372140"/>
            </a:xfrm>
            <a:prstGeom prst="line">
              <a:avLst/>
            </a:prstGeom>
            <a:ln w="12700">
              <a:solidFill>
                <a:schemeClr val="accent3"/>
              </a:solidFill>
              <a:prstDash val="solid"/>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0" name="object 48"/>
            <p:cNvSpPr txBox="1"/>
            <p:nvPr/>
          </p:nvSpPr>
          <p:spPr>
            <a:xfrm>
              <a:off x="4763786" y="998496"/>
              <a:ext cx="984250" cy="151323"/>
            </a:xfrm>
            <a:prstGeom prst="rect">
              <a:avLst/>
            </a:prstGeom>
          </p:spPr>
          <p:txBody>
            <a:bodyPr vert="horz" wrap="square" lIns="0" tIns="12700" rIns="0" bIns="0" rtlCol="0">
              <a:spAutoFit/>
            </a:bodyPr>
            <a:lstStyle/>
            <a:p>
              <a:pPr marL="12700">
                <a:lnSpc>
                  <a:spcPct val="100000"/>
                </a:lnSpc>
                <a:spcBef>
                  <a:spcPts val="100"/>
                </a:spcBef>
              </a:pPr>
              <a:r>
                <a:rPr lang="en-US" sz="900" b="1" i="1" spc="-5" dirty="0">
                  <a:solidFill>
                    <a:srgbClr val="333E48"/>
                  </a:solidFill>
                  <a:latin typeface="Verdana"/>
                  <a:cs typeface="Verdana"/>
                </a:rPr>
                <a:t>Spring 2018</a:t>
              </a:r>
              <a:endParaRPr sz="900" b="1" i="1" dirty="0">
                <a:latin typeface="Verdana"/>
                <a:cs typeface="Verdana"/>
              </a:endParaRPr>
            </a:p>
          </p:txBody>
        </p:sp>
        <p:sp>
          <p:nvSpPr>
            <p:cNvPr id="21" name="object 49"/>
            <p:cNvSpPr/>
            <p:nvPr/>
          </p:nvSpPr>
          <p:spPr>
            <a:xfrm>
              <a:off x="4723159" y="1198383"/>
              <a:ext cx="211835" cy="211836"/>
            </a:xfrm>
            <a:prstGeom prst="rect">
              <a:avLst/>
            </a:prstGeom>
            <a:blipFill>
              <a:blip r:embed="rId5" cstate="print"/>
              <a:stretch>
                <a:fillRect/>
              </a:stretch>
            </a:blipFill>
          </p:spPr>
          <p:txBody>
            <a:bodyPr wrap="square" lIns="0" tIns="0" rIns="0" bIns="0" rtlCol="0"/>
            <a:lstStyle/>
            <a:p>
              <a:endParaRPr/>
            </a:p>
          </p:txBody>
        </p:sp>
        <p:sp>
          <p:nvSpPr>
            <p:cNvPr id="24" name="TextBox 23"/>
            <p:cNvSpPr txBox="1"/>
            <p:nvPr/>
          </p:nvSpPr>
          <p:spPr bwMode="gray">
            <a:xfrm>
              <a:off x="4822954" y="1882625"/>
              <a:ext cx="1303361" cy="246221"/>
            </a:xfrm>
            <a:prstGeom prst="rect">
              <a:avLst/>
            </a:prstGeom>
            <a:noFill/>
          </p:spPr>
          <p:txBody>
            <a:bodyPr wrap="square" lIns="0" tIns="0" rIns="0" bIns="0" rtlCol="0">
              <a:spAutoFit/>
            </a:bodyPr>
            <a:lstStyle/>
            <a:p>
              <a:pPr>
                <a:spcBef>
                  <a:spcPts val="500"/>
                </a:spcBef>
              </a:pPr>
              <a:r>
                <a:rPr lang="en-US" sz="800" dirty="0"/>
                <a:t>All Advisors + Special Program Advisors</a:t>
              </a:r>
            </a:p>
          </p:txBody>
        </p:sp>
        <p:sp>
          <p:nvSpPr>
            <p:cNvPr id="27" name="TextBox 26"/>
            <p:cNvSpPr txBox="1"/>
            <p:nvPr/>
          </p:nvSpPr>
          <p:spPr bwMode="gray">
            <a:xfrm>
              <a:off x="4822953" y="3223656"/>
              <a:ext cx="1387347" cy="615553"/>
            </a:xfrm>
            <a:prstGeom prst="rect">
              <a:avLst/>
            </a:prstGeom>
            <a:noFill/>
          </p:spPr>
          <p:txBody>
            <a:bodyPr wrap="square" lIns="0" tIns="0" rIns="0" bIns="0" rtlCol="0">
              <a:spAutoFit/>
            </a:bodyPr>
            <a:lstStyle/>
            <a:p>
              <a:r>
                <a:rPr lang="en-US" sz="800" dirty="0"/>
                <a:t>Appointment Scheduling Launched Campus-Wide Campaigns Launched</a:t>
              </a:r>
            </a:p>
            <a:p>
              <a:r>
                <a:rPr lang="en-US" sz="800" i="1" dirty="0"/>
                <a:t>(Fall 2015 and Spring 2018 FTIC Cohorts)   </a:t>
              </a:r>
            </a:p>
          </p:txBody>
        </p:sp>
        <p:sp>
          <p:nvSpPr>
            <p:cNvPr id="29" name="TextBox 28"/>
            <p:cNvSpPr txBox="1"/>
            <p:nvPr/>
          </p:nvSpPr>
          <p:spPr bwMode="gray">
            <a:xfrm>
              <a:off x="4822954" y="2566652"/>
              <a:ext cx="1318437" cy="492443"/>
            </a:xfrm>
            <a:prstGeom prst="rect">
              <a:avLst/>
            </a:prstGeom>
            <a:noFill/>
          </p:spPr>
          <p:txBody>
            <a:bodyPr wrap="square" lIns="0" tIns="0" rIns="0" bIns="0" rtlCol="0">
              <a:spAutoFit/>
            </a:bodyPr>
            <a:lstStyle/>
            <a:p>
              <a:pPr marL="52388" indent="-52388">
                <a:spcBef>
                  <a:spcPts val="500"/>
                </a:spcBef>
                <a:buFont typeface="Arial" panose="020B0604020202020204" pitchFamily="34" charset="0"/>
                <a:buChar char="•"/>
              </a:pPr>
              <a:r>
                <a:rPr lang="en-US" sz="800" dirty="0"/>
                <a:t>Campus-Wide Retreat</a:t>
              </a:r>
            </a:p>
            <a:p>
              <a:pPr marL="52388" indent="-52388">
                <a:buFont typeface="Arial" panose="020B0604020202020204" pitchFamily="34" charset="0"/>
                <a:buChar char="•"/>
              </a:pPr>
              <a:r>
                <a:rPr lang="en-US" sz="800" dirty="0"/>
                <a:t>Campus Trainings </a:t>
              </a:r>
            </a:p>
            <a:p>
              <a:pPr marL="52388" indent="-52388" algn="just">
                <a:buFont typeface="Arial" panose="020B0604020202020204" pitchFamily="34" charset="0"/>
                <a:buChar char="•"/>
              </a:pPr>
              <a:r>
                <a:rPr lang="en-US" sz="800" dirty="0"/>
                <a:t>1-on-1 Trainings </a:t>
              </a:r>
            </a:p>
            <a:p>
              <a:pPr marL="52388" indent="-52388" algn="just">
                <a:buFont typeface="Arial" panose="020B0604020202020204" pitchFamily="34" charset="0"/>
                <a:buChar char="•"/>
              </a:pPr>
              <a:r>
                <a:rPr lang="en-US" sz="800" dirty="0"/>
                <a:t>User Audits</a:t>
              </a:r>
            </a:p>
          </p:txBody>
        </p:sp>
        <p:sp>
          <p:nvSpPr>
            <p:cNvPr id="66" name="object 23"/>
            <p:cNvSpPr/>
            <p:nvPr/>
          </p:nvSpPr>
          <p:spPr>
            <a:xfrm>
              <a:off x="6038215" y="1195323"/>
              <a:ext cx="229235" cy="228600"/>
            </a:xfrm>
            <a:custGeom>
              <a:avLst/>
              <a:gdLst/>
              <a:ahLst/>
              <a:cxnLst/>
              <a:rect l="l" t="t" r="r" b="b"/>
              <a:pathLst>
                <a:path w="229234" h="228600">
                  <a:moveTo>
                    <a:pt x="12" y="0"/>
                  </a:moveTo>
                  <a:lnTo>
                    <a:pt x="0" y="228600"/>
                  </a:lnTo>
                  <a:lnTo>
                    <a:pt x="228612" y="114312"/>
                  </a:lnTo>
                  <a:lnTo>
                    <a:pt x="12" y="0"/>
                  </a:lnTo>
                  <a:close/>
                </a:path>
              </a:pathLst>
            </a:custGeom>
            <a:solidFill>
              <a:schemeClr val="accent1"/>
            </a:solidFill>
          </p:spPr>
          <p:txBody>
            <a:bodyPr wrap="square" lIns="0" tIns="0" rIns="0" bIns="0" rtlCol="0"/>
            <a:lstStyle/>
            <a:p>
              <a:endParaRPr/>
            </a:p>
          </p:txBody>
        </p:sp>
        <p:cxnSp>
          <p:nvCxnSpPr>
            <p:cNvPr id="76" name="Straight Connector 75"/>
            <p:cNvCxnSpPr/>
            <p:nvPr/>
          </p:nvCxnSpPr>
          <p:spPr bwMode="gray">
            <a:xfrm>
              <a:off x="4822954" y="1832787"/>
              <a:ext cx="1178417" cy="0"/>
            </a:xfrm>
            <a:prstGeom prst="line">
              <a:avLst/>
            </a:prstGeom>
            <a:ln w="6350">
              <a:solidFill>
                <a:schemeClr val="accent5"/>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bwMode="gray">
            <a:xfrm>
              <a:off x="4822954" y="2490012"/>
              <a:ext cx="1178417" cy="0"/>
            </a:xfrm>
            <a:prstGeom prst="line">
              <a:avLst/>
            </a:prstGeom>
            <a:ln w="6350">
              <a:solidFill>
                <a:schemeClr val="accent5"/>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gray">
            <a:xfrm>
              <a:off x="4794379" y="3128187"/>
              <a:ext cx="1244471" cy="0"/>
            </a:xfrm>
            <a:prstGeom prst="line">
              <a:avLst/>
            </a:prstGeom>
            <a:ln w="6350">
              <a:solidFill>
                <a:schemeClr val="accent5"/>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94" name="Group 93"/>
          <p:cNvGrpSpPr/>
          <p:nvPr/>
        </p:nvGrpSpPr>
        <p:grpSpPr>
          <a:xfrm>
            <a:off x="3318807" y="887536"/>
            <a:ext cx="2438400" cy="3467102"/>
            <a:chOff x="6543675" y="1000123"/>
            <a:chExt cx="2438400" cy="3467102"/>
          </a:xfrm>
        </p:grpSpPr>
        <p:sp>
          <p:nvSpPr>
            <p:cNvPr id="4" name="TextBox 3"/>
            <p:cNvSpPr txBox="1"/>
            <p:nvPr/>
          </p:nvSpPr>
          <p:spPr>
            <a:xfrm>
              <a:off x="6701008" y="2238374"/>
              <a:ext cx="2166767" cy="2031325"/>
            </a:xfrm>
            <a:prstGeom prst="rect">
              <a:avLst/>
            </a:prstGeom>
            <a:noFill/>
          </p:spPr>
          <p:txBody>
            <a:bodyPr wrap="square" lIns="0" tIns="0" rIns="0" bIns="0" rtlCol="0">
              <a:spAutoFit/>
            </a:bodyPr>
            <a:lstStyle/>
            <a:p>
              <a:pPr marL="171450" indent="-171450">
                <a:spcAft>
                  <a:spcPts val="600"/>
                </a:spcAft>
                <a:buFont typeface="Wingdings" panose="05000000000000000000" pitchFamily="2" charset="2"/>
                <a:buChar char="Ø"/>
              </a:pPr>
              <a:r>
                <a:rPr lang="en-US" sz="900" dirty="0"/>
                <a:t>Stopped to reflect on operational and staff preparedness after the pilot group training </a:t>
              </a:r>
            </a:p>
            <a:p>
              <a:pPr marL="171450" indent="-171450">
                <a:spcAft>
                  <a:spcPts val="600"/>
                </a:spcAft>
                <a:buFont typeface="Wingdings" panose="05000000000000000000" pitchFamily="2" charset="2"/>
                <a:buChar char="Ø"/>
              </a:pPr>
              <a:r>
                <a:rPr lang="en-US" sz="900" dirty="0"/>
                <a:t>Realized that additional human resources would be needed to support the full launch </a:t>
              </a:r>
            </a:p>
            <a:p>
              <a:pPr marL="171450" indent="-171450">
                <a:spcAft>
                  <a:spcPts val="600"/>
                </a:spcAft>
                <a:buFont typeface="Wingdings" panose="05000000000000000000" pitchFamily="2" charset="2"/>
                <a:buChar char="Ø"/>
              </a:pPr>
              <a:r>
                <a:rPr lang="en-US" sz="900" dirty="0"/>
                <a:t>Shifted an existing staff to focus on training and expectation setting for advisors </a:t>
              </a:r>
            </a:p>
            <a:p>
              <a:pPr marL="171450" indent="-171450">
                <a:spcAft>
                  <a:spcPts val="600"/>
                </a:spcAft>
                <a:buFont typeface="Wingdings" panose="05000000000000000000" pitchFamily="2" charset="2"/>
                <a:buChar char="Ø"/>
              </a:pPr>
              <a:r>
                <a:rPr lang="en-US" sz="900" dirty="0"/>
                <a:t>Decided to use the fall semester to create a campaign strategy and ensure proper auto-assignments for appointment scheduling </a:t>
              </a: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7099" y="1000123"/>
              <a:ext cx="914402" cy="914402"/>
            </a:xfrm>
            <a:prstGeom prst="rect">
              <a:avLst/>
            </a:prstGeom>
          </p:spPr>
        </p:pic>
        <p:grpSp>
          <p:nvGrpSpPr>
            <p:cNvPr id="83" name="Group 82"/>
            <p:cNvGrpSpPr/>
            <p:nvPr/>
          </p:nvGrpSpPr>
          <p:grpSpPr bwMode="gray">
            <a:xfrm>
              <a:off x="6543675" y="1345746"/>
              <a:ext cx="2438400" cy="3121479"/>
              <a:chOff x="554002" y="1536246"/>
              <a:chExt cx="1412590" cy="2004123"/>
            </a:xfrm>
          </p:grpSpPr>
          <p:sp>
            <p:nvSpPr>
              <p:cNvPr id="84" name="Right Bracket 83"/>
              <p:cNvSpPr/>
              <p:nvPr/>
            </p:nvSpPr>
            <p:spPr bwMode="gray">
              <a:xfrm>
                <a:off x="1837243" y="1536246"/>
                <a:ext cx="129349" cy="2004123"/>
              </a:xfrm>
              <a:prstGeom prst="rightBracket">
                <a:avLst>
                  <a:gd name="adj" fmla="val 0"/>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sp>
            <p:nvSpPr>
              <p:cNvPr id="85" name="Right Bracket 84"/>
              <p:cNvSpPr/>
              <p:nvPr/>
            </p:nvSpPr>
            <p:spPr bwMode="gray">
              <a:xfrm flipH="1">
                <a:off x="554002" y="1536246"/>
                <a:ext cx="129349" cy="2004123"/>
              </a:xfrm>
              <a:prstGeom prst="rightBracket">
                <a:avLst>
                  <a:gd name="adj" fmla="val 0"/>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grpSp>
        <p:sp>
          <p:nvSpPr>
            <p:cNvPr id="90" name="TextBox 89"/>
            <p:cNvSpPr txBox="1"/>
            <p:nvPr/>
          </p:nvSpPr>
          <p:spPr>
            <a:xfrm>
              <a:off x="6629400" y="1962149"/>
              <a:ext cx="2295525" cy="153888"/>
            </a:xfrm>
            <a:prstGeom prst="rect">
              <a:avLst/>
            </a:prstGeom>
            <a:noFill/>
          </p:spPr>
          <p:txBody>
            <a:bodyPr wrap="square" lIns="0" tIns="0" rIns="0" bIns="0" rtlCol="0">
              <a:spAutoFit/>
            </a:bodyPr>
            <a:lstStyle/>
            <a:p>
              <a:pPr algn="ctr">
                <a:spcBef>
                  <a:spcPts val="500"/>
                </a:spcBef>
              </a:pPr>
              <a:r>
                <a:rPr lang="en-US" sz="1000" b="1" dirty="0"/>
                <a:t>Then We Pumped the Brakes!</a:t>
              </a:r>
            </a:p>
          </p:txBody>
        </p:sp>
      </p:grpSp>
    </p:spTree>
    <p:extLst>
      <p:ext uri="{BB962C8B-B14F-4D97-AF65-F5344CB8AC3E}">
        <p14:creationId xmlns:p14="http://schemas.microsoft.com/office/powerpoint/2010/main" val="158699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fade">
                                      <p:cBhvr>
                                        <p:cTn id="12" dur="500"/>
                                        <p:tgtEl>
                                          <p:spTgt spid="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4"/>
                                        </p:tgtEl>
                                      </p:cBhvr>
                                    </p:animEffect>
                                    <p:set>
                                      <p:cBhvr>
                                        <p:cTn id="17" dur="1" fill="hold">
                                          <p:stCondLst>
                                            <p:cond delay="499"/>
                                          </p:stCondLst>
                                        </p:cTn>
                                        <p:tgtEl>
                                          <p:spTgt spid="94"/>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gray">
          <a:xfrm>
            <a:off x="4127618" y="3184288"/>
            <a:ext cx="2273181" cy="135255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a:p>
        </p:txBody>
      </p:sp>
      <p:sp>
        <p:nvSpPr>
          <p:cNvPr id="2" name="Text Placeholder 1"/>
          <p:cNvSpPr>
            <a:spLocks noGrp="1"/>
          </p:cNvSpPr>
          <p:nvPr>
            <p:ph type="body" sz="quarter" idx="15"/>
          </p:nvPr>
        </p:nvSpPr>
        <p:spPr>
          <a:xfrm>
            <a:off x="280195" y="648661"/>
            <a:ext cx="5842794" cy="200055"/>
          </a:xfrm>
        </p:spPr>
        <p:txBody>
          <a:bodyPr/>
          <a:lstStyle/>
          <a:p>
            <a:r>
              <a:rPr lang="en-US" sz="1300" dirty="0"/>
              <a:t>Agendas Are Designed to Be Interactive and Engaging </a:t>
            </a:r>
          </a:p>
        </p:txBody>
      </p:sp>
      <p:sp>
        <p:nvSpPr>
          <p:cNvPr id="6" name="Title 5"/>
          <p:cNvSpPr>
            <a:spLocks noGrp="1"/>
          </p:cNvSpPr>
          <p:nvPr>
            <p:ph type="title"/>
          </p:nvPr>
        </p:nvSpPr>
        <p:spPr/>
        <p:txBody>
          <a:bodyPr/>
          <a:lstStyle/>
          <a:p>
            <a:r>
              <a:rPr lang="en-US" dirty="0"/>
              <a:t>College-Wide Training Drives Culture Change </a:t>
            </a:r>
          </a:p>
        </p:txBody>
      </p:sp>
      <p:sp>
        <p:nvSpPr>
          <p:cNvPr id="8" name="TextBox 7"/>
          <p:cNvSpPr txBox="1"/>
          <p:nvPr/>
        </p:nvSpPr>
        <p:spPr>
          <a:xfrm>
            <a:off x="409903" y="1908637"/>
            <a:ext cx="1313793" cy="1064394"/>
          </a:xfrm>
          <a:prstGeom prst="rect">
            <a:avLst/>
          </a:prstGeom>
          <a:noFill/>
        </p:spPr>
        <p:txBody>
          <a:bodyPr wrap="square" lIns="0" tIns="0" rIns="0" bIns="0" rtlCol="0">
            <a:spAutoFit/>
          </a:bodyPr>
          <a:lstStyle/>
          <a:p>
            <a:pPr algn="ctr">
              <a:spcBef>
                <a:spcPts val="500"/>
              </a:spcBef>
            </a:pPr>
            <a:r>
              <a:rPr lang="en-US" sz="1000" b="1" dirty="0"/>
              <a:t>Peer-to-Peer Learning</a:t>
            </a:r>
          </a:p>
          <a:p>
            <a:pPr algn="ctr">
              <a:spcBef>
                <a:spcPts val="500"/>
              </a:spcBef>
            </a:pPr>
            <a:r>
              <a:rPr lang="en-US" sz="900" dirty="0"/>
              <a:t>Advising SMEs give short presentations to share their lessons learned and best practices</a:t>
            </a:r>
          </a:p>
        </p:txBody>
      </p:sp>
      <p:grpSp>
        <p:nvGrpSpPr>
          <p:cNvPr id="15" name="Group 14"/>
          <p:cNvGrpSpPr/>
          <p:nvPr/>
        </p:nvGrpSpPr>
        <p:grpSpPr>
          <a:xfrm>
            <a:off x="632185" y="1774770"/>
            <a:ext cx="914400" cy="53659"/>
            <a:chOff x="632184" y="2228224"/>
            <a:chExt cx="754381" cy="53659"/>
          </a:xfrm>
        </p:grpSpPr>
        <p:cxnSp>
          <p:nvCxnSpPr>
            <p:cNvPr id="16" name="Straight Connector 15"/>
            <p:cNvCxnSpPr/>
            <p:nvPr/>
          </p:nvCxnSpPr>
          <p:spPr bwMode="gray">
            <a:xfrm>
              <a:off x="632184" y="2228224"/>
              <a:ext cx="64008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gray">
            <a:xfrm>
              <a:off x="746485" y="2281883"/>
              <a:ext cx="640080" cy="0"/>
            </a:xfrm>
            <a:prstGeom prst="line">
              <a:avLst/>
            </a:prstGeom>
            <a:ln w="19050">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2642963" y="1774770"/>
            <a:ext cx="914400" cy="53659"/>
            <a:chOff x="632184" y="2228224"/>
            <a:chExt cx="754381" cy="53659"/>
          </a:xfrm>
        </p:grpSpPr>
        <p:cxnSp>
          <p:nvCxnSpPr>
            <p:cNvPr id="19" name="Straight Connector 18"/>
            <p:cNvCxnSpPr/>
            <p:nvPr/>
          </p:nvCxnSpPr>
          <p:spPr bwMode="gray">
            <a:xfrm>
              <a:off x="632184" y="2228224"/>
              <a:ext cx="64008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gray">
            <a:xfrm>
              <a:off x="746485" y="2281883"/>
              <a:ext cx="640080" cy="0"/>
            </a:xfrm>
            <a:prstGeom prst="line">
              <a:avLst/>
            </a:prstGeom>
            <a:ln w="19050">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4659085" y="1784295"/>
            <a:ext cx="914400" cy="53659"/>
            <a:chOff x="632184" y="2228224"/>
            <a:chExt cx="754381" cy="53659"/>
          </a:xfrm>
        </p:grpSpPr>
        <p:cxnSp>
          <p:nvCxnSpPr>
            <p:cNvPr id="22" name="Straight Connector 21"/>
            <p:cNvCxnSpPr/>
            <p:nvPr/>
          </p:nvCxnSpPr>
          <p:spPr bwMode="gray">
            <a:xfrm>
              <a:off x="632184" y="2228224"/>
              <a:ext cx="64008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gray">
            <a:xfrm>
              <a:off x="746485" y="2281883"/>
              <a:ext cx="640080" cy="0"/>
            </a:xfrm>
            <a:prstGeom prst="line">
              <a:avLst/>
            </a:prstGeom>
            <a:ln w="19050">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2385165" y="1908637"/>
            <a:ext cx="1495425" cy="925894"/>
          </a:xfrm>
          <a:prstGeom prst="rect">
            <a:avLst/>
          </a:prstGeom>
          <a:noFill/>
        </p:spPr>
        <p:txBody>
          <a:bodyPr wrap="square" lIns="0" tIns="0" rIns="0" bIns="0" rtlCol="0">
            <a:spAutoFit/>
          </a:bodyPr>
          <a:lstStyle/>
          <a:p>
            <a:pPr algn="ctr">
              <a:spcBef>
                <a:spcPts val="500"/>
              </a:spcBef>
            </a:pPr>
            <a:r>
              <a:rPr lang="en-US" sz="1000" b="1" dirty="0"/>
              <a:t>Kudos for Top Performers</a:t>
            </a:r>
          </a:p>
          <a:p>
            <a:pPr algn="ctr">
              <a:spcBef>
                <a:spcPts val="500"/>
              </a:spcBef>
            </a:pPr>
            <a:r>
              <a:rPr lang="en-US" sz="900" dirty="0"/>
              <a:t>Advisors across the college are recognized in front of their peers for outstanding performance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1188" y="1294174"/>
            <a:ext cx="567773" cy="370944"/>
          </a:xfrm>
          <a:prstGeom prst="rect">
            <a:avLst/>
          </a:prstGeom>
        </p:spPr>
      </p:pic>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7731" y="1235760"/>
            <a:ext cx="419466" cy="426576"/>
          </a:xfrm>
          <a:prstGeom prst="rect">
            <a:avLst/>
          </a:prstGeom>
        </p:spPr>
      </p:pic>
      <p:sp>
        <p:nvSpPr>
          <p:cNvPr id="31" name="TextBox 30"/>
          <p:cNvSpPr txBox="1"/>
          <p:nvPr/>
        </p:nvSpPr>
        <p:spPr>
          <a:xfrm>
            <a:off x="4406201" y="3625577"/>
            <a:ext cx="1798047" cy="692497"/>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US" sz="900" dirty="0">
                <a:solidFill>
                  <a:schemeClr val="bg1"/>
                </a:solidFill>
              </a:rPr>
              <a:t>Navigate Functionality </a:t>
            </a:r>
          </a:p>
          <a:p>
            <a:pPr marL="171450" indent="-171450">
              <a:buFont typeface="Arial" panose="020B0604020202020204" pitchFamily="34" charset="0"/>
              <a:buChar char="•"/>
            </a:pPr>
            <a:r>
              <a:rPr lang="en-US" sz="900" dirty="0">
                <a:solidFill>
                  <a:schemeClr val="bg1"/>
                </a:solidFill>
              </a:rPr>
              <a:t>Navigate Integration </a:t>
            </a:r>
          </a:p>
          <a:p>
            <a:pPr marL="171450" indent="-171450">
              <a:buFont typeface="Arial" panose="020B0604020202020204" pitchFamily="34" charset="0"/>
              <a:buChar char="•"/>
            </a:pPr>
            <a:r>
              <a:rPr lang="en-US" sz="900" dirty="0">
                <a:solidFill>
                  <a:schemeClr val="bg1"/>
                </a:solidFill>
              </a:rPr>
              <a:t>Appreciative Advising </a:t>
            </a:r>
          </a:p>
          <a:p>
            <a:pPr marL="171450" indent="-171450">
              <a:buFont typeface="Arial" panose="020B0604020202020204" pitchFamily="34" charset="0"/>
              <a:buChar char="•"/>
            </a:pPr>
            <a:r>
              <a:rPr lang="en-US" sz="900" dirty="0">
                <a:solidFill>
                  <a:schemeClr val="bg1"/>
                </a:solidFill>
              </a:rPr>
              <a:t>Caseload Management</a:t>
            </a:r>
          </a:p>
          <a:p>
            <a:pPr marL="171450" indent="-171450">
              <a:buFont typeface="Arial" panose="020B0604020202020204" pitchFamily="34" charset="0"/>
              <a:buChar char="•"/>
            </a:pPr>
            <a:r>
              <a:rPr lang="en-US" sz="900" dirty="0">
                <a:solidFill>
                  <a:schemeClr val="bg1"/>
                </a:solidFill>
              </a:rPr>
              <a:t>Data Integrity </a:t>
            </a:r>
          </a:p>
        </p:txBody>
      </p:sp>
      <p:sp>
        <p:nvSpPr>
          <p:cNvPr id="33" name="TextBox 32"/>
          <p:cNvSpPr txBox="1"/>
          <p:nvPr/>
        </p:nvSpPr>
        <p:spPr>
          <a:xfrm>
            <a:off x="4399602" y="1918162"/>
            <a:ext cx="1471359" cy="925894"/>
          </a:xfrm>
          <a:prstGeom prst="rect">
            <a:avLst/>
          </a:prstGeom>
          <a:noFill/>
        </p:spPr>
        <p:txBody>
          <a:bodyPr wrap="square" lIns="0" tIns="0" rIns="0" bIns="0" rtlCol="0">
            <a:spAutoFit/>
          </a:bodyPr>
          <a:lstStyle/>
          <a:p>
            <a:pPr algn="ctr">
              <a:spcBef>
                <a:spcPts val="500"/>
              </a:spcBef>
            </a:pPr>
            <a:r>
              <a:rPr lang="en-US" sz="1000" b="1" dirty="0"/>
              <a:t>Scenario-Based Learning</a:t>
            </a:r>
          </a:p>
          <a:p>
            <a:pPr algn="ctr">
              <a:spcBef>
                <a:spcPts val="500"/>
              </a:spcBef>
            </a:pPr>
            <a:r>
              <a:rPr lang="en-US" sz="900" dirty="0"/>
              <a:t>Created scenarios that helped advisors practice integrating Navigate into student conversations</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083" y="1195897"/>
            <a:ext cx="469234" cy="464541"/>
          </a:xfrm>
          <a:prstGeom prst="rect">
            <a:avLst/>
          </a:prstGeom>
        </p:spPr>
      </p:pic>
      <p:sp>
        <p:nvSpPr>
          <p:cNvPr id="11" name="Rectangle 10"/>
          <p:cNvSpPr/>
          <p:nvPr/>
        </p:nvSpPr>
        <p:spPr>
          <a:xfrm>
            <a:off x="4309531" y="3286445"/>
            <a:ext cx="1726755" cy="261610"/>
          </a:xfrm>
          <a:prstGeom prst="rect">
            <a:avLst/>
          </a:prstGeom>
        </p:spPr>
        <p:txBody>
          <a:bodyPr wrap="none">
            <a:spAutoFit/>
          </a:bodyPr>
          <a:lstStyle/>
          <a:p>
            <a:pPr>
              <a:spcAft>
                <a:spcPts val="600"/>
              </a:spcAft>
            </a:pPr>
            <a:r>
              <a:rPr lang="en-US" sz="1050" b="1" dirty="0">
                <a:solidFill>
                  <a:schemeClr val="bg1"/>
                </a:solidFill>
              </a:rPr>
              <a:t>Key Topics Covered</a:t>
            </a:r>
          </a:p>
        </p:txBody>
      </p:sp>
      <p:sp>
        <p:nvSpPr>
          <p:cNvPr id="32" name="Rectangle 31"/>
          <p:cNvSpPr/>
          <p:nvPr/>
        </p:nvSpPr>
        <p:spPr bwMode="gray">
          <a:xfrm>
            <a:off x="0" y="3190876"/>
            <a:ext cx="3811424" cy="1345962"/>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101543" y="3447390"/>
            <a:ext cx="2702824" cy="900246"/>
          </a:xfrm>
          <a:prstGeom prst="rect">
            <a:avLst/>
          </a:prstGeom>
        </p:spPr>
        <p:txBody>
          <a:bodyPr wrap="square">
            <a:spAutoFit/>
          </a:bodyPr>
          <a:lstStyle/>
          <a:p>
            <a:pPr>
              <a:spcAft>
                <a:spcPts val="600"/>
              </a:spcAft>
            </a:pPr>
            <a:r>
              <a:rPr lang="en-US" sz="1050" dirty="0">
                <a:solidFill>
                  <a:schemeClr val="bg1"/>
                </a:solidFill>
              </a:rPr>
              <a:t>All-day training provides dedicated time away from day to day responsibilities, allowing advisors to learn new concepts and engage in hands-on practice</a:t>
            </a:r>
          </a:p>
        </p:txBody>
      </p:sp>
      <p:pic>
        <p:nvPicPr>
          <p:cNvPr id="25" name="Picture 24">
            <a:extLst>
              <a:ext uri="{FF2B5EF4-FFF2-40B4-BE49-F238E27FC236}">
                <a16:creationId xmlns:a16="http://schemas.microsoft.com/office/drawing/2014/main" id="{78ED77CA-EB09-4B4A-A20D-1B0DD154596F}"/>
              </a:ext>
            </a:extLst>
          </p:cNvPr>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281709" y="3489391"/>
            <a:ext cx="822960" cy="795619"/>
          </a:xfrm>
          <a:prstGeom prst="rect">
            <a:avLst/>
          </a:prstGeom>
        </p:spPr>
      </p:pic>
    </p:spTree>
    <p:extLst>
      <p:ext uri="{BB962C8B-B14F-4D97-AF65-F5344CB8AC3E}">
        <p14:creationId xmlns:p14="http://schemas.microsoft.com/office/powerpoint/2010/main" val="1598558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D0139B-F423-4585-B911-51FAB6F40241}"/>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22D574F4-ADC5-4F7E-89C8-809711EBF846}"/>
              </a:ext>
            </a:extLst>
          </p:cNvPr>
          <p:cNvSpPr>
            <a:spLocks noGrp="1"/>
          </p:cNvSpPr>
          <p:nvPr>
            <p:ph type="body" sz="quarter" idx="16"/>
          </p:nvPr>
        </p:nvSpPr>
        <p:spPr/>
        <p:txBody>
          <a:bodyPr/>
          <a:lstStyle/>
          <a:p>
            <a:endParaRPr lang="en-US"/>
          </a:p>
        </p:txBody>
      </p:sp>
      <p:sp>
        <p:nvSpPr>
          <p:cNvPr id="6" name="Text Placeholder 5">
            <a:extLst>
              <a:ext uri="{FF2B5EF4-FFF2-40B4-BE49-F238E27FC236}">
                <a16:creationId xmlns:a16="http://schemas.microsoft.com/office/drawing/2014/main" id="{1D548DEF-39CF-4CFA-92C4-C90E39591DD5}"/>
              </a:ext>
            </a:extLst>
          </p:cNvPr>
          <p:cNvSpPr>
            <a:spLocks noGrp="1"/>
          </p:cNvSpPr>
          <p:nvPr>
            <p:ph type="body" sz="quarter" idx="18"/>
          </p:nvPr>
        </p:nvSpPr>
        <p:spPr/>
        <p:txBody>
          <a:bodyPr/>
          <a:lstStyle/>
          <a:p>
            <a:endParaRPr lang="en-US"/>
          </a:p>
        </p:txBody>
      </p:sp>
      <p:sp>
        <p:nvSpPr>
          <p:cNvPr id="7" name="Text Placeholder 6">
            <a:extLst>
              <a:ext uri="{FF2B5EF4-FFF2-40B4-BE49-F238E27FC236}">
                <a16:creationId xmlns:a16="http://schemas.microsoft.com/office/drawing/2014/main" id="{E408BAD5-EBE7-4D27-8DE6-8FFE16E0ADC0}"/>
              </a:ext>
            </a:extLst>
          </p:cNvPr>
          <p:cNvSpPr>
            <a:spLocks noGrp="1"/>
          </p:cNvSpPr>
          <p:nvPr>
            <p:ph type="body" sz="quarter" idx="19"/>
          </p:nvPr>
        </p:nvSpPr>
        <p:spPr/>
        <p:txBody>
          <a:bodyPr/>
          <a:lstStyle/>
          <a:p>
            <a:endParaRPr lang="en-US"/>
          </a:p>
        </p:txBody>
      </p:sp>
      <p:sp>
        <p:nvSpPr>
          <p:cNvPr id="2" name="Title 1">
            <a:extLst>
              <a:ext uri="{FF2B5EF4-FFF2-40B4-BE49-F238E27FC236}">
                <a16:creationId xmlns:a16="http://schemas.microsoft.com/office/drawing/2014/main" id="{4DA40FAD-596B-4FE1-A024-365090052831}"/>
              </a:ext>
            </a:extLst>
          </p:cNvPr>
          <p:cNvSpPr>
            <a:spLocks noGrp="1"/>
          </p:cNvSpPr>
          <p:nvPr>
            <p:ph type="title"/>
          </p:nvPr>
        </p:nvSpPr>
        <p:spPr/>
        <p:txBody>
          <a:bodyPr vert="horz" lIns="48006" tIns="24003" rIns="48006" bIns="24003" rtlCol="0" anchor="ctr" anchorCtr="0">
            <a:normAutofit fontScale="90000"/>
          </a:bodyPr>
          <a:lstStyle/>
          <a:p>
            <a:r>
              <a:rPr lang="en-US" sz="2100" dirty="0"/>
              <a:t>Phased Deployment of Navigate @ BC</a:t>
            </a:r>
            <a:endParaRPr lang="en-US" sz="1680" b="1" dirty="0"/>
          </a:p>
        </p:txBody>
      </p:sp>
      <p:sp>
        <p:nvSpPr>
          <p:cNvPr id="9" name="Footer Placeholder 5">
            <a:extLst>
              <a:ext uri="{FF2B5EF4-FFF2-40B4-BE49-F238E27FC236}">
                <a16:creationId xmlns:a16="http://schemas.microsoft.com/office/drawing/2014/main" id="{560A733E-B0D2-40B9-AC35-C09663AA9E4F}"/>
              </a:ext>
            </a:extLst>
          </p:cNvPr>
          <p:cNvSpPr>
            <a:spLocks noGrp="1"/>
          </p:cNvSpPr>
          <p:nvPr>
            <p:ph type="ftr" sz="quarter" idx="4294967295"/>
          </p:nvPr>
        </p:nvSpPr>
        <p:spPr>
          <a:xfrm>
            <a:off x="0" y="4008438"/>
            <a:ext cx="2406650" cy="192087"/>
          </a:xfrm>
        </p:spPr>
        <p:txBody>
          <a:bodyPr/>
          <a:lstStyle/>
          <a:p>
            <a:pPr defTabSz="480060">
              <a:defRPr/>
            </a:pPr>
            <a:endParaRPr lang="en-US" sz="525" i="1" dirty="0">
              <a:solidFill>
                <a:srgbClr val="4F81BD">
                  <a:lumMod val="75000"/>
                </a:srgbClr>
              </a:solidFill>
              <a:latin typeface="Calibri" panose="020F0502020204030204"/>
            </a:endParaRPr>
          </a:p>
        </p:txBody>
      </p:sp>
      <p:sp>
        <p:nvSpPr>
          <p:cNvPr id="10" name="Rectangle 9">
            <a:extLst>
              <a:ext uri="{FF2B5EF4-FFF2-40B4-BE49-F238E27FC236}">
                <a16:creationId xmlns:a16="http://schemas.microsoft.com/office/drawing/2014/main" id="{1F21E4D2-534B-4D8F-80D1-CBBE43ABEB44}"/>
              </a:ext>
            </a:extLst>
          </p:cNvPr>
          <p:cNvSpPr/>
          <p:nvPr/>
        </p:nvSpPr>
        <p:spPr>
          <a:xfrm>
            <a:off x="160020" y="1475184"/>
            <a:ext cx="6140768" cy="2367796"/>
          </a:xfrm>
          <a:prstGeom prst="rect">
            <a:avLst/>
          </a:prstGeom>
          <a:noFill/>
        </p:spPr>
      </p:sp>
      <p:sp>
        <p:nvSpPr>
          <p:cNvPr id="13" name="Straight Connector 12">
            <a:extLst>
              <a:ext uri="{FF2B5EF4-FFF2-40B4-BE49-F238E27FC236}">
                <a16:creationId xmlns:a16="http://schemas.microsoft.com/office/drawing/2014/main" id="{CFE8F965-613B-4198-B1E9-E37BC4FAB948}"/>
              </a:ext>
            </a:extLst>
          </p:cNvPr>
          <p:cNvSpPr/>
          <p:nvPr/>
        </p:nvSpPr>
        <p:spPr>
          <a:xfrm>
            <a:off x="160020" y="2659082"/>
            <a:ext cx="6140768" cy="0"/>
          </a:xfrm>
          <a:prstGeom prst="line">
            <a:avLst/>
          </a:prstGeom>
        </p:spPr>
        <p:style>
          <a:lnRef idx="2">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sp>
      <p:sp>
        <p:nvSpPr>
          <p:cNvPr id="20" name="Freeform: Shape 19">
            <a:extLst>
              <a:ext uri="{FF2B5EF4-FFF2-40B4-BE49-F238E27FC236}">
                <a16:creationId xmlns:a16="http://schemas.microsoft.com/office/drawing/2014/main" id="{90FC741C-663D-40D2-B3EC-6DBCD71E0E8A}"/>
              </a:ext>
            </a:extLst>
          </p:cNvPr>
          <p:cNvSpPr/>
          <p:nvPr/>
        </p:nvSpPr>
        <p:spPr>
          <a:xfrm>
            <a:off x="391052" y="1978996"/>
            <a:ext cx="796102" cy="700867"/>
          </a:xfrm>
          <a:custGeom>
            <a:avLst/>
            <a:gdLst>
              <a:gd name="connsiteX0" fmla="*/ 0 w 796102"/>
              <a:gd name="connsiteY0" fmla="*/ 0 h 700867"/>
              <a:gd name="connsiteX1" fmla="*/ 796102 w 796102"/>
              <a:gd name="connsiteY1" fmla="*/ 0 h 700867"/>
              <a:gd name="connsiteX2" fmla="*/ 796102 w 796102"/>
              <a:gd name="connsiteY2" fmla="*/ 700867 h 700867"/>
              <a:gd name="connsiteX3" fmla="*/ 0 w 796102"/>
              <a:gd name="connsiteY3" fmla="*/ 700867 h 700867"/>
              <a:gd name="connsiteX4" fmla="*/ 0 w 796102"/>
              <a:gd name="connsiteY4" fmla="*/ 0 h 700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102" h="700867">
                <a:moveTo>
                  <a:pt x="0" y="0"/>
                </a:moveTo>
                <a:lnTo>
                  <a:pt x="796102" y="0"/>
                </a:lnTo>
                <a:lnTo>
                  <a:pt x="796102" y="700867"/>
                </a:lnTo>
                <a:lnTo>
                  <a:pt x="0" y="7008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50800" rIns="50800" bIns="76200" numCol="1" spcCol="1270" anchor="t" anchorCtr="0">
            <a:noAutofit/>
          </a:bodyPr>
          <a:lstStyle/>
          <a:p>
            <a:pPr marL="0" lvl="0" indent="0" algn="l" defTabSz="355600">
              <a:lnSpc>
                <a:spcPct val="90000"/>
              </a:lnSpc>
              <a:spcBef>
                <a:spcPct val="0"/>
              </a:spcBef>
              <a:spcAft>
                <a:spcPct val="35000"/>
              </a:spcAft>
              <a:buNone/>
            </a:pPr>
            <a:r>
              <a:rPr lang="en-US" sz="800" b="1" kern="1200" dirty="0">
                <a:latin typeface="+mn-lt"/>
                <a:ea typeface="+mn-ea"/>
                <a:cs typeface="+mn-cs"/>
              </a:rPr>
              <a:t>Joined EAB</a:t>
            </a:r>
          </a:p>
        </p:txBody>
      </p:sp>
      <p:sp>
        <p:nvSpPr>
          <p:cNvPr id="22" name="Freeform: Shape 21">
            <a:extLst>
              <a:ext uri="{FF2B5EF4-FFF2-40B4-BE49-F238E27FC236}">
                <a16:creationId xmlns:a16="http://schemas.microsoft.com/office/drawing/2014/main" id="{7B5519E2-92C2-413F-9352-CDFF640D1E78}"/>
              </a:ext>
            </a:extLst>
          </p:cNvPr>
          <p:cNvSpPr/>
          <p:nvPr/>
        </p:nvSpPr>
        <p:spPr>
          <a:xfrm>
            <a:off x="391052" y="1628833"/>
            <a:ext cx="796102" cy="246250"/>
          </a:xfrm>
          <a:custGeom>
            <a:avLst/>
            <a:gdLst>
              <a:gd name="connsiteX0" fmla="*/ 0 w 796102"/>
              <a:gd name="connsiteY0" fmla="*/ 0 h 246250"/>
              <a:gd name="connsiteX1" fmla="*/ 796102 w 796102"/>
              <a:gd name="connsiteY1" fmla="*/ 0 h 246250"/>
              <a:gd name="connsiteX2" fmla="*/ 796102 w 796102"/>
              <a:gd name="connsiteY2" fmla="*/ 246250 h 246250"/>
              <a:gd name="connsiteX3" fmla="*/ 0 w 796102"/>
              <a:gd name="connsiteY3" fmla="*/ 246250 h 246250"/>
              <a:gd name="connsiteX4" fmla="*/ 0 w 796102"/>
              <a:gd name="connsiteY4" fmla="*/ 0 h 24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102" h="246250">
                <a:moveTo>
                  <a:pt x="0" y="0"/>
                </a:moveTo>
                <a:lnTo>
                  <a:pt x="796102" y="0"/>
                </a:lnTo>
                <a:lnTo>
                  <a:pt x="796102" y="246250"/>
                </a:lnTo>
                <a:lnTo>
                  <a:pt x="0" y="2462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63500" bIns="0" numCol="1" spcCol="1270" anchor="ctr" anchorCtr="0">
            <a:noAutofit/>
          </a:bodyPr>
          <a:lstStyle/>
          <a:p>
            <a:pPr marL="0" lvl="0" indent="0" algn="l" defTabSz="444500">
              <a:lnSpc>
                <a:spcPct val="90000"/>
              </a:lnSpc>
              <a:spcBef>
                <a:spcPct val="0"/>
              </a:spcBef>
              <a:spcAft>
                <a:spcPct val="35000"/>
              </a:spcAft>
              <a:buNone/>
              <a:defRPr b="1"/>
            </a:pPr>
            <a:r>
              <a:rPr lang="en-US" sz="900" b="1" kern="1200" dirty="0">
                <a:latin typeface="+mn-lt"/>
                <a:ea typeface="+mn-ea"/>
                <a:cs typeface="+mn-cs"/>
              </a:rPr>
              <a:t>July ‘16</a:t>
            </a:r>
          </a:p>
        </p:txBody>
      </p:sp>
      <p:sp>
        <p:nvSpPr>
          <p:cNvPr id="25" name="Oval 24">
            <a:extLst>
              <a:ext uri="{FF2B5EF4-FFF2-40B4-BE49-F238E27FC236}">
                <a16:creationId xmlns:a16="http://schemas.microsoft.com/office/drawing/2014/main" id="{C41BC325-64ED-4C11-B6B0-57C7E6EAFA7B}"/>
              </a:ext>
            </a:extLst>
          </p:cNvPr>
          <p:cNvSpPr/>
          <p:nvPr/>
        </p:nvSpPr>
        <p:spPr>
          <a:xfrm>
            <a:off x="263313" y="2636919"/>
            <a:ext cx="41427" cy="44325"/>
          </a:xfrm>
          <a:prstGeom prst="ellipse">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0" name="Freeform: Shape 29">
            <a:extLst>
              <a:ext uri="{FF2B5EF4-FFF2-40B4-BE49-F238E27FC236}">
                <a16:creationId xmlns:a16="http://schemas.microsoft.com/office/drawing/2014/main" id="{0CCA4773-9175-4E22-B213-4200C067B8B5}"/>
              </a:ext>
            </a:extLst>
          </p:cNvPr>
          <p:cNvSpPr/>
          <p:nvPr/>
        </p:nvSpPr>
        <p:spPr>
          <a:xfrm>
            <a:off x="902327" y="2659082"/>
            <a:ext cx="796102" cy="700867"/>
          </a:xfrm>
          <a:custGeom>
            <a:avLst/>
            <a:gdLst>
              <a:gd name="connsiteX0" fmla="*/ 0 w 796102"/>
              <a:gd name="connsiteY0" fmla="*/ 0 h 700867"/>
              <a:gd name="connsiteX1" fmla="*/ 796102 w 796102"/>
              <a:gd name="connsiteY1" fmla="*/ 0 h 700867"/>
              <a:gd name="connsiteX2" fmla="*/ 796102 w 796102"/>
              <a:gd name="connsiteY2" fmla="*/ 700867 h 700867"/>
              <a:gd name="connsiteX3" fmla="*/ 0 w 796102"/>
              <a:gd name="connsiteY3" fmla="*/ 700867 h 700867"/>
              <a:gd name="connsiteX4" fmla="*/ 0 w 796102"/>
              <a:gd name="connsiteY4" fmla="*/ 0 h 700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102" h="700867">
                <a:moveTo>
                  <a:pt x="0" y="0"/>
                </a:moveTo>
                <a:lnTo>
                  <a:pt x="796102" y="0"/>
                </a:lnTo>
                <a:lnTo>
                  <a:pt x="796102" y="700867"/>
                </a:lnTo>
                <a:lnTo>
                  <a:pt x="0" y="7008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76200" rIns="0" bIns="50800" numCol="1" spcCol="1270" anchor="b" anchorCtr="0">
            <a:noAutofit/>
          </a:bodyPr>
          <a:lstStyle/>
          <a:p>
            <a:pPr marL="0" lvl="0" indent="0" algn="l" defTabSz="355600">
              <a:lnSpc>
                <a:spcPct val="90000"/>
              </a:lnSpc>
              <a:spcBef>
                <a:spcPct val="0"/>
              </a:spcBef>
              <a:spcAft>
                <a:spcPct val="35000"/>
              </a:spcAft>
              <a:buNone/>
            </a:pPr>
            <a:r>
              <a:rPr lang="en-US" sz="800" kern="1200">
                <a:latin typeface="+mn-lt"/>
                <a:ea typeface="+mn-ea"/>
                <a:cs typeface="+mn-cs"/>
              </a:rPr>
              <a:t>Onboarding Module</a:t>
            </a:r>
            <a:endParaRPr lang="en-US" sz="800" kern="1200" dirty="0">
              <a:latin typeface="+mn-lt"/>
              <a:ea typeface="+mn-ea"/>
              <a:cs typeface="+mn-cs"/>
            </a:endParaRPr>
          </a:p>
        </p:txBody>
      </p:sp>
      <p:sp>
        <p:nvSpPr>
          <p:cNvPr id="35" name="Freeform: Shape 34">
            <a:extLst>
              <a:ext uri="{FF2B5EF4-FFF2-40B4-BE49-F238E27FC236}">
                <a16:creationId xmlns:a16="http://schemas.microsoft.com/office/drawing/2014/main" id="{A058B805-DA95-42E5-A1F6-839A6C51EBE3}"/>
              </a:ext>
            </a:extLst>
          </p:cNvPr>
          <p:cNvSpPr/>
          <p:nvPr/>
        </p:nvSpPr>
        <p:spPr>
          <a:xfrm>
            <a:off x="902327" y="3442063"/>
            <a:ext cx="796102" cy="246250"/>
          </a:xfrm>
          <a:custGeom>
            <a:avLst/>
            <a:gdLst>
              <a:gd name="connsiteX0" fmla="*/ 0 w 796102"/>
              <a:gd name="connsiteY0" fmla="*/ 0 h 246250"/>
              <a:gd name="connsiteX1" fmla="*/ 796102 w 796102"/>
              <a:gd name="connsiteY1" fmla="*/ 0 h 246250"/>
              <a:gd name="connsiteX2" fmla="*/ 796102 w 796102"/>
              <a:gd name="connsiteY2" fmla="*/ 246250 h 246250"/>
              <a:gd name="connsiteX3" fmla="*/ 0 w 796102"/>
              <a:gd name="connsiteY3" fmla="*/ 246250 h 246250"/>
              <a:gd name="connsiteX4" fmla="*/ 0 w 796102"/>
              <a:gd name="connsiteY4" fmla="*/ 0 h 24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102" h="246250">
                <a:moveTo>
                  <a:pt x="0" y="0"/>
                </a:moveTo>
                <a:lnTo>
                  <a:pt x="796102" y="0"/>
                </a:lnTo>
                <a:lnTo>
                  <a:pt x="796102" y="246250"/>
                </a:lnTo>
                <a:lnTo>
                  <a:pt x="0" y="2462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63500" bIns="0" numCol="1" spcCol="1270" anchor="ctr" anchorCtr="0">
            <a:noAutofit/>
          </a:bodyPr>
          <a:lstStyle/>
          <a:p>
            <a:pPr marL="0" lvl="0" indent="0" algn="l" defTabSz="444500">
              <a:lnSpc>
                <a:spcPct val="90000"/>
              </a:lnSpc>
              <a:spcBef>
                <a:spcPct val="0"/>
              </a:spcBef>
              <a:spcAft>
                <a:spcPct val="35000"/>
              </a:spcAft>
              <a:buNone/>
              <a:defRPr b="1"/>
            </a:pPr>
            <a:r>
              <a:rPr lang="en-US" sz="900" b="1" kern="1200" dirty="0">
                <a:latin typeface="+mn-lt"/>
                <a:ea typeface="+mn-ea"/>
                <a:cs typeface="+mn-cs"/>
              </a:rPr>
              <a:t>Mar. ‘17</a:t>
            </a:r>
          </a:p>
        </p:txBody>
      </p:sp>
      <p:sp>
        <p:nvSpPr>
          <p:cNvPr id="38" name="Oval 37">
            <a:extLst>
              <a:ext uri="{FF2B5EF4-FFF2-40B4-BE49-F238E27FC236}">
                <a16:creationId xmlns:a16="http://schemas.microsoft.com/office/drawing/2014/main" id="{A6F5B7E4-2CC6-4C95-9143-55BC7085D0EF}"/>
              </a:ext>
            </a:extLst>
          </p:cNvPr>
          <p:cNvSpPr/>
          <p:nvPr/>
        </p:nvSpPr>
        <p:spPr>
          <a:xfrm>
            <a:off x="774588" y="2636919"/>
            <a:ext cx="41427" cy="44325"/>
          </a:xfrm>
          <a:prstGeom prst="ellipse">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2" name="Freeform: Shape 41">
            <a:extLst>
              <a:ext uri="{FF2B5EF4-FFF2-40B4-BE49-F238E27FC236}">
                <a16:creationId xmlns:a16="http://schemas.microsoft.com/office/drawing/2014/main" id="{8B38BFCA-09FB-4CB7-B559-03A426592A75}"/>
              </a:ext>
            </a:extLst>
          </p:cNvPr>
          <p:cNvSpPr/>
          <p:nvPr/>
        </p:nvSpPr>
        <p:spPr>
          <a:xfrm>
            <a:off x="1413603" y="1978996"/>
            <a:ext cx="796102" cy="700867"/>
          </a:xfrm>
          <a:custGeom>
            <a:avLst/>
            <a:gdLst>
              <a:gd name="connsiteX0" fmla="*/ 0 w 796102"/>
              <a:gd name="connsiteY0" fmla="*/ 0 h 700867"/>
              <a:gd name="connsiteX1" fmla="*/ 796102 w 796102"/>
              <a:gd name="connsiteY1" fmla="*/ 0 h 700867"/>
              <a:gd name="connsiteX2" fmla="*/ 796102 w 796102"/>
              <a:gd name="connsiteY2" fmla="*/ 700867 h 700867"/>
              <a:gd name="connsiteX3" fmla="*/ 0 w 796102"/>
              <a:gd name="connsiteY3" fmla="*/ 700867 h 700867"/>
              <a:gd name="connsiteX4" fmla="*/ 0 w 796102"/>
              <a:gd name="connsiteY4" fmla="*/ 0 h 700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102" h="700867">
                <a:moveTo>
                  <a:pt x="0" y="0"/>
                </a:moveTo>
                <a:lnTo>
                  <a:pt x="796102" y="0"/>
                </a:lnTo>
                <a:lnTo>
                  <a:pt x="796102" y="700867"/>
                </a:lnTo>
                <a:lnTo>
                  <a:pt x="0" y="7008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50800" rIns="50800" bIns="76200" numCol="1" spcCol="1270" anchor="t" anchorCtr="0">
            <a:noAutofit/>
          </a:bodyPr>
          <a:lstStyle/>
          <a:p>
            <a:pPr marL="0" lvl="0" indent="0" algn="l" defTabSz="355600">
              <a:lnSpc>
                <a:spcPct val="90000"/>
              </a:lnSpc>
              <a:spcBef>
                <a:spcPct val="0"/>
              </a:spcBef>
              <a:spcAft>
                <a:spcPct val="35000"/>
              </a:spcAft>
              <a:buNone/>
            </a:pPr>
            <a:r>
              <a:rPr lang="en-US" sz="800" b="0" kern="1200" dirty="0">
                <a:latin typeface="+mn-lt"/>
                <a:ea typeface="+mn-ea"/>
                <a:cs typeface="+mn-cs"/>
              </a:rPr>
              <a:t>Business Pathway Pilot</a:t>
            </a:r>
          </a:p>
        </p:txBody>
      </p:sp>
      <p:sp>
        <p:nvSpPr>
          <p:cNvPr id="45" name="Freeform: Shape 44">
            <a:extLst>
              <a:ext uri="{FF2B5EF4-FFF2-40B4-BE49-F238E27FC236}">
                <a16:creationId xmlns:a16="http://schemas.microsoft.com/office/drawing/2014/main" id="{CF5DFD1D-232A-44D9-B19D-01C2D0AE8632}"/>
              </a:ext>
            </a:extLst>
          </p:cNvPr>
          <p:cNvSpPr/>
          <p:nvPr/>
        </p:nvSpPr>
        <p:spPr>
          <a:xfrm>
            <a:off x="1413602" y="1682798"/>
            <a:ext cx="993047" cy="192285"/>
          </a:xfrm>
          <a:custGeom>
            <a:avLst/>
            <a:gdLst>
              <a:gd name="connsiteX0" fmla="*/ 0 w 796102"/>
              <a:gd name="connsiteY0" fmla="*/ 0 h 246250"/>
              <a:gd name="connsiteX1" fmla="*/ 796102 w 796102"/>
              <a:gd name="connsiteY1" fmla="*/ 0 h 246250"/>
              <a:gd name="connsiteX2" fmla="*/ 796102 w 796102"/>
              <a:gd name="connsiteY2" fmla="*/ 246250 h 246250"/>
              <a:gd name="connsiteX3" fmla="*/ 0 w 796102"/>
              <a:gd name="connsiteY3" fmla="*/ 246250 h 246250"/>
              <a:gd name="connsiteX4" fmla="*/ 0 w 796102"/>
              <a:gd name="connsiteY4" fmla="*/ 0 h 24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102" h="246250">
                <a:moveTo>
                  <a:pt x="0" y="0"/>
                </a:moveTo>
                <a:lnTo>
                  <a:pt x="796102" y="0"/>
                </a:lnTo>
                <a:lnTo>
                  <a:pt x="796102" y="246250"/>
                </a:lnTo>
                <a:lnTo>
                  <a:pt x="0" y="2462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63500" bIns="0" numCol="1" spcCol="1270" anchor="ctr" anchorCtr="0">
            <a:noAutofit/>
          </a:bodyPr>
          <a:lstStyle/>
          <a:p>
            <a:pPr marL="0" lvl="0" indent="0" algn="l" defTabSz="444500">
              <a:lnSpc>
                <a:spcPct val="90000"/>
              </a:lnSpc>
              <a:spcBef>
                <a:spcPct val="0"/>
              </a:spcBef>
              <a:spcAft>
                <a:spcPct val="35000"/>
              </a:spcAft>
              <a:buNone/>
              <a:defRPr b="1"/>
            </a:pPr>
            <a:r>
              <a:rPr lang="en-US" sz="900" b="1" kern="1200" dirty="0">
                <a:latin typeface="+mn-lt"/>
                <a:ea typeface="+mn-ea"/>
                <a:cs typeface="+mn-cs"/>
              </a:rPr>
              <a:t>Summer ‘17</a:t>
            </a:r>
          </a:p>
        </p:txBody>
      </p:sp>
      <p:sp>
        <p:nvSpPr>
          <p:cNvPr id="51" name="Oval 50">
            <a:extLst>
              <a:ext uri="{FF2B5EF4-FFF2-40B4-BE49-F238E27FC236}">
                <a16:creationId xmlns:a16="http://schemas.microsoft.com/office/drawing/2014/main" id="{D4D08180-22A4-40A0-9E5B-DB11B7A926FC}"/>
              </a:ext>
            </a:extLst>
          </p:cNvPr>
          <p:cNvSpPr/>
          <p:nvPr/>
        </p:nvSpPr>
        <p:spPr>
          <a:xfrm>
            <a:off x="1285863" y="2636919"/>
            <a:ext cx="41427" cy="44325"/>
          </a:xfrm>
          <a:prstGeom prst="ellipse">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6" name="Freeform: Shape 65">
            <a:extLst>
              <a:ext uri="{FF2B5EF4-FFF2-40B4-BE49-F238E27FC236}">
                <a16:creationId xmlns:a16="http://schemas.microsoft.com/office/drawing/2014/main" id="{0AABA1BC-3690-4744-A6B0-B1019F00DAFB}"/>
              </a:ext>
            </a:extLst>
          </p:cNvPr>
          <p:cNvSpPr/>
          <p:nvPr/>
        </p:nvSpPr>
        <p:spPr>
          <a:xfrm>
            <a:off x="1924878" y="2659082"/>
            <a:ext cx="796102" cy="700867"/>
          </a:xfrm>
          <a:custGeom>
            <a:avLst/>
            <a:gdLst>
              <a:gd name="connsiteX0" fmla="*/ 0 w 796102"/>
              <a:gd name="connsiteY0" fmla="*/ 0 h 700867"/>
              <a:gd name="connsiteX1" fmla="*/ 796102 w 796102"/>
              <a:gd name="connsiteY1" fmla="*/ 0 h 700867"/>
              <a:gd name="connsiteX2" fmla="*/ 796102 w 796102"/>
              <a:gd name="connsiteY2" fmla="*/ 700867 h 700867"/>
              <a:gd name="connsiteX3" fmla="*/ 0 w 796102"/>
              <a:gd name="connsiteY3" fmla="*/ 700867 h 700867"/>
              <a:gd name="connsiteX4" fmla="*/ 0 w 796102"/>
              <a:gd name="connsiteY4" fmla="*/ 0 h 700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102" h="700867">
                <a:moveTo>
                  <a:pt x="0" y="0"/>
                </a:moveTo>
                <a:lnTo>
                  <a:pt x="796102" y="0"/>
                </a:lnTo>
                <a:lnTo>
                  <a:pt x="796102" y="700867"/>
                </a:lnTo>
                <a:lnTo>
                  <a:pt x="0" y="7008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76200" rIns="0" bIns="50800" numCol="1" spcCol="1270" anchor="b" anchorCtr="0">
            <a:noAutofit/>
          </a:bodyPr>
          <a:lstStyle/>
          <a:p>
            <a:pPr marL="0" lvl="0" indent="0" algn="l" defTabSz="355600">
              <a:lnSpc>
                <a:spcPct val="90000"/>
              </a:lnSpc>
              <a:spcBef>
                <a:spcPct val="0"/>
              </a:spcBef>
              <a:spcAft>
                <a:spcPct val="35000"/>
              </a:spcAft>
              <a:buNone/>
            </a:pPr>
            <a:r>
              <a:rPr lang="en-US" sz="800" b="0" kern="1200">
                <a:latin typeface="+mn-lt"/>
                <a:ea typeface="+mn-ea"/>
                <a:cs typeface="+mn-cs"/>
              </a:rPr>
              <a:t>Navigate Introduced at NSO and FYE </a:t>
            </a:r>
            <a:endParaRPr lang="en-US" sz="800" b="0" kern="1200" dirty="0">
              <a:latin typeface="+mn-lt"/>
              <a:ea typeface="+mn-ea"/>
              <a:cs typeface="+mn-cs"/>
            </a:endParaRPr>
          </a:p>
        </p:txBody>
      </p:sp>
      <p:sp>
        <p:nvSpPr>
          <p:cNvPr id="67" name="Freeform: Shape 66">
            <a:extLst>
              <a:ext uri="{FF2B5EF4-FFF2-40B4-BE49-F238E27FC236}">
                <a16:creationId xmlns:a16="http://schemas.microsoft.com/office/drawing/2014/main" id="{1244D011-7CBE-4A3D-B301-54B162442D3E}"/>
              </a:ext>
            </a:extLst>
          </p:cNvPr>
          <p:cNvSpPr/>
          <p:nvPr/>
        </p:nvSpPr>
        <p:spPr>
          <a:xfrm>
            <a:off x="1924878" y="3442063"/>
            <a:ext cx="796102" cy="246250"/>
          </a:xfrm>
          <a:custGeom>
            <a:avLst/>
            <a:gdLst>
              <a:gd name="connsiteX0" fmla="*/ 0 w 796102"/>
              <a:gd name="connsiteY0" fmla="*/ 0 h 246250"/>
              <a:gd name="connsiteX1" fmla="*/ 796102 w 796102"/>
              <a:gd name="connsiteY1" fmla="*/ 0 h 246250"/>
              <a:gd name="connsiteX2" fmla="*/ 796102 w 796102"/>
              <a:gd name="connsiteY2" fmla="*/ 246250 h 246250"/>
              <a:gd name="connsiteX3" fmla="*/ 0 w 796102"/>
              <a:gd name="connsiteY3" fmla="*/ 246250 h 246250"/>
              <a:gd name="connsiteX4" fmla="*/ 0 w 796102"/>
              <a:gd name="connsiteY4" fmla="*/ 0 h 24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102" h="246250">
                <a:moveTo>
                  <a:pt x="0" y="0"/>
                </a:moveTo>
                <a:lnTo>
                  <a:pt x="796102" y="0"/>
                </a:lnTo>
                <a:lnTo>
                  <a:pt x="796102" y="246250"/>
                </a:lnTo>
                <a:lnTo>
                  <a:pt x="0" y="2462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63500" bIns="0" numCol="1" spcCol="1270" anchor="ctr" anchorCtr="0">
            <a:noAutofit/>
          </a:bodyPr>
          <a:lstStyle/>
          <a:p>
            <a:pPr marL="0" lvl="0" indent="0" algn="l" defTabSz="444500">
              <a:lnSpc>
                <a:spcPct val="90000"/>
              </a:lnSpc>
              <a:spcBef>
                <a:spcPct val="0"/>
              </a:spcBef>
              <a:spcAft>
                <a:spcPct val="35000"/>
              </a:spcAft>
              <a:buNone/>
              <a:defRPr b="1"/>
            </a:pPr>
            <a:r>
              <a:rPr lang="en-US" sz="900" b="1" kern="1200" dirty="0">
                <a:latin typeface="+mn-lt"/>
                <a:ea typeface="+mn-ea"/>
                <a:cs typeface="+mn-cs"/>
              </a:rPr>
              <a:t>Fall ‘17</a:t>
            </a:r>
          </a:p>
        </p:txBody>
      </p:sp>
      <p:sp>
        <p:nvSpPr>
          <p:cNvPr id="69" name="Oval 68">
            <a:extLst>
              <a:ext uri="{FF2B5EF4-FFF2-40B4-BE49-F238E27FC236}">
                <a16:creationId xmlns:a16="http://schemas.microsoft.com/office/drawing/2014/main" id="{3D4C3200-043C-4F5C-91DC-80222078F66B}"/>
              </a:ext>
            </a:extLst>
          </p:cNvPr>
          <p:cNvSpPr/>
          <p:nvPr/>
        </p:nvSpPr>
        <p:spPr>
          <a:xfrm>
            <a:off x="1797138" y="2636919"/>
            <a:ext cx="41427" cy="44325"/>
          </a:xfrm>
          <a:prstGeom prst="ellipse">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2" name="Freeform: Shape 71">
            <a:extLst>
              <a:ext uri="{FF2B5EF4-FFF2-40B4-BE49-F238E27FC236}">
                <a16:creationId xmlns:a16="http://schemas.microsoft.com/office/drawing/2014/main" id="{BB2ACA64-18A2-4ADA-BA33-BF2D8D3C2B4B}"/>
              </a:ext>
            </a:extLst>
          </p:cNvPr>
          <p:cNvSpPr/>
          <p:nvPr/>
        </p:nvSpPr>
        <p:spPr>
          <a:xfrm>
            <a:off x="2431758" y="1964617"/>
            <a:ext cx="796102" cy="700867"/>
          </a:xfrm>
          <a:custGeom>
            <a:avLst/>
            <a:gdLst>
              <a:gd name="connsiteX0" fmla="*/ 0 w 796102"/>
              <a:gd name="connsiteY0" fmla="*/ 0 h 700867"/>
              <a:gd name="connsiteX1" fmla="*/ 796102 w 796102"/>
              <a:gd name="connsiteY1" fmla="*/ 0 h 700867"/>
              <a:gd name="connsiteX2" fmla="*/ 796102 w 796102"/>
              <a:gd name="connsiteY2" fmla="*/ 700867 h 700867"/>
              <a:gd name="connsiteX3" fmla="*/ 0 w 796102"/>
              <a:gd name="connsiteY3" fmla="*/ 700867 h 700867"/>
              <a:gd name="connsiteX4" fmla="*/ 0 w 796102"/>
              <a:gd name="connsiteY4" fmla="*/ 0 h 700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102" h="700867">
                <a:moveTo>
                  <a:pt x="0" y="0"/>
                </a:moveTo>
                <a:lnTo>
                  <a:pt x="796102" y="0"/>
                </a:lnTo>
                <a:lnTo>
                  <a:pt x="796102" y="700867"/>
                </a:lnTo>
                <a:lnTo>
                  <a:pt x="0" y="7008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50800" rIns="50800" bIns="76200" numCol="1" spcCol="1270" anchor="t" anchorCtr="0">
            <a:noAutofit/>
          </a:bodyPr>
          <a:lstStyle/>
          <a:p>
            <a:pPr marL="0" lvl="0" indent="0" algn="l" defTabSz="355600">
              <a:lnSpc>
                <a:spcPct val="90000"/>
              </a:lnSpc>
              <a:spcBef>
                <a:spcPct val="0"/>
              </a:spcBef>
              <a:spcAft>
                <a:spcPct val="35000"/>
              </a:spcAft>
              <a:buNone/>
            </a:pPr>
            <a:r>
              <a:rPr lang="en-US" sz="800" b="0" kern="1200">
                <a:latin typeface="+mn-lt"/>
                <a:ea typeface="+mn-ea"/>
                <a:cs typeface="+mn-cs"/>
              </a:rPr>
              <a:t>College-wide Advising Strategic Care Launched Internally</a:t>
            </a:r>
            <a:endParaRPr lang="en-US" sz="800" b="0" kern="1200" dirty="0">
              <a:latin typeface="+mn-lt"/>
              <a:ea typeface="+mn-ea"/>
              <a:cs typeface="+mn-cs"/>
            </a:endParaRPr>
          </a:p>
        </p:txBody>
      </p:sp>
      <p:sp>
        <p:nvSpPr>
          <p:cNvPr id="73" name="Freeform: Shape 72">
            <a:extLst>
              <a:ext uri="{FF2B5EF4-FFF2-40B4-BE49-F238E27FC236}">
                <a16:creationId xmlns:a16="http://schemas.microsoft.com/office/drawing/2014/main" id="{82795DA2-6906-4304-A43B-1D30C213ABF7}"/>
              </a:ext>
            </a:extLst>
          </p:cNvPr>
          <p:cNvSpPr/>
          <p:nvPr/>
        </p:nvSpPr>
        <p:spPr>
          <a:xfrm>
            <a:off x="2431758" y="1628833"/>
            <a:ext cx="796102" cy="246250"/>
          </a:xfrm>
          <a:custGeom>
            <a:avLst/>
            <a:gdLst>
              <a:gd name="connsiteX0" fmla="*/ 0 w 796102"/>
              <a:gd name="connsiteY0" fmla="*/ 0 h 246250"/>
              <a:gd name="connsiteX1" fmla="*/ 796102 w 796102"/>
              <a:gd name="connsiteY1" fmla="*/ 0 h 246250"/>
              <a:gd name="connsiteX2" fmla="*/ 796102 w 796102"/>
              <a:gd name="connsiteY2" fmla="*/ 246250 h 246250"/>
              <a:gd name="connsiteX3" fmla="*/ 0 w 796102"/>
              <a:gd name="connsiteY3" fmla="*/ 246250 h 246250"/>
              <a:gd name="connsiteX4" fmla="*/ 0 w 796102"/>
              <a:gd name="connsiteY4" fmla="*/ 0 h 24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102" h="246250">
                <a:moveTo>
                  <a:pt x="0" y="0"/>
                </a:moveTo>
                <a:lnTo>
                  <a:pt x="796102" y="0"/>
                </a:lnTo>
                <a:lnTo>
                  <a:pt x="796102" y="246250"/>
                </a:lnTo>
                <a:lnTo>
                  <a:pt x="0" y="2462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63500" bIns="0" numCol="1" spcCol="1270" anchor="ctr" anchorCtr="0">
            <a:noAutofit/>
          </a:bodyPr>
          <a:lstStyle/>
          <a:p>
            <a:pPr marL="0" lvl="0" indent="0" algn="l" defTabSz="444500">
              <a:lnSpc>
                <a:spcPct val="90000"/>
              </a:lnSpc>
              <a:spcBef>
                <a:spcPct val="0"/>
              </a:spcBef>
              <a:spcAft>
                <a:spcPct val="35000"/>
              </a:spcAft>
              <a:buNone/>
              <a:defRPr b="1"/>
            </a:pPr>
            <a:r>
              <a:rPr lang="en-US" sz="900" b="1" kern="1200" dirty="0">
                <a:latin typeface="+mn-lt"/>
                <a:ea typeface="+mn-ea"/>
                <a:cs typeface="+mn-cs"/>
              </a:rPr>
              <a:t>Jan. ‘18</a:t>
            </a:r>
          </a:p>
        </p:txBody>
      </p:sp>
      <p:sp>
        <p:nvSpPr>
          <p:cNvPr id="75" name="Oval 74">
            <a:extLst>
              <a:ext uri="{FF2B5EF4-FFF2-40B4-BE49-F238E27FC236}">
                <a16:creationId xmlns:a16="http://schemas.microsoft.com/office/drawing/2014/main" id="{CDFECE2A-CC83-4B6F-B014-5C1D57B2EF29}"/>
              </a:ext>
            </a:extLst>
          </p:cNvPr>
          <p:cNvSpPr/>
          <p:nvPr/>
        </p:nvSpPr>
        <p:spPr>
          <a:xfrm>
            <a:off x="2308413" y="2636919"/>
            <a:ext cx="41427" cy="44325"/>
          </a:xfrm>
          <a:prstGeom prst="ellipse">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8" name="Freeform: Shape 77">
            <a:extLst>
              <a:ext uri="{FF2B5EF4-FFF2-40B4-BE49-F238E27FC236}">
                <a16:creationId xmlns:a16="http://schemas.microsoft.com/office/drawing/2014/main" id="{C39FFA4C-227F-41F3-A910-AC5B75CFEF59}"/>
              </a:ext>
            </a:extLst>
          </p:cNvPr>
          <p:cNvSpPr/>
          <p:nvPr/>
        </p:nvSpPr>
        <p:spPr>
          <a:xfrm>
            <a:off x="2962028" y="2699632"/>
            <a:ext cx="796102" cy="700867"/>
          </a:xfrm>
          <a:custGeom>
            <a:avLst/>
            <a:gdLst>
              <a:gd name="connsiteX0" fmla="*/ 0 w 796102"/>
              <a:gd name="connsiteY0" fmla="*/ 0 h 700867"/>
              <a:gd name="connsiteX1" fmla="*/ 796102 w 796102"/>
              <a:gd name="connsiteY1" fmla="*/ 0 h 700867"/>
              <a:gd name="connsiteX2" fmla="*/ 796102 w 796102"/>
              <a:gd name="connsiteY2" fmla="*/ 700867 h 700867"/>
              <a:gd name="connsiteX3" fmla="*/ 0 w 796102"/>
              <a:gd name="connsiteY3" fmla="*/ 700867 h 700867"/>
              <a:gd name="connsiteX4" fmla="*/ 0 w 796102"/>
              <a:gd name="connsiteY4" fmla="*/ 0 h 700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102" h="700867">
                <a:moveTo>
                  <a:pt x="0" y="0"/>
                </a:moveTo>
                <a:lnTo>
                  <a:pt x="796102" y="0"/>
                </a:lnTo>
                <a:lnTo>
                  <a:pt x="796102" y="700867"/>
                </a:lnTo>
                <a:lnTo>
                  <a:pt x="0" y="7008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76200" rIns="0" bIns="50800" numCol="1" spcCol="1270" anchor="b" anchorCtr="0">
            <a:noAutofit/>
          </a:bodyPr>
          <a:lstStyle/>
          <a:p>
            <a:pPr marL="0" lvl="0" indent="0" algn="l" defTabSz="355600">
              <a:lnSpc>
                <a:spcPct val="90000"/>
              </a:lnSpc>
              <a:spcBef>
                <a:spcPct val="0"/>
              </a:spcBef>
              <a:spcAft>
                <a:spcPct val="35000"/>
              </a:spcAft>
              <a:buNone/>
            </a:pPr>
            <a:endParaRPr lang="en-US" sz="800" b="0" kern="1200">
              <a:latin typeface="+mn-lt"/>
              <a:ea typeface="+mn-ea"/>
              <a:cs typeface="+mn-cs"/>
            </a:endParaRPr>
          </a:p>
          <a:p>
            <a:pPr marL="0" lvl="0" indent="0" algn="l" defTabSz="355600">
              <a:lnSpc>
                <a:spcPct val="90000"/>
              </a:lnSpc>
              <a:spcBef>
                <a:spcPct val="0"/>
              </a:spcBef>
              <a:spcAft>
                <a:spcPct val="35000"/>
              </a:spcAft>
              <a:buNone/>
            </a:pPr>
            <a:endParaRPr lang="en-US" sz="800" b="0" kern="1200">
              <a:latin typeface="+mn-lt"/>
              <a:ea typeface="+mn-ea"/>
              <a:cs typeface="+mn-cs"/>
            </a:endParaRPr>
          </a:p>
          <a:p>
            <a:pPr marL="0" lvl="0" indent="0" algn="l" defTabSz="355600">
              <a:lnSpc>
                <a:spcPct val="90000"/>
              </a:lnSpc>
              <a:spcBef>
                <a:spcPct val="0"/>
              </a:spcBef>
              <a:spcAft>
                <a:spcPct val="35000"/>
              </a:spcAft>
              <a:buNone/>
            </a:pPr>
            <a:r>
              <a:rPr lang="en-US" sz="800" b="0" kern="1200">
                <a:latin typeface="+mn-lt"/>
                <a:ea typeface="+mn-ea"/>
                <a:cs typeface="+mn-cs"/>
              </a:rPr>
              <a:t>Advising Appointments, Advisor Assignments, Mobile App Launched</a:t>
            </a:r>
            <a:endParaRPr lang="en-US" sz="800" b="0" kern="1200" dirty="0">
              <a:latin typeface="+mn-lt"/>
              <a:ea typeface="+mn-ea"/>
              <a:cs typeface="+mn-cs"/>
            </a:endParaRPr>
          </a:p>
        </p:txBody>
      </p:sp>
      <p:sp>
        <p:nvSpPr>
          <p:cNvPr id="79" name="Freeform: Shape 78">
            <a:extLst>
              <a:ext uri="{FF2B5EF4-FFF2-40B4-BE49-F238E27FC236}">
                <a16:creationId xmlns:a16="http://schemas.microsoft.com/office/drawing/2014/main" id="{F24487C8-F9B0-4B26-B5F5-AE0435EEC75A}"/>
              </a:ext>
            </a:extLst>
          </p:cNvPr>
          <p:cNvSpPr/>
          <p:nvPr/>
        </p:nvSpPr>
        <p:spPr>
          <a:xfrm>
            <a:off x="2962028" y="3442063"/>
            <a:ext cx="796102" cy="246250"/>
          </a:xfrm>
          <a:custGeom>
            <a:avLst/>
            <a:gdLst>
              <a:gd name="connsiteX0" fmla="*/ 0 w 796102"/>
              <a:gd name="connsiteY0" fmla="*/ 0 h 246250"/>
              <a:gd name="connsiteX1" fmla="*/ 796102 w 796102"/>
              <a:gd name="connsiteY1" fmla="*/ 0 h 246250"/>
              <a:gd name="connsiteX2" fmla="*/ 796102 w 796102"/>
              <a:gd name="connsiteY2" fmla="*/ 246250 h 246250"/>
              <a:gd name="connsiteX3" fmla="*/ 0 w 796102"/>
              <a:gd name="connsiteY3" fmla="*/ 246250 h 246250"/>
              <a:gd name="connsiteX4" fmla="*/ 0 w 796102"/>
              <a:gd name="connsiteY4" fmla="*/ 0 h 24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102" h="246250">
                <a:moveTo>
                  <a:pt x="0" y="0"/>
                </a:moveTo>
                <a:lnTo>
                  <a:pt x="796102" y="0"/>
                </a:lnTo>
                <a:lnTo>
                  <a:pt x="796102" y="246250"/>
                </a:lnTo>
                <a:lnTo>
                  <a:pt x="0" y="2462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63500" bIns="0" numCol="1" spcCol="1270" anchor="ctr" anchorCtr="0">
            <a:noAutofit/>
          </a:bodyPr>
          <a:lstStyle/>
          <a:p>
            <a:pPr marL="0" lvl="0" indent="0" algn="l" defTabSz="444500">
              <a:lnSpc>
                <a:spcPct val="90000"/>
              </a:lnSpc>
              <a:spcBef>
                <a:spcPct val="0"/>
              </a:spcBef>
              <a:spcAft>
                <a:spcPct val="35000"/>
              </a:spcAft>
              <a:buNone/>
              <a:defRPr b="1"/>
            </a:pPr>
            <a:r>
              <a:rPr lang="en-US" sz="900" b="1" kern="1200" dirty="0">
                <a:latin typeface="+mn-lt"/>
                <a:ea typeface="+mn-ea"/>
                <a:cs typeface="+mn-cs"/>
              </a:rPr>
              <a:t>Apr. ‘18</a:t>
            </a:r>
          </a:p>
        </p:txBody>
      </p:sp>
      <p:sp>
        <p:nvSpPr>
          <p:cNvPr id="81" name="Oval 80">
            <a:extLst>
              <a:ext uri="{FF2B5EF4-FFF2-40B4-BE49-F238E27FC236}">
                <a16:creationId xmlns:a16="http://schemas.microsoft.com/office/drawing/2014/main" id="{721A1D46-4201-4E82-9AAA-8E5BC5B77965}"/>
              </a:ext>
            </a:extLst>
          </p:cNvPr>
          <p:cNvSpPr/>
          <p:nvPr/>
        </p:nvSpPr>
        <p:spPr>
          <a:xfrm>
            <a:off x="2819688" y="2636919"/>
            <a:ext cx="41427" cy="44325"/>
          </a:xfrm>
          <a:prstGeom prst="ellipse">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4" name="Freeform: Shape 83">
            <a:extLst>
              <a:ext uri="{FF2B5EF4-FFF2-40B4-BE49-F238E27FC236}">
                <a16:creationId xmlns:a16="http://schemas.microsoft.com/office/drawing/2014/main" id="{3246E4FE-D645-4B73-9D49-B901298370F5}"/>
              </a:ext>
            </a:extLst>
          </p:cNvPr>
          <p:cNvSpPr/>
          <p:nvPr/>
        </p:nvSpPr>
        <p:spPr>
          <a:xfrm>
            <a:off x="3458703" y="1947821"/>
            <a:ext cx="796102" cy="700867"/>
          </a:xfrm>
          <a:custGeom>
            <a:avLst/>
            <a:gdLst>
              <a:gd name="connsiteX0" fmla="*/ 0 w 796102"/>
              <a:gd name="connsiteY0" fmla="*/ 0 h 700867"/>
              <a:gd name="connsiteX1" fmla="*/ 796102 w 796102"/>
              <a:gd name="connsiteY1" fmla="*/ 0 h 700867"/>
              <a:gd name="connsiteX2" fmla="*/ 796102 w 796102"/>
              <a:gd name="connsiteY2" fmla="*/ 700867 h 700867"/>
              <a:gd name="connsiteX3" fmla="*/ 0 w 796102"/>
              <a:gd name="connsiteY3" fmla="*/ 700867 h 700867"/>
              <a:gd name="connsiteX4" fmla="*/ 0 w 796102"/>
              <a:gd name="connsiteY4" fmla="*/ 0 h 700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102" h="700867">
                <a:moveTo>
                  <a:pt x="0" y="0"/>
                </a:moveTo>
                <a:lnTo>
                  <a:pt x="796102" y="0"/>
                </a:lnTo>
                <a:lnTo>
                  <a:pt x="796102" y="700867"/>
                </a:lnTo>
                <a:lnTo>
                  <a:pt x="0" y="7008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50800" rIns="50800" bIns="76200" numCol="1" spcCol="1270" anchor="t" anchorCtr="0">
            <a:noAutofit/>
          </a:bodyPr>
          <a:lstStyle/>
          <a:p>
            <a:pPr marL="0" lvl="0" indent="0" algn="l" defTabSz="355600">
              <a:lnSpc>
                <a:spcPct val="90000"/>
              </a:lnSpc>
              <a:spcBef>
                <a:spcPct val="0"/>
              </a:spcBef>
              <a:spcAft>
                <a:spcPct val="35000"/>
              </a:spcAft>
              <a:buNone/>
            </a:pPr>
            <a:r>
              <a:rPr lang="en-US" sz="800" b="1" kern="1200" dirty="0">
                <a:solidFill>
                  <a:schemeClr val="accent6"/>
                </a:solidFill>
                <a:latin typeface="+mn-lt"/>
                <a:ea typeface="+mn-ea"/>
                <a:cs typeface="+mn-cs"/>
              </a:rPr>
              <a:t>5% Increase in FTIC Completion Rates due to Campaigns</a:t>
            </a:r>
          </a:p>
        </p:txBody>
      </p:sp>
      <p:sp>
        <p:nvSpPr>
          <p:cNvPr id="85" name="Freeform: Shape 84">
            <a:extLst>
              <a:ext uri="{FF2B5EF4-FFF2-40B4-BE49-F238E27FC236}">
                <a16:creationId xmlns:a16="http://schemas.microsoft.com/office/drawing/2014/main" id="{4DB7B6AE-6957-4DFB-A245-E4947FEDE7E9}"/>
              </a:ext>
            </a:extLst>
          </p:cNvPr>
          <p:cNvSpPr/>
          <p:nvPr/>
        </p:nvSpPr>
        <p:spPr>
          <a:xfrm>
            <a:off x="3458702" y="1607601"/>
            <a:ext cx="1013761" cy="267482"/>
          </a:xfrm>
          <a:custGeom>
            <a:avLst/>
            <a:gdLst>
              <a:gd name="connsiteX0" fmla="*/ 0 w 796102"/>
              <a:gd name="connsiteY0" fmla="*/ 0 h 246250"/>
              <a:gd name="connsiteX1" fmla="*/ 796102 w 796102"/>
              <a:gd name="connsiteY1" fmla="*/ 0 h 246250"/>
              <a:gd name="connsiteX2" fmla="*/ 796102 w 796102"/>
              <a:gd name="connsiteY2" fmla="*/ 246250 h 246250"/>
              <a:gd name="connsiteX3" fmla="*/ 0 w 796102"/>
              <a:gd name="connsiteY3" fmla="*/ 246250 h 246250"/>
              <a:gd name="connsiteX4" fmla="*/ 0 w 796102"/>
              <a:gd name="connsiteY4" fmla="*/ 0 h 24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102" h="246250">
                <a:moveTo>
                  <a:pt x="0" y="0"/>
                </a:moveTo>
                <a:lnTo>
                  <a:pt x="796102" y="0"/>
                </a:lnTo>
                <a:lnTo>
                  <a:pt x="796102" y="246250"/>
                </a:lnTo>
                <a:lnTo>
                  <a:pt x="0" y="2462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63500" bIns="0" numCol="1" spcCol="1270" anchor="ctr" anchorCtr="0">
            <a:noAutofit/>
          </a:bodyPr>
          <a:lstStyle/>
          <a:p>
            <a:pPr marL="0" lvl="0" indent="0" algn="l" defTabSz="444500">
              <a:lnSpc>
                <a:spcPct val="90000"/>
              </a:lnSpc>
              <a:spcBef>
                <a:spcPct val="0"/>
              </a:spcBef>
              <a:spcAft>
                <a:spcPct val="35000"/>
              </a:spcAft>
              <a:buNone/>
              <a:defRPr b="1"/>
            </a:pPr>
            <a:r>
              <a:rPr lang="en-US" sz="900" b="1" kern="1200" dirty="0">
                <a:latin typeface="+mn-lt"/>
                <a:ea typeface="+mn-ea"/>
                <a:cs typeface="+mn-cs"/>
              </a:rPr>
              <a:t>Summer ‘18</a:t>
            </a:r>
            <a:endParaRPr lang="en-US" sz="900" b="0" kern="1200" dirty="0">
              <a:latin typeface="+mn-lt"/>
              <a:ea typeface="+mn-ea"/>
              <a:cs typeface="+mn-cs"/>
            </a:endParaRPr>
          </a:p>
        </p:txBody>
      </p:sp>
      <p:sp>
        <p:nvSpPr>
          <p:cNvPr id="86" name="Straight Connector 85">
            <a:extLst>
              <a:ext uri="{FF2B5EF4-FFF2-40B4-BE49-F238E27FC236}">
                <a16:creationId xmlns:a16="http://schemas.microsoft.com/office/drawing/2014/main" id="{398BCFE8-F260-4E03-937D-BF8C14C68348}"/>
              </a:ext>
            </a:extLst>
          </p:cNvPr>
          <p:cNvSpPr/>
          <p:nvPr/>
        </p:nvSpPr>
        <p:spPr>
          <a:xfrm>
            <a:off x="3343627" y="1958214"/>
            <a:ext cx="0" cy="700867"/>
          </a:xfrm>
          <a:prstGeom prst="line">
            <a:avLst/>
          </a:prstGeom>
          <a:noFill/>
          <a:ln w="12700" cap="flat" cmpd="sng" algn="ctr">
            <a:solidFill>
              <a:schemeClr val="dk1">
                <a:hueOff val="0"/>
                <a:satOff val="0"/>
                <a:lumOff val="0"/>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87" name="Oval 86">
            <a:extLst>
              <a:ext uri="{FF2B5EF4-FFF2-40B4-BE49-F238E27FC236}">
                <a16:creationId xmlns:a16="http://schemas.microsoft.com/office/drawing/2014/main" id="{502D035D-981F-4C6A-95D7-337D123A436E}"/>
              </a:ext>
            </a:extLst>
          </p:cNvPr>
          <p:cNvSpPr/>
          <p:nvPr/>
        </p:nvSpPr>
        <p:spPr>
          <a:xfrm>
            <a:off x="3330963" y="2636919"/>
            <a:ext cx="41427" cy="44325"/>
          </a:xfrm>
          <a:prstGeom prst="ellipse">
            <a:avLst/>
          </a:prstGeom>
          <a:solidFill>
            <a:schemeClr val="lt1">
              <a:hueOff val="0"/>
              <a:satOff val="0"/>
              <a:lumOff val="0"/>
              <a:alphaOff val="0"/>
            </a:schemeClr>
          </a:solidFill>
          <a:ln w="6350" cap="flat" cmpd="sng" algn="ctr">
            <a:solidFill>
              <a:schemeClr val="dk1">
                <a:shade val="80000"/>
                <a:hueOff val="0"/>
                <a:satOff val="0"/>
                <a:lumOff val="0"/>
                <a:alphaOff val="0"/>
              </a:scheme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90" name="Freeform: Shape 89">
            <a:extLst>
              <a:ext uri="{FF2B5EF4-FFF2-40B4-BE49-F238E27FC236}">
                <a16:creationId xmlns:a16="http://schemas.microsoft.com/office/drawing/2014/main" id="{7C634327-A755-4386-A384-BA1A93481842}"/>
              </a:ext>
            </a:extLst>
          </p:cNvPr>
          <p:cNvSpPr/>
          <p:nvPr/>
        </p:nvSpPr>
        <p:spPr>
          <a:xfrm>
            <a:off x="3969978" y="2659082"/>
            <a:ext cx="796102" cy="700867"/>
          </a:xfrm>
          <a:custGeom>
            <a:avLst/>
            <a:gdLst>
              <a:gd name="connsiteX0" fmla="*/ 0 w 796102"/>
              <a:gd name="connsiteY0" fmla="*/ 0 h 700867"/>
              <a:gd name="connsiteX1" fmla="*/ 796102 w 796102"/>
              <a:gd name="connsiteY1" fmla="*/ 0 h 700867"/>
              <a:gd name="connsiteX2" fmla="*/ 796102 w 796102"/>
              <a:gd name="connsiteY2" fmla="*/ 700867 h 700867"/>
              <a:gd name="connsiteX3" fmla="*/ 0 w 796102"/>
              <a:gd name="connsiteY3" fmla="*/ 700867 h 700867"/>
              <a:gd name="connsiteX4" fmla="*/ 0 w 796102"/>
              <a:gd name="connsiteY4" fmla="*/ 0 h 700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102" h="700867">
                <a:moveTo>
                  <a:pt x="0" y="0"/>
                </a:moveTo>
                <a:lnTo>
                  <a:pt x="796102" y="0"/>
                </a:lnTo>
                <a:lnTo>
                  <a:pt x="796102" y="700867"/>
                </a:lnTo>
                <a:lnTo>
                  <a:pt x="0" y="7008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76200" rIns="0" bIns="50800" numCol="1" spcCol="1270" anchor="b" anchorCtr="0">
            <a:noAutofit/>
          </a:bodyPr>
          <a:lstStyle/>
          <a:p>
            <a:pPr marL="0" lvl="0" indent="0" algn="l" defTabSz="355600">
              <a:lnSpc>
                <a:spcPct val="90000"/>
              </a:lnSpc>
              <a:spcBef>
                <a:spcPct val="0"/>
              </a:spcBef>
              <a:spcAft>
                <a:spcPct val="35000"/>
              </a:spcAft>
              <a:buNone/>
            </a:pPr>
            <a:r>
              <a:rPr lang="en-US" sz="800" kern="1200">
                <a:latin typeface="+mn-lt"/>
                <a:ea typeface="+mn-ea"/>
                <a:cs typeface="+mn-cs"/>
              </a:rPr>
              <a:t>Early Alert Pilot</a:t>
            </a:r>
            <a:endParaRPr lang="en-US" sz="800" kern="1200" dirty="0">
              <a:latin typeface="+mn-lt"/>
              <a:ea typeface="+mn-ea"/>
              <a:cs typeface="+mn-cs"/>
            </a:endParaRPr>
          </a:p>
        </p:txBody>
      </p:sp>
      <p:sp>
        <p:nvSpPr>
          <p:cNvPr id="91" name="Freeform: Shape 90">
            <a:extLst>
              <a:ext uri="{FF2B5EF4-FFF2-40B4-BE49-F238E27FC236}">
                <a16:creationId xmlns:a16="http://schemas.microsoft.com/office/drawing/2014/main" id="{C68F8DA5-4FA0-4E9F-B07C-C57FDE454EEC}"/>
              </a:ext>
            </a:extLst>
          </p:cNvPr>
          <p:cNvSpPr/>
          <p:nvPr/>
        </p:nvSpPr>
        <p:spPr>
          <a:xfrm>
            <a:off x="3969978" y="3442063"/>
            <a:ext cx="796102" cy="246250"/>
          </a:xfrm>
          <a:custGeom>
            <a:avLst/>
            <a:gdLst>
              <a:gd name="connsiteX0" fmla="*/ 0 w 796102"/>
              <a:gd name="connsiteY0" fmla="*/ 0 h 246250"/>
              <a:gd name="connsiteX1" fmla="*/ 796102 w 796102"/>
              <a:gd name="connsiteY1" fmla="*/ 0 h 246250"/>
              <a:gd name="connsiteX2" fmla="*/ 796102 w 796102"/>
              <a:gd name="connsiteY2" fmla="*/ 246250 h 246250"/>
              <a:gd name="connsiteX3" fmla="*/ 0 w 796102"/>
              <a:gd name="connsiteY3" fmla="*/ 246250 h 246250"/>
              <a:gd name="connsiteX4" fmla="*/ 0 w 796102"/>
              <a:gd name="connsiteY4" fmla="*/ 0 h 24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102" h="246250">
                <a:moveTo>
                  <a:pt x="0" y="0"/>
                </a:moveTo>
                <a:lnTo>
                  <a:pt x="796102" y="0"/>
                </a:lnTo>
                <a:lnTo>
                  <a:pt x="796102" y="246250"/>
                </a:lnTo>
                <a:lnTo>
                  <a:pt x="0" y="2462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63500" bIns="0" numCol="1" spcCol="1270" anchor="ctr" anchorCtr="0">
            <a:noAutofit/>
          </a:bodyPr>
          <a:lstStyle/>
          <a:p>
            <a:pPr marL="0" lvl="0" indent="0" algn="l" defTabSz="444500">
              <a:lnSpc>
                <a:spcPct val="90000"/>
              </a:lnSpc>
              <a:spcBef>
                <a:spcPct val="0"/>
              </a:spcBef>
              <a:spcAft>
                <a:spcPct val="35000"/>
              </a:spcAft>
              <a:buNone/>
              <a:defRPr b="1"/>
            </a:pPr>
            <a:r>
              <a:rPr lang="en-US" sz="900" b="1" kern="1200" dirty="0">
                <a:latin typeface="+mn-lt"/>
                <a:ea typeface="+mn-ea"/>
                <a:cs typeface="+mn-cs"/>
              </a:rPr>
              <a:t>Sep. ‘18</a:t>
            </a:r>
          </a:p>
        </p:txBody>
      </p:sp>
      <p:sp>
        <p:nvSpPr>
          <p:cNvPr id="93" name="Oval 92">
            <a:extLst>
              <a:ext uri="{FF2B5EF4-FFF2-40B4-BE49-F238E27FC236}">
                <a16:creationId xmlns:a16="http://schemas.microsoft.com/office/drawing/2014/main" id="{819E7B5D-5956-46E5-B1BC-18FFE25329FF}"/>
              </a:ext>
            </a:extLst>
          </p:cNvPr>
          <p:cNvSpPr/>
          <p:nvPr/>
        </p:nvSpPr>
        <p:spPr>
          <a:xfrm>
            <a:off x="3842238" y="2636919"/>
            <a:ext cx="41427" cy="44325"/>
          </a:xfrm>
          <a:prstGeom prst="ellipse">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6" name="Freeform: Shape 95">
            <a:extLst>
              <a:ext uri="{FF2B5EF4-FFF2-40B4-BE49-F238E27FC236}">
                <a16:creationId xmlns:a16="http://schemas.microsoft.com/office/drawing/2014/main" id="{BD2E6771-1FF7-433A-AE7F-D60CAECC012A}"/>
              </a:ext>
            </a:extLst>
          </p:cNvPr>
          <p:cNvSpPr/>
          <p:nvPr/>
        </p:nvSpPr>
        <p:spPr>
          <a:xfrm>
            <a:off x="4481253" y="1978996"/>
            <a:ext cx="796102" cy="700867"/>
          </a:xfrm>
          <a:custGeom>
            <a:avLst/>
            <a:gdLst>
              <a:gd name="connsiteX0" fmla="*/ 0 w 796102"/>
              <a:gd name="connsiteY0" fmla="*/ 0 h 700867"/>
              <a:gd name="connsiteX1" fmla="*/ 796102 w 796102"/>
              <a:gd name="connsiteY1" fmla="*/ 0 h 700867"/>
              <a:gd name="connsiteX2" fmla="*/ 796102 w 796102"/>
              <a:gd name="connsiteY2" fmla="*/ 700867 h 700867"/>
              <a:gd name="connsiteX3" fmla="*/ 0 w 796102"/>
              <a:gd name="connsiteY3" fmla="*/ 700867 h 700867"/>
              <a:gd name="connsiteX4" fmla="*/ 0 w 796102"/>
              <a:gd name="connsiteY4" fmla="*/ 0 h 700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102" h="700867">
                <a:moveTo>
                  <a:pt x="0" y="0"/>
                </a:moveTo>
                <a:lnTo>
                  <a:pt x="796102" y="0"/>
                </a:lnTo>
                <a:lnTo>
                  <a:pt x="796102" y="700867"/>
                </a:lnTo>
                <a:lnTo>
                  <a:pt x="0" y="7008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50800" rIns="50800" bIns="76200" numCol="1" spcCol="1270" anchor="t" anchorCtr="0">
            <a:noAutofit/>
          </a:bodyPr>
          <a:lstStyle/>
          <a:p>
            <a:pPr marL="0" lvl="0" indent="0" algn="l" defTabSz="355600">
              <a:lnSpc>
                <a:spcPct val="90000"/>
              </a:lnSpc>
              <a:spcBef>
                <a:spcPct val="0"/>
              </a:spcBef>
              <a:spcAft>
                <a:spcPct val="35000"/>
              </a:spcAft>
              <a:buNone/>
            </a:pPr>
            <a:r>
              <a:rPr lang="en-US" sz="800" kern="1200" dirty="0">
                <a:latin typeface="+mn-lt"/>
                <a:ea typeface="+mn-ea"/>
                <a:cs typeface="+mn-cs"/>
              </a:rPr>
              <a:t>College-wide </a:t>
            </a:r>
          </a:p>
          <a:p>
            <a:pPr marL="0" lvl="0" indent="0" algn="l" defTabSz="355600">
              <a:lnSpc>
                <a:spcPct val="90000"/>
              </a:lnSpc>
              <a:spcBef>
                <a:spcPct val="0"/>
              </a:spcBef>
              <a:spcAft>
                <a:spcPct val="35000"/>
              </a:spcAft>
              <a:buNone/>
            </a:pPr>
            <a:r>
              <a:rPr lang="en-US" sz="800" kern="1200" dirty="0">
                <a:latin typeface="+mn-lt"/>
                <a:ea typeface="+mn-ea"/>
                <a:cs typeface="+mn-cs"/>
              </a:rPr>
              <a:t>Early Alert Launched</a:t>
            </a:r>
          </a:p>
        </p:txBody>
      </p:sp>
      <p:sp>
        <p:nvSpPr>
          <p:cNvPr id="97" name="Freeform: Shape 96">
            <a:extLst>
              <a:ext uri="{FF2B5EF4-FFF2-40B4-BE49-F238E27FC236}">
                <a16:creationId xmlns:a16="http://schemas.microsoft.com/office/drawing/2014/main" id="{162ECA78-3C0C-4649-A667-45F3078BCC15}"/>
              </a:ext>
            </a:extLst>
          </p:cNvPr>
          <p:cNvSpPr/>
          <p:nvPr/>
        </p:nvSpPr>
        <p:spPr>
          <a:xfrm>
            <a:off x="4481253" y="1628833"/>
            <a:ext cx="796102" cy="246250"/>
          </a:xfrm>
          <a:custGeom>
            <a:avLst/>
            <a:gdLst>
              <a:gd name="connsiteX0" fmla="*/ 0 w 796102"/>
              <a:gd name="connsiteY0" fmla="*/ 0 h 246250"/>
              <a:gd name="connsiteX1" fmla="*/ 796102 w 796102"/>
              <a:gd name="connsiteY1" fmla="*/ 0 h 246250"/>
              <a:gd name="connsiteX2" fmla="*/ 796102 w 796102"/>
              <a:gd name="connsiteY2" fmla="*/ 246250 h 246250"/>
              <a:gd name="connsiteX3" fmla="*/ 0 w 796102"/>
              <a:gd name="connsiteY3" fmla="*/ 246250 h 246250"/>
              <a:gd name="connsiteX4" fmla="*/ 0 w 796102"/>
              <a:gd name="connsiteY4" fmla="*/ 0 h 24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102" h="246250">
                <a:moveTo>
                  <a:pt x="0" y="0"/>
                </a:moveTo>
                <a:lnTo>
                  <a:pt x="796102" y="0"/>
                </a:lnTo>
                <a:lnTo>
                  <a:pt x="796102" y="246250"/>
                </a:lnTo>
                <a:lnTo>
                  <a:pt x="0" y="2462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63500" bIns="0" numCol="1" spcCol="1270" anchor="ctr" anchorCtr="0">
            <a:noAutofit/>
          </a:bodyPr>
          <a:lstStyle/>
          <a:p>
            <a:pPr marL="0" lvl="0" indent="0" algn="l" defTabSz="444500">
              <a:lnSpc>
                <a:spcPct val="90000"/>
              </a:lnSpc>
              <a:spcBef>
                <a:spcPct val="0"/>
              </a:spcBef>
              <a:spcAft>
                <a:spcPct val="35000"/>
              </a:spcAft>
              <a:buNone/>
              <a:defRPr b="1"/>
            </a:pPr>
            <a:r>
              <a:rPr lang="en-US" sz="900" b="1" kern="1200" dirty="0">
                <a:latin typeface="+mn-lt"/>
                <a:ea typeface="+mn-ea"/>
                <a:cs typeface="+mn-cs"/>
              </a:rPr>
              <a:t>Jan. ‘19</a:t>
            </a:r>
          </a:p>
        </p:txBody>
      </p:sp>
      <p:sp>
        <p:nvSpPr>
          <p:cNvPr id="99" name="Oval 98">
            <a:extLst>
              <a:ext uri="{FF2B5EF4-FFF2-40B4-BE49-F238E27FC236}">
                <a16:creationId xmlns:a16="http://schemas.microsoft.com/office/drawing/2014/main" id="{1B115D35-6F70-4566-8913-B87276C8C202}"/>
              </a:ext>
            </a:extLst>
          </p:cNvPr>
          <p:cNvSpPr/>
          <p:nvPr/>
        </p:nvSpPr>
        <p:spPr>
          <a:xfrm>
            <a:off x="4353514" y="2636919"/>
            <a:ext cx="41427" cy="44325"/>
          </a:xfrm>
          <a:prstGeom prst="ellipse">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2" name="Freeform: Shape 101">
            <a:extLst>
              <a:ext uri="{FF2B5EF4-FFF2-40B4-BE49-F238E27FC236}">
                <a16:creationId xmlns:a16="http://schemas.microsoft.com/office/drawing/2014/main" id="{8F29F953-1679-4EEA-AD65-744CD8797174}"/>
              </a:ext>
            </a:extLst>
          </p:cNvPr>
          <p:cNvSpPr/>
          <p:nvPr/>
        </p:nvSpPr>
        <p:spPr>
          <a:xfrm>
            <a:off x="4992528" y="2659082"/>
            <a:ext cx="796102" cy="700867"/>
          </a:xfrm>
          <a:custGeom>
            <a:avLst/>
            <a:gdLst>
              <a:gd name="connsiteX0" fmla="*/ 0 w 796102"/>
              <a:gd name="connsiteY0" fmla="*/ 0 h 700867"/>
              <a:gd name="connsiteX1" fmla="*/ 796102 w 796102"/>
              <a:gd name="connsiteY1" fmla="*/ 0 h 700867"/>
              <a:gd name="connsiteX2" fmla="*/ 796102 w 796102"/>
              <a:gd name="connsiteY2" fmla="*/ 700867 h 700867"/>
              <a:gd name="connsiteX3" fmla="*/ 0 w 796102"/>
              <a:gd name="connsiteY3" fmla="*/ 700867 h 700867"/>
              <a:gd name="connsiteX4" fmla="*/ 0 w 796102"/>
              <a:gd name="connsiteY4" fmla="*/ 0 h 700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102" h="700867">
                <a:moveTo>
                  <a:pt x="0" y="0"/>
                </a:moveTo>
                <a:lnTo>
                  <a:pt x="796102" y="0"/>
                </a:lnTo>
                <a:lnTo>
                  <a:pt x="796102" y="700867"/>
                </a:lnTo>
                <a:lnTo>
                  <a:pt x="0" y="7008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76200" rIns="0" bIns="50800" numCol="1" spcCol="1270" anchor="b" anchorCtr="0">
            <a:noAutofit/>
          </a:bodyPr>
          <a:lstStyle/>
          <a:p>
            <a:pPr marL="0" lvl="0" indent="0" algn="l" defTabSz="355600">
              <a:lnSpc>
                <a:spcPct val="90000"/>
              </a:lnSpc>
              <a:spcBef>
                <a:spcPct val="0"/>
              </a:spcBef>
              <a:spcAft>
                <a:spcPct val="35000"/>
              </a:spcAft>
              <a:buNone/>
            </a:pPr>
            <a:r>
              <a:rPr lang="en-US" sz="800" b="0" kern="1200">
                <a:latin typeface="+mn-lt"/>
                <a:ea typeface="+mn-ea"/>
                <a:cs typeface="+mn-cs"/>
              </a:rPr>
              <a:t>Academic Planner and Kiosk Check-In Launched</a:t>
            </a:r>
            <a:endParaRPr lang="en-US" sz="800" b="0" kern="1200" dirty="0">
              <a:latin typeface="+mn-lt"/>
              <a:ea typeface="+mn-ea"/>
              <a:cs typeface="+mn-cs"/>
            </a:endParaRPr>
          </a:p>
        </p:txBody>
      </p:sp>
      <p:sp>
        <p:nvSpPr>
          <p:cNvPr id="103" name="Freeform: Shape 102">
            <a:extLst>
              <a:ext uri="{FF2B5EF4-FFF2-40B4-BE49-F238E27FC236}">
                <a16:creationId xmlns:a16="http://schemas.microsoft.com/office/drawing/2014/main" id="{62272743-B7F7-4F66-8803-0F92E5BFBD20}"/>
              </a:ext>
            </a:extLst>
          </p:cNvPr>
          <p:cNvSpPr/>
          <p:nvPr/>
        </p:nvSpPr>
        <p:spPr>
          <a:xfrm>
            <a:off x="4992528" y="3442063"/>
            <a:ext cx="796102" cy="246250"/>
          </a:xfrm>
          <a:custGeom>
            <a:avLst/>
            <a:gdLst>
              <a:gd name="connsiteX0" fmla="*/ 0 w 796102"/>
              <a:gd name="connsiteY0" fmla="*/ 0 h 246250"/>
              <a:gd name="connsiteX1" fmla="*/ 796102 w 796102"/>
              <a:gd name="connsiteY1" fmla="*/ 0 h 246250"/>
              <a:gd name="connsiteX2" fmla="*/ 796102 w 796102"/>
              <a:gd name="connsiteY2" fmla="*/ 246250 h 246250"/>
              <a:gd name="connsiteX3" fmla="*/ 0 w 796102"/>
              <a:gd name="connsiteY3" fmla="*/ 246250 h 246250"/>
              <a:gd name="connsiteX4" fmla="*/ 0 w 796102"/>
              <a:gd name="connsiteY4" fmla="*/ 0 h 24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102" h="246250">
                <a:moveTo>
                  <a:pt x="0" y="0"/>
                </a:moveTo>
                <a:lnTo>
                  <a:pt x="796102" y="0"/>
                </a:lnTo>
                <a:lnTo>
                  <a:pt x="796102" y="246250"/>
                </a:lnTo>
                <a:lnTo>
                  <a:pt x="0" y="2462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63500" bIns="0" numCol="1" spcCol="1270" anchor="ctr" anchorCtr="0">
            <a:noAutofit/>
          </a:bodyPr>
          <a:lstStyle/>
          <a:p>
            <a:pPr marL="0" lvl="0" indent="0" algn="l" defTabSz="444500">
              <a:lnSpc>
                <a:spcPct val="90000"/>
              </a:lnSpc>
              <a:spcBef>
                <a:spcPct val="0"/>
              </a:spcBef>
              <a:spcAft>
                <a:spcPct val="35000"/>
              </a:spcAft>
              <a:buNone/>
              <a:defRPr b="1"/>
            </a:pPr>
            <a:r>
              <a:rPr lang="en-US" sz="900" b="1" kern="1200" dirty="0">
                <a:latin typeface="+mn-lt"/>
                <a:ea typeface="+mn-ea"/>
                <a:cs typeface="+mn-cs"/>
              </a:rPr>
              <a:t>Apr. ‘19</a:t>
            </a:r>
          </a:p>
        </p:txBody>
      </p:sp>
      <p:sp>
        <p:nvSpPr>
          <p:cNvPr id="105" name="Oval 104">
            <a:extLst>
              <a:ext uri="{FF2B5EF4-FFF2-40B4-BE49-F238E27FC236}">
                <a16:creationId xmlns:a16="http://schemas.microsoft.com/office/drawing/2014/main" id="{6B0F53D2-E81B-4319-968C-D34D2CED9148}"/>
              </a:ext>
            </a:extLst>
          </p:cNvPr>
          <p:cNvSpPr/>
          <p:nvPr/>
        </p:nvSpPr>
        <p:spPr>
          <a:xfrm>
            <a:off x="4864789" y="2636919"/>
            <a:ext cx="41427" cy="44325"/>
          </a:xfrm>
          <a:prstGeom prst="ellipse">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7" name="Oval 106">
            <a:extLst>
              <a:ext uri="{FF2B5EF4-FFF2-40B4-BE49-F238E27FC236}">
                <a16:creationId xmlns:a16="http://schemas.microsoft.com/office/drawing/2014/main" id="{1E4A7FA0-5F67-4B14-B80E-ECD4F5454464}"/>
              </a:ext>
            </a:extLst>
          </p:cNvPr>
          <p:cNvSpPr/>
          <p:nvPr/>
        </p:nvSpPr>
        <p:spPr>
          <a:xfrm>
            <a:off x="5325436" y="1667887"/>
            <a:ext cx="126583" cy="126583"/>
          </a:xfrm>
          <a:prstGeom prst="ellipse">
            <a:avLst/>
          </a:prstGeom>
        </p:spPr>
        <p:style>
          <a:lnRef idx="2">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sp>
      <p:sp>
        <p:nvSpPr>
          <p:cNvPr id="108" name="Freeform: Shape 107">
            <a:extLst>
              <a:ext uri="{FF2B5EF4-FFF2-40B4-BE49-F238E27FC236}">
                <a16:creationId xmlns:a16="http://schemas.microsoft.com/office/drawing/2014/main" id="{971A8898-9C24-4935-868E-6DF1FF388866}"/>
              </a:ext>
            </a:extLst>
          </p:cNvPr>
          <p:cNvSpPr/>
          <p:nvPr/>
        </p:nvSpPr>
        <p:spPr>
          <a:xfrm>
            <a:off x="5503803" y="1978996"/>
            <a:ext cx="796102" cy="700867"/>
          </a:xfrm>
          <a:custGeom>
            <a:avLst/>
            <a:gdLst>
              <a:gd name="connsiteX0" fmla="*/ 0 w 796102"/>
              <a:gd name="connsiteY0" fmla="*/ 0 h 700867"/>
              <a:gd name="connsiteX1" fmla="*/ 796102 w 796102"/>
              <a:gd name="connsiteY1" fmla="*/ 0 h 700867"/>
              <a:gd name="connsiteX2" fmla="*/ 796102 w 796102"/>
              <a:gd name="connsiteY2" fmla="*/ 700867 h 700867"/>
              <a:gd name="connsiteX3" fmla="*/ 0 w 796102"/>
              <a:gd name="connsiteY3" fmla="*/ 700867 h 700867"/>
              <a:gd name="connsiteX4" fmla="*/ 0 w 796102"/>
              <a:gd name="connsiteY4" fmla="*/ 0 h 700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102" h="700867">
                <a:moveTo>
                  <a:pt x="0" y="0"/>
                </a:moveTo>
                <a:lnTo>
                  <a:pt x="796102" y="0"/>
                </a:lnTo>
                <a:lnTo>
                  <a:pt x="796102" y="700867"/>
                </a:lnTo>
                <a:lnTo>
                  <a:pt x="0" y="7008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50800" rIns="50800" bIns="76200" numCol="1" spcCol="1270" anchor="t" anchorCtr="0">
            <a:noAutofit/>
          </a:bodyPr>
          <a:lstStyle/>
          <a:p>
            <a:pPr marL="0" lvl="0" indent="0" algn="l" defTabSz="355600">
              <a:lnSpc>
                <a:spcPct val="90000"/>
              </a:lnSpc>
              <a:spcBef>
                <a:spcPct val="0"/>
              </a:spcBef>
              <a:spcAft>
                <a:spcPct val="35000"/>
              </a:spcAft>
              <a:buNone/>
            </a:pPr>
            <a:r>
              <a:rPr lang="en-US" sz="800" b="0" kern="1200" dirty="0">
                <a:latin typeface="+mn-lt"/>
                <a:ea typeface="+mn-ea"/>
                <a:cs typeface="+mn-cs"/>
              </a:rPr>
              <a:t>Analytics, Success Markers, Additional Care Units</a:t>
            </a:r>
          </a:p>
        </p:txBody>
      </p:sp>
      <p:sp>
        <p:nvSpPr>
          <p:cNvPr id="109" name="Freeform: Shape 108">
            <a:extLst>
              <a:ext uri="{FF2B5EF4-FFF2-40B4-BE49-F238E27FC236}">
                <a16:creationId xmlns:a16="http://schemas.microsoft.com/office/drawing/2014/main" id="{5C7D6EC9-E945-4F41-835F-038B88F96EC8}"/>
              </a:ext>
            </a:extLst>
          </p:cNvPr>
          <p:cNvSpPr/>
          <p:nvPr/>
        </p:nvSpPr>
        <p:spPr>
          <a:xfrm>
            <a:off x="5503803" y="1628833"/>
            <a:ext cx="796102" cy="246250"/>
          </a:xfrm>
          <a:custGeom>
            <a:avLst/>
            <a:gdLst>
              <a:gd name="connsiteX0" fmla="*/ 0 w 796102"/>
              <a:gd name="connsiteY0" fmla="*/ 0 h 246250"/>
              <a:gd name="connsiteX1" fmla="*/ 796102 w 796102"/>
              <a:gd name="connsiteY1" fmla="*/ 0 h 246250"/>
              <a:gd name="connsiteX2" fmla="*/ 796102 w 796102"/>
              <a:gd name="connsiteY2" fmla="*/ 246250 h 246250"/>
              <a:gd name="connsiteX3" fmla="*/ 0 w 796102"/>
              <a:gd name="connsiteY3" fmla="*/ 246250 h 246250"/>
              <a:gd name="connsiteX4" fmla="*/ 0 w 796102"/>
              <a:gd name="connsiteY4" fmla="*/ 0 h 24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102" h="246250">
                <a:moveTo>
                  <a:pt x="0" y="0"/>
                </a:moveTo>
                <a:lnTo>
                  <a:pt x="796102" y="0"/>
                </a:lnTo>
                <a:lnTo>
                  <a:pt x="796102" y="246250"/>
                </a:lnTo>
                <a:lnTo>
                  <a:pt x="0" y="2462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63500" bIns="0" numCol="1" spcCol="1270" anchor="ctr" anchorCtr="0">
            <a:noAutofit/>
          </a:bodyPr>
          <a:lstStyle/>
          <a:p>
            <a:pPr marL="0" lvl="0" indent="0" algn="l" defTabSz="444500">
              <a:lnSpc>
                <a:spcPct val="90000"/>
              </a:lnSpc>
              <a:spcBef>
                <a:spcPct val="0"/>
              </a:spcBef>
              <a:spcAft>
                <a:spcPct val="35000"/>
              </a:spcAft>
              <a:buNone/>
              <a:defRPr b="1"/>
            </a:pPr>
            <a:r>
              <a:rPr lang="en-US" sz="900" b="1" kern="1200" dirty="0">
                <a:latin typeface="+mn-lt"/>
                <a:ea typeface="+mn-ea"/>
                <a:cs typeface="+mn-cs"/>
              </a:rPr>
              <a:t>Fall ‘19</a:t>
            </a:r>
          </a:p>
        </p:txBody>
      </p:sp>
      <p:sp>
        <p:nvSpPr>
          <p:cNvPr id="110" name="Straight Connector 109">
            <a:extLst>
              <a:ext uri="{FF2B5EF4-FFF2-40B4-BE49-F238E27FC236}">
                <a16:creationId xmlns:a16="http://schemas.microsoft.com/office/drawing/2014/main" id="{CFEC1F3A-8113-40B9-9085-1A2B11E22714}"/>
              </a:ext>
            </a:extLst>
          </p:cNvPr>
          <p:cNvSpPr/>
          <p:nvPr/>
        </p:nvSpPr>
        <p:spPr>
          <a:xfrm>
            <a:off x="5388728" y="1802348"/>
            <a:ext cx="0" cy="822960"/>
          </a:xfrm>
          <a:prstGeom prst="line">
            <a:avLst/>
          </a:prstGeom>
        </p:spPr>
        <p:style>
          <a:lnRef idx="1">
            <a:schemeClr val="dk1">
              <a:hueOff val="0"/>
              <a:satOff val="0"/>
              <a:lumOff val="0"/>
              <a:alphaOff val="0"/>
            </a:schemeClr>
          </a:lnRef>
          <a:fillRef idx="0">
            <a:schemeClr val="dk1">
              <a:hueOff val="0"/>
              <a:satOff val="0"/>
              <a:lumOff val="0"/>
              <a:alphaOff val="0"/>
            </a:schemeClr>
          </a:fillRef>
          <a:effectRef idx="0">
            <a:schemeClr val="dk1">
              <a:hueOff val="0"/>
              <a:satOff val="0"/>
              <a:lumOff val="0"/>
              <a:alphaOff val="0"/>
            </a:schemeClr>
          </a:effectRef>
          <a:fontRef idx="minor">
            <a:schemeClr val="tx1">
              <a:hueOff val="0"/>
              <a:satOff val="0"/>
              <a:lumOff val="0"/>
              <a:alphaOff val="0"/>
            </a:schemeClr>
          </a:fontRef>
        </p:style>
      </p:sp>
      <p:sp>
        <p:nvSpPr>
          <p:cNvPr id="111" name="Oval 110">
            <a:extLst>
              <a:ext uri="{FF2B5EF4-FFF2-40B4-BE49-F238E27FC236}">
                <a16:creationId xmlns:a16="http://schemas.microsoft.com/office/drawing/2014/main" id="{221B9155-64EE-4044-88FC-FFCC63EC32B4}"/>
              </a:ext>
            </a:extLst>
          </p:cNvPr>
          <p:cNvSpPr/>
          <p:nvPr/>
        </p:nvSpPr>
        <p:spPr>
          <a:xfrm>
            <a:off x="5376064" y="2636919"/>
            <a:ext cx="41427" cy="44325"/>
          </a:xfrm>
          <a:prstGeom prst="ellipse">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2" name="Oval 111">
            <a:extLst>
              <a:ext uri="{FF2B5EF4-FFF2-40B4-BE49-F238E27FC236}">
                <a16:creationId xmlns:a16="http://schemas.microsoft.com/office/drawing/2014/main" id="{73A6398F-CDFB-4EF8-B11F-3972F5B87DE0}"/>
              </a:ext>
            </a:extLst>
          </p:cNvPr>
          <p:cNvSpPr/>
          <p:nvPr/>
        </p:nvSpPr>
        <p:spPr>
          <a:xfrm>
            <a:off x="4314053" y="1705986"/>
            <a:ext cx="126583" cy="126583"/>
          </a:xfrm>
          <a:prstGeom prst="ellipse">
            <a:avLst/>
          </a:prstGeom>
        </p:spPr>
        <p:style>
          <a:lnRef idx="2">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sp>
      <p:sp>
        <p:nvSpPr>
          <p:cNvPr id="113" name="Straight Connector 112">
            <a:extLst>
              <a:ext uri="{FF2B5EF4-FFF2-40B4-BE49-F238E27FC236}">
                <a16:creationId xmlns:a16="http://schemas.microsoft.com/office/drawing/2014/main" id="{89AFBEB3-E120-4F8C-AD9F-0DD2903AE1F2}"/>
              </a:ext>
            </a:extLst>
          </p:cNvPr>
          <p:cNvSpPr/>
          <p:nvPr/>
        </p:nvSpPr>
        <p:spPr>
          <a:xfrm>
            <a:off x="4377345" y="1840447"/>
            <a:ext cx="0" cy="822960"/>
          </a:xfrm>
          <a:prstGeom prst="line">
            <a:avLst/>
          </a:prstGeom>
        </p:spPr>
        <p:style>
          <a:lnRef idx="1">
            <a:schemeClr val="dk1">
              <a:hueOff val="0"/>
              <a:satOff val="0"/>
              <a:lumOff val="0"/>
              <a:alphaOff val="0"/>
            </a:schemeClr>
          </a:lnRef>
          <a:fillRef idx="0">
            <a:schemeClr val="dk1">
              <a:hueOff val="0"/>
              <a:satOff val="0"/>
              <a:lumOff val="0"/>
              <a:alphaOff val="0"/>
            </a:schemeClr>
          </a:fillRef>
          <a:effectRef idx="0">
            <a:schemeClr val="dk1">
              <a:hueOff val="0"/>
              <a:satOff val="0"/>
              <a:lumOff val="0"/>
              <a:alphaOff val="0"/>
            </a:schemeClr>
          </a:effectRef>
          <a:fontRef idx="minor">
            <a:schemeClr val="tx1">
              <a:hueOff val="0"/>
              <a:satOff val="0"/>
              <a:lumOff val="0"/>
              <a:alphaOff val="0"/>
            </a:schemeClr>
          </a:fontRef>
        </p:style>
      </p:sp>
      <p:sp>
        <p:nvSpPr>
          <p:cNvPr id="114" name="Oval 113">
            <a:extLst>
              <a:ext uri="{FF2B5EF4-FFF2-40B4-BE49-F238E27FC236}">
                <a16:creationId xmlns:a16="http://schemas.microsoft.com/office/drawing/2014/main" id="{E6FDEEDA-1344-4FE4-B0D9-799158051882}"/>
              </a:ext>
            </a:extLst>
          </p:cNvPr>
          <p:cNvSpPr/>
          <p:nvPr/>
        </p:nvSpPr>
        <p:spPr>
          <a:xfrm>
            <a:off x="220040" y="1695595"/>
            <a:ext cx="126583" cy="126583"/>
          </a:xfrm>
          <a:prstGeom prst="ellipse">
            <a:avLst/>
          </a:prstGeom>
        </p:spPr>
        <p:style>
          <a:lnRef idx="2">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sp>
      <p:sp>
        <p:nvSpPr>
          <p:cNvPr id="115" name="Straight Connector 114">
            <a:extLst>
              <a:ext uri="{FF2B5EF4-FFF2-40B4-BE49-F238E27FC236}">
                <a16:creationId xmlns:a16="http://schemas.microsoft.com/office/drawing/2014/main" id="{2DEC0514-6034-4102-833E-644B53DFF935}"/>
              </a:ext>
            </a:extLst>
          </p:cNvPr>
          <p:cNvSpPr/>
          <p:nvPr/>
        </p:nvSpPr>
        <p:spPr>
          <a:xfrm>
            <a:off x="283332" y="1830056"/>
            <a:ext cx="0" cy="822960"/>
          </a:xfrm>
          <a:prstGeom prst="line">
            <a:avLst/>
          </a:prstGeom>
        </p:spPr>
        <p:style>
          <a:lnRef idx="1">
            <a:schemeClr val="dk1">
              <a:hueOff val="0"/>
              <a:satOff val="0"/>
              <a:lumOff val="0"/>
              <a:alphaOff val="0"/>
            </a:schemeClr>
          </a:lnRef>
          <a:fillRef idx="0">
            <a:schemeClr val="dk1">
              <a:hueOff val="0"/>
              <a:satOff val="0"/>
              <a:lumOff val="0"/>
              <a:alphaOff val="0"/>
            </a:schemeClr>
          </a:fillRef>
          <a:effectRef idx="0">
            <a:schemeClr val="dk1">
              <a:hueOff val="0"/>
              <a:satOff val="0"/>
              <a:lumOff val="0"/>
              <a:alphaOff val="0"/>
            </a:schemeClr>
          </a:effectRef>
          <a:fontRef idx="minor">
            <a:schemeClr val="tx1">
              <a:hueOff val="0"/>
              <a:satOff val="0"/>
              <a:lumOff val="0"/>
              <a:alphaOff val="0"/>
            </a:schemeClr>
          </a:fontRef>
        </p:style>
      </p:sp>
      <p:sp>
        <p:nvSpPr>
          <p:cNvPr id="116" name="Oval 115">
            <a:extLst>
              <a:ext uri="{FF2B5EF4-FFF2-40B4-BE49-F238E27FC236}">
                <a16:creationId xmlns:a16="http://schemas.microsoft.com/office/drawing/2014/main" id="{1D663CD0-C4C0-471D-8930-BC7CC9647B35}"/>
              </a:ext>
            </a:extLst>
          </p:cNvPr>
          <p:cNvSpPr/>
          <p:nvPr/>
        </p:nvSpPr>
        <p:spPr>
          <a:xfrm>
            <a:off x="1248736" y="1716377"/>
            <a:ext cx="126583" cy="126583"/>
          </a:xfrm>
          <a:prstGeom prst="ellipse">
            <a:avLst/>
          </a:prstGeom>
        </p:spPr>
        <p:style>
          <a:lnRef idx="2">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sp>
      <p:sp>
        <p:nvSpPr>
          <p:cNvPr id="117" name="Straight Connector 116">
            <a:extLst>
              <a:ext uri="{FF2B5EF4-FFF2-40B4-BE49-F238E27FC236}">
                <a16:creationId xmlns:a16="http://schemas.microsoft.com/office/drawing/2014/main" id="{D68E5A66-AAD0-4350-A846-0825C8FD930D}"/>
              </a:ext>
            </a:extLst>
          </p:cNvPr>
          <p:cNvSpPr/>
          <p:nvPr/>
        </p:nvSpPr>
        <p:spPr>
          <a:xfrm>
            <a:off x="1312028" y="1850838"/>
            <a:ext cx="0" cy="822960"/>
          </a:xfrm>
          <a:prstGeom prst="line">
            <a:avLst/>
          </a:prstGeom>
        </p:spPr>
        <p:style>
          <a:lnRef idx="1">
            <a:schemeClr val="dk1">
              <a:hueOff val="0"/>
              <a:satOff val="0"/>
              <a:lumOff val="0"/>
              <a:alphaOff val="0"/>
            </a:schemeClr>
          </a:lnRef>
          <a:fillRef idx="0">
            <a:schemeClr val="dk1">
              <a:hueOff val="0"/>
              <a:satOff val="0"/>
              <a:lumOff val="0"/>
              <a:alphaOff val="0"/>
            </a:schemeClr>
          </a:fillRef>
          <a:effectRef idx="0">
            <a:schemeClr val="dk1">
              <a:hueOff val="0"/>
              <a:satOff val="0"/>
              <a:lumOff val="0"/>
              <a:alphaOff val="0"/>
            </a:schemeClr>
          </a:effectRef>
          <a:fontRef idx="minor">
            <a:schemeClr val="tx1">
              <a:hueOff val="0"/>
              <a:satOff val="0"/>
              <a:lumOff val="0"/>
              <a:alphaOff val="0"/>
            </a:schemeClr>
          </a:fontRef>
        </p:style>
      </p:sp>
      <p:sp>
        <p:nvSpPr>
          <p:cNvPr id="118" name="Oval 117">
            <a:extLst>
              <a:ext uri="{FF2B5EF4-FFF2-40B4-BE49-F238E27FC236}">
                <a16:creationId xmlns:a16="http://schemas.microsoft.com/office/drawing/2014/main" id="{0C51E895-439C-4EAA-B271-927AEBA5D12E}"/>
              </a:ext>
            </a:extLst>
          </p:cNvPr>
          <p:cNvSpPr/>
          <p:nvPr/>
        </p:nvSpPr>
        <p:spPr>
          <a:xfrm>
            <a:off x="2287825" y="1705986"/>
            <a:ext cx="126583" cy="126583"/>
          </a:xfrm>
          <a:prstGeom prst="ellipse">
            <a:avLst/>
          </a:prstGeom>
        </p:spPr>
        <p:style>
          <a:lnRef idx="2">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sp>
      <p:sp>
        <p:nvSpPr>
          <p:cNvPr id="119" name="Straight Connector 118">
            <a:extLst>
              <a:ext uri="{FF2B5EF4-FFF2-40B4-BE49-F238E27FC236}">
                <a16:creationId xmlns:a16="http://schemas.microsoft.com/office/drawing/2014/main" id="{2743A9FA-BE87-43DC-B99A-F3CBF0CBBB54}"/>
              </a:ext>
            </a:extLst>
          </p:cNvPr>
          <p:cNvSpPr/>
          <p:nvPr/>
        </p:nvSpPr>
        <p:spPr>
          <a:xfrm>
            <a:off x="2351117" y="1840447"/>
            <a:ext cx="0" cy="822960"/>
          </a:xfrm>
          <a:prstGeom prst="line">
            <a:avLst/>
          </a:prstGeom>
        </p:spPr>
        <p:style>
          <a:lnRef idx="1">
            <a:schemeClr val="dk1">
              <a:hueOff val="0"/>
              <a:satOff val="0"/>
              <a:lumOff val="0"/>
              <a:alphaOff val="0"/>
            </a:schemeClr>
          </a:lnRef>
          <a:fillRef idx="0">
            <a:schemeClr val="dk1">
              <a:hueOff val="0"/>
              <a:satOff val="0"/>
              <a:lumOff val="0"/>
              <a:alphaOff val="0"/>
            </a:schemeClr>
          </a:fillRef>
          <a:effectRef idx="0">
            <a:schemeClr val="dk1">
              <a:hueOff val="0"/>
              <a:satOff val="0"/>
              <a:lumOff val="0"/>
              <a:alphaOff val="0"/>
            </a:schemeClr>
          </a:effectRef>
          <a:fontRef idx="minor">
            <a:schemeClr val="tx1">
              <a:hueOff val="0"/>
              <a:satOff val="0"/>
              <a:lumOff val="0"/>
              <a:alphaOff val="0"/>
            </a:schemeClr>
          </a:fontRef>
        </p:style>
      </p:sp>
      <p:sp>
        <p:nvSpPr>
          <p:cNvPr id="120" name="Oval 119">
            <a:extLst>
              <a:ext uri="{FF2B5EF4-FFF2-40B4-BE49-F238E27FC236}">
                <a16:creationId xmlns:a16="http://schemas.microsoft.com/office/drawing/2014/main" id="{5035F9CF-1F9F-4635-BB08-AC87AA932EB1}"/>
              </a:ext>
            </a:extLst>
          </p:cNvPr>
          <p:cNvSpPr/>
          <p:nvPr/>
        </p:nvSpPr>
        <p:spPr>
          <a:xfrm>
            <a:off x="3285352" y="1716377"/>
            <a:ext cx="126583" cy="126583"/>
          </a:xfrm>
          <a:prstGeom prst="ellipse">
            <a:avLst/>
          </a:prstGeom>
        </p:spPr>
        <p:style>
          <a:lnRef idx="2">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sp>
      <p:sp>
        <p:nvSpPr>
          <p:cNvPr id="121" name="Straight Connector 120">
            <a:extLst>
              <a:ext uri="{FF2B5EF4-FFF2-40B4-BE49-F238E27FC236}">
                <a16:creationId xmlns:a16="http://schemas.microsoft.com/office/drawing/2014/main" id="{F4DE430B-FEDB-4D93-942D-34590AB5B1F0}"/>
              </a:ext>
            </a:extLst>
          </p:cNvPr>
          <p:cNvSpPr/>
          <p:nvPr/>
        </p:nvSpPr>
        <p:spPr>
          <a:xfrm>
            <a:off x="3348644" y="1850838"/>
            <a:ext cx="0" cy="822960"/>
          </a:xfrm>
          <a:prstGeom prst="line">
            <a:avLst/>
          </a:prstGeom>
        </p:spPr>
        <p:style>
          <a:lnRef idx="1">
            <a:schemeClr val="dk1">
              <a:hueOff val="0"/>
              <a:satOff val="0"/>
              <a:lumOff val="0"/>
              <a:alphaOff val="0"/>
            </a:schemeClr>
          </a:lnRef>
          <a:fillRef idx="0">
            <a:schemeClr val="dk1">
              <a:hueOff val="0"/>
              <a:satOff val="0"/>
              <a:lumOff val="0"/>
              <a:alphaOff val="0"/>
            </a:schemeClr>
          </a:fillRef>
          <a:effectRef idx="0">
            <a:schemeClr val="dk1">
              <a:hueOff val="0"/>
              <a:satOff val="0"/>
              <a:lumOff val="0"/>
              <a:alphaOff val="0"/>
            </a:schemeClr>
          </a:effectRef>
          <a:fontRef idx="minor">
            <a:schemeClr val="tx1">
              <a:hueOff val="0"/>
              <a:satOff val="0"/>
              <a:lumOff val="0"/>
              <a:alphaOff val="0"/>
            </a:schemeClr>
          </a:fontRef>
        </p:style>
      </p:sp>
      <p:grpSp>
        <p:nvGrpSpPr>
          <p:cNvPr id="124" name="Group 123">
            <a:extLst>
              <a:ext uri="{FF2B5EF4-FFF2-40B4-BE49-F238E27FC236}">
                <a16:creationId xmlns:a16="http://schemas.microsoft.com/office/drawing/2014/main" id="{83F00747-040F-4E37-B856-3040BC376255}"/>
              </a:ext>
            </a:extLst>
          </p:cNvPr>
          <p:cNvGrpSpPr/>
          <p:nvPr/>
        </p:nvGrpSpPr>
        <p:grpSpPr>
          <a:xfrm flipV="1">
            <a:off x="4821452" y="2694806"/>
            <a:ext cx="126583" cy="957421"/>
            <a:chOff x="7098818" y="1820287"/>
            <a:chExt cx="126583" cy="957421"/>
          </a:xfrm>
        </p:grpSpPr>
        <p:sp>
          <p:nvSpPr>
            <p:cNvPr id="122" name="Oval 121">
              <a:extLst>
                <a:ext uri="{FF2B5EF4-FFF2-40B4-BE49-F238E27FC236}">
                  <a16:creationId xmlns:a16="http://schemas.microsoft.com/office/drawing/2014/main" id="{30F0A5CC-4AF7-4E10-99C5-8DC1202E57D1}"/>
                </a:ext>
              </a:extLst>
            </p:cNvPr>
            <p:cNvSpPr/>
            <p:nvPr/>
          </p:nvSpPr>
          <p:spPr>
            <a:xfrm>
              <a:off x="7098818" y="1820287"/>
              <a:ext cx="126583" cy="126583"/>
            </a:xfrm>
            <a:prstGeom prst="ellipse">
              <a:avLst/>
            </a:prstGeom>
          </p:spPr>
          <p:style>
            <a:lnRef idx="2">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sp>
        <p:sp>
          <p:nvSpPr>
            <p:cNvPr id="123" name="Straight Connector 122">
              <a:extLst>
                <a:ext uri="{FF2B5EF4-FFF2-40B4-BE49-F238E27FC236}">
                  <a16:creationId xmlns:a16="http://schemas.microsoft.com/office/drawing/2014/main" id="{3CD79AC7-FCF0-4DD5-B032-2C6E06CDFBFF}"/>
                </a:ext>
              </a:extLst>
            </p:cNvPr>
            <p:cNvSpPr/>
            <p:nvPr/>
          </p:nvSpPr>
          <p:spPr>
            <a:xfrm>
              <a:off x="7162110" y="1954748"/>
              <a:ext cx="0" cy="822960"/>
            </a:xfrm>
            <a:prstGeom prst="line">
              <a:avLst/>
            </a:prstGeom>
          </p:spPr>
          <p:style>
            <a:lnRef idx="1">
              <a:schemeClr val="dk1">
                <a:hueOff val="0"/>
                <a:satOff val="0"/>
                <a:lumOff val="0"/>
                <a:alphaOff val="0"/>
              </a:schemeClr>
            </a:lnRef>
            <a:fillRef idx="0">
              <a:schemeClr val="dk1">
                <a:hueOff val="0"/>
                <a:satOff val="0"/>
                <a:lumOff val="0"/>
                <a:alphaOff val="0"/>
              </a:schemeClr>
            </a:fillRef>
            <a:effectRef idx="0">
              <a:schemeClr val="dk1">
                <a:hueOff val="0"/>
                <a:satOff val="0"/>
                <a:lumOff val="0"/>
                <a:alphaOff val="0"/>
              </a:schemeClr>
            </a:effectRef>
            <a:fontRef idx="minor">
              <a:schemeClr val="tx1">
                <a:hueOff val="0"/>
                <a:satOff val="0"/>
                <a:lumOff val="0"/>
                <a:alphaOff val="0"/>
              </a:schemeClr>
            </a:fontRef>
          </p:style>
        </p:sp>
      </p:grpSp>
      <p:grpSp>
        <p:nvGrpSpPr>
          <p:cNvPr id="125" name="Group 124">
            <a:extLst>
              <a:ext uri="{FF2B5EF4-FFF2-40B4-BE49-F238E27FC236}">
                <a16:creationId xmlns:a16="http://schemas.microsoft.com/office/drawing/2014/main" id="{6352B071-3326-4D60-8F67-D917F6080DBA}"/>
              </a:ext>
            </a:extLst>
          </p:cNvPr>
          <p:cNvGrpSpPr/>
          <p:nvPr/>
        </p:nvGrpSpPr>
        <p:grpSpPr>
          <a:xfrm flipV="1">
            <a:off x="2772856" y="2694806"/>
            <a:ext cx="126583" cy="957421"/>
            <a:chOff x="7098818" y="1820287"/>
            <a:chExt cx="126583" cy="957421"/>
          </a:xfrm>
        </p:grpSpPr>
        <p:sp>
          <p:nvSpPr>
            <p:cNvPr id="126" name="Oval 125">
              <a:extLst>
                <a:ext uri="{FF2B5EF4-FFF2-40B4-BE49-F238E27FC236}">
                  <a16:creationId xmlns:a16="http://schemas.microsoft.com/office/drawing/2014/main" id="{7E0B6F41-891E-40FC-9727-FFEAEA86B732}"/>
                </a:ext>
              </a:extLst>
            </p:cNvPr>
            <p:cNvSpPr/>
            <p:nvPr/>
          </p:nvSpPr>
          <p:spPr>
            <a:xfrm>
              <a:off x="7098818" y="1820287"/>
              <a:ext cx="126583" cy="126583"/>
            </a:xfrm>
            <a:prstGeom prst="ellipse">
              <a:avLst/>
            </a:prstGeom>
          </p:spPr>
          <p:style>
            <a:lnRef idx="2">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sp>
        <p:sp>
          <p:nvSpPr>
            <p:cNvPr id="127" name="Straight Connector 126">
              <a:extLst>
                <a:ext uri="{FF2B5EF4-FFF2-40B4-BE49-F238E27FC236}">
                  <a16:creationId xmlns:a16="http://schemas.microsoft.com/office/drawing/2014/main" id="{3A51D323-6400-4F9A-8E69-8C9A1ECF3A87}"/>
                </a:ext>
              </a:extLst>
            </p:cNvPr>
            <p:cNvSpPr/>
            <p:nvPr/>
          </p:nvSpPr>
          <p:spPr>
            <a:xfrm>
              <a:off x="7162110" y="1954748"/>
              <a:ext cx="0" cy="822960"/>
            </a:xfrm>
            <a:prstGeom prst="line">
              <a:avLst/>
            </a:prstGeom>
          </p:spPr>
          <p:style>
            <a:lnRef idx="1">
              <a:schemeClr val="dk1">
                <a:hueOff val="0"/>
                <a:satOff val="0"/>
                <a:lumOff val="0"/>
                <a:alphaOff val="0"/>
              </a:schemeClr>
            </a:lnRef>
            <a:fillRef idx="0">
              <a:schemeClr val="dk1">
                <a:hueOff val="0"/>
                <a:satOff val="0"/>
                <a:lumOff val="0"/>
                <a:alphaOff val="0"/>
              </a:schemeClr>
            </a:fillRef>
            <a:effectRef idx="0">
              <a:schemeClr val="dk1">
                <a:hueOff val="0"/>
                <a:satOff val="0"/>
                <a:lumOff val="0"/>
                <a:alphaOff val="0"/>
              </a:schemeClr>
            </a:effectRef>
            <a:fontRef idx="minor">
              <a:schemeClr val="tx1">
                <a:hueOff val="0"/>
                <a:satOff val="0"/>
                <a:lumOff val="0"/>
                <a:alphaOff val="0"/>
              </a:schemeClr>
            </a:fontRef>
          </p:style>
        </p:sp>
      </p:grpSp>
      <p:grpSp>
        <p:nvGrpSpPr>
          <p:cNvPr id="128" name="Group 127">
            <a:extLst>
              <a:ext uri="{FF2B5EF4-FFF2-40B4-BE49-F238E27FC236}">
                <a16:creationId xmlns:a16="http://schemas.microsoft.com/office/drawing/2014/main" id="{025BF1EC-C497-4485-ADB9-043B05EC33EA}"/>
              </a:ext>
            </a:extLst>
          </p:cNvPr>
          <p:cNvGrpSpPr/>
          <p:nvPr/>
        </p:nvGrpSpPr>
        <p:grpSpPr>
          <a:xfrm flipV="1">
            <a:off x="1770531" y="2694806"/>
            <a:ext cx="126583" cy="957421"/>
            <a:chOff x="7098818" y="1820287"/>
            <a:chExt cx="126583" cy="957421"/>
          </a:xfrm>
        </p:grpSpPr>
        <p:sp>
          <p:nvSpPr>
            <p:cNvPr id="129" name="Oval 128">
              <a:extLst>
                <a:ext uri="{FF2B5EF4-FFF2-40B4-BE49-F238E27FC236}">
                  <a16:creationId xmlns:a16="http://schemas.microsoft.com/office/drawing/2014/main" id="{3FE55A66-8EB9-4E15-A190-DBBEB64DDA95}"/>
                </a:ext>
              </a:extLst>
            </p:cNvPr>
            <p:cNvSpPr/>
            <p:nvPr/>
          </p:nvSpPr>
          <p:spPr>
            <a:xfrm>
              <a:off x="7098818" y="1820287"/>
              <a:ext cx="126583" cy="126583"/>
            </a:xfrm>
            <a:prstGeom prst="ellipse">
              <a:avLst/>
            </a:prstGeom>
          </p:spPr>
          <p:style>
            <a:lnRef idx="2">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sp>
        <p:sp>
          <p:nvSpPr>
            <p:cNvPr id="130" name="Straight Connector 129">
              <a:extLst>
                <a:ext uri="{FF2B5EF4-FFF2-40B4-BE49-F238E27FC236}">
                  <a16:creationId xmlns:a16="http://schemas.microsoft.com/office/drawing/2014/main" id="{96157467-4DF6-4B99-BDBB-D87BC2E7968D}"/>
                </a:ext>
              </a:extLst>
            </p:cNvPr>
            <p:cNvSpPr/>
            <p:nvPr/>
          </p:nvSpPr>
          <p:spPr>
            <a:xfrm>
              <a:off x="7162110" y="1954748"/>
              <a:ext cx="0" cy="822960"/>
            </a:xfrm>
            <a:prstGeom prst="line">
              <a:avLst/>
            </a:prstGeom>
          </p:spPr>
          <p:style>
            <a:lnRef idx="1">
              <a:schemeClr val="dk1">
                <a:hueOff val="0"/>
                <a:satOff val="0"/>
                <a:lumOff val="0"/>
                <a:alphaOff val="0"/>
              </a:schemeClr>
            </a:lnRef>
            <a:fillRef idx="0">
              <a:schemeClr val="dk1">
                <a:hueOff val="0"/>
                <a:satOff val="0"/>
                <a:lumOff val="0"/>
                <a:alphaOff val="0"/>
              </a:schemeClr>
            </a:fillRef>
            <a:effectRef idx="0">
              <a:schemeClr val="dk1">
                <a:hueOff val="0"/>
                <a:satOff val="0"/>
                <a:lumOff val="0"/>
                <a:alphaOff val="0"/>
              </a:schemeClr>
            </a:effectRef>
            <a:fontRef idx="minor">
              <a:schemeClr val="tx1">
                <a:hueOff val="0"/>
                <a:satOff val="0"/>
                <a:lumOff val="0"/>
                <a:alphaOff val="0"/>
              </a:schemeClr>
            </a:fontRef>
          </p:style>
        </p:sp>
      </p:grpSp>
      <p:grpSp>
        <p:nvGrpSpPr>
          <p:cNvPr id="131" name="Group 130">
            <a:extLst>
              <a:ext uri="{FF2B5EF4-FFF2-40B4-BE49-F238E27FC236}">
                <a16:creationId xmlns:a16="http://schemas.microsoft.com/office/drawing/2014/main" id="{19895832-3DEB-4268-B2DC-515432561DDC}"/>
              </a:ext>
            </a:extLst>
          </p:cNvPr>
          <p:cNvGrpSpPr/>
          <p:nvPr/>
        </p:nvGrpSpPr>
        <p:grpSpPr>
          <a:xfrm flipV="1">
            <a:off x="736754" y="2694806"/>
            <a:ext cx="126583" cy="957421"/>
            <a:chOff x="7098818" y="1820287"/>
            <a:chExt cx="126583" cy="957421"/>
          </a:xfrm>
        </p:grpSpPr>
        <p:sp>
          <p:nvSpPr>
            <p:cNvPr id="132" name="Oval 131">
              <a:extLst>
                <a:ext uri="{FF2B5EF4-FFF2-40B4-BE49-F238E27FC236}">
                  <a16:creationId xmlns:a16="http://schemas.microsoft.com/office/drawing/2014/main" id="{BFE1EF6D-6837-4526-94AA-9CAAEDFE3478}"/>
                </a:ext>
              </a:extLst>
            </p:cNvPr>
            <p:cNvSpPr/>
            <p:nvPr/>
          </p:nvSpPr>
          <p:spPr>
            <a:xfrm>
              <a:off x="7098818" y="1820287"/>
              <a:ext cx="126583" cy="126583"/>
            </a:xfrm>
            <a:prstGeom prst="ellipse">
              <a:avLst/>
            </a:prstGeom>
          </p:spPr>
          <p:style>
            <a:lnRef idx="2">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sp>
        <p:sp>
          <p:nvSpPr>
            <p:cNvPr id="133" name="Straight Connector 132">
              <a:extLst>
                <a:ext uri="{FF2B5EF4-FFF2-40B4-BE49-F238E27FC236}">
                  <a16:creationId xmlns:a16="http://schemas.microsoft.com/office/drawing/2014/main" id="{594235D8-8E07-4E8F-8883-EC27CE2A5922}"/>
                </a:ext>
              </a:extLst>
            </p:cNvPr>
            <p:cNvSpPr/>
            <p:nvPr/>
          </p:nvSpPr>
          <p:spPr>
            <a:xfrm>
              <a:off x="7162110" y="1954748"/>
              <a:ext cx="0" cy="822960"/>
            </a:xfrm>
            <a:prstGeom prst="line">
              <a:avLst/>
            </a:prstGeom>
          </p:spPr>
          <p:style>
            <a:lnRef idx="1">
              <a:schemeClr val="dk1">
                <a:hueOff val="0"/>
                <a:satOff val="0"/>
                <a:lumOff val="0"/>
                <a:alphaOff val="0"/>
              </a:schemeClr>
            </a:lnRef>
            <a:fillRef idx="0">
              <a:schemeClr val="dk1">
                <a:hueOff val="0"/>
                <a:satOff val="0"/>
                <a:lumOff val="0"/>
                <a:alphaOff val="0"/>
              </a:schemeClr>
            </a:fillRef>
            <a:effectRef idx="0">
              <a:schemeClr val="dk1">
                <a:hueOff val="0"/>
                <a:satOff val="0"/>
                <a:lumOff val="0"/>
                <a:alphaOff val="0"/>
              </a:schemeClr>
            </a:effectRef>
            <a:fontRef idx="minor">
              <a:schemeClr val="tx1">
                <a:hueOff val="0"/>
                <a:satOff val="0"/>
                <a:lumOff val="0"/>
                <a:alphaOff val="0"/>
              </a:schemeClr>
            </a:fontRef>
          </p:style>
        </p:sp>
      </p:grpSp>
      <p:grpSp>
        <p:nvGrpSpPr>
          <p:cNvPr id="134" name="Group 133">
            <a:extLst>
              <a:ext uri="{FF2B5EF4-FFF2-40B4-BE49-F238E27FC236}">
                <a16:creationId xmlns:a16="http://schemas.microsoft.com/office/drawing/2014/main" id="{C7A75DE8-BA82-4025-9115-368C9AFC857B}"/>
              </a:ext>
            </a:extLst>
          </p:cNvPr>
          <p:cNvGrpSpPr/>
          <p:nvPr/>
        </p:nvGrpSpPr>
        <p:grpSpPr>
          <a:xfrm flipV="1">
            <a:off x="3799674" y="2694806"/>
            <a:ext cx="126583" cy="957421"/>
            <a:chOff x="7098818" y="1820287"/>
            <a:chExt cx="126583" cy="957421"/>
          </a:xfrm>
        </p:grpSpPr>
        <p:sp>
          <p:nvSpPr>
            <p:cNvPr id="135" name="Oval 134">
              <a:extLst>
                <a:ext uri="{FF2B5EF4-FFF2-40B4-BE49-F238E27FC236}">
                  <a16:creationId xmlns:a16="http://schemas.microsoft.com/office/drawing/2014/main" id="{8A2B1C81-4E9E-4938-ADFC-FB0DC2D9A65D}"/>
                </a:ext>
              </a:extLst>
            </p:cNvPr>
            <p:cNvSpPr/>
            <p:nvPr/>
          </p:nvSpPr>
          <p:spPr>
            <a:xfrm>
              <a:off x="7098818" y="1820287"/>
              <a:ext cx="126583" cy="126583"/>
            </a:xfrm>
            <a:prstGeom prst="ellipse">
              <a:avLst/>
            </a:prstGeom>
          </p:spPr>
          <p:style>
            <a:lnRef idx="2">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sp>
        <p:sp>
          <p:nvSpPr>
            <p:cNvPr id="136" name="Straight Connector 135">
              <a:extLst>
                <a:ext uri="{FF2B5EF4-FFF2-40B4-BE49-F238E27FC236}">
                  <a16:creationId xmlns:a16="http://schemas.microsoft.com/office/drawing/2014/main" id="{E8371E82-84DF-459A-8190-EAF856CB7B72}"/>
                </a:ext>
              </a:extLst>
            </p:cNvPr>
            <p:cNvSpPr/>
            <p:nvPr/>
          </p:nvSpPr>
          <p:spPr>
            <a:xfrm>
              <a:off x="7162110" y="1954748"/>
              <a:ext cx="0" cy="822960"/>
            </a:xfrm>
            <a:prstGeom prst="line">
              <a:avLst/>
            </a:prstGeom>
          </p:spPr>
          <p:style>
            <a:lnRef idx="1">
              <a:schemeClr val="dk1">
                <a:hueOff val="0"/>
                <a:satOff val="0"/>
                <a:lumOff val="0"/>
                <a:alphaOff val="0"/>
              </a:schemeClr>
            </a:lnRef>
            <a:fillRef idx="0">
              <a:schemeClr val="dk1">
                <a:hueOff val="0"/>
                <a:satOff val="0"/>
                <a:lumOff val="0"/>
                <a:alphaOff val="0"/>
              </a:schemeClr>
            </a:fillRef>
            <a:effectRef idx="0">
              <a:schemeClr val="dk1">
                <a:hueOff val="0"/>
                <a:satOff val="0"/>
                <a:lumOff val="0"/>
                <a:alphaOff val="0"/>
              </a:schemeClr>
            </a:effectRef>
            <a:fontRef idx="minor">
              <a:schemeClr val="tx1">
                <a:hueOff val="0"/>
                <a:satOff val="0"/>
                <a:lumOff val="0"/>
                <a:alphaOff val="0"/>
              </a:schemeClr>
            </a:fontRef>
          </p:style>
        </p:sp>
      </p:grpSp>
    </p:spTree>
    <p:extLst>
      <p:ext uri="{BB962C8B-B14F-4D97-AF65-F5344CB8AC3E}">
        <p14:creationId xmlns:p14="http://schemas.microsoft.com/office/powerpoint/2010/main" val="1489157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Adoption Climbs Even Faster After Appointment Scheduling Is Introduced </a:t>
            </a:r>
          </a:p>
        </p:txBody>
      </p:sp>
      <p:sp>
        <p:nvSpPr>
          <p:cNvPr id="6" name="Title 5"/>
          <p:cNvSpPr>
            <a:spLocks noGrp="1"/>
          </p:cNvSpPr>
          <p:nvPr>
            <p:ph type="title"/>
          </p:nvPr>
        </p:nvSpPr>
        <p:spPr>
          <a:xfrm>
            <a:off x="280193" y="317005"/>
            <a:ext cx="5825331" cy="249299"/>
          </a:xfrm>
        </p:spPr>
        <p:txBody>
          <a:bodyPr/>
          <a:lstStyle/>
          <a:p>
            <a:r>
              <a:rPr lang="en-US" dirty="0"/>
              <a:t>Student Promotion Leads to Widespread Adoption</a:t>
            </a:r>
          </a:p>
        </p:txBody>
      </p:sp>
      <p:sp>
        <p:nvSpPr>
          <p:cNvPr id="7" name="object 33"/>
          <p:cNvSpPr txBox="1"/>
          <p:nvPr/>
        </p:nvSpPr>
        <p:spPr>
          <a:xfrm>
            <a:off x="3662459" y="1605982"/>
            <a:ext cx="2404966" cy="303288"/>
          </a:xfrm>
          <a:prstGeom prst="rect">
            <a:avLst/>
          </a:prstGeom>
        </p:spPr>
        <p:txBody>
          <a:bodyPr vert="horz" wrap="square" lIns="0" tIns="56515" rIns="0" bIns="0" rtlCol="0">
            <a:spAutoFit/>
          </a:bodyPr>
          <a:lstStyle/>
          <a:p>
            <a:pPr marL="12700" marR="5080">
              <a:lnSpc>
                <a:spcPct val="100000"/>
              </a:lnSpc>
              <a:spcBef>
                <a:spcPts val="145"/>
              </a:spcBef>
            </a:pPr>
            <a:r>
              <a:rPr lang="en-US" sz="800" spc="-5" dirty="0">
                <a:solidFill>
                  <a:srgbClr val="333E48"/>
                </a:solidFill>
                <a:latin typeface="Verdana"/>
                <a:cs typeface="Verdana"/>
              </a:rPr>
              <a:t>Number of students who logged in to Navigate from April</a:t>
            </a:r>
            <a:r>
              <a:rPr lang="en-US" sz="800" spc="-5" dirty="0">
                <a:latin typeface="Verdana"/>
                <a:cs typeface="Verdana"/>
              </a:rPr>
              <a:t> </a:t>
            </a:r>
            <a:r>
              <a:rPr lang="en-US" sz="800" spc="-5" dirty="0">
                <a:solidFill>
                  <a:srgbClr val="333E48"/>
                </a:solidFill>
                <a:latin typeface="Verdana"/>
                <a:cs typeface="Verdana"/>
              </a:rPr>
              <a:t>2018 to October 2019</a:t>
            </a:r>
            <a:endParaRPr sz="800" dirty="0">
              <a:latin typeface="Verdana"/>
              <a:cs typeface="Verdana"/>
            </a:endParaRPr>
          </a:p>
        </p:txBody>
      </p:sp>
      <p:pic>
        <p:nvPicPr>
          <p:cNvPr id="50" name="Pictur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8094" y="1169302"/>
            <a:ext cx="459442" cy="436471"/>
          </a:xfrm>
          <a:prstGeom prst="rect">
            <a:avLst/>
          </a:prstGeom>
        </p:spPr>
      </p:pic>
      <p:sp>
        <p:nvSpPr>
          <p:cNvPr id="51" name="TextBox 50"/>
          <p:cNvSpPr txBox="1"/>
          <p:nvPr/>
        </p:nvSpPr>
        <p:spPr bwMode="gray">
          <a:xfrm>
            <a:off x="3683724" y="1265790"/>
            <a:ext cx="778669" cy="384721"/>
          </a:xfrm>
          <a:prstGeom prst="rect">
            <a:avLst/>
          </a:prstGeom>
          <a:noFill/>
        </p:spPr>
        <p:txBody>
          <a:bodyPr wrap="square" lIns="0" tIns="0" rIns="0" bIns="0" rtlCol="0">
            <a:spAutoFit/>
          </a:bodyPr>
          <a:lstStyle/>
          <a:p>
            <a:pPr>
              <a:spcBef>
                <a:spcPts val="500"/>
              </a:spcBef>
            </a:pPr>
            <a:r>
              <a:rPr lang="en-US" sz="2500" spc="60" dirty="0">
                <a:solidFill>
                  <a:schemeClr val="accent5"/>
                </a:solidFill>
                <a:latin typeface="+mj-lt"/>
                <a:cs typeface="Trebuchet MS"/>
              </a:rPr>
              <a:t>72K</a:t>
            </a:r>
          </a:p>
        </p:txBody>
      </p:sp>
      <p:cxnSp>
        <p:nvCxnSpPr>
          <p:cNvPr id="53" name="Straight Connector 52"/>
          <p:cNvCxnSpPr/>
          <p:nvPr/>
        </p:nvCxnSpPr>
        <p:spPr bwMode="gray">
          <a:xfrm flipH="1">
            <a:off x="4853314" y="2078951"/>
            <a:ext cx="0" cy="17523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gray">
          <a:xfrm>
            <a:off x="3667067" y="2264814"/>
            <a:ext cx="2313304"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0" name="Pentagon 59"/>
          <p:cNvSpPr/>
          <p:nvPr/>
        </p:nvSpPr>
        <p:spPr bwMode="gray">
          <a:xfrm>
            <a:off x="-1" y="1000126"/>
            <a:ext cx="3457576" cy="3486150"/>
          </a:xfrm>
          <a:prstGeom prst="homePlate">
            <a:avLst>
              <a:gd name="adj" fmla="val 1360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p>
        </p:txBody>
      </p:sp>
      <p:grpSp>
        <p:nvGrpSpPr>
          <p:cNvPr id="55" name="Group 54"/>
          <p:cNvGrpSpPr/>
          <p:nvPr/>
        </p:nvGrpSpPr>
        <p:grpSpPr>
          <a:xfrm>
            <a:off x="294871" y="1462257"/>
            <a:ext cx="2600728" cy="246221"/>
            <a:chOff x="342496" y="1243182"/>
            <a:chExt cx="2600728" cy="246221"/>
          </a:xfrm>
        </p:grpSpPr>
        <p:sp>
          <p:nvSpPr>
            <p:cNvPr id="58" name="L-Shape 57"/>
            <p:cNvSpPr/>
            <p:nvPr/>
          </p:nvSpPr>
          <p:spPr bwMode="gray">
            <a:xfrm rot="18900000">
              <a:off x="342496" y="1296266"/>
              <a:ext cx="229408" cy="124665"/>
            </a:xfrm>
            <a:prstGeom prst="corner">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endParaRPr>
            </a:p>
          </p:txBody>
        </p:sp>
        <p:sp>
          <p:nvSpPr>
            <p:cNvPr id="5" name="Rectangle 4"/>
            <p:cNvSpPr/>
            <p:nvPr/>
          </p:nvSpPr>
          <p:spPr>
            <a:xfrm>
              <a:off x="583647" y="1243182"/>
              <a:ext cx="2359577" cy="246221"/>
            </a:xfrm>
            <a:prstGeom prst="rect">
              <a:avLst/>
            </a:prstGeom>
          </p:spPr>
          <p:txBody>
            <a:bodyPr wrap="square">
              <a:spAutoFit/>
            </a:bodyPr>
            <a:lstStyle/>
            <a:p>
              <a:pPr>
                <a:spcAft>
                  <a:spcPts val="200"/>
                </a:spcAft>
              </a:pPr>
              <a:r>
                <a:rPr lang="en-US" sz="1000" dirty="0"/>
                <a:t>New-Student Welcome Email</a:t>
              </a:r>
            </a:p>
          </p:txBody>
        </p:sp>
      </p:grpSp>
      <p:grpSp>
        <p:nvGrpSpPr>
          <p:cNvPr id="57" name="Group 56"/>
          <p:cNvGrpSpPr/>
          <p:nvPr/>
        </p:nvGrpSpPr>
        <p:grpSpPr>
          <a:xfrm>
            <a:off x="294870" y="2603407"/>
            <a:ext cx="2743604" cy="246221"/>
            <a:chOff x="342495" y="2341602"/>
            <a:chExt cx="2743604" cy="246221"/>
          </a:xfrm>
        </p:grpSpPr>
        <p:sp>
          <p:nvSpPr>
            <p:cNvPr id="65" name="L-Shape 64"/>
            <p:cNvSpPr/>
            <p:nvPr/>
          </p:nvSpPr>
          <p:spPr bwMode="gray">
            <a:xfrm rot="18900000">
              <a:off x="342495" y="2394686"/>
              <a:ext cx="229408" cy="124665"/>
            </a:xfrm>
            <a:prstGeom prst="corner">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endParaRPr>
            </a:p>
          </p:txBody>
        </p:sp>
        <p:sp>
          <p:nvSpPr>
            <p:cNvPr id="67" name="Rectangle 66"/>
            <p:cNvSpPr/>
            <p:nvPr/>
          </p:nvSpPr>
          <p:spPr>
            <a:xfrm>
              <a:off x="602662" y="2341602"/>
              <a:ext cx="2483437" cy="246221"/>
            </a:xfrm>
            <a:prstGeom prst="rect">
              <a:avLst/>
            </a:prstGeom>
          </p:spPr>
          <p:txBody>
            <a:bodyPr wrap="square">
              <a:spAutoFit/>
            </a:bodyPr>
            <a:lstStyle/>
            <a:p>
              <a:pPr>
                <a:spcAft>
                  <a:spcPts val="200"/>
                </a:spcAft>
              </a:pPr>
              <a:r>
                <a:rPr lang="en-US" sz="1000" dirty="0">
                  <a:solidFill>
                    <a:srgbClr val="333E48"/>
                  </a:solidFill>
                </a:rPr>
                <a:t>First-Year Experience Seminars</a:t>
              </a:r>
            </a:p>
          </p:txBody>
        </p:sp>
      </p:grpSp>
      <p:grpSp>
        <p:nvGrpSpPr>
          <p:cNvPr id="62" name="Group 61"/>
          <p:cNvGrpSpPr/>
          <p:nvPr/>
        </p:nvGrpSpPr>
        <p:grpSpPr>
          <a:xfrm>
            <a:off x="294870" y="3849333"/>
            <a:ext cx="2695980" cy="246221"/>
            <a:chOff x="342495" y="3487383"/>
            <a:chExt cx="2695980" cy="246221"/>
          </a:xfrm>
        </p:grpSpPr>
        <p:sp>
          <p:nvSpPr>
            <p:cNvPr id="66" name="L-Shape 65"/>
            <p:cNvSpPr/>
            <p:nvPr/>
          </p:nvSpPr>
          <p:spPr bwMode="gray">
            <a:xfrm rot="18900000">
              <a:off x="342495" y="3525639"/>
              <a:ext cx="229408" cy="124665"/>
            </a:xfrm>
            <a:prstGeom prst="corner">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endParaRPr>
            </a:p>
          </p:txBody>
        </p:sp>
        <p:sp>
          <p:nvSpPr>
            <p:cNvPr id="68" name="Rectangle 67"/>
            <p:cNvSpPr/>
            <p:nvPr/>
          </p:nvSpPr>
          <p:spPr>
            <a:xfrm>
              <a:off x="598671" y="3487383"/>
              <a:ext cx="2439804" cy="246221"/>
            </a:xfrm>
            <a:prstGeom prst="rect">
              <a:avLst/>
            </a:prstGeom>
          </p:spPr>
          <p:txBody>
            <a:bodyPr wrap="square">
              <a:spAutoFit/>
            </a:bodyPr>
            <a:lstStyle/>
            <a:p>
              <a:pPr>
                <a:spcAft>
                  <a:spcPts val="200"/>
                </a:spcAft>
              </a:pPr>
              <a:r>
                <a:rPr lang="en-US" sz="1000" dirty="0">
                  <a:solidFill>
                    <a:srgbClr val="333E48"/>
                  </a:solidFill>
                </a:rPr>
                <a:t>Appointment Scheduling</a:t>
              </a:r>
            </a:p>
          </p:txBody>
        </p:sp>
      </p:grpSp>
      <p:grpSp>
        <p:nvGrpSpPr>
          <p:cNvPr id="61" name="Group 60"/>
          <p:cNvGrpSpPr/>
          <p:nvPr/>
        </p:nvGrpSpPr>
        <p:grpSpPr>
          <a:xfrm>
            <a:off x="294869" y="3173982"/>
            <a:ext cx="3003269" cy="246221"/>
            <a:chOff x="342494" y="2914724"/>
            <a:chExt cx="3003269" cy="246221"/>
          </a:xfrm>
        </p:grpSpPr>
        <p:sp>
          <p:nvSpPr>
            <p:cNvPr id="69" name="Rectangle 68"/>
            <p:cNvSpPr/>
            <p:nvPr/>
          </p:nvSpPr>
          <p:spPr>
            <a:xfrm>
              <a:off x="611569" y="2914724"/>
              <a:ext cx="2734194" cy="246221"/>
            </a:xfrm>
            <a:prstGeom prst="rect">
              <a:avLst/>
            </a:prstGeom>
          </p:spPr>
          <p:txBody>
            <a:bodyPr wrap="square">
              <a:spAutoFit/>
            </a:bodyPr>
            <a:lstStyle/>
            <a:p>
              <a:pPr>
                <a:spcAft>
                  <a:spcPts val="200"/>
                </a:spcAft>
              </a:pPr>
              <a:r>
                <a:rPr lang="en-US" sz="1000" dirty="0">
                  <a:solidFill>
                    <a:srgbClr val="333E48"/>
                  </a:solidFill>
                </a:rPr>
                <a:t>Major and Career Exploration</a:t>
              </a:r>
            </a:p>
          </p:txBody>
        </p:sp>
        <p:sp>
          <p:nvSpPr>
            <p:cNvPr id="70" name="L-Shape 69"/>
            <p:cNvSpPr/>
            <p:nvPr/>
          </p:nvSpPr>
          <p:spPr bwMode="gray">
            <a:xfrm rot="18900000">
              <a:off x="342494" y="2967808"/>
              <a:ext cx="229408" cy="124665"/>
            </a:xfrm>
            <a:prstGeom prst="corner">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endParaRPr>
            </a:p>
          </p:txBody>
        </p:sp>
      </p:grpSp>
      <p:grpSp>
        <p:nvGrpSpPr>
          <p:cNvPr id="56" name="Group 55"/>
          <p:cNvGrpSpPr/>
          <p:nvPr/>
        </p:nvGrpSpPr>
        <p:grpSpPr>
          <a:xfrm>
            <a:off x="294870" y="2032832"/>
            <a:ext cx="2813660" cy="246221"/>
            <a:chOff x="342495" y="1778088"/>
            <a:chExt cx="2813660" cy="246221"/>
          </a:xfrm>
        </p:grpSpPr>
        <p:sp>
          <p:nvSpPr>
            <p:cNvPr id="59" name="L-Shape 58"/>
            <p:cNvSpPr/>
            <p:nvPr/>
          </p:nvSpPr>
          <p:spPr bwMode="gray">
            <a:xfrm rot="18900000">
              <a:off x="342495" y="1831172"/>
              <a:ext cx="229408" cy="124665"/>
            </a:xfrm>
            <a:prstGeom prst="corner">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endParaRPr>
            </a:p>
          </p:txBody>
        </p:sp>
        <p:sp>
          <p:nvSpPr>
            <p:cNvPr id="71" name="Rectangle 70"/>
            <p:cNvSpPr/>
            <p:nvPr/>
          </p:nvSpPr>
          <p:spPr>
            <a:xfrm>
              <a:off x="583649" y="1778088"/>
              <a:ext cx="2572506" cy="246221"/>
            </a:xfrm>
            <a:prstGeom prst="rect">
              <a:avLst/>
            </a:prstGeom>
          </p:spPr>
          <p:txBody>
            <a:bodyPr wrap="square">
              <a:spAutoFit/>
            </a:bodyPr>
            <a:lstStyle/>
            <a:p>
              <a:pPr>
                <a:spcAft>
                  <a:spcPts val="200"/>
                </a:spcAft>
              </a:pPr>
              <a:r>
                <a:rPr lang="en-US" sz="1000" dirty="0">
                  <a:solidFill>
                    <a:srgbClr val="333E48"/>
                  </a:solidFill>
                </a:rPr>
                <a:t>New-Student Orientation</a:t>
              </a:r>
            </a:p>
          </p:txBody>
        </p:sp>
      </p:grpSp>
      <p:sp>
        <p:nvSpPr>
          <p:cNvPr id="75" name="Rectangle 74"/>
          <p:cNvSpPr/>
          <p:nvPr/>
        </p:nvSpPr>
        <p:spPr bwMode="gray">
          <a:xfrm>
            <a:off x="180975" y="3714750"/>
            <a:ext cx="2781300" cy="580845"/>
          </a:xfrm>
          <a:prstGeom prst="rect">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TextBox 75"/>
          <p:cNvSpPr txBox="1"/>
          <p:nvPr/>
        </p:nvSpPr>
        <p:spPr>
          <a:xfrm>
            <a:off x="276225" y="1143000"/>
            <a:ext cx="2276475" cy="161583"/>
          </a:xfrm>
          <a:prstGeom prst="rect">
            <a:avLst/>
          </a:prstGeom>
          <a:noFill/>
        </p:spPr>
        <p:txBody>
          <a:bodyPr wrap="square" lIns="0" tIns="0" rIns="0" bIns="0" rtlCol="0">
            <a:spAutoFit/>
          </a:bodyPr>
          <a:lstStyle/>
          <a:p>
            <a:pPr>
              <a:spcBef>
                <a:spcPts val="500"/>
              </a:spcBef>
            </a:pPr>
            <a:r>
              <a:rPr lang="en-US" sz="1050" b="1" dirty="0"/>
              <a:t>Key Promotion Activities </a:t>
            </a:r>
          </a:p>
        </p:txBody>
      </p:sp>
      <p:sp>
        <p:nvSpPr>
          <p:cNvPr id="52" name="Rectangle 1">
            <a:extLst>
              <a:ext uri="{FF2B5EF4-FFF2-40B4-BE49-F238E27FC236}">
                <a16:creationId xmlns:a16="http://schemas.microsoft.com/office/drawing/2014/main" id="{EBC5531F-94C5-4D02-89A4-D08EAF8FCEBF}"/>
              </a:ext>
            </a:extLst>
          </p:cNvPr>
          <p:cNvSpPr>
            <a:spLocks noChangeArrowheads="1"/>
          </p:cNvSpPr>
          <p:nvPr/>
        </p:nvSpPr>
        <p:spPr bwMode="auto">
          <a:xfrm>
            <a:off x="3683724" y="2301096"/>
            <a:ext cx="243926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ea typeface="Calibri" panose="020F0502020204030204" pitchFamily="34" charset="0"/>
              </a:rPr>
              <a:t>Navigate is a </a:t>
            </a:r>
            <a:r>
              <a:rPr kumimoji="0" lang="en-US" altLang="en-US" sz="1000" b="1" i="0" u="none" strike="noStrike" cap="none" normalizeH="0" baseline="0" dirty="0">
                <a:ln>
                  <a:noFill/>
                </a:ln>
                <a:solidFill>
                  <a:schemeClr val="tx1"/>
                </a:solidFill>
                <a:effectLst/>
                <a:ea typeface="Calibri" panose="020F0502020204030204" pitchFamily="34" charset="0"/>
              </a:rPr>
              <a:t>one stop shop </a:t>
            </a:r>
            <a:r>
              <a:rPr kumimoji="0" lang="en-US" altLang="en-US" sz="1000" b="0" i="0" u="none" strike="noStrike" cap="none" normalizeH="0" baseline="0" dirty="0">
                <a:ln>
                  <a:noFill/>
                </a:ln>
                <a:solidFill>
                  <a:schemeClr val="tx1"/>
                </a:solidFill>
                <a:effectLst/>
                <a:ea typeface="Calibri" panose="020F0502020204030204" pitchFamily="34" charset="0"/>
              </a:rPr>
              <a:t>where I am able to view information of the different resources that Broward College offers: from </a:t>
            </a:r>
            <a:r>
              <a:rPr kumimoji="0" lang="en-US" altLang="en-US" sz="1000" b="1" i="0" u="none" strike="noStrike" cap="none" normalizeH="0" baseline="0" dirty="0">
                <a:ln>
                  <a:noFill/>
                </a:ln>
                <a:solidFill>
                  <a:schemeClr val="tx1"/>
                </a:solidFill>
                <a:effectLst/>
                <a:ea typeface="Calibri" panose="020F0502020204030204" pitchFamily="34" charset="0"/>
              </a:rPr>
              <a:t>scheduling</a:t>
            </a:r>
            <a:r>
              <a:rPr kumimoji="0" lang="en-US" altLang="en-US" sz="1000" b="0" i="0" u="none" strike="noStrike" cap="none" normalizeH="0" baseline="0" dirty="0">
                <a:ln>
                  <a:noFill/>
                </a:ln>
                <a:solidFill>
                  <a:schemeClr val="tx1"/>
                </a:solidFill>
                <a:effectLst/>
                <a:ea typeface="Calibri" panose="020F0502020204030204" pitchFamily="34" charset="0"/>
              </a:rPr>
              <a:t> an advising appointment, to </a:t>
            </a:r>
            <a:r>
              <a:rPr kumimoji="0" lang="en-US" altLang="en-US" sz="1000" b="1" i="0" u="none" strike="noStrike" cap="none" normalizeH="0" baseline="0" dirty="0">
                <a:ln>
                  <a:noFill/>
                </a:ln>
                <a:solidFill>
                  <a:schemeClr val="tx1"/>
                </a:solidFill>
                <a:effectLst/>
                <a:ea typeface="Calibri" panose="020F0502020204030204" pitchFamily="34" charset="0"/>
              </a:rPr>
              <a:t>joining</a:t>
            </a:r>
            <a:r>
              <a:rPr kumimoji="0" lang="en-US" altLang="en-US" sz="1000" b="0" i="0" u="none" strike="noStrike" cap="none" normalizeH="0" baseline="0" dirty="0">
                <a:ln>
                  <a:noFill/>
                </a:ln>
                <a:solidFill>
                  <a:schemeClr val="tx1"/>
                </a:solidFill>
                <a:effectLst/>
                <a:ea typeface="Calibri" panose="020F0502020204030204" pitchFamily="34" charset="0"/>
              </a:rPr>
              <a:t> a group of study buddies, </a:t>
            </a:r>
            <a:r>
              <a:rPr kumimoji="0" lang="en-US" altLang="en-US" sz="1000" b="1" i="0" u="none" strike="noStrike" cap="none" normalizeH="0" baseline="0" dirty="0">
                <a:ln>
                  <a:noFill/>
                </a:ln>
                <a:solidFill>
                  <a:schemeClr val="tx1"/>
                </a:solidFill>
                <a:effectLst/>
                <a:ea typeface="Calibri" panose="020F0502020204030204" pitchFamily="34" charset="0"/>
              </a:rPr>
              <a:t>viewing</a:t>
            </a:r>
            <a:r>
              <a:rPr kumimoji="0" lang="en-US" altLang="en-US" sz="1000" b="0" i="0" u="none" strike="noStrike" cap="none" normalizeH="0" baseline="0" dirty="0">
                <a:ln>
                  <a:noFill/>
                </a:ln>
                <a:solidFill>
                  <a:schemeClr val="tx1"/>
                </a:solidFill>
                <a:effectLst/>
                <a:ea typeface="Calibri" panose="020F0502020204030204" pitchFamily="34" charset="0"/>
              </a:rPr>
              <a:t> my courses, along with </a:t>
            </a:r>
            <a:r>
              <a:rPr kumimoji="0" lang="en-US" altLang="en-US" sz="1000" b="1" i="0" u="none" strike="noStrike" cap="none" normalizeH="0" baseline="0" dirty="0">
                <a:ln>
                  <a:noFill/>
                </a:ln>
                <a:solidFill>
                  <a:schemeClr val="tx1"/>
                </a:solidFill>
                <a:effectLst/>
                <a:ea typeface="Calibri" panose="020F0502020204030204" pitchFamily="34" charset="0"/>
              </a:rPr>
              <a:t>data </a:t>
            </a:r>
            <a:r>
              <a:rPr kumimoji="0" lang="en-US" altLang="en-US" sz="1000" b="0" i="0" u="none" strike="noStrike" cap="none" normalizeH="0" baseline="0" dirty="0">
                <a:ln>
                  <a:noFill/>
                </a:ln>
                <a:solidFill>
                  <a:schemeClr val="tx1"/>
                </a:solidFill>
                <a:effectLst/>
                <a:ea typeface="Calibri" panose="020F0502020204030204" pitchFamily="34" charset="0"/>
              </a:rPr>
              <a:t>about my major like salaries or hiring demand. It also has a </a:t>
            </a:r>
            <a:r>
              <a:rPr kumimoji="0" lang="en-US" altLang="en-US" sz="1000" b="1" i="0" u="none" strike="noStrike" cap="none" normalizeH="0" baseline="0" dirty="0">
                <a:ln>
                  <a:noFill/>
                </a:ln>
                <a:solidFill>
                  <a:schemeClr val="tx1"/>
                </a:solidFill>
                <a:effectLst/>
                <a:ea typeface="Calibri" panose="020F0502020204030204" pitchFamily="34" charset="0"/>
              </a:rPr>
              <a:t>tips</a:t>
            </a:r>
            <a:r>
              <a:rPr kumimoji="0" lang="en-US" altLang="en-US" sz="1000" b="0" i="0" u="none" strike="noStrike" cap="none" normalizeH="0" baseline="0" dirty="0">
                <a:ln>
                  <a:noFill/>
                </a:ln>
                <a:solidFill>
                  <a:schemeClr val="tx1"/>
                </a:solidFill>
                <a:effectLst/>
                <a:ea typeface="Calibri" panose="020F0502020204030204" pitchFamily="34" charset="0"/>
              </a:rPr>
              <a:t> section where I learned about a security application. </a:t>
            </a:r>
            <a:br>
              <a:rPr kumimoji="0" lang="en-US" altLang="en-US" sz="1000" b="0" i="0" u="none" strike="noStrike" cap="none" normalizeH="0" baseline="0" dirty="0">
                <a:ln>
                  <a:noFill/>
                </a:ln>
                <a:solidFill>
                  <a:schemeClr val="tx1"/>
                </a:solidFill>
                <a:effectLst/>
                <a:ea typeface="Calibri" panose="020F0502020204030204" pitchFamily="34" charset="0"/>
              </a:rPr>
            </a:br>
            <a:endParaRPr kumimoji="0" lang="en-US" altLang="en-US" sz="1000" b="0" i="0" u="none" strike="noStrike" cap="none" normalizeH="0" baseline="0" dirty="0">
              <a:ln>
                <a:noFill/>
              </a:ln>
              <a:solidFill>
                <a:schemeClr val="tx1"/>
              </a:solidFill>
              <a:effectLst/>
              <a:ea typeface="Calibri" panose="020F0502020204030204" pitchFamily="34" charset="0"/>
            </a:endParaRPr>
          </a:p>
          <a:p>
            <a:pPr lvl="0" algn="r" defTabSz="914400" eaLnBrk="0" fontAlgn="base" hangingPunct="0">
              <a:spcBef>
                <a:spcPct val="0"/>
              </a:spcBef>
              <a:spcAft>
                <a:spcPct val="0"/>
              </a:spcAft>
            </a:pPr>
            <a:r>
              <a:rPr lang="en-US" sz="1000" dirty="0"/>
              <a:t>– Broward College Student</a:t>
            </a:r>
            <a:endParaRPr kumimoji="0" lang="en-US" altLang="en-US" sz="1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20596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Yb3LAX9a"/>
  <p:tag name="ARTICULATE_DESIGN_ID_EAB1 ON-SCREEN MASTER" val="WodUfpOz"/>
  <p:tag name="ARTICULATE_SLIDE_THUMBNAIL_REFRESH" val="1"/>
  <p:tag name="ARTICULATE_DESIGN_ID_EAB1 ON-SCREEN" val="OJDy01kg"/>
  <p:tag name="ARTICULATE_DESIGN_ID_EAB GLOBAL, INC. THEME" val="EgU1CIIs"/>
  <p:tag name="ARTICULATE_DESIGN_ID_EAB1 4X3 ON-SCREEN" val="Lynb0GK1"/>
  <p:tag name="ARTICULATE_SLIDE_COUNT" val="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1 4x3 On-screen">
  <a:themeElements>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3"/>
        </a:solidFill>
        <a:ln>
          <a:solidFill>
            <a:schemeClr val="accent3"/>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500"/>
          </a:spcBef>
          <a:defRPr sz="900" dirty="0" err="1" smtClean="0"/>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EAB1 4x3 On-screen 020419" id="{3823C371-611D-4978-B269-6EA595BA46E3}" vid="{58F17C36-DA8D-4D3D-8582-0FB4032001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EAB1 4x3 On-screen Template 020419</Template>
  <TotalTime>0</TotalTime>
  <Words>1283</Words>
  <Application>Microsoft Office PowerPoint</Application>
  <PresentationFormat>Custom</PresentationFormat>
  <Paragraphs>265</Paragraphs>
  <Slides>19</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Rockwell</vt:lpstr>
      <vt:lpstr>Verdana</vt:lpstr>
      <vt:lpstr>Wingdings</vt:lpstr>
      <vt:lpstr>EAB1 4x3 On-screen</vt:lpstr>
      <vt:lpstr>Redefining Advising</vt:lpstr>
      <vt:lpstr>PowerPoint Presentation</vt:lpstr>
      <vt:lpstr>Overview</vt:lpstr>
      <vt:lpstr>Florida Was an Early Adopter</vt:lpstr>
      <vt:lpstr>Broward College System Deployment</vt:lpstr>
      <vt:lpstr>Navigate Rollout: Strategy and Lessons Learned </vt:lpstr>
      <vt:lpstr>College-Wide Training Drives Culture Change </vt:lpstr>
      <vt:lpstr>Phased Deployment of Navigate @ BC</vt:lpstr>
      <vt:lpstr>Student Promotion Leads to Widespread Adoption</vt:lpstr>
      <vt:lpstr>Advising Scorecard Drives Accountability </vt:lpstr>
      <vt:lpstr>Navigate Transforms the Advising Scorecard </vt:lpstr>
      <vt:lpstr>34 Advising Hours Saved Each Week</vt:lpstr>
      <vt:lpstr>2020 Campaign Calendar</vt:lpstr>
      <vt:lpstr>PowerPoint Presentation</vt:lpstr>
      <vt:lpstr>Early Alert Launch</vt:lpstr>
      <vt:lpstr>PowerPoint Presentation</vt:lpstr>
      <vt:lpstr>PowerPoint Presentation</vt:lpstr>
      <vt:lpstr>Thank you for joining! </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2019-08-02T16:24:38Z</dcterms:created>
  <dcterms:modified xsi:type="dcterms:W3CDTF">2019-10-10T16:14:06Z</dcterms:modified>
  <cp:category/>
</cp:coreProperties>
</file>