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5" r:id="rId5"/>
    <p:sldId id="257" r:id="rId6"/>
    <p:sldId id="267" r:id="rId7"/>
    <p:sldId id="271" r:id="rId8"/>
    <p:sldId id="982" r:id="rId9"/>
    <p:sldId id="968" r:id="rId10"/>
    <p:sldId id="983" r:id="rId11"/>
    <p:sldId id="984" r:id="rId12"/>
    <p:sldId id="268" r:id="rId13"/>
    <p:sldId id="269" r:id="rId14"/>
    <p:sldId id="270" r:id="rId15"/>
    <p:sldId id="272" r:id="rId16"/>
    <p:sldId id="273" r:id="rId17"/>
    <p:sldId id="260" r:id="rId18"/>
    <p:sldId id="274" r:id="rId19"/>
    <p:sldId id="974" r:id="rId20"/>
    <p:sldId id="975" r:id="rId21"/>
    <p:sldId id="978" r:id="rId22"/>
    <p:sldId id="976" r:id="rId23"/>
    <p:sldId id="977" r:id="rId24"/>
    <p:sldId id="979" r:id="rId25"/>
    <p:sldId id="980" r:id="rId26"/>
    <p:sldId id="981" r:id="rId27"/>
    <p:sldId id="985" r:id="rId28"/>
    <p:sldId id="263" r:id="rId29"/>
    <p:sldId id="26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F5CC740-9846-4593-84B7-4AE1E3838EB2}">
          <p14:sldIdLst>
            <p14:sldId id="265"/>
            <p14:sldId id="257"/>
            <p14:sldId id="267"/>
            <p14:sldId id="271"/>
            <p14:sldId id="982"/>
            <p14:sldId id="968"/>
            <p14:sldId id="983"/>
            <p14:sldId id="984"/>
            <p14:sldId id="268"/>
            <p14:sldId id="269"/>
            <p14:sldId id="270"/>
            <p14:sldId id="272"/>
            <p14:sldId id="273"/>
            <p14:sldId id="260"/>
            <p14:sldId id="274"/>
            <p14:sldId id="974"/>
            <p14:sldId id="975"/>
            <p14:sldId id="978"/>
            <p14:sldId id="976"/>
            <p14:sldId id="977"/>
          </p14:sldIdLst>
        </p14:section>
        <p14:section name="Untitled Section" id="{31F7A2C1-9A87-45B3-A464-58014BAC0611}">
          <p14:sldIdLst>
            <p14:sldId id="979"/>
            <p14:sldId id="980"/>
            <p14:sldId id="981"/>
            <p14:sldId id="985"/>
            <p14:sldId id="263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Sink" initials="MS" lastIdx="3" clrIdx="0">
    <p:extLst>
      <p:ext uri="{19B8F6BF-5375-455C-9EA6-DF929625EA0E}">
        <p15:presenceInfo xmlns:p15="http://schemas.microsoft.com/office/powerpoint/2012/main" userId="S::mi660084@ucf.edu::c6bd4161-e9ae-42eb-ac8b-125677a12411" providerId="AD"/>
      </p:ext>
    </p:extLst>
  </p:cmAuthor>
  <p:cmAuthor id="2" name="Michael Sink" initials="MS [2]" lastIdx="1" clrIdx="1">
    <p:extLst>
      <p:ext uri="{19B8F6BF-5375-455C-9EA6-DF929625EA0E}">
        <p15:presenceInfo xmlns:p15="http://schemas.microsoft.com/office/powerpoint/2012/main" userId="S::michael.sink_ucf.edu#ext#@mailvalenciacc.onmicrosoft.com::c96124ea-4864-4fd2-a7f3-8fa44b2023b9" providerId="AD"/>
      </p:ext>
    </p:extLst>
  </p:cmAuthor>
  <p:cmAuthor id="3" name="Patti Smith" initials="PS" lastIdx="12" clrIdx="2">
    <p:extLst>
      <p:ext uri="{19B8F6BF-5375-455C-9EA6-DF929625EA0E}">
        <p15:presenceInfo xmlns:p15="http://schemas.microsoft.com/office/powerpoint/2012/main" userId="Patti Smit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6CA9"/>
    <a:srgbClr val="EF7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383DB7-592D-423D-90BF-6F5F56E03EBC}" v="11" dt="2019-10-11T03:10:58.7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8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Sink" userId="c6bd4161-e9ae-42eb-ac8b-125677a12411" providerId="ADAL" clId="{5BEB2031-3D82-427E-9247-4AB51D05E45A}"/>
    <pc:docChg chg="undo custSel delSld modSld modSection">
      <pc:chgData name="Michael Sink" userId="c6bd4161-e9ae-42eb-ac8b-125677a12411" providerId="ADAL" clId="{5BEB2031-3D82-427E-9247-4AB51D05E45A}" dt="2019-10-11T03:12:23.677" v="298" actId="208"/>
      <pc:docMkLst>
        <pc:docMk/>
      </pc:docMkLst>
      <pc:sldChg chg="delCm">
        <pc:chgData name="Michael Sink" userId="c6bd4161-e9ae-42eb-ac8b-125677a12411" providerId="ADAL" clId="{5BEB2031-3D82-427E-9247-4AB51D05E45A}" dt="2019-10-11T03:01:22.181" v="2" actId="1592"/>
        <pc:sldMkLst>
          <pc:docMk/>
          <pc:sldMk cId="1188403712" sldId="257"/>
        </pc:sldMkLst>
      </pc:sldChg>
      <pc:sldChg chg="del">
        <pc:chgData name="Michael Sink" userId="c6bd4161-e9ae-42eb-ac8b-125677a12411" providerId="ADAL" clId="{5BEB2031-3D82-427E-9247-4AB51D05E45A}" dt="2019-10-11T03:02:13.286" v="12" actId="2696"/>
        <pc:sldMkLst>
          <pc:docMk/>
          <pc:sldMk cId="1501342497" sldId="261"/>
        </pc:sldMkLst>
      </pc:sldChg>
      <pc:sldChg chg="del delCm">
        <pc:chgData name="Michael Sink" userId="c6bd4161-e9ae-42eb-ac8b-125677a12411" providerId="ADAL" clId="{5BEB2031-3D82-427E-9247-4AB51D05E45A}" dt="2019-10-11T03:02:18.519" v="13" actId="2696"/>
        <pc:sldMkLst>
          <pc:docMk/>
          <pc:sldMk cId="144311688" sldId="262"/>
        </pc:sldMkLst>
      </pc:sldChg>
      <pc:sldChg chg="addSp delSp modSp">
        <pc:chgData name="Michael Sink" userId="c6bd4161-e9ae-42eb-ac8b-125677a12411" providerId="ADAL" clId="{5BEB2031-3D82-427E-9247-4AB51D05E45A}" dt="2019-10-11T03:12:23.677" v="298" actId="208"/>
        <pc:sldMkLst>
          <pc:docMk/>
          <pc:sldMk cId="999263267" sldId="264"/>
        </pc:sldMkLst>
        <pc:spChg chg="add mod">
          <ac:chgData name="Michael Sink" userId="c6bd4161-e9ae-42eb-ac8b-125677a12411" providerId="ADAL" clId="{5BEB2031-3D82-427E-9247-4AB51D05E45A}" dt="2019-10-11T03:12:23.677" v="298" actId="208"/>
          <ac:spMkLst>
            <pc:docMk/>
            <pc:sldMk cId="999263267" sldId="264"/>
            <ac:spMk id="2" creationId="{596470CD-DF53-44C3-8430-E432BCE9B20B}"/>
          </ac:spMkLst>
        </pc:spChg>
        <pc:spChg chg="add del">
          <ac:chgData name="Michael Sink" userId="c6bd4161-e9ae-42eb-ac8b-125677a12411" providerId="ADAL" clId="{5BEB2031-3D82-427E-9247-4AB51D05E45A}" dt="2019-10-11T03:06:22.495" v="106"/>
          <ac:spMkLst>
            <pc:docMk/>
            <pc:sldMk cId="999263267" sldId="264"/>
            <ac:spMk id="4" creationId="{FD920AD2-786A-41AA-8DBB-F1F33AD48CF5}"/>
          </ac:spMkLst>
        </pc:spChg>
        <pc:spChg chg="add del mod">
          <ac:chgData name="Michael Sink" userId="c6bd4161-e9ae-42eb-ac8b-125677a12411" providerId="ADAL" clId="{5BEB2031-3D82-427E-9247-4AB51D05E45A}" dt="2019-10-11T03:11:03.336" v="292"/>
          <ac:spMkLst>
            <pc:docMk/>
            <pc:sldMk cId="999263267" sldId="264"/>
            <ac:spMk id="5" creationId="{4CDD6EEA-319F-4399-B0A1-9E5AB8A10833}"/>
          </ac:spMkLst>
        </pc:spChg>
        <pc:spChg chg="mod">
          <ac:chgData name="Michael Sink" userId="c6bd4161-e9ae-42eb-ac8b-125677a12411" providerId="ADAL" clId="{5BEB2031-3D82-427E-9247-4AB51D05E45A}" dt="2019-10-11T03:12:18.782" v="297" actId="208"/>
          <ac:spMkLst>
            <pc:docMk/>
            <pc:sldMk cId="999263267" sldId="264"/>
            <ac:spMk id="14" creationId="{BEE71080-E299-491A-86DA-498A98AD265F}"/>
          </ac:spMkLst>
        </pc:spChg>
      </pc:sldChg>
      <pc:sldChg chg="delCm">
        <pc:chgData name="Michael Sink" userId="c6bd4161-e9ae-42eb-ac8b-125677a12411" providerId="ADAL" clId="{5BEB2031-3D82-427E-9247-4AB51D05E45A}" dt="2019-10-11T03:01:03.166" v="0" actId="1592"/>
        <pc:sldMkLst>
          <pc:docMk/>
          <pc:sldMk cId="4252146113" sldId="265"/>
        </pc:sldMkLst>
      </pc:sldChg>
      <pc:sldChg chg="delCm">
        <pc:chgData name="Michael Sink" userId="c6bd4161-e9ae-42eb-ac8b-125677a12411" providerId="ADAL" clId="{5BEB2031-3D82-427E-9247-4AB51D05E45A}" dt="2019-10-11T03:01:16.733" v="1" actId="1592"/>
        <pc:sldMkLst>
          <pc:docMk/>
          <pc:sldMk cId="1251058582" sldId="267"/>
        </pc:sldMkLst>
      </pc:sldChg>
      <pc:sldChg chg="delCm">
        <pc:chgData name="Michael Sink" userId="c6bd4161-e9ae-42eb-ac8b-125677a12411" providerId="ADAL" clId="{5BEB2031-3D82-427E-9247-4AB51D05E45A}" dt="2019-10-11T03:02:00.988" v="8" actId="1592"/>
        <pc:sldMkLst>
          <pc:docMk/>
          <pc:sldMk cId="1412411427" sldId="268"/>
        </pc:sldMkLst>
      </pc:sldChg>
      <pc:sldChg chg="delCm">
        <pc:chgData name="Michael Sink" userId="c6bd4161-e9ae-42eb-ac8b-125677a12411" providerId="ADAL" clId="{5BEB2031-3D82-427E-9247-4AB51D05E45A}" dt="2019-10-11T03:02:02.489" v="9" actId="1592"/>
        <pc:sldMkLst>
          <pc:docMk/>
          <pc:sldMk cId="2347634415" sldId="269"/>
        </pc:sldMkLst>
      </pc:sldChg>
      <pc:sldChg chg="delCm">
        <pc:chgData name="Michael Sink" userId="c6bd4161-e9ae-42eb-ac8b-125677a12411" providerId="ADAL" clId="{5BEB2031-3D82-427E-9247-4AB51D05E45A}" dt="2019-10-11T03:02:03.844" v="10" actId="1592"/>
        <pc:sldMkLst>
          <pc:docMk/>
          <pc:sldMk cId="476484448" sldId="270"/>
        </pc:sldMkLst>
      </pc:sldChg>
      <pc:sldChg chg="delCm">
        <pc:chgData name="Michael Sink" userId="c6bd4161-e9ae-42eb-ac8b-125677a12411" providerId="ADAL" clId="{5BEB2031-3D82-427E-9247-4AB51D05E45A}" dt="2019-10-11T03:01:40.858" v="3" actId="1592"/>
        <pc:sldMkLst>
          <pc:docMk/>
          <pc:sldMk cId="1539989518" sldId="271"/>
        </pc:sldMkLst>
      </pc:sldChg>
      <pc:sldChg chg="delCm">
        <pc:chgData name="Michael Sink" userId="c6bd4161-e9ae-42eb-ac8b-125677a12411" providerId="ADAL" clId="{5BEB2031-3D82-427E-9247-4AB51D05E45A}" dt="2019-10-11T03:01:55.600" v="5" actId="1592"/>
        <pc:sldMkLst>
          <pc:docMk/>
          <pc:sldMk cId="2588502377" sldId="968"/>
        </pc:sldMkLst>
      </pc:sldChg>
      <pc:sldChg chg="delCm">
        <pc:chgData name="Michael Sink" userId="c6bd4161-e9ae-42eb-ac8b-125677a12411" providerId="ADAL" clId="{5BEB2031-3D82-427E-9247-4AB51D05E45A}" dt="2019-10-11T03:01:45.485" v="4" actId="1592"/>
        <pc:sldMkLst>
          <pc:docMk/>
          <pc:sldMk cId="387350066" sldId="982"/>
        </pc:sldMkLst>
      </pc:sldChg>
      <pc:sldChg chg="delCm">
        <pc:chgData name="Michael Sink" userId="c6bd4161-e9ae-42eb-ac8b-125677a12411" providerId="ADAL" clId="{5BEB2031-3D82-427E-9247-4AB51D05E45A}" dt="2019-10-11T03:01:57.570" v="6" actId="1592"/>
        <pc:sldMkLst>
          <pc:docMk/>
          <pc:sldMk cId="3389696934" sldId="983"/>
        </pc:sldMkLst>
      </pc:sldChg>
      <pc:sldChg chg="delCm">
        <pc:chgData name="Michael Sink" userId="c6bd4161-e9ae-42eb-ac8b-125677a12411" providerId="ADAL" clId="{5BEB2031-3D82-427E-9247-4AB51D05E45A}" dt="2019-10-11T03:01:58.921" v="7" actId="1592"/>
        <pc:sldMkLst>
          <pc:docMk/>
          <pc:sldMk cId="2690498552" sldId="98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64D38-740B-4143-AC65-384A0440D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125" y="45561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A52540-53B1-4F9A-9B57-DD1BD668A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125" y="293528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80DFF-03B4-4196-AEBC-F9CD1C747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9625" y="6492875"/>
            <a:ext cx="1781176" cy="365125"/>
          </a:xfrm>
        </p:spPr>
        <p:txBody>
          <a:bodyPr/>
          <a:lstStyle>
            <a:lvl1pPr algn="ctr"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fld id="{4879B3C3-A2A0-4934-8D45-F81E7FC5DA70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D8918-F756-45A3-8342-6B44516AB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1425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70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CF33-50F6-4C0B-91CA-D89BE0BAD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EF762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1745E-8FCA-4EA6-AB27-B0974F861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3724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7DFCB-2347-45B8-80C6-6A3E2C5E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7663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3AC8B-4CA9-42A1-A6C9-418427F29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22738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6669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A6206-7E00-4E1A-9030-004775DD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46CA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09145-286A-4DC5-9DF3-DDF28A2E0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A2F43-C806-4251-9FEF-543F7D817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6395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DD938-CB1D-4FF7-B6FC-B15A521E9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446CA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E4615-9ABA-49B8-954A-3BA882141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>
                <a:solidFill>
                  <a:srgbClr val="EF762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902FE8-A058-4671-A267-866CE5836C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E7361A-F08D-4094-8140-2D8B43E590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>
                <a:solidFill>
                  <a:srgbClr val="EF762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69086B-1657-4B07-9A0F-FC426D961C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412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7AAF-2BBF-4380-9A58-23F3D6D3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75"/>
            <a:ext cx="105156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169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9540B-73CC-49AE-9C20-785089683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726281"/>
            <a:ext cx="3932237" cy="1600200"/>
          </a:xfrm>
        </p:spPr>
        <p:txBody>
          <a:bodyPr anchor="b">
            <a:normAutofit/>
          </a:bodyPr>
          <a:lstStyle>
            <a:lvl1pPr>
              <a:defRPr sz="4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B6DD9-C579-4256-A53A-AB5E9E899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52638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EEC68-B7AD-41A9-A7E2-A442FC8C6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0424" y="2428875"/>
            <a:ext cx="3932237" cy="397113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9926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C657AD-2137-8044-AECB-F46C48EB5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2D56-7D97-7F4E-9673-2076F6A0B789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9E84E-F3E4-A445-8940-10D48B01D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27DC3-6D8C-994C-BE65-F437F1CEB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486C7-B0C8-1441-8C30-188B93542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1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EDCF34-004C-456C-9BDC-5624160F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81ABF-A750-49FF-8810-DD600F279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6D40D-2D40-461D-B00C-2F78B6DC16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9B3C3-A2A0-4934-8D45-F81E7FC5DA70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E22F0-B9BE-420C-9E14-F7F65D186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4353A-0FC2-41A2-9A6D-0536EC4CB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F5B29-BEA2-46CF-8969-A9D44B5BC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7" r:id="rId7"/>
    <p:sldLayoutId id="214748365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am02.safelinks.protection.outlook.com/?url=https%3A%2F%2Fwww.youtube.com%2Fwatch%3Fv%3DHRnkzEWu5ek&amp;data=02%7C01%7CMichael.Sink%40ucf.edu%7C76e3ce901511411a9dae08d706d9cf32%7Cbb932f15ef3842ba91fcf3c59d5dd1f1%7C0%7C0%7C636985404875411060&amp;sdata=3DVqne2ZcMFyxmLW9PBFN7tl%2F%2F4ZXQQwO91FYxQbEOo%3D&amp;reserved=0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RnkzEWu5ek?feature=oembed" TargetMode="Externa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QJladgq41qc?start=1&amp;feature=oembed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michael.sink@ucf.edu" TargetMode="External"/><Relationship Id="rId2" Type="http://schemas.openxmlformats.org/officeDocument/2006/relationships/hyperlink" Target="mailto:psmith50@valenciacollege.edu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/4.0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0619EE-B874-4992-A09E-EC44AE707B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531" t="35695" r="35234" b="37639"/>
          <a:stretch/>
        </p:blipFill>
        <p:spPr>
          <a:xfrm>
            <a:off x="4252910" y="3238099"/>
            <a:ext cx="3686175" cy="200183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59E0EE9-0655-42A9-8455-EF00DEF1FB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448" y="1298305"/>
            <a:ext cx="11831101" cy="1655762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tx1"/>
                </a:solidFill>
                <a:latin typeface="Eras Demi ITC" panose="020B0805030504020804" pitchFamily="34" charset="0"/>
              </a:rPr>
              <a:t>Building a 21</a:t>
            </a:r>
            <a:r>
              <a:rPr lang="en-US" sz="5400" b="1" baseline="30000">
                <a:solidFill>
                  <a:schemeClr val="tx1"/>
                </a:solidFill>
                <a:latin typeface="Eras Demi ITC" panose="020B0805030504020804" pitchFamily="34" charset="0"/>
              </a:rPr>
              <a:t>st</a:t>
            </a:r>
            <a:r>
              <a:rPr lang="en-US" sz="5400" b="1">
                <a:solidFill>
                  <a:schemeClr val="tx1"/>
                </a:solidFill>
                <a:latin typeface="Eras Demi ITC" panose="020B0805030504020804" pitchFamily="34" charset="0"/>
              </a:rPr>
              <a:t> Century Campus with 21</a:t>
            </a:r>
            <a:r>
              <a:rPr lang="en-US" sz="5400" b="1" baseline="30000">
                <a:solidFill>
                  <a:schemeClr val="tx1"/>
                </a:solidFill>
                <a:latin typeface="Eras Demi ITC" panose="020B0805030504020804" pitchFamily="34" charset="0"/>
              </a:rPr>
              <a:t>st</a:t>
            </a:r>
            <a:r>
              <a:rPr lang="en-US" sz="5400" b="1">
                <a:solidFill>
                  <a:schemeClr val="tx1"/>
                </a:solidFill>
                <a:latin typeface="Eras Demi ITC" panose="020B0805030504020804" pitchFamily="34" charset="0"/>
              </a:rPr>
              <a:t> Century Partnerships </a:t>
            </a:r>
            <a:endParaRPr lang="en-US" sz="5400">
              <a:solidFill>
                <a:schemeClr val="tx1"/>
              </a:solidFill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146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375742-8A10-F74F-84D0-D01A0468CE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34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DD8412-6735-AF49-AA55-B213B638DD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61" y="-23789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84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1DCB4D-74C2-9941-BC6B-B03D0FA84D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2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CF9D5D-B3D1-BD46-BE23-8A93C00DF7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63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9F15A-0128-4534-A652-772AFEBBC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We have the same vision for this campus…</a:t>
            </a:r>
            <a:r>
              <a:rPr lang="en-US"/>
              <a:t>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85450-CF2E-42F6-9E68-4E98F0C49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9974314" cy="823912"/>
          </a:xfrm>
        </p:spPr>
        <p:txBody>
          <a:bodyPr/>
          <a:lstStyle/>
          <a:p>
            <a:r>
              <a:rPr lang="en-US"/>
              <a:t>A Student is a Student…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5EEAF36-004D-4387-BFE2-8A6F6E593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2188" y="2657475"/>
            <a:ext cx="9073769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Any student can visit any employee in One Stop – UCF or Valencia – and be served</a:t>
            </a:r>
          </a:p>
          <a:p>
            <a:r>
              <a:rPr lang="en-US"/>
              <a:t>Students will be together in the dorms</a:t>
            </a:r>
          </a:p>
          <a:p>
            <a:r>
              <a:rPr lang="en-US"/>
              <a:t>All Gen Ed will be taught by Valencia faculty </a:t>
            </a:r>
          </a:p>
          <a:p>
            <a:r>
              <a:rPr lang="en-US"/>
              <a:t>Getting credit for their home institution</a:t>
            </a:r>
          </a:p>
          <a:p>
            <a:r>
              <a:rPr lang="en-US"/>
              <a:t>UCF and Valencia students will be in these classes together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24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9F15A-0128-4534-A652-772AFEBBC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We have the same vision for this campus…</a:t>
            </a:r>
            <a:r>
              <a:rPr lang="en-US"/>
              <a:t>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85450-CF2E-42F6-9E68-4E98F0C49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9974314" cy="823912"/>
          </a:xfrm>
        </p:spPr>
        <p:txBody>
          <a:bodyPr/>
          <a:lstStyle/>
          <a:p>
            <a:r>
              <a:rPr lang="en-US"/>
              <a:t>But what are our differences?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EAF36-004D-4387-BFE2-8A6F6E593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61471" y="2657475"/>
            <a:ext cx="4669283" cy="3684588"/>
          </a:xfrm>
        </p:spPr>
        <p:txBody>
          <a:bodyPr/>
          <a:lstStyle/>
          <a:p>
            <a:r>
              <a:rPr lang="en-US"/>
              <a:t>Student Services Processes</a:t>
            </a:r>
          </a:p>
          <a:p>
            <a:r>
              <a:rPr lang="en-US"/>
              <a:t>Tuition Rates</a:t>
            </a:r>
          </a:p>
          <a:p>
            <a:r>
              <a:rPr lang="en-US"/>
              <a:t>Withdrawal Policies</a:t>
            </a:r>
          </a:p>
          <a:p>
            <a:r>
              <a:rPr lang="en-US"/>
              <a:t>Class Sizes</a:t>
            </a:r>
          </a:p>
          <a:p>
            <a:r>
              <a:rPr lang="en-US"/>
              <a:t>Bookstores</a:t>
            </a:r>
          </a:p>
          <a:p>
            <a:r>
              <a:rPr lang="en-US"/>
              <a:t>And the list </a:t>
            </a:r>
          </a:p>
          <a:p>
            <a:r>
              <a:rPr lang="en-US"/>
              <a:t>Goes On….</a:t>
            </a:r>
          </a:p>
          <a:p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5EEAF36-004D-4387-BFE2-8A6F6E593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2188" y="2657475"/>
            <a:ext cx="4669283" cy="3684588"/>
          </a:xfrm>
        </p:spPr>
        <p:txBody>
          <a:bodyPr/>
          <a:lstStyle/>
          <a:p>
            <a:r>
              <a:rPr lang="en-US"/>
              <a:t>Calendars</a:t>
            </a:r>
          </a:p>
          <a:p>
            <a:r>
              <a:rPr lang="en-US"/>
              <a:t>ERP</a:t>
            </a:r>
          </a:p>
          <a:p>
            <a:r>
              <a:rPr lang="en-US"/>
              <a:t>Parking Systems</a:t>
            </a:r>
          </a:p>
          <a:p>
            <a:r>
              <a:rPr lang="en-US"/>
              <a:t>Emergency Notification</a:t>
            </a:r>
          </a:p>
          <a:p>
            <a:r>
              <a:rPr lang="en-US"/>
              <a:t>Housing</a:t>
            </a:r>
          </a:p>
          <a:p>
            <a:r>
              <a:rPr lang="en-US"/>
              <a:t>Business Model</a:t>
            </a:r>
          </a:p>
          <a:p>
            <a:r>
              <a:rPr lang="en-US"/>
              <a:t>Police presence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11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9F15A-0128-4534-A652-772AFEBBC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Where do we begin?</a:t>
            </a:r>
            <a:r>
              <a:rPr lang="en-US"/>
              <a:t>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85450-CF2E-42F6-9E68-4E98F0C49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9974314" cy="823912"/>
          </a:xfrm>
        </p:spPr>
        <p:txBody>
          <a:bodyPr/>
          <a:lstStyle/>
          <a:p>
            <a:r>
              <a:rPr lang="en-US"/>
              <a:t>IT Leadership Meetings and Working Groups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5EEAF36-004D-4387-BFE2-8A6F6E593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2188" y="2657475"/>
            <a:ext cx="8954700" cy="3684588"/>
          </a:xfrm>
        </p:spPr>
        <p:txBody>
          <a:bodyPr>
            <a:normAutofit/>
          </a:bodyPr>
          <a:lstStyle/>
          <a:p>
            <a:r>
              <a:rPr lang="en-US"/>
              <a:t>Early discussions included how we might achieve our joint goals</a:t>
            </a:r>
          </a:p>
          <a:p>
            <a:r>
              <a:rPr lang="en-US"/>
              <a:t>Identified the need to understand the details of the expectations of each functional area </a:t>
            </a:r>
          </a:p>
        </p:txBody>
      </p:sp>
    </p:spTree>
    <p:extLst>
      <p:ext uri="{BB962C8B-B14F-4D97-AF65-F5344CB8AC3E}">
        <p14:creationId xmlns:p14="http://schemas.microsoft.com/office/powerpoint/2010/main" val="1304232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9F15A-0128-4534-A652-772AFEBBC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Challenges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85450-CF2E-42F6-9E68-4E98F0C49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9974314" cy="823912"/>
          </a:xfrm>
        </p:spPr>
        <p:txBody>
          <a:bodyPr/>
          <a:lstStyle/>
          <a:p>
            <a:r>
              <a:rPr lang="en-US"/>
              <a:t>Other than our different systems…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5EEAF36-004D-4387-BFE2-8A6F6E593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2188" y="2657475"/>
            <a:ext cx="8954700" cy="3684588"/>
          </a:xfrm>
        </p:spPr>
        <p:txBody>
          <a:bodyPr>
            <a:normAutofit/>
          </a:bodyPr>
          <a:lstStyle/>
          <a:p>
            <a:r>
              <a:rPr lang="en-US"/>
              <a:t>How do we get our end-users to understand why we need the details of their expected experiences so far in advance?</a:t>
            </a:r>
          </a:p>
          <a:p>
            <a:r>
              <a:rPr lang="en-US"/>
              <a:t>Who makes the final decisions?</a:t>
            </a:r>
          </a:p>
          <a:p>
            <a:r>
              <a:rPr lang="en-US"/>
              <a:t>Separating needs from wants</a:t>
            </a:r>
          </a:p>
          <a:p>
            <a:r>
              <a:rPr lang="en-US"/>
              <a:t>UCF IT and Valencia IT have different operating models</a:t>
            </a:r>
          </a:p>
          <a:p>
            <a:r>
              <a:rPr lang="en-US"/>
              <a:t>Software Licensing</a:t>
            </a:r>
          </a:p>
        </p:txBody>
      </p:sp>
    </p:spTree>
    <p:extLst>
      <p:ext uri="{BB962C8B-B14F-4D97-AF65-F5344CB8AC3E}">
        <p14:creationId xmlns:p14="http://schemas.microsoft.com/office/powerpoint/2010/main" val="3226661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9F15A-0128-4534-A652-772AFEBBC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Steps to Overcome our Challenges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85450-CF2E-42F6-9E68-4E98F0C49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9974314" cy="823912"/>
          </a:xfrm>
        </p:spPr>
        <p:txBody>
          <a:bodyPr/>
          <a:lstStyle/>
          <a:p>
            <a:r>
              <a:rPr lang="en-US"/>
              <a:t>People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5EEAF36-004D-4387-BFE2-8A6F6E593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2188" y="2657475"/>
            <a:ext cx="8954700" cy="3684588"/>
          </a:xfrm>
        </p:spPr>
        <p:txBody>
          <a:bodyPr>
            <a:normAutofit/>
          </a:bodyPr>
          <a:lstStyle/>
          <a:p>
            <a:r>
              <a:rPr lang="en-US"/>
              <a:t>Teams meeting face-to-face		</a:t>
            </a:r>
          </a:p>
          <a:p>
            <a:r>
              <a:rPr lang="en-US"/>
              <a:t>Honest discussion of challenges</a:t>
            </a:r>
          </a:p>
          <a:p>
            <a:r>
              <a:rPr lang="en-US"/>
              <a:t>Remembering this is to serve our students</a:t>
            </a:r>
          </a:p>
          <a:p>
            <a:r>
              <a:rPr lang="en-US"/>
              <a:t>Communication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073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9F15A-0128-4534-A652-772AFEBBC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Steps to Overcome our Challenges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85450-CF2E-42F6-9E68-4E98F0C49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9974314" cy="823912"/>
          </a:xfrm>
        </p:spPr>
        <p:txBody>
          <a:bodyPr/>
          <a:lstStyle/>
          <a:p>
            <a:r>
              <a:rPr lang="en-US"/>
              <a:t>Process….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5EEAF36-004D-4387-BFE2-8A6F6E593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2188" y="2657475"/>
            <a:ext cx="8954700" cy="3684588"/>
          </a:xfrm>
        </p:spPr>
        <p:txBody>
          <a:bodyPr>
            <a:normAutofit/>
          </a:bodyPr>
          <a:lstStyle/>
          <a:p>
            <a:r>
              <a:rPr lang="en-US"/>
              <a:t>Engage our PMOs	</a:t>
            </a:r>
          </a:p>
          <a:p>
            <a:r>
              <a:rPr lang="en-US"/>
              <a:t>Bring Campus Leadership into the discussions	</a:t>
            </a:r>
          </a:p>
          <a:p>
            <a:r>
              <a:rPr lang="en-US"/>
              <a:t>The creation of OPRs</a:t>
            </a:r>
          </a:p>
          <a:p>
            <a:r>
              <a:rPr lang="en-US"/>
              <a:t>Lots of communication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43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7797-2E73-4B9C-A770-36095338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14D16-19C0-43C3-8A9D-D23426D1A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>
                <a:hlinkClick r:id="rId3"/>
              </a:rPr>
              <a:t>https://www.youtube.com/watch?v=HRnkzEWu5ek</a:t>
            </a:r>
            <a:endParaRPr lang="en-US"/>
          </a:p>
        </p:txBody>
      </p:sp>
      <p:pic>
        <p:nvPicPr>
          <p:cNvPr id="4" name="Online Media 3" title="New Campus Comes Into View Downtown">
            <a:hlinkClick r:id="" action="ppaction://media"/>
            <a:extLst>
              <a:ext uri="{FF2B5EF4-FFF2-40B4-BE49-F238E27FC236}">
                <a16:creationId xmlns:a16="http://schemas.microsoft.com/office/drawing/2014/main" id="{DCBBA474-7705-4278-9F34-0C2C9535192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0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9F15A-0128-4534-A652-772AFEBBC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Steps to Overcome our Challenges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85450-CF2E-42F6-9E68-4E98F0C49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9974314" cy="823912"/>
          </a:xfrm>
        </p:spPr>
        <p:txBody>
          <a:bodyPr/>
          <a:lstStyle/>
          <a:p>
            <a:r>
              <a:rPr lang="en-US"/>
              <a:t>Technology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5EEAF36-004D-4387-BFE2-8A6F6E593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2188" y="2657475"/>
            <a:ext cx="8954700" cy="3684588"/>
          </a:xfrm>
        </p:spPr>
        <p:txBody>
          <a:bodyPr>
            <a:normAutofit lnSpcReduction="10000"/>
          </a:bodyPr>
          <a:lstStyle/>
          <a:p>
            <a:r>
              <a:rPr lang="en-US"/>
              <a:t>Cross-listing courses in Canvas	</a:t>
            </a:r>
          </a:p>
          <a:p>
            <a:r>
              <a:rPr lang="en-US"/>
              <a:t>16 Daily data exchanges</a:t>
            </a:r>
          </a:p>
          <a:p>
            <a:r>
              <a:rPr lang="en-US"/>
              <a:t>Remote Desktop Services</a:t>
            </a:r>
          </a:p>
          <a:p>
            <a:r>
              <a:rPr lang="en-US"/>
              <a:t>Partnership with 3</a:t>
            </a:r>
            <a:r>
              <a:rPr lang="en-US" baseline="30000"/>
              <a:t>rd</a:t>
            </a:r>
            <a:r>
              <a:rPr lang="en-US"/>
              <a:t> party vendors</a:t>
            </a:r>
          </a:p>
          <a:p>
            <a:pPr lvl="1"/>
            <a:r>
              <a:rPr lang="en-US"/>
              <a:t>Rave</a:t>
            </a:r>
          </a:p>
          <a:p>
            <a:pPr lvl="1"/>
            <a:r>
              <a:rPr lang="en-US"/>
              <a:t>Barnes and Noble</a:t>
            </a:r>
          </a:p>
          <a:p>
            <a:pPr lvl="1"/>
            <a:r>
              <a:rPr lang="en-US"/>
              <a:t>Star </a:t>
            </a:r>
            <a:r>
              <a:rPr lang="en-US" err="1"/>
              <a:t>Rez</a:t>
            </a:r>
            <a:endParaRPr lang="en-US"/>
          </a:p>
          <a:p>
            <a:r>
              <a:rPr lang="en-US"/>
              <a:t>Lots of communication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70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9F15A-0128-4534-A652-772AFEBBC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Lessons Learned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85450-CF2E-42F6-9E68-4E98F0C49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9974314" cy="823912"/>
          </a:xfrm>
        </p:spPr>
        <p:txBody>
          <a:bodyPr/>
          <a:lstStyle/>
          <a:p>
            <a:r>
              <a:rPr lang="en-US"/>
              <a:t>People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5EEAF36-004D-4387-BFE2-8A6F6E593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2188" y="2657475"/>
            <a:ext cx="8954700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Create empathy between the teams by educating each other on how we do things differently</a:t>
            </a:r>
          </a:p>
          <a:p>
            <a:r>
              <a:rPr lang="en-US"/>
              <a:t>Socialize the teams</a:t>
            </a:r>
          </a:p>
          <a:p>
            <a:r>
              <a:rPr lang="en-US">
                <a:cs typeface="Calibri"/>
              </a:rPr>
              <a:t>More formally establish roles and responsibilities earlier</a:t>
            </a:r>
          </a:p>
          <a:p>
            <a:r>
              <a:rPr lang="en-US">
                <a:cs typeface="Calibri"/>
              </a:rPr>
              <a:t>Pick up the phone and call if you have a question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031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9F15A-0128-4534-A652-772AFEBBC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Lessons Learned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85450-CF2E-42F6-9E68-4E98F0C49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9974314" cy="823912"/>
          </a:xfrm>
        </p:spPr>
        <p:txBody>
          <a:bodyPr/>
          <a:lstStyle/>
          <a:p>
            <a:r>
              <a:rPr lang="en-US"/>
              <a:t>Process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5EEAF36-004D-4387-BFE2-8A6F6E593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2188" y="2657475"/>
            <a:ext cx="8954700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Engage the PMO sooner</a:t>
            </a:r>
          </a:p>
          <a:p>
            <a:r>
              <a:rPr lang="en-US"/>
              <a:t>Sit with each functional area earlier and guide them through their process requirements</a:t>
            </a:r>
          </a:p>
          <a:p>
            <a:r>
              <a:rPr lang="en-US">
                <a:cs typeface="Calibri"/>
              </a:rPr>
              <a:t>Establish formal governance, roles, and responsibilities for clear, efficient decision-making</a:t>
            </a:r>
          </a:p>
          <a:p>
            <a:r>
              <a:rPr lang="en-US">
                <a:cs typeface="Calibri"/>
              </a:rPr>
              <a:t>Pick up the phone and call if you have a question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1524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9F15A-0128-4534-A652-772AFEBBC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Lessons Learned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85450-CF2E-42F6-9E68-4E98F0C49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9974314" cy="823912"/>
          </a:xfrm>
        </p:spPr>
        <p:txBody>
          <a:bodyPr/>
          <a:lstStyle/>
          <a:p>
            <a:r>
              <a:rPr lang="en-US"/>
              <a:t>Technology 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5EEAF36-004D-4387-BFE2-8A6F6E593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2188" y="2657475"/>
            <a:ext cx="8954700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Create a more comprehensive inventory of core IT and functional solutions</a:t>
            </a:r>
          </a:p>
          <a:p>
            <a:r>
              <a:rPr lang="en-US">
                <a:cs typeface="Calibri"/>
              </a:rPr>
              <a:t>Methodically go through the inventory of solutions needed and establish winners and alternatives</a:t>
            </a:r>
          </a:p>
          <a:p>
            <a:r>
              <a:rPr lang="en-US">
                <a:cs typeface="Calibri"/>
              </a:rPr>
              <a:t>Build and test, selecting alternatives as needed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9899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5140D3-3F67-4230-B52D-8ED289E3A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13B7C0-AF4A-4B0C-8640-B5B063325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Online Media 10" title="UCF Downtown: Investing in Our Future">
            <a:hlinkClick r:id="" action="ppaction://media"/>
            <a:extLst>
              <a:ext uri="{FF2B5EF4-FFF2-40B4-BE49-F238E27FC236}">
                <a16:creationId xmlns:a16="http://schemas.microsoft.com/office/drawing/2014/main" id="{8B53A1FD-458E-4E02-8EE8-AA8F68CA1C48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3236"/>
            <a:ext cx="12183329" cy="685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3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1C3572A-5D97-4C60-AF84-B037BA495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82" y="779539"/>
            <a:ext cx="8440392" cy="8572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4900">
                <a:solidFill>
                  <a:srgbClr val="446CA9"/>
                </a:solidFill>
              </a:rPr>
              <a:t>Session Evaluations</a:t>
            </a:r>
            <a:br>
              <a:rPr lang="en-US" sz="2800"/>
            </a:br>
            <a:r>
              <a:rPr lang="en-US" sz="2200"/>
              <a:t>There are two ways to access the session and presenter evaluations:</a:t>
            </a:r>
            <a:endParaRPr lang="en-US" sz="200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63C15D-E3EE-4E83-86CD-78BCCCB0CF70}"/>
              </a:ext>
            </a:extLst>
          </p:cNvPr>
          <p:cNvSpPr txBox="1">
            <a:spLocks/>
          </p:cNvSpPr>
          <p:nvPr/>
        </p:nvSpPr>
        <p:spPr>
          <a:xfrm>
            <a:off x="1000387" y="2350169"/>
            <a:ext cx="7547810" cy="31282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>
                <a:solidFill>
                  <a:srgbClr val="446CA9"/>
                </a:solidFill>
              </a:rPr>
              <a:t>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>
                <a:solidFill>
                  <a:srgbClr val="446CA9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91365-6C53-48AF-BE7B-1DA5CEB68C5A}"/>
              </a:ext>
            </a:extLst>
          </p:cNvPr>
          <p:cNvSpPr txBox="1"/>
          <p:nvPr/>
        </p:nvSpPr>
        <p:spPr>
          <a:xfrm>
            <a:off x="1534491" y="3819782"/>
            <a:ext cx="29572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From the mobile app, click on the session you want from the schedule &gt; then scroll down or click on the associated resources &gt; and the </a:t>
            </a:r>
            <a:r>
              <a:rPr lang="en-US" sz="1600">
                <a:solidFill>
                  <a:srgbClr val="446CA9"/>
                </a:solidFill>
              </a:rPr>
              <a:t>evaluation </a:t>
            </a:r>
            <a:r>
              <a:rPr lang="en-US" sz="1600"/>
              <a:t>will pop up in the list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D61638-B65C-4C26-A662-6F5DAE2846BE}"/>
              </a:ext>
            </a:extLst>
          </p:cNvPr>
          <p:cNvSpPr txBox="1"/>
          <p:nvPr/>
        </p:nvSpPr>
        <p:spPr>
          <a:xfrm>
            <a:off x="1556793" y="2585930"/>
            <a:ext cx="2771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In the online agenda, click on the “</a:t>
            </a:r>
            <a:r>
              <a:rPr lang="en-US" sz="1600">
                <a:solidFill>
                  <a:srgbClr val="446CA9"/>
                </a:solidFill>
              </a:rPr>
              <a:t>Evaluate Session</a:t>
            </a:r>
            <a:r>
              <a:rPr lang="en-US" sz="1600"/>
              <a:t>” link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FFA51A-01BE-4644-9E4E-BA9458958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158" y="1879398"/>
            <a:ext cx="5518484" cy="1417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543409-459F-4B50-B554-E9347D57F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158" y="3462565"/>
            <a:ext cx="5519942" cy="223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07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63C15D-E3EE-4E83-86CD-78BCCCB0CF70}"/>
              </a:ext>
            </a:extLst>
          </p:cNvPr>
          <p:cNvSpPr txBox="1">
            <a:spLocks/>
          </p:cNvSpPr>
          <p:nvPr/>
        </p:nvSpPr>
        <p:spPr>
          <a:xfrm>
            <a:off x="1000387" y="2350169"/>
            <a:ext cx="10542256" cy="35470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4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E11AD9-3FAE-4C30-9924-7763A4C48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46CA9"/>
                </a:solidFill>
              </a:rPr>
              <a:t>Contact Information 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EE71080-E299-491A-86DA-498A98AD26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2438367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i="1" dirty="0">
                <a:latin typeface="Arial" panose="020B0604020202020204" pitchFamily="34" charset="0"/>
                <a:ea typeface="Calibri" panose="020F0502020204030204" pitchFamily="34" charset="0"/>
              </a:rPr>
              <a:t>Patti Smith</a:t>
            </a:r>
            <a:endParaRPr lang="en-US" altLang="en-US" b="1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latin typeface="Arial" panose="020B0604020202020204" pitchFamily="34" charset="0"/>
                <a:ea typeface="Calibri" panose="020F0502020204030204" pitchFamily="34" charset="0"/>
              </a:rPr>
              <a:t>Chief Information Officer</a:t>
            </a:r>
            <a:endParaRPr lang="en-US" altLang="en-US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latin typeface="Arial" panose="020B0604020202020204" pitchFamily="34" charset="0"/>
                <a:ea typeface="Calibri" panose="020F0502020204030204" pitchFamily="34" charset="0"/>
              </a:rPr>
              <a:t>Valencia College</a:t>
            </a:r>
            <a:endParaRPr lang="en-US" altLang="en-US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latin typeface="Arial" panose="020B0604020202020204" pitchFamily="34" charset="0"/>
                <a:ea typeface="Calibri" panose="020F0502020204030204" pitchFamily="34" charset="0"/>
              </a:rPr>
              <a:t>407-582-5411 </a:t>
            </a:r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hlinkClick r:id="rId2"/>
              </a:rPr>
              <a:t>psmith50@valenciacollege.edu</a:t>
            </a:r>
            <a:endParaRPr lang="en-US" altLang="en-US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6470CD-DF53-44C3-8430-E432BCE9B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2438367"/>
          </a:xfrm>
          <a:ln>
            <a:solidFill>
              <a:schemeClr val="tx1"/>
            </a:solidFill>
          </a:ln>
        </p:spPr>
        <p:txBody>
          <a:bodyPr/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i="1" dirty="0">
                <a:latin typeface="Arial" panose="020B0604020202020204" pitchFamily="34" charset="0"/>
                <a:ea typeface="Calibri" panose="020F0502020204030204" pitchFamily="34" charset="0"/>
              </a:rPr>
              <a:t>Michael Sink</a:t>
            </a:r>
            <a:endParaRPr lang="en-US" altLang="en-US" b="1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latin typeface="Arial" panose="020B0604020202020204" pitchFamily="34" charset="0"/>
                <a:ea typeface="Calibri" panose="020F0502020204030204" pitchFamily="34" charset="0"/>
              </a:rPr>
              <a:t>Associate VP &amp; COO, UCF IT</a:t>
            </a:r>
            <a:endParaRPr lang="en-US" altLang="en-US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latin typeface="Arial" panose="020B0604020202020204" pitchFamily="34" charset="0"/>
                <a:ea typeface="Calibri" panose="020F0502020204030204" pitchFamily="34" charset="0"/>
              </a:rPr>
              <a:t>University of Central Florida</a:t>
            </a:r>
            <a:endParaRPr lang="en-US" altLang="en-US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latin typeface="Arial" panose="020B0604020202020204" pitchFamily="34" charset="0"/>
                <a:ea typeface="Calibri" panose="020F0502020204030204" pitchFamily="34" charset="0"/>
              </a:rPr>
              <a:t>407-823-4321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hlinkClick r:id="rId3"/>
              </a:rPr>
              <a:t>michael.sink@ucf.edu</a:t>
            </a:r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n-US" altLang="en-US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38EE60F3-6297-4CF1-8A00-FC6F94263BD9}"/>
              </a:ext>
            </a:extLst>
          </p:cNvPr>
          <p:cNvSpPr txBox="1">
            <a:spLocks/>
          </p:cNvSpPr>
          <p:nvPr/>
        </p:nvSpPr>
        <p:spPr>
          <a:xfrm>
            <a:off x="1303420" y="5943464"/>
            <a:ext cx="9316454" cy="7630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/>
              <a:t>NOTE: This presentation leaves copyright of the content to the presenter. Unless otherwise noted in the materials, uploaded content carries the </a:t>
            </a:r>
            <a:r>
              <a:rPr lang="en-US" sz="1200">
                <a:hlinkClick r:id="rId4"/>
              </a:rPr>
              <a:t>Creative Commons Attribution 4.0 International (CC BY 4.0), </a:t>
            </a:r>
            <a:r>
              <a:rPr lang="en-US" sz="1200"/>
              <a:t>which grants usage to the general public, with appropriate credit to the author.</a:t>
            </a:r>
          </a:p>
        </p:txBody>
      </p:sp>
    </p:spTree>
    <p:extLst>
      <p:ext uri="{BB962C8B-B14F-4D97-AF65-F5344CB8AC3E}">
        <p14:creationId xmlns:p14="http://schemas.microsoft.com/office/powerpoint/2010/main" val="999263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B7ADAB-345F-454E-ADA8-C81379AEA3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58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87B461-EC21-DD4B-8E8C-126D2B251B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89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D20B5B-1FAD-FD4D-88CD-9C6057149A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0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5DD63B-2B1D-124D-8C96-376D89A55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2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3B8186-96B8-CC40-9606-86244B10BF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96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E01B8F-C130-C44B-AE33-21047BE0EB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98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AD5F01-79F4-234B-B8B0-6402DA9D74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11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vited_Leaders xmlns="d6f01685-ec41-4713-9ad8-f1d0d5af049c" xsi:nil="true"/>
    <TeamsChannelId xmlns="d6f01685-ec41-4713-9ad8-f1d0d5af049c" xsi:nil="true"/>
    <_ip_UnifiedCompliancePolicyUIAction xmlns="http://schemas.microsoft.com/sharepoint/v3" xsi:nil="true"/>
    <DefaultSectionNames xmlns="d6f01685-ec41-4713-9ad8-f1d0d5af049c" xsi:nil="true"/>
    <Templates xmlns="d6f01685-ec41-4713-9ad8-f1d0d5af049c" xsi:nil="true"/>
    <FolderType xmlns="d6f01685-ec41-4713-9ad8-f1d0d5af049c" xsi:nil="true"/>
    <CultureName xmlns="d6f01685-ec41-4713-9ad8-f1d0d5af049c" xsi:nil="true"/>
    <Students xmlns="d6f01685-ec41-4713-9ad8-f1d0d5af049c">
      <UserInfo>
        <DisplayName/>
        <AccountId xsi:nil="true"/>
        <AccountType/>
      </UserInfo>
    </Students>
    <Student_Groups xmlns="d6f01685-ec41-4713-9ad8-f1d0d5af049c">
      <UserInfo>
        <DisplayName/>
        <AccountId xsi:nil="true"/>
        <AccountType/>
      </UserInfo>
    </Student_Groups>
    <IsNotebookLocked xmlns="d6f01685-ec41-4713-9ad8-f1d0d5af049c" xsi:nil="true"/>
    <Is_Collaboration_Space_Locked xmlns="d6f01685-ec41-4713-9ad8-f1d0d5af049c" xsi:nil="true"/>
    <Has_Leaders_Only_SectionGroup xmlns="d6f01685-ec41-4713-9ad8-f1d0d5af049c" xsi:nil="true"/>
    <NotebookType xmlns="d6f01685-ec41-4713-9ad8-f1d0d5af049c" xsi:nil="true"/>
    <Leaders xmlns="d6f01685-ec41-4713-9ad8-f1d0d5af049c">
      <UserInfo>
        <DisplayName/>
        <AccountId xsi:nil="true"/>
        <AccountType/>
      </UserInfo>
    </Leaders>
    <Teachers xmlns="d6f01685-ec41-4713-9ad8-f1d0d5af049c">
      <UserInfo>
        <DisplayName/>
        <AccountId xsi:nil="true"/>
        <AccountType/>
      </UserInfo>
    </Teachers>
    <Distribution_Groups xmlns="d6f01685-ec41-4713-9ad8-f1d0d5af049c" xsi:nil="true"/>
    <LMS_Mappings xmlns="d6f01685-ec41-4713-9ad8-f1d0d5af049c" xsi:nil="true"/>
    <_ip_UnifiedCompliancePolicyProperties xmlns="http://schemas.microsoft.com/sharepoint/v3" xsi:nil="true"/>
    <Members xmlns="d6f01685-ec41-4713-9ad8-f1d0d5af049c">
      <UserInfo>
        <DisplayName/>
        <AccountId xsi:nil="true"/>
        <AccountType/>
      </UserInfo>
    </Members>
    <Member_Groups xmlns="d6f01685-ec41-4713-9ad8-f1d0d5af049c">
      <UserInfo>
        <DisplayName/>
        <AccountId xsi:nil="true"/>
        <AccountType/>
      </UserInfo>
    </Member_Groups>
    <Math_Settings xmlns="d6f01685-ec41-4713-9ad8-f1d0d5af049c" xsi:nil="true"/>
    <Has_Teacher_Only_SectionGroup xmlns="d6f01685-ec41-4713-9ad8-f1d0d5af049c" xsi:nil="true"/>
    <Owner xmlns="d6f01685-ec41-4713-9ad8-f1d0d5af049c">
      <UserInfo>
        <DisplayName/>
        <AccountId xsi:nil="true"/>
        <AccountType/>
      </UserInfo>
    </Owner>
    <AppVersion xmlns="d6f01685-ec41-4713-9ad8-f1d0d5af049c" xsi:nil="true"/>
    <Invited_Students xmlns="d6f01685-ec41-4713-9ad8-f1d0d5af049c" xsi:nil="true"/>
    <Invited_Members xmlns="d6f01685-ec41-4713-9ad8-f1d0d5af049c" xsi:nil="true"/>
    <Invited_Teachers xmlns="d6f01685-ec41-4713-9ad8-f1d0d5af049c" xsi:nil="true"/>
    <Self_Registration_Enabled xmlns="d6f01685-ec41-4713-9ad8-f1d0d5af049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54FB3686FFAC4AACC12EAB711C48E8" ma:contentTypeVersion="41" ma:contentTypeDescription="Create a new document." ma:contentTypeScope="" ma:versionID="83402a057394b7588125ded53379b855">
  <xsd:schema xmlns:xsd="http://www.w3.org/2001/XMLSchema" xmlns:xs="http://www.w3.org/2001/XMLSchema" xmlns:p="http://schemas.microsoft.com/office/2006/metadata/properties" xmlns:ns1="http://schemas.microsoft.com/sharepoint/v3" xmlns:ns3="c64688ff-a109-4c67-80ff-a799d53b88c9" xmlns:ns4="d6f01685-ec41-4713-9ad8-f1d0d5af049c" targetNamespace="http://schemas.microsoft.com/office/2006/metadata/properties" ma:root="true" ma:fieldsID="9e714183e578fb11b3e30f9bfdc5c0eb" ns1:_="" ns3:_="" ns4:_="">
    <xsd:import namespace="http://schemas.microsoft.com/sharepoint/v3"/>
    <xsd:import namespace="c64688ff-a109-4c67-80ff-a799d53b88c9"/>
    <xsd:import namespace="d6f01685-ec41-4713-9ad8-f1d0d5af049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1:_ip_UnifiedCompliancePolicyProperties" minOccurs="0"/>
                <xsd:element ref="ns1:_ip_UnifiedCompliancePolicyUIAction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Templates" minOccurs="0"/>
                <xsd:element ref="ns4:CultureName" minOccurs="0"/>
                <xsd:element ref="ns4:AppVersion" minOccurs="0"/>
                <xsd:element ref="ns4:Leaders" minOccurs="0"/>
                <xsd:element ref="ns4:Members" minOccurs="0"/>
                <xsd:element ref="ns4:Member_Groups" minOccurs="0"/>
                <xsd:element ref="ns4:Invited_Leaders" minOccurs="0"/>
                <xsd:element ref="ns4:Invited_Members" minOccurs="0"/>
                <xsd:element ref="ns4:Self_Registration_Enabled" minOccurs="0"/>
                <xsd:element ref="ns4:Has_Leaders_Only_SectionGroup" minOccurs="0"/>
                <xsd:element ref="ns4:Is_Collaboration_Space_Locked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TeamsChannelId" minOccurs="0"/>
                <xsd:element ref="ns4:IsNotebookLocked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ath_Settings" minOccurs="0"/>
                <xsd:element ref="ns4:Teachers" minOccurs="0"/>
                <xsd:element ref="ns4:Students" minOccurs="0"/>
                <xsd:element ref="ns4:Student_Groups" minOccurs="0"/>
                <xsd:element ref="ns4:Distribution_Groups" minOccurs="0"/>
                <xsd:element ref="ns4:LMS_Mappings" minOccurs="0"/>
                <xsd:element ref="ns4:Invited_Teachers" minOccurs="0"/>
                <xsd:element ref="ns4:Invited_Students" minOccurs="0"/>
                <xsd:element ref="ns4:Has_Teacher_Only_SectionGroup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4688ff-a109-4c67-80ff-a799d53b88c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f01685-ec41-4713-9ad8-f1d0d5af049c" elementFormDefault="qualified">
    <xsd:import namespace="http://schemas.microsoft.com/office/2006/documentManagement/types"/>
    <xsd:import namespace="http://schemas.microsoft.com/office/infopath/2007/PartnerControls"/>
    <xsd:element name="NotebookType" ma:index="13" nillable="true" ma:displayName="Notebook Type" ma:internalName="NotebookType">
      <xsd:simpleType>
        <xsd:restriction base="dms:Text"/>
      </xsd:simpleType>
    </xsd:element>
    <xsd:element name="FolderType" ma:index="14" nillable="true" ma:displayName="Folder Type" ma:internalName="FolderType">
      <xsd:simpleType>
        <xsd:restriction base="dms:Text"/>
      </xsd:simpleType>
    </xsd:element>
    <xsd:element name="Owner" ma:index="15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6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7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8" nillable="true" ma:displayName="Culture Name" ma:internalName="CultureName">
      <xsd:simpleType>
        <xsd:restriction base="dms:Text"/>
      </xsd:simpleType>
    </xsd:element>
    <xsd:element name="AppVersion" ma:index="19" nillable="true" ma:displayName="App Version" ma:internalName="AppVersion">
      <xsd:simpleType>
        <xsd:restriction base="dms:Text"/>
      </xsd:simpleType>
    </xsd:element>
    <xsd:element name="Leaders" ma:index="20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21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22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Leaders" ma:index="23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4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25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26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27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3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3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32" nillable="true" ma:displayName="MediaServiceLocation" ma:internalName="MediaServiceLocation" ma:readOnly="true">
      <xsd:simpleType>
        <xsd:restriction base="dms:Text"/>
      </xsd:simpleType>
    </xsd:element>
    <xsd:element name="TeamsChannelId" ma:index="33" nillable="true" ma:displayName="Teams Channel Id" ma:internalName="TeamsChannelId">
      <xsd:simpleType>
        <xsd:restriction base="dms:Text"/>
      </xsd:simpleType>
    </xsd:element>
    <xsd:element name="IsNotebookLocked" ma:index="34" nillable="true" ma:displayName="Is Notebook Locked" ma:internalName="IsNotebookLocked">
      <xsd:simpleType>
        <xsd:restriction base="dms:Boolean"/>
      </xsd:simpleType>
    </xsd:element>
    <xsd:element name="MediaServiceOCR" ma:index="3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3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7" nillable="true" ma:displayName="MediaServiceGenerationTime" ma:hidden="true" ma:internalName="MediaServiceGenerationTime" ma:readOnly="true">
      <xsd:simpleType>
        <xsd:restriction base="dms:Text"/>
      </xsd:simpleType>
    </xsd:element>
    <xsd:element name="Math_Settings" ma:index="38" nillable="true" ma:displayName="Math Settings" ma:internalName="Math_Settings">
      <xsd:simpleType>
        <xsd:restriction base="dms:Text"/>
      </xsd:simpleType>
    </xsd:element>
    <xsd:element name="Teachers" ma:index="39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40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41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42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43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44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45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Has_Teacher_Only_SectionGroup" ma:index="46" nillable="true" ma:displayName="Has Teacher Only SectionGroup" ma:internalName="Has_Teacher_Only_SectionGroup">
      <xsd:simpleType>
        <xsd:restriction base="dms:Boolean"/>
      </xsd:simpleType>
    </xsd:element>
    <xsd:element name="MediaServiceAutoKeyPoints" ma:index="4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EEF8A4-97B6-40EC-BC9D-C9341137FE5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4A1B5B-D63B-48DA-A8FD-89FF4A04FF3F}">
  <ds:schemaRefs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purl.org/dc/elements/1.1/"/>
    <ds:schemaRef ds:uri="http://purl.org/dc/terms/"/>
    <ds:schemaRef ds:uri="d6f01685-ec41-4713-9ad8-f1d0d5af049c"/>
    <ds:schemaRef ds:uri="c64688ff-a109-4c67-80ff-a799d53b88c9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BE5C5E2-7795-46B6-897B-690082A7F3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64688ff-a109-4c67-80ff-a799d53b88c9"/>
    <ds:schemaRef ds:uri="d6f01685-ec41-4713-9ad8-f1d0d5af04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12</TotalTime>
  <Words>496</Words>
  <Application>Microsoft Office PowerPoint</Application>
  <PresentationFormat>Widescreen</PresentationFormat>
  <Paragraphs>92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Eras Demi 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have the same vision for this campus… </vt:lpstr>
      <vt:lpstr>We have the same vision for this campus… </vt:lpstr>
      <vt:lpstr>Where do we begin? </vt:lpstr>
      <vt:lpstr>Challenges</vt:lpstr>
      <vt:lpstr>Steps to Overcome our Challenges</vt:lpstr>
      <vt:lpstr>Steps to Overcome our Challenges</vt:lpstr>
      <vt:lpstr>Steps to Overcome our Challenges</vt:lpstr>
      <vt:lpstr>Lessons Learned</vt:lpstr>
      <vt:lpstr>Lessons Learned</vt:lpstr>
      <vt:lpstr>Lessons Learned</vt:lpstr>
      <vt:lpstr>PowerPoint Presentation</vt:lpstr>
      <vt:lpstr>Session Evaluations There are two ways to access the session and presenter evaluations:</vt:lpstr>
      <vt:lpstr>Contact Information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Berg</dc:creator>
  <cp:lastModifiedBy>Michael Sink</cp:lastModifiedBy>
  <cp:revision>1</cp:revision>
  <dcterms:created xsi:type="dcterms:W3CDTF">2019-03-25T21:23:33Z</dcterms:created>
  <dcterms:modified xsi:type="dcterms:W3CDTF">2019-10-11T03:12:29Z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0x010100E754FB3686FFAC4AACC12EAB711C48E8</vt:lpwstr>
  </property>
</Properties>
</file>