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2" r:id="rId6"/>
    <p:sldId id="326" r:id="rId7"/>
    <p:sldId id="325" r:id="rId8"/>
    <p:sldId id="310" r:id="rId9"/>
    <p:sldId id="309" r:id="rId10"/>
    <p:sldId id="311" r:id="rId11"/>
    <p:sldId id="327" r:id="rId12"/>
    <p:sldId id="260"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009193"/>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p:restoredTop sz="91088" autoAdjust="0"/>
  </p:normalViewPr>
  <p:slideViewPr>
    <p:cSldViewPr snapToGrid="0" snapToObjects="1">
      <p:cViewPr varScale="1">
        <p:scale>
          <a:sx n="110" d="100"/>
          <a:sy n="110" d="100"/>
        </p:scale>
        <p:origin x="184"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26C19-9AFB-43E2-8922-C044145961F9}" type="datetimeFigureOut">
              <a:rPr lang="en-US" smtClean="0"/>
              <a:t>2/18/19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43EF3-69AF-4975-9DB9-B38EB6ECDEA1}" type="slidenum">
              <a:rPr lang="en-US" smtClean="0"/>
              <a:t>‹#›</a:t>
            </a:fld>
            <a:endParaRPr lang="en-US"/>
          </a:p>
        </p:txBody>
      </p:sp>
    </p:spTree>
    <p:extLst>
      <p:ext uri="{BB962C8B-B14F-4D97-AF65-F5344CB8AC3E}">
        <p14:creationId xmlns:p14="http://schemas.microsoft.com/office/powerpoint/2010/main" val="131154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43EF3-69AF-4975-9DB9-B38EB6ECDEA1}" type="slidenum">
              <a:rPr lang="en-US" smtClean="0"/>
              <a:t>2</a:t>
            </a:fld>
            <a:endParaRPr lang="en-US"/>
          </a:p>
        </p:txBody>
      </p:sp>
    </p:spTree>
    <p:extLst>
      <p:ext uri="{BB962C8B-B14F-4D97-AF65-F5344CB8AC3E}">
        <p14:creationId xmlns:p14="http://schemas.microsoft.com/office/powerpoint/2010/main" val="246203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100</a:t>
            </a:r>
            <a:r>
              <a:rPr lang="en-US" baseline="30000" dirty="0"/>
              <a:t>th</a:t>
            </a:r>
            <a:r>
              <a:rPr lang="en-US" dirty="0"/>
              <a:t> anniversary</a:t>
            </a:r>
            <a:r>
              <a:rPr lang="en-US" baseline="0" dirty="0"/>
              <a:t> and breadth of topics and issues covered</a:t>
            </a:r>
            <a:endParaRPr lang="en-US" dirty="0"/>
          </a:p>
        </p:txBody>
      </p:sp>
      <p:sp>
        <p:nvSpPr>
          <p:cNvPr id="4" name="Slide Number Placeholder 3"/>
          <p:cNvSpPr>
            <a:spLocks noGrp="1"/>
          </p:cNvSpPr>
          <p:nvPr>
            <p:ph type="sldNum" sz="quarter" idx="10"/>
          </p:nvPr>
        </p:nvSpPr>
        <p:spPr/>
        <p:txBody>
          <a:bodyPr/>
          <a:lstStyle/>
          <a:p>
            <a:fld id="{46243EF3-69AF-4975-9DB9-B38EB6ECDEA1}" type="slidenum">
              <a:rPr lang="en-US" smtClean="0"/>
              <a:t>3</a:t>
            </a:fld>
            <a:endParaRPr lang="en-US"/>
          </a:p>
        </p:txBody>
      </p:sp>
    </p:spTree>
    <p:extLst>
      <p:ext uri="{BB962C8B-B14F-4D97-AF65-F5344CB8AC3E}">
        <p14:creationId xmlns:p14="http://schemas.microsoft.com/office/powerpoint/2010/main" val="90257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100</a:t>
            </a:r>
            <a:r>
              <a:rPr lang="en-US" baseline="30000" dirty="0"/>
              <a:t>th</a:t>
            </a:r>
            <a:r>
              <a:rPr lang="en-US" dirty="0"/>
              <a:t> anniversary</a:t>
            </a:r>
            <a:r>
              <a:rPr lang="en-US" baseline="0" dirty="0"/>
              <a:t> and breadth of topics and issues covered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43EF3-69AF-4975-9DB9-B38EB6ECD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86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What are some of the leading challenges students, especially first generation students, face in terms of learning, persistence, and degree completion?</a:t>
            </a:r>
            <a:endParaRPr lang="en-US" sz="14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Financial capabilities, health and wellness, first generation…(Others)</a:t>
            </a:r>
            <a:endParaRPr lang="en-US" sz="14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Connection to the community, which fosters a sense of belonging, is often cited as a key factor in student success and retention. What kind of strategies might strengthen a student’s sense of belonging on campus?</a:t>
            </a:r>
            <a:endParaRPr lang="en-US" sz="14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Co-curricular engagement, comprehensive learner record</a:t>
            </a:r>
            <a:endParaRPr lang="en-US" sz="14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Learning happens everywhere</a:t>
            </a:r>
            <a:endParaRPr lang="en-US" sz="14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Are there any equity issues to consider? How might equity be addressed through technology? What are the risks to equity when planning and implementing technology solutions for student success and how might they be mitigated?</a:t>
            </a:r>
            <a:endParaRPr lang="en-US" sz="14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Lower income, digital divide – accessibility issues</a:t>
            </a:r>
            <a:endParaRPr lang="en-US" sz="14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Advocacy: what makes it easier for students to navigate/what serves all students</a:t>
            </a:r>
            <a:endParaRPr lang="en-US" sz="14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kind of structures on campus enable technology innovations that contribute to student success?  OR: Sometimes when we think about technology innovations, we think of flashy technologies. Are there more foundational approaches to innovation that are critical for advancing student success?</a:t>
            </a:r>
            <a:endParaRPr lang="en-US" sz="1400" b="0" i="0" u="none" strike="noStrike" kern="1200" dirty="0">
              <a:solidFill>
                <a:schemeClr val="tx1"/>
              </a:solidFill>
              <a:effectLst/>
              <a:latin typeface="+mn-lt"/>
              <a:ea typeface="+mn-ea"/>
              <a:cs typeface="+mn-cs"/>
            </a:endParaRPr>
          </a:p>
          <a:p>
            <a:pPr lvl="1"/>
            <a:r>
              <a:rPr lang="en-US" sz="1200" b="0" i="0" u="none" strike="noStrike" kern="1200" dirty="0" err="1">
                <a:solidFill>
                  <a:schemeClr val="tx1"/>
                </a:solidFill>
                <a:effectLst/>
                <a:latin typeface="+mn-lt"/>
                <a:ea typeface="+mn-ea"/>
                <a:cs typeface="+mn-cs"/>
              </a:rPr>
              <a:t>Berenecea</a:t>
            </a:r>
            <a:r>
              <a:rPr lang="en-US" sz="1200" b="0" i="0" u="none" strike="noStrike" kern="1200" dirty="0">
                <a:solidFill>
                  <a:schemeClr val="tx1"/>
                </a:solidFill>
                <a:effectLst/>
                <a:latin typeface="+mn-lt"/>
                <a:ea typeface="+mn-ea"/>
                <a:cs typeface="+mn-cs"/>
              </a:rPr>
              <a:t>: “innovative housekeeping,” innovation, leading to student advocacy and agency – breaking down silos/tools that don’t talk to one another.</a:t>
            </a:r>
            <a:endParaRPr lang="en-US" sz="14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How do you best optimize technology in the context of student success?</a:t>
            </a:r>
            <a:endParaRPr lang="en-US" sz="1400" b="0" i="0" u="none" strike="noStrike" kern="1200" dirty="0">
              <a:solidFill>
                <a:schemeClr val="tx1"/>
              </a:solidFill>
              <a:effectLst/>
              <a:latin typeface="+mn-lt"/>
              <a:ea typeface="+mn-ea"/>
              <a:cs typeface="+mn-cs"/>
            </a:endParaRPr>
          </a:p>
          <a:p>
            <a:pPr lvl="1"/>
            <a:r>
              <a:rPr lang="en-US" sz="1200" b="0" i="0" u="none" strike="noStrike" kern="1200" dirty="0">
                <a:solidFill>
                  <a:schemeClr val="tx1"/>
                </a:solidFill>
                <a:effectLst/>
                <a:latin typeface="+mn-lt"/>
                <a:ea typeface="+mn-ea"/>
                <a:cs typeface="+mn-cs"/>
              </a:rPr>
              <a:t>(This might be a version of the last question?)</a:t>
            </a:r>
            <a:endParaRPr lang="en-US" sz="14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243EF3-69AF-4975-9DB9-B38EB6ECDEA1}" type="slidenum">
              <a:rPr lang="en-US" smtClean="0"/>
              <a:t>11</a:t>
            </a:fld>
            <a:endParaRPr lang="en-US"/>
          </a:p>
        </p:txBody>
      </p:sp>
    </p:spTree>
    <p:extLst>
      <p:ext uri="{BB962C8B-B14F-4D97-AF65-F5344CB8AC3E}">
        <p14:creationId xmlns:p14="http://schemas.microsoft.com/office/powerpoint/2010/main" val="111528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0BEE-0659-9A47-81AA-C525D3DEA3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8700DE-EA7E-5746-B737-B18B9F4C7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A67188-A4D2-4843-B341-5904F97CB021}"/>
              </a:ext>
            </a:extLst>
          </p:cNvPr>
          <p:cNvSpPr>
            <a:spLocks noGrp="1"/>
          </p:cNvSpPr>
          <p:nvPr>
            <p:ph type="dt" sz="half" idx="10"/>
          </p:nvPr>
        </p:nvSpPr>
        <p:spPr/>
        <p:txBody>
          <a:bodyPr/>
          <a:lstStyle/>
          <a:p>
            <a:fld id="{102A1227-B2D5-6042-954B-59224C1CFBCF}" type="datetimeFigureOut">
              <a:rPr lang="en-US" smtClean="0"/>
              <a:t>2/18/19</a:t>
            </a:fld>
            <a:endParaRPr lang="en-US"/>
          </a:p>
        </p:txBody>
      </p:sp>
      <p:sp>
        <p:nvSpPr>
          <p:cNvPr id="5" name="Footer Placeholder 4">
            <a:extLst>
              <a:ext uri="{FF2B5EF4-FFF2-40B4-BE49-F238E27FC236}">
                <a16:creationId xmlns:a16="http://schemas.microsoft.com/office/drawing/2014/main" id="{35E16949-FBD1-0E45-86D8-A369B17F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40925-78F9-734B-BD48-DAF0BAC331AF}"/>
              </a:ext>
            </a:extLst>
          </p:cNvPr>
          <p:cNvSpPr>
            <a:spLocks noGrp="1"/>
          </p:cNvSpPr>
          <p:nvPr>
            <p:ph type="sldNum" sz="quarter" idx="12"/>
          </p:nvPr>
        </p:nvSpPr>
        <p:spPr/>
        <p:txBody>
          <a:bodyPr/>
          <a:lstStyle/>
          <a:p>
            <a:fld id="{838C8113-C24D-6047-98F3-3B4F690FB4F4}" type="slidenum">
              <a:rPr lang="en-US" smtClean="0"/>
              <a:t>‹#›</a:t>
            </a:fld>
            <a:endParaRPr lang="en-US"/>
          </a:p>
        </p:txBody>
      </p:sp>
    </p:spTree>
    <p:extLst>
      <p:ext uri="{BB962C8B-B14F-4D97-AF65-F5344CB8AC3E}">
        <p14:creationId xmlns:p14="http://schemas.microsoft.com/office/powerpoint/2010/main" val="249195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2B4E-EB5E-174B-A51A-4E14FA492C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45908C-F7D1-6D49-944E-918215CB7C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1E8AC-24C8-C14C-9DAD-32003F7D500D}"/>
              </a:ext>
            </a:extLst>
          </p:cNvPr>
          <p:cNvSpPr>
            <a:spLocks noGrp="1"/>
          </p:cNvSpPr>
          <p:nvPr>
            <p:ph type="dt" sz="half" idx="10"/>
          </p:nvPr>
        </p:nvSpPr>
        <p:spPr/>
        <p:txBody>
          <a:bodyPr/>
          <a:lstStyle/>
          <a:p>
            <a:fld id="{102A1227-B2D5-6042-954B-59224C1CFBCF}" type="datetimeFigureOut">
              <a:rPr lang="en-US" smtClean="0"/>
              <a:t>2/18/19</a:t>
            </a:fld>
            <a:endParaRPr lang="en-US"/>
          </a:p>
        </p:txBody>
      </p:sp>
      <p:sp>
        <p:nvSpPr>
          <p:cNvPr id="5" name="Footer Placeholder 4">
            <a:extLst>
              <a:ext uri="{FF2B5EF4-FFF2-40B4-BE49-F238E27FC236}">
                <a16:creationId xmlns:a16="http://schemas.microsoft.com/office/drawing/2014/main" id="{E2523F01-FB6C-9A4B-B44F-BF3B610C5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3D4E8-8510-7E43-AC27-5A75855A7C5F}"/>
              </a:ext>
            </a:extLst>
          </p:cNvPr>
          <p:cNvSpPr>
            <a:spLocks noGrp="1"/>
          </p:cNvSpPr>
          <p:nvPr>
            <p:ph type="sldNum" sz="quarter" idx="12"/>
          </p:nvPr>
        </p:nvSpPr>
        <p:spPr/>
        <p:txBody>
          <a:bodyPr/>
          <a:lstStyle/>
          <a:p>
            <a:fld id="{838C8113-C24D-6047-98F3-3B4F690FB4F4}" type="slidenum">
              <a:rPr lang="en-US" smtClean="0"/>
              <a:t>‹#›</a:t>
            </a:fld>
            <a:endParaRPr lang="en-US"/>
          </a:p>
        </p:txBody>
      </p:sp>
    </p:spTree>
    <p:extLst>
      <p:ext uri="{BB962C8B-B14F-4D97-AF65-F5344CB8AC3E}">
        <p14:creationId xmlns:p14="http://schemas.microsoft.com/office/powerpoint/2010/main" val="376885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DEA90F-0BA0-1748-AB6A-B628E8057B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8ADE53-0BA3-ED4A-AB80-95DB101A12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78284-65A0-CB4C-AF77-C740E825A7AF}"/>
              </a:ext>
            </a:extLst>
          </p:cNvPr>
          <p:cNvSpPr>
            <a:spLocks noGrp="1"/>
          </p:cNvSpPr>
          <p:nvPr>
            <p:ph type="dt" sz="half" idx="10"/>
          </p:nvPr>
        </p:nvSpPr>
        <p:spPr/>
        <p:txBody>
          <a:bodyPr/>
          <a:lstStyle/>
          <a:p>
            <a:fld id="{102A1227-B2D5-6042-954B-59224C1CFBCF}" type="datetimeFigureOut">
              <a:rPr lang="en-US" smtClean="0"/>
              <a:t>2/18/19</a:t>
            </a:fld>
            <a:endParaRPr lang="en-US"/>
          </a:p>
        </p:txBody>
      </p:sp>
      <p:sp>
        <p:nvSpPr>
          <p:cNvPr id="5" name="Footer Placeholder 4">
            <a:extLst>
              <a:ext uri="{FF2B5EF4-FFF2-40B4-BE49-F238E27FC236}">
                <a16:creationId xmlns:a16="http://schemas.microsoft.com/office/drawing/2014/main" id="{116532BC-FE3C-B447-948C-78231B0C3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86808-E244-C842-AD12-3CBF8648F483}"/>
              </a:ext>
            </a:extLst>
          </p:cNvPr>
          <p:cNvSpPr>
            <a:spLocks noGrp="1"/>
          </p:cNvSpPr>
          <p:nvPr>
            <p:ph type="sldNum" sz="quarter" idx="12"/>
          </p:nvPr>
        </p:nvSpPr>
        <p:spPr/>
        <p:txBody>
          <a:bodyPr/>
          <a:lstStyle/>
          <a:p>
            <a:fld id="{838C8113-C24D-6047-98F3-3B4F690FB4F4}" type="slidenum">
              <a:rPr lang="en-US" smtClean="0"/>
              <a:t>‹#›</a:t>
            </a:fld>
            <a:endParaRPr lang="en-US"/>
          </a:p>
        </p:txBody>
      </p:sp>
    </p:spTree>
    <p:extLst>
      <p:ext uri="{BB962C8B-B14F-4D97-AF65-F5344CB8AC3E}">
        <p14:creationId xmlns:p14="http://schemas.microsoft.com/office/powerpoint/2010/main" val="122865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0F65-CD80-7940-A37E-2D62BB2D1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F87FE-F699-324E-9129-49DD4DBDAC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91292-E3B4-4845-9829-5FD1496F9D17}"/>
              </a:ext>
            </a:extLst>
          </p:cNvPr>
          <p:cNvSpPr>
            <a:spLocks noGrp="1"/>
          </p:cNvSpPr>
          <p:nvPr>
            <p:ph type="dt" sz="half" idx="10"/>
          </p:nvPr>
        </p:nvSpPr>
        <p:spPr/>
        <p:txBody>
          <a:bodyPr/>
          <a:lstStyle/>
          <a:p>
            <a:fld id="{102A1227-B2D5-6042-954B-59224C1CFBCF}" type="datetimeFigureOut">
              <a:rPr lang="en-US" smtClean="0"/>
              <a:t>2/18/19</a:t>
            </a:fld>
            <a:endParaRPr lang="en-US"/>
          </a:p>
        </p:txBody>
      </p:sp>
      <p:sp>
        <p:nvSpPr>
          <p:cNvPr id="5" name="Footer Placeholder 4">
            <a:extLst>
              <a:ext uri="{FF2B5EF4-FFF2-40B4-BE49-F238E27FC236}">
                <a16:creationId xmlns:a16="http://schemas.microsoft.com/office/drawing/2014/main" id="{FB00CA10-0519-D449-84B1-983CFF5E2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EE46C-B006-0F46-AA99-55334930FF94}"/>
              </a:ext>
            </a:extLst>
          </p:cNvPr>
          <p:cNvSpPr>
            <a:spLocks noGrp="1"/>
          </p:cNvSpPr>
          <p:nvPr>
            <p:ph type="sldNum" sz="quarter" idx="12"/>
          </p:nvPr>
        </p:nvSpPr>
        <p:spPr/>
        <p:txBody>
          <a:bodyPr/>
          <a:lstStyle/>
          <a:p>
            <a:fld id="{838C8113-C24D-6047-98F3-3B4F690FB4F4}" type="slidenum">
              <a:rPr lang="en-US" smtClean="0"/>
              <a:t>‹#›</a:t>
            </a:fld>
            <a:endParaRPr lang="en-US"/>
          </a:p>
        </p:txBody>
      </p:sp>
    </p:spTree>
    <p:extLst>
      <p:ext uri="{BB962C8B-B14F-4D97-AF65-F5344CB8AC3E}">
        <p14:creationId xmlns:p14="http://schemas.microsoft.com/office/powerpoint/2010/main" val="30102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93857-4FC8-894A-BC2F-CD48E11601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91D83B-E6C2-224F-93F2-7549A7335F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D8C9E6-DFE8-AB4D-9E35-AB91C048E74F}"/>
              </a:ext>
            </a:extLst>
          </p:cNvPr>
          <p:cNvSpPr>
            <a:spLocks noGrp="1"/>
          </p:cNvSpPr>
          <p:nvPr>
            <p:ph type="dt" sz="half" idx="10"/>
          </p:nvPr>
        </p:nvSpPr>
        <p:spPr/>
        <p:txBody>
          <a:bodyPr/>
          <a:lstStyle/>
          <a:p>
            <a:fld id="{102A1227-B2D5-6042-954B-59224C1CFBCF}" type="datetimeFigureOut">
              <a:rPr lang="en-US" smtClean="0"/>
              <a:t>2/18/19</a:t>
            </a:fld>
            <a:endParaRPr lang="en-US"/>
          </a:p>
        </p:txBody>
      </p:sp>
      <p:sp>
        <p:nvSpPr>
          <p:cNvPr id="5" name="Footer Placeholder 4">
            <a:extLst>
              <a:ext uri="{FF2B5EF4-FFF2-40B4-BE49-F238E27FC236}">
                <a16:creationId xmlns:a16="http://schemas.microsoft.com/office/drawing/2014/main" id="{58E939AA-7310-E542-A67E-3D66CAE8D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C4158-B6D4-D64A-AB3D-9A74AD3A56EF}"/>
              </a:ext>
            </a:extLst>
          </p:cNvPr>
          <p:cNvSpPr>
            <a:spLocks noGrp="1"/>
          </p:cNvSpPr>
          <p:nvPr>
            <p:ph type="sldNum" sz="quarter" idx="12"/>
          </p:nvPr>
        </p:nvSpPr>
        <p:spPr/>
        <p:txBody>
          <a:bodyPr/>
          <a:lstStyle/>
          <a:p>
            <a:fld id="{838C8113-C24D-6047-98F3-3B4F690FB4F4}" type="slidenum">
              <a:rPr lang="en-US" smtClean="0"/>
              <a:t>‹#›</a:t>
            </a:fld>
            <a:endParaRPr lang="en-US"/>
          </a:p>
        </p:txBody>
      </p:sp>
    </p:spTree>
    <p:extLst>
      <p:ext uri="{BB962C8B-B14F-4D97-AF65-F5344CB8AC3E}">
        <p14:creationId xmlns:p14="http://schemas.microsoft.com/office/powerpoint/2010/main" val="416665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35E1-A441-6849-A1F2-9F01BA1B9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060F00-575C-F54B-A6BE-7CDA405166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039F09-70C4-9245-AC96-3CCB9ADE60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945D00-6500-5E48-A115-806054FCFD4F}"/>
              </a:ext>
            </a:extLst>
          </p:cNvPr>
          <p:cNvSpPr>
            <a:spLocks noGrp="1"/>
          </p:cNvSpPr>
          <p:nvPr>
            <p:ph type="dt" sz="half" idx="10"/>
          </p:nvPr>
        </p:nvSpPr>
        <p:spPr/>
        <p:txBody>
          <a:bodyPr/>
          <a:lstStyle/>
          <a:p>
            <a:fld id="{102A1227-B2D5-6042-954B-59224C1CFBCF}" type="datetimeFigureOut">
              <a:rPr lang="en-US" smtClean="0"/>
              <a:t>2/18/19</a:t>
            </a:fld>
            <a:endParaRPr lang="en-US"/>
          </a:p>
        </p:txBody>
      </p:sp>
      <p:sp>
        <p:nvSpPr>
          <p:cNvPr id="6" name="Footer Placeholder 5">
            <a:extLst>
              <a:ext uri="{FF2B5EF4-FFF2-40B4-BE49-F238E27FC236}">
                <a16:creationId xmlns:a16="http://schemas.microsoft.com/office/drawing/2014/main" id="{91BF36E9-0959-0C42-A868-BE330B784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1C1AC-227B-C245-9C9F-13FEE34A9F07}"/>
              </a:ext>
            </a:extLst>
          </p:cNvPr>
          <p:cNvSpPr>
            <a:spLocks noGrp="1"/>
          </p:cNvSpPr>
          <p:nvPr>
            <p:ph type="sldNum" sz="quarter" idx="12"/>
          </p:nvPr>
        </p:nvSpPr>
        <p:spPr/>
        <p:txBody>
          <a:bodyPr/>
          <a:lstStyle/>
          <a:p>
            <a:fld id="{838C8113-C24D-6047-98F3-3B4F690FB4F4}" type="slidenum">
              <a:rPr lang="en-US" smtClean="0"/>
              <a:t>‹#›</a:t>
            </a:fld>
            <a:endParaRPr lang="en-US"/>
          </a:p>
        </p:txBody>
      </p:sp>
    </p:spTree>
    <p:extLst>
      <p:ext uri="{BB962C8B-B14F-4D97-AF65-F5344CB8AC3E}">
        <p14:creationId xmlns:p14="http://schemas.microsoft.com/office/powerpoint/2010/main" val="372925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1ADF-EE01-D14B-B672-C7DD0CE591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4E7F0B-1E2C-F242-B598-15D08E19F3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ABE82B-97C7-F949-9C3E-5B85404E1F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C58386-74CE-9C4B-8C2A-02127FC3B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3546DC-ECD3-2644-B729-F372F375AD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1E5657-184D-F14E-81BE-CB84DAEDF218}"/>
              </a:ext>
            </a:extLst>
          </p:cNvPr>
          <p:cNvSpPr>
            <a:spLocks noGrp="1"/>
          </p:cNvSpPr>
          <p:nvPr>
            <p:ph type="dt" sz="half" idx="10"/>
          </p:nvPr>
        </p:nvSpPr>
        <p:spPr/>
        <p:txBody>
          <a:bodyPr/>
          <a:lstStyle/>
          <a:p>
            <a:fld id="{102A1227-B2D5-6042-954B-59224C1CFBCF}" type="datetimeFigureOut">
              <a:rPr lang="en-US" smtClean="0"/>
              <a:t>2/18/19</a:t>
            </a:fld>
            <a:endParaRPr lang="en-US"/>
          </a:p>
        </p:txBody>
      </p:sp>
      <p:sp>
        <p:nvSpPr>
          <p:cNvPr id="8" name="Footer Placeholder 7">
            <a:extLst>
              <a:ext uri="{FF2B5EF4-FFF2-40B4-BE49-F238E27FC236}">
                <a16:creationId xmlns:a16="http://schemas.microsoft.com/office/drawing/2014/main" id="{9F64C283-1A54-1D46-93AC-CBE8EF81F2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64D6F6-D6EE-7748-95DB-042882A1D6F8}"/>
              </a:ext>
            </a:extLst>
          </p:cNvPr>
          <p:cNvSpPr>
            <a:spLocks noGrp="1"/>
          </p:cNvSpPr>
          <p:nvPr>
            <p:ph type="sldNum" sz="quarter" idx="12"/>
          </p:nvPr>
        </p:nvSpPr>
        <p:spPr/>
        <p:txBody>
          <a:bodyPr/>
          <a:lstStyle/>
          <a:p>
            <a:fld id="{838C8113-C24D-6047-98F3-3B4F690FB4F4}" type="slidenum">
              <a:rPr lang="en-US" smtClean="0"/>
              <a:t>‹#›</a:t>
            </a:fld>
            <a:endParaRPr lang="en-US"/>
          </a:p>
        </p:txBody>
      </p:sp>
    </p:spTree>
    <p:extLst>
      <p:ext uri="{BB962C8B-B14F-4D97-AF65-F5344CB8AC3E}">
        <p14:creationId xmlns:p14="http://schemas.microsoft.com/office/powerpoint/2010/main" val="288087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1BC7-1AE9-4843-BFC1-D613F564F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A23BCD-9495-724A-B2CD-185EA1017C80}"/>
              </a:ext>
            </a:extLst>
          </p:cNvPr>
          <p:cNvSpPr>
            <a:spLocks noGrp="1"/>
          </p:cNvSpPr>
          <p:nvPr>
            <p:ph type="dt" sz="half" idx="10"/>
          </p:nvPr>
        </p:nvSpPr>
        <p:spPr/>
        <p:txBody>
          <a:bodyPr/>
          <a:lstStyle/>
          <a:p>
            <a:fld id="{102A1227-B2D5-6042-954B-59224C1CFBCF}" type="datetimeFigureOut">
              <a:rPr lang="en-US" smtClean="0"/>
              <a:t>2/18/19</a:t>
            </a:fld>
            <a:endParaRPr lang="en-US"/>
          </a:p>
        </p:txBody>
      </p:sp>
      <p:sp>
        <p:nvSpPr>
          <p:cNvPr id="4" name="Footer Placeholder 3">
            <a:extLst>
              <a:ext uri="{FF2B5EF4-FFF2-40B4-BE49-F238E27FC236}">
                <a16:creationId xmlns:a16="http://schemas.microsoft.com/office/drawing/2014/main" id="{2AC241B5-4ED4-B545-8202-A290A9CFAB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68D46D-1059-134D-BF3F-4EE517BB7267}"/>
              </a:ext>
            </a:extLst>
          </p:cNvPr>
          <p:cNvSpPr>
            <a:spLocks noGrp="1"/>
          </p:cNvSpPr>
          <p:nvPr>
            <p:ph type="sldNum" sz="quarter" idx="12"/>
          </p:nvPr>
        </p:nvSpPr>
        <p:spPr/>
        <p:txBody>
          <a:bodyPr/>
          <a:lstStyle/>
          <a:p>
            <a:fld id="{838C8113-C24D-6047-98F3-3B4F690FB4F4}" type="slidenum">
              <a:rPr lang="en-US" smtClean="0"/>
              <a:t>‹#›</a:t>
            </a:fld>
            <a:endParaRPr lang="en-US"/>
          </a:p>
        </p:txBody>
      </p:sp>
    </p:spTree>
    <p:extLst>
      <p:ext uri="{BB962C8B-B14F-4D97-AF65-F5344CB8AC3E}">
        <p14:creationId xmlns:p14="http://schemas.microsoft.com/office/powerpoint/2010/main" val="2284477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75D01D-73EC-294E-9E7F-A839ADBCCB5F}"/>
              </a:ext>
            </a:extLst>
          </p:cNvPr>
          <p:cNvSpPr>
            <a:spLocks noGrp="1"/>
          </p:cNvSpPr>
          <p:nvPr>
            <p:ph type="dt" sz="half" idx="10"/>
          </p:nvPr>
        </p:nvSpPr>
        <p:spPr/>
        <p:txBody>
          <a:bodyPr/>
          <a:lstStyle/>
          <a:p>
            <a:fld id="{102A1227-B2D5-6042-954B-59224C1CFBCF}" type="datetimeFigureOut">
              <a:rPr lang="en-US" smtClean="0"/>
              <a:t>2/18/19</a:t>
            </a:fld>
            <a:endParaRPr lang="en-US"/>
          </a:p>
        </p:txBody>
      </p:sp>
      <p:sp>
        <p:nvSpPr>
          <p:cNvPr id="3" name="Footer Placeholder 2">
            <a:extLst>
              <a:ext uri="{FF2B5EF4-FFF2-40B4-BE49-F238E27FC236}">
                <a16:creationId xmlns:a16="http://schemas.microsoft.com/office/drawing/2014/main" id="{34F37CB5-CB4F-A34D-A9D9-AB18CE7722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C8F226-05C2-E644-BD0D-BAF036139FEE}"/>
              </a:ext>
            </a:extLst>
          </p:cNvPr>
          <p:cNvSpPr>
            <a:spLocks noGrp="1"/>
          </p:cNvSpPr>
          <p:nvPr>
            <p:ph type="sldNum" sz="quarter" idx="12"/>
          </p:nvPr>
        </p:nvSpPr>
        <p:spPr/>
        <p:txBody>
          <a:bodyPr/>
          <a:lstStyle/>
          <a:p>
            <a:fld id="{838C8113-C24D-6047-98F3-3B4F690FB4F4}" type="slidenum">
              <a:rPr lang="en-US" smtClean="0"/>
              <a:t>‹#›</a:t>
            </a:fld>
            <a:endParaRPr lang="en-US"/>
          </a:p>
        </p:txBody>
      </p:sp>
    </p:spTree>
    <p:extLst>
      <p:ext uri="{BB962C8B-B14F-4D97-AF65-F5344CB8AC3E}">
        <p14:creationId xmlns:p14="http://schemas.microsoft.com/office/powerpoint/2010/main" val="103140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ED09-4D06-4642-AE6E-61D4D5C70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2EA74-B686-2F43-8D2F-80D789CFA0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71D4DB-46D8-8B49-B296-8D2D76B6B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A43E58-B52D-1F41-95E8-0EA4F07F9BB2}"/>
              </a:ext>
            </a:extLst>
          </p:cNvPr>
          <p:cNvSpPr>
            <a:spLocks noGrp="1"/>
          </p:cNvSpPr>
          <p:nvPr>
            <p:ph type="dt" sz="half" idx="10"/>
          </p:nvPr>
        </p:nvSpPr>
        <p:spPr/>
        <p:txBody>
          <a:bodyPr/>
          <a:lstStyle/>
          <a:p>
            <a:fld id="{102A1227-B2D5-6042-954B-59224C1CFBCF}" type="datetimeFigureOut">
              <a:rPr lang="en-US" smtClean="0"/>
              <a:t>2/18/19</a:t>
            </a:fld>
            <a:endParaRPr lang="en-US"/>
          </a:p>
        </p:txBody>
      </p:sp>
      <p:sp>
        <p:nvSpPr>
          <p:cNvPr id="6" name="Footer Placeholder 5">
            <a:extLst>
              <a:ext uri="{FF2B5EF4-FFF2-40B4-BE49-F238E27FC236}">
                <a16:creationId xmlns:a16="http://schemas.microsoft.com/office/drawing/2014/main" id="{3FE5D92A-D704-694F-AC43-6C53C11EC5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C9099F-A3CF-D04C-9FA1-300D58BEDD33}"/>
              </a:ext>
            </a:extLst>
          </p:cNvPr>
          <p:cNvSpPr>
            <a:spLocks noGrp="1"/>
          </p:cNvSpPr>
          <p:nvPr>
            <p:ph type="sldNum" sz="quarter" idx="12"/>
          </p:nvPr>
        </p:nvSpPr>
        <p:spPr/>
        <p:txBody>
          <a:bodyPr/>
          <a:lstStyle/>
          <a:p>
            <a:fld id="{838C8113-C24D-6047-98F3-3B4F690FB4F4}" type="slidenum">
              <a:rPr lang="en-US" smtClean="0"/>
              <a:t>‹#›</a:t>
            </a:fld>
            <a:endParaRPr lang="en-US"/>
          </a:p>
        </p:txBody>
      </p:sp>
    </p:spTree>
    <p:extLst>
      <p:ext uri="{BB962C8B-B14F-4D97-AF65-F5344CB8AC3E}">
        <p14:creationId xmlns:p14="http://schemas.microsoft.com/office/powerpoint/2010/main" val="91783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A012-44DF-6244-8256-B8A704C9C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CE05FB-95D2-3245-BD42-2E055DD543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B4A20B-0F75-7E4F-9801-45D7400FA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8080C4-8495-704A-ABBD-FA7C81811DE8}"/>
              </a:ext>
            </a:extLst>
          </p:cNvPr>
          <p:cNvSpPr>
            <a:spLocks noGrp="1"/>
          </p:cNvSpPr>
          <p:nvPr>
            <p:ph type="dt" sz="half" idx="10"/>
          </p:nvPr>
        </p:nvSpPr>
        <p:spPr/>
        <p:txBody>
          <a:bodyPr/>
          <a:lstStyle/>
          <a:p>
            <a:fld id="{102A1227-B2D5-6042-954B-59224C1CFBCF}" type="datetimeFigureOut">
              <a:rPr lang="en-US" smtClean="0"/>
              <a:t>2/18/19</a:t>
            </a:fld>
            <a:endParaRPr lang="en-US"/>
          </a:p>
        </p:txBody>
      </p:sp>
      <p:sp>
        <p:nvSpPr>
          <p:cNvPr id="6" name="Footer Placeholder 5">
            <a:extLst>
              <a:ext uri="{FF2B5EF4-FFF2-40B4-BE49-F238E27FC236}">
                <a16:creationId xmlns:a16="http://schemas.microsoft.com/office/drawing/2014/main" id="{41DA7665-83B2-224B-B5F9-D3D14B711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B34D27-DE3D-A34F-AB95-68A266E82E69}"/>
              </a:ext>
            </a:extLst>
          </p:cNvPr>
          <p:cNvSpPr>
            <a:spLocks noGrp="1"/>
          </p:cNvSpPr>
          <p:nvPr>
            <p:ph type="sldNum" sz="quarter" idx="12"/>
          </p:nvPr>
        </p:nvSpPr>
        <p:spPr/>
        <p:txBody>
          <a:bodyPr/>
          <a:lstStyle/>
          <a:p>
            <a:fld id="{838C8113-C24D-6047-98F3-3B4F690FB4F4}" type="slidenum">
              <a:rPr lang="en-US" smtClean="0"/>
              <a:t>‹#›</a:t>
            </a:fld>
            <a:endParaRPr lang="en-US"/>
          </a:p>
        </p:txBody>
      </p:sp>
    </p:spTree>
    <p:extLst>
      <p:ext uri="{BB962C8B-B14F-4D97-AF65-F5344CB8AC3E}">
        <p14:creationId xmlns:p14="http://schemas.microsoft.com/office/powerpoint/2010/main" val="315492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5E96D9-05A7-C24C-9C7E-DDD68FAB3B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BD4B6D-9624-C145-AD7D-D2BAEDA793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18197-7267-AF47-8040-C5C456ADBA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A1227-B2D5-6042-954B-59224C1CFBCF}" type="datetimeFigureOut">
              <a:rPr lang="en-US" smtClean="0"/>
              <a:t>2/18/19</a:t>
            </a:fld>
            <a:endParaRPr lang="en-US"/>
          </a:p>
        </p:txBody>
      </p:sp>
      <p:sp>
        <p:nvSpPr>
          <p:cNvPr id="5" name="Footer Placeholder 4">
            <a:extLst>
              <a:ext uri="{FF2B5EF4-FFF2-40B4-BE49-F238E27FC236}">
                <a16:creationId xmlns:a16="http://schemas.microsoft.com/office/drawing/2014/main" id="{F499C0A2-80C2-FB45-A8D6-96E1F3921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432581-F171-E745-BD08-6CEB372190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C8113-C24D-6047-98F3-3B4F690FB4F4}" type="slidenum">
              <a:rPr lang="en-US" smtClean="0"/>
              <a:t>‹#›</a:t>
            </a:fld>
            <a:endParaRPr lang="en-US"/>
          </a:p>
        </p:txBody>
      </p:sp>
    </p:spTree>
    <p:extLst>
      <p:ext uri="{BB962C8B-B14F-4D97-AF65-F5344CB8AC3E}">
        <p14:creationId xmlns:p14="http://schemas.microsoft.com/office/powerpoint/2010/main" val="2555982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jeanes@fullerton.edu"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mailto:kpelletier@educause.edu" TargetMode="External"/><Relationship Id="rId4" Type="http://schemas.openxmlformats.org/officeDocument/2006/relationships/hyperlink" Target="mailto:aparnell@naspa.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784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9937" y="0"/>
            <a:ext cx="12192000" cy="6858000"/>
          </a:xfrm>
          <a:prstGeom prst="rect">
            <a:avLst/>
          </a:prstGeom>
        </p:spPr>
      </p:pic>
      <p:sp>
        <p:nvSpPr>
          <p:cNvPr id="4" name="Title 3"/>
          <p:cNvSpPr>
            <a:spLocks noGrp="1"/>
          </p:cNvSpPr>
          <p:nvPr>
            <p:ph type="title"/>
          </p:nvPr>
        </p:nvSpPr>
        <p:spPr>
          <a:xfrm>
            <a:off x="847164" y="386201"/>
            <a:ext cx="10515600" cy="1000036"/>
          </a:xfrm>
        </p:spPr>
        <p:txBody>
          <a:bodyPr>
            <a:normAutofit/>
          </a:bodyPr>
          <a:lstStyle/>
          <a:p>
            <a:pPr algn="ctr"/>
            <a:r>
              <a:rPr lang="en-US" sz="6000" b="1" dirty="0">
                <a:solidFill>
                  <a:srgbClr val="053B63"/>
                </a:solidFill>
                <a:latin typeface="Garamond" charset="0"/>
                <a:ea typeface="Garamond" charset="0"/>
                <a:cs typeface="Garamond" charset="0"/>
              </a:rPr>
              <a:t>Our Plan </a:t>
            </a:r>
            <a:r>
              <a:rPr lang="mr-IN" sz="6000" b="1" dirty="0">
                <a:solidFill>
                  <a:srgbClr val="053B63"/>
                </a:solidFill>
                <a:latin typeface="Garamond" charset="0"/>
                <a:ea typeface="Garamond" charset="0"/>
                <a:cs typeface="Garamond" charset="0"/>
              </a:rPr>
              <a:t>–</a:t>
            </a:r>
            <a:r>
              <a:rPr lang="en-US" sz="6000" b="1" dirty="0">
                <a:solidFill>
                  <a:srgbClr val="053B63"/>
                </a:solidFill>
                <a:latin typeface="Garamond" charset="0"/>
                <a:ea typeface="Garamond" charset="0"/>
                <a:cs typeface="Garamond" charset="0"/>
              </a:rPr>
              <a:t> Short Term</a:t>
            </a:r>
            <a:endParaRPr lang="en-US" sz="6000" dirty="0">
              <a:latin typeface="Cambria" charset="0"/>
              <a:ea typeface="Cambria" charset="0"/>
              <a:cs typeface="Cambria" charset="0"/>
            </a:endParaRPr>
          </a:p>
        </p:txBody>
      </p:sp>
      <p:sp>
        <p:nvSpPr>
          <p:cNvPr id="10" name="Content Placeholder 5"/>
          <p:cNvSpPr txBox="1">
            <a:spLocks/>
          </p:cNvSpPr>
          <p:nvPr/>
        </p:nvSpPr>
        <p:spPr>
          <a:xfrm>
            <a:off x="838200" y="1825624"/>
            <a:ext cx="5022273" cy="4630593"/>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sz="2600" b="1" dirty="0">
              <a:solidFill>
                <a:srgbClr val="053B63"/>
              </a:solidFill>
              <a:latin typeface="Garamond" charset="0"/>
              <a:ea typeface="Garamond" charset="0"/>
              <a:cs typeface="Garamond" charset="0"/>
            </a:endParaRPr>
          </a:p>
          <a:p>
            <a:endParaRPr lang="en-US" sz="100" b="1" dirty="0">
              <a:solidFill>
                <a:srgbClr val="053B63"/>
              </a:solidFill>
              <a:latin typeface="Garamond" charset="0"/>
              <a:ea typeface="Garamond" charset="0"/>
              <a:cs typeface="Garamond" charset="0"/>
            </a:endParaRPr>
          </a:p>
        </p:txBody>
      </p:sp>
      <p:cxnSp>
        <p:nvCxnSpPr>
          <p:cNvPr id="11" name="Straight Connector 10"/>
          <p:cNvCxnSpPr/>
          <p:nvPr/>
        </p:nvCxnSpPr>
        <p:spPr>
          <a:xfrm>
            <a:off x="1409699" y="1659369"/>
            <a:ext cx="4156364" cy="0"/>
          </a:xfrm>
          <a:prstGeom prst="line">
            <a:avLst/>
          </a:prstGeom>
          <a:ln w="38100">
            <a:solidFill>
              <a:srgbClr val="FF751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3435" y="137538"/>
            <a:ext cx="11923059" cy="6612178"/>
          </a:xfrm>
          <a:prstGeom prst="rect">
            <a:avLst/>
          </a:prstGeom>
          <a:noFill/>
          <a:ln w="38100">
            <a:solidFill>
              <a:srgbClr val="053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32799" y="1953214"/>
            <a:ext cx="9111401" cy="3108543"/>
          </a:xfrm>
          <a:prstGeom prst="rect">
            <a:avLst/>
          </a:prstGeom>
        </p:spPr>
        <p:txBody>
          <a:bodyPr wrap="square">
            <a:spAutoFit/>
          </a:bodyPr>
          <a:lstStyle/>
          <a:p>
            <a:pPr marL="342900" indent="-342900">
              <a:buFont typeface="Arial" charset="0"/>
              <a:buChar char="•"/>
            </a:pPr>
            <a:r>
              <a:rPr lang="en-US" sz="2800" b="1" dirty="0"/>
              <a:t>Targeted Outreach to students on track to graduate in 4.5/2.5 years</a:t>
            </a:r>
          </a:p>
          <a:p>
            <a:pPr marL="800100" lvl="1" indent="-342900">
              <a:buFont typeface="Arial" charset="0"/>
              <a:buChar char="•"/>
            </a:pPr>
            <a:r>
              <a:rPr lang="en-US" sz="2800" dirty="0"/>
              <a:t>Financial incentives for intersession and summer school</a:t>
            </a:r>
          </a:p>
          <a:p>
            <a:pPr marL="342900" indent="-342900">
              <a:buFont typeface="Arial" charset="0"/>
              <a:buChar char="•"/>
            </a:pPr>
            <a:r>
              <a:rPr lang="en-US" sz="2800" b="1" dirty="0"/>
              <a:t>Additional Course Offerings</a:t>
            </a:r>
          </a:p>
          <a:p>
            <a:pPr marL="342900" indent="-342900">
              <a:buFont typeface="Arial" charset="0"/>
              <a:buChar char="•"/>
            </a:pPr>
            <a:r>
              <a:rPr lang="en-US" sz="2800" b="1" dirty="0"/>
              <a:t>Additional Academic Advisement</a:t>
            </a:r>
          </a:p>
          <a:p>
            <a:pPr marL="342900" indent="-342900">
              <a:buFont typeface="Arial" charset="0"/>
              <a:buChar char="•"/>
            </a:pPr>
            <a:r>
              <a:rPr lang="en-US" sz="2800" b="1" dirty="0"/>
              <a:t>Success Coaches</a:t>
            </a:r>
          </a:p>
          <a:p>
            <a:pPr marL="342900" indent="-342900">
              <a:buFont typeface="Arial" charset="0"/>
              <a:buChar char="•"/>
            </a:pPr>
            <a:r>
              <a:rPr lang="en-US" sz="2800" b="1" dirty="0"/>
              <a:t>Early Warning System </a:t>
            </a:r>
          </a:p>
        </p:txBody>
      </p:sp>
      <p:cxnSp>
        <p:nvCxnSpPr>
          <p:cNvPr id="15" name="Straight Connector 14"/>
          <p:cNvCxnSpPr/>
          <p:nvPr/>
        </p:nvCxnSpPr>
        <p:spPr>
          <a:xfrm>
            <a:off x="5566063" y="1659369"/>
            <a:ext cx="5178137" cy="0"/>
          </a:xfrm>
          <a:prstGeom prst="line">
            <a:avLst/>
          </a:prstGeom>
          <a:ln w="38100">
            <a:solidFill>
              <a:srgbClr val="FF75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66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982D8-B03D-5B44-8358-0298D17A34B3}"/>
              </a:ext>
            </a:extLst>
          </p:cNvPr>
          <p:cNvSpPr>
            <a:spLocks noGrp="1"/>
          </p:cNvSpPr>
          <p:nvPr>
            <p:ph idx="1"/>
          </p:nvPr>
        </p:nvSpPr>
        <p:spPr>
          <a:xfrm>
            <a:off x="1231900" y="2126848"/>
            <a:ext cx="9728200" cy="2410428"/>
          </a:xfrm>
        </p:spPr>
        <p:txBody>
          <a:bodyPr>
            <a:normAutofit/>
          </a:bodyPr>
          <a:lstStyle/>
          <a:p>
            <a:pPr marL="0" indent="0" algn="ctr">
              <a:buNone/>
            </a:pPr>
            <a:r>
              <a:rPr lang="en-US" sz="4800" i="1" dirty="0"/>
              <a:t>DISCUSSION</a:t>
            </a:r>
          </a:p>
          <a:p>
            <a:pPr marL="0" indent="0" algn="ctr">
              <a:buNone/>
            </a:pPr>
            <a:r>
              <a:rPr lang="en-US" sz="4800" i="1" dirty="0"/>
              <a:t>and</a:t>
            </a:r>
          </a:p>
          <a:p>
            <a:pPr marL="0" indent="0" algn="ctr">
              <a:buNone/>
            </a:pPr>
            <a:r>
              <a:rPr lang="en-US" sz="4800" i="1" dirty="0"/>
              <a:t>QUESTIONS</a:t>
            </a:r>
          </a:p>
        </p:txBody>
      </p:sp>
    </p:spTree>
    <p:extLst>
      <p:ext uri="{BB962C8B-B14F-4D97-AF65-F5344CB8AC3E}">
        <p14:creationId xmlns:p14="http://schemas.microsoft.com/office/powerpoint/2010/main" val="133489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F455-6F0B-8245-81D0-FE554565E11F}"/>
              </a:ext>
            </a:extLst>
          </p:cNvPr>
          <p:cNvSpPr>
            <a:spLocks noGrp="1"/>
          </p:cNvSpPr>
          <p:nvPr>
            <p:ph type="title"/>
          </p:nvPr>
        </p:nvSpPr>
        <p:spPr>
          <a:xfrm>
            <a:off x="406399" y="9525"/>
            <a:ext cx="11421533" cy="1325563"/>
          </a:xfrm>
        </p:spPr>
        <p:txBody>
          <a:bodyPr/>
          <a:lstStyle/>
          <a:p>
            <a:r>
              <a:rPr lang="en-US" b="1" dirty="0"/>
              <a:t>Thank You!	</a:t>
            </a:r>
          </a:p>
        </p:txBody>
      </p:sp>
      <p:sp>
        <p:nvSpPr>
          <p:cNvPr id="3" name="Content Placeholder 2">
            <a:extLst>
              <a:ext uri="{FF2B5EF4-FFF2-40B4-BE49-F238E27FC236}">
                <a16:creationId xmlns:a16="http://schemas.microsoft.com/office/drawing/2014/main" id="{E02A6EA5-206F-5648-972B-E5814F9F8E3E}"/>
              </a:ext>
            </a:extLst>
          </p:cNvPr>
          <p:cNvSpPr>
            <a:spLocks noGrp="1"/>
          </p:cNvSpPr>
          <p:nvPr>
            <p:ph idx="1"/>
          </p:nvPr>
        </p:nvSpPr>
        <p:spPr>
          <a:xfrm>
            <a:off x="406399" y="1397000"/>
            <a:ext cx="6464301" cy="4555067"/>
          </a:xfrm>
        </p:spPr>
        <p:txBody>
          <a:bodyPr>
            <a:normAutofit fontScale="92500" lnSpcReduction="10000"/>
          </a:bodyPr>
          <a:lstStyle/>
          <a:p>
            <a:pPr marL="0" indent="0">
              <a:buNone/>
            </a:pPr>
            <a:r>
              <a:rPr lang="en-US" b="1" dirty="0"/>
              <a:t>Berenecea Johnson Eanes, Ph.D.</a:t>
            </a:r>
          </a:p>
          <a:p>
            <a:pPr marL="0" indent="0">
              <a:buNone/>
            </a:pPr>
            <a:r>
              <a:rPr lang="en-US" dirty="0"/>
              <a:t>Vice President for Student Affairs, California State University, Fullerton</a:t>
            </a:r>
          </a:p>
          <a:p>
            <a:pPr marL="0" indent="0">
              <a:buNone/>
            </a:pPr>
            <a:r>
              <a:rPr lang="en-US" dirty="0">
                <a:hlinkClick r:id="rId3"/>
              </a:rPr>
              <a:t>bjeanes@fullerton.edu</a:t>
            </a:r>
            <a:r>
              <a:rPr lang="en-US" dirty="0"/>
              <a:t> </a:t>
            </a:r>
          </a:p>
          <a:p>
            <a:pPr marL="0" indent="0">
              <a:buNone/>
            </a:pPr>
            <a:r>
              <a:rPr lang="en-US" dirty="0"/>
              <a:t>Twitter: @</a:t>
            </a:r>
            <a:r>
              <a:rPr lang="en-US" dirty="0" err="1"/>
              <a:t>vp_BJEanes</a:t>
            </a:r>
            <a:endParaRPr lang="en-US" dirty="0"/>
          </a:p>
          <a:p>
            <a:pPr marL="0" indent="0">
              <a:buNone/>
            </a:pPr>
            <a:endParaRPr lang="en-US" dirty="0"/>
          </a:p>
          <a:p>
            <a:pPr marL="0" indent="0">
              <a:buNone/>
            </a:pPr>
            <a:r>
              <a:rPr lang="en-US" b="1" dirty="0"/>
              <a:t>Amelia Parnell, Ph.D. </a:t>
            </a:r>
          </a:p>
          <a:p>
            <a:pPr marL="0" indent="0">
              <a:buNone/>
            </a:pPr>
            <a:r>
              <a:rPr lang="en-US" dirty="0"/>
              <a:t>Vice President for Research and Policy, NASPA</a:t>
            </a:r>
          </a:p>
          <a:p>
            <a:pPr marL="0" indent="0">
              <a:buNone/>
            </a:pPr>
            <a:r>
              <a:rPr lang="en-US" dirty="0">
                <a:hlinkClick r:id="rId4"/>
              </a:rPr>
              <a:t>aparnell@naspa.org</a:t>
            </a:r>
            <a:endParaRPr lang="en-US" dirty="0"/>
          </a:p>
          <a:p>
            <a:pPr marL="0" indent="0">
              <a:buNone/>
            </a:pPr>
            <a:r>
              <a:rPr lang="en-US" dirty="0"/>
              <a:t>Twitter: @</a:t>
            </a:r>
            <a:r>
              <a:rPr lang="en-US" dirty="0" err="1"/>
              <a:t>ameliaparnell</a:t>
            </a:r>
            <a:endParaRPr lang="en-US" dirty="0"/>
          </a:p>
        </p:txBody>
      </p:sp>
      <p:sp>
        <p:nvSpPr>
          <p:cNvPr id="4" name="Content Placeholder 2">
            <a:extLst>
              <a:ext uri="{FF2B5EF4-FFF2-40B4-BE49-F238E27FC236}">
                <a16:creationId xmlns:a16="http://schemas.microsoft.com/office/drawing/2014/main" id="{E02A6EA5-206F-5648-972B-E5814F9F8E3E}"/>
              </a:ext>
            </a:extLst>
          </p:cNvPr>
          <p:cNvSpPr txBox="1">
            <a:spLocks/>
          </p:cNvSpPr>
          <p:nvPr/>
        </p:nvSpPr>
        <p:spPr>
          <a:xfrm>
            <a:off x="7315199" y="1397000"/>
            <a:ext cx="4972051" cy="4819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Kathe Pelletier, EdD</a:t>
            </a:r>
          </a:p>
          <a:p>
            <a:pPr marL="0" indent="0">
              <a:buFont typeface="Arial" panose="020B0604020202020204" pitchFamily="34" charset="0"/>
              <a:buNone/>
            </a:pPr>
            <a:r>
              <a:rPr lang="en-US" dirty="0"/>
              <a:t>Director, Student Success Community Programs, EDUCAUSE</a:t>
            </a:r>
          </a:p>
          <a:p>
            <a:pPr marL="0" indent="0">
              <a:buFont typeface="Arial" panose="020B0604020202020204" pitchFamily="34" charset="0"/>
              <a:buNone/>
            </a:pPr>
            <a:r>
              <a:rPr lang="en-US" dirty="0">
                <a:hlinkClick r:id="rId5"/>
              </a:rPr>
              <a:t>kpelletier@educause.edu</a:t>
            </a:r>
            <a:r>
              <a:rPr lang="en-US" dirty="0"/>
              <a: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72503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E806-AD7E-EA4D-89A4-3D0B3578FB68}"/>
              </a:ext>
            </a:extLst>
          </p:cNvPr>
          <p:cNvSpPr>
            <a:spLocks noGrp="1"/>
          </p:cNvSpPr>
          <p:nvPr>
            <p:ph type="title"/>
          </p:nvPr>
        </p:nvSpPr>
        <p:spPr>
          <a:xfrm>
            <a:off x="279403" y="229658"/>
            <a:ext cx="10515600" cy="1325563"/>
          </a:xfrm>
        </p:spPr>
        <p:txBody>
          <a:bodyPr>
            <a:normAutofit/>
          </a:bodyPr>
          <a:lstStyle/>
          <a:p>
            <a:r>
              <a:rPr lang="en-US" dirty="0"/>
              <a:t>Session Evaluations </a:t>
            </a:r>
            <a:br>
              <a:rPr lang="en-US" dirty="0"/>
            </a:br>
            <a:r>
              <a:rPr lang="en-US" sz="2700" dirty="0"/>
              <a:t>There are two ways to access the session and presenter evaluations:</a:t>
            </a:r>
            <a:endParaRPr lang="en-US" dirty="0"/>
          </a:p>
        </p:txBody>
      </p:sp>
      <p:sp>
        <p:nvSpPr>
          <p:cNvPr id="3" name="Content Placeholder 2">
            <a:extLst>
              <a:ext uri="{FF2B5EF4-FFF2-40B4-BE49-F238E27FC236}">
                <a16:creationId xmlns:a16="http://schemas.microsoft.com/office/drawing/2014/main" id="{1AA2BED8-AE75-B548-92AD-115F98BB23EE}"/>
              </a:ext>
            </a:extLst>
          </p:cNvPr>
          <p:cNvSpPr>
            <a:spLocks noGrp="1"/>
          </p:cNvSpPr>
          <p:nvPr>
            <p:ph idx="1"/>
          </p:nvPr>
        </p:nvSpPr>
        <p:spPr>
          <a:xfrm>
            <a:off x="776345" y="1899024"/>
            <a:ext cx="9694331" cy="4524375"/>
          </a:xfrm>
        </p:spPr>
        <p:txBody>
          <a:bodyPr/>
          <a:lstStyle/>
          <a:p>
            <a:pPr marL="0" indent="0">
              <a:buNone/>
            </a:pPr>
            <a:r>
              <a:rPr lang="en-US" sz="4000" dirty="0">
                <a:solidFill>
                  <a:schemeClr val="tx1">
                    <a:lumMod val="50000"/>
                    <a:lumOff val="50000"/>
                  </a:schemeClr>
                </a:solidFill>
              </a:rPr>
              <a:t>1</a:t>
            </a:r>
          </a:p>
          <a:p>
            <a:pPr marL="0" indent="0">
              <a:buNone/>
            </a:pPr>
            <a:endParaRPr lang="en-US" dirty="0">
              <a:solidFill>
                <a:schemeClr val="tx1">
                  <a:lumMod val="50000"/>
                  <a:lumOff val="50000"/>
                </a:schemeClr>
              </a:solidFill>
            </a:endParaRPr>
          </a:p>
          <a:p>
            <a:pPr marL="0" indent="0">
              <a:buNone/>
            </a:pPr>
            <a:r>
              <a:rPr lang="en-US" sz="4000" dirty="0">
                <a:solidFill>
                  <a:schemeClr val="tx1">
                    <a:lumMod val="50000"/>
                    <a:lumOff val="50000"/>
                  </a:schemeClr>
                </a:solidFill>
              </a:rPr>
              <a:t>2</a:t>
            </a:r>
            <a:endParaRPr lang="en-US" sz="4000" dirty="0"/>
          </a:p>
        </p:txBody>
      </p:sp>
      <p:sp>
        <p:nvSpPr>
          <p:cNvPr id="4" name="TextBox 3">
            <a:extLst>
              <a:ext uri="{FF2B5EF4-FFF2-40B4-BE49-F238E27FC236}">
                <a16:creationId xmlns:a16="http://schemas.microsoft.com/office/drawing/2014/main" id="{B5FC2B40-6784-4E39-9A83-0A7F433DBC03}"/>
              </a:ext>
            </a:extLst>
          </p:cNvPr>
          <p:cNvSpPr txBox="1"/>
          <p:nvPr/>
        </p:nvSpPr>
        <p:spPr>
          <a:xfrm>
            <a:off x="1263067" y="3305727"/>
            <a:ext cx="2816353" cy="1323439"/>
          </a:xfrm>
          <a:prstGeom prst="rect">
            <a:avLst/>
          </a:prstGeom>
          <a:noFill/>
        </p:spPr>
        <p:txBody>
          <a:bodyPr wrap="square" rtlCol="0">
            <a:spAutoFit/>
          </a:bodyPr>
          <a:lstStyle/>
          <a:p>
            <a:r>
              <a:rPr lang="en-US" sz="1600" dirty="0">
                <a:solidFill>
                  <a:schemeClr val="tx1">
                    <a:lumMod val="65000"/>
                    <a:lumOff val="35000"/>
                  </a:schemeClr>
                </a:solidFill>
              </a:rPr>
              <a:t>From the mobile app, click on the session you want from the schedule &gt; then click the associated resources &gt; and the </a:t>
            </a:r>
            <a:r>
              <a:rPr lang="en-US" sz="1600" dirty="0">
                <a:solidFill>
                  <a:srgbClr val="B7002B"/>
                </a:solidFill>
              </a:rPr>
              <a:t>evaluation</a:t>
            </a:r>
            <a:r>
              <a:rPr lang="en-US" sz="1600" dirty="0"/>
              <a:t> </a:t>
            </a:r>
            <a:r>
              <a:rPr lang="en-US" sz="1600" dirty="0">
                <a:solidFill>
                  <a:schemeClr val="tx1">
                    <a:lumMod val="65000"/>
                    <a:lumOff val="35000"/>
                  </a:schemeClr>
                </a:solidFill>
              </a:rPr>
              <a:t>will pop up in the list</a:t>
            </a:r>
          </a:p>
        </p:txBody>
      </p:sp>
      <p:sp>
        <p:nvSpPr>
          <p:cNvPr id="5" name="TextBox 4">
            <a:extLst>
              <a:ext uri="{FF2B5EF4-FFF2-40B4-BE49-F238E27FC236}">
                <a16:creationId xmlns:a16="http://schemas.microsoft.com/office/drawing/2014/main" id="{87A7D803-1DBA-4D21-8A1A-693A894BBBAF}"/>
              </a:ext>
            </a:extLst>
          </p:cNvPr>
          <p:cNvSpPr txBox="1"/>
          <p:nvPr/>
        </p:nvSpPr>
        <p:spPr>
          <a:xfrm>
            <a:off x="1263067" y="2145001"/>
            <a:ext cx="2771747" cy="584775"/>
          </a:xfrm>
          <a:prstGeom prst="rect">
            <a:avLst/>
          </a:prstGeom>
          <a:noFill/>
        </p:spPr>
        <p:txBody>
          <a:bodyPr wrap="square" rtlCol="0">
            <a:spAutoFit/>
          </a:bodyPr>
          <a:lstStyle/>
          <a:p>
            <a:r>
              <a:rPr lang="en-US" sz="1600" dirty="0">
                <a:solidFill>
                  <a:schemeClr val="tx1">
                    <a:lumMod val="65000"/>
                    <a:lumOff val="35000"/>
                  </a:schemeClr>
                </a:solidFill>
              </a:rPr>
              <a:t>In the online agenda, click on the “</a:t>
            </a:r>
            <a:r>
              <a:rPr lang="en-US" sz="1600" dirty="0">
                <a:solidFill>
                  <a:srgbClr val="B7002B"/>
                </a:solidFill>
              </a:rPr>
              <a:t>Evaluate Session</a:t>
            </a:r>
            <a:r>
              <a:rPr lang="en-US" sz="1600" dirty="0">
                <a:solidFill>
                  <a:schemeClr val="tx1">
                    <a:lumMod val="65000"/>
                    <a:lumOff val="35000"/>
                  </a:schemeClr>
                </a:solidFill>
              </a:rPr>
              <a:t>” link</a:t>
            </a:r>
          </a:p>
        </p:txBody>
      </p:sp>
      <p:pic>
        <p:nvPicPr>
          <p:cNvPr id="6" name="Picture 5">
            <a:extLst>
              <a:ext uri="{FF2B5EF4-FFF2-40B4-BE49-F238E27FC236}">
                <a16:creationId xmlns:a16="http://schemas.microsoft.com/office/drawing/2014/main" id="{D97E4DDE-C37D-4937-B19F-B21C72F55945}"/>
              </a:ext>
            </a:extLst>
          </p:cNvPr>
          <p:cNvPicPr>
            <a:picLocks noChangeAspect="1"/>
          </p:cNvPicPr>
          <p:nvPr/>
        </p:nvPicPr>
        <p:blipFill>
          <a:blip r:embed="rId3"/>
          <a:stretch>
            <a:fillRect/>
          </a:stretch>
        </p:blipFill>
        <p:spPr>
          <a:xfrm>
            <a:off x="4682711" y="1870998"/>
            <a:ext cx="5080523" cy="1322760"/>
          </a:xfrm>
          <a:prstGeom prst="rect">
            <a:avLst/>
          </a:prstGeom>
        </p:spPr>
      </p:pic>
      <p:pic>
        <p:nvPicPr>
          <p:cNvPr id="7" name="Picture 6">
            <a:extLst>
              <a:ext uri="{FF2B5EF4-FFF2-40B4-BE49-F238E27FC236}">
                <a16:creationId xmlns:a16="http://schemas.microsoft.com/office/drawing/2014/main" id="{C5DFF762-A516-4153-A2DD-FD07BD10CB0A}"/>
              </a:ext>
            </a:extLst>
          </p:cNvPr>
          <p:cNvPicPr>
            <a:picLocks noChangeAspect="1"/>
          </p:cNvPicPr>
          <p:nvPr/>
        </p:nvPicPr>
        <p:blipFill>
          <a:blip r:embed="rId4"/>
          <a:stretch>
            <a:fillRect/>
          </a:stretch>
        </p:blipFill>
        <p:spPr>
          <a:xfrm>
            <a:off x="4682711" y="3327951"/>
            <a:ext cx="5080523" cy="2054672"/>
          </a:xfrm>
          <a:prstGeom prst="rect">
            <a:avLst/>
          </a:prstGeom>
        </p:spPr>
      </p:pic>
    </p:spTree>
    <p:extLst>
      <p:ext uri="{BB962C8B-B14F-4D97-AF65-F5344CB8AC3E}">
        <p14:creationId xmlns:p14="http://schemas.microsoft.com/office/powerpoint/2010/main" val="211641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804C5-2DFB-C047-8685-CCAAFE0824B5}"/>
              </a:ext>
            </a:extLst>
          </p:cNvPr>
          <p:cNvSpPr>
            <a:spLocks noGrp="1"/>
          </p:cNvSpPr>
          <p:nvPr>
            <p:ph type="title"/>
          </p:nvPr>
        </p:nvSpPr>
        <p:spPr>
          <a:xfrm>
            <a:off x="5130801" y="550333"/>
            <a:ext cx="6705600" cy="5588000"/>
          </a:xfrm>
        </p:spPr>
        <p:txBody>
          <a:bodyPr>
            <a:normAutofit fontScale="90000"/>
          </a:bodyPr>
          <a:lstStyle/>
          <a:p>
            <a:pPr algn="ctr"/>
            <a:r>
              <a:rPr lang="en-US" sz="5100" b="1" dirty="0"/>
              <a:t>3 Critical Strategies for Influencing Students' Success</a:t>
            </a:r>
            <a:br>
              <a:rPr lang="en-US" sz="5100" b="1" dirty="0"/>
            </a:br>
            <a:br>
              <a:rPr lang="en-US" b="1" dirty="0"/>
            </a:br>
            <a:r>
              <a:rPr lang="en-US" sz="2900" b="1" dirty="0"/>
              <a:t>Berenecea Johnson Eanes, Ph.D. </a:t>
            </a:r>
            <a:br>
              <a:rPr lang="en-US" sz="2900" b="1" dirty="0"/>
            </a:br>
            <a:r>
              <a:rPr lang="en-US" sz="2900" dirty="0"/>
              <a:t>California State University, Fullerton</a:t>
            </a:r>
            <a:br>
              <a:rPr lang="en-US" sz="2900" b="1" dirty="0"/>
            </a:br>
            <a:br>
              <a:rPr lang="en-US" sz="2900" b="1" dirty="0"/>
            </a:br>
            <a:r>
              <a:rPr lang="en-US" sz="2900" b="1" dirty="0"/>
              <a:t>Amelia Parnell, Ph.D.</a:t>
            </a:r>
            <a:br>
              <a:rPr lang="en-US" sz="2900" b="1" dirty="0"/>
            </a:br>
            <a:r>
              <a:rPr lang="en-US" sz="2900" dirty="0"/>
              <a:t>NASPA – Student Affairs Administrators in Higher Education</a:t>
            </a:r>
            <a:br>
              <a:rPr lang="en-US" sz="2900" dirty="0"/>
            </a:br>
            <a:br>
              <a:rPr lang="en-US" sz="2900" b="1" dirty="0"/>
            </a:br>
            <a:r>
              <a:rPr lang="en-US" sz="2900" b="1" dirty="0"/>
              <a:t>Kathe Pelletier, </a:t>
            </a:r>
            <a:r>
              <a:rPr lang="en-US" sz="2900" b="1" dirty="0" err="1"/>
              <a:t>Ed.D</a:t>
            </a:r>
            <a:r>
              <a:rPr lang="en-US" sz="2900" b="1" dirty="0"/>
              <a:t>.</a:t>
            </a:r>
            <a:br>
              <a:rPr lang="en-US" sz="2900" b="1" dirty="0"/>
            </a:br>
            <a:r>
              <a:rPr lang="en-US" sz="2900" dirty="0"/>
              <a:t>EDUCAUSE</a:t>
            </a:r>
          </a:p>
        </p:txBody>
      </p:sp>
    </p:spTree>
    <p:extLst>
      <p:ext uri="{BB962C8B-B14F-4D97-AF65-F5344CB8AC3E}">
        <p14:creationId xmlns:p14="http://schemas.microsoft.com/office/powerpoint/2010/main" val="45455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E806-AD7E-EA4D-89A4-3D0B3578FB68}"/>
              </a:ext>
            </a:extLst>
          </p:cNvPr>
          <p:cNvSpPr>
            <a:spLocks noGrp="1"/>
          </p:cNvSpPr>
          <p:nvPr>
            <p:ph type="title"/>
          </p:nvPr>
        </p:nvSpPr>
        <p:spPr>
          <a:xfrm>
            <a:off x="279403" y="229658"/>
            <a:ext cx="10515600" cy="1325563"/>
          </a:xfrm>
        </p:spPr>
        <p:txBody>
          <a:bodyPr/>
          <a:lstStyle/>
          <a:p>
            <a:r>
              <a:rPr lang="en-US" b="1" dirty="0"/>
              <a:t>About NASPA</a:t>
            </a:r>
          </a:p>
        </p:txBody>
      </p:sp>
      <p:sp>
        <p:nvSpPr>
          <p:cNvPr id="3" name="Content Placeholder 2">
            <a:extLst>
              <a:ext uri="{FF2B5EF4-FFF2-40B4-BE49-F238E27FC236}">
                <a16:creationId xmlns:a16="http://schemas.microsoft.com/office/drawing/2014/main" id="{1AA2BED8-AE75-B548-92AD-115F98BB23EE}"/>
              </a:ext>
            </a:extLst>
          </p:cNvPr>
          <p:cNvSpPr>
            <a:spLocks noGrp="1"/>
          </p:cNvSpPr>
          <p:nvPr>
            <p:ph idx="1"/>
          </p:nvPr>
        </p:nvSpPr>
        <p:spPr>
          <a:xfrm>
            <a:off x="262469" y="1664757"/>
            <a:ext cx="5281081" cy="4524375"/>
          </a:xfrm>
        </p:spPr>
        <p:txBody>
          <a:bodyPr/>
          <a:lstStyle/>
          <a:p>
            <a:pPr marL="0" indent="0">
              <a:buNone/>
            </a:pPr>
            <a:r>
              <a:rPr lang="en-US" dirty="0"/>
              <a:t>NASPA is the leading association for the advancement, health, and sustainability of the student affairs profession. </a:t>
            </a:r>
          </a:p>
          <a:p>
            <a:endParaRPr lang="en-US" dirty="0"/>
          </a:p>
          <a:p>
            <a:pPr marL="0" indent="0">
              <a:buNone/>
            </a:pPr>
            <a:r>
              <a:rPr lang="en-US" dirty="0"/>
              <a:t>NASPA provides high-quality professional development, advocacy, and research for 16,000 members in all 50 states, 25 countries, and 8 U.S. territories.</a:t>
            </a:r>
          </a:p>
          <a:p>
            <a:pPr marL="0" indent="0">
              <a:buNone/>
            </a:pPr>
            <a:endParaRPr lang="en-US" dirty="0"/>
          </a:p>
        </p:txBody>
      </p:sp>
      <p:pic>
        <p:nvPicPr>
          <p:cNvPr id="4" name="Picture 6" descr="Image result for naspa confer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809" y="1664757"/>
            <a:ext cx="6413191" cy="2945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2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964C4-4729-5248-9677-C5373ED02820}"/>
              </a:ext>
            </a:extLst>
          </p:cNvPr>
          <p:cNvSpPr>
            <a:spLocks noGrp="1"/>
          </p:cNvSpPr>
          <p:nvPr>
            <p:ph type="title"/>
          </p:nvPr>
        </p:nvSpPr>
        <p:spPr>
          <a:xfrm>
            <a:off x="2218267" y="255059"/>
            <a:ext cx="9728200" cy="1325563"/>
          </a:xfrm>
        </p:spPr>
        <p:txBody>
          <a:bodyPr/>
          <a:lstStyle/>
          <a:p>
            <a:r>
              <a:rPr lang="en-US" b="1" dirty="0"/>
              <a:t>Big Issues in Higher Education</a:t>
            </a:r>
          </a:p>
        </p:txBody>
      </p:sp>
      <p:sp>
        <p:nvSpPr>
          <p:cNvPr id="3" name="Content Placeholder 2">
            <a:extLst>
              <a:ext uri="{FF2B5EF4-FFF2-40B4-BE49-F238E27FC236}">
                <a16:creationId xmlns:a16="http://schemas.microsoft.com/office/drawing/2014/main" id="{68D982D8-B03D-5B44-8358-0298D17A34B3}"/>
              </a:ext>
            </a:extLst>
          </p:cNvPr>
          <p:cNvSpPr>
            <a:spLocks noGrp="1"/>
          </p:cNvSpPr>
          <p:nvPr>
            <p:ph idx="1"/>
          </p:nvPr>
        </p:nvSpPr>
        <p:spPr>
          <a:xfrm>
            <a:off x="2218266" y="1825625"/>
            <a:ext cx="9728200" cy="4351338"/>
          </a:xfrm>
        </p:spPr>
        <p:txBody>
          <a:bodyPr/>
          <a:lstStyle/>
          <a:p>
            <a:r>
              <a:rPr lang="en-US" dirty="0"/>
              <a:t>Mental health</a:t>
            </a:r>
          </a:p>
          <a:p>
            <a:r>
              <a:rPr lang="en-US" dirty="0"/>
              <a:t>Alcohol abuse prevention</a:t>
            </a:r>
          </a:p>
          <a:p>
            <a:r>
              <a:rPr lang="en-US" dirty="0"/>
              <a:t>Drug abuse prevention</a:t>
            </a:r>
          </a:p>
          <a:p>
            <a:r>
              <a:rPr lang="en-US" dirty="0"/>
              <a:t>Sexual assault and gender-based violence</a:t>
            </a:r>
          </a:p>
          <a:p>
            <a:r>
              <a:rPr lang="en-US" dirty="0"/>
              <a:t>Suicide</a:t>
            </a:r>
          </a:p>
          <a:p>
            <a:r>
              <a:rPr lang="en-US" dirty="0"/>
              <a:t>Crisis management</a:t>
            </a:r>
          </a:p>
          <a:p>
            <a:r>
              <a:rPr lang="en-US" dirty="0"/>
              <a:t>Gun violence</a:t>
            </a:r>
          </a:p>
        </p:txBody>
      </p:sp>
    </p:spTree>
    <p:extLst>
      <p:ext uri="{BB962C8B-B14F-4D97-AF65-F5344CB8AC3E}">
        <p14:creationId xmlns:p14="http://schemas.microsoft.com/office/powerpoint/2010/main" val="112719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964C4-4729-5248-9677-C5373ED02820}"/>
              </a:ext>
            </a:extLst>
          </p:cNvPr>
          <p:cNvSpPr>
            <a:spLocks noGrp="1"/>
          </p:cNvSpPr>
          <p:nvPr>
            <p:ph type="title"/>
          </p:nvPr>
        </p:nvSpPr>
        <p:spPr>
          <a:xfrm>
            <a:off x="2218267" y="255059"/>
            <a:ext cx="9728200" cy="1325563"/>
          </a:xfrm>
        </p:spPr>
        <p:txBody>
          <a:bodyPr/>
          <a:lstStyle/>
          <a:p>
            <a:r>
              <a:rPr lang="en-US" b="1" i="1" dirty="0"/>
              <a:t>Really</a:t>
            </a:r>
            <a:r>
              <a:rPr lang="en-US" b="1" dirty="0"/>
              <a:t> Big Issues in Higher Education</a:t>
            </a:r>
          </a:p>
        </p:txBody>
      </p:sp>
      <p:sp>
        <p:nvSpPr>
          <p:cNvPr id="3" name="Content Placeholder 2">
            <a:extLst>
              <a:ext uri="{FF2B5EF4-FFF2-40B4-BE49-F238E27FC236}">
                <a16:creationId xmlns:a16="http://schemas.microsoft.com/office/drawing/2014/main" id="{68D982D8-B03D-5B44-8358-0298D17A34B3}"/>
              </a:ext>
            </a:extLst>
          </p:cNvPr>
          <p:cNvSpPr>
            <a:spLocks noGrp="1"/>
          </p:cNvSpPr>
          <p:nvPr>
            <p:ph idx="1"/>
          </p:nvPr>
        </p:nvSpPr>
        <p:spPr>
          <a:xfrm>
            <a:off x="2218266" y="1825625"/>
            <a:ext cx="9728200" cy="4351338"/>
          </a:xfrm>
        </p:spPr>
        <p:txBody>
          <a:bodyPr>
            <a:normAutofit fontScale="92500"/>
          </a:bodyPr>
          <a:lstStyle/>
          <a:p>
            <a:r>
              <a:rPr lang="en-US" b="1" dirty="0">
                <a:solidFill>
                  <a:schemeClr val="accent6">
                    <a:lumMod val="75000"/>
                  </a:schemeClr>
                </a:solidFill>
              </a:rPr>
              <a:t>Closing the achievement gap</a:t>
            </a:r>
          </a:p>
          <a:p>
            <a:r>
              <a:rPr lang="en-US" dirty="0"/>
              <a:t>Building a socially just campus community</a:t>
            </a:r>
          </a:p>
          <a:p>
            <a:r>
              <a:rPr lang="en-US" dirty="0"/>
              <a:t>Increasing dialogues about race, religion, ethnicity, gender identity</a:t>
            </a:r>
          </a:p>
          <a:p>
            <a:r>
              <a:rPr lang="en-US" dirty="0"/>
              <a:t>Increasing civic and democratic engagement</a:t>
            </a:r>
          </a:p>
          <a:p>
            <a:r>
              <a:rPr lang="en-US" b="1" dirty="0">
                <a:solidFill>
                  <a:schemeClr val="accent6">
                    <a:lumMod val="75000"/>
                  </a:schemeClr>
                </a:solidFill>
              </a:rPr>
              <a:t>Bringing personalized learning to scale</a:t>
            </a:r>
          </a:p>
          <a:p>
            <a:r>
              <a:rPr lang="en-US" dirty="0"/>
              <a:t>Developing and leveraging technology</a:t>
            </a:r>
          </a:p>
          <a:p>
            <a:r>
              <a:rPr lang="en-US" dirty="0"/>
              <a:t>Delivering high-impact practices</a:t>
            </a:r>
          </a:p>
          <a:p>
            <a:r>
              <a:rPr lang="en-US" b="1" dirty="0">
                <a:solidFill>
                  <a:schemeClr val="accent6">
                    <a:lumMod val="75000"/>
                  </a:schemeClr>
                </a:solidFill>
              </a:rPr>
              <a:t>Helping students develop cross-cutting skills in preparation for career and life</a:t>
            </a:r>
          </a:p>
          <a:p>
            <a:endParaRPr lang="en-US" dirty="0"/>
          </a:p>
        </p:txBody>
      </p:sp>
    </p:spTree>
    <p:extLst>
      <p:ext uri="{BB962C8B-B14F-4D97-AF65-F5344CB8AC3E}">
        <p14:creationId xmlns:p14="http://schemas.microsoft.com/office/powerpoint/2010/main" val="72679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E806-AD7E-EA4D-89A4-3D0B3578FB68}"/>
              </a:ext>
            </a:extLst>
          </p:cNvPr>
          <p:cNvSpPr>
            <a:spLocks noGrp="1"/>
          </p:cNvSpPr>
          <p:nvPr>
            <p:ph type="title"/>
          </p:nvPr>
        </p:nvSpPr>
        <p:spPr>
          <a:xfrm>
            <a:off x="279403" y="229658"/>
            <a:ext cx="10515600" cy="1325563"/>
          </a:xfrm>
        </p:spPr>
        <p:txBody>
          <a:bodyPr/>
          <a:lstStyle/>
          <a:p>
            <a:r>
              <a:rPr lang="en-ZA" b="1" dirty="0"/>
              <a:t>Current Responses to The Big Issues</a:t>
            </a:r>
            <a:endParaRPr lang="en-US" b="1" dirty="0"/>
          </a:p>
        </p:txBody>
      </p:sp>
      <p:sp>
        <p:nvSpPr>
          <p:cNvPr id="7" name="Content Placeholder 3">
            <a:extLst>
              <a:ext uri="{FF2B5EF4-FFF2-40B4-BE49-F238E27FC236}">
                <a16:creationId xmlns:a16="http://schemas.microsoft.com/office/drawing/2014/main" id="{7FC6F5F9-40EB-7745-B769-71A10C4BEF50}"/>
              </a:ext>
            </a:extLst>
          </p:cNvPr>
          <p:cNvSpPr txBox="1">
            <a:spLocks/>
          </p:cNvSpPr>
          <p:nvPr/>
        </p:nvSpPr>
        <p:spPr>
          <a:xfrm>
            <a:off x="839788" y="2505075"/>
            <a:ext cx="5157787"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a:t>Cost</a:t>
            </a:r>
            <a:r>
              <a:rPr lang="en-US" sz="2200"/>
              <a:t>: emergency aid, financial literacy, </a:t>
            </a:r>
            <a:r>
              <a:rPr lang="en-US" sz="2200" b="1">
                <a:solidFill>
                  <a:schemeClr val="accent6">
                    <a:lumMod val="75000"/>
                  </a:schemeClr>
                </a:solidFill>
              </a:rPr>
              <a:t>on-campus employment</a:t>
            </a:r>
          </a:p>
          <a:p>
            <a:r>
              <a:rPr lang="en-US" sz="2200" b="1"/>
              <a:t>Learning</a:t>
            </a:r>
            <a:r>
              <a:rPr lang="en-US" sz="2200"/>
              <a:t>: advising, co-curricular engagements</a:t>
            </a:r>
          </a:p>
          <a:p>
            <a:r>
              <a:rPr lang="en-US" sz="2200" b="1"/>
              <a:t>Health and wellness</a:t>
            </a:r>
            <a:r>
              <a:rPr lang="en-US" sz="2200"/>
              <a:t>: counseling</a:t>
            </a:r>
          </a:p>
          <a:p>
            <a:r>
              <a:rPr lang="en-US" sz="2200" b="1"/>
              <a:t>Community</a:t>
            </a:r>
            <a:r>
              <a:rPr lang="en-US" sz="2200"/>
              <a:t>: clubs and organizations</a:t>
            </a:r>
          </a:p>
          <a:p>
            <a:endParaRPr lang="en-US"/>
          </a:p>
          <a:p>
            <a:endParaRPr lang="en-US" dirty="0"/>
          </a:p>
        </p:txBody>
      </p:sp>
      <p:sp>
        <p:nvSpPr>
          <p:cNvPr id="8" name="Content Placeholder 5">
            <a:extLst>
              <a:ext uri="{FF2B5EF4-FFF2-40B4-BE49-F238E27FC236}">
                <a16:creationId xmlns:a16="http://schemas.microsoft.com/office/drawing/2014/main" id="{FE56DC6F-6F4D-484E-9072-B027455022EB}"/>
              </a:ext>
            </a:extLst>
          </p:cNvPr>
          <p:cNvSpPr txBox="1">
            <a:spLocks/>
          </p:cNvSpPr>
          <p:nvPr/>
        </p:nvSpPr>
        <p:spPr>
          <a:xfrm>
            <a:off x="6172200" y="2506127"/>
            <a:ext cx="5599800" cy="3868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Proactive </a:t>
            </a:r>
            <a:r>
              <a:rPr lang="en-US" sz="2200" b="1">
                <a:solidFill>
                  <a:schemeClr val="accent6">
                    <a:lumMod val="75000"/>
                  </a:schemeClr>
                </a:solidFill>
              </a:rPr>
              <a:t>use of data and interventions</a:t>
            </a:r>
          </a:p>
          <a:p>
            <a:r>
              <a:rPr lang="en-US" sz="2200"/>
              <a:t>Increased leveraging of financial aid </a:t>
            </a:r>
          </a:p>
          <a:p>
            <a:r>
              <a:rPr lang="en-US" sz="2200"/>
              <a:t>Programming and initiatives to support priority populations</a:t>
            </a:r>
          </a:p>
          <a:p>
            <a:r>
              <a:rPr lang="en-US" sz="2200"/>
              <a:t>Revised and refined campus policies </a:t>
            </a:r>
          </a:p>
          <a:p>
            <a:r>
              <a:rPr lang="en-US" sz="2200" b="1">
                <a:solidFill>
                  <a:schemeClr val="accent6">
                    <a:lumMod val="75000"/>
                  </a:schemeClr>
                </a:solidFill>
              </a:rPr>
              <a:t>Increased cross-functional collaboration    </a:t>
            </a:r>
            <a:r>
              <a:rPr lang="en-US" sz="2200"/>
              <a:t>(ex: institutional research, enrollment management) </a:t>
            </a:r>
          </a:p>
          <a:p>
            <a:r>
              <a:rPr lang="en-US" sz="2200" b="1">
                <a:solidFill>
                  <a:schemeClr val="accent6">
                    <a:lumMod val="75000"/>
                  </a:schemeClr>
                </a:solidFill>
              </a:rPr>
              <a:t>Centralized support </a:t>
            </a:r>
            <a:r>
              <a:rPr lang="en-US" sz="2200"/>
              <a:t>services</a:t>
            </a:r>
          </a:p>
          <a:p>
            <a:endParaRPr lang="en-US" sz="2200" dirty="0"/>
          </a:p>
        </p:txBody>
      </p:sp>
      <p:sp>
        <p:nvSpPr>
          <p:cNvPr id="9" name="Text Placeholder 2">
            <a:extLst>
              <a:ext uri="{FF2B5EF4-FFF2-40B4-BE49-F238E27FC236}">
                <a16:creationId xmlns:a16="http://schemas.microsoft.com/office/drawing/2014/main" id="{309E45C2-FBBC-784C-9B48-8FDBB215ACD8}"/>
              </a:ext>
            </a:extLst>
          </p:cNvPr>
          <p:cNvSpPr txBox="1">
            <a:spLocks/>
          </p:cNvSpPr>
          <p:nvPr/>
        </p:nvSpPr>
        <p:spPr>
          <a:xfrm>
            <a:off x="839788" y="1681163"/>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600">
                <a:solidFill>
                  <a:srgbClr val="002060"/>
                </a:solidFill>
              </a:rPr>
              <a:t>Resources for Students</a:t>
            </a:r>
            <a:endParaRPr lang="en-ZA" sz="2600" dirty="0">
              <a:solidFill>
                <a:schemeClr val="accent3">
                  <a:lumMod val="50000"/>
                </a:schemeClr>
              </a:solidFill>
            </a:endParaRPr>
          </a:p>
        </p:txBody>
      </p:sp>
      <p:sp>
        <p:nvSpPr>
          <p:cNvPr id="10" name="Text Placeholder 4">
            <a:extLst>
              <a:ext uri="{FF2B5EF4-FFF2-40B4-BE49-F238E27FC236}">
                <a16:creationId xmlns:a16="http://schemas.microsoft.com/office/drawing/2014/main" id="{FF45F65B-C518-C540-B566-C249F4220A56}"/>
              </a:ext>
            </a:extLst>
          </p:cNvPr>
          <p:cNvSpPr txBox="1">
            <a:spLocks/>
          </p:cNvSpPr>
          <p:nvPr/>
        </p:nvSpPr>
        <p:spPr>
          <a:xfrm>
            <a:off x="6172200" y="1681163"/>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600">
                <a:solidFill>
                  <a:srgbClr val="002060"/>
                </a:solidFill>
              </a:rPr>
              <a:t>Institution Strategies</a:t>
            </a:r>
            <a:endParaRPr lang="en-ZA" sz="2600" dirty="0">
              <a:solidFill>
                <a:srgbClr val="002060"/>
              </a:solidFill>
            </a:endParaRPr>
          </a:p>
        </p:txBody>
      </p:sp>
    </p:spTree>
    <p:extLst>
      <p:ext uri="{BB962C8B-B14F-4D97-AF65-F5344CB8AC3E}">
        <p14:creationId xmlns:p14="http://schemas.microsoft.com/office/powerpoint/2010/main" val="276813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643" y="374469"/>
            <a:ext cx="10761254" cy="6120018"/>
          </a:xfrm>
          <a:prstGeom prst="rect">
            <a:avLst/>
          </a:prstGeom>
        </p:spPr>
      </p:pic>
    </p:spTree>
    <p:extLst>
      <p:ext uri="{BB962C8B-B14F-4D97-AF65-F5344CB8AC3E}">
        <p14:creationId xmlns:p14="http://schemas.microsoft.com/office/powerpoint/2010/main" val="204822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9937" y="14627"/>
            <a:ext cx="12192000" cy="6858000"/>
          </a:xfrm>
          <a:prstGeom prst="rect">
            <a:avLst/>
          </a:prstGeom>
        </p:spPr>
      </p:pic>
      <p:sp>
        <p:nvSpPr>
          <p:cNvPr id="4" name="Title 3"/>
          <p:cNvSpPr>
            <a:spLocks noGrp="1"/>
          </p:cNvSpPr>
          <p:nvPr>
            <p:ph type="title"/>
          </p:nvPr>
        </p:nvSpPr>
        <p:spPr>
          <a:xfrm>
            <a:off x="847164" y="386201"/>
            <a:ext cx="10515600" cy="1000036"/>
          </a:xfrm>
        </p:spPr>
        <p:txBody>
          <a:bodyPr>
            <a:normAutofit/>
          </a:bodyPr>
          <a:lstStyle/>
          <a:p>
            <a:pPr algn="ctr"/>
            <a:r>
              <a:rPr lang="en-US" sz="6000" b="1" dirty="0">
                <a:solidFill>
                  <a:srgbClr val="053B63"/>
                </a:solidFill>
                <a:latin typeface="Garamond" charset="0"/>
                <a:ea typeface="Garamond" charset="0"/>
                <a:cs typeface="Garamond" charset="0"/>
              </a:rPr>
              <a:t>Our Plan </a:t>
            </a:r>
            <a:r>
              <a:rPr lang="mr-IN" sz="6000" b="1" dirty="0">
                <a:solidFill>
                  <a:srgbClr val="053B63"/>
                </a:solidFill>
                <a:latin typeface="Garamond" charset="0"/>
                <a:ea typeface="Garamond" charset="0"/>
                <a:cs typeface="Garamond" charset="0"/>
              </a:rPr>
              <a:t>–</a:t>
            </a:r>
            <a:r>
              <a:rPr lang="en-US" sz="6000" b="1" dirty="0">
                <a:solidFill>
                  <a:srgbClr val="053B63"/>
                </a:solidFill>
                <a:latin typeface="Garamond" charset="0"/>
                <a:ea typeface="Garamond" charset="0"/>
                <a:cs typeface="Garamond" charset="0"/>
              </a:rPr>
              <a:t> Long Term</a:t>
            </a:r>
            <a:endParaRPr lang="en-US" sz="6000" dirty="0">
              <a:latin typeface="Cambria" charset="0"/>
              <a:ea typeface="Cambria" charset="0"/>
              <a:cs typeface="Cambria" charset="0"/>
            </a:endParaRPr>
          </a:p>
        </p:txBody>
      </p:sp>
      <p:sp>
        <p:nvSpPr>
          <p:cNvPr id="10" name="Content Placeholder 5"/>
          <p:cNvSpPr txBox="1">
            <a:spLocks/>
          </p:cNvSpPr>
          <p:nvPr/>
        </p:nvSpPr>
        <p:spPr>
          <a:xfrm>
            <a:off x="838200" y="1825624"/>
            <a:ext cx="5022273" cy="4630593"/>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sz="2600" b="1" dirty="0">
              <a:solidFill>
                <a:srgbClr val="053B63"/>
              </a:solidFill>
              <a:latin typeface="Garamond" charset="0"/>
              <a:ea typeface="Garamond" charset="0"/>
              <a:cs typeface="Garamond" charset="0"/>
            </a:endParaRPr>
          </a:p>
          <a:p>
            <a:endParaRPr lang="en-US" sz="100" b="1" dirty="0">
              <a:solidFill>
                <a:srgbClr val="053B63"/>
              </a:solidFill>
              <a:latin typeface="Garamond" charset="0"/>
              <a:ea typeface="Garamond" charset="0"/>
              <a:cs typeface="Garamond" charset="0"/>
            </a:endParaRPr>
          </a:p>
        </p:txBody>
      </p:sp>
      <p:cxnSp>
        <p:nvCxnSpPr>
          <p:cNvPr id="11" name="Straight Connector 10"/>
          <p:cNvCxnSpPr/>
          <p:nvPr/>
        </p:nvCxnSpPr>
        <p:spPr>
          <a:xfrm>
            <a:off x="1409699" y="1659369"/>
            <a:ext cx="4156364" cy="0"/>
          </a:xfrm>
          <a:prstGeom prst="line">
            <a:avLst/>
          </a:prstGeom>
          <a:ln w="38100">
            <a:solidFill>
              <a:srgbClr val="FF751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3435" y="137538"/>
            <a:ext cx="11923059" cy="6612178"/>
          </a:xfrm>
          <a:prstGeom prst="rect">
            <a:avLst/>
          </a:prstGeom>
          <a:noFill/>
          <a:ln w="38100">
            <a:solidFill>
              <a:srgbClr val="053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32799" y="1953214"/>
            <a:ext cx="9111401" cy="5201424"/>
          </a:xfrm>
          <a:prstGeom prst="rect">
            <a:avLst/>
          </a:prstGeom>
        </p:spPr>
        <p:txBody>
          <a:bodyPr wrap="square">
            <a:spAutoFit/>
          </a:bodyPr>
          <a:lstStyle/>
          <a:p>
            <a:pPr marL="342900" indent="-342900">
              <a:buFont typeface="Arial" charset="0"/>
              <a:buChar char="•"/>
            </a:pPr>
            <a:r>
              <a:rPr lang="en-US" sz="2800" b="1" dirty="0"/>
              <a:t>First-Year Experience for Freshmen and Transfers</a:t>
            </a:r>
          </a:p>
          <a:p>
            <a:pPr marL="342900" indent="-342900">
              <a:buFont typeface="Arial" charset="0"/>
              <a:buChar char="•"/>
            </a:pPr>
            <a:r>
              <a:rPr lang="en-US" sz="2800" b="1" dirty="0"/>
              <a:t>Targeted Support Services</a:t>
            </a:r>
          </a:p>
          <a:p>
            <a:pPr marL="800100" lvl="1" indent="-342900">
              <a:buFont typeface="Arial" charset="0"/>
              <a:buChar char="•"/>
            </a:pPr>
            <a:r>
              <a:rPr lang="en-US" sz="2800" dirty="0"/>
              <a:t>Free, personalized services for special populations of students, particularly underrepresented students </a:t>
            </a:r>
          </a:p>
          <a:p>
            <a:pPr marL="342900" indent="-342900">
              <a:buFont typeface="Arial" charset="0"/>
              <a:buChar char="•"/>
            </a:pPr>
            <a:r>
              <a:rPr lang="en-US" sz="2800" b="1" dirty="0"/>
              <a:t>Success in Low Completion-Rate Courses</a:t>
            </a:r>
          </a:p>
          <a:p>
            <a:pPr marL="800100" lvl="2" indent="-342900">
              <a:buFont typeface="Arial" charset="0"/>
              <a:buChar char="•"/>
            </a:pPr>
            <a:r>
              <a:rPr lang="en-US" sz="2800" dirty="0"/>
              <a:t>i.e., course redesign and Supplemental Instruction</a:t>
            </a:r>
          </a:p>
          <a:p>
            <a:pPr marL="342900" indent="-342900">
              <a:buFont typeface="Arial" charset="0"/>
              <a:buChar char="•"/>
            </a:pPr>
            <a:r>
              <a:rPr lang="en-US" sz="2800" b="1" dirty="0"/>
              <a:t>Building Pathways with K–12 and Community Colleges </a:t>
            </a:r>
          </a:p>
          <a:p>
            <a:pPr marL="800100" lvl="1" indent="-342900">
              <a:buFont typeface="Arial" charset="0"/>
              <a:buChar char="•"/>
            </a:pPr>
            <a:r>
              <a:rPr lang="en-US" sz="2800" dirty="0"/>
              <a:t>present clear pathways for students of all backgrounds to aspire and pursue a college degree</a:t>
            </a:r>
          </a:p>
          <a:p>
            <a:pPr marL="800100" lvl="1" indent="-342900">
              <a:buFont typeface="Arial" charset="0"/>
              <a:buChar char="•"/>
            </a:pPr>
            <a:r>
              <a:rPr lang="en-US" sz="2800" dirty="0"/>
              <a:t>improved academic transition programs help support students to succeed once they matriculate. </a:t>
            </a:r>
          </a:p>
          <a:p>
            <a:pPr marL="342900" indent="-342900">
              <a:buFont typeface="Arial" charset="0"/>
              <a:buChar char="•"/>
            </a:pPr>
            <a:endParaRPr lang="en-US" sz="2400" b="1" dirty="0"/>
          </a:p>
        </p:txBody>
      </p:sp>
      <p:cxnSp>
        <p:nvCxnSpPr>
          <p:cNvPr id="15" name="Straight Connector 14"/>
          <p:cNvCxnSpPr/>
          <p:nvPr/>
        </p:nvCxnSpPr>
        <p:spPr>
          <a:xfrm>
            <a:off x="5566063" y="1659369"/>
            <a:ext cx="5178137" cy="0"/>
          </a:xfrm>
          <a:prstGeom prst="line">
            <a:avLst/>
          </a:prstGeom>
          <a:ln w="38100">
            <a:solidFill>
              <a:srgbClr val="FF75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89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9937" y="0"/>
            <a:ext cx="12192000" cy="6858000"/>
          </a:xfrm>
          <a:prstGeom prst="rect">
            <a:avLst/>
          </a:prstGeom>
        </p:spPr>
      </p:pic>
      <p:sp>
        <p:nvSpPr>
          <p:cNvPr id="4" name="Title 3"/>
          <p:cNvSpPr>
            <a:spLocks noGrp="1"/>
          </p:cNvSpPr>
          <p:nvPr>
            <p:ph type="title"/>
          </p:nvPr>
        </p:nvSpPr>
        <p:spPr>
          <a:xfrm>
            <a:off x="847164" y="386201"/>
            <a:ext cx="10515600" cy="1000036"/>
          </a:xfrm>
        </p:spPr>
        <p:txBody>
          <a:bodyPr>
            <a:normAutofit/>
          </a:bodyPr>
          <a:lstStyle/>
          <a:p>
            <a:pPr algn="ctr"/>
            <a:r>
              <a:rPr lang="en-US" sz="6000" b="1" dirty="0">
                <a:solidFill>
                  <a:srgbClr val="053B63"/>
                </a:solidFill>
                <a:latin typeface="Garamond" charset="0"/>
                <a:ea typeface="Garamond" charset="0"/>
                <a:cs typeface="Garamond" charset="0"/>
              </a:rPr>
              <a:t>Our Plan </a:t>
            </a:r>
            <a:r>
              <a:rPr lang="mr-IN" sz="6000" b="1" dirty="0">
                <a:solidFill>
                  <a:srgbClr val="053B63"/>
                </a:solidFill>
                <a:latin typeface="Garamond" charset="0"/>
                <a:ea typeface="Garamond" charset="0"/>
                <a:cs typeface="Garamond" charset="0"/>
              </a:rPr>
              <a:t>–</a:t>
            </a:r>
            <a:r>
              <a:rPr lang="en-US" sz="6000" b="1" dirty="0">
                <a:solidFill>
                  <a:srgbClr val="053B63"/>
                </a:solidFill>
                <a:latin typeface="Garamond" charset="0"/>
                <a:ea typeface="Garamond" charset="0"/>
                <a:cs typeface="Garamond" charset="0"/>
              </a:rPr>
              <a:t> Long Term</a:t>
            </a:r>
            <a:endParaRPr lang="en-US" sz="6000" dirty="0">
              <a:latin typeface="Cambria" charset="0"/>
              <a:ea typeface="Cambria" charset="0"/>
              <a:cs typeface="Cambria" charset="0"/>
            </a:endParaRPr>
          </a:p>
        </p:txBody>
      </p:sp>
      <p:sp>
        <p:nvSpPr>
          <p:cNvPr id="10" name="Content Placeholder 5"/>
          <p:cNvSpPr txBox="1">
            <a:spLocks/>
          </p:cNvSpPr>
          <p:nvPr/>
        </p:nvSpPr>
        <p:spPr>
          <a:xfrm>
            <a:off x="838200" y="1825624"/>
            <a:ext cx="5022273" cy="4630593"/>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sz="2600" b="1" dirty="0">
              <a:solidFill>
                <a:srgbClr val="053B63"/>
              </a:solidFill>
              <a:latin typeface="Garamond" charset="0"/>
              <a:ea typeface="Garamond" charset="0"/>
              <a:cs typeface="Garamond" charset="0"/>
            </a:endParaRPr>
          </a:p>
          <a:p>
            <a:endParaRPr lang="en-US" sz="100" b="1" dirty="0">
              <a:solidFill>
                <a:srgbClr val="053B63"/>
              </a:solidFill>
              <a:latin typeface="Garamond" charset="0"/>
              <a:ea typeface="Garamond" charset="0"/>
              <a:cs typeface="Garamond" charset="0"/>
            </a:endParaRPr>
          </a:p>
        </p:txBody>
      </p:sp>
      <p:cxnSp>
        <p:nvCxnSpPr>
          <p:cNvPr id="11" name="Straight Connector 10"/>
          <p:cNvCxnSpPr/>
          <p:nvPr/>
        </p:nvCxnSpPr>
        <p:spPr>
          <a:xfrm>
            <a:off x="1409699" y="1659369"/>
            <a:ext cx="4156364" cy="0"/>
          </a:xfrm>
          <a:prstGeom prst="line">
            <a:avLst/>
          </a:prstGeom>
          <a:ln w="38100">
            <a:solidFill>
              <a:srgbClr val="FF751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3435" y="137538"/>
            <a:ext cx="11923059" cy="6612178"/>
          </a:xfrm>
          <a:prstGeom prst="rect">
            <a:avLst/>
          </a:prstGeom>
          <a:noFill/>
          <a:ln w="38100">
            <a:solidFill>
              <a:srgbClr val="053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32799" y="1953214"/>
            <a:ext cx="9111401" cy="4832092"/>
          </a:xfrm>
          <a:prstGeom prst="rect">
            <a:avLst/>
          </a:prstGeom>
        </p:spPr>
        <p:txBody>
          <a:bodyPr wrap="square">
            <a:spAutoFit/>
          </a:bodyPr>
          <a:lstStyle/>
          <a:p>
            <a:pPr marL="342900" indent="-342900">
              <a:buFont typeface="Arial" charset="0"/>
              <a:buChar char="•"/>
            </a:pPr>
            <a:r>
              <a:rPr lang="en-US" sz="2800" b="1" dirty="0"/>
              <a:t>Remediation in Math and English</a:t>
            </a:r>
          </a:p>
          <a:p>
            <a:pPr marL="800100" lvl="1" indent="-342900">
              <a:buFont typeface="Arial" charset="0"/>
              <a:buChar char="•"/>
            </a:pPr>
            <a:r>
              <a:rPr lang="en-US" sz="2800" dirty="0"/>
              <a:t>Encouraging students via high school advisors and policies to fulfill remediation requirements prior to the fall</a:t>
            </a:r>
          </a:p>
          <a:p>
            <a:pPr marL="342900" indent="-342900">
              <a:buFont typeface="Arial" charset="0"/>
              <a:buChar char="•"/>
            </a:pPr>
            <a:r>
              <a:rPr lang="en-US" sz="2800" b="1" dirty="0"/>
              <a:t>High-Impact Practices</a:t>
            </a:r>
          </a:p>
          <a:p>
            <a:pPr marL="342900" indent="-342900">
              <a:buFont typeface="Arial" charset="0"/>
              <a:buChar char="•"/>
            </a:pPr>
            <a:r>
              <a:rPr lang="en-US" sz="2800" b="1" dirty="0"/>
              <a:t>Financial Assistance</a:t>
            </a:r>
          </a:p>
          <a:p>
            <a:pPr marL="800100" lvl="1" indent="-342900">
              <a:buFont typeface="Arial" charset="0"/>
              <a:buChar char="•"/>
            </a:pPr>
            <a:r>
              <a:rPr lang="en-US" sz="2800" dirty="0"/>
              <a:t>Expanding available resources, awareness, and access</a:t>
            </a:r>
          </a:p>
          <a:p>
            <a:pPr marL="800100" lvl="1" indent="-342900">
              <a:buFont typeface="Arial" charset="0"/>
              <a:buChar char="•"/>
            </a:pPr>
            <a:r>
              <a:rPr lang="en-US" sz="2800" dirty="0"/>
              <a:t>On-campus employment</a:t>
            </a:r>
          </a:p>
          <a:p>
            <a:pPr marL="342900" indent="-342900">
              <a:buFont typeface="Arial" charset="0"/>
              <a:buChar char="•"/>
            </a:pPr>
            <a:r>
              <a:rPr lang="en-US" sz="2800" b="1" dirty="0"/>
              <a:t>Policies and Processes</a:t>
            </a:r>
          </a:p>
          <a:p>
            <a:pPr marL="800100" lvl="1" indent="-342900">
              <a:buFont typeface="Arial" charset="0"/>
              <a:buChar char="•"/>
            </a:pPr>
            <a:r>
              <a:rPr lang="en-US" sz="2800" dirty="0"/>
              <a:t>Streamlining bureaucratic processes smooths the path to graduation</a:t>
            </a:r>
          </a:p>
        </p:txBody>
      </p:sp>
      <p:cxnSp>
        <p:nvCxnSpPr>
          <p:cNvPr id="15" name="Straight Connector 14"/>
          <p:cNvCxnSpPr/>
          <p:nvPr/>
        </p:nvCxnSpPr>
        <p:spPr>
          <a:xfrm>
            <a:off x="5566063" y="1659369"/>
            <a:ext cx="5178137" cy="0"/>
          </a:xfrm>
          <a:prstGeom prst="line">
            <a:avLst/>
          </a:prstGeom>
          <a:ln w="38100">
            <a:solidFill>
              <a:srgbClr val="FF75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543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684</Words>
  <Application>Microsoft Macintosh PowerPoint</Application>
  <PresentationFormat>Widescreen</PresentationFormat>
  <Paragraphs>100</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Garamond</vt:lpstr>
      <vt:lpstr>Office Theme</vt:lpstr>
      <vt:lpstr>PowerPoint Presentation</vt:lpstr>
      <vt:lpstr>3 Critical Strategies for Influencing Students' Success  Berenecea Johnson Eanes, Ph.D.  California State University, Fullerton  Amelia Parnell, Ph.D. NASPA – Student Affairs Administrators in Higher Education  Kathe Pelletier, Ed.D. EDUCAUSE</vt:lpstr>
      <vt:lpstr>About NASPA</vt:lpstr>
      <vt:lpstr>Big Issues in Higher Education</vt:lpstr>
      <vt:lpstr>Really Big Issues in Higher Education</vt:lpstr>
      <vt:lpstr>Current Responses to The Big Issues</vt:lpstr>
      <vt:lpstr>PowerPoint Presentation</vt:lpstr>
      <vt:lpstr>Our Plan – Long Term</vt:lpstr>
      <vt:lpstr>Our Plan – Long Term</vt:lpstr>
      <vt:lpstr>Our Plan – Short Term</vt:lpstr>
      <vt:lpstr>PowerPoint Presentation</vt:lpstr>
      <vt:lpstr>Thank You! </vt:lpstr>
      <vt:lpstr>Session Evaluations  There are two ways to access the session and presenter evaluations:</vt:lpstr>
    </vt:vector>
  </TitlesOfParts>
  <Manager/>
  <Company>EDUCAUSE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ELI 2019 Annual Meeting Template</dc:subject>
  <dc:creator>Scott Ladzinski</dc:creator>
  <cp:keywords/>
  <dc:description/>
  <cp:lastModifiedBy>Kathe Pelletier</cp:lastModifiedBy>
  <cp:revision>14</cp:revision>
  <dcterms:created xsi:type="dcterms:W3CDTF">2018-11-30T14:45:34Z</dcterms:created>
  <dcterms:modified xsi:type="dcterms:W3CDTF">2019-02-18T23:07:34Z</dcterms:modified>
  <cp:category>Annual Meeting</cp:category>
</cp:coreProperties>
</file>