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7"/>
  </p:notesMasterIdLst>
  <p:sldIdLst>
    <p:sldId id="271" r:id="rId2"/>
    <p:sldId id="256" r:id="rId3"/>
    <p:sldId id="259" r:id="rId4"/>
    <p:sldId id="257" r:id="rId5"/>
    <p:sldId id="270" r:id="rId6"/>
    <p:sldId id="260" r:id="rId7"/>
    <p:sldId id="265" r:id="rId8"/>
    <p:sldId id="264" r:id="rId9"/>
    <p:sldId id="263" r:id="rId10"/>
    <p:sldId id="266" r:id="rId11"/>
    <p:sldId id="267" r:id="rId12"/>
    <p:sldId id="268" r:id="rId13"/>
    <p:sldId id="269" r:id="rId14"/>
    <p:sldId id="26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41F"/>
    <a:srgbClr val="E46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13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6C687-5409-1640-9A9B-A8AEE433D161}" type="datetimeFigureOut">
              <a:rPr lang="en-US" smtClean="0"/>
              <a:t>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1EEB0-5060-9049-BC28-30AAC71EF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9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moves</a:t>
            </a:r>
            <a:r>
              <a:rPr lang="en-US" baseline="0" dirty="0"/>
              <a:t> from understanding to application to creation.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1EEB0-5060-9049-BC28-30AAC71EF1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Anderson &amp; </a:t>
            </a:r>
            <a:r>
              <a:rPr lang="en-US" dirty="0" err="1"/>
              <a:t>Krathwohl</a:t>
            </a:r>
            <a:r>
              <a:rPr lang="en-US" dirty="0"/>
              <a:t>, 2001.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1EEB0-5060-9049-BC28-30AAC71EF1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2/18/19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wcosttechforteachers.com/blooms-taxonomy-and-using-technology.html" TargetMode="External"/><Relationship Id="rId2" Type="http://schemas.openxmlformats.org/officeDocument/2006/relationships/hyperlink" Target="https://www.knowatom.com/how-to-unpack-the-new-science-standards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0520A3-34D2-1546-BC16-5B5DE119723A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i="1"/>
              <a:t>"This presentation leaves copyright of the content to the presenter. Unless otherwise noted in the materials, uploaded content carries the </a:t>
            </a:r>
            <a:r>
              <a:rPr lang="en-US" u="sng">
                <a:latin typeface="Calibri" panose="020F0502020204030204" pitchFamily="34" charset="0"/>
              </a:rPr>
              <a:t>Attribution-NonCommercial-NoDerivs CC BY-NC-ND</a:t>
            </a:r>
            <a:r>
              <a:rPr lang="en-US">
                <a:latin typeface="Calibri" panose="020F0502020204030204" pitchFamily="34" charset="0"/>
              </a:rPr>
              <a:t>, </a:t>
            </a:r>
            <a:r>
              <a:rPr lang="en-US" i="1"/>
              <a:t>which grants usage to the general public, with appropriate credit to the author.”</a:t>
            </a:r>
          </a:p>
          <a:p>
            <a:pPr marL="0" indent="0">
              <a:buFont typeface="Arial" pitchFamily="34" charset="0"/>
              <a:buNone/>
            </a:pPr>
            <a:endParaRPr lang="en-US"/>
          </a:p>
          <a:p>
            <a:pPr marL="0" indent="0">
              <a:buFont typeface="Arial" pitchFamily="34" charset="0"/>
              <a:buNone/>
            </a:pPr>
            <a:r>
              <a:rPr lang="en-US"/>
              <a:t>Copyright 2019 by Victoria Mondelli and Joe Bisz.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9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47" y="808385"/>
            <a:ext cx="7752011" cy="1694679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 dirty="0">
                <a:solidFill>
                  <a:srgbClr val="2F2B20"/>
                </a:solidFill>
                <a:cs typeface="Avenir Heavy"/>
              </a:rPr>
              <a:t>L</a:t>
            </a:r>
            <a:r>
              <a:rPr lang="en-US" sz="4400" b="0" dirty="0">
                <a:solidFill>
                  <a:srgbClr val="2F2B20"/>
                </a:solidFill>
                <a:cs typeface="Avenir Heavy"/>
              </a:rPr>
              <a:t>INK</a:t>
            </a:r>
            <a:br>
              <a:rPr lang="en-US" sz="4400" b="0" dirty="0">
                <a:solidFill>
                  <a:srgbClr val="2F2B20"/>
                </a:solidFill>
                <a:cs typeface="Avenir Heavy"/>
              </a:rPr>
            </a:br>
            <a:r>
              <a:rPr lang="en-US" sz="4000" b="0" dirty="0">
                <a:solidFill>
                  <a:srgbClr val="2F2B20"/>
                </a:solidFill>
                <a:cs typeface="Avenir Heavy"/>
              </a:rPr>
              <a:t>thinking</a:t>
            </a:r>
            <a:br>
              <a:rPr lang="en-US" sz="4000" b="0" dirty="0">
                <a:solidFill>
                  <a:srgbClr val="2F2B20"/>
                </a:solidFill>
                <a:cs typeface="Avenir Heavy"/>
              </a:rPr>
            </a:br>
            <a:r>
              <a:rPr lang="en-US" sz="4000" b="0" dirty="0">
                <a:solidFill>
                  <a:srgbClr val="2F2B20"/>
                </a:solidFill>
                <a:cs typeface="Avenir Heavy"/>
              </a:rPr>
              <a:t>steps</a:t>
            </a:r>
            <a:br>
              <a:rPr lang="en-US" sz="4000" b="0" dirty="0">
                <a:solidFill>
                  <a:srgbClr val="2F2B20"/>
                </a:solidFill>
                <a:cs typeface="Avenir Heavy"/>
              </a:rPr>
            </a:br>
            <a:r>
              <a:rPr lang="en-US" sz="4000" b="0" dirty="0">
                <a:solidFill>
                  <a:srgbClr val="2F2B20"/>
                </a:solidFill>
                <a:cs typeface="Avenir Heavy"/>
              </a:rPr>
              <a:t>to play</a:t>
            </a:r>
            <a:endParaRPr lang="en-US" sz="4000" dirty="0">
              <a:solidFill>
                <a:srgbClr val="2F2B20"/>
              </a:solidFill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1965766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691" y="1070222"/>
            <a:ext cx="836855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 dirty="0">
                <a:solidFill>
                  <a:srgbClr val="2F2B20"/>
                </a:solidFill>
                <a:cs typeface="Avenir Heavy"/>
              </a:rPr>
              <a:t>U</a:t>
            </a:r>
            <a:r>
              <a:rPr lang="en-US" sz="4400" b="0" dirty="0">
                <a:solidFill>
                  <a:srgbClr val="2F2B20"/>
                </a:solidFill>
                <a:cs typeface="Avenir Heavy"/>
              </a:rPr>
              <a:t>NDERSTAND</a:t>
            </a:r>
            <a:br>
              <a:rPr lang="en-US" sz="4400" b="0" dirty="0">
                <a:solidFill>
                  <a:srgbClr val="2F2B20"/>
                </a:solidFill>
                <a:cs typeface="Avenir Heavy"/>
              </a:rPr>
            </a:br>
            <a:r>
              <a:rPr lang="en-US" sz="4000" b="0" dirty="0">
                <a:solidFill>
                  <a:srgbClr val="2F2B20"/>
                </a:solidFill>
                <a:cs typeface="Avenir Heavy"/>
              </a:rPr>
              <a:t>how design</a:t>
            </a:r>
            <a:br>
              <a:rPr lang="en-US" sz="4000" b="0" dirty="0">
                <a:solidFill>
                  <a:srgbClr val="2F2B20"/>
                </a:solidFill>
                <a:cs typeface="Avenir Heavy"/>
              </a:rPr>
            </a:br>
            <a:r>
              <a:rPr lang="en-US" sz="4000" b="0" dirty="0">
                <a:solidFill>
                  <a:srgbClr val="2F2B20"/>
                </a:solidFill>
                <a:cs typeface="Avenir Heavy"/>
              </a:rPr>
              <a:t>principles</a:t>
            </a:r>
            <a:br>
              <a:rPr lang="en-US" sz="4000" b="0" dirty="0">
                <a:solidFill>
                  <a:srgbClr val="2F2B20"/>
                </a:solidFill>
                <a:cs typeface="Avenir Heavy"/>
              </a:rPr>
            </a:br>
            <a:r>
              <a:rPr lang="en-US" sz="4000" b="0" dirty="0">
                <a:solidFill>
                  <a:srgbClr val="2F2B20"/>
                </a:solidFill>
                <a:cs typeface="Avenir Heavy"/>
              </a:rPr>
              <a:t>operate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7530" y="4005739"/>
            <a:ext cx="6477604" cy="879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3" y="378997"/>
            <a:ext cx="5313850" cy="2225154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 dirty="0">
                <a:solidFill>
                  <a:srgbClr val="2F2B20"/>
                </a:solidFill>
              </a:rPr>
              <a:t>R</a:t>
            </a:r>
            <a:r>
              <a:rPr lang="en-US" sz="4400" b="0" dirty="0">
                <a:solidFill>
                  <a:srgbClr val="2F2B20"/>
                </a:solidFill>
              </a:rPr>
              <a:t>EINFORCE</a:t>
            </a:r>
            <a:br>
              <a:rPr lang="en-US" b="0" dirty="0">
                <a:solidFill>
                  <a:srgbClr val="2F2B20"/>
                </a:solidFill>
              </a:rPr>
            </a:br>
            <a:r>
              <a:rPr lang="en-US" sz="4000" b="0" dirty="0">
                <a:solidFill>
                  <a:srgbClr val="2F2B20"/>
                </a:solidFill>
              </a:rPr>
              <a:t>play</a:t>
            </a:r>
            <a:br>
              <a:rPr lang="en-US" sz="4000" b="0" dirty="0">
                <a:solidFill>
                  <a:srgbClr val="2F2B20"/>
                </a:solidFill>
              </a:rPr>
            </a:br>
            <a:r>
              <a:rPr lang="en-US" sz="4000" b="0" dirty="0">
                <a:solidFill>
                  <a:srgbClr val="2F2B20"/>
                </a:solidFill>
              </a:rPr>
              <a:t>and learning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923" y="3266585"/>
            <a:ext cx="8256008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Consider another complex, simple or micro-mechanic to boost the design.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940" y="5417277"/>
            <a:ext cx="7636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Facilitation Tips</a:t>
            </a:r>
          </a:p>
        </p:txBody>
      </p:sp>
    </p:spTree>
    <p:extLst>
      <p:ext uri="{BB962C8B-B14F-4D97-AF65-F5344CB8AC3E}">
        <p14:creationId xmlns:p14="http://schemas.microsoft.com/office/powerpoint/2010/main" val="417384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692" y="893397"/>
            <a:ext cx="7583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 dirty="0">
                <a:solidFill>
                  <a:srgbClr val="2F2B20"/>
                </a:solidFill>
              </a:rPr>
              <a:t>E</a:t>
            </a:r>
            <a:r>
              <a:rPr lang="en-US" sz="4400" b="0" dirty="0">
                <a:solidFill>
                  <a:srgbClr val="2F2B20"/>
                </a:solidFill>
              </a:rPr>
              <a:t>VALUATE</a:t>
            </a:r>
            <a:br>
              <a:rPr lang="en-US" b="0" dirty="0">
                <a:solidFill>
                  <a:srgbClr val="2F2B20"/>
                </a:solidFill>
              </a:rPr>
            </a:br>
            <a:r>
              <a:rPr lang="en-US" sz="4000" b="0" dirty="0">
                <a:solidFill>
                  <a:srgbClr val="2F2B20"/>
                </a:solidFill>
              </a:rPr>
              <a:t>learner</a:t>
            </a:r>
            <a:br>
              <a:rPr lang="en-US" sz="4000" b="0" dirty="0">
                <a:solidFill>
                  <a:srgbClr val="2F2B20"/>
                </a:solidFill>
              </a:rPr>
            </a:br>
            <a:r>
              <a:rPr lang="en-US" sz="4000" b="0" dirty="0">
                <a:solidFill>
                  <a:srgbClr val="2F2B20"/>
                </a:solidFill>
              </a:rPr>
              <a:t>experience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9006" y="3261186"/>
            <a:ext cx="3364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Play-testing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940" y="4470278"/>
            <a:ext cx="8279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do your observations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and debrief show?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93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091" y="383986"/>
            <a:ext cx="7580376" cy="857135"/>
          </a:xfrm>
        </p:spPr>
        <p:txBody>
          <a:bodyPr/>
          <a:lstStyle/>
          <a:p>
            <a:r>
              <a:rPr lang="en-US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Selected 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092" y="1241121"/>
            <a:ext cx="7972292" cy="5168293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200" b="1" dirty="0">
                <a:solidFill>
                  <a:schemeClr val="tx1"/>
                </a:solidFill>
                <a:latin typeface="Avenir Book"/>
                <a:cs typeface="Avenir Book"/>
              </a:rPr>
              <a:t>Slide 5 Image</a:t>
            </a:r>
          </a:p>
          <a:p>
            <a:pPr algn="l"/>
            <a:r>
              <a:rPr lang="en-US" sz="4200" dirty="0">
                <a:solidFill>
                  <a:schemeClr val="tx1"/>
                </a:solidFill>
                <a:latin typeface="Avenir Book"/>
                <a:cs typeface="Avenir Book"/>
                <a:hlinkClick r:id="rId2"/>
              </a:rPr>
              <a:t>https://www.knowatom.com/how-to-unpack-the-new-science-standards</a:t>
            </a:r>
            <a:r>
              <a:rPr lang="en-US" sz="4200" dirty="0">
                <a:solidFill>
                  <a:schemeClr val="tx1"/>
                </a:solidFill>
                <a:latin typeface="Avenir Book"/>
                <a:cs typeface="Avenir Book"/>
              </a:rPr>
              <a:t> </a:t>
            </a:r>
            <a:r>
              <a:rPr lang="en-US" sz="4200" b="1" dirty="0">
                <a:solidFill>
                  <a:schemeClr val="tx1"/>
                </a:solidFill>
                <a:latin typeface="Avenir Book"/>
                <a:cs typeface="Avenir Book"/>
              </a:rPr>
              <a:t>Access date, June 3, 2017.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Avenir Book"/>
              <a:cs typeface="Avenir Book"/>
            </a:endParaRPr>
          </a:p>
          <a:p>
            <a:pPr algn="l"/>
            <a:r>
              <a:rPr lang="en-US" sz="4200" b="1">
                <a:solidFill>
                  <a:schemeClr val="tx1"/>
                </a:solidFill>
                <a:latin typeface="Avenir Book"/>
                <a:cs typeface="Avenir Book"/>
              </a:rPr>
              <a:t>Slide 7 </a:t>
            </a:r>
            <a:r>
              <a:rPr lang="en-US" sz="4200" b="1" dirty="0">
                <a:solidFill>
                  <a:schemeClr val="tx1"/>
                </a:solidFill>
                <a:latin typeface="Avenir Book"/>
                <a:cs typeface="Avenir Book"/>
              </a:rPr>
              <a:t>Image </a:t>
            </a:r>
            <a:r>
              <a:rPr lang="en-US" sz="4200" dirty="0">
                <a:solidFill>
                  <a:schemeClr val="tx1"/>
                </a:solidFill>
                <a:latin typeface="Avenir Book"/>
                <a:cs typeface="Avenir Book"/>
              </a:rPr>
              <a:t>	</a:t>
            </a:r>
          </a:p>
          <a:p>
            <a:pPr algn="l"/>
            <a:r>
              <a:rPr lang="en-US" sz="4200" dirty="0">
                <a:solidFill>
                  <a:schemeClr val="tx1"/>
                </a:solidFill>
                <a:latin typeface="Avenir Book"/>
                <a:cs typeface="Avenir Book"/>
                <a:hlinkClick r:id="rId3"/>
              </a:rPr>
              <a:t>http://www.lowcosttechforteachers.com/blooms-taxonomy-and-using-technology.html</a:t>
            </a:r>
            <a:r>
              <a:rPr lang="en-US" sz="4200" dirty="0">
                <a:solidFill>
                  <a:schemeClr val="tx1"/>
                </a:solidFill>
                <a:latin typeface="Avenir Book"/>
                <a:cs typeface="Avenir Book"/>
              </a:rPr>
              <a:t>  </a:t>
            </a:r>
            <a:r>
              <a:rPr lang="en-US" sz="4200" b="1" dirty="0">
                <a:solidFill>
                  <a:schemeClr val="tx1"/>
                </a:solidFill>
                <a:latin typeface="Avenir Book"/>
                <a:cs typeface="Avenir Book"/>
              </a:rPr>
              <a:t>Access date, June 3, 2017.</a:t>
            </a:r>
            <a:br>
              <a:rPr lang="en-US" sz="4200" b="1" dirty="0">
                <a:solidFill>
                  <a:schemeClr val="tx1"/>
                </a:solidFill>
                <a:latin typeface="Avenir Book"/>
                <a:cs typeface="Avenir Book"/>
              </a:rPr>
            </a:br>
            <a:endParaRPr lang="en-US" sz="4200" b="1" dirty="0">
              <a:solidFill>
                <a:schemeClr val="tx1"/>
              </a:solidFill>
              <a:latin typeface="Avenir Book"/>
              <a:cs typeface="Avenir Book"/>
            </a:endParaRPr>
          </a:p>
          <a:p>
            <a:pPr algn="l"/>
            <a:r>
              <a:rPr lang="en-US" sz="4200" dirty="0">
                <a:solidFill>
                  <a:schemeClr val="tx1"/>
                </a:solidFill>
                <a:effectLst/>
                <a:latin typeface="Avenir Book"/>
                <a:cs typeface="Avenir Book"/>
              </a:rPr>
              <a:t>Anderson, L. W., &amp; Krathwohl, D. R. (2001). </a:t>
            </a:r>
            <a:r>
              <a:rPr lang="en-US" sz="4200" i="1" dirty="0">
                <a:solidFill>
                  <a:schemeClr val="tx1"/>
                </a:solidFill>
                <a:effectLst/>
                <a:latin typeface="Avenir Book"/>
                <a:cs typeface="Avenir Book"/>
              </a:rPr>
              <a:t>A taxonomy for 	learning, teaching, and assessing: A revision of 	Bloom's taxonomy of educational objectives. </a:t>
            </a:r>
            <a:r>
              <a:rPr lang="en-US" sz="4200" dirty="0">
                <a:solidFill>
                  <a:schemeClr val="tx1"/>
                </a:solidFill>
                <a:effectLst/>
                <a:latin typeface="Avenir Book"/>
                <a:cs typeface="Avenir Book"/>
              </a:rPr>
              <a:t>New 	York: Longman.</a:t>
            </a:r>
          </a:p>
          <a:p>
            <a:pPr algn="l"/>
            <a:endParaRPr lang="en-US" sz="1700" dirty="0">
              <a:solidFill>
                <a:schemeClr val="tx1"/>
              </a:solidFill>
              <a:latin typeface="Avenir Book"/>
              <a:cs typeface="Avenir Book"/>
            </a:endParaRPr>
          </a:p>
          <a:p>
            <a:pPr algn="l"/>
            <a:r>
              <a:rPr lang="en-US" sz="4200" b="1" dirty="0">
                <a:solidFill>
                  <a:schemeClr val="tx1"/>
                </a:solidFill>
                <a:latin typeface="Avenir Book"/>
                <a:cs typeface="Avenir Book"/>
              </a:rPr>
              <a:t>Pace, D. &amp; Middendorf, J.  </a:t>
            </a:r>
            <a:r>
              <a:rPr lang="en-US" sz="4200" b="1" i="1" dirty="0">
                <a:solidFill>
                  <a:schemeClr val="tx1"/>
                </a:solidFill>
                <a:latin typeface="Avenir Book"/>
                <a:cs typeface="Avenir Book"/>
              </a:rPr>
              <a:t>Decoding the Disciplines: 	Helping Students Learn Disciplinary Ways of 	Thinking</a:t>
            </a:r>
            <a:r>
              <a:rPr lang="en-US" sz="4200" b="1" dirty="0">
                <a:solidFill>
                  <a:schemeClr val="tx1"/>
                </a:solidFill>
                <a:latin typeface="Avenir Book"/>
                <a:cs typeface="Avenir Book"/>
              </a:rPr>
              <a:t>. New Directions in Teaching and 	Learning. 	Vol. 98 (Fall 2004).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9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E806-AD7E-EA4D-89A4-3D0B3578F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2" y="1029494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Session Evaluations </a:t>
            </a:r>
            <a:br>
              <a:rPr lang="en-US" dirty="0"/>
            </a:br>
            <a:r>
              <a:rPr lang="en-US" sz="2025" dirty="0"/>
              <a:t>There are two ways to access the session and presenter evaluations: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2BED8-AE75-B548-92AD-115F98BB2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59" y="2281519"/>
            <a:ext cx="7270748" cy="3393281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FC2B40-6784-4E39-9A83-0A7F433DBC03}"/>
              </a:ext>
            </a:extLst>
          </p:cNvPr>
          <p:cNvSpPr txBox="1"/>
          <p:nvPr/>
        </p:nvSpPr>
        <p:spPr>
          <a:xfrm>
            <a:off x="947301" y="3336546"/>
            <a:ext cx="21122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the mobile app, click on the session you want from the schedule &gt; then click the associated resources &gt; and the </a:t>
            </a:r>
            <a:r>
              <a:rPr lang="en-US" dirty="0">
                <a:solidFill>
                  <a:srgbClr val="B7002B"/>
                </a:solidFill>
              </a:rPr>
              <a:t>evaluation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will pop up in the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7D803-1DBA-4D21-8A1A-693A894BBBAF}"/>
              </a:ext>
            </a:extLst>
          </p:cNvPr>
          <p:cNvSpPr txBox="1"/>
          <p:nvPr/>
        </p:nvSpPr>
        <p:spPr>
          <a:xfrm>
            <a:off x="947300" y="2466001"/>
            <a:ext cx="256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the online agenda, click on the “</a:t>
            </a:r>
            <a:r>
              <a:rPr lang="en-US" dirty="0">
                <a:solidFill>
                  <a:srgbClr val="B7002B"/>
                </a:solidFill>
              </a:rPr>
              <a:t>Evaluate Session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 link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4DDE-C37D-4937-B19F-B21C72F55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566" y="2281519"/>
            <a:ext cx="6196682" cy="16133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DFF762-A516-4153-A2DD-FD07BD10C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566" y="3374233"/>
            <a:ext cx="6196680" cy="250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8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156" y="1597025"/>
            <a:ext cx="8505360" cy="1679575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ALLURE of Play</a:t>
            </a:r>
            <a:br>
              <a:rPr lang="en-US" i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3400" b="0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 learning game design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610594"/>
            <a:ext cx="7583487" cy="1752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F2B20"/>
                </a:solidFill>
              </a:rPr>
              <a:t>Joe Bisz, PhD &amp; Tori Mondelli, PhD</a:t>
            </a:r>
          </a:p>
          <a:p>
            <a:r>
              <a:rPr lang="en-US" dirty="0">
                <a:solidFill>
                  <a:srgbClr val="2F2B20"/>
                </a:solidFill>
              </a:rPr>
              <a:t>EDUCAUSE Learning Initiative</a:t>
            </a:r>
            <a:br>
              <a:rPr lang="en-US" dirty="0">
                <a:solidFill>
                  <a:srgbClr val="2F2B20"/>
                </a:solidFill>
              </a:rPr>
            </a:br>
            <a:r>
              <a:rPr lang="en-US" dirty="0">
                <a:solidFill>
                  <a:srgbClr val="2F2B20"/>
                </a:solidFill>
              </a:rPr>
              <a:t>February 19, 2019</a:t>
            </a:r>
          </a:p>
        </p:txBody>
      </p:sp>
    </p:spTree>
    <p:extLst>
      <p:ext uri="{BB962C8B-B14F-4D97-AF65-F5344CB8AC3E}">
        <p14:creationId xmlns:p14="http://schemas.microsoft.com/office/powerpoint/2010/main" val="9885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01" y="2053128"/>
            <a:ext cx="3474720" cy="1619250"/>
          </a:xfrm>
        </p:spPr>
        <p:txBody>
          <a:bodyPr>
            <a:normAutofit fontScale="90000"/>
          </a:bodyPr>
          <a:lstStyle/>
          <a:p>
            <a:pPr algn="l"/>
            <a:br>
              <a:rPr lang="en-US" sz="9600" dirty="0">
                <a:solidFill>
                  <a:schemeClr val="tx2"/>
                </a:solidFill>
              </a:rPr>
            </a:br>
            <a:r>
              <a:rPr lang="en-US" sz="9600" dirty="0">
                <a:solidFill>
                  <a:srgbClr val="2F2B20"/>
                </a:solidFill>
              </a:rPr>
              <a:t>A</a:t>
            </a:r>
            <a:r>
              <a:rPr lang="en-US" sz="4400" b="0" dirty="0">
                <a:solidFill>
                  <a:srgbClr val="2F2B20"/>
                </a:solidFill>
              </a:rPr>
              <a:t>SK</a:t>
            </a:r>
            <a:br>
              <a:rPr lang="en-US" sz="4400" b="0" dirty="0">
                <a:solidFill>
                  <a:srgbClr val="2F2B20"/>
                </a:solidFill>
              </a:rPr>
            </a:br>
            <a:r>
              <a:rPr lang="en-US" sz="4000" b="0" dirty="0">
                <a:solidFill>
                  <a:srgbClr val="2F2B20"/>
                </a:solidFill>
              </a:rPr>
              <a:t>where to apply the play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71445" y="1430460"/>
            <a:ext cx="3627020" cy="448383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sz="3600" b="1" dirty="0"/>
              <a:t>		Où ?</a:t>
            </a:r>
          </a:p>
          <a:p>
            <a:r>
              <a:rPr lang="ru-RU" sz="3600" b="1" dirty="0"/>
              <a:t>Где?</a:t>
            </a:r>
            <a:endParaRPr lang="fr-FR" sz="3600" b="1" dirty="0"/>
          </a:p>
          <a:p>
            <a:pPr algn="r"/>
            <a:r>
              <a:rPr lang="ar-sa" sz="3600" b="1" dirty="0"/>
              <a:t>کہاں سے؟ </a:t>
            </a:r>
            <a:endParaRPr lang="fr-FR" sz="3600" b="1" dirty="0"/>
          </a:p>
          <a:p>
            <a:r>
              <a:rPr lang="fr-FR" sz="3600" b="1" dirty="0" err="1"/>
              <a:t>Where</a:t>
            </a:r>
            <a:r>
              <a:rPr lang="fr-FR" sz="3600" b="1" dirty="0"/>
              <a:t>?</a:t>
            </a:r>
          </a:p>
          <a:p>
            <a:r>
              <a:rPr lang="zh-TW" altLang="en-US" sz="3600" b="1" dirty="0"/>
              <a:t>在哪里？</a:t>
            </a:r>
            <a:endParaRPr lang="en-US" altLang="zh-TW" sz="3600" b="1" dirty="0"/>
          </a:p>
          <a:p>
            <a:pPr algn="l"/>
            <a:r>
              <a:rPr lang="en-US" sz="3600" b="1" dirty="0"/>
              <a:t>     Dove? </a:t>
            </a:r>
          </a:p>
          <a:p>
            <a:r>
              <a:rPr lang="en-US" sz="3600" b="1" dirty="0" err="1"/>
              <a:t>Wapi</a:t>
            </a:r>
            <a:r>
              <a:rPr lang="en-US" sz="3600" b="1" dirty="0"/>
              <a:t>?</a:t>
            </a:r>
          </a:p>
          <a:p>
            <a:r>
              <a:rPr lang="en-US" sz="3600" b="1" dirty="0"/>
              <a:t>	</a:t>
            </a:r>
            <a:r>
              <a:rPr lang="en-US" sz="3600" b="1" dirty="0" err="1"/>
              <a:t>Wo</a:t>
            </a:r>
            <a:r>
              <a:rPr lang="en-US" sz="3600" b="1" dirty="0"/>
              <a:t>?</a:t>
            </a:r>
          </a:p>
          <a:p>
            <a:r>
              <a:rPr lang="ar-sa" sz="4700" b="1" dirty="0"/>
              <a:t>أين؟ </a:t>
            </a:r>
            <a:r>
              <a:rPr lang="en-US" sz="2000" b="1" dirty="0"/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4487" y="4928688"/>
            <a:ext cx="46798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Strategic placement.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91" y="750516"/>
            <a:ext cx="8859242" cy="2976167"/>
          </a:xfrm>
        </p:spPr>
        <p:txBody>
          <a:bodyPr/>
          <a:lstStyle/>
          <a:p>
            <a:r>
              <a:rPr lang="en-US" sz="4400" dirty="0">
                <a:solidFill>
                  <a:srgbClr val="2F2B20"/>
                </a:solidFill>
                <a:effectLst/>
                <a:latin typeface="Avenir Book"/>
                <a:cs typeface="Avenir Book"/>
              </a:rPr>
              <a:t>My students reach a </a:t>
            </a:r>
            <a:r>
              <a:rPr lang="en-US" sz="44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learning bottleneck</a:t>
            </a:r>
            <a:r>
              <a:rPr lang="en-US" sz="4400" dirty="0">
                <a:solidFill>
                  <a:srgbClr val="2F2B20"/>
                </a:solidFill>
                <a:effectLst/>
                <a:latin typeface="Avenir Book"/>
                <a:cs typeface="Avenir Book"/>
              </a:rPr>
              <a:t> when we work on________________.</a:t>
            </a:r>
            <a:br>
              <a:rPr lang="en-US" sz="4400" dirty="0">
                <a:solidFill>
                  <a:srgbClr val="2F2B20"/>
                </a:solidFill>
                <a:effectLst/>
                <a:latin typeface="Avenir Book"/>
                <a:cs typeface="Avenir Book"/>
              </a:rPr>
            </a:br>
            <a:endParaRPr lang="en-US" sz="4400" dirty="0">
              <a:solidFill>
                <a:srgbClr val="2F2B20"/>
              </a:solidFill>
              <a:latin typeface="Avenir Book"/>
              <a:cs typeface="Avenir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27" y="3542857"/>
            <a:ext cx="8723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>
                <a:solidFill>
                  <a:srgbClr val="2F2B20"/>
                </a:solidFill>
                <a:latin typeface="Avenir Book"/>
                <a:cs typeface="Avenir Book"/>
              </a:rPr>
            </a:br>
            <a:br>
              <a:rPr lang="en-US" dirty="0">
                <a:solidFill>
                  <a:srgbClr val="2F2B20"/>
                </a:solidFill>
                <a:latin typeface="Avenir Book"/>
                <a:cs typeface="Avenir Book"/>
              </a:rPr>
            </a:br>
            <a:r>
              <a:rPr lang="en-US" sz="4000" dirty="0">
                <a:solidFill>
                  <a:srgbClr val="2F2B20"/>
                </a:solidFill>
                <a:latin typeface="Avenir Book"/>
                <a:cs typeface="Avenir Book"/>
              </a:rPr>
              <a:t>My students are </a:t>
            </a:r>
            <a:r>
              <a:rPr lang="en-US" sz="40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venir Book"/>
                <a:cs typeface="Avenir Book"/>
              </a:rPr>
              <a:t>bored</a:t>
            </a:r>
            <a:r>
              <a:rPr lang="en-US" sz="4000" dirty="0">
                <a:solidFill>
                  <a:srgbClr val="2F2B20"/>
                </a:solidFill>
                <a:latin typeface="Avenir Book"/>
                <a:cs typeface="Avenir Book"/>
              </a:rPr>
              <a:t> when</a:t>
            </a:r>
            <a:br>
              <a:rPr lang="en-US" sz="4000" dirty="0">
                <a:solidFill>
                  <a:srgbClr val="2F2B20"/>
                </a:solidFill>
                <a:latin typeface="Avenir Book"/>
                <a:cs typeface="Avenir Book"/>
              </a:rPr>
            </a:br>
            <a:r>
              <a:rPr lang="en-US" sz="4000" dirty="0">
                <a:solidFill>
                  <a:srgbClr val="2F2B20"/>
                </a:solidFill>
                <a:latin typeface="Avenir Book"/>
                <a:cs typeface="Avenir Book"/>
              </a:rPr>
              <a:t>we work on______________.</a:t>
            </a:r>
            <a:br>
              <a:rPr lang="en-US" sz="4000" dirty="0">
                <a:solidFill>
                  <a:srgbClr val="2F2B20"/>
                </a:solidFill>
                <a:latin typeface="Avenir Book"/>
                <a:cs typeface="Avenir Book"/>
              </a:rPr>
            </a:br>
            <a:endParaRPr lang="en-US" sz="40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5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5144"/>
            <a:ext cx="7620000" cy="1143000"/>
          </a:xfrm>
        </p:spPr>
        <p:txBody>
          <a:bodyPr/>
          <a:lstStyle/>
          <a:p>
            <a:r>
              <a:rPr lang="en-US" sz="3600" dirty="0">
                <a:solidFill>
                  <a:srgbClr val="2F2B20"/>
                </a:solidFill>
              </a:rPr>
              <a:t>Lesson Topics with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0154"/>
            <a:ext cx="7620000" cy="5384357"/>
          </a:xfrm>
        </p:spPr>
        <p:txBody>
          <a:bodyPr>
            <a:noAutofit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en-US" sz="2400" b="1" dirty="0"/>
              <a:t>Critical appreciation of an article: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Students </a:t>
            </a:r>
            <a:r>
              <a:rPr lang="en-US" sz="2400" dirty="0">
                <a:solidFill>
                  <a:srgbClr val="FF0000"/>
                </a:solidFill>
              </a:rPr>
              <a:t>evaluate </a:t>
            </a:r>
            <a:r>
              <a:rPr lang="en-US" sz="2400" dirty="0"/>
              <a:t>the article’s argument or contribution within the context of the field of study and beyond.</a:t>
            </a:r>
            <a:endParaRPr lang="en-US" sz="2400" b="1" dirty="0">
              <a:solidFill>
                <a:srgbClr val="FF0000"/>
              </a:solidFill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sz="2400" b="1" dirty="0"/>
              <a:t>Problem-solving in Science or Health: </a:t>
            </a:r>
            <a:r>
              <a:rPr lang="en-US" sz="2400" dirty="0"/>
              <a:t>Students </a:t>
            </a:r>
            <a:r>
              <a:rPr lang="en-US" sz="2400" dirty="0">
                <a:solidFill>
                  <a:srgbClr val="FF0000"/>
                </a:solidFill>
              </a:rPr>
              <a:t>create</a:t>
            </a:r>
            <a:r>
              <a:rPr lang="en-US" sz="2400" dirty="0"/>
              <a:t> solutions to improve the lives of fellow human beings.</a:t>
            </a:r>
            <a:endParaRPr lang="en-US" sz="2400" b="1" dirty="0"/>
          </a:p>
          <a:p>
            <a:pPr marL="571500" lvl="0" indent="-457200">
              <a:buFont typeface="+mj-lt"/>
              <a:buAutoNum type="arabicPeriod"/>
            </a:pPr>
            <a:r>
              <a:rPr lang="en-US" sz="2400" b="1" dirty="0"/>
              <a:t>Finding Sources: </a:t>
            </a:r>
            <a:r>
              <a:rPr lang="en-US" sz="2400" dirty="0"/>
              <a:t>Students </a:t>
            </a:r>
            <a:r>
              <a:rPr lang="en-US" sz="2400" dirty="0">
                <a:solidFill>
                  <a:srgbClr val="FF0000"/>
                </a:solidFill>
              </a:rPr>
              <a:t>navigate </a:t>
            </a:r>
            <a:r>
              <a:rPr lang="en-US" sz="2400" dirty="0"/>
              <a:t>databases and </a:t>
            </a:r>
            <a:r>
              <a:rPr lang="en-US" sz="2400" dirty="0">
                <a:solidFill>
                  <a:srgbClr val="FF0000"/>
                </a:solidFill>
              </a:rPr>
              <a:t>investigate </a:t>
            </a:r>
            <a:r>
              <a:rPr lang="en-US" sz="2400" dirty="0">
                <a:solidFill>
                  <a:srgbClr val="2F2B20"/>
                </a:solidFill>
              </a:rPr>
              <a:t>sources for their reliability and appropriateness.</a:t>
            </a:r>
            <a:endParaRPr lang="en-US" sz="2400" b="1" dirty="0">
              <a:solidFill>
                <a:srgbClr val="FF0000"/>
              </a:solidFill>
            </a:endParaRPr>
          </a:p>
          <a:p>
            <a:pPr marL="571500" lvl="0" indent="-457200">
              <a:buFont typeface="+mj-lt"/>
              <a:buAutoNum type="arabicPeriod"/>
            </a:pPr>
            <a:r>
              <a:rPr lang="en-US" sz="2400" b="1" dirty="0"/>
              <a:t>Using Case Studies</a:t>
            </a:r>
            <a:r>
              <a:rPr lang="en-US" sz="2400" dirty="0"/>
              <a:t>: Students </a:t>
            </a:r>
            <a:r>
              <a:rPr lang="en-US" sz="2400" dirty="0">
                <a:solidFill>
                  <a:srgbClr val="FF0000"/>
                </a:solidFill>
              </a:rPr>
              <a:t>analyze</a:t>
            </a:r>
            <a:r>
              <a:rPr lang="en-US" sz="2400" dirty="0"/>
              <a:t> relevant real world examples or simulations and </a:t>
            </a:r>
            <a:r>
              <a:rPr lang="en-US" sz="2400" dirty="0">
                <a:solidFill>
                  <a:srgbClr val="FF0000"/>
                </a:solidFill>
              </a:rPr>
              <a:t>apply</a:t>
            </a:r>
            <a:r>
              <a:rPr lang="en-US" sz="2400" dirty="0"/>
              <a:t> academic concepts learned in the course.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b="1" dirty="0"/>
              <a:t>Achieving Effective Collaboration</a:t>
            </a:r>
            <a:r>
              <a:rPr lang="en-US" sz="2400" dirty="0"/>
              <a:t> in a professional development setting)</a:t>
            </a:r>
            <a:r>
              <a:rPr lang="en-US" sz="2400" b="1" dirty="0"/>
              <a:t>: </a:t>
            </a:r>
            <a:r>
              <a:rPr lang="en-US" sz="2400" dirty="0"/>
              <a:t>Colleagues </a:t>
            </a:r>
            <a:r>
              <a:rPr lang="en-US" sz="2400" dirty="0">
                <a:solidFill>
                  <a:srgbClr val="FF0000"/>
                </a:solidFill>
              </a:rPr>
              <a:t>communicate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FF0000"/>
                </a:solidFill>
              </a:rPr>
              <a:t> cooperate </a:t>
            </a:r>
            <a:r>
              <a:rPr lang="en-US" sz="2400" dirty="0">
                <a:solidFill>
                  <a:srgbClr val="2F2B20"/>
                </a:solidFill>
              </a:rPr>
              <a:t>to reach a common goal.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098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60" y="505510"/>
            <a:ext cx="3474720" cy="1619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 dirty="0">
                <a:solidFill>
                  <a:schemeClr val="tx1"/>
                </a:solidFill>
              </a:rPr>
              <a:t>L</a:t>
            </a:r>
            <a:r>
              <a:rPr lang="en-US" sz="4400" dirty="0">
                <a:solidFill>
                  <a:schemeClr val="tx1"/>
                </a:solidFill>
              </a:rPr>
              <a:t>IST  </a:t>
            </a:r>
            <a:r>
              <a:rPr lang="en-US" sz="4000" b="0" dirty="0">
                <a:solidFill>
                  <a:schemeClr val="tx1"/>
                </a:solidFill>
              </a:rPr>
              <a:t>thinking steps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175" y="2546922"/>
            <a:ext cx="3967374" cy="3349757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5100" dirty="0">
                <a:solidFill>
                  <a:srgbClr val="FF0000"/>
                </a:solidFill>
              </a:rPr>
              <a:t>Unpack</a:t>
            </a:r>
            <a:r>
              <a:rPr lang="en-US" sz="5100" dirty="0"/>
              <a:t> the SLOs and uncover</a:t>
            </a:r>
          </a:p>
          <a:p>
            <a:r>
              <a:rPr lang="en-US" sz="5100" dirty="0"/>
              <a:t>more </a:t>
            </a:r>
            <a:r>
              <a:rPr lang="en-US" sz="5100" dirty="0">
                <a:solidFill>
                  <a:srgbClr val="FF0000"/>
                </a:solidFill>
              </a:rPr>
              <a:t>granular cognitive processes</a:t>
            </a:r>
            <a:r>
              <a:rPr lang="en-US" sz="5100" dirty="0"/>
              <a:t>.</a:t>
            </a:r>
          </a:p>
        </p:txBody>
      </p:sp>
      <p:pic>
        <p:nvPicPr>
          <p:cNvPr id="5" name="Content Placeholder 4" descr="unpack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7" r="11997"/>
          <a:stretch>
            <a:fillRect/>
          </a:stretch>
        </p:blipFill>
        <p:spPr>
          <a:xfrm>
            <a:off x="5232045" y="1340363"/>
            <a:ext cx="2667898" cy="3510070"/>
          </a:xfrm>
        </p:spPr>
      </p:pic>
    </p:spTree>
    <p:extLst>
      <p:ext uri="{BB962C8B-B14F-4D97-AF65-F5344CB8AC3E}">
        <p14:creationId xmlns:p14="http://schemas.microsoft.com/office/powerpoint/2010/main" val="108396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570" y="93869"/>
            <a:ext cx="7346611" cy="161925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Make the mental processes </a:t>
            </a:r>
            <a:r>
              <a:rPr lang="en-US" sz="3200" i="1" dirty="0">
                <a:solidFill>
                  <a:srgbClr val="FF0000"/>
                </a:solidFill>
              </a:rPr>
              <a:t>explicit</a:t>
            </a:r>
            <a:r>
              <a:rPr lang="en-US" sz="3200" dirty="0">
                <a:solidFill>
                  <a:schemeClr val="tx1"/>
                </a:solidFill>
              </a:rPr>
              <a:t> for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“Students will write a thesis statement.”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456" y="1910645"/>
            <a:ext cx="7597638" cy="49473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>
                <a:effectLst/>
              </a:rPr>
              <a:t>a. Student demonstrates an understanding of the </a:t>
            </a:r>
            <a:r>
              <a:rPr lang="en-US" sz="2800" b="1" dirty="0">
                <a:effectLst/>
              </a:rPr>
              <a:t>purpose</a:t>
            </a:r>
            <a:r>
              <a:rPr lang="en-US" sz="2800" dirty="0">
                <a:effectLst/>
              </a:rPr>
              <a:t> of a thesis statement.  </a:t>
            </a:r>
          </a:p>
          <a:p>
            <a:pPr algn="l"/>
            <a:r>
              <a:rPr lang="en-US" sz="2800" dirty="0">
                <a:effectLst/>
              </a:rPr>
              <a:t>b. Student is familiar with </a:t>
            </a:r>
            <a:r>
              <a:rPr lang="en-US" sz="2800" b="1" dirty="0">
                <a:effectLst/>
              </a:rPr>
              <a:t>various types of thesis </a:t>
            </a:r>
            <a:r>
              <a:rPr lang="en-US" sz="2800" dirty="0">
                <a:effectLst/>
              </a:rPr>
              <a:t>statements: analytical, expository, and argumentative.</a:t>
            </a:r>
          </a:p>
          <a:p>
            <a:pPr algn="l"/>
            <a:r>
              <a:rPr lang="en-US" sz="2800" dirty="0">
                <a:effectLst/>
              </a:rPr>
              <a:t>c. Student completes several different thesis statement templates to </a:t>
            </a:r>
            <a:r>
              <a:rPr lang="en-US" sz="2800" b="1" dirty="0">
                <a:effectLst/>
              </a:rPr>
              <a:t>practice writing thesis </a:t>
            </a:r>
            <a:r>
              <a:rPr lang="en-US" sz="2800" dirty="0">
                <a:effectLst/>
              </a:rPr>
              <a:t>statements.</a:t>
            </a:r>
          </a:p>
          <a:p>
            <a:pPr algn="l"/>
            <a:r>
              <a:rPr lang="en-US" sz="2800" dirty="0">
                <a:effectLst/>
              </a:rPr>
              <a:t>d. Student drafts and</a:t>
            </a:r>
            <a:r>
              <a:rPr lang="en-US" sz="2800" b="1" dirty="0">
                <a:effectLst/>
              </a:rPr>
              <a:t> revises a thesis statement</a:t>
            </a:r>
            <a:r>
              <a:rPr lang="en-US" sz="2800" dirty="0">
                <a:effectLst/>
              </a:rPr>
              <a:t>, along with a </a:t>
            </a:r>
            <a:r>
              <a:rPr lang="en-US" sz="2800" b="1" dirty="0">
                <a:effectLst/>
              </a:rPr>
              <a:t>working bibliography </a:t>
            </a:r>
            <a:r>
              <a:rPr lang="en-US" sz="2800" dirty="0">
                <a:effectLst/>
              </a:rPr>
              <a:t>to support his/her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3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sed bloom thinking skill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1600"/>
            <a:ext cx="5473700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30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"/>
            <a:ext cx="1862667" cy="1619250"/>
          </a:xfrm>
        </p:spPr>
        <p:txBody>
          <a:bodyPr/>
          <a:lstStyle/>
          <a:p>
            <a:r>
              <a:rPr lang="en-US" sz="9600" dirty="0">
                <a:solidFill>
                  <a:schemeClr val="tx1"/>
                </a:solidFill>
              </a:rPr>
              <a:t>L</a:t>
            </a:r>
            <a:r>
              <a:rPr lang="en-US" sz="4400" b="0" dirty="0">
                <a:solidFill>
                  <a:schemeClr val="tx1"/>
                </a:solidFill>
              </a:rPr>
              <a:t>IST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3468290"/>
            <a:ext cx="3474720" cy="27432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6622" y="2001475"/>
            <a:ext cx="8873066" cy="4930752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effectLst/>
              </a:rPr>
              <a:t>First, I would like my students to </a:t>
            </a:r>
            <a:r>
              <a:rPr lang="en-US" sz="2600" b="1" i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&lt;insert Bloom verb</a:t>
            </a:r>
            <a:r>
              <a:rPr lang="en-US" sz="26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&gt;</a:t>
            </a:r>
            <a:br>
              <a:rPr lang="en-US" sz="2600" u="sng" dirty="0">
                <a:solidFill>
                  <a:srgbClr val="FF0000"/>
                </a:solidFill>
                <a:effectLst/>
              </a:rPr>
            </a:br>
            <a:endParaRPr lang="en-US" sz="2600" dirty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sz="2600" dirty="0">
                <a:effectLst/>
              </a:rPr>
              <a:t>Next, I would like my students to </a:t>
            </a:r>
            <a:r>
              <a:rPr lang="en-US" sz="2600" b="1" i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&lt;insert Bloom verb</a:t>
            </a:r>
            <a:r>
              <a:rPr lang="en-US" sz="26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&gt;</a:t>
            </a:r>
            <a:br>
              <a:rPr lang="en-US" sz="2600" u="sng" dirty="0">
                <a:solidFill>
                  <a:srgbClr val="FF0000"/>
                </a:solidFill>
                <a:effectLst/>
              </a:rPr>
            </a:br>
            <a:endParaRPr lang="en-US" sz="2600" dirty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sz="2600" dirty="0">
                <a:effectLst/>
              </a:rPr>
              <a:t>Next, I would like my students to </a:t>
            </a:r>
            <a:r>
              <a:rPr lang="en-US" sz="2600" b="1" i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&lt;insert Bloom verb</a:t>
            </a:r>
            <a:r>
              <a:rPr lang="en-US" sz="26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&gt;</a:t>
            </a:r>
            <a:br>
              <a:rPr lang="en-US" sz="2600" u="sng" dirty="0">
                <a:effectLst/>
              </a:rPr>
            </a:br>
            <a:endParaRPr lang="en-US" sz="2600" dirty="0">
              <a:effectLst/>
            </a:endParaRPr>
          </a:p>
          <a:p>
            <a:pPr marL="0" indent="0">
              <a:buNone/>
            </a:pPr>
            <a:r>
              <a:rPr lang="en-US" sz="2600" dirty="0">
                <a:effectLst/>
              </a:rPr>
              <a:t>Next, I would like my students to </a:t>
            </a:r>
            <a:r>
              <a:rPr lang="en-US" sz="2600" b="1" i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&lt;insert Bloom verb</a:t>
            </a:r>
            <a:r>
              <a:rPr lang="en-US" sz="2600" b="1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5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434</TotalTime>
  <Words>306</Words>
  <Application>Microsoft Macintosh PowerPoint</Application>
  <PresentationFormat>On-screen Show (4:3)</PresentationFormat>
  <Paragraphs>66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新細明體</vt:lpstr>
      <vt:lpstr>Arial</vt:lpstr>
      <vt:lpstr>Avenir Book</vt:lpstr>
      <vt:lpstr>Avenir Heavy</vt:lpstr>
      <vt:lpstr>Calibri</vt:lpstr>
      <vt:lpstr>Cambria</vt:lpstr>
      <vt:lpstr>Adjacency</vt:lpstr>
      <vt:lpstr>PowerPoint Presentation</vt:lpstr>
      <vt:lpstr>The ALLURE of Play a learning game design workshop</vt:lpstr>
      <vt:lpstr> ASK where to apply the play</vt:lpstr>
      <vt:lpstr>My students reach a learning bottleneck when we work on________________. </vt:lpstr>
      <vt:lpstr>Lesson Topics with Goals</vt:lpstr>
      <vt:lpstr>LIST  thinking steps</vt:lpstr>
      <vt:lpstr>Make the mental processes explicit for  “Students will write a thesis statement.”</vt:lpstr>
      <vt:lpstr>PowerPoint Presentation</vt:lpstr>
      <vt:lpstr>LIST</vt:lpstr>
      <vt:lpstr>LINK thinking steps to play</vt:lpstr>
      <vt:lpstr>UNDERSTAND how design principles operate</vt:lpstr>
      <vt:lpstr>REINFORCE play and learning</vt:lpstr>
      <vt:lpstr>EVALUATE learner experience</vt:lpstr>
      <vt:lpstr>Selected Sources</vt:lpstr>
      <vt:lpstr>Session Evaluations  There are two ways to access the session and presenter evaluations:</vt:lpstr>
    </vt:vector>
  </TitlesOfParts>
  <Company>Mercy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ALLURE of Play</dc:title>
  <dc:creator>VICTORIA MONDELLI</dc:creator>
  <cp:lastModifiedBy>Joe Bisz</cp:lastModifiedBy>
  <cp:revision>40</cp:revision>
  <dcterms:created xsi:type="dcterms:W3CDTF">2017-06-03T17:49:28Z</dcterms:created>
  <dcterms:modified xsi:type="dcterms:W3CDTF">2019-02-18T07:56:20Z</dcterms:modified>
</cp:coreProperties>
</file>