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4"/>
  </p:handoutMasterIdLst>
  <p:sldIdLst>
    <p:sldId id="324" r:id="rId2"/>
    <p:sldId id="276" r:id="rId3"/>
    <p:sldId id="313" r:id="rId4"/>
    <p:sldId id="288" r:id="rId5"/>
    <p:sldId id="308" r:id="rId6"/>
    <p:sldId id="314" r:id="rId7"/>
    <p:sldId id="257" r:id="rId8"/>
    <p:sldId id="262" r:id="rId9"/>
    <p:sldId id="263" r:id="rId10"/>
    <p:sldId id="264" r:id="rId11"/>
    <p:sldId id="265" r:id="rId12"/>
    <p:sldId id="267" r:id="rId13"/>
    <p:sldId id="266" r:id="rId14"/>
    <p:sldId id="301" r:id="rId15"/>
    <p:sldId id="302" r:id="rId16"/>
    <p:sldId id="315" r:id="rId17"/>
    <p:sldId id="316" r:id="rId18"/>
    <p:sldId id="274" r:id="rId19"/>
    <p:sldId id="275" r:id="rId20"/>
    <p:sldId id="295" r:id="rId21"/>
    <p:sldId id="307" r:id="rId22"/>
    <p:sldId id="261" r:id="rId23"/>
    <p:sldId id="317" r:id="rId24"/>
    <p:sldId id="318" r:id="rId25"/>
    <p:sldId id="293" r:id="rId26"/>
    <p:sldId id="306" r:id="rId27"/>
    <p:sldId id="270" r:id="rId28"/>
    <p:sldId id="319" r:id="rId29"/>
    <p:sldId id="320" r:id="rId30"/>
    <p:sldId id="321" r:id="rId31"/>
    <p:sldId id="322" r:id="rId32"/>
    <p:sldId id="32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0"/>
    <p:restoredTop sz="95701" autoAdjust="0"/>
  </p:normalViewPr>
  <p:slideViewPr>
    <p:cSldViewPr snapToGrid="0" snapToObjects="1">
      <p:cViewPr varScale="1">
        <p:scale>
          <a:sx n="103" d="100"/>
          <a:sy n="103" d="100"/>
        </p:scale>
        <p:origin x="10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A9A5B-A607-2B4B-982E-B71D475D22B4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2B362-F2B6-814D-B0DC-7E88AA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0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0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0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2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4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4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6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5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7924-A81F-3845-AA02-1AF11CF65C7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21D0B-85EE-2F4D-8DA1-80D0B8718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4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14811-FAD4-944B-8BEB-9FF3E8CEE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/>
              <a:t>"This presentation leaves copyright of the content to the presenter. Unless otherwise noted in the materials, uploaded content carries the </a:t>
            </a:r>
            <a:r>
              <a:rPr lang="en-US" sz="2200" u="sng" dirty="0">
                <a:latin typeface="Calibri" panose="020F0502020204030204" pitchFamily="34" charset="0"/>
              </a:rPr>
              <a:t>Attribution-</a:t>
            </a:r>
            <a:r>
              <a:rPr lang="en-US" sz="2200" u="sng" dirty="0" err="1">
                <a:latin typeface="Calibri" panose="020F0502020204030204" pitchFamily="34" charset="0"/>
              </a:rPr>
              <a:t>NonCommercial</a:t>
            </a:r>
            <a:r>
              <a:rPr lang="en-US" sz="2200" u="sng" dirty="0">
                <a:latin typeface="Calibri" panose="020F0502020204030204" pitchFamily="34" charset="0"/>
              </a:rPr>
              <a:t>-</a:t>
            </a:r>
            <a:r>
              <a:rPr lang="en-US" sz="2200" u="sng" dirty="0" err="1">
                <a:latin typeface="Calibri" panose="020F0502020204030204" pitchFamily="34" charset="0"/>
              </a:rPr>
              <a:t>NoDerivs</a:t>
            </a:r>
            <a:r>
              <a:rPr lang="en-US" sz="2200" u="sng" dirty="0">
                <a:latin typeface="Calibri" panose="020F0502020204030204" pitchFamily="34" charset="0"/>
              </a:rPr>
              <a:t> CC BY-NC-ND</a:t>
            </a:r>
            <a:r>
              <a:rPr lang="en-US" sz="2200" dirty="0">
                <a:latin typeface="Calibri" panose="020F0502020204030204" pitchFamily="34" charset="0"/>
              </a:rPr>
              <a:t>, </a:t>
            </a:r>
            <a:r>
              <a:rPr lang="en-US" sz="2200" i="1" dirty="0"/>
              <a:t>which grants usage to the general public, with appropriate credit to the author.”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Copyright 2019 by Victoria </a:t>
            </a:r>
            <a:r>
              <a:rPr lang="en-US" dirty="0" err="1"/>
              <a:t>Mondelli</a:t>
            </a:r>
            <a:r>
              <a:rPr lang="en-US" dirty="0"/>
              <a:t> and Joe </a:t>
            </a:r>
            <a:r>
              <a:rPr lang="en-US" dirty="0" err="1"/>
              <a:t>Bisz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77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08" y="0"/>
            <a:ext cx="5029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8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87" y="-90115"/>
            <a:ext cx="268224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61" y="-90113"/>
            <a:ext cx="2682240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40" y="1651001"/>
            <a:ext cx="268224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94" y="1651000"/>
            <a:ext cx="2682240" cy="365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60" y="3417592"/>
            <a:ext cx="268224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73" y="3238500"/>
            <a:ext cx="268224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1" y="-228600"/>
            <a:ext cx="268224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54" y="-228600"/>
            <a:ext cx="268224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42" y="1481571"/>
            <a:ext cx="268224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88" y="1519671"/>
            <a:ext cx="268224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3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" y="148021"/>
            <a:ext cx="3568700" cy="17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2" y="1875221"/>
            <a:ext cx="1447800" cy="144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7A62-6466-4D44-ADD2-D966021D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826" y="24714"/>
            <a:ext cx="5284466" cy="68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6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" y="148021"/>
            <a:ext cx="3568700" cy="172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2" y="1875221"/>
            <a:ext cx="1447800" cy="1447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19461-50D9-B24B-B52D-39E72C39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242" y="49428"/>
            <a:ext cx="5256261" cy="68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2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AC2946-F621-3341-8D8F-071AE5D3F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29200" cy="6858000"/>
          </a:xfrm>
        </p:spPr>
      </p:pic>
    </p:spTree>
    <p:extLst>
      <p:ext uri="{BB962C8B-B14F-4D97-AF65-F5344CB8AC3E}">
        <p14:creationId xmlns:p14="http://schemas.microsoft.com/office/powerpoint/2010/main" val="242129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EF2AD5-E27A-B146-9F57-9DA5BB884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072" y="0"/>
            <a:ext cx="5029200" cy="6858000"/>
          </a:xfrm>
        </p:spPr>
      </p:pic>
    </p:spTree>
    <p:extLst>
      <p:ext uri="{BB962C8B-B14F-4D97-AF65-F5344CB8AC3E}">
        <p14:creationId xmlns:p14="http://schemas.microsoft.com/office/powerpoint/2010/main" val="2052450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Math Equation Cut-up-No Hands Up.pdf">
            <a:extLst>
              <a:ext uri="{FF2B5EF4-FFF2-40B4-BE49-F238E27FC236}">
                <a16:creationId xmlns:a16="http://schemas.microsoft.com/office/drawing/2014/main" id="{86B4D01A-E834-C549-BCEC-2FE2F977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>
            <a:extLst>
              <a:ext uri="{FF2B5EF4-FFF2-40B4-BE49-F238E27FC236}">
                <a16:creationId xmlns:a16="http://schemas.microsoft.com/office/drawing/2014/main" id="{58B57D0D-9B9F-4242-9555-710379BD8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1524" y="215900"/>
            <a:ext cx="7666391" cy="1886013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altLang="en-US" sz="2100" dirty="0"/>
              <a:t> 1. Move the squares around until the values are equal on both sides  </a:t>
            </a:r>
            <a:br>
              <a:rPr lang="en-US" altLang="en-US" sz="2100" dirty="0"/>
            </a:br>
            <a:r>
              <a:rPr lang="en-US" altLang="en-US" sz="2100" dirty="0"/>
              <a:t>      of the equal (=) sign.</a:t>
            </a:r>
            <a:br>
              <a:rPr lang="en-US" altLang="en-US" sz="2100" dirty="0"/>
            </a:br>
            <a:br>
              <a:rPr lang="en-US" altLang="en-US" sz="900" dirty="0"/>
            </a:br>
            <a:r>
              <a:rPr lang="en-US" altLang="en-US" sz="900" dirty="0"/>
              <a:t> </a:t>
            </a:r>
            <a:r>
              <a:rPr lang="en-US" altLang="en-US" sz="2100" dirty="0"/>
              <a:t>2. You must use ALL squares, including minus (-) signs.</a:t>
            </a:r>
          </a:p>
        </p:txBody>
      </p:sp>
    </p:spTree>
    <p:extLst>
      <p:ext uri="{BB962C8B-B14F-4D97-AF65-F5344CB8AC3E}">
        <p14:creationId xmlns:p14="http://schemas.microsoft.com/office/powerpoint/2010/main" val="307770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30373BCB-8FEC-CF4F-9EDE-6410DE945D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3" name="Picture 4" descr="Math Equation Cut-up-Answers.pdf">
            <a:extLst>
              <a:ext uri="{FF2B5EF4-FFF2-40B4-BE49-F238E27FC236}">
                <a16:creationId xmlns:a16="http://schemas.microsoft.com/office/drawing/2014/main" id="{E58ACBA2-A0B2-0C4B-B3B4-F2408DCE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070"/>
            <a:ext cx="9144000" cy="70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9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6FE01F-A85E-6B44-87DD-991A11C85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" y="1667739"/>
            <a:ext cx="9141877" cy="3507495"/>
          </a:xfrm>
        </p:spPr>
      </p:pic>
    </p:spTree>
    <p:extLst>
      <p:ext uri="{BB962C8B-B14F-4D97-AF65-F5344CB8AC3E}">
        <p14:creationId xmlns:p14="http://schemas.microsoft.com/office/powerpoint/2010/main" val="208482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2B93B-7924-984C-957E-8BF584F1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344" y="0"/>
            <a:ext cx="5163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7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7B8596-25D7-564E-B77B-15321D42E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152" y="153939"/>
            <a:ext cx="5372128" cy="6704061"/>
          </a:xfrm>
        </p:spPr>
      </p:pic>
    </p:spTree>
    <p:extLst>
      <p:ext uri="{BB962C8B-B14F-4D97-AF65-F5344CB8AC3E}">
        <p14:creationId xmlns:p14="http://schemas.microsoft.com/office/powerpoint/2010/main" val="252860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RiverCrab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63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BF1EA-7EB7-6545-8A48-66281698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7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B043C-1C30-2440-9B43-56E69F224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450" y="0"/>
            <a:ext cx="5029200" cy="6858000"/>
          </a:xfrm>
        </p:spPr>
      </p:pic>
    </p:spTree>
    <p:extLst>
      <p:ext uri="{BB962C8B-B14F-4D97-AF65-F5344CB8AC3E}">
        <p14:creationId xmlns:p14="http://schemas.microsoft.com/office/powerpoint/2010/main" val="3094891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61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5F4CA-52B6-EF48-9134-BEC213A7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320"/>
            <a:ext cx="9144000" cy="54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28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F53769-D4BD-4A43-969A-FDD6C4C4C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29200" cy="6858000"/>
          </a:xfrm>
        </p:spPr>
      </p:pic>
    </p:spTree>
    <p:extLst>
      <p:ext uri="{BB962C8B-B14F-4D97-AF65-F5344CB8AC3E}">
        <p14:creationId xmlns:p14="http://schemas.microsoft.com/office/powerpoint/2010/main" val="3782002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7F9947-802A-BE4B-B880-41A7DB6F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29200" cy="6858000"/>
          </a:xfrm>
        </p:spPr>
      </p:pic>
    </p:spTree>
    <p:extLst>
      <p:ext uri="{BB962C8B-B14F-4D97-AF65-F5344CB8AC3E}">
        <p14:creationId xmlns:p14="http://schemas.microsoft.com/office/powerpoint/2010/main" val="35086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727AC9-9A45-9C40-93D1-215D5EE9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371"/>
            <a:ext cx="9144000" cy="37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2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85594A-F876-744F-BEBE-88DC76188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75" y="0"/>
            <a:ext cx="53756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4935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8A5AD-658E-4645-BDC4-66837A51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12" y="0"/>
            <a:ext cx="5199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47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F7D55-97BE-3044-ABA1-994A4947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926" y="0"/>
            <a:ext cx="4202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Digital 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70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“Digital Natives are used to receiving information really fast. They like to parallel process and </a:t>
            </a:r>
            <a:r>
              <a:rPr lang="en-US" b="1" dirty="0"/>
              <a:t>multi-task</a:t>
            </a:r>
            <a:r>
              <a:rPr lang="en-US" dirty="0"/>
              <a:t>. They prefer their </a:t>
            </a:r>
            <a:r>
              <a:rPr lang="en-US" b="1" dirty="0"/>
              <a:t>graphics</a:t>
            </a:r>
            <a:r>
              <a:rPr lang="en-US" dirty="0"/>
              <a:t> before their text rather than the opposite. They prefer </a:t>
            </a:r>
            <a:r>
              <a:rPr lang="en-US" b="1" dirty="0"/>
              <a:t>random access</a:t>
            </a:r>
            <a:r>
              <a:rPr lang="en-US" dirty="0"/>
              <a:t> (like hypertext). They function best when networked. They thrive on instant gratification and </a:t>
            </a:r>
            <a:r>
              <a:rPr lang="en-US" b="1" dirty="0"/>
              <a:t>frequent rewards</a:t>
            </a:r>
            <a:r>
              <a:rPr lang="en-US" dirty="0"/>
              <a:t>. They prefer games to “serious” work. (Does any of this sound familiar?)” </a:t>
            </a:r>
          </a:p>
          <a:p>
            <a:pPr>
              <a:buNone/>
            </a:pPr>
            <a:endParaRPr lang="en-US" sz="2800" dirty="0"/>
          </a:p>
          <a:p>
            <a:pPr algn="r">
              <a:buNone/>
            </a:pPr>
            <a:r>
              <a:rPr lang="en-US" sz="2800" dirty="0"/>
              <a:t>--</a:t>
            </a:r>
            <a:r>
              <a:rPr lang="en-US" sz="2800" dirty="0" err="1"/>
              <a:t>Prensky</a:t>
            </a:r>
            <a:r>
              <a:rPr lang="en-US" sz="2800" dirty="0"/>
              <a:t>, </a:t>
            </a:r>
            <a:r>
              <a:rPr lang="en-US" sz="2800" i="1" dirty="0"/>
              <a:t>Digital Natives Pt 1</a:t>
            </a:r>
            <a:r>
              <a:rPr lang="en-US" sz="2800" dirty="0"/>
              <a:t>, </a:t>
            </a:r>
            <a:r>
              <a:rPr lang="en-US" sz="2800" dirty="0" err="1"/>
              <a:t>Pg</a:t>
            </a:r>
            <a:r>
              <a:rPr lang="en-US" sz="2800" dirty="0"/>
              <a:t> 1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2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71BD9-0E74-9A4D-B1CE-8FC49D74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B34C2-49EE-8240-A984-FC24CF71D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Networked or Sensory Environment </a:t>
            </a:r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dirty="0"/>
              <a:t>(graphics, etc.)</a:t>
            </a:r>
          </a:p>
          <a:p>
            <a:r>
              <a:rPr lang="en-US" b="1" dirty="0"/>
              <a:t>Fast, Random, or Simultaneous Access </a:t>
            </a:r>
            <a:r>
              <a:rPr lang="en-US" dirty="0"/>
              <a:t>(multitasking, etc.)</a:t>
            </a:r>
          </a:p>
          <a:p>
            <a:r>
              <a:rPr lang="en-US" b="1" dirty="0"/>
              <a:t>Frequent Rewards or Feedback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Additional Engagement Principles:</a:t>
            </a:r>
          </a:p>
          <a:p>
            <a:r>
              <a:rPr lang="en-US" b="1" dirty="0"/>
              <a:t>Challenge</a:t>
            </a:r>
            <a:endParaRPr lang="en-US" dirty="0"/>
          </a:p>
          <a:p>
            <a:r>
              <a:rPr lang="en-US" b="1" dirty="0"/>
              <a:t>Narrative or</a:t>
            </a:r>
            <a:r>
              <a:rPr lang="en-US" dirty="0"/>
              <a:t> </a:t>
            </a:r>
            <a:r>
              <a:rPr lang="en-US" b="1" dirty="0"/>
              <a:t>Fantasy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0944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87" y="-90115"/>
            <a:ext cx="268224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61" y="-90113"/>
            <a:ext cx="2682240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40" y="1651001"/>
            <a:ext cx="268224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94" y="1651000"/>
            <a:ext cx="2682240" cy="365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60" y="3417592"/>
            <a:ext cx="268224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56D9C3-78BE-2844-9ADF-FB2D1BA4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69" y="0"/>
            <a:ext cx="5036824" cy="68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8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3" y="6417"/>
            <a:ext cx="5022936" cy="684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8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24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19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187</Words>
  <Application>Microsoft Macintosh PowerPoint</Application>
  <PresentationFormat>On-screen Show (4:3)</PresentationFormat>
  <Paragraphs>17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Characteristics of Digital Natives</vt:lpstr>
      <vt:lpstr>Engagement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Move the squares around until the values are equal on both sides         of the equal (=) sign.   2. You must use ALL squares, including minus (-) signs.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Principles in Good Games</dc:title>
  <dc:creator>Joseph Bisz</dc:creator>
  <cp:lastModifiedBy>Joe Bisz</cp:lastModifiedBy>
  <cp:revision>75</cp:revision>
  <cp:lastPrinted>2013-08-14T10:15:50Z</cp:lastPrinted>
  <dcterms:created xsi:type="dcterms:W3CDTF">2012-04-20T02:48:56Z</dcterms:created>
  <dcterms:modified xsi:type="dcterms:W3CDTF">2019-02-18T07:55:39Z</dcterms:modified>
</cp:coreProperties>
</file>