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9" r:id="rId2"/>
    <p:sldId id="284" r:id="rId3"/>
    <p:sldId id="315" r:id="rId4"/>
    <p:sldId id="295" r:id="rId5"/>
    <p:sldId id="281" r:id="rId6"/>
    <p:sldId id="282" r:id="rId7"/>
    <p:sldId id="283" r:id="rId8"/>
    <p:sldId id="304" r:id="rId9"/>
    <p:sldId id="303" r:id="rId10"/>
    <p:sldId id="305" r:id="rId11"/>
    <p:sldId id="286" r:id="rId12"/>
    <p:sldId id="287" r:id="rId13"/>
    <p:sldId id="288" r:id="rId14"/>
    <p:sldId id="289" r:id="rId15"/>
    <p:sldId id="290" r:id="rId16"/>
    <p:sldId id="291" r:id="rId17"/>
    <p:sldId id="292" r:id="rId18"/>
    <p:sldId id="293" r:id="rId19"/>
    <p:sldId id="298" r:id="rId20"/>
    <p:sldId id="299" r:id="rId21"/>
    <p:sldId id="300" r:id="rId22"/>
    <p:sldId id="301" r:id="rId23"/>
    <p:sldId id="302" r:id="rId24"/>
    <p:sldId id="306" r:id="rId25"/>
    <p:sldId id="256" r:id="rId26"/>
    <p:sldId id="272" r:id="rId27"/>
    <p:sldId id="257" r:id="rId28"/>
    <p:sldId id="275" r:id="rId29"/>
    <p:sldId id="276" r:id="rId30"/>
    <p:sldId id="258" r:id="rId31"/>
    <p:sldId id="273" r:id="rId32"/>
    <p:sldId id="277" r:id="rId33"/>
    <p:sldId id="259" r:id="rId34"/>
    <p:sldId id="260" r:id="rId35"/>
    <p:sldId id="278" r:id="rId36"/>
    <p:sldId id="274" r:id="rId37"/>
    <p:sldId id="313" r:id="rId38"/>
    <p:sldId id="262" r:id="rId39"/>
    <p:sldId id="264" r:id="rId40"/>
    <p:sldId id="265" r:id="rId41"/>
    <p:sldId id="312" r:id="rId42"/>
    <p:sldId id="307" r:id="rId43"/>
    <p:sldId id="308" r:id="rId44"/>
    <p:sldId id="309" r:id="rId45"/>
    <p:sldId id="310" r:id="rId46"/>
    <p:sldId id="3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48" autoAdjust="0"/>
  </p:normalViewPr>
  <p:slideViewPr>
    <p:cSldViewPr snapToGrid="0">
      <p:cViewPr varScale="1">
        <p:scale>
          <a:sx n="55" d="100"/>
          <a:sy n="55" d="100"/>
        </p:scale>
        <p:origin x="121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solidFill>
                  <a:sysClr val="windowText" lastClr="000000"/>
                </a:solidFill>
              </a:rPr>
              <a:t>Native Freshmen</a:t>
            </a:r>
            <a:endParaRPr lang="en-US">
              <a:solidFill>
                <a:sysClr val="windowText" lastClr="000000"/>
              </a:solidFill>
            </a:endParaRPr>
          </a:p>
        </c:rich>
      </c:tx>
      <c:overlay val="0"/>
      <c:spPr>
        <a:noFill/>
        <a:ln>
          <a:noFill/>
        </a:ln>
        <a:effectLst/>
      </c:spPr>
    </c:title>
    <c:autoTitleDeleted val="0"/>
    <c:plotArea>
      <c:layout/>
      <c:barChart>
        <c:barDir val="col"/>
        <c:grouping val="stacked"/>
        <c:varyColors val="0"/>
        <c:ser>
          <c:idx val="0"/>
          <c:order val="0"/>
          <c:tx>
            <c:v>DFW</c:v>
          </c:tx>
          <c:spPr>
            <a:no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Sheet1!$B$10:$B$14</c:f>
              <c:numCache>
                <c:formatCode>General</c:formatCode>
                <c:ptCount val="5"/>
                <c:pt idx="0">
                  <c:v>84.4</c:v>
                </c:pt>
                <c:pt idx="1">
                  <c:v>77.7</c:v>
                </c:pt>
                <c:pt idx="2">
                  <c:v>84</c:v>
                </c:pt>
                <c:pt idx="3">
                  <c:v>90.4</c:v>
                </c:pt>
                <c:pt idx="4">
                  <c:v>81.400000000000006</c:v>
                </c:pt>
              </c:numCache>
            </c:numRef>
          </c:val>
          <c:extLst>
            <c:ext xmlns:c16="http://schemas.microsoft.com/office/drawing/2014/chart" uri="{C3380CC4-5D6E-409C-BE32-E72D297353CC}">
              <c16:uniqueId val="{00000000-94C3-4CFC-8C4E-A3FCEE94987E}"/>
            </c:ext>
          </c:extLst>
        </c:ser>
        <c:ser>
          <c:idx val="1"/>
          <c:order val="1"/>
          <c:tx>
            <c:v>No DFW</c:v>
          </c:tx>
          <c:spPr>
            <a:solidFill>
              <a:srgbClr val="0033CC"/>
            </a:solid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Sheet1!$B$17:$B$21</c:f>
              <c:numCache>
                <c:formatCode>General</c:formatCode>
                <c:ptCount val="5"/>
                <c:pt idx="0">
                  <c:v>12</c:v>
                </c:pt>
                <c:pt idx="1">
                  <c:v>12.899999999999991</c:v>
                </c:pt>
                <c:pt idx="2">
                  <c:v>11.299999999999997</c:v>
                </c:pt>
                <c:pt idx="3">
                  <c:v>8.3999999999999915</c:v>
                </c:pt>
                <c:pt idx="4">
                  <c:v>16</c:v>
                </c:pt>
              </c:numCache>
            </c:numRef>
          </c:val>
          <c:extLst>
            <c:ext xmlns:c16="http://schemas.microsoft.com/office/drawing/2014/chart" uri="{C3380CC4-5D6E-409C-BE32-E72D297353CC}">
              <c16:uniqueId val="{00000001-94C3-4CFC-8C4E-A3FCEE94987E}"/>
            </c:ext>
          </c:extLst>
        </c:ser>
        <c:dLbls>
          <c:showLegendKey val="0"/>
          <c:showVal val="0"/>
          <c:showCatName val="0"/>
          <c:showSerName val="0"/>
          <c:showPercent val="0"/>
          <c:showBubbleSize val="0"/>
        </c:dLbls>
        <c:gapWidth val="150"/>
        <c:overlap val="100"/>
        <c:axId val="166389744"/>
        <c:axId val="1"/>
      </c:barChart>
      <c:catAx>
        <c:axId val="16638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8974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solidFill>
                  <a:schemeClr val="tx1"/>
                </a:solidFill>
              </a:rPr>
              <a:t>Honors Freshmen</a:t>
            </a:r>
            <a:endParaRPr lang="en-US">
              <a:solidFill>
                <a:schemeClr val="tx1"/>
              </a:solidFill>
            </a:endParaRPr>
          </a:p>
        </c:rich>
      </c:tx>
      <c:overlay val="0"/>
      <c:spPr>
        <a:noFill/>
        <a:ln>
          <a:noFill/>
        </a:ln>
        <a:effectLst/>
      </c:spPr>
    </c:title>
    <c:autoTitleDeleted val="0"/>
    <c:plotArea>
      <c:layout>
        <c:manualLayout>
          <c:layoutTarget val="inner"/>
          <c:xMode val="edge"/>
          <c:yMode val="edge"/>
          <c:x val="9.3247810562100075E-2"/>
          <c:y val="0.21062629586811638"/>
          <c:w val="0.90675218943789992"/>
          <c:h val="0.59712854144847227"/>
        </c:manualLayout>
      </c:layout>
      <c:barChart>
        <c:barDir val="col"/>
        <c:grouping val="stacked"/>
        <c:varyColors val="0"/>
        <c:ser>
          <c:idx val="0"/>
          <c:order val="0"/>
          <c:tx>
            <c:v>DFW</c:v>
          </c:tx>
          <c:spPr>
            <a:no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Sheet1!$C$10:$C$14</c:f>
              <c:numCache>
                <c:formatCode>General</c:formatCode>
                <c:ptCount val="5"/>
                <c:pt idx="0">
                  <c:v>87</c:v>
                </c:pt>
                <c:pt idx="1">
                  <c:v>81.3</c:v>
                </c:pt>
                <c:pt idx="2">
                  <c:v>88.9</c:v>
                </c:pt>
                <c:pt idx="3">
                  <c:v>90.6</c:v>
                </c:pt>
                <c:pt idx="4">
                  <c:v>74.099999999999994</c:v>
                </c:pt>
              </c:numCache>
            </c:numRef>
          </c:val>
          <c:extLst>
            <c:ext xmlns:c16="http://schemas.microsoft.com/office/drawing/2014/chart" uri="{C3380CC4-5D6E-409C-BE32-E72D297353CC}">
              <c16:uniqueId val="{00000000-EA9C-4AB7-A75C-DA55CE96682E}"/>
            </c:ext>
          </c:extLst>
        </c:ser>
        <c:ser>
          <c:idx val="1"/>
          <c:order val="1"/>
          <c:tx>
            <c:v>No DFW</c:v>
          </c:tx>
          <c:spPr>
            <a:solidFill>
              <a:srgbClr val="0033CC"/>
            </a:solid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Sheet1!$C$17:$C$21</c:f>
              <c:numCache>
                <c:formatCode>General</c:formatCode>
                <c:ptCount val="5"/>
                <c:pt idx="0">
                  <c:v>10.299999999999997</c:v>
                </c:pt>
                <c:pt idx="1">
                  <c:v>13</c:v>
                </c:pt>
                <c:pt idx="2">
                  <c:v>8.5999999999999943</c:v>
                </c:pt>
                <c:pt idx="3">
                  <c:v>8.7000000000000028</c:v>
                </c:pt>
                <c:pt idx="4">
                  <c:v>24.5</c:v>
                </c:pt>
              </c:numCache>
            </c:numRef>
          </c:val>
          <c:extLst>
            <c:ext xmlns:c16="http://schemas.microsoft.com/office/drawing/2014/chart" uri="{C3380CC4-5D6E-409C-BE32-E72D297353CC}">
              <c16:uniqueId val="{00000001-EA9C-4AB7-A75C-DA55CE96682E}"/>
            </c:ext>
          </c:extLst>
        </c:ser>
        <c:dLbls>
          <c:showLegendKey val="0"/>
          <c:showVal val="0"/>
          <c:showCatName val="0"/>
          <c:showSerName val="0"/>
          <c:showPercent val="0"/>
          <c:showBubbleSize val="0"/>
        </c:dLbls>
        <c:gapWidth val="150"/>
        <c:overlap val="100"/>
        <c:axId val="166391408"/>
        <c:axId val="1"/>
      </c:barChart>
      <c:catAx>
        <c:axId val="16639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914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solidFill>
                  <a:sysClr val="windowText" lastClr="000000"/>
                </a:solidFill>
              </a:rPr>
              <a:t>Transfer</a:t>
            </a:r>
            <a:endParaRPr lang="en-US">
              <a:solidFill>
                <a:sysClr val="windowText" lastClr="000000"/>
              </a:solidFill>
            </a:endParaRPr>
          </a:p>
        </c:rich>
      </c:tx>
      <c:overlay val="0"/>
      <c:spPr>
        <a:noFill/>
        <a:ln>
          <a:noFill/>
        </a:ln>
        <a:effectLst/>
      </c:spPr>
    </c:title>
    <c:autoTitleDeleted val="0"/>
    <c:plotArea>
      <c:layout/>
      <c:barChart>
        <c:barDir val="col"/>
        <c:grouping val="stacked"/>
        <c:varyColors val="0"/>
        <c:ser>
          <c:idx val="0"/>
          <c:order val="0"/>
          <c:tx>
            <c:v>DFW</c:v>
          </c:tx>
          <c:spPr>
            <a:no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Sheet1!$D$10:$D$14</c:f>
              <c:numCache>
                <c:formatCode>General</c:formatCode>
                <c:ptCount val="5"/>
                <c:pt idx="0">
                  <c:v>73.7</c:v>
                </c:pt>
                <c:pt idx="1">
                  <c:v>79.2</c:v>
                </c:pt>
                <c:pt idx="2">
                  <c:v>81.2</c:v>
                </c:pt>
                <c:pt idx="3">
                  <c:v>79.099999999999994</c:v>
                </c:pt>
                <c:pt idx="4">
                  <c:v>72.3</c:v>
                </c:pt>
              </c:numCache>
            </c:numRef>
          </c:val>
          <c:extLst>
            <c:ext xmlns:c16="http://schemas.microsoft.com/office/drawing/2014/chart" uri="{C3380CC4-5D6E-409C-BE32-E72D297353CC}">
              <c16:uniqueId val="{00000000-23FC-4A6F-B1BA-FC4970D2C631}"/>
            </c:ext>
          </c:extLst>
        </c:ser>
        <c:ser>
          <c:idx val="1"/>
          <c:order val="1"/>
          <c:tx>
            <c:v>No DFW</c:v>
          </c:tx>
          <c:spPr>
            <a:solidFill>
              <a:srgbClr val="0033CC"/>
            </a:solid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Sheet1!$D$17:$D$21</c:f>
              <c:numCache>
                <c:formatCode>General</c:formatCode>
                <c:ptCount val="5"/>
                <c:pt idx="0">
                  <c:v>18.399999999999991</c:v>
                </c:pt>
                <c:pt idx="1">
                  <c:v>17.5</c:v>
                </c:pt>
                <c:pt idx="2">
                  <c:v>15.5</c:v>
                </c:pt>
                <c:pt idx="3">
                  <c:v>16.400000000000006</c:v>
                </c:pt>
                <c:pt idx="4">
                  <c:v>17.700000000000003</c:v>
                </c:pt>
              </c:numCache>
            </c:numRef>
          </c:val>
          <c:extLst>
            <c:ext xmlns:c16="http://schemas.microsoft.com/office/drawing/2014/chart" uri="{C3380CC4-5D6E-409C-BE32-E72D297353CC}">
              <c16:uniqueId val="{00000001-23FC-4A6F-B1BA-FC4970D2C631}"/>
            </c:ext>
          </c:extLst>
        </c:ser>
        <c:dLbls>
          <c:showLegendKey val="0"/>
          <c:showVal val="0"/>
          <c:showCatName val="0"/>
          <c:showSerName val="0"/>
          <c:showPercent val="0"/>
          <c:showBubbleSize val="0"/>
        </c:dLbls>
        <c:gapWidth val="150"/>
        <c:overlap val="100"/>
        <c:axId val="166376976"/>
        <c:axId val="1"/>
      </c:barChart>
      <c:catAx>
        <c:axId val="16637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697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solidFill>
                  <a:sysClr val="windowText" lastClr="000000"/>
                </a:solidFill>
              </a:rPr>
              <a:t>Transfer OL</a:t>
            </a:r>
            <a:endParaRPr lang="en-US">
              <a:solidFill>
                <a:sysClr val="windowText" lastClr="000000"/>
              </a:solidFill>
            </a:endParaRPr>
          </a:p>
        </c:rich>
      </c:tx>
      <c:overlay val="0"/>
      <c:spPr>
        <a:noFill/>
        <a:ln>
          <a:noFill/>
        </a:ln>
        <a:effectLst/>
      </c:spPr>
    </c:title>
    <c:autoTitleDeleted val="0"/>
    <c:plotArea>
      <c:layout/>
      <c:barChart>
        <c:barDir val="col"/>
        <c:grouping val="stacked"/>
        <c:varyColors val="0"/>
        <c:ser>
          <c:idx val="0"/>
          <c:order val="0"/>
          <c:tx>
            <c:v>DFW</c:v>
          </c:tx>
          <c:spPr>
            <a:no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Sheet1!$E$10:$E$14</c:f>
              <c:numCache>
                <c:formatCode>General</c:formatCode>
                <c:ptCount val="5"/>
                <c:pt idx="0">
                  <c:v>53.4</c:v>
                </c:pt>
                <c:pt idx="1">
                  <c:v>65.3</c:v>
                </c:pt>
                <c:pt idx="2">
                  <c:v>72.3</c:v>
                </c:pt>
                <c:pt idx="3">
                  <c:v>68.3</c:v>
                </c:pt>
                <c:pt idx="4">
                  <c:v>67.5</c:v>
                </c:pt>
              </c:numCache>
            </c:numRef>
          </c:val>
          <c:extLst>
            <c:ext xmlns:c16="http://schemas.microsoft.com/office/drawing/2014/chart" uri="{C3380CC4-5D6E-409C-BE32-E72D297353CC}">
              <c16:uniqueId val="{00000000-2C98-4B30-9ADA-93F49D92B572}"/>
            </c:ext>
          </c:extLst>
        </c:ser>
        <c:ser>
          <c:idx val="1"/>
          <c:order val="1"/>
          <c:tx>
            <c:v>No DFW</c:v>
          </c:tx>
          <c:spPr>
            <a:solidFill>
              <a:srgbClr val="0033CC"/>
            </a:solidFill>
            <a:ln>
              <a:noFill/>
            </a:ln>
            <a:effectLst/>
          </c:spPr>
          <c:invertIfNegative val="0"/>
          <c:cat>
            <c:strRef>
              <c:f>Sheet1!$A$17:$A$21</c:f>
              <c:strCache>
                <c:ptCount val="5"/>
                <c:pt idx="0">
                  <c:v>First Term</c:v>
                </c:pt>
                <c:pt idx="1">
                  <c:v>Second Term</c:v>
                </c:pt>
                <c:pt idx="2">
                  <c:v>Second Year</c:v>
                </c:pt>
                <c:pt idx="3">
                  <c:v>Third Year</c:v>
                </c:pt>
                <c:pt idx="4">
                  <c:v>Later</c:v>
                </c:pt>
              </c:strCache>
            </c:strRef>
          </c:cat>
          <c:val>
            <c:numRef>
              <c:f>Sheet1!$E$17:$E$21</c:f>
              <c:numCache>
                <c:formatCode>General</c:formatCode>
                <c:ptCount val="5"/>
                <c:pt idx="0">
                  <c:v>35.4</c:v>
                </c:pt>
                <c:pt idx="1">
                  <c:v>28.5</c:v>
                </c:pt>
                <c:pt idx="2">
                  <c:v>21.600000000000009</c:v>
                </c:pt>
                <c:pt idx="3">
                  <c:v>26.100000000000009</c:v>
                </c:pt>
                <c:pt idx="4">
                  <c:v>21.700000000000003</c:v>
                </c:pt>
              </c:numCache>
            </c:numRef>
          </c:val>
          <c:extLst>
            <c:ext xmlns:c16="http://schemas.microsoft.com/office/drawing/2014/chart" uri="{C3380CC4-5D6E-409C-BE32-E72D297353CC}">
              <c16:uniqueId val="{00000001-2C98-4B30-9ADA-93F49D92B572}"/>
            </c:ext>
          </c:extLst>
        </c:ser>
        <c:dLbls>
          <c:showLegendKey val="0"/>
          <c:showVal val="0"/>
          <c:showCatName val="0"/>
          <c:showSerName val="0"/>
          <c:showPercent val="0"/>
          <c:showBubbleSize val="0"/>
        </c:dLbls>
        <c:gapWidth val="150"/>
        <c:overlap val="100"/>
        <c:axId val="166378224"/>
        <c:axId val="1"/>
      </c:barChart>
      <c:catAx>
        <c:axId val="16637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82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62C83-1D3B-4D99-B151-362966B46688}"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3428B-2FA9-4283-AD66-10A85A02448D}" type="slidenum">
              <a:rPr lang="en-US" smtClean="0"/>
              <a:t>‹#›</a:t>
            </a:fld>
            <a:endParaRPr lang="en-US"/>
          </a:p>
        </p:txBody>
      </p:sp>
    </p:spTree>
    <p:extLst>
      <p:ext uri="{BB962C8B-B14F-4D97-AF65-F5344CB8AC3E}">
        <p14:creationId xmlns:p14="http://schemas.microsoft.com/office/powerpoint/2010/main" val="165616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Premises</a:t>
            </a:r>
            <a:r>
              <a:rPr lang="en-US" baseline="0" dirty="0" smtClean="0"/>
              <a:t> – limited resources, different causes require different solutions</a:t>
            </a:r>
          </a:p>
          <a:p>
            <a:r>
              <a:rPr lang="en-US" dirty="0" smtClean="0"/>
              <a:t>The link between passing</a:t>
            </a:r>
            <a:r>
              <a:rPr lang="en-US" baseline="0" dirty="0" smtClean="0"/>
              <a:t> courses and persistence</a:t>
            </a:r>
          </a:p>
          <a:p>
            <a:r>
              <a:rPr lang="en-US" baseline="0" dirty="0" smtClean="0"/>
              <a:t>Gap analysis procedure – using de-identified examples from UIS</a:t>
            </a:r>
          </a:p>
          <a:p>
            <a:r>
              <a:rPr lang="en-US" baseline="0" dirty="0" smtClean="0"/>
              <a:t>Some cool tools that my colleague Bill </a:t>
            </a:r>
            <a:r>
              <a:rPr lang="en-US" baseline="0" dirty="0" err="1" smtClean="0"/>
              <a:t>Bloemer</a:t>
            </a:r>
            <a:r>
              <a:rPr lang="en-US" baseline="0" dirty="0" smtClean="0"/>
              <a:t> has been building</a:t>
            </a:r>
          </a:p>
          <a:p>
            <a:r>
              <a:rPr lang="en-US" baseline="0" dirty="0" smtClean="0"/>
              <a:t>Some initial findings using just quantitative analyses</a:t>
            </a:r>
          </a:p>
          <a:p>
            <a:r>
              <a:rPr lang="en-US" baseline="0" dirty="0" smtClean="0"/>
              <a:t>Future directions -- qualitative</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1</a:t>
            </a:fld>
            <a:endParaRPr lang="en-US"/>
          </a:p>
        </p:txBody>
      </p:sp>
    </p:spTree>
    <p:extLst>
      <p:ext uri="{BB962C8B-B14F-4D97-AF65-F5344CB8AC3E}">
        <p14:creationId xmlns:p14="http://schemas.microsoft.com/office/powerpoint/2010/main" val="139780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 OG; 10.7% OL fail;  </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28</a:t>
            </a:fld>
            <a:endParaRPr lang="en-US"/>
          </a:p>
        </p:txBody>
      </p:sp>
    </p:spTree>
    <p:extLst>
      <p:ext uri="{BB962C8B-B14F-4D97-AF65-F5344CB8AC3E}">
        <p14:creationId xmlns:p14="http://schemas.microsoft.com/office/powerpoint/2010/main" val="11578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visualization – slope and length of lines </a:t>
            </a:r>
          </a:p>
          <a:p>
            <a:r>
              <a:rPr lang="en-US" dirty="0" smtClean="0"/>
              <a:t>Nonlinear cliffs</a:t>
            </a:r>
          </a:p>
          <a:p>
            <a:r>
              <a:rPr lang="en-US" dirty="0" smtClean="0"/>
              <a:t>Can fluctuate wildly for small ns</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29</a:t>
            </a:fld>
            <a:endParaRPr lang="en-US"/>
          </a:p>
        </p:txBody>
      </p:sp>
    </p:spTree>
    <p:extLst>
      <p:ext uri="{BB962C8B-B14F-4D97-AF65-F5344CB8AC3E}">
        <p14:creationId xmlns:p14="http://schemas.microsoft.com/office/powerpoint/2010/main" val="196712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only GPA and DFW rates occasionally better  ACT or other scores can also be used</a:t>
            </a:r>
          </a:p>
          <a:p>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31</a:t>
            </a:fld>
            <a:endParaRPr lang="en-US"/>
          </a:p>
        </p:txBody>
      </p:sp>
    </p:spTree>
    <p:extLst>
      <p:ext uri="{BB962C8B-B14F-4D97-AF65-F5344CB8AC3E}">
        <p14:creationId xmlns:p14="http://schemas.microsoft.com/office/powerpoint/2010/main" val="75307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only GPA and DEW rates occasionally better  ACT or other scores can also be used</a:t>
            </a:r>
          </a:p>
          <a:p>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32</a:t>
            </a:fld>
            <a:endParaRPr lang="en-US"/>
          </a:p>
        </p:txBody>
      </p:sp>
    </p:spTree>
    <p:extLst>
      <p:ext uri="{BB962C8B-B14F-4D97-AF65-F5344CB8AC3E}">
        <p14:creationId xmlns:p14="http://schemas.microsoft.com/office/powerpoint/2010/main" val="315649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Whether Course was passed is now a predictor</a:t>
            </a:r>
          </a:p>
          <a:p>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36</a:t>
            </a:fld>
            <a:endParaRPr lang="en-US"/>
          </a:p>
        </p:txBody>
      </p:sp>
    </p:spTree>
    <p:extLst>
      <p:ext uri="{BB962C8B-B14F-4D97-AF65-F5344CB8AC3E}">
        <p14:creationId xmlns:p14="http://schemas.microsoft.com/office/powerpoint/2010/main" val="208732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graduation rates have been a major focus for more than a few years, they remain depressingly low.  </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2</a:t>
            </a:fld>
            <a:endParaRPr lang="en-US"/>
          </a:p>
        </p:txBody>
      </p:sp>
    </p:spTree>
    <p:extLst>
      <p:ext uri="{BB962C8B-B14F-4D97-AF65-F5344CB8AC3E}">
        <p14:creationId xmlns:p14="http://schemas.microsoft.com/office/powerpoint/2010/main" val="46816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scale, though not revealed, is the same for all charts -- but</a:t>
            </a:r>
            <a:r>
              <a:rPr lang="en-US" baseline="0" dirty="0" smtClean="0"/>
              <a:t> different patterns for different types of students at different points in their academic journey</a:t>
            </a:r>
            <a:endParaRPr lang="en-US" dirty="0" smtClean="0"/>
          </a:p>
          <a:p>
            <a:endParaRPr lang="en-US" dirty="0"/>
          </a:p>
          <a:p>
            <a:r>
              <a:rPr lang="en-US" dirty="0" smtClean="0"/>
              <a:t>The impact of a DFW on retention varies by point in the student life cycle, and by type of student.</a:t>
            </a:r>
          </a:p>
          <a:p>
            <a:endParaRPr lang="en-US" dirty="0"/>
          </a:p>
          <a:p>
            <a:r>
              <a:rPr lang="en-US" dirty="0" smtClean="0"/>
              <a:t>The gap for “Later” is accounted for, in part, by the fact that successful students are being removed from the population by graduation, as time moves along.</a:t>
            </a:r>
            <a:endParaRPr lang="en-US" dirty="0"/>
          </a:p>
        </p:txBody>
      </p:sp>
      <p:sp>
        <p:nvSpPr>
          <p:cNvPr id="4" name="Slide Number Placeholder 3"/>
          <p:cNvSpPr>
            <a:spLocks noGrp="1"/>
          </p:cNvSpPr>
          <p:nvPr>
            <p:ph type="sldNum" sz="quarter" idx="10"/>
          </p:nvPr>
        </p:nvSpPr>
        <p:spPr/>
        <p:txBody>
          <a:bodyPr/>
          <a:lstStyle/>
          <a:p>
            <a:fld id="{473BFA68-628A-477E-A277-F2998AE8B879}" type="slidenum">
              <a:rPr lang="en-US" smtClean="0"/>
              <a:t>3</a:t>
            </a:fld>
            <a:endParaRPr lang="en-US"/>
          </a:p>
        </p:txBody>
      </p:sp>
    </p:spTree>
    <p:extLst>
      <p:ext uri="{BB962C8B-B14F-4D97-AF65-F5344CB8AC3E}">
        <p14:creationId xmlns:p14="http://schemas.microsoft.com/office/powerpoint/2010/main" val="342287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A7875-E969-48F2-AC56-E957DB830119}" type="slidenum">
              <a:rPr lang="en-US" smtClean="0"/>
              <a:pPr/>
              <a:t>6</a:t>
            </a:fld>
            <a:endParaRPr lang="en-US"/>
          </a:p>
        </p:txBody>
      </p:sp>
    </p:spTree>
    <p:extLst>
      <p:ext uri="{BB962C8B-B14F-4D97-AF65-F5344CB8AC3E}">
        <p14:creationId xmlns:p14="http://schemas.microsoft.com/office/powerpoint/2010/main" val="159637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A7875-E969-48F2-AC56-E957DB830119}" type="slidenum">
              <a:rPr lang="en-US" smtClean="0"/>
              <a:pPr/>
              <a:t>7</a:t>
            </a:fld>
            <a:endParaRPr lang="en-US"/>
          </a:p>
        </p:txBody>
      </p:sp>
    </p:spTree>
    <p:extLst>
      <p:ext uri="{BB962C8B-B14F-4D97-AF65-F5344CB8AC3E}">
        <p14:creationId xmlns:p14="http://schemas.microsoft.com/office/powerpoint/2010/main" val="127310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 2014 and Spring 2017</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8</a:t>
            </a:fld>
            <a:endParaRPr lang="en-US"/>
          </a:p>
        </p:txBody>
      </p:sp>
    </p:spTree>
    <p:extLst>
      <p:ext uri="{BB962C8B-B14F-4D97-AF65-F5344CB8AC3E}">
        <p14:creationId xmlns:p14="http://schemas.microsoft.com/office/powerpoint/2010/main" val="122937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FFA70-29CF-460C-A01D-D338BBC7A514}" type="slidenum">
              <a:rPr lang="en-US" smtClean="0"/>
              <a:t>21</a:t>
            </a:fld>
            <a:endParaRPr lang="en-US"/>
          </a:p>
        </p:txBody>
      </p:sp>
    </p:spTree>
    <p:extLst>
      <p:ext uri="{BB962C8B-B14F-4D97-AF65-F5344CB8AC3E}">
        <p14:creationId xmlns:p14="http://schemas.microsoft.com/office/powerpoint/2010/main" val="277713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visualizations to break</a:t>
            </a:r>
            <a:r>
              <a:rPr lang="en-US" baseline="0" dirty="0" smtClean="0"/>
              <a:t> down the findings a little more – to look for possible sources of the gap – Bill has created some neat tools for this purpose</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24</a:t>
            </a:fld>
            <a:endParaRPr lang="en-US"/>
          </a:p>
        </p:txBody>
      </p:sp>
    </p:spTree>
    <p:extLst>
      <p:ext uri="{BB962C8B-B14F-4D97-AF65-F5344CB8AC3E}">
        <p14:creationId xmlns:p14="http://schemas.microsoft.com/office/powerpoint/2010/main" val="421924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Rs</a:t>
            </a:r>
            <a:r>
              <a:rPr lang="en-US" dirty="0" smtClean="0"/>
              <a:t> are taking again just for credit</a:t>
            </a:r>
            <a:endParaRPr lang="en-US" dirty="0"/>
          </a:p>
        </p:txBody>
      </p:sp>
      <p:sp>
        <p:nvSpPr>
          <p:cNvPr id="4" name="Slide Number Placeholder 3"/>
          <p:cNvSpPr>
            <a:spLocks noGrp="1"/>
          </p:cNvSpPr>
          <p:nvPr>
            <p:ph type="sldNum" sz="quarter" idx="10"/>
          </p:nvPr>
        </p:nvSpPr>
        <p:spPr/>
        <p:txBody>
          <a:bodyPr/>
          <a:lstStyle/>
          <a:p>
            <a:fld id="{F153428B-2FA9-4283-AD66-10A85A02448D}" type="slidenum">
              <a:rPr lang="en-US" smtClean="0"/>
              <a:t>27</a:t>
            </a:fld>
            <a:endParaRPr lang="en-US"/>
          </a:p>
        </p:txBody>
      </p:sp>
    </p:spTree>
    <p:extLst>
      <p:ext uri="{BB962C8B-B14F-4D97-AF65-F5344CB8AC3E}">
        <p14:creationId xmlns:p14="http://schemas.microsoft.com/office/powerpoint/2010/main" val="408489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0AACD-4129-4E41-857E-7A8D49FF4C3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166626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0AACD-4129-4E41-857E-7A8D49FF4C3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159956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0AACD-4129-4E41-857E-7A8D49FF4C3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248996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io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7"/>
          <p:cNvSpPr>
            <a:spLocks noGrp="1"/>
          </p:cNvSpPr>
          <p:nvPr>
            <p:ph sz="quarter" idx="10"/>
          </p:nvPr>
        </p:nvSpPr>
        <p:spPr>
          <a:xfrm>
            <a:off x="609600" y="1183961"/>
            <a:ext cx="11104035" cy="4979808"/>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831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0AACD-4129-4E41-857E-7A8D49FF4C3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304993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0AACD-4129-4E41-857E-7A8D49FF4C3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172253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80AACD-4129-4E41-857E-7A8D49FF4C3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4168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0AACD-4129-4E41-857E-7A8D49FF4C3D}"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411063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80AACD-4129-4E41-857E-7A8D49FF4C3D}"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217728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0AACD-4129-4E41-857E-7A8D49FF4C3D}"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272927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80AACD-4129-4E41-857E-7A8D49FF4C3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122532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80AACD-4129-4E41-857E-7A8D49FF4C3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DCDCE-0497-48B9-AC6B-C25C9281AFEB}" type="slidenum">
              <a:rPr lang="en-US" smtClean="0"/>
              <a:t>‹#›</a:t>
            </a:fld>
            <a:endParaRPr lang="en-US"/>
          </a:p>
        </p:txBody>
      </p:sp>
    </p:spTree>
    <p:extLst>
      <p:ext uri="{BB962C8B-B14F-4D97-AF65-F5344CB8AC3E}">
        <p14:creationId xmlns:p14="http://schemas.microsoft.com/office/powerpoint/2010/main" val="131397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0AACD-4129-4E41-857E-7A8D49FF4C3D}" type="datetimeFigureOut">
              <a:rPr lang="en-US" smtClean="0"/>
              <a:t>2/21/2019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DCDCE-0497-48B9-AC6B-C25C9281AFEB}" type="slidenum">
              <a:rPr lang="en-US" smtClean="0"/>
              <a:t>‹#›</a:t>
            </a:fld>
            <a:endParaRPr lang="en-US"/>
          </a:p>
        </p:txBody>
      </p:sp>
    </p:spTree>
    <p:extLst>
      <p:ext uri="{BB962C8B-B14F-4D97-AF65-F5344CB8AC3E}">
        <p14:creationId xmlns:p14="http://schemas.microsoft.com/office/powerpoint/2010/main" val="337540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mailto:bbloe1@uis.edu"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mailto:kswan4@uis.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5411755" cy="6961694"/>
          </a:xfrm>
          <a:prstGeom prst="rect">
            <a:avLst/>
          </a:prstGeom>
        </p:spPr>
      </p:pic>
      <p:sp>
        <p:nvSpPr>
          <p:cNvPr id="2" name="Title 1"/>
          <p:cNvSpPr>
            <a:spLocks noGrp="1"/>
          </p:cNvSpPr>
          <p:nvPr>
            <p:ph type="ctrTitle"/>
          </p:nvPr>
        </p:nvSpPr>
        <p:spPr>
          <a:xfrm>
            <a:off x="3004453" y="798166"/>
            <a:ext cx="9144000" cy="2387600"/>
          </a:xfrm>
        </p:spPr>
        <p:txBody>
          <a:bodyPr/>
          <a:lstStyle/>
          <a:p>
            <a:r>
              <a:rPr lang="en-US" dirty="0" smtClean="0"/>
              <a:t>GAP ANALYSIS:</a:t>
            </a:r>
            <a:br>
              <a:rPr lang="en-US" dirty="0" smtClean="0"/>
            </a:br>
            <a:r>
              <a:rPr lang="en-US" sz="4000" dirty="0" smtClean="0"/>
              <a:t>Smart Strategies for Identifying </a:t>
            </a:r>
            <a:br>
              <a:rPr lang="en-US" sz="4000" dirty="0" smtClean="0"/>
            </a:br>
            <a:r>
              <a:rPr lang="en-US" sz="4000" dirty="0" smtClean="0"/>
              <a:t>Courses Impeding Student Success</a:t>
            </a:r>
            <a:endParaRPr lang="en-US" sz="4000" dirty="0"/>
          </a:p>
        </p:txBody>
      </p:sp>
      <p:sp>
        <p:nvSpPr>
          <p:cNvPr id="3" name="Subtitle 2"/>
          <p:cNvSpPr>
            <a:spLocks noGrp="1"/>
          </p:cNvSpPr>
          <p:nvPr>
            <p:ph type="subTitle" idx="1"/>
          </p:nvPr>
        </p:nvSpPr>
        <p:spPr>
          <a:xfrm>
            <a:off x="3004453" y="4201738"/>
            <a:ext cx="9144000" cy="1655762"/>
          </a:xfrm>
        </p:spPr>
        <p:txBody>
          <a:bodyPr>
            <a:normAutofit/>
          </a:bodyPr>
          <a:lstStyle/>
          <a:p>
            <a:pPr>
              <a:lnSpc>
                <a:spcPct val="100000"/>
              </a:lnSpc>
              <a:spcBef>
                <a:spcPts val="0"/>
              </a:spcBef>
            </a:pPr>
            <a:r>
              <a:rPr lang="en-US" sz="3200" dirty="0" smtClean="0"/>
              <a:t>Karen Swan &amp; Bill </a:t>
            </a:r>
            <a:r>
              <a:rPr lang="en-US" sz="3200" dirty="0" err="1" smtClean="0"/>
              <a:t>Bloemer</a:t>
            </a:r>
            <a:endParaRPr lang="en-US" sz="3200" dirty="0"/>
          </a:p>
          <a:p>
            <a:pPr>
              <a:lnSpc>
                <a:spcPct val="100000"/>
              </a:lnSpc>
              <a:spcBef>
                <a:spcPts val="0"/>
              </a:spcBef>
            </a:pPr>
            <a:r>
              <a:rPr lang="en-US" sz="3200" dirty="0" smtClean="0"/>
              <a:t>University of Illinois Springfield</a:t>
            </a:r>
            <a:endParaRPr lang="en-US" sz="3200" dirty="0"/>
          </a:p>
        </p:txBody>
      </p:sp>
    </p:spTree>
    <p:extLst>
      <p:ext uri="{BB962C8B-B14F-4D97-AF65-F5344CB8AC3E}">
        <p14:creationId xmlns:p14="http://schemas.microsoft.com/office/powerpoint/2010/main" val="1559290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1" y="72341"/>
            <a:ext cx="5899516" cy="6560458"/>
          </a:xfrm>
          <a:prstGeom prst="rect">
            <a:avLst/>
          </a:prstGeom>
        </p:spPr>
      </p:pic>
      <p:sp>
        <p:nvSpPr>
          <p:cNvPr id="4" name="Rectangle 3"/>
          <p:cNvSpPr/>
          <p:nvPr/>
        </p:nvSpPr>
        <p:spPr>
          <a:xfrm flipH="1">
            <a:off x="1559746" y="72341"/>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19806" y="520262"/>
            <a:ext cx="10484069" cy="5432256"/>
          </a:xfrm>
          <a:prstGeom prst="rect">
            <a:avLst/>
          </a:prstGeom>
          <a:noFill/>
        </p:spPr>
        <p:txBody>
          <a:bodyPr wrap="square" rtlCol="0">
            <a:spAutoFit/>
          </a:bodyPr>
          <a:lstStyle/>
          <a:p>
            <a:pPr>
              <a:spcAft>
                <a:spcPts val="1200"/>
              </a:spcAft>
            </a:pPr>
            <a:r>
              <a:rPr lang="en-US" sz="3200" dirty="0" smtClean="0"/>
              <a:t>GAP ANALYSIS</a:t>
            </a:r>
          </a:p>
          <a:p>
            <a:pPr marL="741363" indent="-285750">
              <a:spcAft>
                <a:spcPts val="600"/>
              </a:spcAft>
              <a:buFont typeface="Arial" panose="020B0604020202020204" pitchFamily="34" charset="0"/>
              <a:buChar char="•"/>
            </a:pPr>
            <a:r>
              <a:rPr lang="en-US" sz="2800" dirty="0"/>
              <a:t>binary logistic regression </a:t>
            </a:r>
            <a:r>
              <a:rPr lang="en-US" sz="2800" dirty="0" smtClean="0"/>
              <a:t>w/ </a:t>
            </a:r>
            <a:r>
              <a:rPr lang="en-US" sz="2800" dirty="0"/>
              <a:t>D, F, or W grade (yes/no) as the dependent variable </a:t>
            </a:r>
            <a:endParaRPr lang="en-US" sz="2800" dirty="0" smtClean="0"/>
          </a:p>
          <a:p>
            <a:pPr marL="741363" indent="-285750">
              <a:spcAft>
                <a:spcPts val="600"/>
              </a:spcAft>
              <a:buFont typeface="Arial" panose="020B0604020202020204" pitchFamily="34" charset="0"/>
              <a:buChar char="•"/>
            </a:pPr>
            <a:r>
              <a:rPr lang="en-US" sz="2800" dirty="0"/>
              <a:t>p</a:t>
            </a:r>
            <a:r>
              <a:rPr lang="en-US" sz="2800" dirty="0" smtClean="0"/>
              <a:t>redictor variables = student type, point in degree path, prior GPA &amp; previous DFW rate</a:t>
            </a:r>
          </a:p>
          <a:p>
            <a:pPr marL="741363" indent="-285750">
              <a:spcAft>
                <a:spcPts val="600"/>
              </a:spcAft>
              <a:buFont typeface="Arial" panose="020B0604020202020204" pitchFamily="34" charset="0"/>
              <a:buChar char="•"/>
            </a:pPr>
            <a:r>
              <a:rPr lang="en-US" sz="2800" dirty="0" smtClean="0"/>
              <a:t>used </a:t>
            </a:r>
            <a:r>
              <a:rPr lang="en-US" sz="2800" dirty="0"/>
              <a:t>to create a model predicting the probability that a particular student would get a D, F, or W i</a:t>
            </a:r>
            <a:r>
              <a:rPr lang="en-US" sz="2800" dirty="0" smtClean="0"/>
              <a:t>n the average </a:t>
            </a:r>
            <a:r>
              <a:rPr lang="en-US" sz="2800" dirty="0"/>
              <a:t>course </a:t>
            </a:r>
            <a:r>
              <a:rPr lang="en-US" sz="2800" dirty="0" smtClean="0"/>
              <a:t>taken</a:t>
            </a:r>
          </a:p>
          <a:p>
            <a:pPr marL="741363" indent="-285750">
              <a:spcAft>
                <a:spcPts val="600"/>
              </a:spcAft>
              <a:buFont typeface="Arial" panose="020B0604020202020204" pitchFamily="34" charset="0"/>
              <a:buChar char="•"/>
            </a:pPr>
            <a:r>
              <a:rPr lang="en-US" sz="2800" dirty="0" smtClean="0"/>
              <a:t>predicted DFW rate calculated for each course based on students in it</a:t>
            </a:r>
          </a:p>
          <a:p>
            <a:pPr marL="741363" indent="-285750">
              <a:spcAft>
                <a:spcPts val="600"/>
              </a:spcAft>
              <a:buFont typeface="Arial" panose="020B0604020202020204" pitchFamily="34" charset="0"/>
              <a:buChar char="•"/>
            </a:pPr>
            <a:r>
              <a:rPr lang="en-US" sz="2800" dirty="0"/>
              <a:t>t</a:t>
            </a:r>
            <a:r>
              <a:rPr lang="en-US" sz="2800" dirty="0" smtClean="0"/>
              <a:t>hen compared to actual DFW rate</a:t>
            </a:r>
          </a:p>
          <a:p>
            <a:pPr marL="741363" indent="-285750">
              <a:spcAft>
                <a:spcPts val="600"/>
              </a:spcAft>
            </a:pPr>
            <a:endParaRPr lang="en-US" sz="2800" dirty="0"/>
          </a:p>
        </p:txBody>
      </p:sp>
    </p:spTree>
    <p:extLst>
      <p:ext uri="{BB962C8B-B14F-4D97-AF65-F5344CB8AC3E}">
        <p14:creationId xmlns:p14="http://schemas.microsoft.com/office/powerpoint/2010/main" val="1140085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7080" y="1037376"/>
            <a:ext cx="5553075" cy="5343525"/>
          </a:xfrm>
          <a:prstGeom prst="rect">
            <a:avLst/>
          </a:prstGeom>
        </p:spPr>
      </p:pic>
      <p:sp>
        <p:nvSpPr>
          <p:cNvPr id="3" name="TextBox 2"/>
          <p:cNvSpPr txBox="1"/>
          <p:nvPr/>
        </p:nvSpPr>
        <p:spPr>
          <a:xfrm>
            <a:off x="866407" y="229121"/>
            <a:ext cx="8786636" cy="523220"/>
          </a:xfrm>
          <a:prstGeom prst="rect">
            <a:avLst/>
          </a:prstGeom>
          <a:noFill/>
        </p:spPr>
        <p:txBody>
          <a:bodyPr wrap="none" rtlCol="0">
            <a:spAutoFit/>
          </a:bodyPr>
          <a:lstStyle/>
          <a:p>
            <a:r>
              <a:rPr lang="en-US" sz="2800" dirty="0" smtClean="0"/>
              <a:t>No point in predictions?  Everything goes as predicted…….</a:t>
            </a:r>
            <a:endParaRPr lang="en-US" sz="2800" dirty="0"/>
          </a:p>
        </p:txBody>
      </p:sp>
      <p:sp>
        <p:nvSpPr>
          <p:cNvPr id="4" name="TextBox 3"/>
          <p:cNvSpPr txBox="1"/>
          <p:nvPr/>
        </p:nvSpPr>
        <p:spPr>
          <a:xfrm>
            <a:off x="6962408" y="5177392"/>
            <a:ext cx="4378956" cy="523220"/>
          </a:xfrm>
          <a:prstGeom prst="rect">
            <a:avLst/>
          </a:prstGeom>
          <a:noFill/>
        </p:spPr>
        <p:txBody>
          <a:bodyPr wrap="none" rtlCol="0">
            <a:spAutoFit/>
          </a:bodyPr>
          <a:lstStyle/>
          <a:p>
            <a:r>
              <a:rPr lang="en-US" sz="2800" dirty="0" smtClean="0"/>
              <a:t>……. and we could stop there</a:t>
            </a:r>
            <a:endParaRPr lang="en-US" sz="2800" dirty="0"/>
          </a:p>
        </p:txBody>
      </p:sp>
    </p:spTree>
    <p:extLst>
      <p:ext uri="{BB962C8B-B14F-4D97-AF65-F5344CB8AC3E}">
        <p14:creationId xmlns:p14="http://schemas.microsoft.com/office/powerpoint/2010/main" val="2322041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2215" y="954749"/>
            <a:ext cx="5753100" cy="5486400"/>
          </a:xfrm>
          <a:prstGeom prst="rect">
            <a:avLst/>
          </a:prstGeom>
        </p:spPr>
      </p:pic>
      <p:sp>
        <p:nvSpPr>
          <p:cNvPr id="3" name="TextBox 2"/>
          <p:cNvSpPr txBox="1"/>
          <p:nvPr/>
        </p:nvSpPr>
        <p:spPr>
          <a:xfrm>
            <a:off x="911713" y="341377"/>
            <a:ext cx="1590628" cy="523220"/>
          </a:xfrm>
          <a:prstGeom prst="rect">
            <a:avLst/>
          </a:prstGeom>
          <a:noFill/>
        </p:spPr>
        <p:txBody>
          <a:bodyPr wrap="none" rtlCol="0">
            <a:spAutoFit/>
          </a:bodyPr>
          <a:lstStyle/>
          <a:p>
            <a:r>
              <a:rPr lang="en-US" sz="2800" dirty="0" smtClean="0"/>
              <a:t>Reality…. </a:t>
            </a:r>
            <a:endParaRPr lang="en-US" sz="2800" dirty="0"/>
          </a:p>
        </p:txBody>
      </p:sp>
    </p:spTree>
    <p:extLst>
      <p:ext uri="{BB962C8B-B14F-4D97-AF65-F5344CB8AC3E}">
        <p14:creationId xmlns:p14="http://schemas.microsoft.com/office/powerpoint/2010/main" val="1316633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9827" y="549449"/>
            <a:ext cx="7086600" cy="6067425"/>
          </a:xfrm>
          <a:prstGeom prst="rect">
            <a:avLst/>
          </a:prstGeom>
        </p:spPr>
      </p:pic>
    </p:spTree>
    <p:extLst>
      <p:ext uri="{BB962C8B-B14F-4D97-AF65-F5344CB8AC3E}">
        <p14:creationId xmlns:p14="http://schemas.microsoft.com/office/powerpoint/2010/main" val="3898385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3840" y="564613"/>
            <a:ext cx="6929994" cy="6024051"/>
          </a:xfrm>
          <a:prstGeom prst="rect">
            <a:avLst/>
          </a:prstGeom>
        </p:spPr>
      </p:pic>
      <p:sp>
        <p:nvSpPr>
          <p:cNvPr id="3" name="TextBox 2"/>
          <p:cNvSpPr txBox="1"/>
          <p:nvPr/>
        </p:nvSpPr>
        <p:spPr>
          <a:xfrm>
            <a:off x="7490198" y="4634747"/>
            <a:ext cx="3340462" cy="523220"/>
          </a:xfrm>
          <a:prstGeom prst="rect">
            <a:avLst/>
          </a:prstGeom>
          <a:noFill/>
        </p:spPr>
        <p:txBody>
          <a:bodyPr wrap="square" rtlCol="0">
            <a:spAutoFit/>
          </a:bodyPr>
          <a:lstStyle/>
          <a:p>
            <a:r>
              <a:rPr lang="en-US" sz="2800" dirty="0"/>
              <a:t>h</a:t>
            </a:r>
            <a:r>
              <a:rPr lang="en-US" sz="2800" dirty="0" smtClean="0"/>
              <a:t>igh DFW rate only?</a:t>
            </a:r>
            <a:endParaRPr lang="en-US" sz="2800" dirty="0"/>
          </a:p>
        </p:txBody>
      </p:sp>
    </p:spTree>
    <p:extLst>
      <p:ext uri="{BB962C8B-B14F-4D97-AF65-F5344CB8AC3E}">
        <p14:creationId xmlns:p14="http://schemas.microsoft.com/office/powerpoint/2010/main" val="235491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1525" y="214544"/>
            <a:ext cx="7124700" cy="6553200"/>
          </a:xfrm>
          <a:prstGeom prst="rect">
            <a:avLst/>
          </a:prstGeom>
        </p:spPr>
      </p:pic>
      <p:sp>
        <p:nvSpPr>
          <p:cNvPr id="2" name="TextBox 1"/>
          <p:cNvSpPr txBox="1"/>
          <p:nvPr/>
        </p:nvSpPr>
        <p:spPr>
          <a:xfrm>
            <a:off x="7015245" y="2189632"/>
            <a:ext cx="4203546" cy="954107"/>
          </a:xfrm>
          <a:prstGeom prst="rect">
            <a:avLst/>
          </a:prstGeom>
          <a:noFill/>
        </p:spPr>
        <p:txBody>
          <a:bodyPr wrap="square" rtlCol="0">
            <a:spAutoFit/>
          </a:bodyPr>
          <a:lstStyle/>
          <a:p>
            <a:r>
              <a:rPr lang="en-US" sz="2800" dirty="0" smtClean="0"/>
              <a:t>which course is of greater concern?</a:t>
            </a:r>
            <a:endParaRPr lang="en-US" sz="2800" dirty="0"/>
          </a:p>
        </p:txBody>
      </p:sp>
    </p:spTree>
    <p:extLst>
      <p:ext uri="{BB962C8B-B14F-4D97-AF65-F5344CB8AC3E}">
        <p14:creationId xmlns:p14="http://schemas.microsoft.com/office/powerpoint/2010/main" val="1673095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797" y="515043"/>
            <a:ext cx="6972300" cy="6200775"/>
          </a:xfrm>
          <a:prstGeom prst="rect">
            <a:avLst/>
          </a:prstGeom>
        </p:spPr>
      </p:pic>
      <p:sp>
        <p:nvSpPr>
          <p:cNvPr id="2" name="TextBox 1"/>
          <p:cNvSpPr txBox="1"/>
          <p:nvPr/>
        </p:nvSpPr>
        <p:spPr>
          <a:xfrm>
            <a:off x="7763405" y="2767083"/>
            <a:ext cx="3467558" cy="523220"/>
          </a:xfrm>
          <a:prstGeom prst="rect">
            <a:avLst/>
          </a:prstGeom>
          <a:noFill/>
        </p:spPr>
        <p:txBody>
          <a:bodyPr wrap="square" rtlCol="0">
            <a:spAutoFit/>
          </a:bodyPr>
          <a:lstStyle/>
          <a:p>
            <a:r>
              <a:rPr lang="en-US" sz="2800" dirty="0">
                <a:solidFill>
                  <a:srgbClr val="000000"/>
                </a:solidFill>
              </a:rPr>
              <a:t>o</a:t>
            </a:r>
            <a:r>
              <a:rPr lang="en-US" sz="2800" dirty="0" smtClean="0">
                <a:solidFill>
                  <a:srgbClr val="000000"/>
                </a:solidFill>
              </a:rPr>
              <a:t>f possible concern?</a:t>
            </a:r>
            <a:endParaRPr lang="en-US" sz="2800" dirty="0">
              <a:solidFill>
                <a:srgbClr val="000000"/>
              </a:solidFill>
            </a:endParaRPr>
          </a:p>
        </p:txBody>
      </p:sp>
    </p:spTree>
    <p:extLst>
      <p:ext uri="{BB962C8B-B14F-4D97-AF65-F5344CB8AC3E}">
        <p14:creationId xmlns:p14="http://schemas.microsoft.com/office/powerpoint/2010/main" val="305496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1959" y="222181"/>
            <a:ext cx="6854483" cy="6302444"/>
          </a:xfrm>
          <a:prstGeom prst="rect">
            <a:avLst/>
          </a:prstGeom>
        </p:spPr>
      </p:pic>
      <p:sp>
        <p:nvSpPr>
          <p:cNvPr id="2" name="TextBox 1"/>
          <p:cNvSpPr txBox="1"/>
          <p:nvPr/>
        </p:nvSpPr>
        <p:spPr>
          <a:xfrm>
            <a:off x="3011214" y="266203"/>
            <a:ext cx="5054977" cy="523220"/>
          </a:xfrm>
          <a:prstGeom prst="rect">
            <a:avLst/>
          </a:prstGeom>
          <a:noFill/>
        </p:spPr>
        <p:txBody>
          <a:bodyPr wrap="square" rtlCol="0">
            <a:spAutoFit/>
          </a:bodyPr>
          <a:lstStyle/>
          <a:p>
            <a:r>
              <a:rPr lang="en-US" sz="2800" dirty="0"/>
              <a:t>m</a:t>
            </a:r>
            <a:r>
              <a:rPr lang="en-US" sz="2800" dirty="0" smtClean="0"/>
              <a:t>ore effective than average?</a:t>
            </a:r>
            <a:endParaRPr lang="en-US" sz="2800" dirty="0"/>
          </a:p>
        </p:txBody>
      </p:sp>
    </p:spTree>
    <p:extLst>
      <p:ext uri="{BB962C8B-B14F-4D97-AF65-F5344CB8AC3E}">
        <p14:creationId xmlns:p14="http://schemas.microsoft.com/office/powerpoint/2010/main" val="164973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4519" y="278367"/>
            <a:ext cx="7353300" cy="6334125"/>
          </a:xfrm>
          <a:prstGeom prst="rect">
            <a:avLst/>
          </a:prstGeom>
        </p:spPr>
      </p:pic>
      <p:sp>
        <p:nvSpPr>
          <p:cNvPr id="2" name="TextBox 1"/>
          <p:cNvSpPr txBox="1"/>
          <p:nvPr/>
        </p:nvSpPr>
        <p:spPr>
          <a:xfrm>
            <a:off x="0" y="187382"/>
            <a:ext cx="3054959" cy="954107"/>
          </a:xfrm>
          <a:prstGeom prst="rect">
            <a:avLst/>
          </a:prstGeom>
          <a:noFill/>
        </p:spPr>
        <p:txBody>
          <a:bodyPr wrap="square" rtlCol="0">
            <a:spAutoFit/>
          </a:bodyPr>
          <a:lstStyle/>
          <a:p>
            <a:pPr algn="r"/>
            <a:r>
              <a:rPr lang="en-US" sz="2800" dirty="0">
                <a:solidFill>
                  <a:srgbClr val="000000"/>
                </a:solidFill>
              </a:rPr>
              <a:t>t</a:t>
            </a:r>
            <a:r>
              <a:rPr lang="en-US" sz="2800" dirty="0" smtClean="0">
                <a:solidFill>
                  <a:srgbClr val="000000"/>
                </a:solidFill>
              </a:rPr>
              <a:t>oo good to be true?</a:t>
            </a:r>
            <a:endParaRPr lang="en-US" sz="2800" dirty="0">
              <a:solidFill>
                <a:srgbClr val="000000"/>
              </a:solidFill>
            </a:endParaRPr>
          </a:p>
        </p:txBody>
      </p:sp>
    </p:spTree>
    <p:extLst>
      <p:ext uri="{BB962C8B-B14F-4D97-AF65-F5344CB8AC3E}">
        <p14:creationId xmlns:p14="http://schemas.microsoft.com/office/powerpoint/2010/main" val="357386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4610" y="1040524"/>
            <a:ext cx="5960369" cy="5612524"/>
          </a:xfrm>
          <a:prstGeom prst="rect">
            <a:avLst/>
          </a:prstGeom>
        </p:spPr>
      </p:pic>
      <p:sp>
        <p:nvSpPr>
          <p:cNvPr id="4" name="TextBox 3"/>
          <p:cNvSpPr txBox="1"/>
          <p:nvPr/>
        </p:nvSpPr>
        <p:spPr>
          <a:xfrm>
            <a:off x="204952" y="220717"/>
            <a:ext cx="8671034" cy="1077218"/>
          </a:xfrm>
          <a:prstGeom prst="rect">
            <a:avLst/>
          </a:prstGeom>
          <a:noFill/>
        </p:spPr>
        <p:txBody>
          <a:bodyPr wrap="square" rtlCol="0">
            <a:spAutoFit/>
          </a:bodyPr>
          <a:lstStyle/>
          <a:p>
            <a:r>
              <a:rPr lang="en-US" sz="3200" dirty="0" smtClean="0"/>
              <a:t>Scatterplots of subsets of courses can show useful information -- STEM</a:t>
            </a:r>
            <a:endParaRPr lang="en-US" sz="3200" dirty="0"/>
          </a:p>
        </p:txBody>
      </p:sp>
      <p:cxnSp>
        <p:nvCxnSpPr>
          <p:cNvPr id="5" name="Straight Connector 4"/>
          <p:cNvCxnSpPr/>
          <p:nvPr/>
        </p:nvCxnSpPr>
        <p:spPr>
          <a:xfrm flipV="1">
            <a:off x="4331514" y="1312617"/>
            <a:ext cx="4874592" cy="48811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40469" y="1570028"/>
            <a:ext cx="1059544" cy="461665"/>
          </a:xfrm>
          <a:prstGeom prst="rect">
            <a:avLst/>
          </a:prstGeom>
          <a:solidFill>
            <a:schemeClr val="bg1"/>
          </a:solidFill>
        </p:spPr>
        <p:txBody>
          <a:bodyPr wrap="square" rtlCol="0">
            <a:spAutoFit/>
          </a:bodyPr>
          <a:lstStyle/>
          <a:p>
            <a:r>
              <a:rPr lang="en-US" sz="2400" b="1" dirty="0" smtClean="0">
                <a:solidFill>
                  <a:srgbClr val="C00000"/>
                </a:solidFill>
              </a:rPr>
              <a:t>better</a:t>
            </a:r>
            <a:endParaRPr lang="en-US" sz="2400" b="1" dirty="0">
              <a:solidFill>
                <a:srgbClr val="C00000"/>
              </a:solidFill>
            </a:endParaRPr>
          </a:p>
        </p:txBody>
      </p:sp>
      <p:sp>
        <p:nvSpPr>
          <p:cNvPr id="7" name="TextBox 6"/>
          <p:cNvSpPr txBox="1"/>
          <p:nvPr/>
        </p:nvSpPr>
        <p:spPr>
          <a:xfrm>
            <a:off x="7605235" y="5530289"/>
            <a:ext cx="1059544" cy="461665"/>
          </a:xfrm>
          <a:prstGeom prst="rect">
            <a:avLst/>
          </a:prstGeom>
          <a:noFill/>
        </p:spPr>
        <p:txBody>
          <a:bodyPr wrap="square" rtlCol="0">
            <a:spAutoFit/>
          </a:bodyPr>
          <a:lstStyle/>
          <a:p>
            <a:r>
              <a:rPr lang="en-US" sz="2400" b="1" dirty="0" smtClean="0">
                <a:solidFill>
                  <a:srgbClr val="C00000"/>
                </a:solidFill>
              </a:rPr>
              <a:t>worse</a:t>
            </a:r>
            <a:endParaRPr lang="en-US" sz="2400" b="1" dirty="0">
              <a:solidFill>
                <a:srgbClr val="C00000"/>
              </a:solidFill>
            </a:endParaRPr>
          </a:p>
        </p:txBody>
      </p:sp>
    </p:spTree>
    <p:extLst>
      <p:ext uri="{BB962C8B-B14F-4D97-AF65-F5344CB8AC3E}">
        <p14:creationId xmlns:p14="http://schemas.microsoft.com/office/powerpoint/2010/main" val="93799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9168" y="-33118"/>
            <a:ext cx="6237724" cy="6936557"/>
          </a:xfrm>
          <a:prstGeom prst="rect">
            <a:avLst/>
          </a:prstGeom>
        </p:spPr>
      </p:pic>
      <p:sp>
        <p:nvSpPr>
          <p:cNvPr id="3" name="Rectangle 2"/>
          <p:cNvSpPr/>
          <p:nvPr/>
        </p:nvSpPr>
        <p:spPr>
          <a:xfrm flipH="1">
            <a:off x="1429168" y="0"/>
            <a:ext cx="6205372" cy="690343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7964" y="788281"/>
            <a:ext cx="10316867" cy="3262432"/>
          </a:xfrm>
          <a:prstGeom prst="rect">
            <a:avLst/>
          </a:prstGeom>
          <a:noFill/>
        </p:spPr>
        <p:txBody>
          <a:bodyPr wrap="square" rtlCol="0">
            <a:spAutoFit/>
          </a:bodyPr>
          <a:lstStyle/>
          <a:p>
            <a:pPr>
              <a:spcAft>
                <a:spcPts val="1200"/>
              </a:spcAft>
            </a:pPr>
            <a:r>
              <a:rPr lang="en-US" sz="2800" dirty="0" smtClean="0"/>
              <a:t>Although more students are seeking college degrees, graduation rates remain disappointing (60% within 6 years at 4-year colleges; much less for community colleges) (NCES).</a:t>
            </a:r>
          </a:p>
          <a:p>
            <a:pPr>
              <a:spcAft>
                <a:spcPts val="1200"/>
              </a:spcAft>
            </a:pPr>
            <a:r>
              <a:rPr lang="en-US" sz="2800" dirty="0" smtClean="0"/>
              <a:t>Progression to degree has been linked to semester to semester retention, and retention has been linked to successfully passing courses, especially courses which stand as gatekeepers to further study and progression (</a:t>
            </a:r>
            <a:r>
              <a:rPr lang="en-US" sz="2800" dirty="0"/>
              <a:t>Koch </a:t>
            </a:r>
            <a:r>
              <a:rPr lang="en-US" sz="2800" dirty="0" smtClean="0"/>
              <a:t>&amp; </a:t>
            </a:r>
            <a:r>
              <a:rPr lang="en-US" sz="2800" dirty="0" err="1" smtClean="0"/>
              <a:t>Pisitilli</a:t>
            </a:r>
            <a:r>
              <a:rPr lang="en-US" sz="2800" dirty="0" smtClean="0"/>
              <a:t>, 2015; Lewis </a:t>
            </a:r>
            <a:r>
              <a:rPr lang="en-US" sz="2800" dirty="0"/>
              <a:t>&amp; Terry, </a:t>
            </a:r>
            <a:r>
              <a:rPr lang="en-US" sz="2800" dirty="0" smtClean="0"/>
              <a:t>2016).</a:t>
            </a:r>
          </a:p>
        </p:txBody>
      </p:sp>
    </p:spTree>
    <p:extLst>
      <p:ext uri="{BB962C8B-B14F-4D97-AF65-F5344CB8AC3E}">
        <p14:creationId xmlns:p14="http://schemas.microsoft.com/office/powerpoint/2010/main" val="331990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2884" y="609337"/>
            <a:ext cx="6086475" cy="5981700"/>
          </a:xfrm>
          <a:prstGeom prst="rect">
            <a:avLst/>
          </a:prstGeom>
        </p:spPr>
      </p:pic>
      <p:cxnSp>
        <p:nvCxnSpPr>
          <p:cNvPr id="3" name="Straight Connector 2"/>
          <p:cNvCxnSpPr/>
          <p:nvPr/>
        </p:nvCxnSpPr>
        <p:spPr>
          <a:xfrm flipV="1">
            <a:off x="1777501" y="938584"/>
            <a:ext cx="4874592" cy="48811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33956" y="1305786"/>
            <a:ext cx="1059544" cy="461665"/>
          </a:xfrm>
          <a:prstGeom prst="rect">
            <a:avLst/>
          </a:prstGeom>
          <a:solidFill>
            <a:schemeClr val="bg1"/>
          </a:solidFill>
        </p:spPr>
        <p:txBody>
          <a:bodyPr wrap="square" rtlCol="0">
            <a:spAutoFit/>
          </a:bodyPr>
          <a:lstStyle/>
          <a:p>
            <a:r>
              <a:rPr lang="en-US" sz="2400" b="1" dirty="0" smtClean="0">
                <a:solidFill>
                  <a:srgbClr val="C00000"/>
                </a:solidFill>
              </a:rPr>
              <a:t>better</a:t>
            </a:r>
            <a:endParaRPr lang="en-US" sz="2400" b="1" dirty="0">
              <a:solidFill>
                <a:srgbClr val="C00000"/>
              </a:solidFill>
            </a:endParaRPr>
          </a:p>
        </p:txBody>
      </p:sp>
      <p:sp>
        <p:nvSpPr>
          <p:cNvPr id="5" name="TextBox 4"/>
          <p:cNvSpPr txBox="1"/>
          <p:nvPr/>
        </p:nvSpPr>
        <p:spPr>
          <a:xfrm>
            <a:off x="5193112" y="5314519"/>
            <a:ext cx="1059544" cy="461665"/>
          </a:xfrm>
          <a:prstGeom prst="rect">
            <a:avLst/>
          </a:prstGeom>
          <a:solidFill>
            <a:schemeClr val="bg1"/>
          </a:solidFill>
        </p:spPr>
        <p:txBody>
          <a:bodyPr wrap="square" rtlCol="0">
            <a:spAutoFit/>
          </a:bodyPr>
          <a:lstStyle/>
          <a:p>
            <a:r>
              <a:rPr lang="en-US" sz="2400" b="1" dirty="0" smtClean="0">
                <a:solidFill>
                  <a:srgbClr val="C00000"/>
                </a:solidFill>
              </a:rPr>
              <a:t>worse</a:t>
            </a:r>
            <a:endParaRPr lang="en-US" sz="2400" b="1" dirty="0">
              <a:solidFill>
                <a:srgbClr val="C00000"/>
              </a:solidFill>
            </a:endParaRPr>
          </a:p>
        </p:txBody>
      </p:sp>
      <p:sp>
        <p:nvSpPr>
          <p:cNvPr id="6" name="TextBox 5"/>
          <p:cNvSpPr txBox="1"/>
          <p:nvPr/>
        </p:nvSpPr>
        <p:spPr>
          <a:xfrm>
            <a:off x="6902201" y="2278243"/>
            <a:ext cx="4001187" cy="954107"/>
          </a:xfrm>
          <a:prstGeom prst="rect">
            <a:avLst/>
          </a:prstGeom>
          <a:noFill/>
        </p:spPr>
        <p:txBody>
          <a:bodyPr wrap="square" rtlCol="0">
            <a:spAutoFit/>
          </a:bodyPr>
          <a:lstStyle/>
          <a:p>
            <a:r>
              <a:rPr lang="en-US" sz="2800" dirty="0" smtClean="0"/>
              <a:t>Baccalaureate capstone courses</a:t>
            </a:r>
            <a:endParaRPr lang="en-US" sz="2800" dirty="0"/>
          </a:p>
        </p:txBody>
      </p:sp>
    </p:spTree>
    <p:extLst>
      <p:ext uri="{BB962C8B-B14F-4D97-AF65-F5344CB8AC3E}">
        <p14:creationId xmlns:p14="http://schemas.microsoft.com/office/powerpoint/2010/main" val="4016898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47091" y="773975"/>
            <a:ext cx="6172200" cy="5895975"/>
          </a:xfrm>
          <a:prstGeom prst="rect">
            <a:avLst/>
          </a:prstGeom>
        </p:spPr>
      </p:pic>
      <p:sp>
        <p:nvSpPr>
          <p:cNvPr id="3" name="TextBox 2"/>
          <p:cNvSpPr txBox="1"/>
          <p:nvPr/>
        </p:nvSpPr>
        <p:spPr>
          <a:xfrm>
            <a:off x="2237173" y="6103902"/>
            <a:ext cx="5083184" cy="276999"/>
          </a:xfrm>
          <a:prstGeom prst="rect">
            <a:avLst/>
          </a:prstGeom>
          <a:noFill/>
        </p:spPr>
        <p:txBody>
          <a:bodyPr wrap="square" rtlCol="0">
            <a:spAutoFit/>
          </a:bodyPr>
          <a:lstStyle/>
          <a:p>
            <a:r>
              <a:rPr lang="en-US" sz="1200" b="1" dirty="0" smtClean="0"/>
              <a:t>Lowest Rates                                                                                           Highest rates</a:t>
            </a:r>
            <a:endParaRPr lang="en-US" sz="1200" b="1" dirty="0"/>
          </a:p>
        </p:txBody>
      </p:sp>
      <p:pic>
        <p:nvPicPr>
          <p:cNvPr id="4" name="Picture 3"/>
          <p:cNvPicPr>
            <a:picLocks noChangeAspect="1"/>
          </p:cNvPicPr>
          <p:nvPr/>
        </p:nvPicPr>
        <p:blipFill>
          <a:blip r:embed="rId4"/>
          <a:stretch>
            <a:fillRect/>
          </a:stretch>
        </p:blipFill>
        <p:spPr>
          <a:xfrm>
            <a:off x="1738163" y="1084227"/>
            <a:ext cx="342900" cy="5019675"/>
          </a:xfrm>
          <a:prstGeom prst="rect">
            <a:avLst/>
          </a:prstGeom>
        </p:spPr>
      </p:pic>
      <p:sp>
        <p:nvSpPr>
          <p:cNvPr id="5" name="TextBox 4"/>
          <p:cNvSpPr txBox="1"/>
          <p:nvPr/>
        </p:nvSpPr>
        <p:spPr>
          <a:xfrm>
            <a:off x="2380342" y="1494972"/>
            <a:ext cx="1059544" cy="461665"/>
          </a:xfrm>
          <a:prstGeom prst="rect">
            <a:avLst/>
          </a:prstGeom>
          <a:solidFill>
            <a:schemeClr val="bg1"/>
          </a:solidFill>
        </p:spPr>
        <p:txBody>
          <a:bodyPr wrap="square" rtlCol="0">
            <a:spAutoFit/>
          </a:bodyPr>
          <a:lstStyle/>
          <a:p>
            <a:r>
              <a:rPr lang="en-US" sz="2400" b="1" dirty="0" smtClean="0">
                <a:solidFill>
                  <a:srgbClr val="C00000"/>
                </a:solidFill>
              </a:rPr>
              <a:t>better</a:t>
            </a:r>
            <a:endParaRPr lang="en-US" sz="2400" b="1" dirty="0">
              <a:solidFill>
                <a:srgbClr val="C00000"/>
              </a:solidFill>
            </a:endParaRPr>
          </a:p>
        </p:txBody>
      </p:sp>
      <p:sp>
        <p:nvSpPr>
          <p:cNvPr id="6" name="TextBox 5"/>
          <p:cNvSpPr txBox="1"/>
          <p:nvPr/>
        </p:nvSpPr>
        <p:spPr>
          <a:xfrm>
            <a:off x="5839498" y="5503705"/>
            <a:ext cx="1059544" cy="461665"/>
          </a:xfrm>
          <a:prstGeom prst="rect">
            <a:avLst/>
          </a:prstGeom>
          <a:noFill/>
        </p:spPr>
        <p:txBody>
          <a:bodyPr wrap="square" rtlCol="0">
            <a:spAutoFit/>
          </a:bodyPr>
          <a:lstStyle/>
          <a:p>
            <a:r>
              <a:rPr lang="en-US" sz="2400" b="1" dirty="0" smtClean="0">
                <a:solidFill>
                  <a:srgbClr val="C00000"/>
                </a:solidFill>
              </a:rPr>
              <a:t>worse</a:t>
            </a:r>
            <a:endParaRPr lang="en-US" sz="2400" b="1" dirty="0">
              <a:solidFill>
                <a:srgbClr val="C00000"/>
              </a:solidFill>
            </a:endParaRPr>
          </a:p>
        </p:txBody>
      </p:sp>
      <p:cxnSp>
        <p:nvCxnSpPr>
          <p:cNvPr id="7" name="Straight Connector 6"/>
          <p:cNvCxnSpPr/>
          <p:nvPr/>
        </p:nvCxnSpPr>
        <p:spPr>
          <a:xfrm flipV="1">
            <a:off x="2423887" y="1055200"/>
            <a:ext cx="4874592" cy="48811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1291" y="2647966"/>
            <a:ext cx="4001187" cy="954107"/>
          </a:xfrm>
          <a:prstGeom prst="rect">
            <a:avLst/>
          </a:prstGeom>
          <a:noFill/>
        </p:spPr>
        <p:txBody>
          <a:bodyPr wrap="square" rtlCol="0">
            <a:spAutoFit/>
          </a:bodyPr>
          <a:lstStyle/>
          <a:p>
            <a:r>
              <a:rPr lang="en-US" sz="2800" dirty="0"/>
              <a:t>u</a:t>
            </a:r>
            <a:r>
              <a:rPr lang="en-US" sz="2800" dirty="0" smtClean="0"/>
              <a:t>pper division general education  courses</a:t>
            </a:r>
            <a:endParaRPr lang="en-US" sz="2800" dirty="0"/>
          </a:p>
        </p:txBody>
      </p:sp>
    </p:spTree>
    <p:extLst>
      <p:ext uri="{BB962C8B-B14F-4D97-AF65-F5344CB8AC3E}">
        <p14:creationId xmlns:p14="http://schemas.microsoft.com/office/powerpoint/2010/main" val="2675702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2459" y="978347"/>
            <a:ext cx="5829300" cy="5629275"/>
          </a:xfrm>
          <a:prstGeom prst="rect">
            <a:avLst/>
          </a:prstGeom>
        </p:spPr>
      </p:pic>
      <p:cxnSp>
        <p:nvCxnSpPr>
          <p:cNvPr id="3" name="Straight Connector 2"/>
          <p:cNvCxnSpPr/>
          <p:nvPr/>
        </p:nvCxnSpPr>
        <p:spPr>
          <a:xfrm flipV="1">
            <a:off x="2423887" y="1055200"/>
            <a:ext cx="4874592" cy="48811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80342" y="1494972"/>
            <a:ext cx="1059544" cy="461665"/>
          </a:xfrm>
          <a:prstGeom prst="rect">
            <a:avLst/>
          </a:prstGeom>
          <a:solidFill>
            <a:schemeClr val="bg1"/>
          </a:solidFill>
        </p:spPr>
        <p:txBody>
          <a:bodyPr wrap="square" rtlCol="0">
            <a:spAutoFit/>
          </a:bodyPr>
          <a:lstStyle/>
          <a:p>
            <a:r>
              <a:rPr lang="en-US" sz="2400" b="1" dirty="0" smtClean="0">
                <a:solidFill>
                  <a:srgbClr val="C00000"/>
                </a:solidFill>
              </a:rPr>
              <a:t>better</a:t>
            </a:r>
            <a:endParaRPr lang="en-US" sz="2400" b="1" dirty="0">
              <a:solidFill>
                <a:srgbClr val="C00000"/>
              </a:solidFill>
            </a:endParaRPr>
          </a:p>
        </p:txBody>
      </p:sp>
      <p:sp>
        <p:nvSpPr>
          <p:cNvPr id="5" name="TextBox 4"/>
          <p:cNvSpPr txBox="1"/>
          <p:nvPr/>
        </p:nvSpPr>
        <p:spPr>
          <a:xfrm>
            <a:off x="5839498" y="5503705"/>
            <a:ext cx="1059544" cy="461665"/>
          </a:xfrm>
          <a:prstGeom prst="rect">
            <a:avLst/>
          </a:prstGeom>
          <a:noFill/>
        </p:spPr>
        <p:txBody>
          <a:bodyPr wrap="square" rtlCol="0">
            <a:spAutoFit/>
          </a:bodyPr>
          <a:lstStyle/>
          <a:p>
            <a:r>
              <a:rPr lang="en-US" sz="2400" b="1" dirty="0" smtClean="0">
                <a:solidFill>
                  <a:srgbClr val="C00000"/>
                </a:solidFill>
              </a:rPr>
              <a:t>worse</a:t>
            </a:r>
            <a:endParaRPr lang="en-US" sz="2400" b="1" dirty="0">
              <a:solidFill>
                <a:srgbClr val="C00000"/>
              </a:solidFill>
            </a:endParaRPr>
          </a:p>
        </p:txBody>
      </p:sp>
      <p:sp>
        <p:nvSpPr>
          <p:cNvPr id="6" name="TextBox 5"/>
          <p:cNvSpPr txBox="1"/>
          <p:nvPr/>
        </p:nvSpPr>
        <p:spPr>
          <a:xfrm>
            <a:off x="7655304" y="2451413"/>
            <a:ext cx="4001187" cy="1384995"/>
          </a:xfrm>
          <a:prstGeom prst="rect">
            <a:avLst/>
          </a:prstGeom>
          <a:noFill/>
        </p:spPr>
        <p:txBody>
          <a:bodyPr wrap="square" rtlCol="0">
            <a:spAutoFit/>
          </a:bodyPr>
          <a:lstStyle/>
          <a:p>
            <a:r>
              <a:rPr lang="en-US" sz="2800" dirty="0"/>
              <a:t>o</a:t>
            </a:r>
            <a:r>
              <a:rPr lang="en-US" sz="2800" dirty="0" smtClean="0"/>
              <a:t>nline vs. F2F?</a:t>
            </a:r>
          </a:p>
          <a:p>
            <a:r>
              <a:rPr lang="en-US" sz="2800" dirty="0" smtClean="0"/>
              <a:t>-- courses offered in both formats</a:t>
            </a:r>
            <a:endParaRPr lang="en-US" sz="2800" dirty="0"/>
          </a:p>
        </p:txBody>
      </p:sp>
      <p:cxnSp>
        <p:nvCxnSpPr>
          <p:cNvPr id="8" name="Straight Arrow Connector 7"/>
          <p:cNvCxnSpPr/>
          <p:nvPr/>
        </p:nvCxnSpPr>
        <p:spPr>
          <a:xfrm flipH="1">
            <a:off x="6013936" y="1956637"/>
            <a:ext cx="5627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41489" y="3111360"/>
            <a:ext cx="5627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32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0392" y="977052"/>
            <a:ext cx="5895975" cy="5667375"/>
          </a:xfrm>
          <a:prstGeom prst="rect">
            <a:avLst/>
          </a:prstGeom>
        </p:spPr>
      </p:pic>
      <p:sp>
        <p:nvSpPr>
          <p:cNvPr id="3" name="TextBox 2"/>
          <p:cNvSpPr txBox="1"/>
          <p:nvPr/>
        </p:nvSpPr>
        <p:spPr>
          <a:xfrm>
            <a:off x="2237173" y="6103902"/>
            <a:ext cx="5083184" cy="276999"/>
          </a:xfrm>
          <a:prstGeom prst="rect">
            <a:avLst/>
          </a:prstGeom>
          <a:noFill/>
        </p:spPr>
        <p:txBody>
          <a:bodyPr wrap="square" rtlCol="0">
            <a:spAutoFit/>
          </a:bodyPr>
          <a:lstStyle/>
          <a:p>
            <a:r>
              <a:rPr lang="en-US" sz="1200" b="1" dirty="0" smtClean="0"/>
              <a:t>Lowest Rates                                                                                           Highest rates</a:t>
            </a:r>
            <a:endParaRPr lang="en-US" sz="1200" b="1" dirty="0"/>
          </a:p>
        </p:txBody>
      </p:sp>
      <p:pic>
        <p:nvPicPr>
          <p:cNvPr id="4" name="Picture 3"/>
          <p:cNvPicPr>
            <a:picLocks noChangeAspect="1"/>
          </p:cNvPicPr>
          <p:nvPr/>
        </p:nvPicPr>
        <p:blipFill>
          <a:blip r:embed="rId3"/>
          <a:stretch>
            <a:fillRect/>
          </a:stretch>
        </p:blipFill>
        <p:spPr>
          <a:xfrm>
            <a:off x="1853480" y="1084227"/>
            <a:ext cx="342900" cy="5019675"/>
          </a:xfrm>
          <a:prstGeom prst="rect">
            <a:avLst/>
          </a:prstGeom>
        </p:spPr>
      </p:pic>
      <p:cxnSp>
        <p:nvCxnSpPr>
          <p:cNvPr id="5" name="Straight Connector 4"/>
          <p:cNvCxnSpPr/>
          <p:nvPr/>
        </p:nvCxnSpPr>
        <p:spPr>
          <a:xfrm flipV="1">
            <a:off x="2423887" y="1055200"/>
            <a:ext cx="4874592" cy="48811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80342" y="1494972"/>
            <a:ext cx="1059544" cy="461665"/>
          </a:xfrm>
          <a:prstGeom prst="rect">
            <a:avLst/>
          </a:prstGeom>
          <a:solidFill>
            <a:schemeClr val="bg1"/>
          </a:solidFill>
        </p:spPr>
        <p:txBody>
          <a:bodyPr wrap="square" rtlCol="0">
            <a:spAutoFit/>
          </a:bodyPr>
          <a:lstStyle/>
          <a:p>
            <a:r>
              <a:rPr lang="en-US" sz="2400" b="1" dirty="0" smtClean="0">
                <a:solidFill>
                  <a:srgbClr val="C00000"/>
                </a:solidFill>
              </a:rPr>
              <a:t>better</a:t>
            </a:r>
            <a:endParaRPr lang="en-US" sz="2400" b="1" dirty="0">
              <a:solidFill>
                <a:srgbClr val="C00000"/>
              </a:solidFill>
            </a:endParaRPr>
          </a:p>
        </p:txBody>
      </p:sp>
      <p:sp>
        <p:nvSpPr>
          <p:cNvPr id="7" name="TextBox 6"/>
          <p:cNvSpPr txBox="1"/>
          <p:nvPr/>
        </p:nvSpPr>
        <p:spPr>
          <a:xfrm>
            <a:off x="5839498" y="5503705"/>
            <a:ext cx="1059544" cy="461665"/>
          </a:xfrm>
          <a:prstGeom prst="rect">
            <a:avLst/>
          </a:prstGeom>
          <a:noFill/>
        </p:spPr>
        <p:txBody>
          <a:bodyPr wrap="square" rtlCol="0">
            <a:spAutoFit/>
          </a:bodyPr>
          <a:lstStyle/>
          <a:p>
            <a:r>
              <a:rPr lang="en-US" sz="2400" b="1" dirty="0" smtClean="0">
                <a:solidFill>
                  <a:srgbClr val="C00000"/>
                </a:solidFill>
              </a:rPr>
              <a:t>worse</a:t>
            </a:r>
            <a:endParaRPr lang="en-US" sz="2400" b="1" dirty="0">
              <a:solidFill>
                <a:srgbClr val="C00000"/>
              </a:solidFill>
            </a:endParaRPr>
          </a:p>
        </p:txBody>
      </p:sp>
      <p:sp>
        <p:nvSpPr>
          <p:cNvPr id="8" name="TextBox 7"/>
          <p:cNvSpPr txBox="1"/>
          <p:nvPr/>
        </p:nvSpPr>
        <p:spPr>
          <a:xfrm>
            <a:off x="4376498" y="2592578"/>
            <a:ext cx="1059544" cy="461665"/>
          </a:xfrm>
          <a:prstGeom prst="rect">
            <a:avLst/>
          </a:prstGeom>
          <a:noFill/>
        </p:spPr>
        <p:txBody>
          <a:bodyPr wrap="square" rtlCol="0">
            <a:spAutoFit/>
          </a:bodyPr>
          <a:lstStyle/>
          <a:p>
            <a:r>
              <a:rPr lang="en-US" sz="2400" b="1" dirty="0">
                <a:solidFill>
                  <a:srgbClr val="5F5F5F"/>
                </a:solidFill>
              </a:rPr>
              <a:t>online</a:t>
            </a:r>
          </a:p>
        </p:txBody>
      </p:sp>
      <p:sp>
        <p:nvSpPr>
          <p:cNvPr id="9" name="TextBox 8"/>
          <p:cNvSpPr txBox="1"/>
          <p:nvPr/>
        </p:nvSpPr>
        <p:spPr>
          <a:xfrm>
            <a:off x="6912515" y="3145438"/>
            <a:ext cx="1059544" cy="461665"/>
          </a:xfrm>
          <a:prstGeom prst="rect">
            <a:avLst/>
          </a:prstGeom>
          <a:noFill/>
        </p:spPr>
        <p:txBody>
          <a:bodyPr wrap="square" rtlCol="0">
            <a:spAutoFit/>
          </a:bodyPr>
          <a:lstStyle/>
          <a:p>
            <a:r>
              <a:rPr lang="en-US" sz="2400" b="1" dirty="0" smtClean="0">
                <a:solidFill>
                  <a:srgbClr val="C00000"/>
                </a:solidFill>
              </a:rPr>
              <a:t>F2F</a:t>
            </a:r>
            <a:endParaRPr lang="en-US" sz="2400" b="1" dirty="0">
              <a:solidFill>
                <a:srgbClr val="C00000"/>
              </a:solidFill>
            </a:endParaRPr>
          </a:p>
        </p:txBody>
      </p:sp>
      <p:sp>
        <p:nvSpPr>
          <p:cNvPr id="10" name="TextBox 9"/>
          <p:cNvSpPr txBox="1"/>
          <p:nvPr/>
        </p:nvSpPr>
        <p:spPr>
          <a:xfrm>
            <a:off x="3289083" y="1448741"/>
            <a:ext cx="1059544" cy="461665"/>
          </a:xfrm>
          <a:prstGeom prst="rect">
            <a:avLst/>
          </a:prstGeom>
          <a:noFill/>
        </p:spPr>
        <p:txBody>
          <a:bodyPr wrap="square" rtlCol="0">
            <a:spAutoFit/>
          </a:bodyPr>
          <a:lstStyle/>
          <a:p>
            <a:r>
              <a:rPr lang="en-US" sz="2400" b="1" dirty="0" smtClean="0">
                <a:solidFill>
                  <a:srgbClr val="C00000"/>
                </a:solidFill>
              </a:rPr>
              <a:t>F2F</a:t>
            </a:r>
            <a:endParaRPr lang="en-US" sz="2400" b="1" dirty="0">
              <a:solidFill>
                <a:srgbClr val="C00000"/>
              </a:solidFill>
            </a:endParaRPr>
          </a:p>
        </p:txBody>
      </p:sp>
      <p:sp>
        <p:nvSpPr>
          <p:cNvPr id="11" name="TextBox 10"/>
          <p:cNvSpPr txBox="1"/>
          <p:nvPr/>
        </p:nvSpPr>
        <p:spPr>
          <a:xfrm>
            <a:off x="6919310" y="1488200"/>
            <a:ext cx="1059544" cy="461665"/>
          </a:xfrm>
          <a:prstGeom prst="rect">
            <a:avLst/>
          </a:prstGeom>
          <a:noFill/>
        </p:spPr>
        <p:txBody>
          <a:bodyPr wrap="square" rtlCol="0">
            <a:spAutoFit/>
          </a:bodyPr>
          <a:lstStyle/>
          <a:p>
            <a:r>
              <a:rPr lang="en-US" sz="2400" b="1" dirty="0">
                <a:solidFill>
                  <a:srgbClr val="5F5F5F"/>
                </a:solidFill>
              </a:rPr>
              <a:t>online</a:t>
            </a:r>
          </a:p>
        </p:txBody>
      </p:sp>
      <p:sp>
        <p:nvSpPr>
          <p:cNvPr id="12" name="TextBox 11"/>
          <p:cNvSpPr txBox="1"/>
          <p:nvPr/>
        </p:nvSpPr>
        <p:spPr>
          <a:xfrm>
            <a:off x="8190813" y="2423886"/>
            <a:ext cx="4001187" cy="523220"/>
          </a:xfrm>
          <a:prstGeom prst="rect">
            <a:avLst/>
          </a:prstGeom>
          <a:noFill/>
        </p:spPr>
        <p:txBody>
          <a:bodyPr wrap="square" rtlCol="0">
            <a:spAutoFit/>
          </a:bodyPr>
          <a:lstStyle/>
          <a:p>
            <a:r>
              <a:rPr lang="en-US" sz="2800" dirty="0"/>
              <a:t>o</a:t>
            </a:r>
            <a:r>
              <a:rPr lang="en-US" sz="2800" dirty="0" smtClean="0"/>
              <a:t>nline vs. F2F   ?</a:t>
            </a:r>
            <a:endParaRPr lang="en-US" sz="2800" dirty="0"/>
          </a:p>
        </p:txBody>
      </p:sp>
      <p:sp>
        <p:nvSpPr>
          <p:cNvPr id="13" name="Oval 12"/>
          <p:cNvSpPr/>
          <p:nvPr/>
        </p:nvSpPr>
        <p:spPr>
          <a:xfrm>
            <a:off x="8036161" y="2585214"/>
            <a:ext cx="193431" cy="210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245978" y="2561768"/>
            <a:ext cx="193431" cy="21073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284855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9168" y="-33118"/>
            <a:ext cx="6237724" cy="6936557"/>
          </a:xfrm>
          <a:prstGeom prst="rect">
            <a:avLst/>
          </a:prstGeom>
        </p:spPr>
      </p:pic>
      <p:sp>
        <p:nvSpPr>
          <p:cNvPr id="3" name="Rectangle 2"/>
          <p:cNvSpPr/>
          <p:nvPr/>
        </p:nvSpPr>
        <p:spPr>
          <a:xfrm flipH="1">
            <a:off x="1429168" y="0"/>
            <a:ext cx="6205372" cy="690343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5548" y="1328061"/>
            <a:ext cx="10316867" cy="2708434"/>
          </a:xfrm>
          <a:prstGeom prst="rect">
            <a:avLst/>
          </a:prstGeom>
          <a:noFill/>
        </p:spPr>
        <p:txBody>
          <a:bodyPr wrap="square" rtlCol="0">
            <a:spAutoFit/>
          </a:bodyPr>
          <a:lstStyle/>
          <a:p>
            <a:pPr>
              <a:spcAft>
                <a:spcPts val="1200"/>
              </a:spcAft>
            </a:pPr>
            <a:r>
              <a:rPr lang="en-US" sz="2800" dirty="0" smtClean="0"/>
              <a:t>So once we have used gap analysis to identify courses in which students are performing worse than expected, then what?</a:t>
            </a:r>
          </a:p>
          <a:p>
            <a:pPr>
              <a:spcAft>
                <a:spcPts val="1200"/>
              </a:spcAft>
            </a:pPr>
            <a:endParaRPr lang="en-US" sz="2800" dirty="0"/>
          </a:p>
          <a:p>
            <a:pPr algn="ctr">
              <a:spcAft>
                <a:spcPts val="1200"/>
              </a:spcAft>
            </a:pPr>
            <a:r>
              <a:rPr lang="en-US" sz="2800" dirty="0" smtClean="0"/>
              <a:t>VISUALIZATIONS </a:t>
            </a:r>
          </a:p>
          <a:p>
            <a:pPr algn="ctr">
              <a:spcAft>
                <a:spcPts val="1200"/>
              </a:spcAft>
            </a:pPr>
            <a:r>
              <a:rPr lang="en-US" sz="2800" dirty="0"/>
              <a:t>c</a:t>
            </a:r>
            <a:r>
              <a:rPr lang="en-US" sz="2800" dirty="0" smtClean="0"/>
              <a:t>ourse by course</a:t>
            </a:r>
          </a:p>
        </p:txBody>
      </p:sp>
    </p:spTree>
    <p:extLst>
      <p:ext uri="{BB962C8B-B14F-4D97-AF65-F5344CB8AC3E}">
        <p14:creationId xmlns:p14="http://schemas.microsoft.com/office/powerpoint/2010/main" val="25919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7154"/>
            <a:ext cx="11096298" cy="523220"/>
          </a:xfrm>
          <a:prstGeom prst="rect">
            <a:avLst/>
          </a:prstGeom>
          <a:noFill/>
        </p:spPr>
        <p:txBody>
          <a:bodyPr wrap="square" rtlCol="0">
            <a:spAutoFit/>
          </a:bodyPr>
          <a:lstStyle/>
          <a:p>
            <a:pPr algn="ctr"/>
            <a:r>
              <a:rPr lang="en-US" sz="2800" dirty="0">
                <a:latin typeface="Arial Rounded MT Bold" panose="020F0704030504030204" pitchFamily="34" charset="0"/>
              </a:rPr>
              <a:t>e</a:t>
            </a:r>
            <a:r>
              <a:rPr lang="en-US" sz="2800" dirty="0" smtClean="0">
                <a:latin typeface="Arial Rounded MT Bold" panose="020F0704030504030204" pitchFamily="34" charset="0"/>
              </a:rPr>
              <a:t>nrollment </a:t>
            </a:r>
            <a:r>
              <a:rPr lang="en-US" sz="2800" dirty="0">
                <a:latin typeface="Arial Rounded MT Bold" panose="020F0704030504030204" pitchFamily="34" charset="0"/>
              </a:rPr>
              <a:t>p</a:t>
            </a:r>
            <a:r>
              <a:rPr lang="en-US" sz="2800" dirty="0" smtClean="0">
                <a:latin typeface="Arial Rounded MT Bold" panose="020F0704030504030204" pitchFamily="34" charset="0"/>
              </a:rPr>
              <a:t>atterns by section and program format</a:t>
            </a:r>
            <a:endParaRPr lang="en-US" sz="2800" dirty="0">
              <a:latin typeface="Arial Rounded MT Bold" panose="020F0704030504030204" pitchFamily="34" charset="0"/>
            </a:endParaRPr>
          </a:p>
        </p:txBody>
      </p:sp>
      <p:pic>
        <p:nvPicPr>
          <p:cNvPr id="7" name="Picture 6"/>
          <p:cNvPicPr>
            <a:picLocks noChangeAspect="1"/>
          </p:cNvPicPr>
          <p:nvPr/>
        </p:nvPicPr>
        <p:blipFill>
          <a:blip r:embed="rId2"/>
          <a:stretch>
            <a:fillRect/>
          </a:stretch>
        </p:blipFill>
        <p:spPr>
          <a:xfrm>
            <a:off x="2044725" y="1370373"/>
            <a:ext cx="8218947" cy="4451929"/>
          </a:xfrm>
          <a:prstGeom prst="rect">
            <a:avLst/>
          </a:prstGeom>
        </p:spPr>
      </p:pic>
    </p:spTree>
    <p:extLst>
      <p:ext uri="{BB962C8B-B14F-4D97-AF65-F5344CB8AC3E}">
        <p14:creationId xmlns:p14="http://schemas.microsoft.com/office/powerpoint/2010/main" val="207909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854" y="0"/>
            <a:ext cx="11327362" cy="6858000"/>
          </a:xfrm>
          <a:prstGeom prst="rect">
            <a:avLst/>
          </a:prstGeom>
        </p:spPr>
      </p:pic>
      <p:sp>
        <p:nvSpPr>
          <p:cNvPr id="5" name="TextBox 4"/>
          <p:cNvSpPr txBox="1"/>
          <p:nvPr/>
        </p:nvSpPr>
        <p:spPr>
          <a:xfrm>
            <a:off x="4510707" y="679204"/>
            <a:ext cx="6027869" cy="954107"/>
          </a:xfrm>
          <a:prstGeom prst="rect">
            <a:avLst/>
          </a:prstGeom>
          <a:noFill/>
        </p:spPr>
        <p:txBody>
          <a:bodyPr wrap="none" rtlCol="0">
            <a:spAutoFit/>
          </a:bodyPr>
          <a:lstStyle/>
          <a:p>
            <a:r>
              <a:rPr lang="en-US" sz="2800" dirty="0">
                <a:latin typeface="Arial Rounded MT Bold" panose="020F0704030504030204" pitchFamily="34" charset="0"/>
              </a:rPr>
              <a:t>e</a:t>
            </a:r>
            <a:r>
              <a:rPr lang="en-US" sz="2800" dirty="0" smtClean="0">
                <a:latin typeface="Arial Rounded MT Bold" panose="020F0704030504030204" pitchFamily="34" charset="0"/>
              </a:rPr>
              <a:t>nrollment </a:t>
            </a:r>
            <a:r>
              <a:rPr lang="en-US" sz="2800" dirty="0">
                <a:latin typeface="Arial Rounded MT Bold" panose="020F0704030504030204" pitchFamily="34" charset="0"/>
              </a:rPr>
              <a:t>p</a:t>
            </a:r>
            <a:r>
              <a:rPr lang="en-US" sz="2800" dirty="0" smtClean="0">
                <a:latin typeface="Arial Rounded MT Bold" panose="020F0704030504030204" pitchFamily="34" charset="0"/>
              </a:rPr>
              <a:t>atterns</a:t>
            </a:r>
            <a:r>
              <a:rPr lang="en-US" sz="2800" dirty="0" smtClean="0"/>
              <a:t> </a:t>
            </a:r>
          </a:p>
          <a:p>
            <a:r>
              <a:rPr lang="en-US" sz="2800" dirty="0" smtClean="0">
                <a:latin typeface="Arial Rounded MT Bold" panose="020F0704030504030204" pitchFamily="34" charset="0"/>
              </a:rPr>
              <a:t>by major</a:t>
            </a:r>
            <a:r>
              <a:rPr lang="en-US" sz="2800" dirty="0">
                <a:latin typeface="Arial Rounded MT Bold" panose="020F0704030504030204" pitchFamily="34" charset="0"/>
              </a:rPr>
              <a:t>, </a:t>
            </a:r>
            <a:r>
              <a:rPr lang="en-US" sz="2800" dirty="0" smtClean="0">
                <a:latin typeface="Arial Rounded MT Bold" panose="020F0704030504030204" pitchFamily="34" charset="0"/>
              </a:rPr>
              <a:t>level</a:t>
            </a:r>
            <a:r>
              <a:rPr lang="en-US" sz="2800" dirty="0">
                <a:latin typeface="Arial Rounded MT Bold" panose="020F0704030504030204" pitchFamily="34" charset="0"/>
              </a:rPr>
              <a:t>, and </a:t>
            </a:r>
            <a:r>
              <a:rPr lang="en-US" sz="2800" dirty="0" smtClean="0">
                <a:latin typeface="Arial Rounded MT Bold" panose="020F0704030504030204" pitchFamily="34" charset="0"/>
              </a:rPr>
              <a:t>course format</a:t>
            </a:r>
            <a:endParaRPr lang="en-US" sz="2800" dirty="0">
              <a:latin typeface="Arial Rounded MT Bold" panose="020F0704030504030204" pitchFamily="34" charset="0"/>
            </a:endParaRPr>
          </a:p>
        </p:txBody>
      </p:sp>
      <p:sp>
        <p:nvSpPr>
          <p:cNvPr id="3" name="Oval 2"/>
          <p:cNvSpPr/>
          <p:nvPr/>
        </p:nvSpPr>
        <p:spPr>
          <a:xfrm>
            <a:off x="282003" y="2127379"/>
            <a:ext cx="443702" cy="4478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746354" y="6279501"/>
            <a:ext cx="443702" cy="4478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803" y="2432179"/>
            <a:ext cx="443702" cy="4478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99040" y="6279501"/>
            <a:ext cx="443702" cy="4478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98367" y="6372806"/>
            <a:ext cx="368032" cy="1928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83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8498" y="-115741"/>
            <a:ext cx="11010122" cy="6973741"/>
          </a:xfrm>
          <a:prstGeom prst="rect">
            <a:avLst/>
          </a:prstGeom>
        </p:spPr>
      </p:pic>
      <p:sp>
        <p:nvSpPr>
          <p:cNvPr id="3" name="TextBox 2"/>
          <p:cNvSpPr txBox="1"/>
          <p:nvPr/>
        </p:nvSpPr>
        <p:spPr>
          <a:xfrm>
            <a:off x="6992650" y="666200"/>
            <a:ext cx="3284104" cy="523220"/>
          </a:xfrm>
          <a:prstGeom prst="rect">
            <a:avLst/>
          </a:prstGeom>
          <a:noFill/>
        </p:spPr>
        <p:txBody>
          <a:bodyPr wrap="none" rtlCol="0">
            <a:spAutoFit/>
          </a:bodyPr>
          <a:lstStyle/>
          <a:p>
            <a:r>
              <a:rPr lang="en-US" sz="2800" dirty="0">
                <a:latin typeface="Arial Rounded MT Bold" panose="020F0704030504030204" pitchFamily="34" charset="0"/>
              </a:rPr>
              <a:t>g</a:t>
            </a:r>
            <a:r>
              <a:rPr lang="en-US" sz="2800" dirty="0" smtClean="0">
                <a:latin typeface="Arial Rounded MT Bold" panose="020F0704030504030204" pitchFamily="34" charset="0"/>
              </a:rPr>
              <a:t>rade </a:t>
            </a:r>
            <a:r>
              <a:rPr lang="en-US" sz="2800" dirty="0">
                <a:latin typeface="Arial Rounded MT Bold" panose="020F0704030504030204" pitchFamily="34" charset="0"/>
              </a:rPr>
              <a:t>d</a:t>
            </a:r>
            <a:r>
              <a:rPr lang="en-US" sz="2800" dirty="0" smtClean="0">
                <a:latin typeface="Arial Rounded MT Bold" panose="020F0704030504030204" pitchFamily="34" charset="0"/>
              </a:rPr>
              <a:t>istribution</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3460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7516"/>
            <a:ext cx="12192000" cy="523220"/>
          </a:xfrm>
          <a:prstGeom prst="rect">
            <a:avLst/>
          </a:prstGeom>
          <a:noFill/>
        </p:spPr>
        <p:txBody>
          <a:bodyPr wrap="square" rtlCol="0">
            <a:spAutoFit/>
          </a:bodyPr>
          <a:lstStyle/>
          <a:p>
            <a:pPr algn="ctr"/>
            <a:r>
              <a:rPr lang="en-US" sz="2800" dirty="0">
                <a:latin typeface="Arial Rounded MT Bold" panose="020F0704030504030204" pitchFamily="34" charset="0"/>
              </a:rPr>
              <a:t>s</a:t>
            </a:r>
            <a:r>
              <a:rPr lang="en-US" sz="2800" dirty="0" smtClean="0">
                <a:latin typeface="Arial Rounded MT Bold" panose="020F0704030504030204" pitchFamily="34" charset="0"/>
              </a:rPr>
              <a:t>ummaries</a:t>
            </a:r>
            <a:endParaRPr lang="en-US" sz="2800" dirty="0">
              <a:latin typeface="Arial Rounded MT Bold" panose="020F0704030504030204" pitchFamily="34" charset="0"/>
            </a:endParaRPr>
          </a:p>
        </p:txBody>
      </p:sp>
      <p:pic>
        <p:nvPicPr>
          <p:cNvPr id="5" name="Picture 4"/>
          <p:cNvPicPr>
            <a:picLocks noChangeAspect="1"/>
          </p:cNvPicPr>
          <p:nvPr/>
        </p:nvPicPr>
        <p:blipFill>
          <a:blip r:embed="rId3"/>
          <a:stretch>
            <a:fillRect/>
          </a:stretch>
        </p:blipFill>
        <p:spPr>
          <a:xfrm>
            <a:off x="199347" y="1776638"/>
            <a:ext cx="11992653" cy="3597796"/>
          </a:xfrm>
          <a:prstGeom prst="rect">
            <a:avLst/>
          </a:prstGeom>
        </p:spPr>
      </p:pic>
      <p:pic>
        <p:nvPicPr>
          <p:cNvPr id="6" name="Picture 5"/>
          <p:cNvPicPr>
            <a:picLocks noChangeAspect="1"/>
          </p:cNvPicPr>
          <p:nvPr/>
        </p:nvPicPr>
        <p:blipFill>
          <a:blip r:embed="rId4"/>
          <a:stretch>
            <a:fillRect/>
          </a:stretch>
        </p:blipFill>
        <p:spPr>
          <a:xfrm>
            <a:off x="365547" y="2078294"/>
            <a:ext cx="1158270" cy="459631"/>
          </a:xfrm>
          <a:prstGeom prst="rect">
            <a:avLst/>
          </a:prstGeom>
        </p:spPr>
      </p:pic>
      <p:pic>
        <p:nvPicPr>
          <p:cNvPr id="7" name="Picture 6"/>
          <p:cNvPicPr>
            <a:picLocks noChangeAspect="1"/>
          </p:cNvPicPr>
          <p:nvPr/>
        </p:nvPicPr>
        <p:blipFill>
          <a:blip r:embed="rId4"/>
          <a:stretch>
            <a:fillRect/>
          </a:stretch>
        </p:blipFill>
        <p:spPr>
          <a:xfrm>
            <a:off x="5125801" y="2078294"/>
            <a:ext cx="1158270" cy="459631"/>
          </a:xfrm>
          <a:prstGeom prst="rect">
            <a:avLst/>
          </a:prstGeom>
        </p:spPr>
      </p:pic>
    </p:spTree>
    <p:extLst>
      <p:ext uri="{BB962C8B-B14F-4D97-AF65-F5344CB8AC3E}">
        <p14:creationId xmlns:p14="http://schemas.microsoft.com/office/powerpoint/2010/main" val="1915630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94423" y="976976"/>
            <a:ext cx="7740764" cy="5651987"/>
          </a:xfrm>
          <a:prstGeom prst="rect">
            <a:avLst/>
          </a:prstGeom>
        </p:spPr>
      </p:pic>
      <p:sp>
        <p:nvSpPr>
          <p:cNvPr id="5" name="TextBox 4"/>
          <p:cNvSpPr txBox="1"/>
          <p:nvPr/>
        </p:nvSpPr>
        <p:spPr>
          <a:xfrm>
            <a:off x="1067963" y="1248065"/>
            <a:ext cx="3108864" cy="523220"/>
          </a:xfrm>
          <a:prstGeom prst="rect">
            <a:avLst/>
          </a:prstGeom>
          <a:noFill/>
        </p:spPr>
        <p:txBody>
          <a:bodyPr wrap="none" rtlCol="0">
            <a:spAutoFit/>
          </a:bodyPr>
          <a:lstStyle/>
          <a:p>
            <a:r>
              <a:rPr lang="en-US" sz="2800" dirty="0">
                <a:latin typeface="Arial Rounded MT Bold" panose="020F0704030504030204" pitchFamily="34" charset="0"/>
              </a:rPr>
              <a:t>p</a:t>
            </a:r>
            <a:r>
              <a:rPr lang="en-US" sz="2800" dirty="0" smtClean="0">
                <a:latin typeface="Arial Rounded MT Bold" panose="020F0704030504030204" pitchFamily="34" charset="0"/>
              </a:rPr>
              <a:t>ass </a:t>
            </a:r>
            <a:r>
              <a:rPr lang="en-US" sz="2800" dirty="0">
                <a:latin typeface="Arial Rounded MT Bold" panose="020F0704030504030204" pitchFamily="34" charset="0"/>
              </a:rPr>
              <a:t>r</a:t>
            </a:r>
            <a:r>
              <a:rPr lang="en-US" sz="2800" dirty="0" smtClean="0">
                <a:latin typeface="Arial Rounded MT Bold" panose="020F0704030504030204" pitchFamily="34" charset="0"/>
              </a:rPr>
              <a:t>ate vs GPA</a:t>
            </a:r>
            <a:endParaRPr lang="en-US" sz="2800" dirty="0">
              <a:latin typeface="Arial Rounded MT Bold" panose="020F0704030504030204" pitchFamily="34" charset="0"/>
            </a:endParaRPr>
          </a:p>
        </p:txBody>
      </p:sp>
      <p:sp>
        <p:nvSpPr>
          <p:cNvPr id="6" name="TextBox 5"/>
          <p:cNvSpPr txBox="1"/>
          <p:nvPr/>
        </p:nvSpPr>
        <p:spPr>
          <a:xfrm>
            <a:off x="544745" y="724845"/>
            <a:ext cx="4869722" cy="523220"/>
          </a:xfrm>
          <a:prstGeom prst="rect">
            <a:avLst/>
          </a:prstGeom>
          <a:noFill/>
        </p:spPr>
        <p:txBody>
          <a:bodyPr wrap="square" rtlCol="0">
            <a:spAutoFit/>
          </a:bodyPr>
          <a:lstStyle/>
          <a:p>
            <a:r>
              <a:rPr lang="en-US" sz="2800" dirty="0">
                <a:latin typeface="Arial Rounded MT Bold" panose="020F0704030504030204" pitchFamily="34" charset="0"/>
              </a:rPr>
              <a:t>d</a:t>
            </a:r>
            <a:r>
              <a:rPr lang="en-US" sz="2800" dirty="0" smtClean="0">
                <a:latin typeface="Arial Rounded MT Bold" panose="020F0704030504030204" pitchFamily="34" charset="0"/>
              </a:rPr>
              <a:t>ata visualizations</a:t>
            </a:r>
            <a:endParaRPr lang="en-US" sz="2800" dirty="0">
              <a:latin typeface="Arial Rounded MT Bold" panose="020F0704030504030204" pitchFamily="34" charset="0"/>
            </a:endParaRPr>
          </a:p>
        </p:txBody>
      </p:sp>
      <p:cxnSp>
        <p:nvCxnSpPr>
          <p:cNvPr id="11" name="Straight Arrow Connector 10"/>
          <p:cNvCxnSpPr/>
          <p:nvPr/>
        </p:nvCxnSpPr>
        <p:spPr>
          <a:xfrm flipH="1">
            <a:off x="9127376" y="976976"/>
            <a:ext cx="228975" cy="6607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609435" y="1423252"/>
            <a:ext cx="784867" cy="2144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316829" y="1344483"/>
            <a:ext cx="373225" cy="3303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722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94601517"/>
              </p:ext>
            </p:extLst>
          </p:nvPr>
        </p:nvGraphicFramePr>
        <p:xfrm>
          <a:off x="2156129" y="912992"/>
          <a:ext cx="2861144" cy="2712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224676439"/>
              </p:ext>
            </p:extLst>
          </p:nvPr>
        </p:nvGraphicFramePr>
        <p:xfrm>
          <a:off x="5479773" y="912992"/>
          <a:ext cx="3131489" cy="2712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884010846"/>
              </p:ext>
            </p:extLst>
          </p:nvPr>
        </p:nvGraphicFramePr>
        <p:xfrm>
          <a:off x="2156129" y="3854974"/>
          <a:ext cx="2861144" cy="2394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610480720"/>
              </p:ext>
            </p:extLst>
          </p:nvPr>
        </p:nvGraphicFramePr>
        <p:xfrm>
          <a:off x="5479773" y="3854974"/>
          <a:ext cx="3131489" cy="2394751"/>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3364384" y="328217"/>
            <a:ext cx="5951694" cy="584775"/>
          </a:xfrm>
          <a:prstGeom prst="rect">
            <a:avLst/>
          </a:prstGeom>
          <a:noFill/>
        </p:spPr>
        <p:txBody>
          <a:bodyPr wrap="none" rtlCol="0">
            <a:spAutoFit/>
          </a:bodyPr>
          <a:lstStyle/>
          <a:p>
            <a:r>
              <a:rPr lang="en-US" sz="3200" dirty="0" smtClean="0"/>
              <a:t>Persistence Drop:  DFW vs no DFW</a:t>
            </a:r>
            <a:endParaRPr lang="en-US" sz="3200" dirty="0"/>
          </a:p>
        </p:txBody>
      </p:sp>
      <p:sp>
        <p:nvSpPr>
          <p:cNvPr id="9" name="Down Arrow 8"/>
          <p:cNvSpPr/>
          <p:nvPr/>
        </p:nvSpPr>
        <p:spPr>
          <a:xfrm>
            <a:off x="9073762" y="1971924"/>
            <a:ext cx="484632" cy="978408"/>
          </a:xfrm>
          <a:prstGeom prst="down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6742" y="2084727"/>
            <a:ext cx="1148071" cy="369332"/>
          </a:xfrm>
          <a:prstGeom prst="rect">
            <a:avLst/>
          </a:prstGeom>
          <a:noFill/>
        </p:spPr>
        <p:txBody>
          <a:bodyPr wrap="none" rtlCol="0">
            <a:spAutoFit/>
          </a:bodyPr>
          <a:lstStyle/>
          <a:p>
            <a:r>
              <a:rPr lang="en-US" smtClean="0"/>
              <a:t>With DFW</a:t>
            </a:r>
            <a:endParaRPr lang="en-US"/>
          </a:p>
        </p:txBody>
      </p:sp>
    </p:spTree>
    <p:extLst>
      <p:ext uri="{BB962C8B-B14F-4D97-AF65-F5344CB8AC3E}">
        <p14:creationId xmlns:p14="http://schemas.microsoft.com/office/powerpoint/2010/main" val="3356314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80522" y="314693"/>
            <a:ext cx="8229600" cy="6262702"/>
          </a:xfrm>
          <a:prstGeom prst="rect">
            <a:avLst/>
          </a:prstGeom>
        </p:spPr>
      </p:pic>
      <p:cxnSp>
        <p:nvCxnSpPr>
          <p:cNvPr id="9" name="Straight Arrow Connector 8"/>
          <p:cNvCxnSpPr/>
          <p:nvPr/>
        </p:nvCxnSpPr>
        <p:spPr>
          <a:xfrm flipH="1" flipV="1">
            <a:off x="7277878" y="1492898"/>
            <a:ext cx="910153" cy="8975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7963" y="1248065"/>
            <a:ext cx="3555397" cy="523220"/>
          </a:xfrm>
          <a:prstGeom prst="rect">
            <a:avLst/>
          </a:prstGeom>
          <a:noFill/>
        </p:spPr>
        <p:txBody>
          <a:bodyPr wrap="none" rtlCol="0">
            <a:spAutoFit/>
          </a:bodyPr>
          <a:lstStyle/>
          <a:p>
            <a:r>
              <a:rPr lang="en-US" sz="2800" dirty="0">
                <a:latin typeface="Arial Rounded MT Bold" panose="020F0704030504030204" pitchFamily="34" charset="0"/>
              </a:rPr>
              <a:t>p</a:t>
            </a:r>
            <a:r>
              <a:rPr lang="en-US" sz="2800" dirty="0" smtClean="0">
                <a:latin typeface="Arial Rounded MT Bold" panose="020F0704030504030204" pitchFamily="34" charset="0"/>
              </a:rPr>
              <a:t>ersistence vs GPA</a:t>
            </a:r>
            <a:endParaRPr lang="en-US" sz="2800" dirty="0">
              <a:latin typeface="Arial Rounded MT Bold" panose="020F0704030504030204" pitchFamily="34" charset="0"/>
            </a:endParaRPr>
          </a:p>
        </p:txBody>
      </p:sp>
      <p:sp>
        <p:nvSpPr>
          <p:cNvPr id="15" name="TextBox 14"/>
          <p:cNvSpPr txBox="1"/>
          <p:nvPr/>
        </p:nvSpPr>
        <p:spPr>
          <a:xfrm>
            <a:off x="544745" y="724845"/>
            <a:ext cx="4869722" cy="523220"/>
          </a:xfrm>
          <a:prstGeom prst="rect">
            <a:avLst/>
          </a:prstGeom>
          <a:noFill/>
        </p:spPr>
        <p:txBody>
          <a:bodyPr wrap="square" rtlCol="0">
            <a:spAutoFit/>
          </a:bodyPr>
          <a:lstStyle/>
          <a:p>
            <a:r>
              <a:rPr lang="en-US" sz="2800" dirty="0">
                <a:latin typeface="Arial Rounded MT Bold" panose="020F0704030504030204" pitchFamily="34" charset="0"/>
              </a:rPr>
              <a:t>d</a:t>
            </a:r>
            <a:r>
              <a:rPr lang="en-US" sz="2800" dirty="0" smtClean="0">
                <a:latin typeface="Arial Rounded MT Bold" panose="020F0704030504030204" pitchFamily="34" charset="0"/>
              </a:rPr>
              <a:t>ata visualizations</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240672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17240" y="324535"/>
            <a:ext cx="6624735" cy="6196939"/>
          </a:xfrm>
          <a:prstGeom prst="rect">
            <a:avLst/>
          </a:prstGeom>
        </p:spPr>
      </p:pic>
      <p:sp>
        <p:nvSpPr>
          <p:cNvPr id="12" name="TextBox 11"/>
          <p:cNvSpPr txBox="1"/>
          <p:nvPr/>
        </p:nvSpPr>
        <p:spPr>
          <a:xfrm>
            <a:off x="6805246" y="1185902"/>
            <a:ext cx="5137938" cy="523220"/>
          </a:xfrm>
          <a:prstGeom prst="rect">
            <a:avLst/>
          </a:prstGeom>
          <a:noFill/>
        </p:spPr>
        <p:txBody>
          <a:bodyPr wrap="square" rtlCol="0">
            <a:spAutoFit/>
          </a:bodyPr>
          <a:lstStyle/>
          <a:p>
            <a:r>
              <a:rPr lang="en-US" sz="2800" dirty="0" smtClean="0">
                <a:latin typeface="Arial Rounded MT Bold" panose="020F0704030504030204" pitchFamily="34" charset="0"/>
              </a:rPr>
              <a:t>pass rate vs. prior DFW rate</a:t>
            </a:r>
            <a:endParaRPr lang="en-US" sz="2800" dirty="0">
              <a:latin typeface="Arial Rounded MT Bold" panose="020F0704030504030204" pitchFamily="34" charset="0"/>
            </a:endParaRPr>
          </a:p>
        </p:txBody>
      </p:sp>
      <p:sp>
        <p:nvSpPr>
          <p:cNvPr id="13" name="TextBox 12"/>
          <p:cNvSpPr txBox="1"/>
          <p:nvPr/>
        </p:nvSpPr>
        <p:spPr>
          <a:xfrm>
            <a:off x="8326475" y="662682"/>
            <a:ext cx="4077704" cy="523220"/>
          </a:xfrm>
          <a:prstGeom prst="rect">
            <a:avLst/>
          </a:prstGeom>
          <a:noFill/>
        </p:spPr>
        <p:txBody>
          <a:bodyPr wrap="square" rtlCol="0">
            <a:spAutoFit/>
          </a:bodyPr>
          <a:lstStyle/>
          <a:p>
            <a:r>
              <a:rPr lang="en-US" sz="2800" dirty="0">
                <a:latin typeface="Arial Rounded MT Bold" panose="020F0704030504030204" pitchFamily="34" charset="0"/>
              </a:rPr>
              <a:t>d</a:t>
            </a:r>
            <a:r>
              <a:rPr lang="en-US" sz="2800" dirty="0" smtClean="0">
                <a:latin typeface="Arial Rounded MT Bold" panose="020F0704030504030204" pitchFamily="34" charset="0"/>
              </a:rPr>
              <a:t>ata visualizations</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4264816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56248" y="389964"/>
            <a:ext cx="6414651" cy="6180719"/>
          </a:xfrm>
          <a:prstGeom prst="rect">
            <a:avLst/>
          </a:prstGeom>
        </p:spPr>
      </p:pic>
      <p:sp>
        <p:nvSpPr>
          <p:cNvPr id="8" name="TextBox 7"/>
          <p:cNvSpPr txBox="1"/>
          <p:nvPr/>
        </p:nvSpPr>
        <p:spPr>
          <a:xfrm>
            <a:off x="7375456" y="913184"/>
            <a:ext cx="3625416" cy="523220"/>
          </a:xfrm>
          <a:prstGeom prst="rect">
            <a:avLst/>
          </a:prstGeom>
          <a:noFill/>
        </p:spPr>
        <p:txBody>
          <a:bodyPr wrap="none" rtlCol="0">
            <a:spAutoFit/>
          </a:bodyPr>
          <a:lstStyle/>
          <a:p>
            <a:r>
              <a:rPr lang="en-US" sz="2800" dirty="0">
                <a:latin typeface="Arial Rounded MT Bold" panose="020F0704030504030204" pitchFamily="34" charset="0"/>
              </a:rPr>
              <a:t>p</a:t>
            </a:r>
            <a:r>
              <a:rPr lang="en-US" sz="2800" dirty="0" smtClean="0">
                <a:latin typeface="Arial Rounded MT Bold" panose="020F0704030504030204" pitchFamily="34" charset="0"/>
              </a:rPr>
              <a:t>ersistence vs DFW</a:t>
            </a:r>
            <a:endParaRPr lang="en-US" sz="2800" dirty="0">
              <a:latin typeface="Arial Rounded MT Bold" panose="020F0704030504030204" pitchFamily="34" charset="0"/>
            </a:endParaRPr>
          </a:p>
        </p:txBody>
      </p:sp>
      <p:sp>
        <p:nvSpPr>
          <p:cNvPr id="11" name="TextBox 10"/>
          <p:cNvSpPr txBox="1"/>
          <p:nvPr/>
        </p:nvSpPr>
        <p:spPr>
          <a:xfrm>
            <a:off x="7477469" y="389964"/>
            <a:ext cx="3523403" cy="523220"/>
          </a:xfrm>
          <a:prstGeom prst="rect">
            <a:avLst/>
          </a:prstGeom>
          <a:noFill/>
        </p:spPr>
        <p:txBody>
          <a:bodyPr wrap="square" rtlCol="0">
            <a:spAutoFit/>
          </a:bodyPr>
          <a:lstStyle/>
          <a:p>
            <a:r>
              <a:rPr lang="en-US" sz="2800" dirty="0">
                <a:latin typeface="Arial Rounded MT Bold" panose="020F0704030504030204" pitchFamily="34" charset="0"/>
              </a:rPr>
              <a:t>d</a:t>
            </a:r>
            <a:r>
              <a:rPr lang="en-US" sz="2800" dirty="0" smtClean="0">
                <a:latin typeface="Arial Rounded MT Bold" panose="020F0704030504030204" pitchFamily="34" charset="0"/>
              </a:rPr>
              <a:t>ata visualizations</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794880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11" y="255465"/>
            <a:ext cx="12192000" cy="523220"/>
          </a:xfrm>
          <a:prstGeom prst="rect">
            <a:avLst/>
          </a:prstGeom>
          <a:noFill/>
        </p:spPr>
        <p:txBody>
          <a:bodyPr wrap="square" rtlCol="0">
            <a:spAutoFit/>
          </a:bodyPr>
          <a:lstStyle/>
          <a:p>
            <a:pPr algn="ctr"/>
            <a:r>
              <a:rPr lang="en-US" sz="2800" dirty="0" smtClean="0">
                <a:latin typeface="Arial Rounded MT Bold" panose="020F0704030504030204" pitchFamily="34" charset="0"/>
              </a:rPr>
              <a:t>Tree Plots: Passed by Major</a:t>
            </a:r>
            <a:endParaRPr lang="en-US" sz="28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492898" y="778685"/>
            <a:ext cx="9349273" cy="5943952"/>
          </a:xfrm>
          <a:prstGeom prst="rect">
            <a:avLst/>
          </a:prstGeom>
        </p:spPr>
      </p:pic>
    </p:spTree>
    <p:extLst>
      <p:ext uri="{BB962C8B-B14F-4D97-AF65-F5344CB8AC3E}">
        <p14:creationId xmlns:p14="http://schemas.microsoft.com/office/powerpoint/2010/main" val="2068683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6638" y="1103279"/>
            <a:ext cx="10210096" cy="5223770"/>
          </a:xfrm>
          <a:prstGeom prst="rect">
            <a:avLst/>
          </a:prstGeom>
        </p:spPr>
      </p:pic>
      <p:sp>
        <p:nvSpPr>
          <p:cNvPr id="8" name="TextBox 7"/>
          <p:cNvSpPr txBox="1"/>
          <p:nvPr/>
        </p:nvSpPr>
        <p:spPr>
          <a:xfrm>
            <a:off x="-186611" y="255465"/>
            <a:ext cx="12192000" cy="523220"/>
          </a:xfrm>
          <a:prstGeom prst="rect">
            <a:avLst/>
          </a:prstGeom>
          <a:noFill/>
        </p:spPr>
        <p:txBody>
          <a:bodyPr wrap="square" rtlCol="0">
            <a:spAutoFit/>
          </a:bodyPr>
          <a:lstStyle/>
          <a:p>
            <a:pPr algn="ctr"/>
            <a:r>
              <a:rPr lang="en-US" sz="2800" dirty="0" smtClean="0">
                <a:latin typeface="Arial Rounded MT Bold" panose="020F0704030504030204" pitchFamily="34" charset="0"/>
              </a:rPr>
              <a:t>Tree Plots: Passed</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2292426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58418" y="951722"/>
            <a:ext cx="10556660" cy="5493513"/>
          </a:xfrm>
          <a:prstGeom prst="rect">
            <a:avLst/>
          </a:prstGeom>
        </p:spPr>
      </p:pic>
      <p:sp>
        <p:nvSpPr>
          <p:cNvPr id="7" name="TextBox 6"/>
          <p:cNvSpPr txBox="1"/>
          <p:nvPr/>
        </p:nvSpPr>
        <p:spPr>
          <a:xfrm>
            <a:off x="-186611" y="255465"/>
            <a:ext cx="12192000" cy="523220"/>
          </a:xfrm>
          <a:prstGeom prst="rect">
            <a:avLst/>
          </a:prstGeom>
          <a:noFill/>
        </p:spPr>
        <p:txBody>
          <a:bodyPr wrap="square" rtlCol="0">
            <a:spAutoFit/>
          </a:bodyPr>
          <a:lstStyle/>
          <a:p>
            <a:pPr algn="ctr"/>
            <a:r>
              <a:rPr lang="en-US" sz="2800" dirty="0" smtClean="0">
                <a:latin typeface="Arial Rounded MT Bold" panose="020F0704030504030204" pitchFamily="34" charset="0"/>
              </a:rPr>
              <a:t>Tree Plots: Passed</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045585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3975" y="637058"/>
            <a:ext cx="3771930" cy="523220"/>
          </a:xfrm>
          <a:prstGeom prst="rect">
            <a:avLst/>
          </a:prstGeom>
          <a:noFill/>
        </p:spPr>
        <p:txBody>
          <a:bodyPr wrap="none" rtlCol="0">
            <a:spAutoFit/>
          </a:bodyPr>
          <a:lstStyle/>
          <a:p>
            <a:r>
              <a:rPr lang="en-US" sz="2800" dirty="0" smtClean="0">
                <a:latin typeface="Arial Rounded MT Bold" panose="020F0704030504030204" pitchFamily="34" charset="0"/>
              </a:rPr>
              <a:t>Tree Plots: Persisted</a:t>
            </a:r>
          </a:p>
        </p:txBody>
      </p:sp>
      <p:pic>
        <p:nvPicPr>
          <p:cNvPr id="5" name="Picture 4"/>
          <p:cNvPicPr>
            <a:picLocks noChangeAspect="1"/>
          </p:cNvPicPr>
          <p:nvPr/>
        </p:nvPicPr>
        <p:blipFill>
          <a:blip r:embed="rId3"/>
          <a:stretch>
            <a:fillRect/>
          </a:stretch>
        </p:blipFill>
        <p:spPr>
          <a:xfrm>
            <a:off x="1950004" y="1315262"/>
            <a:ext cx="8359872" cy="4501470"/>
          </a:xfrm>
          <a:prstGeom prst="rect">
            <a:avLst/>
          </a:prstGeom>
        </p:spPr>
      </p:pic>
    </p:spTree>
    <p:extLst>
      <p:ext uri="{BB962C8B-B14F-4D97-AF65-F5344CB8AC3E}">
        <p14:creationId xmlns:p14="http://schemas.microsoft.com/office/powerpoint/2010/main" val="3973686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59745" y="86625"/>
            <a:ext cx="7018197"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1692" y="2355407"/>
            <a:ext cx="5087726" cy="1908215"/>
          </a:xfrm>
          <a:prstGeom prst="rect">
            <a:avLst/>
          </a:prstGeom>
          <a:noFill/>
        </p:spPr>
        <p:txBody>
          <a:bodyPr wrap="square" rtlCol="0">
            <a:spAutoFit/>
          </a:bodyPr>
          <a:lstStyle/>
          <a:p>
            <a:pPr defTabSz="774700"/>
            <a:r>
              <a:rPr lang="en-US" sz="2800" dirty="0" smtClean="0"/>
              <a:t>Outcome:	</a:t>
            </a:r>
            <a:r>
              <a:rPr lang="en-US" sz="2400" dirty="0" smtClean="0"/>
              <a:t>Passed</a:t>
            </a:r>
          </a:p>
          <a:p>
            <a:pPr defTabSz="774700"/>
            <a:r>
              <a:rPr lang="en-US" sz="2400" dirty="0"/>
              <a:t>	</a:t>
            </a:r>
            <a:r>
              <a:rPr lang="en-US" sz="2400" dirty="0" smtClean="0"/>
              <a:t>   	Withdrew</a:t>
            </a:r>
          </a:p>
          <a:p>
            <a:pPr defTabSz="774700"/>
            <a:r>
              <a:rPr lang="en-US" sz="2400" dirty="0"/>
              <a:t>	</a:t>
            </a:r>
            <a:r>
              <a:rPr lang="en-US" sz="2400" dirty="0" smtClean="0"/>
              <a:t>   	Persisted Next Term</a:t>
            </a:r>
          </a:p>
          <a:p>
            <a:pPr defTabSz="774700"/>
            <a:r>
              <a:rPr lang="en-US" sz="2400" dirty="0"/>
              <a:t>	</a:t>
            </a:r>
            <a:r>
              <a:rPr lang="en-US" sz="2400" dirty="0" smtClean="0"/>
              <a:t>   	Persisted Next Year</a:t>
            </a:r>
            <a:r>
              <a:rPr lang="en-US" dirty="0" smtClean="0"/>
              <a:t>		</a:t>
            </a:r>
            <a:endParaRPr lang="en-US" dirty="0"/>
          </a:p>
        </p:txBody>
      </p:sp>
      <p:sp>
        <p:nvSpPr>
          <p:cNvPr id="8" name="TextBox 7"/>
          <p:cNvSpPr txBox="1"/>
          <p:nvPr/>
        </p:nvSpPr>
        <p:spPr>
          <a:xfrm>
            <a:off x="4208495" y="2054234"/>
            <a:ext cx="7481920" cy="2369880"/>
          </a:xfrm>
          <a:prstGeom prst="rect">
            <a:avLst/>
          </a:prstGeom>
          <a:noFill/>
        </p:spPr>
        <p:txBody>
          <a:bodyPr wrap="none" rtlCol="0">
            <a:spAutoFit/>
          </a:bodyPr>
          <a:lstStyle/>
          <a:p>
            <a:r>
              <a:rPr lang="en-US" sz="2800" dirty="0" smtClean="0"/>
              <a:t>Classifiers</a:t>
            </a:r>
            <a:r>
              <a:rPr lang="en-US" sz="2400" dirty="0" smtClean="0"/>
              <a:t> – Student Type</a:t>
            </a:r>
          </a:p>
          <a:p>
            <a:pPr defTabSz="862013"/>
            <a:r>
              <a:rPr lang="en-US" sz="2400" dirty="0"/>
              <a:t>	 </a:t>
            </a:r>
            <a:r>
              <a:rPr lang="en-US" sz="2400" dirty="0" smtClean="0"/>
              <a:t>   	Program modality / Course Format</a:t>
            </a:r>
          </a:p>
          <a:p>
            <a:pPr defTabSz="862013"/>
            <a:r>
              <a:rPr lang="en-US" sz="2400" dirty="0"/>
              <a:t>	</a:t>
            </a:r>
            <a:r>
              <a:rPr lang="en-US" sz="2400" dirty="0" smtClean="0"/>
              <a:t>    	Prior GPA (</a:t>
            </a:r>
            <a:r>
              <a:rPr lang="en-US" sz="2400" dirty="0"/>
              <a:t>&amp;</a:t>
            </a:r>
            <a:r>
              <a:rPr lang="en-US" sz="2400" dirty="0" smtClean="0"/>
              <a:t> OL GPA)</a:t>
            </a:r>
          </a:p>
          <a:p>
            <a:pPr defTabSz="862013"/>
            <a:r>
              <a:rPr lang="en-US" sz="2400" dirty="0"/>
              <a:t>	</a:t>
            </a:r>
            <a:r>
              <a:rPr lang="en-US" sz="2400" dirty="0" smtClean="0"/>
              <a:t>    	Prior DFW rate/hours (</a:t>
            </a:r>
            <a:r>
              <a:rPr lang="en-US" sz="2400" dirty="0"/>
              <a:t>&amp;</a:t>
            </a:r>
            <a:r>
              <a:rPr lang="en-US" sz="2400" dirty="0" smtClean="0"/>
              <a:t> OL DFW rate/hours)</a:t>
            </a:r>
          </a:p>
          <a:p>
            <a:pPr defTabSz="862013"/>
            <a:r>
              <a:rPr lang="en-US" sz="2400" dirty="0" smtClean="0"/>
              <a:t>	    	Prior W rate/hours (</a:t>
            </a:r>
            <a:r>
              <a:rPr lang="en-US" sz="2400" dirty="0"/>
              <a:t>&amp;</a:t>
            </a:r>
            <a:r>
              <a:rPr lang="en-US" sz="2400" dirty="0" smtClean="0"/>
              <a:t> OL W rate/hours)</a:t>
            </a:r>
          </a:p>
          <a:p>
            <a:pPr defTabSz="862013"/>
            <a:r>
              <a:rPr lang="en-US" sz="2400" dirty="0"/>
              <a:t>	 </a:t>
            </a:r>
            <a:r>
              <a:rPr lang="en-US" sz="2400" dirty="0" smtClean="0"/>
              <a:t>   	Passed Hours (</a:t>
            </a:r>
            <a:r>
              <a:rPr lang="en-US" sz="2400" dirty="0"/>
              <a:t>&amp;</a:t>
            </a:r>
            <a:r>
              <a:rPr lang="en-US" sz="2400" dirty="0" smtClean="0"/>
              <a:t> OL Hours)</a:t>
            </a:r>
          </a:p>
        </p:txBody>
      </p:sp>
      <p:sp>
        <p:nvSpPr>
          <p:cNvPr id="9" name="TextBox 8"/>
          <p:cNvSpPr txBox="1"/>
          <p:nvPr/>
        </p:nvSpPr>
        <p:spPr>
          <a:xfrm>
            <a:off x="0" y="1124302"/>
            <a:ext cx="12192000" cy="584775"/>
          </a:xfrm>
          <a:prstGeom prst="rect">
            <a:avLst/>
          </a:prstGeom>
          <a:noFill/>
        </p:spPr>
        <p:txBody>
          <a:bodyPr wrap="square" rtlCol="0">
            <a:spAutoFit/>
          </a:bodyPr>
          <a:lstStyle/>
          <a:p>
            <a:pPr algn="ctr"/>
            <a:r>
              <a:rPr lang="en-US" sz="3200" dirty="0" smtClean="0"/>
              <a:t>Statistical Analyses: Decision Trees -- CHAID</a:t>
            </a:r>
            <a:endParaRPr lang="en-US" sz="3200" dirty="0"/>
          </a:p>
        </p:txBody>
      </p:sp>
      <p:sp>
        <p:nvSpPr>
          <p:cNvPr id="10" name="TextBox 9"/>
          <p:cNvSpPr txBox="1"/>
          <p:nvPr/>
        </p:nvSpPr>
        <p:spPr>
          <a:xfrm>
            <a:off x="0" y="4635036"/>
            <a:ext cx="12192000" cy="830997"/>
          </a:xfrm>
          <a:prstGeom prst="rect">
            <a:avLst/>
          </a:prstGeom>
          <a:noFill/>
        </p:spPr>
        <p:txBody>
          <a:bodyPr wrap="square" rtlCol="0">
            <a:spAutoFit/>
          </a:bodyPr>
          <a:lstStyle/>
          <a:p>
            <a:pPr algn="ctr"/>
            <a:r>
              <a:rPr lang="en-US" sz="2400" dirty="0" smtClean="0"/>
              <a:t>Passed course – added for Persistence outcomes</a:t>
            </a:r>
          </a:p>
          <a:p>
            <a:pPr algn="ctr"/>
            <a:r>
              <a:rPr lang="en-US" sz="2400" dirty="0" smtClean="0"/>
              <a:t>Persisted Next Term – added for Persisted Next Year</a:t>
            </a:r>
            <a:endParaRPr lang="en-US" sz="2400" dirty="0"/>
          </a:p>
        </p:txBody>
      </p:sp>
    </p:spTree>
    <p:extLst>
      <p:ext uri="{BB962C8B-B14F-4D97-AF65-F5344CB8AC3E}">
        <p14:creationId xmlns:p14="http://schemas.microsoft.com/office/powerpoint/2010/main" val="1036605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4646" y="28820"/>
            <a:ext cx="8424521" cy="6829180"/>
          </a:xfrm>
          <a:prstGeom prst="rect">
            <a:avLst/>
          </a:prstGeom>
        </p:spPr>
      </p:pic>
    </p:spTree>
    <p:extLst>
      <p:ext uri="{BB962C8B-B14F-4D97-AF65-F5344CB8AC3E}">
        <p14:creationId xmlns:p14="http://schemas.microsoft.com/office/powerpoint/2010/main" val="704013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72862" y="-11892"/>
            <a:ext cx="7685432" cy="6869892"/>
          </a:xfrm>
          <a:prstGeom prst="rect">
            <a:avLst/>
          </a:prstGeom>
        </p:spPr>
      </p:pic>
    </p:spTree>
    <p:extLst>
      <p:ext uri="{BB962C8B-B14F-4D97-AF65-F5344CB8AC3E}">
        <p14:creationId xmlns:p14="http://schemas.microsoft.com/office/powerpoint/2010/main" val="1825504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flipH="1">
            <a:off x="5955510" y="0"/>
            <a:ext cx="6154849" cy="6844396"/>
          </a:xfrm>
          <a:prstGeom prst="rect">
            <a:avLst/>
          </a:prstGeom>
        </p:spPr>
      </p:pic>
      <p:sp>
        <p:nvSpPr>
          <p:cNvPr id="7" name="Rectangle 6"/>
          <p:cNvSpPr/>
          <p:nvPr/>
        </p:nvSpPr>
        <p:spPr>
          <a:xfrm>
            <a:off x="6221187" y="13604"/>
            <a:ext cx="5889172" cy="6844396"/>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5986628" y="19283"/>
            <a:ext cx="6205372" cy="690343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3052" y="942812"/>
            <a:ext cx="11021787" cy="3847207"/>
          </a:xfrm>
          <a:prstGeom prst="rect">
            <a:avLst/>
          </a:prstGeom>
          <a:noFill/>
        </p:spPr>
        <p:txBody>
          <a:bodyPr wrap="square" rtlCol="0">
            <a:spAutoFit/>
          </a:bodyPr>
          <a:lstStyle/>
          <a:p>
            <a:pPr>
              <a:spcAft>
                <a:spcPts val="1200"/>
              </a:spcAft>
            </a:pPr>
            <a:r>
              <a:rPr lang="en-US" sz="2800" dirty="0" smtClean="0"/>
              <a:t>We know that D/F/W rates affect student persistence and retention.</a:t>
            </a:r>
          </a:p>
          <a:p>
            <a:pPr>
              <a:spcAft>
                <a:spcPts val="1200"/>
              </a:spcAft>
            </a:pPr>
            <a:r>
              <a:rPr lang="en-US" sz="2800" dirty="0" smtClean="0"/>
              <a:t>This has led some educators to identify large enrollment, entry level classes – gateway courses – </a:t>
            </a:r>
            <a:r>
              <a:rPr lang="en-US" sz="2800" dirty="0"/>
              <a:t>with high </a:t>
            </a:r>
            <a:r>
              <a:rPr lang="en-US" sz="2800" dirty="0" smtClean="0"/>
              <a:t>D/F/W rates, and to focus on improving </a:t>
            </a:r>
            <a:r>
              <a:rPr lang="en-US" sz="2800" dirty="0"/>
              <a:t>them (Gardner Institute, 2017, Protopsaltis &amp; Baum, 2019). </a:t>
            </a:r>
            <a:endParaRPr lang="en-US" sz="2800" dirty="0" smtClean="0"/>
          </a:p>
          <a:p>
            <a:pPr>
              <a:spcAft>
                <a:spcPts val="1200"/>
              </a:spcAft>
            </a:pPr>
            <a:r>
              <a:rPr lang="en-US" sz="2800" dirty="0" smtClean="0"/>
              <a:t>In this presentation, we will argue that not all gateway courses are the same; that different gateway courses differentially affect persistence and retention; and that understanding such differences  can help us improve student success.</a:t>
            </a:r>
          </a:p>
        </p:txBody>
      </p:sp>
    </p:spTree>
    <p:extLst>
      <p:ext uri="{BB962C8B-B14F-4D97-AF65-F5344CB8AC3E}">
        <p14:creationId xmlns:p14="http://schemas.microsoft.com/office/powerpoint/2010/main" val="15019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9000" y="53124"/>
            <a:ext cx="5732585" cy="6764895"/>
          </a:xfrm>
          <a:prstGeom prst="rect">
            <a:avLst/>
          </a:prstGeom>
        </p:spPr>
      </p:pic>
    </p:spTree>
    <p:extLst>
      <p:ext uri="{BB962C8B-B14F-4D97-AF65-F5344CB8AC3E}">
        <p14:creationId xmlns:p14="http://schemas.microsoft.com/office/powerpoint/2010/main" val="1827999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59745" y="86625"/>
            <a:ext cx="7018197"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19466" y="625135"/>
            <a:ext cx="7601568" cy="1077218"/>
          </a:xfrm>
          <a:prstGeom prst="rect">
            <a:avLst/>
          </a:prstGeom>
          <a:noFill/>
        </p:spPr>
        <p:txBody>
          <a:bodyPr wrap="none" rtlCol="0">
            <a:spAutoFit/>
          </a:bodyPr>
          <a:lstStyle/>
          <a:p>
            <a:r>
              <a:rPr lang="en-US" sz="3200" dirty="0" smtClean="0">
                <a:solidFill>
                  <a:schemeClr val="tx1">
                    <a:lumMod val="95000"/>
                    <a:lumOff val="5000"/>
                  </a:schemeClr>
                </a:solidFill>
              </a:rPr>
              <a:t>more </a:t>
            </a:r>
            <a:r>
              <a:rPr lang="en-US" sz="3200" dirty="0">
                <a:solidFill>
                  <a:schemeClr val="tx1">
                    <a:lumMod val="95000"/>
                    <a:lumOff val="5000"/>
                  </a:schemeClr>
                </a:solidFill>
              </a:rPr>
              <a:t>d</a:t>
            </a:r>
            <a:r>
              <a:rPr lang="en-US" sz="3200" dirty="0" smtClean="0">
                <a:solidFill>
                  <a:schemeClr val="tx1">
                    <a:lumMod val="95000"/>
                    <a:lumOff val="5000"/>
                  </a:schemeClr>
                </a:solidFill>
              </a:rPr>
              <a:t>epth?  </a:t>
            </a:r>
          </a:p>
          <a:p>
            <a:r>
              <a:rPr lang="en-US" sz="3200" dirty="0">
                <a:solidFill>
                  <a:schemeClr val="tx1">
                    <a:lumMod val="95000"/>
                    <a:lumOff val="5000"/>
                  </a:schemeClr>
                </a:solidFill>
              </a:rPr>
              <a:t>p</a:t>
            </a:r>
            <a:r>
              <a:rPr lang="en-US" sz="3200" dirty="0" smtClean="0">
                <a:solidFill>
                  <a:schemeClr val="tx1">
                    <a:lumMod val="95000"/>
                    <a:lumOff val="5000"/>
                  </a:schemeClr>
                </a:solidFill>
              </a:rPr>
              <a:t>arallel analyses – Binary Logistic Regression</a:t>
            </a:r>
            <a:endParaRPr lang="en-US" sz="3200" dirty="0">
              <a:solidFill>
                <a:schemeClr val="tx1">
                  <a:lumMod val="95000"/>
                  <a:lumOff val="5000"/>
                </a:schemeClr>
              </a:solidFill>
            </a:endParaRPr>
          </a:p>
        </p:txBody>
      </p:sp>
      <p:sp>
        <p:nvSpPr>
          <p:cNvPr id="6" name="TextBox 5"/>
          <p:cNvSpPr txBox="1"/>
          <p:nvPr/>
        </p:nvSpPr>
        <p:spPr>
          <a:xfrm>
            <a:off x="3055023" y="1911674"/>
            <a:ext cx="3866251" cy="3257174"/>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tx1">
                    <a:lumMod val="95000"/>
                    <a:lumOff val="5000"/>
                  </a:schemeClr>
                </a:solidFill>
              </a:rPr>
              <a:t>c</a:t>
            </a:r>
            <a:r>
              <a:rPr lang="en-US" sz="2800" dirty="0" smtClean="0">
                <a:solidFill>
                  <a:schemeClr val="tx1">
                    <a:lumMod val="95000"/>
                    <a:lumOff val="5000"/>
                  </a:schemeClr>
                </a:solidFill>
              </a:rPr>
              <a:t>ourse </a:t>
            </a:r>
            <a:r>
              <a:rPr lang="en-US" sz="2800" dirty="0">
                <a:solidFill>
                  <a:schemeClr val="tx1">
                    <a:lumMod val="95000"/>
                    <a:lumOff val="5000"/>
                  </a:schemeClr>
                </a:solidFill>
              </a:rPr>
              <a:t>t</a:t>
            </a:r>
            <a:r>
              <a:rPr lang="en-US" sz="2800" dirty="0" smtClean="0">
                <a:solidFill>
                  <a:schemeClr val="tx1">
                    <a:lumMod val="95000"/>
                    <a:lumOff val="5000"/>
                  </a:schemeClr>
                </a:solidFill>
              </a:rPr>
              <a:t>iming</a:t>
            </a:r>
          </a:p>
          <a:p>
            <a:pPr marL="457200" indent="-457200">
              <a:buFont typeface="Arial" panose="020B0604020202020204" pitchFamily="34" charset="0"/>
              <a:buChar char="•"/>
            </a:pPr>
            <a:r>
              <a:rPr lang="en-US" sz="2800" dirty="0">
                <a:solidFill>
                  <a:schemeClr val="tx1">
                    <a:lumMod val="95000"/>
                    <a:lumOff val="5000"/>
                  </a:schemeClr>
                </a:solidFill>
              </a:rPr>
              <a:t>c</a:t>
            </a:r>
            <a:r>
              <a:rPr lang="en-US" sz="2800" dirty="0" smtClean="0">
                <a:solidFill>
                  <a:schemeClr val="tx1">
                    <a:lumMod val="95000"/>
                    <a:lumOff val="5000"/>
                  </a:schemeClr>
                </a:solidFill>
              </a:rPr>
              <a:t>ourse </a:t>
            </a:r>
            <a:r>
              <a:rPr lang="en-US" sz="2800" dirty="0">
                <a:solidFill>
                  <a:schemeClr val="tx1">
                    <a:lumMod val="95000"/>
                    <a:lumOff val="5000"/>
                  </a:schemeClr>
                </a:solidFill>
              </a:rPr>
              <a:t>s</a:t>
            </a:r>
            <a:r>
              <a:rPr lang="en-US" sz="2800" dirty="0" smtClean="0">
                <a:solidFill>
                  <a:schemeClr val="tx1">
                    <a:lumMod val="95000"/>
                    <a:lumOff val="5000"/>
                  </a:schemeClr>
                </a:solidFill>
              </a:rPr>
              <a:t>equencing</a:t>
            </a:r>
          </a:p>
          <a:p>
            <a:pPr marL="457200" indent="-457200">
              <a:buFont typeface="Arial" panose="020B0604020202020204" pitchFamily="34" charset="0"/>
              <a:buChar char="•"/>
            </a:pPr>
            <a:r>
              <a:rPr lang="en-US" sz="2800" dirty="0" smtClean="0">
                <a:solidFill>
                  <a:schemeClr val="tx1">
                    <a:lumMod val="95000"/>
                    <a:lumOff val="5000"/>
                  </a:schemeClr>
                </a:solidFill>
              </a:rPr>
              <a:t>(hidden) prerequisites</a:t>
            </a:r>
          </a:p>
          <a:p>
            <a:pPr marL="457200" indent="-457200">
              <a:buFont typeface="Arial" panose="020B0604020202020204" pitchFamily="34" charset="0"/>
              <a:buChar char="•"/>
            </a:pPr>
            <a:r>
              <a:rPr lang="en-US" sz="2800" dirty="0">
                <a:solidFill>
                  <a:schemeClr val="tx1">
                    <a:lumMod val="95000"/>
                    <a:lumOff val="5000"/>
                  </a:schemeClr>
                </a:solidFill>
              </a:rPr>
              <a:t>p</a:t>
            </a:r>
            <a:r>
              <a:rPr lang="en-US" sz="2800" dirty="0" smtClean="0">
                <a:solidFill>
                  <a:schemeClr val="tx1">
                    <a:lumMod val="95000"/>
                    <a:lumOff val="5000"/>
                  </a:schemeClr>
                </a:solidFill>
              </a:rPr>
              <a:t>oison pairs</a:t>
            </a:r>
          </a:p>
          <a:p>
            <a:pPr marL="457200" indent="-457200">
              <a:buFont typeface="Arial" panose="020B0604020202020204" pitchFamily="34" charset="0"/>
              <a:buChar char="•"/>
            </a:pPr>
            <a:r>
              <a:rPr lang="en-US" sz="2800" dirty="0">
                <a:solidFill>
                  <a:schemeClr val="tx1">
                    <a:lumMod val="95000"/>
                    <a:lumOff val="5000"/>
                  </a:schemeClr>
                </a:solidFill>
              </a:rPr>
              <a:t>s</a:t>
            </a:r>
            <a:r>
              <a:rPr lang="en-US" sz="2800" dirty="0" smtClean="0">
                <a:solidFill>
                  <a:schemeClr val="tx1">
                    <a:lumMod val="95000"/>
                    <a:lumOff val="5000"/>
                  </a:schemeClr>
                </a:solidFill>
              </a:rPr>
              <a:t>ection differences</a:t>
            </a:r>
          </a:p>
          <a:p>
            <a:pPr marL="457200" indent="-457200">
              <a:buFont typeface="Arial" panose="020B0604020202020204" pitchFamily="34" charset="0"/>
              <a:buChar char="•"/>
            </a:pPr>
            <a:r>
              <a:rPr lang="en-US" sz="2800" dirty="0">
                <a:solidFill>
                  <a:schemeClr val="tx1">
                    <a:lumMod val="95000"/>
                    <a:lumOff val="5000"/>
                  </a:schemeClr>
                </a:solidFill>
              </a:rPr>
              <a:t>d</a:t>
            </a:r>
            <a:r>
              <a:rPr lang="en-US" sz="2800" dirty="0" smtClean="0">
                <a:solidFill>
                  <a:schemeClr val="tx1">
                    <a:lumMod val="95000"/>
                    <a:lumOff val="5000"/>
                  </a:schemeClr>
                </a:solidFill>
              </a:rPr>
              <a:t>elivery modalities</a:t>
            </a:r>
          </a:p>
          <a:p>
            <a:pPr>
              <a:lnSpc>
                <a:spcPct val="150000"/>
              </a:lnSpc>
            </a:pPr>
            <a:endParaRPr lang="en-US" sz="2800" dirty="0">
              <a:solidFill>
                <a:schemeClr val="tx1">
                  <a:lumMod val="95000"/>
                  <a:lumOff val="5000"/>
                </a:schemeClr>
              </a:solidFill>
            </a:endParaRPr>
          </a:p>
        </p:txBody>
      </p:sp>
    </p:spTree>
    <p:extLst>
      <p:ext uri="{BB962C8B-B14F-4D97-AF65-F5344CB8AC3E}">
        <p14:creationId xmlns:p14="http://schemas.microsoft.com/office/powerpoint/2010/main" val="14423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59745" y="86625"/>
            <a:ext cx="7018197"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1" y="1373992"/>
            <a:ext cx="8737599" cy="2862322"/>
          </a:xfrm>
          <a:prstGeom prst="rect">
            <a:avLst/>
          </a:prstGeom>
          <a:noFill/>
        </p:spPr>
        <p:txBody>
          <a:bodyPr wrap="square" rtlCol="0">
            <a:spAutoFit/>
          </a:bodyPr>
          <a:lstStyle/>
          <a:p>
            <a:pPr>
              <a:spcAft>
                <a:spcPts val="1200"/>
              </a:spcAft>
            </a:pPr>
            <a:r>
              <a:rPr lang="en-US" sz="3200" dirty="0"/>
              <a:t>G</a:t>
            </a:r>
            <a:r>
              <a:rPr lang="en-US" sz="3200" dirty="0" smtClean="0"/>
              <a:t>ap analysis is just a first step and courses so identified need a closer look.</a:t>
            </a:r>
          </a:p>
          <a:p>
            <a:pPr>
              <a:spcAft>
                <a:spcPts val="1200"/>
              </a:spcAft>
            </a:pPr>
            <a:r>
              <a:rPr lang="en-US" sz="3200" dirty="0" smtClean="0"/>
              <a:t>We suggest a kind of triage.</a:t>
            </a:r>
          </a:p>
          <a:p>
            <a:pPr>
              <a:spcAft>
                <a:spcPts val="1200"/>
              </a:spcAft>
            </a:pPr>
            <a:r>
              <a:rPr lang="en-US" sz="3200" dirty="0" smtClean="0"/>
              <a:t>Some gaps result from anomalies – one time issues that will not occur again and so can be ignored.</a:t>
            </a:r>
          </a:p>
        </p:txBody>
      </p:sp>
    </p:spTree>
    <p:extLst>
      <p:ext uri="{BB962C8B-B14F-4D97-AF65-F5344CB8AC3E}">
        <p14:creationId xmlns:p14="http://schemas.microsoft.com/office/powerpoint/2010/main" val="19270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59746" y="86625"/>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57812" y="924049"/>
            <a:ext cx="9410188" cy="3339376"/>
          </a:xfrm>
          <a:prstGeom prst="rect">
            <a:avLst/>
          </a:prstGeom>
          <a:noFill/>
        </p:spPr>
        <p:txBody>
          <a:bodyPr wrap="square" rtlCol="0">
            <a:spAutoFit/>
          </a:bodyPr>
          <a:lstStyle/>
          <a:p>
            <a:pPr>
              <a:spcAft>
                <a:spcPts val="1200"/>
              </a:spcAft>
            </a:pPr>
            <a:r>
              <a:rPr lang="en-US" sz="2800" dirty="0" smtClean="0"/>
              <a:t>There are some courses whose underlying issues can be fixed relatively easily and inexpensively and outside the courses:</a:t>
            </a:r>
          </a:p>
          <a:p>
            <a:pPr marL="914400" indent="-225425">
              <a:spcAft>
                <a:spcPts val="300"/>
              </a:spcAft>
              <a:buFont typeface="Arial" panose="020B0604020202020204" pitchFamily="34" charset="0"/>
              <a:buChar char="•"/>
            </a:pPr>
            <a:r>
              <a:rPr lang="en-US" sz="2800" dirty="0"/>
              <a:t>s</a:t>
            </a:r>
            <a:r>
              <a:rPr lang="en-US" sz="2800" dirty="0" smtClean="0"/>
              <a:t>cheduling, staffing </a:t>
            </a:r>
            <a:r>
              <a:rPr lang="en-US" sz="2800" dirty="0"/>
              <a:t>-- </a:t>
            </a:r>
            <a:r>
              <a:rPr lang="en-US" sz="2800" dirty="0" smtClean="0"/>
              <a:t>careful scheduling</a:t>
            </a:r>
          </a:p>
          <a:p>
            <a:pPr marL="914400" indent="-225425">
              <a:spcAft>
                <a:spcPts val="300"/>
              </a:spcAft>
              <a:buFont typeface="Arial" panose="020B0604020202020204" pitchFamily="34" charset="0"/>
              <a:buChar char="•"/>
            </a:pPr>
            <a:r>
              <a:rPr lang="en-US" sz="2800" dirty="0" smtClean="0"/>
              <a:t>course sequencing, poison pairs, hidden prerequisites -- advising guides, course prerequisites</a:t>
            </a:r>
          </a:p>
          <a:p>
            <a:pPr marL="914400" indent="-225425">
              <a:spcAft>
                <a:spcPts val="300"/>
              </a:spcAft>
              <a:buFont typeface="Arial" panose="020B0604020202020204" pitchFamily="34" charset="0"/>
              <a:buChar char="•"/>
            </a:pPr>
            <a:r>
              <a:rPr lang="en-US" sz="2800" dirty="0" smtClean="0"/>
              <a:t>mismatched modalities – careful scheduling, enrollment </a:t>
            </a:r>
            <a:r>
              <a:rPr lang="en-US" sz="2800" dirty="0"/>
              <a:t>restrictions, student </a:t>
            </a:r>
            <a:r>
              <a:rPr lang="en-US" sz="2800" dirty="0" smtClean="0"/>
              <a:t>orientations</a:t>
            </a:r>
          </a:p>
        </p:txBody>
      </p:sp>
    </p:spTree>
    <p:extLst>
      <p:ext uri="{BB962C8B-B14F-4D97-AF65-F5344CB8AC3E}">
        <p14:creationId xmlns:p14="http://schemas.microsoft.com/office/powerpoint/2010/main" val="359903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59746" y="86625"/>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60585" y="1467438"/>
            <a:ext cx="10005645" cy="3339376"/>
          </a:xfrm>
          <a:prstGeom prst="rect">
            <a:avLst/>
          </a:prstGeom>
          <a:noFill/>
        </p:spPr>
        <p:txBody>
          <a:bodyPr wrap="square" rtlCol="0">
            <a:spAutoFit/>
          </a:bodyPr>
          <a:lstStyle/>
          <a:p>
            <a:pPr>
              <a:spcAft>
                <a:spcPts val="600"/>
              </a:spcAft>
            </a:pPr>
            <a:r>
              <a:rPr lang="en-US" sz="2800" dirty="0" smtClean="0"/>
              <a:t>But some gaps result from more </a:t>
            </a:r>
            <a:r>
              <a:rPr lang="en-US" sz="2800" dirty="0"/>
              <a:t>substantive </a:t>
            </a:r>
            <a:r>
              <a:rPr lang="en-US" sz="2800" dirty="0" smtClean="0"/>
              <a:t>issues.</a:t>
            </a:r>
          </a:p>
          <a:p>
            <a:pPr>
              <a:spcAft>
                <a:spcPts val="300"/>
              </a:spcAft>
            </a:pPr>
            <a:r>
              <a:rPr lang="en-US" sz="2800" dirty="0" smtClean="0"/>
              <a:t>These courses need serious qualitative investigation to try to get at underlying issues and develop suggestions for possible:</a:t>
            </a:r>
          </a:p>
          <a:p>
            <a:pPr marL="914400" indent="-225425">
              <a:spcAft>
                <a:spcPts val="300"/>
              </a:spcAft>
              <a:buFont typeface="Arial" panose="020B0604020202020204" pitchFamily="34" charset="0"/>
              <a:buChar char="•"/>
              <a:tabLst>
                <a:tab pos="682625" algn="l"/>
              </a:tabLst>
            </a:pPr>
            <a:r>
              <a:rPr lang="en-US" sz="2800" dirty="0"/>
              <a:t>course redesign </a:t>
            </a:r>
          </a:p>
          <a:p>
            <a:pPr marL="914400" indent="-225425">
              <a:spcAft>
                <a:spcPts val="300"/>
              </a:spcAft>
              <a:buFont typeface="Arial" panose="020B0604020202020204" pitchFamily="34" charset="0"/>
              <a:buChar char="•"/>
              <a:tabLst>
                <a:tab pos="682625" algn="l"/>
              </a:tabLst>
            </a:pPr>
            <a:r>
              <a:rPr lang="en-US" sz="2800" dirty="0"/>
              <a:t>faculty development</a:t>
            </a:r>
          </a:p>
          <a:p>
            <a:pPr marL="914400" indent="-225425">
              <a:spcAft>
                <a:spcPts val="300"/>
              </a:spcAft>
              <a:buFont typeface="Arial" panose="020B0604020202020204" pitchFamily="34" charset="0"/>
              <a:buChar char="•"/>
              <a:tabLst>
                <a:tab pos="682625" algn="l"/>
              </a:tabLst>
            </a:pPr>
            <a:r>
              <a:rPr lang="en-US" sz="2800" dirty="0"/>
              <a:t>student support</a:t>
            </a:r>
          </a:p>
          <a:p>
            <a:pPr>
              <a:spcAft>
                <a:spcPts val="300"/>
              </a:spcAft>
            </a:pPr>
            <a:endParaRPr lang="en-US" sz="2800" dirty="0" smtClean="0"/>
          </a:p>
        </p:txBody>
      </p:sp>
    </p:spTree>
    <p:extLst>
      <p:ext uri="{BB962C8B-B14F-4D97-AF65-F5344CB8AC3E}">
        <p14:creationId xmlns:p14="http://schemas.microsoft.com/office/powerpoint/2010/main" val="5535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96539" y="86625"/>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32803" y="746760"/>
            <a:ext cx="10338163" cy="55399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all" spc="0" normalizeH="0" noProof="0" dirty="0" smtClean="0">
                <a:ln>
                  <a:noFill/>
                </a:ln>
                <a:solidFill>
                  <a:prstClr val="black"/>
                </a:solidFill>
                <a:effectLst/>
                <a:uLnTx/>
                <a:uFillTx/>
              </a:rPr>
              <a:t>KEY Takeaways</a:t>
            </a:r>
            <a:r>
              <a:rPr kumimoji="0" lang="en-US" sz="3200" i="0" u="none" strike="noStrike" kern="1200" cap="none" spc="0" normalizeH="0" baseline="0" noProof="0" dirty="0" smtClean="0">
                <a:ln>
                  <a:noFill/>
                </a:ln>
                <a:solidFill>
                  <a:prstClr val="black"/>
                </a:solidFill>
                <a:effectLst/>
                <a:uLnTx/>
                <a:uFillTx/>
              </a:rPr>
              <a:t>:</a:t>
            </a:r>
          </a:p>
          <a:p>
            <a:pPr marL="1204913" marR="0" lvl="0" indent="-523875" defTabSz="914400" rtl="0" eaLnBrk="1" fontAlgn="auto" latinLnBrk="0" hangingPunct="1">
              <a:lnSpc>
                <a:spcPct val="100000"/>
              </a:lnSpc>
              <a:spcBef>
                <a:spcPts val="0"/>
              </a:spcBef>
              <a:spcAft>
                <a:spcPts val="0"/>
              </a:spcAft>
              <a:buClrTx/>
              <a:buSzTx/>
              <a:buFont typeface="+mj-lt"/>
              <a:buAutoNum type="arabicPeriod"/>
              <a:tabLst/>
              <a:defRPr/>
            </a:pPr>
            <a:r>
              <a:rPr lang="en-US" sz="3200" dirty="0" smtClean="0">
                <a:solidFill>
                  <a:prstClr val="black"/>
                </a:solidFill>
              </a:rPr>
              <a:t>Not all courses with high DFW rates are problematic.</a:t>
            </a:r>
          </a:p>
          <a:p>
            <a:pPr marL="1204913" marR="0" lvl="0" indent="-523875" defTabSz="914400" rtl="0" eaLnBrk="1" fontAlgn="auto" latinLnBrk="0" hangingPunct="1">
              <a:lnSpc>
                <a:spcPct val="100000"/>
              </a:lnSpc>
              <a:spcBef>
                <a:spcPts val="0"/>
              </a:spcBef>
              <a:spcAft>
                <a:spcPts val="0"/>
              </a:spcAft>
              <a:buClrTx/>
              <a:buSzTx/>
              <a:buFont typeface="+mj-lt"/>
              <a:buAutoNum type="arabicPeriod"/>
              <a:tabLst/>
              <a:defRPr/>
            </a:pPr>
            <a:r>
              <a:rPr lang="en-US" sz="3200" dirty="0" smtClean="0">
                <a:solidFill>
                  <a:prstClr val="black"/>
                </a:solidFill>
              </a:rPr>
              <a:t>Courses at all levels can be gateway courses.</a:t>
            </a:r>
          </a:p>
          <a:p>
            <a:pPr marL="1204913" marR="0" lvl="0" indent="-523875"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i="0" u="none" strike="noStrike" kern="1200" cap="none" spc="0" normalizeH="0" baseline="0" noProof="0" dirty="0" smtClean="0">
                <a:ln>
                  <a:noFill/>
                </a:ln>
                <a:solidFill>
                  <a:prstClr val="black"/>
                </a:solidFill>
                <a:effectLst/>
                <a:uLnTx/>
                <a:uFillTx/>
              </a:rPr>
              <a:t>It only makes sense to identify courses that may have issues, to make </a:t>
            </a:r>
            <a:r>
              <a:rPr kumimoji="0" lang="en-US" sz="3200" i="0" u="none" strike="noStrike" kern="1200" cap="none" spc="0" normalizeH="0" baseline="0" noProof="0" dirty="0" err="1" smtClean="0">
                <a:ln>
                  <a:noFill/>
                </a:ln>
                <a:solidFill>
                  <a:prstClr val="black"/>
                </a:solidFill>
                <a:effectLst/>
                <a:uLnTx/>
                <a:uFillTx/>
              </a:rPr>
              <a:t>bes</a:t>
            </a:r>
            <a:r>
              <a:rPr lang="en-US" sz="3200" dirty="0" smtClean="0">
                <a:solidFill>
                  <a:prstClr val="black"/>
                </a:solidFill>
              </a:rPr>
              <a:t>t use of limited resources</a:t>
            </a:r>
            <a:r>
              <a:rPr kumimoji="0" lang="en-US" sz="3200" i="0" u="none" strike="noStrike" kern="1200" cap="none" spc="0" normalizeH="0" baseline="0" noProof="0" dirty="0" smtClean="0">
                <a:ln>
                  <a:noFill/>
                </a:ln>
                <a:solidFill>
                  <a:prstClr val="black"/>
                </a:solidFill>
                <a:effectLst/>
                <a:uLnTx/>
                <a:uFillTx/>
              </a:rPr>
              <a:t>.</a:t>
            </a:r>
          </a:p>
          <a:p>
            <a:pPr marL="1204913" marR="0" lvl="0" indent="-523875" defTabSz="914400" rtl="0" eaLnBrk="1" fontAlgn="auto" latinLnBrk="0" hangingPunct="1">
              <a:lnSpc>
                <a:spcPct val="100000"/>
              </a:lnSpc>
              <a:spcBef>
                <a:spcPts val="0"/>
              </a:spcBef>
              <a:spcAft>
                <a:spcPts val="0"/>
              </a:spcAft>
              <a:buClrTx/>
              <a:buSzTx/>
              <a:buFont typeface="+mj-lt"/>
              <a:buAutoNum type="arabicPeriod"/>
              <a:tabLst/>
              <a:defRPr/>
            </a:pPr>
            <a:r>
              <a:rPr lang="en-US" sz="3200" dirty="0" smtClean="0">
                <a:solidFill>
                  <a:prstClr val="black"/>
                </a:solidFill>
              </a:rPr>
              <a:t>While gap analyses can suggest courses to examine further, these must be examined individually.</a:t>
            </a:r>
          </a:p>
          <a:p>
            <a:pPr marL="1204913" lvl="0" indent="-523875">
              <a:buFont typeface="+mj-lt"/>
              <a:buAutoNum type="arabicPeriod"/>
              <a:defRPr/>
            </a:pPr>
            <a:r>
              <a:rPr kumimoji="0" lang="en-US" sz="3200" i="0" u="none" strike="noStrike" kern="1200" cap="none" spc="0" normalizeH="0" baseline="0" noProof="0" dirty="0" smtClean="0">
                <a:ln>
                  <a:noFill/>
                </a:ln>
                <a:solidFill>
                  <a:prstClr val="black"/>
                </a:solidFill>
                <a:effectLst/>
                <a:uLnTx/>
                <a:uFillTx/>
              </a:rPr>
              <a:t>When underlying issues aren’t readily discernable </a:t>
            </a:r>
            <a:r>
              <a:rPr lang="en-US" sz="3200" dirty="0" smtClean="0">
                <a:solidFill>
                  <a:prstClr val="black"/>
                </a:solidFill>
              </a:rPr>
              <a:t>quantitatively</a:t>
            </a:r>
            <a:r>
              <a:rPr kumimoji="0" lang="en-US" sz="3200" i="0" u="none" strike="noStrike" kern="1200" cap="none" spc="0" normalizeH="0" baseline="0" noProof="0" dirty="0" smtClean="0">
                <a:ln>
                  <a:noFill/>
                </a:ln>
                <a:solidFill>
                  <a:prstClr val="black"/>
                </a:solidFill>
                <a:effectLst/>
                <a:uLnTx/>
                <a:uFillTx/>
              </a:rPr>
              <a:t>, qualitative analysis is called for.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07747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5899516" cy="6560458"/>
          </a:xfrm>
          <a:prstGeom prst="rect">
            <a:avLst/>
          </a:prstGeom>
        </p:spPr>
      </p:pic>
      <p:sp>
        <p:nvSpPr>
          <p:cNvPr id="3" name="Rectangle 2"/>
          <p:cNvSpPr/>
          <p:nvPr/>
        </p:nvSpPr>
        <p:spPr>
          <a:xfrm flipH="1">
            <a:off x="1596539" y="86625"/>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975360"/>
            <a:ext cx="12191999" cy="23391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spc="0" normalizeH="0" noProof="0" dirty="0" smtClean="0">
                <a:ln>
                  <a:noFill/>
                </a:ln>
                <a:solidFill>
                  <a:prstClr val="black"/>
                </a:solidFill>
                <a:effectLst/>
                <a:uLnTx/>
                <a:uFillTx/>
              </a:rPr>
              <a:t>THANK</a:t>
            </a:r>
            <a:r>
              <a:rPr kumimoji="0" lang="en-US" sz="4000" i="0" u="none" strike="noStrike" kern="1200" cap="all" spc="0" normalizeH="0" noProof="0" dirty="0" smtClean="0">
                <a:ln>
                  <a:noFill/>
                </a:ln>
                <a:solidFill>
                  <a:prstClr val="black"/>
                </a:solidFill>
                <a:effectLst/>
                <a:uLnTx/>
                <a:uFillTx/>
              </a:rPr>
              <a:t>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cap="all" baseline="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all" spc="0" normalizeH="0" noProof="0" dirty="0" smtClean="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Light" panose="020F0302020204030204"/>
              </a:rPr>
              <a:t>q</a:t>
            </a:r>
            <a:r>
              <a:rPr kumimoji="0" lang="en-US" sz="3200" b="1" i="0" u="none" strike="noStrike" kern="1200" cap="none" spc="0" normalizeH="0" noProof="0" dirty="0" err="1" smtClean="0">
                <a:ln>
                  <a:noFill/>
                </a:ln>
                <a:solidFill>
                  <a:prstClr val="black"/>
                </a:solidFill>
                <a:effectLst/>
                <a:uLnTx/>
                <a:uFillTx/>
                <a:latin typeface="Calibri Light" panose="020F0302020204030204"/>
                <a:ea typeface="+mn-ea"/>
                <a:cs typeface="+mn-cs"/>
              </a:rPr>
              <a:t>uestions</a:t>
            </a:r>
            <a:r>
              <a:rPr kumimoji="0" lang="en-US" sz="3200" b="1" i="0" u="none" strike="noStrike" kern="1200" cap="none" spc="0" normalizeH="0" noProof="0" dirty="0" smtClean="0">
                <a:ln>
                  <a:noFill/>
                </a:ln>
                <a:solidFill>
                  <a:prstClr val="black"/>
                </a:solidFill>
                <a:effectLst/>
                <a:uLnTx/>
                <a:uFillTx/>
                <a:latin typeface="Calibri Light" panose="020F0302020204030204"/>
                <a:ea typeface="+mn-ea"/>
                <a:cs typeface="+mn-cs"/>
              </a:rPr>
              <a:t>?</a:t>
            </a:r>
            <a:r>
              <a:rPr kumimoji="0" lang="en-US" sz="32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Subtitle 2"/>
          <p:cNvSpPr txBox="1">
            <a:spLocks/>
          </p:cNvSpPr>
          <p:nvPr/>
        </p:nvSpPr>
        <p:spPr>
          <a:xfrm>
            <a:off x="1" y="5004934"/>
            <a:ext cx="12192000" cy="12999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900" dirty="0" smtClean="0">
                <a:hlinkClick r:id="rId3"/>
              </a:rPr>
              <a:t>bbloe1@uis.edu</a:t>
            </a:r>
            <a:r>
              <a:rPr lang="en-US" sz="3900" dirty="0" smtClean="0"/>
              <a:t>, </a:t>
            </a:r>
            <a:r>
              <a:rPr lang="en-US" sz="3900" dirty="0" smtClean="0">
                <a:hlinkClick r:id="rId4"/>
              </a:rPr>
              <a:t>kswan4@uis.edu</a:t>
            </a:r>
            <a:r>
              <a:rPr lang="en-US" sz="3900" dirty="0" smtClean="0"/>
              <a:t> </a:t>
            </a:r>
            <a:endParaRPr lang="en-US" dirty="0" smtClean="0"/>
          </a:p>
        </p:txBody>
      </p:sp>
    </p:spTree>
    <p:extLst>
      <p:ext uri="{BB962C8B-B14F-4D97-AF65-F5344CB8AC3E}">
        <p14:creationId xmlns:p14="http://schemas.microsoft.com/office/powerpoint/2010/main" val="22232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72341"/>
            <a:ext cx="6213230" cy="6909318"/>
          </a:xfrm>
          <a:prstGeom prst="rect">
            <a:avLst/>
          </a:prstGeom>
        </p:spPr>
      </p:pic>
      <p:sp>
        <p:nvSpPr>
          <p:cNvPr id="3" name="Rectangle 2"/>
          <p:cNvSpPr/>
          <p:nvPr/>
        </p:nvSpPr>
        <p:spPr>
          <a:xfrm flipH="1">
            <a:off x="821190" y="0"/>
            <a:ext cx="6916040" cy="713935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72457" y="1069192"/>
            <a:ext cx="9811658" cy="4278094"/>
          </a:xfrm>
          <a:prstGeom prst="rect">
            <a:avLst/>
          </a:prstGeom>
          <a:noFill/>
        </p:spPr>
        <p:txBody>
          <a:bodyPr wrap="square" rtlCol="0">
            <a:spAutoFit/>
          </a:bodyPr>
          <a:lstStyle/>
          <a:p>
            <a:pPr>
              <a:spcAft>
                <a:spcPts val="1200"/>
              </a:spcAft>
            </a:pPr>
            <a:r>
              <a:rPr lang="en-US" sz="2800" dirty="0" smtClean="0"/>
              <a:t>We argue that </a:t>
            </a:r>
            <a:r>
              <a:rPr lang="en-US" sz="2800" dirty="0"/>
              <a:t>n</a:t>
            </a:r>
            <a:r>
              <a:rPr lang="en-US" sz="2800" dirty="0" smtClean="0"/>
              <a:t>o </a:t>
            </a:r>
            <a:r>
              <a:rPr lang="en-US" sz="2800" dirty="0"/>
              <a:t>matter what we do, there will be courses </a:t>
            </a:r>
            <a:r>
              <a:rPr lang="en-US" sz="2800" dirty="0" smtClean="0"/>
              <a:t>which too many students do not pass simply </a:t>
            </a:r>
            <a:r>
              <a:rPr lang="en-US" sz="2800" dirty="0"/>
              <a:t>because of the nature of their content and the preparation of the students who must take </a:t>
            </a:r>
            <a:r>
              <a:rPr lang="en-US" sz="2800" dirty="0" smtClean="0"/>
              <a:t>them.</a:t>
            </a:r>
          </a:p>
          <a:p>
            <a:pPr>
              <a:spcAft>
                <a:spcPts val="1200"/>
              </a:spcAft>
            </a:pPr>
            <a:r>
              <a:rPr lang="en-US" sz="2800" dirty="0" smtClean="0"/>
              <a:t>Further, not all gateway courses similarly impede progression to degree – some exceed expectations (predictions) for the students enrolled in them, and some meet them.</a:t>
            </a:r>
          </a:p>
          <a:p>
            <a:pPr>
              <a:spcAft>
                <a:spcPts val="1200"/>
              </a:spcAft>
            </a:pPr>
            <a:r>
              <a:rPr lang="en-US" sz="2800" dirty="0" smtClean="0"/>
              <a:t>The courses on which we should focus our attention are those in which outcomes are worse than expected.</a:t>
            </a:r>
            <a:endParaRPr lang="en-US" sz="2800" dirty="0"/>
          </a:p>
        </p:txBody>
      </p:sp>
    </p:spTree>
    <p:extLst>
      <p:ext uri="{BB962C8B-B14F-4D97-AF65-F5344CB8AC3E}">
        <p14:creationId xmlns:p14="http://schemas.microsoft.com/office/powerpoint/2010/main" val="37060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flipV="1">
            <a:off x="498148" y="2161284"/>
            <a:ext cx="8159844" cy="3542509"/>
            <a:chOff x="-230909" y="701963"/>
            <a:chExt cx="6899564" cy="3177309"/>
          </a:xfrm>
        </p:grpSpPr>
        <p:cxnSp>
          <p:nvCxnSpPr>
            <p:cNvPr id="109" name="Straight Arrow Connector 108"/>
            <p:cNvCxnSpPr/>
            <p:nvPr/>
          </p:nvCxnSpPr>
          <p:spPr>
            <a:xfrm flipH="1">
              <a:off x="2447636" y="812800"/>
              <a:ext cx="46182" cy="1293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230909" y="701963"/>
              <a:ext cx="6899564" cy="3177309"/>
              <a:chOff x="-230909" y="701963"/>
              <a:chExt cx="6899564" cy="3177309"/>
            </a:xfrm>
          </p:grpSpPr>
          <p:sp>
            <p:nvSpPr>
              <p:cNvPr id="111" name="Arc 110"/>
              <p:cNvSpPr/>
              <p:nvPr/>
            </p:nvSpPr>
            <p:spPr>
              <a:xfrm>
                <a:off x="-230909" y="701963"/>
                <a:ext cx="6899564" cy="3177309"/>
              </a:xfrm>
              <a:prstGeom prst="arc">
                <a:avLst>
                  <a:gd name="adj1" fmla="val 15772498"/>
                  <a:gd name="adj2" fmla="val 276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p:cNvSpPr/>
              <p:nvPr/>
            </p:nvSpPr>
            <p:spPr>
              <a:xfrm flipH="1">
                <a:off x="2466108" y="701963"/>
                <a:ext cx="1145309" cy="341745"/>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16" name="Arc 115"/>
          <p:cNvSpPr/>
          <p:nvPr/>
        </p:nvSpPr>
        <p:spPr>
          <a:xfrm flipV="1">
            <a:off x="-2164701" y="2092737"/>
            <a:ext cx="10843454" cy="4177433"/>
          </a:xfrm>
          <a:prstGeom prst="arc">
            <a:avLst>
              <a:gd name="adj1" fmla="val 15772498"/>
              <a:gd name="adj2" fmla="val 276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839755" y="1082351"/>
            <a:ext cx="10582796" cy="5187078"/>
            <a:chOff x="788829" y="914399"/>
            <a:chExt cx="10633722" cy="5280385"/>
          </a:xfrm>
        </p:grpSpPr>
        <p:grpSp>
          <p:nvGrpSpPr>
            <p:cNvPr id="14" name="Group 13"/>
            <p:cNvGrpSpPr/>
            <p:nvPr/>
          </p:nvGrpSpPr>
          <p:grpSpPr>
            <a:xfrm>
              <a:off x="1140524" y="2810269"/>
              <a:ext cx="1617291" cy="1050291"/>
              <a:chOff x="512618" y="2729345"/>
              <a:chExt cx="1925782" cy="817418"/>
            </a:xfrm>
          </p:grpSpPr>
          <p:sp>
            <p:nvSpPr>
              <p:cNvPr id="4" name="Rectangle 3"/>
              <p:cNvSpPr/>
              <p:nvPr/>
            </p:nvSpPr>
            <p:spPr>
              <a:xfrm>
                <a:off x="512618" y="2729345"/>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2618" y="2814888"/>
                <a:ext cx="1925782" cy="584775"/>
              </a:xfrm>
              <a:prstGeom prst="rect">
                <a:avLst/>
              </a:prstGeom>
              <a:noFill/>
            </p:spPr>
            <p:txBody>
              <a:bodyPr wrap="square" rtlCol="0">
                <a:spAutoFit/>
              </a:bodyPr>
              <a:lstStyle/>
              <a:p>
                <a:pPr algn="ctr"/>
                <a:r>
                  <a:rPr lang="en-US" sz="1600" dirty="0"/>
                  <a:t>learner characteristics</a:t>
                </a:r>
              </a:p>
            </p:txBody>
          </p:sp>
        </p:grpSp>
        <p:grpSp>
          <p:nvGrpSpPr>
            <p:cNvPr id="30" name="Group 29"/>
            <p:cNvGrpSpPr/>
            <p:nvPr/>
          </p:nvGrpSpPr>
          <p:grpSpPr>
            <a:xfrm>
              <a:off x="3243724" y="1125470"/>
              <a:ext cx="1540058" cy="997016"/>
              <a:chOff x="2547257" y="912886"/>
              <a:chExt cx="1370184" cy="775955"/>
            </a:xfrm>
          </p:grpSpPr>
          <p:sp>
            <p:nvSpPr>
              <p:cNvPr id="7" name="Rectangle 6"/>
              <p:cNvSpPr/>
              <p:nvPr/>
            </p:nvSpPr>
            <p:spPr>
              <a:xfrm>
                <a:off x="2563089" y="912886"/>
                <a:ext cx="1318446" cy="775955"/>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47257" y="981029"/>
                <a:ext cx="1370184" cy="584775"/>
              </a:xfrm>
              <a:prstGeom prst="rect">
                <a:avLst/>
              </a:prstGeom>
              <a:noFill/>
            </p:spPr>
            <p:txBody>
              <a:bodyPr wrap="square" rtlCol="0">
                <a:spAutoFit/>
              </a:bodyPr>
              <a:lstStyle/>
              <a:p>
                <a:pPr algn="ctr"/>
                <a:r>
                  <a:rPr lang="en-US" sz="1600" dirty="0"/>
                  <a:t>instructor behaviors</a:t>
                </a:r>
              </a:p>
            </p:txBody>
          </p:sp>
        </p:grpSp>
        <p:grpSp>
          <p:nvGrpSpPr>
            <p:cNvPr id="34" name="Group 33"/>
            <p:cNvGrpSpPr/>
            <p:nvPr/>
          </p:nvGrpSpPr>
          <p:grpSpPr>
            <a:xfrm>
              <a:off x="5211385" y="2844549"/>
              <a:ext cx="2164539" cy="1036778"/>
              <a:chOff x="4779818" y="1628821"/>
              <a:chExt cx="1925782" cy="817418"/>
            </a:xfrm>
          </p:grpSpPr>
          <p:sp>
            <p:nvSpPr>
              <p:cNvPr id="16" name="Rectangle 15"/>
              <p:cNvSpPr/>
              <p:nvPr/>
            </p:nvSpPr>
            <p:spPr>
              <a:xfrm>
                <a:off x="4779818" y="1628821"/>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28844" y="1694398"/>
                <a:ext cx="1852926" cy="666961"/>
              </a:xfrm>
              <a:prstGeom prst="rect">
                <a:avLst/>
              </a:prstGeom>
              <a:noFill/>
            </p:spPr>
            <p:txBody>
              <a:bodyPr wrap="square" rtlCol="0">
                <a:spAutoFit/>
              </a:bodyPr>
              <a:lstStyle/>
              <a:p>
                <a:pPr algn="ctr"/>
                <a:r>
                  <a:rPr lang="en-US" sz="1600" dirty="0" smtClean="0"/>
                  <a:t>FIT; feelings of academic &amp; psycho-social belonging</a:t>
                </a:r>
                <a:endParaRPr lang="en-US" sz="1600" dirty="0"/>
              </a:p>
            </p:txBody>
          </p:sp>
        </p:grpSp>
        <p:grpSp>
          <p:nvGrpSpPr>
            <p:cNvPr id="21" name="Group 20"/>
            <p:cNvGrpSpPr/>
            <p:nvPr/>
          </p:nvGrpSpPr>
          <p:grpSpPr>
            <a:xfrm>
              <a:off x="7852300" y="2831035"/>
              <a:ext cx="1559447" cy="1050291"/>
              <a:chOff x="512618" y="2729345"/>
              <a:chExt cx="1925782" cy="817418"/>
            </a:xfrm>
          </p:grpSpPr>
          <p:sp>
            <p:nvSpPr>
              <p:cNvPr id="22" name="Rectangle 21"/>
              <p:cNvSpPr/>
              <p:nvPr/>
            </p:nvSpPr>
            <p:spPr>
              <a:xfrm>
                <a:off x="512618" y="2729345"/>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12618" y="2814888"/>
                <a:ext cx="1925782" cy="584775"/>
              </a:xfrm>
              <a:prstGeom prst="rect">
                <a:avLst/>
              </a:prstGeom>
              <a:noFill/>
            </p:spPr>
            <p:txBody>
              <a:bodyPr wrap="square" rtlCol="0">
                <a:spAutoFit/>
              </a:bodyPr>
              <a:lstStyle/>
              <a:p>
                <a:pPr algn="ctr"/>
                <a:r>
                  <a:rPr lang="en-US" sz="1600" dirty="0"/>
                  <a:t>learner behaviors</a:t>
                </a:r>
              </a:p>
            </p:txBody>
          </p:sp>
        </p:grpSp>
        <p:cxnSp>
          <p:nvCxnSpPr>
            <p:cNvPr id="25" name="Straight Arrow Connector 24"/>
            <p:cNvCxnSpPr/>
            <p:nvPr/>
          </p:nvCxnSpPr>
          <p:spPr>
            <a:xfrm flipV="1">
              <a:off x="2757816" y="2122484"/>
              <a:ext cx="776067" cy="1164975"/>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p:cNvCxnSpPr>
            <p:nvPr/>
          </p:nvCxnSpPr>
          <p:spPr>
            <a:xfrm>
              <a:off x="2757816" y="3335415"/>
              <a:ext cx="734118" cy="1158140"/>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789277" y="3348053"/>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720404" y="3931023"/>
              <a:ext cx="769341" cy="11781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222749" y="2855852"/>
              <a:ext cx="1540058" cy="997016"/>
              <a:chOff x="2547257" y="912886"/>
              <a:chExt cx="1370184" cy="775955"/>
            </a:xfrm>
          </p:grpSpPr>
          <p:sp>
            <p:nvSpPr>
              <p:cNvPr id="48" name="Rectangle 47"/>
              <p:cNvSpPr/>
              <p:nvPr/>
            </p:nvSpPr>
            <p:spPr>
              <a:xfrm>
                <a:off x="2563089" y="912886"/>
                <a:ext cx="1318446" cy="775955"/>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547257" y="981029"/>
                <a:ext cx="1370184" cy="584775"/>
              </a:xfrm>
              <a:prstGeom prst="rect">
                <a:avLst/>
              </a:prstGeom>
              <a:noFill/>
            </p:spPr>
            <p:txBody>
              <a:bodyPr wrap="square" rtlCol="0">
                <a:spAutoFit/>
              </a:bodyPr>
              <a:lstStyle/>
              <a:p>
                <a:pPr algn="ctr"/>
                <a:r>
                  <a:rPr lang="en-US" sz="1600" dirty="0"/>
                  <a:t>course characteristics</a:t>
                </a:r>
              </a:p>
            </p:txBody>
          </p:sp>
        </p:grpSp>
        <p:grpSp>
          <p:nvGrpSpPr>
            <p:cNvPr id="59" name="Group 58"/>
            <p:cNvGrpSpPr/>
            <p:nvPr/>
          </p:nvGrpSpPr>
          <p:grpSpPr>
            <a:xfrm>
              <a:off x="3243724" y="4427635"/>
              <a:ext cx="1540058" cy="997016"/>
              <a:chOff x="2547257" y="912886"/>
              <a:chExt cx="1370184" cy="775955"/>
            </a:xfrm>
          </p:grpSpPr>
          <p:sp>
            <p:nvSpPr>
              <p:cNvPr id="60" name="Rectangle 59"/>
              <p:cNvSpPr/>
              <p:nvPr/>
            </p:nvSpPr>
            <p:spPr>
              <a:xfrm>
                <a:off x="2563089" y="912886"/>
                <a:ext cx="1318446" cy="775955"/>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547257" y="981029"/>
                <a:ext cx="1370184" cy="463304"/>
              </a:xfrm>
              <a:prstGeom prst="rect">
                <a:avLst/>
              </a:prstGeom>
              <a:noFill/>
            </p:spPr>
            <p:txBody>
              <a:bodyPr wrap="square" rtlCol="0">
                <a:spAutoFit/>
              </a:bodyPr>
              <a:lstStyle/>
              <a:p>
                <a:pPr algn="ctr"/>
                <a:r>
                  <a:rPr lang="en-US" sz="1600" dirty="0"/>
                  <a:t>other</a:t>
                </a:r>
              </a:p>
              <a:p>
                <a:pPr algn="ctr"/>
                <a:r>
                  <a:rPr lang="en-US" sz="1600" dirty="0"/>
                  <a:t> </a:t>
                </a:r>
                <a:r>
                  <a:rPr lang="en-US" sz="1600" dirty="0" smtClean="0"/>
                  <a:t>supports</a:t>
                </a:r>
                <a:endParaRPr lang="en-US" sz="1600" dirty="0"/>
              </a:p>
            </p:txBody>
          </p:sp>
        </p:grpSp>
        <p:cxnSp>
          <p:nvCxnSpPr>
            <p:cNvPr id="64" name="Straight Arrow Connector 63"/>
            <p:cNvCxnSpPr/>
            <p:nvPr/>
          </p:nvCxnSpPr>
          <p:spPr>
            <a:xfrm>
              <a:off x="4727856" y="1612689"/>
              <a:ext cx="842990" cy="12871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9863104" y="2797106"/>
              <a:ext cx="1559447" cy="1050291"/>
              <a:chOff x="512618" y="2729345"/>
              <a:chExt cx="1925782" cy="817418"/>
            </a:xfrm>
          </p:grpSpPr>
          <p:sp>
            <p:nvSpPr>
              <p:cNvPr id="86" name="Rectangle 85"/>
              <p:cNvSpPr/>
              <p:nvPr/>
            </p:nvSpPr>
            <p:spPr>
              <a:xfrm>
                <a:off x="512618" y="2729345"/>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12618" y="2814888"/>
                <a:ext cx="1925782" cy="584775"/>
              </a:xfrm>
              <a:prstGeom prst="rect">
                <a:avLst/>
              </a:prstGeom>
              <a:noFill/>
            </p:spPr>
            <p:txBody>
              <a:bodyPr wrap="square" rtlCol="0">
                <a:spAutoFit/>
              </a:bodyPr>
              <a:lstStyle/>
              <a:p>
                <a:pPr algn="ctr"/>
                <a:r>
                  <a:rPr lang="en-US" sz="1600" dirty="0"/>
                  <a:t>retention/</a:t>
                </a:r>
              </a:p>
              <a:p>
                <a:pPr algn="ctr"/>
                <a:r>
                  <a:rPr lang="en-US" sz="1600" dirty="0"/>
                  <a:t>progression</a:t>
                </a:r>
              </a:p>
            </p:txBody>
          </p:sp>
        </p:grpSp>
        <p:grpSp>
          <p:nvGrpSpPr>
            <p:cNvPr id="106" name="Group 105"/>
            <p:cNvGrpSpPr/>
            <p:nvPr/>
          </p:nvGrpSpPr>
          <p:grpSpPr>
            <a:xfrm>
              <a:off x="788829" y="914399"/>
              <a:ext cx="7754965" cy="4082489"/>
              <a:chOff x="-230909" y="701963"/>
              <a:chExt cx="6899564" cy="3177309"/>
            </a:xfrm>
          </p:grpSpPr>
          <p:cxnSp>
            <p:nvCxnSpPr>
              <p:cNvPr id="35" name="Straight Arrow Connector 34"/>
              <p:cNvCxnSpPr/>
              <p:nvPr/>
            </p:nvCxnSpPr>
            <p:spPr>
              <a:xfrm flipH="1">
                <a:off x="2447636" y="812800"/>
                <a:ext cx="46182" cy="1293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230909" y="701963"/>
                <a:ext cx="6899564" cy="3177309"/>
                <a:chOff x="-230909" y="701963"/>
                <a:chExt cx="6899564" cy="3177309"/>
              </a:xfrm>
            </p:grpSpPr>
            <p:sp>
              <p:nvSpPr>
                <p:cNvPr id="99" name="Arc 98"/>
                <p:cNvSpPr/>
                <p:nvPr/>
              </p:nvSpPr>
              <p:spPr>
                <a:xfrm>
                  <a:off x="-230909" y="701963"/>
                  <a:ext cx="6899564" cy="3177309"/>
                </a:xfrm>
                <a:prstGeom prst="arc">
                  <a:avLst>
                    <a:gd name="adj1" fmla="val 15772498"/>
                    <a:gd name="adj2" fmla="val 276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p:cNvSpPr/>
                <p:nvPr/>
              </p:nvSpPr>
              <p:spPr>
                <a:xfrm flipH="1">
                  <a:off x="2466108" y="701963"/>
                  <a:ext cx="1145309" cy="341745"/>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14" name="Straight Arrow Connector 113"/>
            <p:cNvCxnSpPr/>
            <p:nvPr/>
          </p:nvCxnSpPr>
          <p:spPr>
            <a:xfrm flipV="1">
              <a:off x="1687943" y="3811454"/>
              <a:ext cx="114147" cy="1258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flipH="1" flipV="1">
              <a:off x="1390951" y="3287938"/>
              <a:ext cx="3373981" cy="2906846"/>
            </a:xfrm>
            <a:prstGeom prst="arc">
              <a:avLst>
                <a:gd name="adj1" fmla="val 16200000"/>
                <a:gd name="adj2" fmla="val 1811123"/>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6" name="Straight Arrow Connector 75"/>
            <p:cNvCxnSpPr/>
            <p:nvPr/>
          </p:nvCxnSpPr>
          <p:spPr>
            <a:xfrm>
              <a:off x="4749605" y="3332051"/>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369721" y="3338562"/>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9411747" y="3277892"/>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98702" y="5829001"/>
            <a:ext cx="5026090" cy="523220"/>
          </a:xfrm>
          <a:prstGeom prst="rect">
            <a:avLst/>
          </a:prstGeom>
          <a:noFill/>
        </p:spPr>
        <p:txBody>
          <a:bodyPr wrap="square" rtlCol="0">
            <a:spAutoFit/>
          </a:bodyPr>
          <a:lstStyle/>
          <a:p>
            <a:r>
              <a:rPr lang="en-US" sz="2800" dirty="0" smtClean="0">
                <a:solidFill>
                  <a:schemeClr val="accent1">
                    <a:lumMod val="50000"/>
                  </a:schemeClr>
                </a:solidFill>
              </a:rPr>
              <a:t>(</a:t>
            </a:r>
            <a:r>
              <a:rPr lang="en-US" sz="2800" dirty="0" err="1" smtClean="0">
                <a:solidFill>
                  <a:schemeClr val="accent1">
                    <a:lumMod val="50000"/>
                  </a:schemeClr>
                </a:solidFill>
              </a:rPr>
              <a:t>Vignare</a:t>
            </a:r>
            <a:r>
              <a:rPr lang="en-US" sz="2800" dirty="0">
                <a:solidFill>
                  <a:schemeClr val="accent1">
                    <a:lumMod val="50000"/>
                  </a:schemeClr>
                </a:solidFill>
              </a:rPr>
              <a:t>, </a:t>
            </a:r>
            <a:r>
              <a:rPr lang="en-US" sz="2800" dirty="0" smtClean="0">
                <a:solidFill>
                  <a:schemeClr val="accent1">
                    <a:lumMod val="50000"/>
                  </a:schemeClr>
                </a:solidFill>
              </a:rPr>
              <a:t>Wagner, </a:t>
            </a:r>
            <a:r>
              <a:rPr lang="en-US" sz="2800" dirty="0">
                <a:solidFill>
                  <a:schemeClr val="accent1">
                    <a:lumMod val="50000"/>
                  </a:schemeClr>
                </a:solidFill>
              </a:rPr>
              <a:t>&amp; Swan, </a:t>
            </a:r>
            <a:r>
              <a:rPr lang="en-US" sz="2800" dirty="0" smtClean="0">
                <a:solidFill>
                  <a:schemeClr val="accent1">
                    <a:lumMod val="50000"/>
                  </a:schemeClr>
                </a:solidFill>
              </a:rPr>
              <a:t>2017</a:t>
            </a:r>
            <a:r>
              <a:rPr lang="en-US" sz="2800" dirty="0">
                <a:solidFill>
                  <a:schemeClr val="accent1">
                    <a:lumMod val="50000"/>
                  </a:schemeClr>
                </a:solidFill>
              </a:rPr>
              <a:t>)</a:t>
            </a:r>
          </a:p>
        </p:txBody>
      </p:sp>
      <p:sp>
        <p:nvSpPr>
          <p:cNvPr id="31" name="TextBox 30"/>
          <p:cNvSpPr txBox="1"/>
          <p:nvPr/>
        </p:nvSpPr>
        <p:spPr>
          <a:xfrm>
            <a:off x="670031" y="279253"/>
            <a:ext cx="9857679" cy="584775"/>
          </a:xfrm>
          <a:prstGeom prst="rect">
            <a:avLst/>
          </a:prstGeom>
          <a:noFill/>
        </p:spPr>
        <p:txBody>
          <a:bodyPr wrap="square" rtlCol="0">
            <a:spAutoFit/>
          </a:bodyPr>
          <a:lstStyle/>
          <a:p>
            <a:r>
              <a:rPr lang="en-US" sz="3200" dirty="0" smtClean="0">
                <a:solidFill>
                  <a:schemeClr val="accent1">
                    <a:lumMod val="50000"/>
                  </a:schemeClr>
                </a:solidFill>
              </a:rPr>
              <a:t>MODELING RETENTION &amp; PROGRESSION</a:t>
            </a:r>
            <a:endParaRPr lang="en-US" sz="3200" dirty="0">
              <a:solidFill>
                <a:schemeClr val="accent1">
                  <a:lumMod val="50000"/>
                </a:schemeClr>
              </a:solidFill>
            </a:endParaRPr>
          </a:p>
        </p:txBody>
      </p:sp>
      <p:sp>
        <p:nvSpPr>
          <p:cNvPr id="89" name="TextBox 88"/>
          <p:cNvSpPr txBox="1"/>
          <p:nvPr/>
        </p:nvSpPr>
        <p:spPr>
          <a:xfrm>
            <a:off x="3269339" y="4676767"/>
            <a:ext cx="1532683" cy="584775"/>
          </a:xfrm>
          <a:prstGeom prst="rect">
            <a:avLst/>
          </a:prstGeom>
          <a:solidFill>
            <a:srgbClr val="FFFF00"/>
          </a:solidFill>
        </p:spPr>
        <p:txBody>
          <a:bodyPr wrap="square" rtlCol="0">
            <a:spAutoFit/>
          </a:bodyPr>
          <a:lstStyle/>
          <a:p>
            <a:pPr algn="ctr"/>
            <a:r>
              <a:rPr lang="en-US" sz="1600" dirty="0"/>
              <a:t>other</a:t>
            </a:r>
          </a:p>
          <a:p>
            <a:pPr algn="ctr"/>
            <a:r>
              <a:rPr lang="en-US" sz="1600" dirty="0"/>
              <a:t> </a:t>
            </a:r>
            <a:r>
              <a:rPr lang="en-US" sz="1600" dirty="0" smtClean="0"/>
              <a:t>supports</a:t>
            </a:r>
            <a:endParaRPr lang="en-US" sz="1600" dirty="0"/>
          </a:p>
        </p:txBody>
      </p:sp>
      <p:sp>
        <p:nvSpPr>
          <p:cNvPr id="49" name="TextBox 48"/>
          <p:cNvSpPr txBox="1"/>
          <p:nvPr/>
        </p:nvSpPr>
        <p:spPr>
          <a:xfrm>
            <a:off x="5257409" y="3052691"/>
            <a:ext cx="2072677" cy="830997"/>
          </a:xfrm>
          <a:prstGeom prst="rect">
            <a:avLst/>
          </a:prstGeom>
          <a:solidFill>
            <a:srgbClr val="FFFF00"/>
          </a:solidFill>
        </p:spPr>
        <p:txBody>
          <a:bodyPr wrap="square" rtlCol="0">
            <a:spAutoFit/>
          </a:bodyPr>
          <a:lstStyle/>
          <a:p>
            <a:pPr algn="ctr"/>
            <a:r>
              <a:rPr lang="en-US" sz="1600" dirty="0" smtClean="0"/>
              <a:t>FIT; feelings of academic &amp; psycho-social belonging</a:t>
            </a:r>
            <a:endParaRPr lang="en-US" sz="1600" dirty="0"/>
          </a:p>
        </p:txBody>
      </p:sp>
    </p:spTree>
    <p:extLst>
      <p:ext uri="{BB962C8B-B14F-4D97-AF65-F5344CB8AC3E}">
        <p14:creationId xmlns:p14="http://schemas.microsoft.com/office/powerpoint/2010/main" val="2099639072"/>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flipV="1">
            <a:off x="498148" y="2161284"/>
            <a:ext cx="8159844" cy="3542509"/>
            <a:chOff x="-230909" y="701963"/>
            <a:chExt cx="6899564" cy="3177309"/>
          </a:xfrm>
        </p:grpSpPr>
        <p:cxnSp>
          <p:nvCxnSpPr>
            <p:cNvPr id="109" name="Straight Arrow Connector 108"/>
            <p:cNvCxnSpPr/>
            <p:nvPr/>
          </p:nvCxnSpPr>
          <p:spPr>
            <a:xfrm flipH="1">
              <a:off x="2447636" y="812800"/>
              <a:ext cx="46182" cy="1293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230909" y="701963"/>
              <a:ext cx="6899564" cy="3177309"/>
              <a:chOff x="-230909" y="701963"/>
              <a:chExt cx="6899564" cy="3177309"/>
            </a:xfrm>
          </p:grpSpPr>
          <p:sp>
            <p:nvSpPr>
              <p:cNvPr id="111" name="Arc 110"/>
              <p:cNvSpPr/>
              <p:nvPr/>
            </p:nvSpPr>
            <p:spPr>
              <a:xfrm>
                <a:off x="-230909" y="701963"/>
                <a:ext cx="6899564" cy="3177309"/>
              </a:xfrm>
              <a:prstGeom prst="arc">
                <a:avLst>
                  <a:gd name="adj1" fmla="val 15772498"/>
                  <a:gd name="adj2" fmla="val 276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p:cNvSpPr/>
              <p:nvPr/>
            </p:nvSpPr>
            <p:spPr>
              <a:xfrm flipH="1">
                <a:off x="2466108" y="701963"/>
                <a:ext cx="1145309" cy="341745"/>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16" name="Arc 115"/>
          <p:cNvSpPr/>
          <p:nvPr/>
        </p:nvSpPr>
        <p:spPr>
          <a:xfrm flipV="1">
            <a:off x="-2164701" y="2092737"/>
            <a:ext cx="10843454" cy="4177433"/>
          </a:xfrm>
          <a:prstGeom prst="arc">
            <a:avLst>
              <a:gd name="adj1" fmla="val 15772498"/>
              <a:gd name="adj2" fmla="val 276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839755" y="1082351"/>
            <a:ext cx="10582796" cy="5187078"/>
            <a:chOff x="788829" y="914399"/>
            <a:chExt cx="10633722" cy="5280385"/>
          </a:xfrm>
        </p:grpSpPr>
        <p:grpSp>
          <p:nvGrpSpPr>
            <p:cNvPr id="14" name="Group 13"/>
            <p:cNvGrpSpPr/>
            <p:nvPr/>
          </p:nvGrpSpPr>
          <p:grpSpPr>
            <a:xfrm>
              <a:off x="1140524" y="2810269"/>
              <a:ext cx="1617291" cy="1050291"/>
              <a:chOff x="512618" y="2729345"/>
              <a:chExt cx="1925782" cy="817418"/>
            </a:xfrm>
          </p:grpSpPr>
          <p:sp>
            <p:nvSpPr>
              <p:cNvPr id="4" name="Rectangle 3"/>
              <p:cNvSpPr/>
              <p:nvPr/>
            </p:nvSpPr>
            <p:spPr>
              <a:xfrm>
                <a:off x="512618" y="2729345"/>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2618" y="2814888"/>
                <a:ext cx="1925782" cy="584775"/>
              </a:xfrm>
              <a:prstGeom prst="rect">
                <a:avLst/>
              </a:prstGeom>
              <a:noFill/>
            </p:spPr>
            <p:txBody>
              <a:bodyPr wrap="square" rtlCol="0">
                <a:spAutoFit/>
              </a:bodyPr>
              <a:lstStyle/>
              <a:p>
                <a:pPr algn="ctr"/>
                <a:r>
                  <a:rPr lang="en-US" sz="1600" dirty="0"/>
                  <a:t>learner characteristics</a:t>
                </a:r>
              </a:p>
            </p:txBody>
          </p:sp>
        </p:grpSp>
        <p:grpSp>
          <p:nvGrpSpPr>
            <p:cNvPr id="30" name="Group 29"/>
            <p:cNvGrpSpPr/>
            <p:nvPr/>
          </p:nvGrpSpPr>
          <p:grpSpPr>
            <a:xfrm>
              <a:off x="3243724" y="1125470"/>
              <a:ext cx="1540058" cy="997016"/>
              <a:chOff x="2547257" y="912886"/>
              <a:chExt cx="1370184" cy="775955"/>
            </a:xfrm>
          </p:grpSpPr>
          <p:sp>
            <p:nvSpPr>
              <p:cNvPr id="7" name="Rectangle 6"/>
              <p:cNvSpPr/>
              <p:nvPr/>
            </p:nvSpPr>
            <p:spPr>
              <a:xfrm>
                <a:off x="2563089" y="912886"/>
                <a:ext cx="1318446" cy="775955"/>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47257" y="981029"/>
                <a:ext cx="1370184" cy="584775"/>
              </a:xfrm>
              <a:prstGeom prst="rect">
                <a:avLst/>
              </a:prstGeom>
              <a:noFill/>
            </p:spPr>
            <p:txBody>
              <a:bodyPr wrap="square" rtlCol="0">
                <a:spAutoFit/>
              </a:bodyPr>
              <a:lstStyle/>
              <a:p>
                <a:pPr algn="ctr"/>
                <a:r>
                  <a:rPr lang="en-US" sz="1600" dirty="0"/>
                  <a:t>instructor behaviors</a:t>
                </a:r>
              </a:p>
            </p:txBody>
          </p:sp>
        </p:grpSp>
        <p:grpSp>
          <p:nvGrpSpPr>
            <p:cNvPr id="34" name="Group 33"/>
            <p:cNvGrpSpPr/>
            <p:nvPr/>
          </p:nvGrpSpPr>
          <p:grpSpPr>
            <a:xfrm>
              <a:off x="5184600" y="2844549"/>
              <a:ext cx="2191323" cy="1036778"/>
              <a:chOff x="4755988" y="1628821"/>
              <a:chExt cx="1949612" cy="817418"/>
            </a:xfrm>
          </p:grpSpPr>
          <p:sp>
            <p:nvSpPr>
              <p:cNvPr id="16" name="Rectangle 15"/>
              <p:cNvSpPr/>
              <p:nvPr/>
            </p:nvSpPr>
            <p:spPr>
              <a:xfrm>
                <a:off x="4779818" y="1628821"/>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55988" y="1694398"/>
                <a:ext cx="1925782" cy="655176"/>
              </a:xfrm>
              <a:prstGeom prst="rect">
                <a:avLst/>
              </a:prstGeom>
              <a:noFill/>
            </p:spPr>
            <p:txBody>
              <a:bodyPr wrap="square" rtlCol="0">
                <a:spAutoFit/>
              </a:bodyPr>
              <a:lstStyle/>
              <a:p>
                <a:pPr algn="ctr"/>
                <a:r>
                  <a:rPr lang="en-US" sz="1600" dirty="0" smtClean="0"/>
                  <a:t>FIT; feelings of academic &amp; psycho-social belonging</a:t>
                </a:r>
                <a:endParaRPr lang="en-US" sz="1600" dirty="0"/>
              </a:p>
            </p:txBody>
          </p:sp>
        </p:grpSp>
        <p:grpSp>
          <p:nvGrpSpPr>
            <p:cNvPr id="21" name="Group 20"/>
            <p:cNvGrpSpPr/>
            <p:nvPr/>
          </p:nvGrpSpPr>
          <p:grpSpPr>
            <a:xfrm>
              <a:off x="7852300" y="2831035"/>
              <a:ext cx="1559447" cy="1050291"/>
              <a:chOff x="512618" y="2729345"/>
              <a:chExt cx="1925782" cy="817418"/>
            </a:xfrm>
          </p:grpSpPr>
          <p:sp>
            <p:nvSpPr>
              <p:cNvPr id="22" name="Rectangle 21"/>
              <p:cNvSpPr/>
              <p:nvPr/>
            </p:nvSpPr>
            <p:spPr>
              <a:xfrm>
                <a:off x="512618" y="2729345"/>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12618" y="2814888"/>
                <a:ext cx="1925782" cy="584775"/>
              </a:xfrm>
              <a:prstGeom prst="rect">
                <a:avLst/>
              </a:prstGeom>
              <a:noFill/>
            </p:spPr>
            <p:txBody>
              <a:bodyPr wrap="square" rtlCol="0">
                <a:spAutoFit/>
              </a:bodyPr>
              <a:lstStyle/>
              <a:p>
                <a:pPr algn="ctr"/>
                <a:r>
                  <a:rPr lang="en-US" sz="1600" dirty="0"/>
                  <a:t>learner behaviors</a:t>
                </a:r>
              </a:p>
            </p:txBody>
          </p:sp>
        </p:grpSp>
        <p:cxnSp>
          <p:nvCxnSpPr>
            <p:cNvPr id="25" name="Straight Arrow Connector 24"/>
            <p:cNvCxnSpPr/>
            <p:nvPr/>
          </p:nvCxnSpPr>
          <p:spPr>
            <a:xfrm flipV="1">
              <a:off x="2757816" y="2122484"/>
              <a:ext cx="776067" cy="1164975"/>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p:cNvCxnSpPr>
            <p:nvPr/>
          </p:nvCxnSpPr>
          <p:spPr>
            <a:xfrm>
              <a:off x="2757816" y="3335415"/>
              <a:ext cx="734118" cy="1158140"/>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789277" y="3348053"/>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720404" y="3931023"/>
              <a:ext cx="769341" cy="11781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222749" y="2855852"/>
              <a:ext cx="1540058" cy="997016"/>
              <a:chOff x="2547257" y="912886"/>
              <a:chExt cx="1370184" cy="775955"/>
            </a:xfrm>
          </p:grpSpPr>
          <p:sp>
            <p:nvSpPr>
              <p:cNvPr id="48" name="Rectangle 47"/>
              <p:cNvSpPr/>
              <p:nvPr/>
            </p:nvSpPr>
            <p:spPr>
              <a:xfrm>
                <a:off x="2563089" y="912886"/>
                <a:ext cx="1318446" cy="775955"/>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547257" y="981029"/>
                <a:ext cx="1370184" cy="584775"/>
              </a:xfrm>
              <a:prstGeom prst="rect">
                <a:avLst/>
              </a:prstGeom>
              <a:noFill/>
            </p:spPr>
            <p:txBody>
              <a:bodyPr wrap="square" rtlCol="0">
                <a:spAutoFit/>
              </a:bodyPr>
              <a:lstStyle/>
              <a:p>
                <a:pPr algn="ctr"/>
                <a:r>
                  <a:rPr lang="en-US" sz="1600" dirty="0"/>
                  <a:t>course characteristics</a:t>
                </a:r>
              </a:p>
            </p:txBody>
          </p:sp>
        </p:grpSp>
        <p:grpSp>
          <p:nvGrpSpPr>
            <p:cNvPr id="59" name="Group 58"/>
            <p:cNvGrpSpPr/>
            <p:nvPr/>
          </p:nvGrpSpPr>
          <p:grpSpPr>
            <a:xfrm>
              <a:off x="3243724" y="4427635"/>
              <a:ext cx="1540058" cy="997016"/>
              <a:chOff x="2547257" y="912886"/>
              <a:chExt cx="1370184" cy="775955"/>
            </a:xfrm>
          </p:grpSpPr>
          <p:sp>
            <p:nvSpPr>
              <p:cNvPr id="60" name="Rectangle 59"/>
              <p:cNvSpPr/>
              <p:nvPr/>
            </p:nvSpPr>
            <p:spPr>
              <a:xfrm>
                <a:off x="2563089" y="912886"/>
                <a:ext cx="1318446" cy="775955"/>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547257" y="981029"/>
                <a:ext cx="1370184" cy="463304"/>
              </a:xfrm>
              <a:prstGeom prst="rect">
                <a:avLst/>
              </a:prstGeom>
              <a:noFill/>
            </p:spPr>
            <p:txBody>
              <a:bodyPr wrap="square" rtlCol="0">
                <a:spAutoFit/>
              </a:bodyPr>
              <a:lstStyle/>
              <a:p>
                <a:pPr algn="ctr"/>
                <a:r>
                  <a:rPr lang="en-US" sz="1600" dirty="0"/>
                  <a:t>other</a:t>
                </a:r>
              </a:p>
              <a:p>
                <a:pPr algn="ctr"/>
                <a:r>
                  <a:rPr lang="en-US" sz="1600" dirty="0"/>
                  <a:t> </a:t>
                </a:r>
                <a:r>
                  <a:rPr lang="en-US" sz="1600" dirty="0" smtClean="0"/>
                  <a:t>supports</a:t>
                </a:r>
                <a:endParaRPr lang="en-US" sz="1600" dirty="0"/>
              </a:p>
            </p:txBody>
          </p:sp>
        </p:grpSp>
        <p:cxnSp>
          <p:nvCxnSpPr>
            <p:cNvPr id="64" name="Straight Arrow Connector 63"/>
            <p:cNvCxnSpPr/>
            <p:nvPr/>
          </p:nvCxnSpPr>
          <p:spPr>
            <a:xfrm>
              <a:off x="4727856" y="1612689"/>
              <a:ext cx="842990" cy="12871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9863104" y="2797106"/>
              <a:ext cx="1559447" cy="1050291"/>
              <a:chOff x="512618" y="2729345"/>
              <a:chExt cx="1925782" cy="817418"/>
            </a:xfrm>
          </p:grpSpPr>
          <p:sp>
            <p:nvSpPr>
              <p:cNvPr id="86" name="Rectangle 85"/>
              <p:cNvSpPr/>
              <p:nvPr/>
            </p:nvSpPr>
            <p:spPr>
              <a:xfrm>
                <a:off x="512618" y="2729345"/>
                <a:ext cx="1925782" cy="817418"/>
              </a:xfrm>
              <a:prstGeom prst="rec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12618" y="2814888"/>
                <a:ext cx="1925782" cy="584775"/>
              </a:xfrm>
              <a:prstGeom prst="rect">
                <a:avLst/>
              </a:prstGeom>
              <a:noFill/>
            </p:spPr>
            <p:txBody>
              <a:bodyPr wrap="square" rtlCol="0">
                <a:spAutoFit/>
              </a:bodyPr>
              <a:lstStyle/>
              <a:p>
                <a:pPr algn="ctr"/>
                <a:r>
                  <a:rPr lang="en-US" sz="1600" dirty="0"/>
                  <a:t>retention/</a:t>
                </a:r>
              </a:p>
              <a:p>
                <a:pPr algn="ctr"/>
                <a:r>
                  <a:rPr lang="en-US" sz="1600" dirty="0"/>
                  <a:t>progression</a:t>
                </a:r>
              </a:p>
            </p:txBody>
          </p:sp>
        </p:grpSp>
        <p:grpSp>
          <p:nvGrpSpPr>
            <p:cNvPr id="106" name="Group 105"/>
            <p:cNvGrpSpPr/>
            <p:nvPr/>
          </p:nvGrpSpPr>
          <p:grpSpPr>
            <a:xfrm>
              <a:off x="788829" y="914399"/>
              <a:ext cx="7754965" cy="4082489"/>
              <a:chOff x="-230909" y="701963"/>
              <a:chExt cx="6899564" cy="3177309"/>
            </a:xfrm>
          </p:grpSpPr>
          <p:cxnSp>
            <p:nvCxnSpPr>
              <p:cNvPr id="35" name="Straight Arrow Connector 34"/>
              <p:cNvCxnSpPr/>
              <p:nvPr/>
            </p:nvCxnSpPr>
            <p:spPr>
              <a:xfrm flipH="1">
                <a:off x="2447636" y="812800"/>
                <a:ext cx="46182" cy="1293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230909" y="701963"/>
                <a:ext cx="6899564" cy="3177309"/>
                <a:chOff x="-230909" y="701963"/>
                <a:chExt cx="6899564" cy="3177309"/>
              </a:xfrm>
            </p:grpSpPr>
            <p:sp>
              <p:nvSpPr>
                <p:cNvPr id="99" name="Arc 98"/>
                <p:cNvSpPr/>
                <p:nvPr/>
              </p:nvSpPr>
              <p:spPr>
                <a:xfrm>
                  <a:off x="-230909" y="701963"/>
                  <a:ext cx="6899564" cy="3177309"/>
                </a:xfrm>
                <a:prstGeom prst="arc">
                  <a:avLst>
                    <a:gd name="adj1" fmla="val 15772498"/>
                    <a:gd name="adj2" fmla="val 276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p:cNvSpPr/>
                <p:nvPr/>
              </p:nvSpPr>
              <p:spPr>
                <a:xfrm flipH="1">
                  <a:off x="2466108" y="701963"/>
                  <a:ext cx="1145309" cy="341745"/>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14" name="Straight Arrow Connector 113"/>
            <p:cNvCxnSpPr/>
            <p:nvPr/>
          </p:nvCxnSpPr>
          <p:spPr>
            <a:xfrm flipV="1">
              <a:off x="1687943" y="3811454"/>
              <a:ext cx="114147" cy="1258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flipH="1" flipV="1">
              <a:off x="1390951" y="3287938"/>
              <a:ext cx="3373981" cy="2906846"/>
            </a:xfrm>
            <a:prstGeom prst="arc">
              <a:avLst>
                <a:gd name="adj1" fmla="val 16200000"/>
                <a:gd name="adj2" fmla="val 1811123"/>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6" name="Straight Arrow Connector 75"/>
            <p:cNvCxnSpPr/>
            <p:nvPr/>
          </p:nvCxnSpPr>
          <p:spPr>
            <a:xfrm>
              <a:off x="4749605" y="3332051"/>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369721" y="3338562"/>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9411747" y="3277892"/>
              <a:ext cx="489730" cy="89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98702" y="5829001"/>
            <a:ext cx="5026090" cy="523220"/>
          </a:xfrm>
          <a:prstGeom prst="rect">
            <a:avLst/>
          </a:prstGeom>
          <a:noFill/>
        </p:spPr>
        <p:txBody>
          <a:bodyPr wrap="square" rtlCol="0">
            <a:spAutoFit/>
          </a:bodyPr>
          <a:lstStyle/>
          <a:p>
            <a:r>
              <a:rPr lang="en-US" sz="2800" dirty="0" smtClean="0">
                <a:solidFill>
                  <a:schemeClr val="accent1">
                    <a:lumMod val="50000"/>
                  </a:schemeClr>
                </a:solidFill>
              </a:rPr>
              <a:t>(</a:t>
            </a:r>
            <a:r>
              <a:rPr lang="en-US" sz="2800" dirty="0" err="1" smtClean="0">
                <a:solidFill>
                  <a:schemeClr val="accent1">
                    <a:lumMod val="50000"/>
                  </a:schemeClr>
                </a:solidFill>
              </a:rPr>
              <a:t>Vignare</a:t>
            </a:r>
            <a:r>
              <a:rPr lang="en-US" sz="2800" dirty="0">
                <a:solidFill>
                  <a:schemeClr val="accent1">
                    <a:lumMod val="50000"/>
                  </a:schemeClr>
                </a:solidFill>
              </a:rPr>
              <a:t>, </a:t>
            </a:r>
            <a:r>
              <a:rPr lang="en-US" sz="2800" dirty="0" smtClean="0">
                <a:solidFill>
                  <a:schemeClr val="accent1">
                    <a:lumMod val="50000"/>
                  </a:schemeClr>
                </a:solidFill>
              </a:rPr>
              <a:t>Wagner, </a:t>
            </a:r>
            <a:r>
              <a:rPr lang="en-US" sz="2800" dirty="0">
                <a:solidFill>
                  <a:schemeClr val="accent1">
                    <a:lumMod val="50000"/>
                  </a:schemeClr>
                </a:solidFill>
              </a:rPr>
              <a:t>&amp; Swan, </a:t>
            </a:r>
            <a:r>
              <a:rPr lang="en-US" sz="2800" dirty="0" smtClean="0">
                <a:solidFill>
                  <a:schemeClr val="accent1">
                    <a:lumMod val="50000"/>
                  </a:schemeClr>
                </a:solidFill>
              </a:rPr>
              <a:t>2017</a:t>
            </a:r>
            <a:r>
              <a:rPr lang="en-US" sz="2800" dirty="0">
                <a:solidFill>
                  <a:schemeClr val="accent1">
                    <a:lumMod val="50000"/>
                  </a:schemeClr>
                </a:solidFill>
              </a:rPr>
              <a:t>)</a:t>
            </a:r>
          </a:p>
        </p:txBody>
      </p:sp>
      <p:sp>
        <p:nvSpPr>
          <p:cNvPr id="31" name="TextBox 30"/>
          <p:cNvSpPr txBox="1"/>
          <p:nvPr/>
        </p:nvSpPr>
        <p:spPr>
          <a:xfrm>
            <a:off x="670031" y="279253"/>
            <a:ext cx="9857679" cy="584775"/>
          </a:xfrm>
          <a:prstGeom prst="rect">
            <a:avLst/>
          </a:prstGeom>
          <a:noFill/>
        </p:spPr>
        <p:txBody>
          <a:bodyPr wrap="square" rtlCol="0">
            <a:spAutoFit/>
          </a:bodyPr>
          <a:lstStyle/>
          <a:p>
            <a:r>
              <a:rPr lang="en-US" sz="3200" dirty="0" smtClean="0">
                <a:solidFill>
                  <a:schemeClr val="accent1">
                    <a:lumMod val="50000"/>
                  </a:schemeClr>
                </a:solidFill>
              </a:rPr>
              <a:t>MODELING RETENTION &amp; PROGRESSION</a:t>
            </a:r>
            <a:endParaRPr lang="en-US" sz="3200" dirty="0">
              <a:solidFill>
                <a:schemeClr val="accent1">
                  <a:lumMod val="50000"/>
                </a:schemeClr>
              </a:solidFill>
            </a:endParaRPr>
          </a:p>
        </p:txBody>
      </p:sp>
      <p:sp>
        <p:nvSpPr>
          <p:cNvPr id="82" name="TextBox 81"/>
          <p:cNvSpPr txBox="1"/>
          <p:nvPr/>
        </p:nvSpPr>
        <p:spPr>
          <a:xfrm>
            <a:off x="3318002" y="1432171"/>
            <a:ext cx="1457736" cy="584775"/>
          </a:xfrm>
          <a:prstGeom prst="rect">
            <a:avLst/>
          </a:prstGeom>
          <a:solidFill>
            <a:srgbClr val="FFFF00"/>
          </a:solidFill>
        </p:spPr>
        <p:txBody>
          <a:bodyPr wrap="square" rtlCol="0">
            <a:spAutoFit/>
          </a:bodyPr>
          <a:lstStyle/>
          <a:p>
            <a:pPr algn="ctr"/>
            <a:r>
              <a:rPr lang="en-US" sz="1600" dirty="0"/>
              <a:t>instructor behaviors</a:t>
            </a:r>
          </a:p>
        </p:txBody>
      </p:sp>
      <p:sp>
        <p:nvSpPr>
          <p:cNvPr id="84" name="TextBox 83"/>
          <p:cNvSpPr txBox="1"/>
          <p:nvPr/>
        </p:nvSpPr>
        <p:spPr>
          <a:xfrm>
            <a:off x="3300603" y="3171011"/>
            <a:ext cx="1495441" cy="584775"/>
          </a:xfrm>
          <a:prstGeom prst="rect">
            <a:avLst/>
          </a:prstGeom>
          <a:solidFill>
            <a:srgbClr val="FFFF00"/>
          </a:solidFill>
        </p:spPr>
        <p:txBody>
          <a:bodyPr wrap="square" rtlCol="0">
            <a:spAutoFit/>
          </a:bodyPr>
          <a:lstStyle/>
          <a:p>
            <a:pPr algn="ctr"/>
            <a:r>
              <a:rPr lang="en-US" sz="1600" dirty="0"/>
              <a:t>course characteristics</a:t>
            </a:r>
          </a:p>
        </p:txBody>
      </p:sp>
      <p:sp>
        <p:nvSpPr>
          <p:cNvPr id="88" name="TextBox 87"/>
          <p:cNvSpPr txBox="1"/>
          <p:nvPr/>
        </p:nvSpPr>
        <p:spPr>
          <a:xfrm>
            <a:off x="1226003" y="3133689"/>
            <a:ext cx="1472008" cy="584775"/>
          </a:xfrm>
          <a:prstGeom prst="rect">
            <a:avLst/>
          </a:prstGeom>
          <a:solidFill>
            <a:srgbClr val="FFFF00"/>
          </a:solidFill>
        </p:spPr>
        <p:txBody>
          <a:bodyPr wrap="square" rtlCol="0">
            <a:spAutoFit/>
          </a:bodyPr>
          <a:lstStyle/>
          <a:p>
            <a:pPr algn="ctr"/>
            <a:r>
              <a:rPr lang="en-US" sz="1600" dirty="0"/>
              <a:t>learner characteristics</a:t>
            </a:r>
          </a:p>
        </p:txBody>
      </p:sp>
    </p:spTree>
    <p:extLst>
      <p:ext uri="{BB962C8B-B14F-4D97-AF65-F5344CB8AC3E}">
        <p14:creationId xmlns:p14="http://schemas.microsoft.com/office/powerpoint/2010/main" val="45895341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1" y="72341"/>
            <a:ext cx="5899516" cy="6560458"/>
          </a:xfrm>
          <a:prstGeom prst="rect">
            <a:avLst/>
          </a:prstGeom>
        </p:spPr>
      </p:pic>
      <p:sp>
        <p:nvSpPr>
          <p:cNvPr id="4" name="Rectangle 3"/>
          <p:cNvSpPr/>
          <p:nvPr/>
        </p:nvSpPr>
        <p:spPr>
          <a:xfrm flipH="1">
            <a:off x="1559746" y="72341"/>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19807" y="882869"/>
            <a:ext cx="10263352" cy="4493538"/>
          </a:xfrm>
          <a:prstGeom prst="rect">
            <a:avLst/>
          </a:prstGeom>
          <a:noFill/>
        </p:spPr>
        <p:txBody>
          <a:bodyPr wrap="square" rtlCol="0">
            <a:spAutoFit/>
          </a:bodyPr>
          <a:lstStyle/>
          <a:p>
            <a:pPr>
              <a:spcAft>
                <a:spcPts val="1200"/>
              </a:spcAft>
            </a:pPr>
            <a:r>
              <a:rPr lang="en-US" sz="3200" dirty="0"/>
              <a:t>s</a:t>
            </a:r>
            <a:r>
              <a:rPr lang="en-US" sz="3200" dirty="0" smtClean="0"/>
              <a:t>ubjects and setting</a:t>
            </a:r>
          </a:p>
          <a:p>
            <a:pPr marL="741363" indent="-285750">
              <a:spcAft>
                <a:spcPts val="600"/>
              </a:spcAft>
              <a:buFont typeface="Arial" panose="020B0604020202020204" pitchFamily="34" charset="0"/>
              <a:buChar char="•"/>
            </a:pPr>
            <a:r>
              <a:rPr lang="en-US" sz="2800" dirty="0"/>
              <a:t>all undergraduate degree-seeking students enrolled </a:t>
            </a:r>
            <a:r>
              <a:rPr lang="en-US" sz="2800" dirty="0" smtClean="0"/>
              <a:t>in the past three years</a:t>
            </a:r>
          </a:p>
          <a:p>
            <a:pPr marL="741363" indent="-285750">
              <a:spcAft>
                <a:spcPts val="600"/>
              </a:spcAft>
              <a:buFont typeface="Arial" panose="020B0604020202020204" pitchFamily="34" charset="0"/>
              <a:buChar char="•"/>
            </a:pPr>
            <a:r>
              <a:rPr lang="en-US" sz="2800" dirty="0" smtClean="0"/>
              <a:t>unit </a:t>
            </a:r>
            <a:r>
              <a:rPr lang="en-US" sz="2800" dirty="0"/>
              <a:t>of analysis was </a:t>
            </a:r>
            <a:r>
              <a:rPr lang="en-US" sz="2800" dirty="0" smtClean="0"/>
              <a:t>course -- all undergraduate w/ </a:t>
            </a:r>
            <a:r>
              <a:rPr lang="en-US" sz="2800" dirty="0"/>
              <a:t>total registrations of </a:t>
            </a:r>
            <a:r>
              <a:rPr lang="en-US" sz="2800" dirty="0" smtClean="0"/>
              <a:t>20+ across </a:t>
            </a:r>
            <a:r>
              <a:rPr lang="en-US" sz="2800" dirty="0"/>
              <a:t>the entire </a:t>
            </a:r>
            <a:r>
              <a:rPr lang="en-US" sz="2800" dirty="0" smtClean="0"/>
              <a:t>3 year period </a:t>
            </a:r>
          </a:p>
          <a:p>
            <a:pPr marL="741363" indent="-285750">
              <a:spcAft>
                <a:spcPts val="600"/>
              </a:spcAft>
              <a:buFont typeface="Arial" panose="020B0604020202020204" pitchFamily="34" charset="0"/>
              <a:buChar char="•"/>
            </a:pPr>
            <a:r>
              <a:rPr lang="en-US" sz="2800" dirty="0" smtClean="0"/>
              <a:t>549 </a:t>
            </a:r>
            <a:r>
              <a:rPr lang="en-US" sz="2800" dirty="0"/>
              <a:t>courses:  270 </a:t>
            </a:r>
            <a:r>
              <a:rPr lang="en-US" sz="2800" dirty="0" smtClean="0"/>
              <a:t> exclusively </a:t>
            </a:r>
            <a:r>
              <a:rPr lang="en-US" sz="2800" dirty="0"/>
              <a:t>on-ground,  119 </a:t>
            </a:r>
            <a:r>
              <a:rPr lang="en-US" sz="2800" dirty="0" smtClean="0"/>
              <a:t>exclusively online &amp; 160 </a:t>
            </a:r>
            <a:r>
              <a:rPr lang="en-US" sz="2800" dirty="0"/>
              <a:t>courses taught in both formats </a:t>
            </a:r>
          </a:p>
          <a:p>
            <a:pPr marL="741363" indent="-285750">
              <a:spcAft>
                <a:spcPts val="600"/>
              </a:spcAft>
              <a:buFont typeface="Arial" panose="020B0604020202020204" pitchFamily="34" charset="0"/>
              <a:buChar char="•"/>
            </a:pPr>
            <a:r>
              <a:rPr lang="en-US" sz="2800" dirty="0" smtClean="0"/>
              <a:t>39 </a:t>
            </a:r>
            <a:r>
              <a:rPr lang="en-US" sz="2800" dirty="0"/>
              <a:t>different subject </a:t>
            </a:r>
            <a:r>
              <a:rPr lang="en-US" sz="2800" dirty="0" smtClean="0"/>
              <a:t>areas, 27% lower division</a:t>
            </a:r>
            <a:endParaRPr lang="en-US" sz="2800" dirty="0"/>
          </a:p>
          <a:p>
            <a:pPr marL="741363" indent="-285750">
              <a:spcAft>
                <a:spcPts val="600"/>
              </a:spcAft>
            </a:pPr>
            <a:endParaRPr lang="en-US" sz="2800" dirty="0"/>
          </a:p>
        </p:txBody>
      </p:sp>
    </p:spTree>
    <p:extLst>
      <p:ext uri="{BB962C8B-B14F-4D97-AF65-F5344CB8AC3E}">
        <p14:creationId xmlns:p14="http://schemas.microsoft.com/office/powerpoint/2010/main" val="178730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1" y="72341"/>
            <a:ext cx="5899516" cy="6560458"/>
          </a:xfrm>
          <a:prstGeom prst="rect">
            <a:avLst/>
          </a:prstGeom>
        </p:spPr>
      </p:pic>
      <p:sp>
        <p:nvSpPr>
          <p:cNvPr id="5" name="Rectangle 4"/>
          <p:cNvSpPr/>
          <p:nvPr/>
        </p:nvSpPr>
        <p:spPr>
          <a:xfrm flipH="1">
            <a:off x="1559746" y="72341"/>
            <a:ext cx="5863771" cy="654617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06870" y="785157"/>
            <a:ext cx="11272345" cy="131351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mn-lt"/>
              </a:rPr>
              <a:t>t</a:t>
            </a:r>
            <a:r>
              <a:rPr lang="en-US" sz="3200" dirty="0" smtClean="0">
                <a:latin typeface="+mn-lt"/>
              </a:rPr>
              <a:t>ake into account student characteristics when looking at course DFW rates:</a:t>
            </a:r>
            <a:endParaRPr lang="en-US" sz="3200" dirty="0">
              <a:latin typeface="+mn-lt"/>
            </a:endParaRPr>
          </a:p>
        </p:txBody>
      </p:sp>
      <p:sp>
        <p:nvSpPr>
          <p:cNvPr id="3" name="Content Placeholder 2"/>
          <p:cNvSpPr>
            <a:spLocks noGrp="1"/>
          </p:cNvSpPr>
          <p:nvPr>
            <p:ph idx="4294967295"/>
          </p:nvPr>
        </p:nvSpPr>
        <p:spPr>
          <a:xfrm>
            <a:off x="1354940" y="1776022"/>
            <a:ext cx="8229600" cy="2618660"/>
          </a:xfrm>
          <a:prstGeom prst="rect">
            <a:avLst/>
          </a:prstGeom>
        </p:spPr>
        <p:txBody>
          <a:bodyPr>
            <a:noAutofit/>
          </a:bodyPr>
          <a:lstStyle/>
          <a:p>
            <a:pPr>
              <a:lnSpc>
                <a:spcPct val="100000"/>
              </a:lnSpc>
              <a:spcBef>
                <a:spcPts val="0"/>
              </a:spcBef>
              <a:spcAft>
                <a:spcPts val="600"/>
              </a:spcAft>
            </a:pPr>
            <a:r>
              <a:rPr lang="en-US" dirty="0"/>
              <a:t>s</a:t>
            </a:r>
            <a:r>
              <a:rPr lang="en-US" sz="2800" dirty="0" smtClean="0"/>
              <a:t>tudent type -- Honors, Native, Transfer,  OL Transfer</a:t>
            </a:r>
          </a:p>
          <a:p>
            <a:pPr>
              <a:lnSpc>
                <a:spcPct val="100000"/>
              </a:lnSpc>
              <a:spcBef>
                <a:spcPts val="0"/>
              </a:spcBef>
              <a:spcAft>
                <a:spcPts val="600"/>
              </a:spcAft>
            </a:pPr>
            <a:r>
              <a:rPr lang="en-US" dirty="0"/>
              <a:t>p</a:t>
            </a:r>
            <a:r>
              <a:rPr lang="en-US" sz="2800" dirty="0" smtClean="0"/>
              <a:t>oint in degree path -- First Term, Second Term, Second Year, Later</a:t>
            </a:r>
          </a:p>
          <a:p>
            <a:pPr>
              <a:lnSpc>
                <a:spcPct val="100000"/>
              </a:lnSpc>
              <a:spcBef>
                <a:spcPts val="0"/>
              </a:spcBef>
              <a:spcAft>
                <a:spcPts val="600"/>
              </a:spcAft>
            </a:pPr>
            <a:r>
              <a:rPr lang="en-US" dirty="0"/>
              <a:t>p</a:t>
            </a:r>
            <a:r>
              <a:rPr lang="en-US" sz="2800" dirty="0" smtClean="0"/>
              <a:t>rior performance indicators -- </a:t>
            </a:r>
            <a:r>
              <a:rPr lang="en-US" dirty="0"/>
              <a:t>p</a:t>
            </a:r>
            <a:r>
              <a:rPr lang="en-US" sz="2800" dirty="0" smtClean="0"/>
              <a:t>rior cumulative GPA, fraction of previous courses passed</a:t>
            </a:r>
            <a:endParaRPr lang="en-US" sz="2800" dirty="0"/>
          </a:p>
        </p:txBody>
      </p:sp>
    </p:spTree>
    <p:extLst>
      <p:ext uri="{BB962C8B-B14F-4D97-AF65-F5344CB8AC3E}">
        <p14:creationId xmlns:p14="http://schemas.microsoft.com/office/powerpoint/2010/main" val="2940441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1278</Words>
  <Application>Microsoft Office PowerPoint</Application>
  <PresentationFormat>Widescreen</PresentationFormat>
  <Paragraphs>195</Paragraphs>
  <Slides>46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Rounded MT Bold</vt:lpstr>
      <vt:lpstr>Calibri</vt:lpstr>
      <vt:lpstr>Calibri Light</vt:lpstr>
      <vt:lpstr>Office Theme</vt:lpstr>
      <vt:lpstr>GAP ANALYSIS: Smart Strategies for Identifying  Courses Impeding Student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Bloemer, William</dc:creator>
  <cp:lastModifiedBy>Swan, Karen</cp:lastModifiedBy>
  <cp:revision>68</cp:revision>
  <dcterms:created xsi:type="dcterms:W3CDTF">2019-02-10T14:55:08Z</dcterms:created>
  <dcterms:modified xsi:type="dcterms:W3CDTF">2019-02-21T16:43:58Z</dcterms:modified>
</cp:coreProperties>
</file>