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</p:sldMasterIdLst>
  <p:notesMasterIdLst>
    <p:notesMasterId r:id="rId17"/>
  </p:notesMasterIdLst>
  <p:sldIdLst>
    <p:sldId id="267" r:id="rId2"/>
    <p:sldId id="257" r:id="rId3"/>
    <p:sldId id="258" r:id="rId4"/>
    <p:sldId id="268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A53"/>
    <a:srgbClr val="428A73"/>
    <a:srgbClr val="914956"/>
    <a:srgbClr val="045799"/>
    <a:srgbClr val="112C37"/>
    <a:srgbClr val="EBEBEB"/>
    <a:srgbClr val="E6E6E6"/>
    <a:srgbClr val="F37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91" autoAdjust="0"/>
  </p:normalViewPr>
  <p:slideViewPr>
    <p:cSldViewPr snapToGrid="0">
      <p:cViewPr varScale="1">
        <p:scale>
          <a:sx n="85" d="100"/>
          <a:sy n="85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758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Re: gaps: </a:t>
            </a: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significant gaps may not be the most empty lines, but the places where participants feel they need or want to develop their networks the most</a:t>
            </a:r>
            <a:endParaRPr/>
          </a:p>
        </p:txBody>
      </p:sp>
      <p:sp>
        <p:nvSpPr>
          <p:cNvPr id="319" name="Google Shape;319;p7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8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9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0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7" name="Google Shape;347;p1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60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2" name="Google Shape;272;p2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3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If problems with QR code, use https://pollev.com/shannondunn662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737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are your top challenges for developing and maintaining professional networks?
https://www.polleverywhere.com/ranking_polls/nnrYyJu6AF1yw3XTyPugU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5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other challenges do you have? If you selected "Other" in the previous question, what challenge wasn't provided?
https://www.polleverywhere.com/free_text_polls/Zh3gjSzgwn4ATfVlIsA6i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95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5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6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 preserve="1">
  <p:cSld name="4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orative image showing five individuals' hands over a workspace with computers, coffee, and notebooks" title="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"/>
            <a:ext cx="12268200" cy="6900863"/>
          </a:xfrm>
          <a:prstGeom prst="rect">
            <a:avLst/>
          </a:prstGeom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57884" y="1071160"/>
            <a:ext cx="9144000" cy="1371600"/>
          </a:xfrm>
          <a:prstGeom prst="rect">
            <a:avLst/>
          </a:prstGeom>
          <a:solidFill>
            <a:srgbClr val="033A53">
              <a:alpha val="74000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57884" y="2448873"/>
            <a:ext cx="9144000" cy="740664"/>
          </a:xfrm>
          <a:prstGeom prst="rect">
            <a:avLst/>
          </a:prstGeom>
          <a:solidFill>
            <a:srgbClr val="033A53">
              <a:alpha val="74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326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siness1 - Title Slide">
  <p:cSld name="Business1 - 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ctrTitle"/>
          </p:nvPr>
        </p:nvSpPr>
        <p:spPr>
          <a:xfrm>
            <a:off x="527381" y="2123357"/>
            <a:ext cx="432048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EA5"/>
              </a:buClr>
              <a:buSzPts val="4400"/>
              <a:buFont typeface="Calibri"/>
              <a:buNone/>
              <a:defRPr>
                <a:solidFill>
                  <a:srgbClr val="466EA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1"/>
          </p:nvPr>
        </p:nvSpPr>
        <p:spPr>
          <a:xfrm>
            <a:off x="527381" y="4537947"/>
            <a:ext cx="4320480" cy="90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16B17"/>
              </a:buClr>
              <a:buSzPts val="1600"/>
              <a:buNone/>
              <a:defRPr sz="1600">
                <a:solidFill>
                  <a:srgbClr val="D16B17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usiness1 - Title and Content">
  <p:cSld name="2_Business1 - 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5257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6384032" y="365126"/>
            <a:ext cx="4632960" cy="549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1119717" y="2057400"/>
            <a:ext cx="463296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 preserve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;p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6587231" cy="1323975"/>
          </a:xfrm>
          <a:prstGeom prst="rect">
            <a:avLst/>
          </a:prstGeom>
          <a:noFill/>
          <a:ln w="508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C7A8"/>
              </a:buClr>
              <a:buSzPts val="3200"/>
              <a:buFont typeface="Arial"/>
              <a:buNone/>
              <a:defRPr sz="360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0" y="1689100"/>
            <a:ext cx="10645629" cy="11512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42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49" r:id="rId2"/>
    <p:sldLayoutId id="2147483690" r:id="rId3"/>
    <p:sldLayoutId id="2147483655" r:id="rId4"/>
    <p:sldLayoutId id="2147483656" r:id="rId5"/>
    <p:sldLayoutId id="2147483657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884" y="1071160"/>
            <a:ext cx="8154422" cy="1371600"/>
          </a:xfrm>
        </p:spPr>
        <p:txBody>
          <a:bodyPr/>
          <a:lstStyle/>
          <a:p>
            <a:r>
              <a:rPr lang="en-US" dirty="0" smtClean="0"/>
              <a:t>Beyond Mentoring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884" y="2448872"/>
            <a:ext cx="8154422" cy="1083221"/>
          </a:xfrm>
        </p:spPr>
        <p:txBody>
          <a:bodyPr/>
          <a:lstStyle/>
          <a:p>
            <a:pPr marL="53975" indent="-3175"/>
            <a:r>
              <a:rPr lang="en-US" sz="3200" dirty="0" smtClean="0"/>
              <a:t>NETWORKS FOR CONNECTEDNESS, LEARNING, AND LEADERSHIP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794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508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C7A8"/>
              </a:buClr>
              <a:buSzPts val="3200"/>
              <a:buFont typeface="Arial"/>
              <a:buNone/>
            </a:pPr>
            <a:r>
              <a:rPr lang="en-US"/>
              <a:t>Small Group Discussion</a:t>
            </a:r>
            <a:endParaRPr/>
          </a:p>
        </p:txBody>
      </p:sp>
      <p:sp>
        <p:nvSpPr>
          <p:cNvPr id="322" name="Google Shape;322;p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/>
              <a:t>What gaps do you notice in your network map?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/>
              <a:t>Is your network diverse? In what way(s)?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/>
              <a:t>In what ways is it </a:t>
            </a:r>
            <a:r>
              <a:rPr lang="en-US" i="1"/>
              <a:t>not</a:t>
            </a:r>
            <a:r>
              <a:rPr lang="en-US"/>
              <a:t> diverse but might benefit from diversity?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/>
              <a:t>How can you get new ideas from your network?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/>
              <a:t>How can people learn about you? Do they understand your strengths?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/>
              <a:t>Think about the people who have helped you become who you are today. How would they introduce you?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508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C7A8"/>
              </a:buClr>
              <a:buSzPts val="3200"/>
              <a:buFont typeface="Arial"/>
              <a:buNone/>
            </a:pPr>
            <a:r>
              <a:rPr lang="en-US"/>
              <a:t>Small Group Challenge</a:t>
            </a:r>
            <a:endParaRPr/>
          </a:p>
        </p:txBody>
      </p:sp>
      <p:sp>
        <p:nvSpPr>
          <p:cNvPr id="329" name="Google Shape;329;p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 dirty="0"/>
              <a:t>How does your challenge impact your network?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 dirty="0"/>
              <a:t>How have you tried to address or resolve that challenge?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 dirty="0"/>
              <a:t>How might you address or resolve that challenge in the future?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0642862" cy="1323975"/>
          </a:xfrm>
          <a:prstGeom prst="rect">
            <a:avLst/>
          </a:prstGeom>
          <a:noFill/>
          <a:ln w="508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C7A8"/>
              </a:buClr>
              <a:buSzPts val="3200"/>
              <a:buFont typeface="Arial"/>
              <a:buNone/>
            </a:pPr>
            <a:r>
              <a:rPr lang="en-US" dirty="0"/>
              <a:t>Large Group Challenge Summaries</a:t>
            </a:r>
            <a:endParaRPr dirty="0"/>
          </a:p>
        </p:txBody>
      </p:sp>
      <p:sp>
        <p:nvSpPr>
          <p:cNvPr id="336" name="Google Shape;336;p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 dirty="0"/>
              <a:t>What was your group’s challenge?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 dirty="0"/>
              <a:t>What potential solutions did you identify?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508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C7A8"/>
              </a:buClr>
              <a:buSzPts val="3200"/>
              <a:buFont typeface="Arial"/>
              <a:buNone/>
            </a:pPr>
            <a:r>
              <a:rPr lang="en-US"/>
              <a:t>Networking Next Steps</a:t>
            </a:r>
            <a:endParaRPr/>
          </a:p>
        </p:txBody>
      </p:sp>
      <p:sp>
        <p:nvSpPr>
          <p:cNvPr id="343" name="Google Shape;343;p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 sz="3200" dirty="0"/>
              <a:t>Exchange business cards with your colleagues</a:t>
            </a:r>
            <a:endParaRPr sz="32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800" dirty="0"/>
              <a:t>Make a note on the back about something you have in common or would like to ask about in the future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 sz="3200" dirty="0"/>
              <a:t>Sign up for the Slack channel</a:t>
            </a:r>
            <a:endParaRPr sz="32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800" dirty="0"/>
              <a:t>Continue the discussion with your colleagues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800" dirty="0"/>
              <a:t>Receive networking challenges and prompts from your facilitators</a:t>
            </a:r>
            <a:endParaRPr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45"/>
          <p:cNvSpPr/>
          <p:nvPr/>
        </p:nvSpPr>
        <p:spPr>
          <a:xfrm>
            <a:off x="3373264" y="2857513"/>
            <a:ext cx="4632218" cy="728370"/>
          </a:xfrm>
          <a:prstGeom prst="rect">
            <a:avLst/>
          </a:prstGeom>
          <a:solidFill>
            <a:srgbClr val="1F3864">
              <a:alpha val="89803"/>
            </a:srgb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10E806-AD7E-EA4D-89A4-3D0B3578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Session Evaluations </a:t>
            </a:r>
            <a:br>
              <a:rPr lang="en-US" dirty="0"/>
            </a:br>
            <a:r>
              <a:rPr lang="en-US" sz="2700" dirty="0"/>
              <a:t>There are two ways to access the session and presenter evaluations: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A2BED8-AE75-B548-92AD-115F98BB23EE}"/>
              </a:ext>
            </a:extLst>
          </p:cNvPr>
          <p:cNvSpPr txBox="1">
            <a:spLocks/>
          </p:cNvSpPr>
          <p:nvPr/>
        </p:nvSpPr>
        <p:spPr>
          <a:xfrm>
            <a:off x="776345" y="1899024"/>
            <a:ext cx="9694331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1</a:t>
            </a:r>
          </a:p>
          <a:p>
            <a:pPr marL="0" indent="0">
              <a:buFont typeface="Arial"/>
              <a:buNone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2400"/>
              </a:spcBef>
              <a:buFont typeface="Arial"/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7D803-1DBA-4D21-8A1A-693A894BBBAF}"/>
              </a:ext>
            </a:extLst>
          </p:cNvPr>
          <p:cNvSpPr txBox="1"/>
          <p:nvPr/>
        </p:nvSpPr>
        <p:spPr>
          <a:xfrm>
            <a:off x="1263067" y="2003937"/>
            <a:ext cx="364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 the online agenda, click on the “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Evaluate Session</a:t>
            </a:r>
            <a:r>
              <a:rPr lang="en-US" sz="2400" dirty="0">
                <a:solidFill>
                  <a:schemeClr val="bg1"/>
                </a:solidFill>
              </a:rPr>
              <a:t>” link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C2B40-6784-4E39-9A83-0A7F433DBC03}"/>
              </a:ext>
            </a:extLst>
          </p:cNvPr>
          <p:cNvSpPr txBox="1"/>
          <p:nvPr/>
        </p:nvSpPr>
        <p:spPr>
          <a:xfrm>
            <a:off x="1263067" y="3499491"/>
            <a:ext cx="3410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From the mobile app, click on the session you want from the schedule &gt; then click the associated resources &gt; and the 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</a:t>
            </a:r>
            <a:r>
              <a:rPr lang="en-US" sz="2400" dirty="0">
                <a:solidFill>
                  <a:schemeClr val="bg1"/>
                </a:solidFill>
              </a:rPr>
              <a:t> will pop up in the list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7E4DDE-C37D-4937-B19F-B21C72F55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577" y="1836026"/>
            <a:ext cx="6034973" cy="1571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DFF762-A516-4153-A2DD-FD07BD10C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577" y="3587595"/>
            <a:ext cx="6034973" cy="244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1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5"/>
          <p:cNvSpPr/>
          <p:nvPr/>
        </p:nvSpPr>
        <p:spPr>
          <a:xfrm>
            <a:off x="665923" y="2193449"/>
            <a:ext cx="3209963" cy="2807788"/>
          </a:xfrm>
          <a:prstGeom prst="rect">
            <a:avLst/>
          </a:prstGeom>
          <a:solidFill>
            <a:srgbClr val="1F3864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5"/>
          <p:cNvSpPr txBox="1"/>
          <p:nvPr/>
        </p:nvSpPr>
        <p:spPr>
          <a:xfrm>
            <a:off x="665925" y="2870975"/>
            <a:ext cx="3286500" cy="17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Diana Voss, M.S.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Director of Academic Technologies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Stony Brook University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5"/>
          <p:cNvSpPr/>
          <p:nvPr/>
        </p:nvSpPr>
        <p:spPr>
          <a:xfrm>
            <a:off x="8132489" y="2204545"/>
            <a:ext cx="3209963" cy="2807788"/>
          </a:xfrm>
          <a:prstGeom prst="rect">
            <a:avLst/>
          </a:prstGeom>
          <a:solidFill>
            <a:srgbClr val="1F3864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5"/>
          <p:cNvSpPr txBox="1"/>
          <p:nvPr/>
        </p:nvSpPr>
        <p:spPr>
          <a:xfrm>
            <a:off x="8132489" y="2843138"/>
            <a:ext cx="32099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Shannon Dunn, Ph.D. Instructional Designer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 of Florida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5"/>
          <p:cNvSpPr/>
          <p:nvPr/>
        </p:nvSpPr>
        <p:spPr>
          <a:xfrm>
            <a:off x="4399206" y="2204545"/>
            <a:ext cx="3209963" cy="2807788"/>
          </a:xfrm>
          <a:prstGeom prst="rect">
            <a:avLst/>
          </a:prstGeom>
          <a:solidFill>
            <a:srgbClr val="1F3864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5"/>
          <p:cNvSpPr txBox="1"/>
          <p:nvPr/>
        </p:nvSpPr>
        <p:spPr>
          <a:xfrm>
            <a:off x="4315139" y="2841463"/>
            <a:ext cx="328639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Kelly Scholl, M.S.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Mosaic Initiative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Consultant</a:t>
            </a:r>
            <a:endParaRPr lang="en-US"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Indiana University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45" title="Photo of Shannon Dun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4654" y="1224885"/>
            <a:ext cx="1562621" cy="156262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7" name="Google Shape;287;p45" title="Photo of Diana Vos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2838" y="1224383"/>
            <a:ext cx="1463040" cy="15636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8" name="Google Shape;284;p45" title="Photo of Kelly Scholl"/>
          <p:cNvPicPr preferRelativeResize="0"/>
          <p:nvPr/>
        </p:nvPicPr>
        <p:blipFill rotWithShape="1">
          <a:blip r:embed="rId6">
            <a:alphaModFix/>
          </a:blip>
          <a:srcRect l="3288" r="3288"/>
          <a:stretch/>
        </p:blipFill>
        <p:spPr>
          <a:xfrm>
            <a:off x="5366850" y="1226606"/>
            <a:ext cx="1458300" cy="1560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" name="Google Shape;278;p45"/>
          <p:cNvSpPr/>
          <p:nvPr/>
        </p:nvSpPr>
        <p:spPr>
          <a:xfrm>
            <a:off x="665923" y="230854"/>
            <a:ext cx="4632218" cy="728370"/>
          </a:xfrm>
          <a:prstGeom prst="rect">
            <a:avLst/>
          </a:prstGeom>
          <a:solidFill>
            <a:srgbClr val="1F3864">
              <a:alpha val="89803"/>
            </a:srgb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PRESENTERS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5923" y="6205750"/>
            <a:ext cx="10676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presentation leaves copyright of the content to the presenter. Unless otherwise noted in the materials, uploaded content carries the </a:t>
            </a:r>
            <a:r>
              <a:rPr lang="en-US" i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Creative Commons Attribution 4.0 International (CC BY 4.0)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which grants usage to the general public, with appropriate credit to the author</a:t>
            </a:r>
            <a:r>
              <a:rPr lang="en-US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0642862" cy="1323975"/>
          </a:xfrm>
          <a:prstGeom prst="rect">
            <a:avLst/>
          </a:prstGeom>
          <a:noFill/>
          <a:ln w="508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C7A8"/>
              </a:buClr>
              <a:buSzPts val="3200"/>
              <a:buFont typeface="Arial"/>
              <a:buNone/>
            </a:pPr>
            <a:r>
              <a:rPr lang="en-US" dirty="0"/>
              <a:t>What are your networking challenges?</a:t>
            </a:r>
            <a:endParaRPr dirty="0"/>
          </a:p>
        </p:txBody>
      </p:sp>
      <p:sp>
        <p:nvSpPr>
          <p:cNvPr id="294" name="Google Shape;294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 dirty="0"/>
              <a:t>Take the </a:t>
            </a:r>
            <a:r>
              <a:rPr lang="en-US" dirty="0" smtClean="0"/>
              <a:t>poll!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endParaRPr dirty="0"/>
          </a:p>
        </p:txBody>
      </p:sp>
      <p:pic>
        <p:nvPicPr>
          <p:cNvPr id="2" name="Picture 1" descr="QR code for networking poll: https://forms.office.com/Pages/ResponsePage.aspx?id=-KBNDTFKdk2s5gpiMx4bhA8vwXR9AfZJlcZiXBmTuwlUMkE5VzRHRDhMTzlCSURBOVAxRE1XVzNaVC4u" title="QR cod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15" y="2431544"/>
            <a:ext cx="3745419" cy="374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networking challenges?</a:t>
            </a:r>
          </a:p>
        </p:txBody>
      </p:sp>
    </p:spTree>
    <p:extLst>
      <p:ext uri="{BB962C8B-B14F-4D97-AF65-F5344CB8AC3E}">
        <p14:creationId xmlns:p14="http://schemas.microsoft.com/office/powerpoint/2010/main" val="29353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508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C7A8"/>
              </a:buClr>
              <a:buSzPts val="3200"/>
              <a:buFont typeface="Arial"/>
              <a:buNone/>
            </a:pPr>
            <a:r>
              <a:rPr lang="en-US"/>
              <a:t>Poll Results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508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C7A8"/>
              </a:buClr>
              <a:buSzPts val="3200"/>
              <a:buFont typeface="Arial"/>
              <a:buNone/>
            </a:pPr>
            <a:r>
              <a:rPr lang="en-US"/>
              <a:t>Small Group Action</a:t>
            </a:r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/>
              <a:t>Identify the top challenge most relevant to you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/>
              <a:t>Break into small groups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/>
              <a:t>Begin to complete your network map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508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C7A8"/>
              </a:buClr>
              <a:buSzPts val="3200"/>
              <a:buFont typeface="Arial"/>
              <a:buNone/>
            </a:pPr>
            <a:r>
              <a:rPr lang="en-US"/>
              <a:t>Small Group Reflection</a:t>
            </a:r>
            <a:endParaRPr/>
          </a:p>
        </p:txBody>
      </p:sp>
      <p:sp>
        <p:nvSpPr>
          <p:cNvPr id="315" name="Google Shape;315;p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/>
              <a:t>For each connection on your map, think about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/>
              <a:t>Age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/>
              <a:t>Gender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/>
              <a:t>Organization/institution/unit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/>
              <a:t>Professional position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/>
              <a:t>Area(s) of expertise/knowledge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/>
              <a:t>Geographic location</a:t>
            </a: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f153ac8-03aa-48d0-b215-d44a8fe373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0124e14-9a20-49e1-8dc6-9765638c5f53"/>
</p:tagLst>
</file>

<file path=ppt/theme/theme1.xml><?xml version="1.0" encoding="utf-8"?>
<a:theme xmlns:a="http://schemas.openxmlformats.org/drawingml/2006/main" name="UFOfficia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438</Words>
  <Application>Microsoft Office PowerPoint</Application>
  <PresentationFormat>Widescreen</PresentationFormat>
  <Paragraphs>80</Paragraphs>
  <Slides>15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UFOfficial</vt:lpstr>
      <vt:lpstr>Beyond Mentoring</vt:lpstr>
      <vt:lpstr>PowerPoint Presentation</vt:lpstr>
      <vt:lpstr>What are your networking challenges?</vt:lpstr>
      <vt:lpstr>What are your networking challenges?</vt:lpstr>
      <vt:lpstr>PowerPoint Presentation</vt:lpstr>
      <vt:lpstr>PowerPoint Presentation</vt:lpstr>
      <vt:lpstr>Poll Results</vt:lpstr>
      <vt:lpstr>Small Group Action</vt:lpstr>
      <vt:lpstr>Small Group Reflection</vt:lpstr>
      <vt:lpstr>Small Group Discussion</vt:lpstr>
      <vt:lpstr>Small Group Challenge</vt:lpstr>
      <vt:lpstr>Large Group Challenge Summaries</vt:lpstr>
      <vt:lpstr>Networking Next Steps</vt:lpstr>
      <vt:lpstr>PowerPoint Presentation</vt:lpstr>
      <vt:lpstr>Session Evaluations  There are two ways to access the session and presenter evaluations: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Mentoring:</dc:title>
  <dc:creator>Moore,Katherine</dc:creator>
  <cp:lastModifiedBy>Dunn,Shannon Monique</cp:lastModifiedBy>
  <cp:revision>13</cp:revision>
  <dcterms:modified xsi:type="dcterms:W3CDTF">2019-02-15T20:16:03Z</dcterms:modified>
</cp:coreProperties>
</file>