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5"/>
  </p:notesMasterIdLst>
  <p:sldIdLst>
    <p:sldId id="256" r:id="rId5"/>
    <p:sldId id="276" r:id="rId6"/>
    <p:sldId id="271" r:id="rId7"/>
    <p:sldId id="261" r:id="rId8"/>
    <p:sldId id="257" r:id="rId9"/>
    <p:sldId id="258" r:id="rId10"/>
    <p:sldId id="259" r:id="rId11"/>
    <p:sldId id="272" r:id="rId12"/>
    <p:sldId id="273" r:id="rId13"/>
    <p:sldId id="277" r:id="rId14"/>
    <p:sldId id="260" r:id="rId15"/>
    <p:sldId id="262" r:id="rId16"/>
    <p:sldId id="263" r:id="rId17"/>
    <p:sldId id="264" r:id="rId18"/>
    <p:sldId id="265" r:id="rId19"/>
    <p:sldId id="266" r:id="rId20"/>
    <p:sldId id="267" r:id="rId21"/>
    <p:sldId id="270" r:id="rId22"/>
    <p:sldId id="268"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99" autoAdjust="0"/>
    <p:restoredTop sz="85286"/>
  </p:normalViewPr>
  <p:slideViewPr>
    <p:cSldViewPr snapToGrid="0" snapToObjects="1">
      <p:cViewPr varScale="1">
        <p:scale>
          <a:sx n="111" d="100"/>
          <a:sy n="111" d="100"/>
        </p:scale>
        <p:origin x="2064" y="19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eganwuebker/Dropbox/CEeL/Ally/Ally%20Course%20Data%20v2.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dirty="0">
                <a:effectLst/>
                <a:latin typeface="Calibri" panose="020F0502020204030204" pitchFamily="34" charset="0"/>
                <a:cs typeface="Calibri" panose="020F0502020204030204" pitchFamily="34" charset="0"/>
              </a:rPr>
              <a:t>Matched Courses: Percent Change in "With Ally" score from Spring 2017 to EOT Spring 2018</a:t>
            </a:r>
            <a:endParaRPr lang="en-US" dirty="0">
              <a:effectLst/>
              <a:latin typeface="Calibri" panose="020F0502020204030204" pitchFamily="34" charset="0"/>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cat>
            <c:strRef>
              <c:f>Graphs!$A$106:$A$133</c:f>
              <c:strCache>
                <c:ptCount val="28"/>
                <c:pt idx="0">
                  <c:v>ECON</c:v>
                </c:pt>
                <c:pt idx="1">
                  <c:v>SW</c:v>
                </c:pt>
                <c:pt idx="2">
                  <c:v>MATH</c:v>
                </c:pt>
                <c:pt idx="3">
                  <c:v>CI</c:v>
                </c:pt>
                <c:pt idx="4">
                  <c:v>SMGT</c:v>
                </c:pt>
                <c:pt idx="5">
                  <c:v>PSYC</c:v>
                </c:pt>
                <c:pt idx="6">
                  <c:v>IT</c:v>
                </c:pt>
                <c:pt idx="7">
                  <c:v>CSD</c:v>
                </c:pt>
                <c:pt idx="8">
                  <c:v>HIM</c:v>
                </c:pt>
                <c:pt idx="9">
                  <c:v>AIS</c:v>
                </c:pt>
                <c:pt idx="10">
                  <c:v>AIS</c:v>
                </c:pt>
                <c:pt idx="11">
                  <c:v>HIM</c:v>
                </c:pt>
                <c:pt idx="12">
                  <c:v>EDST</c:v>
                </c:pt>
                <c:pt idx="13">
                  <c:v>HI</c:v>
                </c:pt>
                <c:pt idx="14">
                  <c:v>PSYC</c:v>
                </c:pt>
                <c:pt idx="15">
                  <c:v>STAT</c:v>
                </c:pt>
                <c:pt idx="16">
                  <c:v>ASL</c:v>
                </c:pt>
                <c:pt idx="17">
                  <c:v>IT</c:v>
                </c:pt>
                <c:pt idx="18">
                  <c:v>ECE</c:v>
                </c:pt>
                <c:pt idx="19">
                  <c:v>HI</c:v>
                </c:pt>
                <c:pt idx="20">
                  <c:v>ARCH</c:v>
                </c:pt>
                <c:pt idx="21">
                  <c:v>JUDC</c:v>
                </c:pt>
                <c:pt idx="22">
                  <c:v>AIS</c:v>
                </c:pt>
                <c:pt idx="23">
                  <c:v>HI</c:v>
                </c:pt>
                <c:pt idx="24">
                  <c:v>AIS</c:v>
                </c:pt>
                <c:pt idx="25">
                  <c:v>SW</c:v>
                </c:pt>
                <c:pt idx="26">
                  <c:v>SACN</c:v>
                </c:pt>
                <c:pt idx="27">
                  <c:v>PSYC</c:v>
                </c:pt>
              </c:strCache>
            </c:strRef>
          </c:cat>
          <c:val>
            <c:numRef>
              <c:f>Graphs!$B$106:$B$133</c:f>
              <c:numCache>
                <c:formatCode>0.00%</c:formatCode>
                <c:ptCount val="28"/>
                <c:pt idx="0">
                  <c:v>-7.8144963309922044E-2</c:v>
                </c:pt>
                <c:pt idx="1">
                  <c:v>-3.9602466732510111E-3</c:v>
                </c:pt>
                <c:pt idx="2">
                  <c:v>4.223741561941996E-3</c:v>
                </c:pt>
                <c:pt idx="3">
                  <c:v>4.9261283031039882E-3</c:v>
                </c:pt>
                <c:pt idx="4">
                  <c:v>1.3653378203551003E-2</c:v>
                </c:pt>
                <c:pt idx="5">
                  <c:v>1.7755434394746972E-2</c:v>
                </c:pt>
                <c:pt idx="6">
                  <c:v>1.8730687187164002E-2</c:v>
                </c:pt>
                <c:pt idx="7">
                  <c:v>2.6761629405673004E-2</c:v>
                </c:pt>
                <c:pt idx="8">
                  <c:v>3.3472575110454039E-2</c:v>
                </c:pt>
                <c:pt idx="9">
                  <c:v>4.9023337576579951E-2</c:v>
                </c:pt>
                <c:pt idx="10">
                  <c:v>5.5263634917495974E-2</c:v>
                </c:pt>
                <c:pt idx="11">
                  <c:v>7.8253655480555018E-2</c:v>
                </c:pt>
                <c:pt idx="12">
                  <c:v>7.9489926335869987E-2</c:v>
                </c:pt>
                <c:pt idx="13">
                  <c:v>8.4636938524106975E-2</c:v>
                </c:pt>
                <c:pt idx="14">
                  <c:v>8.5762584651894985E-2</c:v>
                </c:pt>
                <c:pt idx="15">
                  <c:v>9.4716407322612994E-2</c:v>
                </c:pt>
                <c:pt idx="16">
                  <c:v>0.10278113733751898</c:v>
                </c:pt>
                <c:pt idx="17">
                  <c:v>0.11388114443280603</c:v>
                </c:pt>
                <c:pt idx="18">
                  <c:v>0.12328915754037101</c:v>
                </c:pt>
                <c:pt idx="19">
                  <c:v>0.12492098091916104</c:v>
                </c:pt>
                <c:pt idx="20">
                  <c:v>0.13393104618080703</c:v>
                </c:pt>
                <c:pt idx="21">
                  <c:v>0.13793539469266602</c:v>
                </c:pt>
                <c:pt idx="22">
                  <c:v>0.13795189868567598</c:v>
                </c:pt>
                <c:pt idx="23">
                  <c:v>0.14221750797223004</c:v>
                </c:pt>
                <c:pt idx="24">
                  <c:v>0.14991438268771001</c:v>
                </c:pt>
                <c:pt idx="25">
                  <c:v>0.20109461047712801</c:v>
                </c:pt>
                <c:pt idx="26">
                  <c:v>0.23147306491348896</c:v>
                </c:pt>
                <c:pt idx="27">
                  <c:v>0.27500223650072003</c:v>
                </c:pt>
              </c:numCache>
            </c:numRef>
          </c:val>
          <c:extLst>
            <c:ext xmlns:c16="http://schemas.microsoft.com/office/drawing/2014/chart" uri="{C3380CC4-5D6E-409C-BE32-E72D297353CC}">
              <c16:uniqueId val="{00000000-A8C6-0A41-B18F-7F0184FBF7BD}"/>
            </c:ext>
          </c:extLst>
        </c:ser>
        <c:dLbls>
          <c:showLegendKey val="0"/>
          <c:showVal val="0"/>
          <c:showCatName val="0"/>
          <c:showSerName val="0"/>
          <c:showPercent val="0"/>
          <c:showBubbleSize val="0"/>
        </c:dLbls>
        <c:gapWidth val="219"/>
        <c:overlap val="-27"/>
        <c:axId val="437134175"/>
        <c:axId val="500815119"/>
      </c:barChart>
      <c:catAx>
        <c:axId val="4371341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00815119"/>
        <c:crosses val="autoZero"/>
        <c:auto val="1"/>
        <c:lblAlgn val="ctr"/>
        <c:lblOffset val="100"/>
        <c:noMultiLvlLbl val="0"/>
      </c:catAx>
      <c:valAx>
        <c:axId val="500815119"/>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371341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FEB808-62D1-F348-AA0A-C52C4395862D}" type="datetimeFigureOut">
              <a:rPr lang="en-US" smtClean="0"/>
              <a:t>2/12/19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790C4B-BD0C-B945-AFCB-8685E792711A}" type="slidenum">
              <a:rPr lang="en-US" smtClean="0"/>
              <a:t>‹#›</a:t>
            </a:fld>
            <a:endParaRPr lang="en-US"/>
          </a:p>
        </p:txBody>
      </p:sp>
    </p:spTree>
    <p:extLst>
      <p:ext uri="{BB962C8B-B14F-4D97-AF65-F5344CB8AC3E}">
        <p14:creationId xmlns:p14="http://schemas.microsoft.com/office/powerpoint/2010/main" val="138259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Abstract: </a:t>
            </a:r>
            <a:r>
              <a:rPr lang="en-US" sz="1200" b="0" i="0" u="none" strike="noStrike" kern="1200" dirty="0">
                <a:solidFill>
                  <a:schemeClr val="tx1"/>
                </a:solidFill>
                <a:effectLst/>
                <a:latin typeface="+mn-lt"/>
                <a:ea typeface="+mn-ea"/>
                <a:cs typeface="+mn-cs"/>
              </a:rPr>
              <a:t>In Spring 2018, we conducted a pilot of Blackboard Ally as part of a broader commitment to ensure the accessibility of our digital content. There were many positive results, including significant accessibility increases in the pilot courses. Valuable hands-on experience in making documents accessible empowered faculty, resulting in an unexpected but noteworthy benefit. We will discuss how we worked with faculty to address the barriers to creating accessible content: time, skills, and resources. We will also discuss how this pilot is driving course content accessibility and our plan for broader faculty engagement and development moving forward.</a:t>
            </a:r>
            <a:endParaRPr lang="en-US" dirty="0"/>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1</a:t>
            </a:fld>
            <a:endParaRPr lang="en-US"/>
          </a:p>
        </p:txBody>
      </p:sp>
    </p:spTree>
    <p:extLst>
      <p:ext uri="{BB962C8B-B14F-4D97-AF65-F5344CB8AC3E}">
        <p14:creationId xmlns:p14="http://schemas.microsoft.com/office/powerpoint/2010/main" val="1851644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are significant challenges you've identified in getting faculty to create accessible course content, whether for accessibility or accommodation?</a:t>
            </a:r>
          </a:p>
          <a:p>
            <a:r>
              <a:rPr lang="en-US"/>
              <a:t>https://www.polleverywhere.com/multiple_choice_polls/FwOdlbC0fhxW2OuoYpfea</a:t>
            </a:r>
          </a:p>
        </p:txBody>
      </p:sp>
      <p:sp>
        <p:nvSpPr>
          <p:cNvPr id="4" name="Slide Number Placeholder 3"/>
          <p:cNvSpPr>
            <a:spLocks noGrp="1"/>
          </p:cNvSpPr>
          <p:nvPr>
            <p:ph type="sldNum" sz="quarter" idx="10"/>
          </p:nvPr>
        </p:nvSpPr>
        <p:spPr/>
        <p:txBody>
          <a:bodyPr/>
          <a:lstStyle/>
          <a:p>
            <a:fld id="{4E790C4B-BD0C-B945-AFCB-8685E792711A}" type="slidenum">
              <a:rPr lang="en-US" smtClean="0"/>
              <a:t>10</a:t>
            </a:fld>
            <a:endParaRPr lang="en-US"/>
          </a:p>
        </p:txBody>
      </p:sp>
    </p:spTree>
    <p:extLst>
      <p:ext uri="{BB962C8B-B14F-4D97-AF65-F5344CB8AC3E}">
        <p14:creationId xmlns:p14="http://schemas.microsoft.com/office/powerpoint/2010/main" val="989607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Remediating existing course content can be incredibly time consuming and feel overwhelming. In the pre-semester training, several faculty mentioned that they already had their courses developed for the term and indicated that they were overwhelmed at the thought of remediating all of their content after the course build was complete. </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12</a:t>
            </a:fld>
            <a:endParaRPr lang="en-US"/>
          </a:p>
        </p:txBody>
      </p:sp>
    </p:spTree>
    <p:extLst>
      <p:ext uri="{BB962C8B-B14F-4D97-AF65-F5344CB8AC3E}">
        <p14:creationId xmlns:p14="http://schemas.microsoft.com/office/powerpoint/2010/main" val="1185728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Accessibility Network at UC has been running a “Start Small” campaign, encouraging content creators to begin with one manageable technique (using headings, etc.) and to grow their skills from there. This approach was echoed in the pre-semester training to pilot faculty, encouraging them to remediate what they could rather than an all-or-nothing approach. </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13</a:t>
            </a:fld>
            <a:endParaRPr lang="en-US"/>
          </a:p>
        </p:txBody>
      </p:sp>
    </p:spTree>
    <p:extLst>
      <p:ext uri="{BB962C8B-B14F-4D97-AF65-F5344CB8AC3E}">
        <p14:creationId xmlns:p14="http://schemas.microsoft.com/office/powerpoint/2010/main" val="3845232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primary complaints from faculty members throughout the pilot was the lack of access to software, specifically Adobe Acrobat. Due to licensing costs and restrictions, many units do not provide the software to their faculty. As an attempt at a workaround, our Information Technology unit paid for 6 months of the software for the pilot faculty. </a:t>
            </a:r>
          </a:p>
          <a:p>
            <a:endParaRPr lang="en-US" dirty="0"/>
          </a:p>
          <a:p>
            <a:r>
              <a:rPr lang="en-US" dirty="0"/>
              <a:t>An additional resource barrier is the time it takes to make courses fully accessible. Though the ”Start Small” campaign encourages incremental changes, many courses will require a much more intensive remediation process for content to be fully accessible. </a:t>
            </a:r>
          </a:p>
          <a:p>
            <a:endParaRPr lang="en-US" dirty="0"/>
          </a:p>
          <a:p>
            <a:r>
              <a:rPr lang="en-US" dirty="0"/>
              <a:t>Time and skills also fall under the umbrella of resources</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16</a:t>
            </a:fld>
            <a:endParaRPr lang="en-US"/>
          </a:p>
        </p:txBody>
      </p:sp>
    </p:spTree>
    <p:extLst>
      <p:ext uri="{BB962C8B-B14F-4D97-AF65-F5344CB8AC3E}">
        <p14:creationId xmlns:p14="http://schemas.microsoft.com/office/powerpoint/2010/main" val="2473177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workaround to the specific PDF issue that we recommended was to encourage faculty members to create original versions of their documents in MS Word instead of relying solely on PDFs. However, we realize that this is not feasible for many of the documents utilized by faculty in their courses.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Course buy-out: Suggestions from pilot participants included course buyout or additional assistance from their units to enact the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Centralized remediation: Another idea that may provide assistance with PDFs is a centralized location where faculty can send their files to be remediated. However, this requires advanced notice/planning for faculty. </a:t>
            </a:r>
          </a:p>
        </p:txBody>
      </p:sp>
      <p:sp>
        <p:nvSpPr>
          <p:cNvPr id="4" name="Slide Number Placeholder 3"/>
          <p:cNvSpPr>
            <a:spLocks noGrp="1"/>
          </p:cNvSpPr>
          <p:nvPr>
            <p:ph type="sldNum" sz="quarter" idx="10"/>
          </p:nvPr>
        </p:nvSpPr>
        <p:spPr/>
        <p:txBody>
          <a:bodyPr/>
          <a:lstStyle/>
          <a:p>
            <a:fld id="{4E790C4B-BD0C-B945-AFCB-8685E792711A}" type="slidenum">
              <a:rPr lang="en-US" smtClean="0"/>
              <a:t>17</a:t>
            </a:fld>
            <a:endParaRPr lang="en-US"/>
          </a:p>
        </p:txBody>
      </p:sp>
    </p:spTree>
    <p:extLst>
      <p:ext uri="{BB962C8B-B14F-4D97-AF65-F5344CB8AC3E}">
        <p14:creationId xmlns:p14="http://schemas.microsoft.com/office/powerpoint/2010/main" val="40605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Pilot faculty were willing to take the extra time needed in order to make their course content more accessible. By providing a tool that allows not only for immediate feedback but guided remediation, faculty members were able to not only increase their own proficiency and understanding but also ensure that their course material was more accessible for their students. It also increased faculty awareness of accessibility and reframed their expectations. </a:t>
            </a:r>
          </a:p>
          <a:p>
            <a:endParaRPr lang="en-US" dirty="0"/>
          </a:p>
          <a:p>
            <a:r>
              <a:rPr lang="en-US" dirty="0"/>
              <a:t>Expectations not only of them but also expectations of how they can/will be supported by the university</a:t>
            </a:r>
          </a:p>
          <a:p>
            <a:endParaRPr lang="en-US" dirty="0"/>
          </a:p>
          <a:p>
            <a:r>
              <a:rPr lang="en-US" dirty="0"/>
              <a:t>Of the 26 faculty members who participated, the 17 who participated in the end-of-term focus groups indicated that their own proficiency in creating accessible content was higher than it was at the beginning of the semester, with several stating that creating accessible content was easier than they thought it would be. </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18</a:t>
            </a:fld>
            <a:endParaRPr lang="en-US"/>
          </a:p>
        </p:txBody>
      </p:sp>
    </p:spTree>
    <p:extLst>
      <p:ext uri="{BB962C8B-B14F-4D97-AF65-F5344CB8AC3E}">
        <p14:creationId xmlns:p14="http://schemas.microsoft.com/office/powerpoint/2010/main" val="341210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Where are you in your quest for accessible course content?</a:t>
            </a:r>
          </a:p>
          <a:p>
            <a:r>
              <a:rPr lang="en-US"/>
              <a:t>https://www.polleverywhere.com/multiple_choice_polls/meMZRhekTYzzDv3WhbMMa</a:t>
            </a:r>
          </a:p>
        </p:txBody>
      </p:sp>
      <p:sp>
        <p:nvSpPr>
          <p:cNvPr id="4" name="Slide Number Placeholder 3"/>
          <p:cNvSpPr>
            <a:spLocks noGrp="1"/>
          </p:cNvSpPr>
          <p:nvPr>
            <p:ph type="sldNum" sz="quarter" idx="10"/>
          </p:nvPr>
        </p:nvSpPr>
        <p:spPr/>
        <p:txBody>
          <a:bodyPr/>
          <a:lstStyle/>
          <a:p>
            <a:fld id="{4E790C4B-BD0C-B945-AFCB-8685E792711A}" type="slidenum">
              <a:rPr lang="en-US" smtClean="0"/>
              <a:t>2</a:t>
            </a:fld>
            <a:endParaRPr lang="en-US"/>
          </a:p>
        </p:txBody>
      </p:sp>
    </p:spTree>
    <p:extLst>
      <p:ext uri="{BB962C8B-B14F-4D97-AF65-F5344CB8AC3E}">
        <p14:creationId xmlns:p14="http://schemas.microsoft.com/office/powerpoint/2010/main" val="2688149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In December 2014, the University of Cincinnati entered into a resolution agreement with the Office for Civil Rights (OCR) to make its online resources accessible to all members of the community. The Accessibility Network was created in response to this agreement to ensure that information provided through the university’s websites, eLearning environment, and software is accessible to individuals with disabilities. This university-wide program continues to drive the establishment and sustainability of online accessibility as part of the institution’s core commitment to inclusive excellence. </a:t>
            </a:r>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3</a:t>
            </a:fld>
            <a:endParaRPr lang="en-US"/>
          </a:p>
        </p:txBody>
      </p:sp>
    </p:spTree>
    <p:extLst>
      <p:ext uri="{BB962C8B-B14F-4D97-AF65-F5344CB8AC3E}">
        <p14:creationId xmlns:p14="http://schemas.microsoft.com/office/powerpoint/2010/main" val="58121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Ally integrates with Blackboard and other learning management systems. </a:t>
            </a:r>
          </a:p>
          <a:p>
            <a:endParaRPr lang="en-US" dirty="0"/>
          </a:p>
          <a:p>
            <a:r>
              <a:rPr lang="en-US" dirty="0"/>
              <a:t>Ally scans uploaded content in order to provide:</a:t>
            </a:r>
          </a:p>
          <a:p>
            <a:pPr marL="171450" indent="-171450">
              <a:buFont typeface="Arial" panose="020B0604020202020204" pitchFamily="34" charset="0"/>
              <a:buChar char="•"/>
            </a:pPr>
            <a:r>
              <a:rPr lang="en-US" dirty="0"/>
              <a:t>Alternative formats for students to download (tagged PDF, mp3, </a:t>
            </a:r>
            <a:r>
              <a:rPr lang="en-US" dirty="0" err="1"/>
              <a:t>epub</a:t>
            </a:r>
            <a:r>
              <a:rPr lang="en-US" dirty="0"/>
              <a:t>, HTML, electronic braille)</a:t>
            </a:r>
          </a:p>
          <a:p>
            <a:pPr marL="171450" indent="-171450">
              <a:buFont typeface="Arial" panose="020B0604020202020204" pitchFamily="34" charset="0"/>
              <a:buChar char="•"/>
            </a:pPr>
            <a:r>
              <a:rPr lang="en-US" dirty="0"/>
              <a:t>Provides accessibility scores to instructors</a:t>
            </a:r>
          </a:p>
          <a:p>
            <a:pPr marL="171450" indent="-171450">
              <a:buFont typeface="Arial" panose="020B0604020202020204" pitchFamily="34" charset="0"/>
              <a:buChar char="•"/>
            </a:pPr>
            <a:r>
              <a:rPr lang="en-US" dirty="0"/>
              <a:t>Gives instructors step-by-step feedback on how to improve their accessibility scores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https://</a:t>
            </a:r>
            <a:r>
              <a:rPr lang="en-US" dirty="0" err="1"/>
              <a:t>help.blackboard.com</a:t>
            </a:r>
            <a:r>
              <a:rPr lang="en-US" dirty="0"/>
              <a:t>/Ally/Instructor/</a:t>
            </a:r>
            <a:r>
              <a:rPr lang="en-US" dirty="0" err="1"/>
              <a:t>Quick_Start</a:t>
            </a:r>
            <a:r>
              <a:rPr lang="en-US" dirty="0"/>
              <a:t> </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4</a:t>
            </a:fld>
            <a:endParaRPr lang="en-US"/>
          </a:p>
        </p:txBody>
      </p:sp>
    </p:spTree>
    <p:extLst>
      <p:ext uri="{BB962C8B-B14F-4D97-AF65-F5344CB8AC3E}">
        <p14:creationId xmlns:p14="http://schemas.microsoft.com/office/powerpoint/2010/main" val="3677954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Ally emerged as the only option to let us meet our OCR obligation as well as greatly help us improve the delivery of our course content</a:t>
            </a:r>
          </a:p>
          <a:p>
            <a:pPr marL="171450" indent="-171450">
              <a:buFont typeface="Arial" panose="020B0604020202020204" pitchFamily="34" charset="0"/>
              <a:buChar char="•"/>
            </a:pPr>
            <a:r>
              <a:rPr lang="en-US" dirty="0"/>
              <a:t>Ally afforded the opportunity to create a baseline for course content so as to show improvement with continued accessibility initiative</a:t>
            </a:r>
          </a:p>
          <a:p>
            <a:endParaRPr lang="en-US" dirty="0"/>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5</a:t>
            </a:fld>
            <a:endParaRPr lang="en-US"/>
          </a:p>
        </p:txBody>
      </p:sp>
    </p:spTree>
    <p:extLst>
      <p:ext uri="{BB962C8B-B14F-4D97-AF65-F5344CB8AC3E}">
        <p14:creationId xmlns:p14="http://schemas.microsoft.com/office/powerpoint/2010/main" val="355766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One Semester (Spring 2018)</a:t>
            </a:r>
          </a:p>
          <a:p>
            <a:pPr marL="171450" indent="-171450">
              <a:buFont typeface="Arial" panose="020B0604020202020204" pitchFamily="34" charset="0"/>
              <a:buChar char="•"/>
            </a:pPr>
            <a:r>
              <a:rPr lang="en-US" dirty="0"/>
              <a:t>26 Faculty </a:t>
            </a:r>
          </a:p>
          <a:p>
            <a:pPr marL="628650" lvl="1" indent="-171450">
              <a:buFont typeface="Arial" panose="020B0604020202020204" pitchFamily="34" charset="0"/>
              <a:buChar char="•"/>
            </a:pPr>
            <a:r>
              <a:rPr lang="en-US" dirty="0"/>
              <a:t>Adjunct, full-time</a:t>
            </a:r>
          </a:p>
          <a:p>
            <a:pPr marL="171450" indent="-171450">
              <a:buFont typeface="Arial" panose="020B0604020202020204" pitchFamily="34" charset="0"/>
              <a:buChar char="•"/>
            </a:pPr>
            <a:r>
              <a:rPr lang="en-US" dirty="0"/>
              <a:t>33 Courses</a:t>
            </a:r>
          </a:p>
          <a:p>
            <a:pPr marL="628650" lvl="1" indent="-171450">
              <a:buFont typeface="Arial" panose="020B0604020202020204" pitchFamily="34" charset="0"/>
              <a:buChar char="•"/>
            </a:pPr>
            <a:r>
              <a:rPr lang="en-US" dirty="0"/>
              <a:t>Online, hybrid, face-to-face</a:t>
            </a:r>
          </a:p>
          <a:p>
            <a:pPr marL="171450" indent="-171450">
              <a:buFont typeface="Arial" panose="020B0604020202020204" pitchFamily="34" charset="0"/>
              <a:buChar char="•"/>
            </a:pPr>
            <a:r>
              <a:rPr lang="en-US" dirty="0"/>
              <a:t>Training</a:t>
            </a:r>
          </a:p>
          <a:p>
            <a:pPr marL="628650" lvl="1" indent="-171450">
              <a:buFont typeface="Arial" panose="020B0604020202020204" pitchFamily="34" charset="0"/>
              <a:buChar char="•"/>
            </a:pPr>
            <a:r>
              <a:rPr lang="en-US" dirty="0"/>
              <a:t>Ally and Accessibility</a:t>
            </a:r>
          </a:p>
          <a:p>
            <a:pPr marL="171450" indent="-171450">
              <a:buFont typeface="Arial" panose="020B0604020202020204" pitchFamily="34" charset="0"/>
              <a:buChar char="•"/>
            </a:pPr>
            <a:r>
              <a:rPr lang="en-US" dirty="0"/>
              <a:t>Data Collection</a:t>
            </a:r>
          </a:p>
          <a:p>
            <a:pPr marL="628650" lvl="1" indent="-171450">
              <a:buFont typeface="Arial" panose="020B0604020202020204" pitchFamily="34" charset="0"/>
              <a:buChar char="•"/>
            </a:pPr>
            <a:r>
              <a:rPr lang="en-US" dirty="0"/>
              <a:t>Email surveys, focus groups, Ally dashboard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6</a:t>
            </a:fld>
            <a:endParaRPr lang="en-US"/>
          </a:p>
        </p:txBody>
      </p:sp>
    </p:spTree>
    <p:extLst>
      <p:ext uri="{BB962C8B-B14F-4D97-AF65-F5344CB8AC3E}">
        <p14:creationId xmlns:p14="http://schemas.microsoft.com/office/powerpoint/2010/main" val="3090590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8.71% increase in ”With Ally” score from Spring 2017 to Spring 2018 in matched courses; 7.68% increase in all pilot courses from Spring 2017 to Spring 2018</a:t>
            </a:r>
          </a:p>
          <a:p>
            <a:pPr marL="171450" indent="-171450">
              <a:buFont typeface="Arial" panose="020B0604020202020204" pitchFamily="34" charset="0"/>
              <a:buChar char="•"/>
            </a:pPr>
            <a:r>
              <a:rPr lang="en-US" dirty="0"/>
              <a:t>504 additional files in all courses in Spring 2018</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7</a:t>
            </a:fld>
            <a:endParaRPr lang="en-US"/>
          </a:p>
        </p:txBody>
      </p:sp>
    </p:spTree>
    <p:extLst>
      <p:ext uri="{BB962C8B-B14F-4D97-AF65-F5344CB8AC3E}">
        <p14:creationId xmlns:p14="http://schemas.microsoft.com/office/powerpoint/2010/main" val="297681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this report, we can identify issues which may exist across courses. For example, there are 330,453 images in spring semester courses that do not have alternative descriptions for screen readers. Very few images contain descriptions, actually. As with the next summary, we have the ability to drill down into individual courses and look at individual items of content.</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8</a:t>
            </a:fld>
            <a:endParaRPr lang="en-US"/>
          </a:p>
        </p:txBody>
      </p:sp>
    </p:spTree>
    <p:extLst>
      <p:ext uri="{BB962C8B-B14F-4D97-AF65-F5344CB8AC3E}">
        <p14:creationId xmlns:p14="http://schemas.microsoft.com/office/powerpoint/2010/main" val="2538935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same report for Spring Semester ‘18, just listing the severe Accessibility issues. In this instance, there are 14,334 scanned PDFs that have not been run thru Optical Character Recognition (OCR).</a:t>
            </a:r>
          </a:p>
          <a:p>
            <a:endParaRPr lang="en-US" dirty="0"/>
          </a:p>
        </p:txBody>
      </p:sp>
      <p:sp>
        <p:nvSpPr>
          <p:cNvPr id="4" name="Slide Number Placeholder 3"/>
          <p:cNvSpPr>
            <a:spLocks noGrp="1"/>
          </p:cNvSpPr>
          <p:nvPr>
            <p:ph type="sldNum" sz="quarter" idx="10"/>
          </p:nvPr>
        </p:nvSpPr>
        <p:spPr/>
        <p:txBody>
          <a:bodyPr/>
          <a:lstStyle/>
          <a:p>
            <a:fld id="{4E790C4B-BD0C-B945-AFCB-8685E792711A}" type="slidenum">
              <a:rPr lang="en-US" smtClean="0"/>
              <a:t>9</a:t>
            </a:fld>
            <a:endParaRPr lang="en-US"/>
          </a:p>
        </p:txBody>
      </p:sp>
    </p:spTree>
    <p:extLst>
      <p:ext uri="{BB962C8B-B14F-4D97-AF65-F5344CB8AC3E}">
        <p14:creationId xmlns:p14="http://schemas.microsoft.com/office/powerpoint/2010/main" val="3246579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328"/>
            <a:ext cx="8229600" cy="8555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964890"/>
            <a:ext cx="8229600" cy="33876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2/12/19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Engaging Faculty in the Creation of Accessible Course Content</a:t>
            </a:r>
          </a:p>
        </p:txBody>
      </p:sp>
      <p:sp>
        <p:nvSpPr>
          <p:cNvPr id="3" name="Subtitle 2"/>
          <p:cNvSpPr>
            <a:spLocks noGrp="1"/>
          </p:cNvSpPr>
          <p:nvPr>
            <p:ph type="subTitle" idx="1"/>
          </p:nvPr>
        </p:nvSpPr>
        <p:spPr/>
        <p:txBody>
          <a:bodyPr/>
          <a:lstStyle/>
          <a:p>
            <a:r>
              <a:rPr lang="en-US" dirty="0">
                <a:solidFill>
                  <a:schemeClr val="tx1"/>
                </a:solidFill>
                <a:latin typeface="Calibri" panose="020F0502020204030204" pitchFamily="34" charset="0"/>
                <a:cs typeface="Calibri" panose="020F0502020204030204" pitchFamily="34" charset="0"/>
              </a:rPr>
              <a:t>Megan Wuebker, Ph.D.</a:t>
            </a:r>
          </a:p>
          <a:p>
            <a:r>
              <a:rPr lang="en-US" dirty="0">
                <a:solidFill>
                  <a:schemeClr val="tx1"/>
                </a:solidFill>
                <a:latin typeface="Calibri" panose="020F0502020204030204" pitchFamily="34" charset="0"/>
                <a:cs typeface="Calibri" panose="020F0502020204030204" pitchFamily="34" charset="0"/>
              </a:rPr>
              <a:t>University of Cincinnati</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72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7DA3-2DD3-ED44-89F2-39084530680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C93657-7961-074E-AEFA-F2B4714EC803}"/>
              </a:ext>
            </a:extLst>
          </p:cNvPr>
          <p:cNvSpPr>
            <a:spLocks noGrp="1"/>
          </p:cNvSpPr>
          <p:nvPr>
            <p:ph type="subTitle" idx="1"/>
          </p:nvPr>
        </p:nvSpPr>
        <p:spPr/>
        <p:txBody>
          <a:bodyPr/>
          <a:lstStyle/>
          <a:p>
            <a:endParaRPr lang="en-US"/>
          </a:p>
        </p:txBody>
      </p:sp>
      <p:pic>
        <p:nvPicPr>
          <p:cNvPr id="5" name="slide.url=https://www.polleverywhere.com/multiple_choice_polls/FwOdlbC0fhxW2OuoYpfea">
            <a:extLst>
              <a:ext uri="{FF2B5EF4-FFF2-40B4-BE49-F238E27FC236}">
                <a16:creationId xmlns:a16="http://schemas.microsoft.com/office/drawing/2014/main" id="{77FE0B41-2488-B04A-9389-7C77C4D4A83A}"/>
              </a:ext>
            </a:extLst>
          </p:cNvPr>
          <p:cNvPicPr>
            <a:picLocks/>
          </p:cNvPicPr>
          <p:nvPr/>
        </p:nvPicPr>
        <p:blipFill>
          <a:blip r:embed="rId3"/>
          <a:stretch>
            <a:fillRect/>
          </a:stretch>
        </p:blipFill>
        <p:spPr>
          <a:xfrm>
            <a:off x="63500" y="63500"/>
            <a:ext cx="9017000" cy="6731000"/>
          </a:xfrm>
          <a:prstGeom prst="rect">
            <a:avLst/>
          </a:prstGeom>
        </p:spPr>
      </p:pic>
    </p:spTree>
    <p:extLst>
      <p:ext uri="{BB962C8B-B14F-4D97-AF65-F5344CB8AC3E}">
        <p14:creationId xmlns:p14="http://schemas.microsoft.com/office/powerpoint/2010/main" val="250168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A2EA9-D552-F245-813F-2E49FF8ADF90}"/>
              </a:ext>
            </a:extLst>
          </p:cNvPr>
          <p:cNvSpPr>
            <a:spLocks noGrp="1"/>
          </p:cNvSpPr>
          <p:nvPr>
            <p:ph type="title"/>
          </p:nvPr>
        </p:nvSpPr>
        <p:spPr/>
        <p:txBody>
          <a:bodyPr>
            <a:normAutofit fontScale="90000"/>
          </a:bodyPr>
          <a:lstStyle/>
          <a:p>
            <a:r>
              <a:rPr lang="en-US" dirty="0"/>
              <a:t>Faculty Barriers to Creating Accessible Content</a:t>
            </a:r>
          </a:p>
        </p:txBody>
      </p:sp>
      <p:sp>
        <p:nvSpPr>
          <p:cNvPr id="3" name="Content Placeholder 2">
            <a:extLst>
              <a:ext uri="{FF2B5EF4-FFF2-40B4-BE49-F238E27FC236}">
                <a16:creationId xmlns:a16="http://schemas.microsoft.com/office/drawing/2014/main" id="{47A31514-A0E5-0348-9245-DC062E10E258}"/>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Time</a:t>
            </a:r>
          </a:p>
          <a:p>
            <a:r>
              <a:rPr lang="en-US" dirty="0">
                <a:latin typeface="Calibri" panose="020F0502020204030204" pitchFamily="34" charset="0"/>
                <a:cs typeface="Calibri" panose="020F0502020204030204" pitchFamily="34" charset="0"/>
              </a:rPr>
              <a:t>Skills</a:t>
            </a:r>
          </a:p>
          <a:p>
            <a:r>
              <a:rPr lang="en-US" dirty="0">
                <a:latin typeface="Calibri" panose="020F0502020204030204" pitchFamily="34" charset="0"/>
                <a:cs typeface="Calibri" panose="020F0502020204030204" pitchFamily="34" charset="0"/>
              </a:rPr>
              <a:t>Resources</a:t>
            </a:r>
          </a:p>
        </p:txBody>
      </p:sp>
    </p:spTree>
    <p:extLst>
      <p:ext uri="{BB962C8B-B14F-4D97-AF65-F5344CB8AC3E}">
        <p14:creationId xmlns:p14="http://schemas.microsoft.com/office/powerpoint/2010/main" val="3522192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720D2-0795-EA4A-8B90-423BF99BCB4F}"/>
              </a:ext>
            </a:extLst>
          </p:cNvPr>
          <p:cNvSpPr>
            <a:spLocks noGrp="1"/>
          </p:cNvSpPr>
          <p:nvPr>
            <p:ph type="title"/>
          </p:nvPr>
        </p:nvSpPr>
        <p:spPr/>
        <p:txBody>
          <a:bodyPr/>
          <a:lstStyle/>
          <a:p>
            <a:r>
              <a:rPr lang="en-US" dirty="0"/>
              <a:t>Barrier: Time</a:t>
            </a:r>
          </a:p>
        </p:txBody>
      </p:sp>
      <p:pic>
        <p:nvPicPr>
          <p:cNvPr id="4" name="Content Placeholder 4" descr="time warp clock">
            <a:extLst>
              <a:ext uri="{FF2B5EF4-FFF2-40B4-BE49-F238E27FC236}">
                <a16:creationId xmlns:a16="http://schemas.microsoft.com/office/drawing/2014/main" id="{6B377090-4FDC-ED4D-8258-04ED0FC104C6}"/>
              </a:ext>
            </a:extLst>
          </p:cNvPr>
          <p:cNvPicPr>
            <a:picLocks noGrp="1" noChangeAspect="1"/>
          </p:cNvPicPr>
          <p:nvPr>
            <p:ph idx="1"/>
          </p:nvPr>
        </p:nvPicPr>
        <p:blipFill>
          <a:blip r:embed="rId3"/>
          <a:stretch>
            <a:fillRect/>
          </a:stretch>
        </p:blipFill>
        <p:spPr>
          <a:xfrm>
            <a:off x="2716792" y="2009104"/>
            <a:ext cx="3710416" cy="3010056"/>
          </a:xfrm>
        </p:spPr>
      </p:pic>
    </p:spTree>
    <p:extLst>
      <p:ext uri="{BB962C8B-B14F-4D97-AF65-F5344CB8AC3E}">
        <p14:creationId xmlns:p14="http://schemas.microsoft.com/office/powerpoint/2010/main" val="2975549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5301-646E-D04D-B05E-74D8C18C7426}"/>
              </a:ext>
            </a:extLst>
          </p:cNvPr>
          <p:cNvSpPr>
            <a:spLocks noGrp="1"/>
          </p:cNvSpPr>
          <p:nvPr>
            <p:ph type="title"/>
          </p:nvPr>
        </p:nvSpPr>
        <p:spPr/>
        <p:txBody>
          <a:bodyPr/>
          <a:lstStyle/>
          <a:p>
            <a:r>
              <a:rPr lang="en-US" dirty="0"/>
              <a:t>Resolution: Incremental Change</a:t>
            </a:r>
          </a:p>
        </p:txBody>
      </p:sp>
      <p:pic>
        <p:nvPicPr>
          <p:cNvPr id="4" name="Content Placeholder 4" descr="&quot;Start Small!&quot; campaign logo">
            <a:extLst>
              <a:ext uri="{FF2B5EF4-FFF2-40B4-BE49-F238E27FC236}">
                <a16:creationId xmlns:a16="http://schemas.microsoft.com/office/drawing/2014/main" id="{67E0456E-7F41-8944-AA1E-EEA9356A4A2B}"/>
              </a:ext>
            </a:extLst>
          </p:cNvPr>
          <p:cNvPicPr>
            <a:picLocks noGrp="1" noChangeAspect="1"/>
          </p:cNvPicPr>
          <p:nvPr>
            <p:ph idx="1"/>
          </p:nvPr>
        </p:nvPicPr>
        <p:blipFill>
          <a:blip r:embed="rId3"/>
          <a:stretch>
            <a:fillRect/>
          </a:stretch>
        </p:blipFill>
        <p:spPr>
          <a:xfrm>
            <a:off x="2085487" y="2369712"/>
            <a:ext cx="4973026" cy="2401261"/>
          </a:xfrm>
        </p:spPr>
      </p:pic>
    </p:spTree>
    <p:extLst>
      <p:ext uri="{BB962C8B-B14F-4D97-AF65-F5344CB8AC3E}">
        <p14:creationId xmlns:p14="http://schemas.microsoft.com/office/powerpoint/2010/main" val="1234578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DA49-9AFF-D242-B86B-DECBAE85A1BD}"/>
              </a:ext>
            </a:extLst>
          </p:cNvPr>
          <p:cNvSpPr>
            <a:spLocks noGrp="1"/>
          </p:cNvSpPr>
          <p:nvPr>
            <p:ph type="title"/>
          </p:nvPr>
        </p:nvSpPr>
        <p:spPr/>
        <p:txBody>
          <a:bodyPr/>
          <a:lstStyle/>
          <a:p>
            <a:r>
              <a:rPr lang="en-US" dirty="0"/>
              <a:t>Barrier: Skills</a:t>
            </a:r>
          </a:p>
        </p:txBody>
      </p:sp>
      <p:sp>
        <p:nvSpPr>
          <p:cNvPr id="3" name="Content Placeholder 2">
            <a:extLst>
              <a:ext uri="{FF2B5EF4-FFF2-40B4-BE49-F238E27FC236}">
                <a16:creationId xmlns:a16="http://schemas.microsoft.com/office/drawing/2014/main" id="{057B194F-1A75-564A-AC91-D6655BD8DE06}"/>
              </a:ext>
            </a:extLst>
          </p:cNvPr>
          <p:cNvSpPr>
            <a:spLocks noGrp="1"/>
          </p:cNvSpPr>
          <p:nvPr>
            <p:ph idx="1"/>
          </p:nvPr>
        </p:nvSpPr>
        <p:spPr/>
        <p:txBody>
          <a:bodyPr>
            <a:normAutofit fontScale="92500" lnSpcReduction="10000"/>
          </a:bodyPr>
          <a:lstStyle/>
          <a:p>
            <a:pPr marL="0" indent="0" algn="ctr">
              <a:buNone/>
            </a:pPr>
            <a:r>
              <a:rPr lang="en-US" dirty="0">
                <a:latin typeface="Calibri" panose="020F0502020204030204" pitchFamily="34" charset="0"/>
                <a:cs typeface="Calibri" panose="020F0502020204030204" pitchFamily="34" charset="0"/>
              </a:rPr>
              <a:t>“I have been on feedback panels about accessibility before, and I’ve taken workshops about accessibility and UDL. What was missing, however, was the practical walk-through about how to apply what I had learned in the workshops and panels.”</a:t>
            </a:r>
          </a:p>
          <a:p>
            <a:pPr marL="0" indent="0" algn="r">
              <a:buNone/>
            </a:pPr>
            <a:endParaRPr lang="en-US" dirty="0">
              <a:latin typeface="Calibri" panose="020F0502020204030204" pitchFamily="34" charset="0"/>
              <a:cs typeface="Calibri" panose="020F0502020204030204" pitchFamily="34" charset="0"/>
            </a:endParaRPr>
          </a:p>
          <a:p>
            <a:pPr marL="0" indent="0" algn="r">
              <a:buNone/>
            </a:pPr>
            <a:r>
              <a:rPr lang="en-US" dirty="0">
                <a:latin typeface="Calibri" panose="020F0502020204030204" pitchFamily="34" charset="0"/>
                <a:cs typeface="Calibri" panose="020F0502020204030204" pitchFamily="34" charset="0"/>
              </a:rPr>
              <a:t>- Ally Pilot Participant</a:t>
            </a:r>
          </a:p>
          <a:p>
            <a:endParaRPr lang="en-US" dirty="0"/>
          </a:p>
        </p:txBody>
      </p:sp>
    </p:spTree>
    <p:extLst>
      <p:ext uri="{BB962C8B-B14F-4D97-AF65-F5344CB8AC3E}">
        <p14:creationId xmlns:p14="http://schemas.microsoft.com/office/powerpoint/2010/main" val="56031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8AC1-D09A-074D-8B9F-14F378BCDEBC}"/>
              </a:ext>
            </a:extLst>
          </p:cNvPr>
          <p:cNvSpPr>
            <a:spLocks noGrp="1"/>
          </p:cNvSpPr>
          <p:nvPr>
            <p:ph type="title"/>
          </p:nvPr>
        </p:nvSpPr>
        <p:spPr/>
        <p:txBody>
          <a:bodyPr>
            <a:normAutofit fontScale="90000"/>
          </a:bodyPr>
          <a:lstStyle/>
          <a:p>
            <a:r>
              <a:rPr lang="en-US" dirty="0"/>
              <a:t>Resolution: Guided Remediation</a:t>
            </a:r>
          </a:p>
        </p:txBody>
      </p:sp>
      <p:pic>
        <p:nvPicPr>
          <p:cNvPr id="4" name="Content Placeholder 4" descr="this is a step-by-step image guiding a user through tagging a PDF in Blackboard Ally.">
            <a:extLst>
              <a:ext uri="{FF2B5EF4-FFF2-40B4-BE49-F238E27FC236}">
                <a16:creationId xmlns:a16="http://schemas.microsoft.com/office/drawing/2014/main" id="{2C667723-AB27-354F-8737-29F167ACD6FB}"/>
              </a:ext>
            </a:extLst>
          </p:cNvPr>
          <p:cNvPicPr>
            <a:picLocks noGrp="1" noChangeAspect="1"/>
          </p:cNvPicPr>
          <p:nvPr>
            <p:ph idx="1"/>
          </p:nvPr>
        </p:nvPicPr>
        <p:blipFill>
          <a:blip r:embed="rId2"/>
          <a:stretch>
            <a:fillRect/>
          </a:stretch>
        </p:blipFill>
        <p:spPr>
          <a:xfrm>
            <a:off x="182945" y="2112135"/>
            <a:ext cx="8778109" cy="2718193"/>
          </a:xfrm>
        </p:spPr>
      </p:pic>
    </p:spTree>
    <p:extLst>
      <p:ext uri="{BB962C8B-B14F-4D97-AF65-F5344CB8AC3E}">
        <p14:creationId xmlns:p14="http://schemas.microsoft.com/office/powerpoint/2010/main" val="1008710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5042B-67A3-FB4A-83AC-1CA84EACDDC1}"/>
              </a:ext>
            </a:extLst>
          </p:cNvPr>
          <p:cNvSpPr>
            <a:spLocks noGrp="1"/>
          </p:cNvSpPr>
          <p:nvPr>
            <p:ph type="title"/>
          </p:nvPr>
        </p:nvSpPr>
        <p:spPr/>
        <p:txBody>
          <a:bodyPr/>
          <a:lstStyle/>
          <a:p>
            <a:r>
              <a:rPr lang="en-US" dirty="0"/>
              <a:t>Barrier: Resources</a:t>
            </a:r>
          </a:p>
        </p:txBody>
      </p:sp>
      <p:pic>
        <p:nvPicPr>
          <p:cNvPr id="4" name="Content Placeholder 4" descr="black piggy bank with white dollar sign and a coin approaching from the top">
            <a:extLst>
              <a:ext uri="{FF2B5EF4-FFF2-40B4-BE49-F238E27FC236}">
                <a16:creationId xmlns:a16="http://schemas.microsoft.com/office/drawing/2014/main" id="{6FEFC5BA-2B71-6643-9A65-1FE54C61D268}"/>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55310" y="2021983"/>
            <a:ext cx="3233379" cy="3233379"/>
          </a:xfrm>
        </p:spPr>
      </p:pic>
    </p:spTree>
    <p:extLst>
      <p:ext uri="{BB962C8B-B14F-4D97-AF65-F5344CB8AC3E}">
        <p14:creationId xmlns:p14="http://schemas.microsoft.com/office/powerpoint/2010/main" val="3343228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5F79-0BC3-C64F-9F83-E8765A818470}"/>
              </a:ext>
            </a:extLst>
          </p:cNvPr>
          <p:cNvSpPr>
            <a:spLocks noGrp="1"/>
          </p:cNvSpPr>
          <p:nvPr>
            <p:ph type="title"/>
          </p:nvPr>
        </p:nvSpPr>
        <p:spPr/>
        <p:txBody>
          <a:bodyPr/>
          <a:lstStyle/>
          <a:p>
            <a:r>
              <a:rPr lang="en-US" dirty="0"/>
              <a:t>Resolution: In Progress</a:t>
            </a:r>
          </a:p>
        </p:txBody>
      </p:sp>
      <p:pic>
        <p:nvPicPr>
          <p:cNvPr id="4" name="Content Placeholder 4" descr="gauge going from red to green with indicator needle pointed at yellow in the middle">
            <a:extLst>
              <a:ext uri="{FF2B5EF4-FFF2-40B4-BE49-F238E27FC236}">
                <a16:creationId xmlns:a16="http://schemas.microsoft.com/office/drawing/2014/main" id="{A365E8BC-61B2-B042-A2E2-C2B42637FDD4}"/>
              </a:ext>
            </a:extLst>
          </p:cNvPr>
          <p:cNvPicPr>
            <a:picLocks noGrp="1" noChangeAspect="1"/>
          </p:cNvPicPr>
          <p:nvPr>
            <p:ph idx="1"/>
          </p:nvPr>
        </p:nvPicPr>
        <p:blipFill>
          <a:blip r:embed="rId3"/>
          <a:stretch>
            <a:fillRect/>
          </a:stretch>
        </p:blipFill>
        <p:spPr>
          <a:xfrm>
            <a:off x="1123446" y="1965325"/>
            <a:ext cx="6897108" cy="3387725"/>
          </a:xfrm>
        </p:spPr>
      </p:pic>
    </p:spTree>
    <p:extLst>
      <p:ext uri="{BB962C8B-B14F-4D97-AF65-F5344CB8AC3E}">
        <p14:creationId xmlns:p14="http://schemas.microsoft.com/office/powerpoint/2010/main" val="403055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9259-B804-8840-BF4E-A069FD9FC5C6}"/>
              </a:ext>
            </a:extLst>
          </p:cNvPr>
          <p:cNvSpPr>
            <a:spLocks noGrp="1"/>
          </p:cNvSpPr>
          <p:nvPr>
            <p:ph type="title"/>
          </p:nvPr>
        </p:nvSpPr>
        <p:spPr/>
        <p:txBody>
          <a:bodyPr/>
          <a:lstStyle/>
          <a:p>
            <a:r>
              <a:rPr lang="en-US" dirty="0"/>
              <a:t>Post-Pilot Faculty Reflections</a:t>
            </a:r>
          </a:p>
        </p:txBody>
      </p:sp>
      <p:sp>
        <p:nvSpPr>
          <p:cNvPr id="3" name="Content Placeholder 2">
            <a:extLst>
              <a:ext uri="{FF2B5EF4-FFF2-40B4-BE49-F238E27FC236}">
                <a16:creationId xmlns:a16="http://schemas.microsoft.com/office/drawing/2014/main" id="{C6AF1EAE-1C41-5549-BF6A-CE362F77E092}"/>
              </a:ext>
            </a:extLst>
          </p:cNvPr>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Accessible content</a:t>
            </a:r>
          </a:p>
          <a:p>
            <a:r>
              <a:rPr lang="en-US" sz="2800" dirty="0">
                <a:latin typeface="Calibri" panose="020F0502020204030204" pitchFamily="34" charset="0"/>
                <a:cs typeface="Calibri" panose="020F0502020204030204" pitchFamily="34" charset="0"/>
              </a:rPr>
              <a:t>Expectations</a:t>
            </a:r>
          </a:p>
          <a:p>
            <a:r>
              <a:rPr lang="en-US" sz="2800" dirty="0">
                <a:latin typeface="Calibri" panose="020F0502020204030204" pitchFamily="34" charset="0"/>
                <a:cs typeface="Calibri" panose="020F0502020204030204" pitchFamily="34" charset="0"/>
              </a:rPr>
              <a:t>Proficiency</a:t>
            </a:r>
          </a:p>
          <a:p>
            <a:r>
              <a:rPr lang="en-US" sz="2800" dirty="0">
                <a:latin typeface="Calibri" panose="020F0502020204030204" pitchFamily="34" charset="0"/>
                <a:cs typeface="Calibri" panose="020F0502020204030204" pitchFamily="34" charset="0"/>
              </a:rPr>
              <a:t>Ally as a tool</a:t>
            </a:r>
          </a:p>
        </p:txBody>
      </p:sp>
    </p:spTree>
    <p:extLst>
      <p:ext uri="{BB962C8B-B14F-4D97-AF65-F5344CB8AC3E}">
        <p14:creationId xmlns:p14="http://schemas.microsoft.com/office/powerpoint/2010/main" val="3468606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C047-8102-B343-9C2B-F70505BAA5D8}"/>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EA33626F-8AB7-454D-854B-214468C244A5}"/>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Summer 2018: Soft Launch</a:t>
            </a:r>
          </a:p>
          <a:p>
            <a:pPr lvl="1"/>
            <a:r>
              <a:rPr lang="en-US" sz="2400" dirty="0">
                <a:latin typeface="Calibri" panose="020F0502020204030204" pitchFamily="34" charset="0"/>
                <a:cs typeface="Calibri" panose="020F0502020204030204" pitchFamily="34" charset="0"/>
              </a:rPr>
              <a:t>Focus on remediating Great Gateways course content</a:t>
            </a:r>
          </a:p>
          <a:p>
            <a:r>
              <a:rPr lang="en-US" sz="2800" dirty="0">
                <a:latin typeface="Calibri" panose="020F0502020204030204" pitchFamily="34" charset="0"/>
                <a:cs typeface="Calibri" panose="020F0502020204030204" pitchFamily="34" charset="0"/>
              </a:rPr>
              <a:t>Fall 2018: Campus-wide Launch</a:t>
            </a:r>
          </a:p>
          <a:p>
            <a:pPr lvl="1"/>
            <a:r>
              <a:rPr lang="en-US" sz="2400" dirty="0">
                <a:latin typeface="Calibri" panose="020F0502020204030204" pitchFamily="34" charset="0"/>
                <a:cs typeface="Calibri" panose="020F0502020204030204" pitchFamily="34" charset="0"/>
              </a:rPr>
              <a:t>Training</a:t>
            </a:r>
          </a:p>
          <a:p>
            <a:pPr lvl="1"/>
            <a:r>
              <a:rPr lang="en-US" sz="2400" dirty="0">
                <a:latin typeface="Calibri" panose="020F0502020204030204" pitchFamily="34" charset="0"/>
                <a:cs typeface="Calibri" panose="020F0502020204030204" pitchFamily="34" charset="0"/>
              </a:rPr>
              <a:t>Support</a:t>
            </a:r>
          </a:p>
          <a:p>
            <a:pPr lvl="1"/>
            <a:r>
              <a:rPr lang="en-US" sz="2400">
                <a:latin typeface="Calibri" panose="020F0502020204030204" pitchFamily="34" charset="0"/>
                <a:cs typeface="Calibri" panose="020F0502020204030204" pitchFamily="34" charset="0"/>
              </a:rPr>
              <a:t>Resources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135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7A64D-89FF-D443-A0E0-91C1719A6BD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7C7B900-AE54-F048-907C-C5E90A20AD8B}"/>
              </a:ext>
            </a:extLst>
          </p:cNvPr>
          <p:cNvSpPr>
            <a:spLocks noGrp="1"/>
          </p:cNvSpPr>
          <p:nvPr>
            <p:ph type="subTitle" idx="1"/>
          </p:nvPr>
        </p:nvSpPr>
        <p:spPr/>
        <p:txBody>
          <a:bodyPr/>
          <a:lstStyle/>
          <a:p>
            <a:endParaRPr lang="en-US"/>
          </a:p>
        </p:txBody>
      </p:sp>
      <p:pic>
        <p:nvPicPr>
          <p:cNvPr id="5" name="slide.url=https://www.polleverywhere.com/multiple_choice_polls/meMZRhekTYzzDv3WhbMMa">
            <a:extLst>
              <a:ext uri="{FF2B5EF4-FFF2-40B4-BE49-F238E27FC236}">
                <a16:creationId xmlns:a16="http://schemas.microsoft.com/office/drawing/2014/main" id="{F49BC09D-8995-324C-BFC0-C36155645CB5}"/>
              </a:ext>
            </a:extLst>
          </p:cNvPr>
          <p:cNvPicPr>
            <a:picLocks/>
          </p:cNvPicPr>
          <p:nvPr/>
        </p:nvPicPr>
        <p:blipFill>
          <a:blip r:embed="rId3"/>
          <a:stretch>
            <a:fillRect/>
          </a:stretch>
        </p:blipFill>
        <p:spPr>
          <a:xfrm>
            <a:off x="63500" y="63500"/>
            <a:ext cx="9017000" cy="6731000"/>
          </a:xfrm>
          <a:prstGeom prst="rect">
            <a:avLst/>
          </a:prstGeom>
        </p:spPr>
      </p:pic>
    </p:spTree>
    <p:extLst>
      <p:ext uri="{BB962C8B-B14F-4D97-AF65-F5344CB8AC3E}">
        <p14:creationId xmlns:p14="http://schemas.microsoft.com/office/powerpoint/2010/main" val="4112038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69EBA-4C39-4A4D-A38E-326286631895}"/>
              </a:ext>
            </a:extLst>
          </p:cNvPr>
          <p:cNvSpPr>
            <a:spLocks noGrp="1"/>
          </p:cNvSpPr>
          <p:nvPr>
            <p:ph type="title"/>
          </p:nvPr>
        </p:nvSpPr>
        <p:spPr/>
        <p:txBody>
          <a:bodyPr/>
          <a:lstStyle/>
          <a:p>
            <a:r>
              <a:rPr lang="en-US" dirty="0"/>
              <a:t>Questions</a:t>
            </a:r>
          </a:p>
        </p:txBody>
      </p:sp>
      <p:pic>
        <p:nvPicPr>
          <p:cNvPr id="5" name="Content Placeholder 4" descr="Blod black question mark">
            <a:extLst>
              <a:ext uri="{FF2B5EF4-FFF2-40B4-BE49-F238E27FC236}">
                <a16:creationId xmlns:a16="http://schemas.microsoft.com/office/drawing/2014/main" id="{44C53546-3A49-D942-82E0-342EFC395793}"/>
              </a:ext>
            </a:extLst>
          </p:cNvPr>
          <p:cNvPicPr>
            <a:picLocks noGrp="1" noChangeAspect="1"/>
          </p:cNvPicPr>
          <p:nvPr>
            <p:ph idx="1"/>
          </p:nvPr>
        </p:nvPicPr>
        <p:blipFill>
          <a:blip r:embed="rId2"/>
          <a:stretch>
            <a:fillRect/>
          </a:stretch>
        </p:blipFill>
        <p:spPr>
          <a:xfrm>
            <a:off x="3276812" y="2300303"/>
            <a:ext cx="2590375" cy="3271689"/>
          </a:xfrm>
        </p:spPr>
      </p:pic>
    </p:spTree>
    <p:extLst>
      <p:ext uri="{BB962C8B-B14F-4D97-AF65-F5344CB8AC3E}">
        <p14:creationId xmlns:p14="http://schemas.microsoft.com/office/powerpoint/2010/main" val="423613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1999-22FB-5944-9BDB-D179F8D8D736}"/>
              </a:ext>
            </a:extLst>
          </p:cNvPr>
          <p:cNvSpPr>
            <a:spLocks noGrp="1"/>
          </p:cNvSpPr>
          <p:nvPr>
            <p:ph type="title"/>
          </p:nvPr>
        </p:nvSpPr>
        <p:spPr/>
        <p:txBody>
          <a:bodyPr/>
          <a:lstStyle/>
          <a:p>
            <a:r>
              <a:rPr lang="en-US" dirty="0"/>
              <a:t>Context</a:t>
            </a:r>
          </a:p>
        </p:txBody>
      </p:sp>
      <p:pic>
        <p:nvPicPr>
          <p:cNvPr id="5" name="Content Placeholder 4" descr="Logo for the Accessibility Network at the University of Cincinnati">
            <a:extLst>
              <a:ext uri="{FF2B5EF4-FFF2-40B4-BE49-F238E27FC236}">
                <a16:creationId xmlns:a16="http://schemas.microsoft.com/office/drawing/2014/main" id="{0E7D905C-778B-E248-B764-1BA1180EC396}"/>
              </a:ext>
            </a:extLst>
          </p:cNvPr>
          <p:cNvPicPr>
            <a:picLocks noGrp="1" noChangeAspect="1"/>
          </p:cNvPicPr>
          <p:nvPr>
            <p:ph idx="1"/>
          </p:nvPr>
        </p:nvPicPr>
        <p:blipFill>
          <a:blip r:embed="rId3"/>
          <a:stretch>
            <a:fillRect/>
          </a:stretch>
        </p:blipFill>
        <p:spPr>
          <a:xfrm>
            <a:off x="712019" y="2252202"/>
            <a:ext cx="7719961" cy="2776477"/>
          </a:xfrm>
        </p:spPr>
      </p:pic>
    </p:spTree>
    <p:extLst>
      <p:ext uri="{BB962C8B-B14F-4D97-AF65-F5344CB8AC3E}">
        <p14:creationId xmlns:p14="http://schemas.microsoft.com/office/powerpoint/2010/main" val="2278334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64BF2-3CD0-B747-ADCC-5CF67B9C3DD0}"/>
              </a:ext>
            </a:extLst>
          </p:cNvPr>
          <p:cNvSpPr>
            <a:spLocks noGrp="1"/>
          </p:cNvSpPr>
          <p:nvPr>
            <p:ph type="title"/>
          </p:nvPr>
        </p:nvSpPr>
        <p:spPr/>
        <p:txBody>
          <a:bodyPr/>
          <a:lstStyle/>
          <a:p>
            <a:r>
              <a:rPr lang="en-US" dirty="0"/>
              <a:t>What is Ally?</a:t>
            </a:r>
          </a:p>
        </p:txBody>
      </p:sp>
      <p:pic>
        <p:nvPicPr>
          <p:cNvPr id="7" name="Content Placeholder 6" descr="Blackboard Ally logo">
            <a:extLst>
              <a:ext uri="{FF2B5EF4-FFF2-40B4-BE49-F238E27FC236}">
                <a16:creationId xmlns:a16="http://schemas.microsoft.com/office/drawing/2014/main" id="{9D9849AE-3200-E842-B156-D0332A721FAD}"/>
              </a:ext>
            </a:extLst>
          </p:cNvPr>
          <p:cNvPicPr>
            <a:picLocks noGrp="1" noChangeAspect="1"/>
          </p:cNvPicPr>
          <p:nvPr>
            <p:ph idx="1"/>
          </p:nvPr>
        </p:nvPicPr>
        <p:blipFill>
          <a:blip r:embed="rId3"/>
          <a:stretch>
            <a:fillRect/>
          </a:stretch>
        </p:blipFill>
        <p:spPr>
          <a:xfrm>
            <a:off x="1587051" y="2199502"/>
            <a:ext cx="5969897" cy="2854411"/>
          </a:xfrm>
        </p:spPr>
      </p:pic>
    </p:spTree>
    <p:extLst>
      <p:ext uri="{BB962C8B-B14F-4D97-AF65-F5344CB8AC3E}">
        <p14:creationId xmlns:p14="http://schemas.microsoft.com/office/powerpoint/2010/main" val="4084581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DECE-C698-1F4C-B87E-DF6440AC7ED5}"/>
              </a:ext>
            </a:extLst>
          </p:cNvPr>
          <p:cNvSpPr>
            <a:spLocks noGrp="1"/>
          </p:cNvSpPr>
          <p:nvPr>
            <p:ph type="title"/>
          </p:nvPr>
        </p:nvSpPr>
        <p:spPr/>
        <p:txBody>
          <a:bodyPr/>
          <a:lstStyle/>
          <a:p>
            <a:r>
              <a:rPr lang="en-US" dirty="0"/>
              <a:t>Why Ally?</a:t>
            </a:r>
          </a:p>
        </p:txBody>
      </p:sp>
      <p:pic>
        <p:nvPicPr>
          <p:cNvPr id="4" name="Content Placeholder 4" descr="International symbol for accessibility in black">
            <a:extLst>
              <a:ext uri="{FF2B5EF4-FFF2-40B4-BE49-F238E27FC236}">
                <a16:creationId xmlns:a16="http://schemas.microsoft.com/office/drawing/2014/main" id="{E2F8EBDC-5F34-F144-B717-63E293F8B3F1}"/>
              </a:ext>
            </a:extLst>
          </p:cNvPr>
          <p:cNvPicPr>
            <a:picLocks noGrp="1" noChangeAspect="1"/>
          </p:cNvPicPr>
          <p:nvPr>
            <p:ph idx="1"/>
          </p:nvPr>
        </p:nvPicPr>
        <p:blipFill>
          <a:blip r:embed="rId3"/>
          <a:stretch>
            <a:fillRect/>
          </a:stretch>
        </p:blipFill>
        <p:spPr>
          <a:xfrm>
            <a:off x="3143250" y="2230437"/>
            <a:ext cx="2857500" cy="2857500"/>
          </a:xfrm>
        </p:spPr>
      </p:pic>
    </p:spTree>
    <p:extLst>
      <p:ext uri="{BB962C8B-B14F-4D97-AF65-F5344CB8AC3E}">
        <p14:creationId xmlns:p14="http://schemas.microsoft.com/office/powerpoint/2010/main" val="17214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6EAE5-DBAD-E44F-A00D-B85F52BC3B2D}"/>
              </a:ext>
            </a:extLst>
          </p:cNvPr>
          <p:cNvSpPr>
            <a:spLocks noGrp="1"/>
          </p:cNvSpPr>
          <p:nvPr>
            <p:ph type="title"/>
          </p:nvPr>
        </p:nvSpPr>
        <p:spPr/>
        <p:txBody>
          <a:bodyPr/>
          <a:lstStyle/>
          <a:p>
            <a:r>
              <a:rPr lang="en-US" dirty="0"/>
              <a:t>Pilot Overview</a:t>
            </a:r>
          </a:p>
        </p:txBody>
      </p:sp>
      <p:pic>
        <p:nvPicPr>
          <p:cNvPr id="4" name="Content Placeholder 4" descr="silhouette of a person sitting at a desk with a laptop">
            <a:extLst>
              <a:ext uri="{FF2B5EF4-FFF2-40B4-BE49-F238E27FC236}">
                <a16:creationId xmlns:a16="http://schemas.microsoft.com/office/drawing/2014/main" id="{957DB20D-DB5F-B646-89E7-5E1154F52BE5}"/>
              </a:ext>
            </a:extLst>
          </p:cNvPr>
          <p:cNvPicPr>
            <a:picLocks noGrp="1" noChangeAspect="1"/>
          </p:cNvPicPr>
          <p:nvPr>
            <p:ph idx="1"/>
          </p:nvPr>
        </p:nvPicPr>
        <p:blipFill>
          <a:blip r:embed="rId3"/>
          <a:stretch>
            <a:fillRect/>
          </a:stretch>
        </p:blipFill>
        <p:spPr>
          <a:xfrm>
            <a:off x="2878137" y="1965325"/>
            <a:ext cx="3387725" cy="3387725"/>
          </a:xfrm>
        </p:spPr>
      </p:pic>
    </p:spTree>
    <p:extLst>
      <p:ext uri="{BB962C8B-B14F-4D97-AF65-F5344CB8AC3E}">
        <p14:creationId xmlns:p14="http://schemas.microsoft.com/office/powerpoint/2010/main" val="2636049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84C5-4A2F-DE4A-8E95-D81D5D78B956}"/>
              </a:ext>
            </a:extLst>
          </p:cNvPr>
          <p:cNvSpPr>
            <a:spLocks noGrp="1"/>
          </p:cNvSpPr>
          <p:nvPr>
            <p:ph type="title"/>
          </p:nvPr>
        </p:nvSpPr>
        <p:spPr/>
        <p:txBody>
          <a:bodyPr/>
          <a:lstStyle/>
          <a:p>
            <a:r>
              <a:rPr lang="en-US" dirty="0"/>
              <a:t>Results: Impact on Accessibility </a:t>
            </a:r>
          </a:p>
        </p:txBody>
      </p:sp>
      <p:graphicFrame>
        <p:nvGraphicFramePr>
          <p:cNvPr id="4" name="Content Placeholder 3" descr="Matched courses: percent change in &quot;with Ally&quot; score from spring 2017 to EOT Spring 2018">
            <a:extLst>
              <a:ext uri="{FF2B5EF4-FFF2-40B4-BE49-F238E27FC236}">
                <a16:creationId xmlns:a16="http://schemas.microsoft.com/office/drawing/2014/main" id="{B58677CD-3508-C448-9126-FF76BD3947DD}"/>
              </a:ext>
            </a:extLst>
          </p:cNvPr>
          <p:cNvGraphicFramePr>
            <a:graphicFrameLocks noGrp="1"/>
          </p:cNvGraphicFramePr>
          <p:nvPr>
            <p:ph idx="1"/>
            <p:extLst>
              <p:ext uri="{D42A27DB-BD31-4B8C-83A1-F6EECF244321}">
                <p14:modId xmlns:p14="http://schemas.microsoft.com/office/powerpoint/2010/main" val="2070365381"/>
              </p:ext>
            </p:extLst>
          </p:nvPr>
        </p:nvGraphicFramePr>
        <p:xfrm>
          <a:off x="457200" y="1965325"/>
          <a:ext cx="8229600" cy="3387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997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D18B-F8F4-3244-B8BA-EE18ACCE114E}"/>
              </a:ext>
            </a:extLst>
          </p:cNvPr>
          <p:cNvSpPr>
            <a:spLocks noGrp="1"/>
          </p:cNvSpPr>
          <p:nvPr>
            <p:ph type="title"/>
          </p:nvPr>
        </p:nvSpPr>
        <p:spPr/>
        <p:txBody>
          <a:bodyPr/>
          <a:lstStyle/>
          <a:p>
            <a:r>
              <a:rPr lang="en-US" dirty="0"/>
              <a:t>Impact on Accessibility</a:t>
            </a:r>
          </a:p>
        </p:txBody>
      </p:sp>
      <p:pic>
        <p:nvPicPr>
          <p:cNvPr id="4" name="Content Placeholder 3" descr="Screenshot of Blackboard Ally dashboard showing all identified accessibility issues">
            <a:extLst>
              <a:ext uri="{FF2B5EF4-FFF2-40B4-BE49-F238E27FC236}">
                <a16:creationId xmlns:a16="http://schemas.microsoft.com/office/drawing/2014/main" id="{1076738A-3713-0543-A355-DC5AABDD61C3}"/>
              </a:ext>
            </a:extLst>
          </p:cNvPr>
          <p:cNvPicPr>
            <a:picLocks noGrp="1"/>
          </p:cNvPicPr>
          <p:nvPr>
            <p:ph idx="1"/>
          </p:nvPr>
        </p:nvPicPr>
        <p:blipFill>
          <a:blip r:embed="rId3"/>
          <a:stretch>
            <a:fillRect/>
          </a:stretch>
        </p:blipFill>
        <p:spPr>
          <a:xfrm>
            <a:off x="457200" y="1494866"/>
            <a:ext cx="8107251" cy="4069724"/>
          </a:xfrm>
          <a:prstGeom prst="rect">
            <a:avLst/>
          </a:prstGeom>
        </p:spPr>
      </p:pic>
    </p:spTree>
    <p:extLst>
      <p:ext uri="{BB962C8B-B14F-4D97-AF65-F5344CB8AC3E}">
        <p14:creationId xmlns:p14="http://schemas.microsoft.com/office/powerpoint/2010/main" val="412526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E9DE-AB40-6540-AD53-2503710916A5}"/>
              </a:ext>
            </a:extLst>
          </p:cNvPr>
          <p:cNvSpPr>
            <a:spLocks noGrp="1"/>
          </p:cNvSpPr>
          <p:nvPr>
            <p:ph type="title"/>
          </p:nvPr>
        </p:nvSpPr>
        <p:spPr/>
        <p:txBody>
          <a:bodyPr/>
          <a:lstStyle/>
          <a:p>
            <a:r>
              <a:rPr lang="en-US" dirty="0"/>
              <a:t>Impact on Accessibility</a:t>
            </a:r>
          </a:p>
        </p:txBody>
      </p:sp>
      <p:pic>
        <p:nvPicPr>
          <p:cNvPr id="4" name="Content Placeholder 3" descr="Screenshot of the Blackboard Ally dashboard showing documents with severe accessiblity issues">
            <a:extLst>
              <a:ext uri="{FF2B5EF4-FFF2-40B4-BE49-F238E27FC236}">
                <a16:creationId xmlns:a16="http://schemas.microsoft.com/office/drawing/2014/main" id="{7909A367-27E9-2741-B7CD-8B44E762ADD3}"/>
              </a:ext>
            </a:extLst>
          </p:cNvPr>
          <p:cNvPicPr>
            <a:picLocks noGrp="1"/>
          </p:cNvPicPr>
          <p:nvPr>
            <p:ph idx="1"/>
          </p:nvPr>
        </p:nvPicPr>
        <p:blipFill>
          <a:blip r:embed="rId3"/>
          <a:stretch>
            <a:fillRect/>
          </a:stretch>
        </p:blipFill>
        <p:spPr>
          <a:xfrm>
            <a:off x="321972" y="2021983"/>
            <a:ext cx="8474298" cy="3181082"/>
          </a:xfrm>
          <a:prstGeom prst="rect">
            <a:avLst/>
          </a:prstGeom>
        </p:spPr>
      </p:pic>
    </p:spTree>
    <p:extLst>
      <p:ext uri="{BB962C8B-B14F-4D97-AF65-F5344CB8AC3E}">
        <p14:creationId xmlns:p14="http://schemas.microsoft.com/office/powerpoint/2010/main" val="2492751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field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www.w3.org/2000/xmlns/"/>
    <ds:schemaRef ds:uri="http://schemas.microsoft.com/sharepoint/v3/fields"/>
    <ds:schemaRef ds:uri="http://www.w3.org/2001/XMLSchema-instance"/>
    <ds:schemaRef ds:uri="http://schemas.microsoft.com/office/infopath/2007/PartnerControl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181</TotalTime>
  <Words>1077</Words>
  <Application>Microsoft Macintosh PowerPoint</Application>
  <PresentationFormat>On-screen Show (4:3)</PresentationFormat>
  <Paragraphs>99</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Engaging Faculty in the Creation of Accessible Course Content</vt:lpstr>
      <vt:lpstr>PowerPoint Presentation</vt:lpstr>
      <vt:lpstr>Context</vt:lpstr>
      <vt:lpstr>What is Ally?</vt:lpstr>
      <vt:lpstr>Why Ally?</vt:lpstr>
      <vt:lpstr>Pilot Overview</vt:lpstr>
      <vt:lpstr>Results: Impact on Accessibility </vt:lpstr>
      <vt:lpstr>Impact on Accessibility</vt:lpstr>
      <vt:lpstr>Impact on Accessibility</vt:lpstr>
      <vt:lpstr>PowerPoint Presentation</vt:lpstr>
      <vt:lpstr>Faculty Barriers to Creating Accessible Content</vt:lpstr>
      <vt:lpstr>Barrier: Time</vt:lpstr>
      <vt:lpstr>Resolution: Incremental Change</vt:lpstr>
      <vt:lpstr>Barrier: Skills</vt:lpstr>
      <vt:lpstr>Resolution: Guided Remediation</vt:lpstr>
      <vt:lpstr>Barrier: Resources</vt:lpstr>
      <vt:lpstr>Resolution: In Progress</vt:lpstr>
      <vt:lpstr>Post-Pilot Faculty Reflections</vt:lpstr>
      <vt:lpstr>What’s Next?</vt:lpstr>
      <vt:lpstr>Questions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Megan Wuebker</cp:lastModifiedBy>
  <cp:revision>46</cp:revision>
  <dcterms:created xsi:type="dcterms:W3CDTF">2010-04-12T23:12:02Z</dcterms:created>
  <dcterms:modified xsi:type="dcterms:W3CDTF">2019-02-12T14:03:55Z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