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1"/>
  </p:sldMasterIdLst>
  <p:notesMasterIdLst>
    <p:notesMasterId r:id="rId25"/>
  </p:notesMasterIdLst>
  <p:handoutMasterIdLst>
    <p:handoutMasterId r:id="rId26"/>
  </p:handoutMasterIdLst>
  <p:sldIdLst>
    <p:sldId id="256" r:id="rId2"/>
    <p:sldId id="258" r:id="rId3"/>
    <p:sldId id="288" r:id="rId4"/>
    <p:sldId id="265" r:id="rId5"/>
    <p:sldId id="267" r:id="rId6"/>
    <p:sldId id="261" r:id="rId7"/>
    <p:sldId id="266" r:id="rId8"/>
    <p:sldId id="263" r:id="rId9"/>
    <p:sldId id="264" r:id="rId10"/>
    <p:sldId id="292" r:id="rId11"/>
    <p:sldId id="272" r:id="rId12"/>
    <p:sldId id="278" r:id="rId13"/>
    <p:sldId id="270" r:id="rId14"/>
    <p:sldId id="290" r:id="rId15"/>
    <p:sldId id="273" r:id="rId16"/>
    <p:sldId id="285" r:id="rId17"/>
    <p:sldId id="282" r:id="rId18"/>
    <p:sldId id="279" r:id="rId19"/>
    <p:sldId id="280" r:id="rId20"/>
    <p:sldId id="281" r:id="rId21"/>
    <p:sldId id="291" r:id="rId22"/>
    <p:sldId id="283" r:id="rId23"/>
    <p:sldId id="287" r:id="rId2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0" autoAdjust="0"/>
    <p:restoredTop sz="86410"/>
  </p:normalViewPr>
  <p:slideViewPr>
    <p:cSldViewPr snapToGrid="0">
      <p:cViewPr varScale="1">
        <p:scale>
          <a:sx n="67" d="100"/>
          <a:sy n="67" d="100"/>
        </p:scale>
        <p:origin x="69" y="291"/>
      </p:cViewPr>
      <p:guideLst/>
    </p:cSldViewPr>
  </p:slideViewPr>
  <p:outlineViewPr>
    <p:cViewPr>
      <p:scale>
        <a:sx n="33" d="100"/>
        <a:sy n="33" d="100"/>
      </p:scale>
      <p:origin x="0" y="-14997"/>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81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94B14-4B22-464D-BC85-821DA88C187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3E504FA-8CA4-43C6-9EE2-2EB3BA5CDAD2}">
      <dgm:prSet/>
      <dgm:spPr/>
      <dgm:t>
        <a:bodyPr/>
        <a:lstStyle/>
        <a:p>
          <a:r>
            <a:rPr lang="en-US" dirty="0"/>
            <a:t>Collection and use of personally identifiable Information</a:t>
          </a:r>
        </a:p>
      </dgm:t>
    </dgm:pt>
    <dgm:pt modelId="{1531263F-79FE-4863-8417-DE7DED8530D8}" type="parTrans" cxnId="{CEA0AAFC-5E29-4197-B044-4B5EB4A334B4}">
      <dgm:prSet/>
      <dgm:spPr/>
      <dgm:t>
        <a:bodyPr/>
        <a:lstStyle/>
        <a:p>
          <a:endParaRPr lang="en-US"/>
        </a:p>
      </dgm:t>
    </dgm:pt>
    <dgm:pt modelId="{01933085-2756-4EBC-9C3D-2E104FFB11EA}" type="sibTrans" cxnId="{CEA0AAFC-5E29-4197-B044-4B5EB4A334B4}">
      <dgm:prSet/>
      <dgm:spPr/>
      <dgm:t>
        <a:bodyPr/>
        <a:lstStyle/>
        <a:p>
          <a:endParaRPr lang="en-US"/>
        </a:p>
      </dgm:t>
    </dgm:pt>
    <dgm:pt modelId="{E52D8C16-9143-4351-B782-6EB219B80263}">
      <dgm:prSet/>
      <dgm:spPr/>
      <dgm:t>
        <a:bodyPr/>
        <a:lstStyle/>
        <a:p>
          <a:r>
            <a:rPr lang="en-US"/>
            <a:t>Data creep</a:t>
          </a:r>
        </a:p>
      </dgm:t>
    </dgm:pt>
    <dgm:pt modelId="{B1E48153-BDCF-4BCD-8368-6861415E5338}" type="parTrans" cxnId="{DD319A28-164E-4A14-B20B-66F40FE68E0A}">
      <dgm:prSet/>
      <dgm:spPr/>
      <dgm:t>
        <a:bodyPr/>
        <a:lstStyle/>
        <a:p>
          <a:endParaRPr lang="en-US"/>
        </a:p>
      </dgm:t>
    </dgm:pt>
    <dgm:pt modelId="{0AF61FDA-2D95-4FD9-B677-1994C0CF4682}" type="sibTrans" cxnId="{DD319A28-164E-4A14-B20B-66F40FE68E0A}">
      <dgm:prSet/>
      <dgm:spPr/>
      <dgm:t>
        <a:bodyPr/>
        <a:lstStyle/>
        <a:p>
          <a:endParaRPr lang="en-US"/>
        </a:p>
      </dgm:t>
    </dgm:pt>
    <dgm:pt modelId="{E299EF47-9989-4F2A-9657-D1064BA69C64}">
      <dgm:prSet/>
      <dgm:spPr/>
      <dgm:t>
        <a:bodyPr/>
        <a:lstStyle/>
        <a:p>
          <a:r>
            <a:rPr lang="en-US"/>
            <a:t>Data quality</a:t>
          </a:r>
        </a:p>
      </dgm:t>
    </dgm:pt>
    <dgm:pt modelId="{41BF3900-6B0A-42A2-9C9A-280B5A8BF462}" type="parTrans" cxnId="{72A0DC42-20A2-4194-A55B-00CC171AF67D}">
      <dgm:prSet/>
      <dgm:spPr/>
      <dgm:t>
        <a:bodyPr/>
        <a:lstStyle/>
        <a:p>
          <a:endParaRPr lang="en-US"/>
        </a:p>
      </dgm:t>
    </dgm:pt>
    <dgm:pt modelId="{1BB520A8-0A4B-46EB-8936-B01DA698D3C7}" type="sibTrans" cxnId="{72A0DC42-20A2-4194-A55B-00CC171AF67D}">
      <dgm:prSet/>
      <dgm:spPr/>
      <dgm:t>
        <a:bodyPr/>
        <a:lstStyle/>
        <a:p>
          <a:endParaRPr lang="en-US"/>
        </a:p>
      </dgm:t>
    </dgm:pt>
    <dgm:pt modelId="{EFF8398B-1F40-42DC-8C59-F01409335B12}">
      <dgm:prSet/>
      <dgm:spPr/>
      <dgm:t>
        <a:bodyPr/>
        <a:lstStyle/>
        <a:p>
          <a:r>
            <a:rPr lang="en-US"/>
            <a:t>Access and security</a:t>
          </a:r>
        </a:p>
      </dgm:t>
    </dgm:pt>
    <dgm:pt modelId="{D0DB2711-002C-43B4-879D-26A248F6401E}" type="parTrans" cxnId="{75E64B09-EC5C-410D-9C23-3B9FFE01963C}">
      <dgm:prSet/>
      <dgm:spPr/>
      <dgm:t>
        <a:bodyPr/>
        <a:lstStyle/>
        <a:p>
          <a:endParaRPr lang="en-US"/>
        </a:p>
      </dgm:t>
    </dgm:pt>
    <dgm:pt modelId="{E7733B04-EA24-4748-BA2B-F986A86F1069}" type="sibTrans" cxnId="{75E64B09-EC5C-410D-9C23-3B9FFE01963C}">
      <dgm:prSet/>
      <dgm:spPr/>
      <dgm:t>
        <a:bodyPr/>
        <a:lstStyle/>
        <a:p>
          <a:endParaRPr lang="en-US"/>
        </a:p>
      </dgm:t>
    </dgm:pt>
    <dgm:pt modelId="{FB548EDF-A91B-4DAA-B4E7-2D54C10F6D96}">
      <dgm:prSet/>
      <dgm:spPr/>
      <dgm:t>
        <a:bodyPr/>
        <a:lstStyle/>
        <a:p>
          <a:r>
            <a:rPr lang="en-US"/>
            <a:t>Biased insights that may harm students</a:t>
          </a:r>
        </a:p>
      </dgm:t>
    </dgm:pt>
    <dgm:pt modelId="{2E2DBCD3-F611-4D90-9133-F6ED884D0451}" type="parTrans" cxnId="{03899FFF-7870-41AA-87B9-7152BA49E98B}">
      <dgm:prSet/>
      <dgm:spPr/>
      <dgm:t>
        <a:bodyPr/>
        <a:lstStyle/>
        <a:p>
          <a:endParaRPr lang="en-US"/>
        </a:p>
      </dgm:t>
    </dgm:pt>
    <dgm:pt modelId="{0DAE0467-0C8A-4A7D-AF7C-5E32624C48AC}" type="sibTrans" cxnId="{03899FFF-7870-41AA-87B9-7152BA49E98B}">
      <dgm:prSet/>
      <dgm:spPr/>
      <dgm:t>
        <a:bodyPr/>
        <a:lstStyle/>
        <a:p>
          <a:endParaRPr lang="en-US"/>
        </a:p>
      </dgm:t>
    </dgm:pt>
    <dgm:pt modelId="{057CB42D-373F-488D-A2CD-02664465F8CB}">
      <dgm:prSet/>
      <dgm:spPr/>
      <dgm:t>
        <a:bodyPr/>
        <a:lstStyle/>
        <a:p>
          <a:r>
            <a:rPr lang="en-US"/>
            <a:t>Black box analytics</a:t>
          </a:r>
        </a:p>
      </dgm:t>
    </dgm:pt>
    <dgm:pt modelId="{F265ED15-51E2-45BF-B8BC-65294B1458AD}" type="parTrans" cxnId="{AEAEE406-59B5-4133-8CA4-DD0FC925F887}">
      <dgm:prSet/>
      <dgm:spPr/>
      <dgm:t>
        <a:bodyPr/>
        <a:lstStyle/>
        <a:p>
          <a:endParaRPr lang="en-US"/>
        </a:p>
      </dgm:t>
    </dgm:pt>
    <dgm:pt modelId="{C0A618DF-4522-4059-BB90-D0E6201FE6A8}" type="sibTrans" cxnId="{AEAEE406-59B5-4133-8CA4-DD0FC925F887}">
      <dgm:prSet/>
      <dgm:spPr/>
      <dgm:t>
        <a:bodyPr/>
        <a:lstStyle/>
        <a:p>
          <a:endParaRPr lang="en-US"/>
        </a:p>
      </dgm:t>
    </dgm:pt>
    <dgm:pt modelId="{563AD76E-3D11-4653-92F0-1870A18AFEA2}" type="pres">
      <dgm:prSet presAssocID="{F6D94B14-4B22-464D-BC85-821DA88C1876}" presName="linear" presStyleCnt="0">
        <dgm:presLayoutVars>
          <dgm:animLvl val="lvl"/>
          <dgm:resizeHandles val="exact"/>
        </dgm:presLayoutVars>
      </dgm:prSet>
      <dgm:spPr/>
    </dgm:pt>
    <dgm:pt modelId="{C6667E4C-CA32-4CF0-A0F5-4EA1F629AF16}" type="pres">
      <dgm:prSet presAssocID="{83E504FA-8CA4-43C6-9EE2-2EB3BA5CDAD2}" presName="parentText" presStyleLbl="node1" presStyleIdx="0" presStyleCnt="6">
        <dgm:presLayoutVars>
          <dgm:chMax val="0"/>
          <dgm:bulletEnabled val="1"/>
        </dgm:presLayoutVars>
      </dgm:prSet>
      <dgm:spPr/>
    </dgm:pt>
    <dgm:pt modelId="{541F956A-9E04-4908-841D-0A753F7763A7}" type="pres">
      <dgm:prSet presAssocID="{01933085-2756-4EBC-9C3D-2E104FFB11EA}" presName="spacer" presStyleCnt="0"/>
      <dgm:spPr/>
    </dgm:pt>
    <dgm:pt modelId="{2BC3675C-4415-4F98-B27F-F513B5B2ED2B}" type="pres">
      <dgm:prSet presAssocID="{E52D8C16-9143-4351-B782-6EB219B80263}" presName="parentText" presStyleLbl="node1" presStyleIdx="1" presStyleCnt="6">
        <dgm:presLayoutVars>
          <dgm:chMax val="0"/>
          <dgm:bulletEnabled val="1"/>
        </dgm:presLayoutVars>
      </dgm:prSet>
      <dgm:spPr/>
    </dgm:pt>
    <dgm:pt modelId="{A27D7E8E-E7F9-4C5B-88BE-74FE554CCACD}" type="pres">
      <dgm:prSet presAssocID="{0AF61FDA-2D95-4FD9-B677-1994C0CF4682}" presName="spacer" presStyleCnt="0"/>
      <dgm:spPr/>
    </dgm:pt>
    <dgm:pt modelId="{C06F5504-5D06-4063-8CAA-4E0781A0A666}" type="pres">
      <dgm:prSet presAssocID="{E299EF47-9989-4F2A-9657-D1064BA69C64}" presName="parentText" presStyleLbl="node1" presStyleIdx="2" presStyleCnt="6">
        <dgm:presLayoutVars>
          <dgm:chMax val="0"/>
          <dgm:bulletEnabled val="1"/>
        </dgm:presLayoutVars>
      </dgm:prSet>
      <dgm:spPr/>
    </dgm:pt>
    <dgm:pt modelId="{9060967D-6F20-4B46-A053-D1A1BBD18CB5}" type="pres">
      <dgm:prSet presAssocID="{1BB520A8-0A4B-46EB-8936-B01DA698D3C7}" presName="spacer" presStyleCnt="0"/>
      <dgm:spPr/>
    </dgm:pt>
    <dgm:pt modelId="{CB2631C7-A87E-4DB3-990B-58B396872F39}" type="pres">
      <dgm:prSet presAssocID="{EFF8398B-1F40-42DC-8C59-F01409335B12}" presName="parentText" presStyleLbl="node1" presStyleIdx="3" presStyleCnt="6">
        <dgm:presLayoutVars>
          <dgm:chMax val="0"/>
          <dgm:bulletEnabled val="1"/>
        </dgm:presLayoutVars>
      </dgm:prSet>
      <dgm:spPr/>
    </dgm:pt>
    <dgm:pt modelId="{E3A91993-6249-473E-989F-641C36A61111}" type="pres">
      <dgm:prSet presAssocID="{E7733B04-EA24-4748-BA2B-F986A86F1069}" presName="spacer" presStyleCnt="0"/>
      <dgm:spPr/>
    </dgm:pt>
    <dgm:pt modelId="{79F37BA3-0CBD-46DB-9C7B-4FEEC74ADAE1}" type="pres">
      <dgm:prSet presAssocID="{FB548EDF-A91B-4DAA-B4E7-2D54C10F6D96}" presName="parentText" presStyleLbl="node1" presStyleIdx="4" presStyleCnt="6">
        <dgm:presLayoutVars>
          <dgm:chMax val="0"/>
          <dgm:bulletEnabled val="1"/>
        </dgm:presLayoutVars>
      </dgm:prSet>
      <dgm:spPr/>
    </dgm:pt>
    <dgm:pt modelId="{5FA76CF6-2DDD-42C2-8C85-7417ADCAA44F}" type="pres">
      <dgm:prSet presAssocID="{0DAE0467-0C8A-4A7D-AF7C-5E32624C48AC}" presName="spacer" presStyleCnt="0"/>
      <dgm:spPr/>
    </dgm:pt>
    <dgm:pt modelId="{A90F1F47-E9B6-47B1-8B44-82B2531A7C47}" type="pres">
      <dgm:prSet presAssocID="{057CB42D-373F-488D-A2CD-02664465F8CB}" presName="parentText" presStyleLbl="node1" presStyleIdx="5" presStyleCnt="6">
        <dgm:presLayoutVars>
          <dgm:chMax val="0"/>
          <dgm:bulletEnabled val="1"/>
        </dgm:presLayoutVars>
      </dgm:prSet>
      <dgm:spPr/>
    </dgm:pt>
  </dgm:ptLst>
  <dgm:cxnLst>
    <dgm:cxn modelId="{AEAEE406-59B5-4133-8CA4-DD0FC925F887}" srcId="{F6D94B14-4B22-464D-BC85-821DA88C1876}" destId="{057CB42D-373F-488D-A2CD-02664465F8CB}" srcOrd="5" destOrd="0" parTransId="{F265ED15-51E2-45BF-B8BC-65294B1458AD}" sibTransId="{C0A618DF-4522-4059-BB90-D0E6201FE6A8}"/>
    <dgm:cxn modelId="{75E64B09-EC5C-410D-9C23-3B9FFE01963C}" srcId="{F6D94B14-4B22-464D-BC85-821DA88C1876}" destId="{EFF8398B-1F40-42DC-8C59-F01409335B12}" srcOrd="3" destOrd="0" parTransId="{D0DB2711-002C-43B4-879D-26A248F6401E}" sibTransId="{E7733B04-EA24-4748-BA2B-F986A86F1069}"/>
    <dgm:cxn modelId="{BBD63114-6287-4A63-90D9-A2D1BACAB170}" type="presOf" srcId="{83E504FA-8CA4-43C6-9EE2-2EB3BA5CDAD2}" destId="{C6667E4C-CA32-4CF0-A0F5-4EA1F629AF16}" srcOrd="0" destOrd="0" presId="urn:microsoft.com/office/officeart/2005/8/layout/vList2"/>
    <dgm:cxn modelId="{DD319A28-164E-4A14-B20B-66F40FE68E0A}" srcId="{F6D94B14-4B22-464D-BC85-821DA88C1876}" destId="{E52D8C16-9143-4351-B782-6EB219B80263}" srcOrd="1" destOrd="0" parTransId="{B1E48153-BDCF-4BCD-8368-6861415E5338}" sibTransId="{0AF61FDA-2D95-4FD9-B677-1994C0CF4682}"/>
    <dgm:cxn modelId="{21B3582F-F927-4EC0-98C2-30E667551E32}" type="presOf" srcId="{E52D8C16-9143-4351-B782-6EB219B80263}" destId="{2BC3675C-4415-4F98-B27F-F513B5B2ED2B}" srcOrd="0" destOrd="0" presId="urn:microsoft.com/office/officeart/2005/8/layout/vList2"/>
    <dgm:cxn modelId="{E1E98961-7944-405B-BC4C-817140511379}" type="presOf" srcId="{FB548EDF-A91B-4DAA-B4E7-2D54C10F6D96}" destId="{79F37BA3-0CBD-46DB-9C7B-4FEEC74ADAE1}" srcOrd="0" destOrd="0" presId="urn:microsoft.com/office/officeart/2005/8/layout/vList2"/>
    <dgm:cxn modelId="{72A0DC42-20A2-4194-A55B-00CC171AF67D}" srcId="{F6D94B14-4B22-464D-BC85-821DA88C1876}" destId="{E299EF47-9989-4F2A-9657-D1064BA69C64}" srcOrd="2" destOrd="0" parTransId="{41BF3900-6B0A-42A2-9C9A-280B5A8BF462}" sibTransId="{1BB520A8-0A4B-46EB-8936-B01DA698D3C7}"/>
    <dgm:cxn modelId="{B517C0A4-2B39-44B3-8298-904512BB6D91}" type="presOf" srcId="{F6D94B14-4B22-464D-BC85-821DA88C1876}" destId="{563AD76E-3D11-4653-92F0-1870A18AFEA2}" srcOrd="0" destOrd="0" presId="urn:microsoft.com/office/officeart/2005/8/layout/vList2"/>
    <dgm:cxn modelId="{AF1B63AB-19FB-421C-B9FC-CD2596BB47D1}" type="presOf" srcId="{E299EF47-9989-4F2A-9657-D1064BA69C64}" destId="{C06F5504-5D06-4063-8CAA-4E0781A0A666}" srcOrd="0" destOrd="0" presId="urn:microsoft.com/office/officeart/2005/8/layout/vList2"/>
    <dgm:cxn modelId="{6F6166D9-DE2D-49D7-AA43-9F027773B5A7}" type="presOf" srcId="{EFF8398B-1F40-42DC-8C59-F01409335B12}" destId="{CB2631C7-A87E-4DB3-990B-58B396872F39}" srcOrd="0" destOrd="0" presId="urn:microsoft.com/office/officeart/2005/8/layout/vList2"/>
    <dgm:cxn modelId="{373713E8-5FBA-4BF2-B585-D6A47C4B50E7}" type="presOf" srcId="{057CB42D-373F-488D-A2CD-02664465F8CB}" destId="{A90F1F47-E9B6-47B1-8B44-82B2531A7C47}" srcOrd="0" destOrd="0" presId="urn:microsoft.com/office/officeart/2005/8/layout/vList2"/>
    <dgm:cxn modelId="{CEA0AAFC-5E29-4197-B044-4B5EB4A334B4}" srcId="{F6D94B14-4B22-464D-BC85-821DA88C1876}" destId="{83E504FA-8CA4-43C6-9EE2-2EB3BA5CDAD2}" srcOrd="0" destOrd="0" parTransId="{1531263F-79FE-4863-8417-DE7DED8530D8}" sibTransId="{01933085-2756-4EBC-9C3D-2E104FFB11EA}"/>
    <dgm:cxn modelId="{03899FFF-7870-41AA-87B9-7152BA49E98B}" srcId="{F6D94B14-4B22-464D-BC85-821DA88C1876}" destId="{FB548EDF-A91B-4DAA-B4E7-2D54C10F6D96}" srcOrd="4" destOrd="0" parTransId="{2E2DBCD3-F611-4D90-9133-F6ED884D0451}" sibTransId="{0DAE0467-0C8A-4A7D-AF7C-5E32624C48AC}"/>
    <dgm:cxn modelId="{F99B6FEF-11A7-44F2-8A07-FB0AAE7D8AA1}" type="presParOf" srcId="{563AD76E-3D11-4653-92F0-1870A18AFEA2}" destId="{C6667E4C-CA32-4CF0-A0F5-4EA1F629AF16}" srcOrd="0" destOrd="0" presId="urn:microsoft.com/office/officeart/2005/8/layout/vList2"/>
    <dgm:cxn modelId="{4BCA9E8D-82E9-41A0-B604-C26724F91C25}" type="presParOf" srcId="{563AD76E-3D11-4653-92F0-1870A18AFEA2}" destId="{541F956A-9E04-4908-841D-0A753F7763A7}" srcOrd="1" destOrd="0" presId="urn:microsoft.com/office/officeart/2005/8/layout/vList2"/>
    <dgm:cxn modelId="{65E93023-C2AC-4F84-AA98-54083D6A752F}" type="presParOf" srcId="{563AD76E-3D11-4653-92F0-1870A18AFEA2}" destId="{2BC3675C-4415-4F98-B27F-F513B5B2ED2B}" srcOrd="2" destOrd="0" presId="urn:microsoft.com/office/officeart/2005/8/layout/vList2"/>
    <dgm:cxn modelId="{94CDEDCB-B70E-426A-9190-D53A7C738CA3}" type="presParOf" srcId="{563AD76E-3D11-4653-92F0-1870A18AFEA2}" destId="{A27D7E8E-E7F9-4C5B-88BE-74FE554CCACD}" srcOrd="3" destOrd="0" presId="urn:microsoft.com/office/officeart/2005/8/layout/vList2"/>
    <dgm:cxn modelId="{FF6C23FA-5E06-4A58-9B9C-5BBE3A82E7F3}" type="presParOf" srcId="{563AD76E-3D11-4653-92F0-1870A18AFEA2}" destId="{C06F5504-5D06-4063-8CAA-4E0781A0A666}" srcOrd="4" destOrd="0" presId="urn:microsoft.com/office/officeart/2005/8/layout/vList2"/>
    <dgm:cxn modelId="{8536646F-E350-4E6F-B746-8BFD49394452}" type="presParOf" srcId="{563AD76E-3D11-4653-92F0-1870A18AFEA2}" destId="{9060967D-6F20-4B46-A053-D1A1BBD18CB5}" srcOrd="5" destOrd="0" presId="urn:microsoft.com/office/officeart/2005/8/layout/vList2"/>
    <dgm:cxn modelId="{1D8EFEA6-995E-4436-85C9-D0E7681FF97F}" type="presParOf" srcId="{563AD76E-3D11-4653-92F0-1870A18AFEA2}" destId="{CB2631C7-A87E-4DB3-990B-58B396872F39}" srcOrd="6" destOrd="0" presId="urn:microsoft.com/office/officeart/2005/8/layout/vList2"/>
    <dgm:cxn modelId="{23E10434-EC4B-4150-A709-FAF0ECA3EDC2}" type="presParOf" srcId="{563AD76E-3D11-4653-92F0-1870A18AFEA2}" destId="{E3A91993-6249-473E-989F-641C36A61111}" srcOrd="7" destOrd="0" presId="urn:microsoft.com/office/officeart/2005/8/layout/vList2"/>
    <dgm:cxn modelId="{DF705D3C-0DB0-469F-A872-6488926E9FEF}" type="presParOf" srcId="{563AD76E-3D11-4653-92F0-1870A18AFEA2}" destId="{79F37BA3-0CBD-46DB-9C7B-4FEEC74ADAE1}" srcOrd="8" destOrd="0" presId="urn:microsoft.com/office/officeart/2005/8/layout/vList2"/>
    <dgm:cxn modelId="{18F937FA-C5A1-42E5-8BBC-316E33CF3FA9}" type="presParOf" srcId="{563AD76E-3D11-4653-92F0-1870A18AFEA2}" destId="{5FA76CF6-2DDD-42C2-8C85-7417ADCAA44F}" srcOrd="9" destOrd="0" presId="urn:microsoft.com/office/officeart/2005/8/layout/vList2"/>
    <dgm:cxn modelId="{245DA406-F6A6-4E57-90FE-D739F58D92BB}" type="presParOf" srcId="{563AD76E-3D11-4653-92F0-1870A18AFEA2}" destId="{A90F1F47-E9B6-47B1-8B44-82B2531A7C4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D56A2-B5B7-4453-BACB-02CB64FB5F5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FB27E65-6E8C-45D6-AE37-5F36350D9E5C}">
      <dgm:prSet/>
      <dgm:spPr/>
      <dgm:t>
        <a:bodyPr/>
        <a:lstStyle/>
        <a:p>
          <a:r>
            <a:rPr lang="en-US"/>
            <a:t>Moral necessity to use data focusing on what is important in the education process for the student</a:t>
          </a:r>
        </a:p>
      </dgm:t>
    </dgm:pt>
    <dgm:pt modelId="{44D924B1-9C4C-4B8D-9146-36FC7EF00D33}" type="parTrans" cxnId="{2BE28F6F-3C4F-4849-86DC-CA7D24E3817E}">
      <dgm:prSet/>
      <dgm:spPr/>
      <dgm:t>
        <a:bodyPr/>
        <a:lstStyle/>
        <a:p>
          <a:endParaRPr lang="en-US"/>
        </a:p>
      </dgm:t>
    </dgm:pt>
    <dgm:pt modelId="{0056B559-A8FA-4340-9169-D962D04EB398}" type="sibTrans" cxnId="{2BE28F6F-3C4F-4849-86DC-CA7D24E3817E}">
      <dgm:prSet/>
      <dgm:spPr/>
      <dgm:t>
        <a:bodyPr/>
        <a:lstStyle/>
        <a:p>
          <a:endParaRPr lang="en-US"/>
        </a:p>
      </dgm:t>
    </dgm:pt>
    <dgm:pt modelId="{F8B3D21A-087F-42FD-9F4E-C99B9653C90A}">
      <dgm:prSet/>
      <dgm:spPr/>
      <dgm:t>
        <a:bodyPr/>
        <a:lstStyle/>
        <a:p>
          <a:r>
            <a:rPr lang="en-US"/>
            <a:t>Students provide informed consent</a:t>
          </a:r>
        </a:p>
      </dgm:t>
    </dgm:pt>
    <dgm:pt modelId="{605C03DB-BDEF-416D-BC0C-8366E796023A}" type="parTrans" cxnId="{7E6B9934-8AF3-417C-B647-B34EB69772B7}">
      <dgm:prSet/>
      <dgm:spPr/>
      <dgm:t>
        <a:bodyPr/>
        <a:lstStyle/>
        <a:p>
          <a:endParaRPr lang="en-US"/>
        </a:p>
      </dgm:t>
    </dgm:pt>
    <dgm:pt modelId="{5EC6D54E-3C7E-416C-9B89-AC451D77A284}" type="sibTrans" cxnId="{7E6B9934-8AF3-417C-B647-B34EB69772B7}">
      <dgm:prSet/>
      <dgm:spPr/>
      <dgm:t>
        <a:bodyPr/>
        <a:lstStyle/>
        <a:p>
          <a:endParaRPr lang="en-US"/>
        </a:p>
      </dgm:t>
    </dgm:pt>
    <dgm:pt modelId="{C1A3A748-2D6F-4C78-8BF1-F80EA5EA59EA}">
      <dgm:prSet/>
      <dgm:spPr/>
      <dgm:t>
        <a:bodyPr/>
        <a:lstStyle/>
        <a:p>
          <a:r>
            <a:rPr lang="en-US"/>
            <a:t>Data has an expiration date</a:t>
          </a:r>
        </a:p>
      </dgm:t>
    </dgm:pt>
    <dgm:pt modelId="{1FFE9AC2-6454-4A1B-B9D0-536E869264D4}" type="parTrans" cxnId="{C0AF1A56-657D-4292-B7B5-F3C8A2B3D03E}">
      <dgm:prSet/>
      <dgm:spPr/>
      <dgm:t>
        <a:bodyPr/>
        <a:lstStyle/>
        <a:p>
          <a:endParaRPr lang="en-US"/>
        </a:p>
      </dgm:t>
    </dgm:pt>
    <dgm:pt modelId="{C3B285A6-A59C-4A33-87BA-995D23741A76}" type="sibTrans" cxnId="{C0AF1A56-657D-4292-B7B5-F3C8A2B3D03E}">
      <dgm:prSet/>
      <dgm:spPr/>
      <dgm:t>
        <a:bodyPr/>
        <a:lstStyle/>
        <a:p>
          <a:endParaRPr lang="en-US"/>
        </a:p>
      </dgm:t>
    </dgm:pt>
    <dgm:pt modelId="{75C1D638-E2D0-4D52-84E3-1AB899BDD9C5}">
      <dgm:prSet/>
      <dgm:spPr/>
      <dgm:t>
        <a:bodyPr/>
        <a:lstStyle/>
        <a:p>
          <a:r>
            <a:rPr lang="en-US"/>
            <a:t>Student outcomes are influenced by various factors</a:t>
          </a:r>
        </a:p>
      </dgm:t>
    </dgm:pt>
    <dgm:pt modelId="{FD9260A5-1F30-4D32-B8C5-59BF876145A5}" type="parTrans" cxnId="{CA296A8D-35F3-4444-BDB6-6C7D646ED057}">
      <dgm:prSet/>
      <dgm:spPr/>
      <dgm:t>
        <a:bodyPr/>
        <a:lstStyle/>
        <a:p>
          <a:endParaRPr lang="en-US"/>
        </a:p>
      </dgm:t>
    </dgm:pt>
    <dgm:pt modelId="{E343AACB-8A0F-4A0E-89B6-E18FDB0BE230}" type="sibTrans" cxnId="{CA296A8D-35F3-4444-BDB6-6C7D646ED057}">
      <dgm:prSet/>
      <dgm:spPr/>
      <dgm:t>
        <a:bodyPr/>
        <a:lstStyle/>
        <a:p>
          <a:endParaRPr lang="en-US"/>
        </a:p>
      </dgm:t>
    </dgm:pt>
    <dgm:pt modelId="{279DB28E-C48B-4786-956F-E7EABE64769E}">
      <dgm:prSet/>
      <dgm:spPr/>
      <dgm:t>
        <a:bodyPr/>
        <a:lstStyle/>
        <a:p>
          <a:r>
            <a:rPr lang="en-US"/>
            <a:t>Transparent standards, access, storage, security, &amp; privacy policies</a:t>
          </a:r>
        </a:p>
      </dgm:t>
    </dgm:pt>
    <dgm:pt modelId="{53E44B71-8BBA-49A0-B15F-A17BD9C1FEFF}" type="parTrans" cxnId="{06D75933-CDE0-4C4F-9C46-78592CE80F32}">
      <dgm:prSet/>
      <dgm:spPr/>
      <dgm:t>
        <a:bodyPr/>
        <a:lstStyle/>
        <a:p>
          <a:endParaRPr lang="en-US"/>
        </a:p>
      </dgm:t>
    </dgm:pt>
    <dgm:pt modelId="{4B7AACC0-CAA9-433D-BADD-A3592A7A36A5}" type="sibTrans" cxnId="{06D75933-CDE0-4C4F-9C46-78592CE80F32}">
      <dgm:prSet/>
      <dgm:spPr/>
      <dgm:t>
        <a:bodyPr/>
        <a:lstStyle/>
        <a:p>
          <a:endParaRPr lang="en-US"/>
        </a:p>
      </dgm:t>
    </dgm:pt>
    <dgm:pt modelId="{1823FA0D-DC1C-4FA5-81A6-51A206428639}">
      <dgm:prSet/>
      <dgm:spPr/>
      <dgm:t>
        <a:bodyPr/>
        <a:lstStyle/>
        <a:p>
          <a:r>
            <a:rPr lang="en-US" dirty="0"/>
            <a:t>Institutions embrace value of learning analytics and its potential impact on student success</a:t>
          </a:r>
        </a:p>
      </dgm:t>
    </dgm:pt>
    <dgm:pt modelId="{87BBF595-26AB-4838-8185-611E99F94D2D}" type="parTrans" cxnId="{8621E4AF-FF51-4804-BDFB-2DB50FA7945E}">
      <dgm:prSet/>
      <dgm:spPr/>
      <dgm:t>
        <a:bodyPr/>
        <a:lstStyle/>
        <a:p>
          <a:endParaRPr lang="en-US"/>
        </a:p>
      </dgm:t>
    </dgm:pt>
    <dgm:pt modelId="{6BB9B436-C998-4043-A128-99DDC0862048}" type="sibTrans" cxnId="{8621E4AF-FF51-4804-BDFB-2DB50FA7945E}">
      <dgm:prSet/>
      <dgm:spPr/>
      <dgm:t>
        <a:bodyPr/>
        <a:lstStyle/>
        <a:p>
          <a:endParaRPr lang="en-US"/>
        </a:p>
      </dgm:t>
    </dgm:pt>
    <dgm:pt modelId="{2E0A430E-A836-41AE-892E-8960FA9B70DB}" type="pres">
      <dgm:prSet presAssocID="{544D56A2-B5B7-4453-BACB-02CB64FB5F53}" presName="diagram" presStyleCnt="0">
        <dgm:presLayoutVars>
          <dgm:dir/>
          <dgm:resizeHandles val="exact"/>
        </dgm:presLayoutVars>
      </dgm:prSet>
      <dgm:spPr/>
    </dgm:pt>
    <dgm:pt modelId="{DAEFDEDB-0326-40DF-A253-6A6B9659A9E3}" type="pres">
      <dgm:prSet presAssocID="{AFB27E65-6E8C-45D6-AE37-5F36350D9E5C}" presName="node" presStyleLbl="node1" presStyleIdx="0" presStyleCnt="6">
        <dgm:presLayoutVars>
          <dgm:bulletEnabled val="1"/>
        </dgm:presLayoutVars>
      </dgm:prSet>
      <dgm:spPr/>
    </dgm:pt>
    <dgm:pt modelId="{183A55E7-1CC1-4B9C-BC51-8F9B53B496CE}" type="pres">
      <dgm:prSet presAssocID="{0056B559-A8FA-4340-9169-D962D04EB398}" presName="sibTrans" presStyleCnt="0"/>
      <dgm:spPr/>
    </dgm:pt>
    <dgm:pt modelId="{997C8370-C6FC-472E-A827-64E8B1B46D9B}" type="pres">
      <dgm:prSet presAssocID="{F8B3D21A-087F-42FD-9F4E-C99B9653C90A}" presName="node" presStyleLbl="node1" presStyleIdx="1" presStyleCnt="6">
        <dgm:presLayoutVars>
          <dgm:bulletEnabled val="1"/>
        </dgm:presLayoutVars>
      </dgm:prSet>
      <dgm:spPr/>
    </dgm:pt>
    <dgm:pt modelId="{41C175BB-C0BF-4D56-B3B0-32B98C548CB9}" type="pres">
      <dgm:prSet presAssocID="{5EC6D54E-3C7E-416C-9B89-AC451D77A284}" presName="sibTrans" presStyleCnt="0"/>
      <dgm:spPr/>
    </dgm:pt>
    <dgm:pt modelId="{E7D46CAB-1A5B-4DE3-9EBC-2DCDFFAD9658}" type="pres">
      <dgm:prSet presAssocID="{C1A3A748-2D6F-4C78-8BF1-F80EA5EA59EA}" presName="node" presStyleLbl="node1" presStyleIdx="2" presStyleCnt="6">
        <dgm:presLayoutVars>
          <dgm:bulletEnabled val="1"/>
        </dgm:presLayoutVars>
      </dgm:prSet>
      <dgm:spPr/>
    </dgm:pt>
    <dgm:pt modelId="{FF2FEE1A-5805-4602-9685-675A491C3C3F}" type="pres">
      <dgm:prSet presAssocID="{C3B285A6-A59C-4A33-87BA-995D23741A76}" presName="sibTrans" presStyleCnt="0"/>
      <dgm:spPr/>
    </dgm:pt>
    <dgm:pt modelId="{9F9D0F40-DF49-4345-BB5C-EBB8640B83F4}" type="pres">
      <dgm:prSet presAssocID="{75C1D638-E2D0-4D52-84E3-1AB899BDD9C5}" presName="node" presStyleLbl="node1" presStyleIdx="3" presStyleCnt="6">
        <dgm:presLayoutVars>
          <dgm:bulletEnabled val="1"/>
        </dgm:presLayoutVars>
      </dgm:prSet>
      <dgm:spPr/>
    </dgm:pt>
    <dgm:pt modelId="{57C2E6DC-E1C6-40DF-AAF7-DD4556107901}" type="pres">
      <dgm:prSet presAssocID="{E343AACB-8A0F-4A0E-89B6-E18FDB0BE230}" presName="sibTrans" presStyleCnt="0"/>
      <dgm:spPr/>
    </dgm:pt>
    <dgm:pt modelId="{B0A41072-FC16-43E5-A2F7-762C2A9CD049}" type="pres">
      <dgm:prSet presAssocID="{279DB28E-C48B-4786-956F-E7EABE64769E}" presName="node" presStyleLbl="node1" presStyleIdx="4" presStyleCnt="6">
        <dgm:presLayoutVars>
          <dgm:bulletEnabled val="1"/>
        </dgm:presLayoutVars>
      </dgm:prSet>
      <dgm:spPr/>
    </dgm:pt>
    <dgm:pt modelId="{F1CD3823-BBDF-4316-878E-740188DD185D}" type="pres">
      <dgm:prSet presAssocID="{4B7AACC0-CAA9-433D-BADD-A3592A7A36A5}" presName="sibTrans" presStyleCnt="0"/>
      <dgm:spPr/>
    </dgm:pt>
    <dgm:pt modelId="{E7F94200-3011-4959-A23E-DDA1402A4DA6}" type="pres">
      <dgm:prSet presAssocID="{1823FA0D-DC1C-4FA5-81A6-51A206428639}" presName="node" presStyleLbl="node1" presStyleIdx="5" presStyleCnt="6" custLinFactNeighborX="-1882" custLinFactNeighborY="-523">
        <dgm:presLayoutVars>
          <dgm:bulletEnabled val="1"/>
        </dgm:presLayoutVars>
      </dgm:prSet>
      <dgm:spPr/>
    </dgm:pt>
  </dgm:ptLst>
  <dgm:cxnLst>
    <dgm:cxn modelId="{06D75933-CDE0-4C4F-9C46-78592CE80F32}" srcId="{544D56A2-B5B7-4453-BACB-02CB64FB5F53}" destId="{279DB28E-C48B-4786-956F-E7EABE64769E}" srcOrd="4" destOrd="0" parTransId="{53E44B71-8BBA-49A0-B15F-A17BD9C1FEFF}" sibTransId="{4B7AACC0-CAA9-433D-BADD-A3592A7A36A5}"/>
    <dgm:cxn modelId="{7E6B9934-8AF3-417C-B647-B34EB69772B7}" srcId="{544D56A2-B5B7-4453-BACB-02CB64FB5F53}" destId="{F8B3D21A-087F-42FD-9F4E-C99B9653C90A}" srcOrd="1" destOrd="0" parTransId="{605C03DB-BDEF-416D-BC0C-8366E796023A}" sibTransId="{5EC6D54E-3C7E-416C-9B89-AC451D77A284}"/>
    <dgm:cxn modelId="{64B87D67-2C08-4D94-AC7C-2FD939AB3727}" type="presOf" srcId="{1823FA0D-DC1C-4FA5-81A6-51A206428639}" destId="{E7F94200-3011-4959-A23E-DDA1402A4DA6}" srcOrd="0" destOrd="0" presId="urn:microsoft.com/office/officeart/2005/8/layout/default"/>
    <dgm:cxn modelId="{2BE28F6F-3C4F-4849-86DC-CA7D24E3817E}" srcId="{544D56A2-B5B7-4453-BACB-02CB64FB5F53}" destId="{AFB27E65-6E8C-45D6-AE37-5F36350D9E5C}" srcOrd="0" destOrd="0" parTransId="{44D924B1-9C4C-4B8D-9146-36FC7EF00D33}" sibTransId="{0056B559-A8FA-4340-9169-D962D04EB398}"/>
    <dgm:cxn modelId="{5C4C8B53-D8DE-4BCE-A46A-65DB55B6F452}" type="presOf" srcId="{F8B3D21A-087F-42FD-9F4E-C99B9653C90A}" destId="{997C8370-C6FC-472E-A827-64E8B1B46D9B}" srcOrd="0" destOrd="0" presId="urn:microsoft.com/office/officeart/2005/8/layout/default"/>
    <dgm:cxn modelId="{0E8D8454-4A27-49F0-8455-62D1D1F94266}" type="presOf" srcId="{279DB28E-C48B-4786-956F-E7EABE64769E}" destId="{B0A41072-FC16-43E5-A2F7-762C2A9CD049}" srcOrd="0" destOrd="0" presId="urn:microsoft.com/office/officeart/2005/8/layout/default"/>
    <dgm:cxn modelId="{C0AF1A56-657D-4292-B7B5-F3C8A2B3D03E}" srcId="{544D56A2-B5B7-4453-BACB-02CB64FB5F53}" destId="{C1A3A748-2D6F-4C78-8BF1-F80EA5EA59EA}" srcOrd="2" destOrd="0" parTransId="{1FFE9AC2-6454-4A1B-B9D0-536E869264D4}" sibTransId="{C3B285A6-A59C-4A33-87BA-995D23741A76}"/>
    <dgm:cxn modelId="{CA296A8D-35F3-4444-BDB6-6C7D646ED057}" srcId="{544D56A2-B5B7-4453-BACB-02CB64FB5F53}" destId="{75C1D638-E2D0-4D52-84E3-1AB899BDD9C5}" srcOrd="3" destOrd="0" parTransId="{FD9260A5-1F30-4D32-B8C5-59BF876145A5}" sibTransId="{E343AACB-8A0F-4A0E-89B6-E18FDB0BE230}"/>
    <dgm:cxn modelId="{FA0F4A98-5630-4F29-9673-333ED97D31FC}" type="presOf" srcId="{544D56A2-B5B7-4453-BACB-02CB64FB5F53}" destId="{2E0A430E-A836-41AE-892E-8960FA9B70DB}" srcOrd="0" destOrd="0" presId="urn:microsoft.com/office/officeart/2005/8/layout/default"/>
    <dgm:cxn modelId="{8621E4AF-FF51-4804-BDFB-2DB50FA7945E}" srcId="{544D56A2-B5B7-4453-BACB-02CB64FB5F53}" destId="{1823FA0D-DC1C-4FA5-81A6-51A206428639}" srcOrd="5" destOrd="0" parTransId="{87BBF595-26AB-4838-8185-611E99F94D2D}" sibTransId="{6BB9B436-C998-4043-A128-99DDC0862048}"/>
    <dgm:cxn modelId="{CD34FDC5-0167-48F2-8A4F-47453E448C30}" type="presOf" srcId="{C1A3A748-2D6F-4C78-8BF1-F80EA5EA59EA}" destId="{E7D46CAB-1A5B-4DE3-9EBC-2DCDFFAD9658}" srcOrd="0" destOrd="0" presId="urn:microsoft.com/office/officeart/2005/8/layout/default"/>
    <dgm:cxn modelId="{2DD734CC-D265-4573-A161-3E2F1D597AC9}" type="presOf" srcId="{AFB27E65-6E8C-45D6-AE37-5F36350D9E5C}" destId="{DAEFDEDB-0326-40DF-A253-6A6B9659A9E3}" srcOrd="0" destOrd="0" presId="urn:microsoft.com/office/officeart/2005/8/layout/default"/>
    <dgm:cxn modelId="{B7FE42DD-4DBA-4C61-BCFD-652FF86CC1D2}" type="presOf" srcId="{75C1D638-E2D0-4D52-84E3-1AB899BDD9C5}" destId="{9F9D0F40-DF49-4345-BB5C-EBB8640B83F4}" srcOrd="0" destOrd="0" presId="urn:microsoft.com/office/officeart/2005/8/layout/default"/>
    <dgm:cxn modelId="{1A3F0BDE-ADB8-4928-99BD-3EECFCEC73A8}" type="presParOf" srcId="{2E0A430E-A836-41AE-892E-8960FA9B70DB}" destId="{DAEFDEDB-0326-40DF-A253-6A6B9659A9E3}" srcOrd="0" destOrd="0" presId="urn:microsoft.com/office/officeart/2005/8/layout/default"/>
    <dgm:cxn modelId="{0E2C0AA8-B15A-4B82-998F-87C501E23E03}" type="presParOf" srcId="{2E0A430E-A836-41AE-892E-8960FA9B70DB}" destId="{183A55E7-1CC1-4B9C-BC51-8F9B53B496CE}" srcOrd="1" destOrd="0" presId="urn:microsoft.com/office/officeart/2005/8/layout/default"/>
    <dgm:cxn modelId="{1E09592A-0FC3-4AF3-B1FB-6332A62FBB74}" type="presParOf" srcId="{2E0A430E-A836-41AE-892E-8960FA9B70DB}" destId="{997C8370-C6FC-472E-A827-64E8B1B46D9B}" srcOrd="2" destOrd="0" presId="urn:microsoft.com/office/officeart/2005/8/layout/default"/>
    <dgm:cxn modelId="{24998C78-9512-4FA8-BB2D-E2A717F036F4}" type="presParOf" srcId="{2E0A430E-A836-41AE-892E-8960FA9B70DB}" destId="{41C175BB-C0BF-4D56-B3B0-32B98C548CB9}" srcOrd="3" destOrd="0" presId="urn:microsoft.com/office/officeart/2005/8/layout/default"/>
    <dgm:cxn modelId="{31626C8C-265E-4420-ABF3-05D63CACD6C7}" type="presParOf" srcId="{2E0A430E-A836-41AE-892E-8960FA9B70DB}" destId="{E7D46CAB-1A5B-4DE3-9EBC-2DCDFFAD9658}" srcOrd="4" destOrd="0" presId="urn:microsoft.com/office/officeart/2005/8/layout/default"/>
    <dgm:cxn modelId="{94BF0038-FF28-41AF-AB74-4B261C000F92}" type="presParOf" srcId="{2E0A430E-A836-41AE-892E-8960FA9B70DB}" destId="{FF2FEE1A-5805-4602-9685-675A491C3C3F}" srcOrd="5" destOrd="0" presId="urn:microsoft.com/office/officeart/2005/8/layout/default"/>
    <dgm:cxn modelId="{B91BDBE3-6159-4A53-9819-CC75D524C48A}" type="presParOf" srcId="{2E0A430E-A836-41AE-892E-8960FA9B70DB}" destId="{9F9D0F40-DF49-4345-BB5C-EBB8640B83F4}" srcOrd="6" destOrd="0" presId="urn:microsoft.com/office/officeart/2005/8/layout/default"/>
    <dgm:cxn modelId="{260AF849-F950-4F86-B6A3-512BB088BF21}" type="presParOf" srcId="{2E0A430E-A836-41AE-892E-8960FA9B70DB}" destId="{57C2E6DC-E1C6-40DF-AAF7-DD4556107901}" srcOrd="7" destOrd="0" presId="urn:microsoft.com/office/officeart/2005/8/layout/default"/>
    <dgm:cxn modelId="{44F1005E-B923-4C18-9CED-55513F5376B4}" type="presParOf" srcId="{2E0A430E-A836-41AE-892E-8960FA9B70DB}" destId="{B0A41072-FC16-43E5-A2F7-762C2A9CD049}" srcOrd="8" destOrd="0" presId="urn:microsoft.com/office/officeart/2005/8/layout/default"/>
    <dgm:cxn modelId="{A9D92490-E060-4072-BE58-684C1ACFBEB9}" type="presParOf" srcId="{2E0A430E-A836-41AE-892E-8960FA9B70DB}" destId="{F1CD3823-BBDF-4316-878E-740188DD185D}" srcOrd="9" destOrd="0" presId="urn:microsoft.com/office/officeart/2005/8/layout/default"/>
    <dgm:cxn modelId="{7FD997E6-CB39-4C5B-8E10-CBF6AF792784}" type="presParOf" srcId="{2E0A430E-A836-41AE-892E-8960FA9B70DB}" destId="{E7F94200-3011-4959-A23E-DDA1402A4DA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67E4C-CA32-4CF0-A0F5-4EA1F629AF16}">
      <dsp:nvSpPr>
        <dsp:cNvPr id="0" name=""/>
        <dsp:cNvSpPr/>
      </dsp:nvSpPr>
      <dsp:spPr>
        <a:xfrm>
          <a:off x="0" y="29190"/>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Collection and use of personally identifiable Information</a:t>
          </a:r>
        </a:p>
      </dsp:txBody>
      <dsp:txXfrm>
        <a:off x="37696" y="66886"/>
        <a:ext cx="6553412" cy="696808"/>
      </dsp:txXfrm>
    </dsp:sp>
    <dsp:sp modelId="{2BC3675C-4415-4F98-B27F-F513B5B2ED2B}">
      <dsp:nvSpPr>
        <dsp:cNvPr id="0" name=""/>
        <dsp:cNvSpPr/>
      </dsp:nvSpPr>
      <dsp:spPr>
        <a:xfrm>
          <a:off x="0" y="858990"/>
          <a:ext cx="6628804" cy="7722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Data creep</a:t>
          </a:r>
        </a:p>
      </dsp:txBody>
      <dsp:txXfrm>
        <a:off x="37696" y="896686"/>
        <a:ext cx="6553412" cy="696808"/>
      </dsp:txXfrm>
    </dsp:sp>
    <dsp:sp modelId="{C06F5504-5D06-4063-8CAA-4E0781A0A666}">
      <dsp:nvSpPr>
        <dsp:cNvPr id="0" name=""/>
        <dsp:cNvSpPr/>
      </dsp:nvSpPr>
      <dsp:spPr>
        <a:xfrm>
          <a:off x="0" y="1688790"/>
          <a:ext cx="6628804" cy="7722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Data quality</a:t>
          </a:r>
        </a:p>
      </dsp:txBody>
      <dsp:txXfrm>
        <a:off x="37696" y="1726486"/>
        <a:ext cx="6553412" cy="696808"/>
      </dsp:txXfrm>
    </dsp:sp>
    <dsp:sp modelId="{CB2631C7-A87E-4DB3-990B-58B396872F39}">
      <dsp:nvSpPr>
        <dsp:cNvPr id="0" name=""/>
        <dsp:cNvSpPr/>
      </dsp:nvSpPr>
      <dsp:spPr>
        <a:xfrm>
          <a:off x="0" y="2518590"/>
          <a:ext cx="6628804" cy="7722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Access and security</a:t>
          </a:r>
        </a:p>
      </dsp:txBody>
      <dsp:txXfrm>
        <a:off x="37696" y="2556286"/>
        <a:ext cx="6553412" cy="696808"/>
      </dsp:txXfrm>
    </dsp:sp>
    <dsp:sp modelId="{79F37BA3-0CBD-46DB-9C7B-4FEEC74ADAE1}">
      <dsp:nvSpPr>
        <dsp:cNvPr id="0" name=""/>
        <dsp:cNvSpPr/>
      </dsp:nvSpPr>
      <dsp:spPr>
        <a:xfrm>
          <a:off x="0" y="3348390"/>
          <a:ext cx="6628804" cy="7722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Biased insights that may harm students</a:t>
          </a:r>
        </a:p>
      </dsp:txBody>
      <dsp:txXfrm>
        <a:off x="37696" y="3386086"/>
        <a:ext cx="6553412" cy="696808"/>
      </dsp:txXfrm>
    </dsp:sp>
    <dsp:sp modelId="{A90F1F47-E9B6-47B1-8B44-82B2531A7C47}">
      <dsp:nvSpPr>
        <dsp:cNvPr id="0" name=""/>
        <dsp:cNvSpPr/>
      </dsp:nvSpPr>
      <dsp:spPr>
        <a:xfrm>
          <a:off x="0" y="4178190"/>
          <a:ext cx="6628804" cy="7722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Black box analytics</a:t>
          </a:r>
        </a:p>
      </dsp:txBody>
      <dsp:txXfrm>
        <a:off x="37696" y="4215886"/>
        <a:ext cx="6553412"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FDEDB-0326-40DF-A253-6A6B9659A9E3}">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Moral necessity to use data focusing on what is important in the education process for the student</a:t>
          </a:r>
        </a:p>
      </dsp:txBody>
      <dsp:txXfrm>
        <a:off x="0" y="93057"/>
        <a:ext cx="3005666" cy="1803399"/>
      </dsp:txXfrm>
    </dsp:sp>
    <dsp:sp modelId="{997C8370-C6FC-472E-A827-64E8B1B46D9B}">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Students provide informed consent</a:t>
          </a:r>
        </a:p>
      </dsp:txBody>
      <dsp:txXfrm>
        <a:off x="3306233" y="93057"/>
        <a:ext cx="3005666" cy="1803399"/>
      </dsp:txXfrm>
    </dsp:sp>
    <dsp:sp modelId="{E7D46CAB-1A5B-4DE3-9EBC-2DCDFFAD9658}">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Data has an expiration date</a:t>
          </a:r>
        </a:p>
      </dsp:txBody>
      <dsp:txXfrm>
        <a:off x="6612466" y="93057"/>
        <a:ext cx="3005666" cy="1803399"/>
      </dsp:txXfrm>
    </dsp:sp>
    <dsp:sp modelId="{9F9D0F40-DF49-4345-BB5C-EBB8640B83F4}">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Student outcomes are influenced by various factors</a:t>
          </a:r>
        </a:p>
      </dsp:txBody>
      <dsp:txXfrm>
        <a:off x="0" y="2197024"/>
        <a:ext cx="3005666" cy="1803399"/>
      </dsp:txXfrm>
    </dsp:sp>
    <dsp:sp modelId="{B0A41072-FC16-43E5-A2F7-762C2A9CD049}">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Transparent standards, access, storage, security, &amp; privacy policies</a:t>
          </a:r>
        </a:p>
      </dsp:txBody>
      <dsp:txXfrm>
        <a:off x="3306233" y="2197024"/>
        <a:ext cx="3005666" cy="1803399"/>
      </dsp:txXfrm>
    </dsp:sp>
    <dsp:sp modelId="{E7F94200-3011-4959-A23E-DDA1402A4DA6}">
      <dsp:nvSpPr>
        <dsp:cNvPr id="0" name=""/>
        <dsp:cNvSpPr/>
      </dsp:nvSpPr>
      <dsp:spPr>
        <a:xfrm>
          <a:off x="6555899" y="2187592"/>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Institutions embrace value of learning analytics and its potential impact on student success</a:t>
          </a:r>
        </a:p>
      </dsp:txBody>
      <dsp:txXfrm>
        <a:off x="6555899" y="2187592"/>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EF16D89-2A95-42FA-9B5D-F5532757BF0C}" type="datetimeFigureOut">
              <a:rPr lang="en-US" smtClean="0"/>
              <a:t>4/18/2019</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181DFD3-881C-4F76-BB81-AE76E9C9BD7A}" type="slidenum">
              <a:rPr lang="en-US" smtClean="0"/>
              <a:t>‹#›</a:t>
            </a:fld>
            <a:endParaRPr lang="en-US"/>
          </a:p>
        </p:txBody>
      </p:sp>
    </p:spTree>
    <p:extLst>
      <p:ext uri="{BB962C8B-B14F-4D97-AF65-F5344CB8AC3E}">
        <p14:creationId xmlns:p14="http://schemas.microsoft.com/office/powerpoint/2010/main" val="2546721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9A0FCF85-A884-422A-A616-82155F09F712}" type="datetimeFigureOut">
              <a:rPr lang="en-US" smtClean="0"/>
              <a:t>4/18/2019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BE88274B-1FFF-45B6-9B9D-9B348D009EDA}" type="slidenum">
              <a:rPr lang="en-US" smtClean="0"/>
              <a:t>‹#›</a:t>
            </a:fld>
            <a:endParaRPr lang="en-US"/>
          </a:p>
        </p:txBody>
      </p:sp>
    </p:spTree>
    <p:extLst>
      <p:ext uri="{BB962C8B-B14F-4D97-AF65-F5344CB8AC3E}">
        <p14:creationId xmlns:p14="http://schemas.microsoft.com/office/powerpoint/2010/main" val="43615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Alig was not able to make it to the summit.</a:t>
            </a:r>
          </a:p>
          <a:p>
            <a:r>
              <a:rPr lang="en-US" dirty="0"/>
              <a:t>I am Denise Nadasen: APLU, UMCP, UMUC, BOR.</a:t>
            </a:r>
          </a:p>
          <a:p>
            <a:r>
              <a:rPr lang="en-US" dirty="0"/>
              <a:t>25 years ago, data security was not an issue.</a:t>
            </a:r>
          </a:p>
          <a:p>
            <a:r>
              <a:rPr lang="en-US" dirty="0"/>
              <a:t>I started in this area about 5 years ago.</a:t>
            </a:r>
          </a:p>
          <a:p>
            <a:r>
              <a:rPr lang="en-US" dirty="0"/>
              <a:t>It is an evolving topic.</a:t>
            </a:r>
          </a:p>
        </p:txBody>
      </p:sp>
      <p:sp>
        <p:nvSpPr>
          <p:cNvPr id="4" name="Slide Number Placeholder 3"/>
          <p:cNvSpPr>
            <a:spLocks noGrp="1"/>
          </p:cNvSpPr>
          <p:nvPr>
            <p:ph type="sldNum" sz="quarter" idx="5"/>
          </p:nvPr>
        </p:nvSpPr>
        <p:spPr/>
        <p:txBody>
          <a:bodyPr/>
          <a:lstStyle/>
          <a:p>
            <a:fld id="{BE88274B-1FFF-45B6-9B9D-9B348D009EDA}" type="slidenum">
              <a:rPr lang="en-US" smtClean="0"/>
              <a:t>1</a:t>
            </a:fld>
            <a:endParaRPr lang="en-US"/>
          </a:p>
        </p:txBody>
      </p:sp>
    </p:spTree>
    <p:extLst>
      <p:ext uri="{BB962C8B-B14F-4D97-AF65-F5344CB8AC3E}">
        <p14:creationId xmlns:p14="http://schemas.microsoft.com/office/powerpoint/2010/main" val="347993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Admissions workshop at Bucknell for parents. </a:t>
            </a:r>
          </a:p>
          <a:p>
            <a:r>
              <a:rPr lang="en-US" dirty="0"/>
              <a:t>UMCP example. </a:t>
            </a:r>
          </a:p>
          <a:p>
            <a:r>
              <a:rPr lang="en-US" dirty="0"/>
              <a:t>Neighbor.</a:t>
            </a:r>
          </a:p>
        </p:txBody>
      </p:sp>
      <p:sp>
        <p:nvSpPr>
          <p:cNvPr id="4" name="Slide Number Placeholder 3"/>
          <p:cNvSpPr>
            <a:spLocks noGrp="1"/>
          </p:cNvSpPr>
          <p:nvPr>
            <p:ph type="sldNum" sz="quarter" idx="5"/>
          </p:nvPr>
        </p:nvSpPr>
        <p:spPr/>
        <p:txBody>
          <a:bodyPr/>
          <a:lstStyle/>
          <a:p>
            <a:fld id="{BE88274B-1FFF-45B6-9B9D-9B348D009EDA}" type="slidenum">
              <a:rPr lang="en-US" smtClean="0"/>
              <a:t>10</a:t>
            </a:fld>
            <a:endParaRPr lang="en-US"/>
          </a:p>
        </p:txBody>
      </p:sp>
    </p:spTree>
    <p:extLst>
      <p:ext uri="{BB962C8B-B14F-4D97-AF65-F5344CB8AC3E}">
        <p14:creationId xmlns:p14="http://schemas.microsoft.com/office/powerpoint/2010/main" val="17114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PII: Any information that permits the identity of an individual to be directly or indirectly</a:t>
            </a:r>
          </a:p>
          <a:p>
            <a:r>
              <a:rPr lang="en-US" dirty="0"/>
              <a:t>Inferred. </a:t>
            </a:r>
          </a:p>
          <a:p>
            <a:r>
              <a:rPr lang="en-US" dirty="0"/>
              <a:t>Example:  A research firm examines outcomes of various subgroups of students across universities.  They need unit record data. Do you share SSN? Birthdate? Race? Grades? Fin Aid info?</a:t>
            </a:r>
          </a:p>
          <a:p>
            <a:r>
              <a:rPr lang="en-US" dirty="0"/>
              <a:t>Data Creep: Is the data used to help students or to help the university?  </a:t>
            </a:r>
          </a:p>
          <a:p>
            <a:r>
              <a:rPr lang="en-US" dirty="0"/>
              <a:t>Example: Using transfer credit information to improve recruitment efforts.</a:t>
            </a:r>
          </a:p>
          <a:p>
            <a:r>
              <a:rPr lang="en-US" dirty="0"/>
              <a:t>Quality data: Garbage in garbage out</a:t>
            </a:r>
          </a:p>
          <a:p>
            <a:r>
              <a:rPr lang="en-US" dirty="0"/>
              <a:t>Access: Data in ERP was secure, but PeopleSoft was not.</a:t>
            </a:r>
          </a:p>
          <a:p>
            <a:r>
              <a:rPr lang="en-US" dirty="0"/>
              <a:t>Bias: Historic data may have biases baked in.  Men in STEM and women in EDUC. </a:t>
            </a:r>
          </a:p>
          <a:p>
            <a:r>
              <a:rPr lang="en-US" dirty="0"/>
              <a:t>Black box: Married students had a higher graduation rate.  </a:t>
            </a:r>
          </a:p>
        </p:txBody>
      </p:sp>
      <p:sp>
        <p:nvSpPr>
          <p:cNvPr id="4" name="Slide Number Placeholder 3"/>
          <p:cNvSpPr>
            <a:spLocks noGrp="1"/>
          </p:cNvSpPr>
          <p:nvPr>
            <p:ph type="sldNum" sz="quarter" idx="5"/>
          </p:nvPr>
        </p:nvSpPr>
        <p:spPr/>
        <p:txBody>
          <a:bodyPr/>
          <a:lstStyle/>
          <a:p>
            <a:fld id="{BE88274B-1FFF-45B6-9B9D-9B348D009EDA}" type="slidenum">
              <a:rPr lang="en-US" smtClean="0"/>
              <a:t>11</a:t>
            </a:fld>
            <a:endParaRPr lang="en-US"/>
          </a:p>
        </p:txBody>
      </p:sp>
    </p:spTree>
    <p:extLst>
      <p:ext uri="{BB962C8B-B14F-4D97-AF65-F5344CB8AC3E}">
        <p14:creationId xmlns:p14="http://schemas.microsoft.com/office/powerpoint/2010/main" val="22731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policies govern the use of PII to protect individual privacy.</a:t>
            </a:r>
          </a:p>
          <a:p>
            <a:r>
              <a:rPr lang="en-US" dirty="0"/>
              <a:t>Best practices for collection, storage, and use.</a:t>
            </a:r>
          </a:p>
          <a:p>
            <a:r>
              <a:rPr lang="en-US" dirty="0"/>
              <a:t>Transparency is acknowledging how data will be used.</a:t>
            </a:r>
          </a:p>
          <a:p>
            <a:r>
              <a:rPr lang="en-US" dirty="0"/>
              <a:t>Allow students to opt in or opt out.</a:t>
            </a:r>
          </a:p>
          <a:p>
            <a:r>
              <a:rPr lang="en-US" dirty="0"/>
              <a:t>Use the data for its intended purpose.</a:t>
            </a:r>
          </a:p>
          <a:p>
            <a:r>
              <a:rPr lang="en-US" dirty="0"/>
              <a:t>Secure data behind a firewall.</a:t>
            </a:r>
          </a:p>
          <a:p>
            <a:r>
              <a:rPr lang="en-US" dirty="0"/>
              <a:t>Limit access.</a:t>
            </a:r>
          </a:p>
          <a:p>
            <a:r>
              <a:rPr lang="en-US" dirty="0"/>
              <a:t>Who is responsible for the collection and security of the data?</a:t>
            </a:r>
          </a:p>
        </p:txBody>
      </p:sp>
      <p:sp>
        <p:nvSpPr>
          <p:cNvPr id="4" name="Slide Number Placeholder 3"/>
          <p:cNvSpPr>
            <a:spLocks noGrp="1"/>
          </p:cNvSpPr>
          <p:nvPr>
            <p:ph type="sldNum" sz="quarter" idx="5"/>
          </p:nvPr>
        </p:nvSpPr>
        <p:spPr/>
        <p:txBody>
          <a:bodyPr/>
          <a:lstStyle/>
          <a:p>
            <a:fld id="{BE88274B-1FFF-45B6-9B9D-9B348D009EDA}" type="slidenum">
              <a:rPr lang="en-US" smtClean="0"/>
              <a:t>12</a:t>
            </a:fld>
            <a:endParaRPr lang="en-US"/>
          </a:p>
        </p:txBody>
      </p:sp>
    </p:spTree>
    <p:extLst>
      <p:ext uri="{BB962C8B-B14F-4D97-AF65-F5344CB8AC3E}">
        <p14:creationId xmlns:p14="http://schemas.microsoft.com/office/powerpoint/2010/main" val="298478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you have it ….</a:t>
            </a:r>
          </a:p>
          <a:p>
            <a:r>
              <a:rPr lang="en-US" dirty="0"/>
              <a:t>Transparency …</a:t>
            </a:r>
          </a:p>
          <a:p>
            <a:r>
              <a:rPr lang="en-US" dirty="0"/>
              <a:t>To help students … or to make money?</a:t>
            </a:r>
          </a:p>
          <a:p>
            <a:r>
              <a:rPr lang="en-US" dirty="0"/>
              <a:t>Do you have all the data you need to draw accurate conclusions?</a:t>
            </a:r>
          </a:p>
          <a:p>
            <a:r>
              <a:rPr lang="en-US" dirty="0"/>
              <a:t>Data ownership vs. stewardship.</a:t>
            </a:r>
          </a:p>
          <a:p>
            <a:r>
              <a:rPr lang="en-US" dirty="0"/>
              <a:t>Access.</a:t>
            </a:r>
          </a:p>
          <a:p>
            <a:r>
              <a:rPr lang="en-US" dirty="0"/>
              <a:t>Examine the potential biases in the historic data and in the algorithms.</a:t>
            </a:r>
          </a:p>
          <a:p>
            <a:r>
              <a:rPr lang="en-US" dirty="0"/>
              <a:t>What could happen if you take action on a biased conclusion?</a:t>
            </a:r>
          </a:p>
          <a:p>
            <a:r>
              <a:rPr lang="en-US" dirty="0"/>
              <a:t>What are the stakes? </a:t>
            </a:r>
          </a:p>
          <a:p>
            <a:r>
              <a:rPr lang="en-US" dirty="0"/>
              <a:t>REMEMBER THAT THESE ARE PEOPLE.  </a:t>
            </a:r>
          </a:p>
        </p:txBody>
      </p:sp>
      <p:sp>
        <p:nvSpPr>
          <p:cNvPr id="4" name="Slide Number Placeholder 3"/>
          <p:cNvSpPr>
            <a:spLocks noGrp="1"/>
          </p:cNvSpPr>
          <p:nvPr>
            <p:ph type="sldNum" sz="quarter" idx="5"/>
          </p:nvPr>
        </p:nvSpPr>
        <p:spPr/>
        <p:txBody>
          <a:bodyPr/>
          <a:lstStyle/>
          <a:p>
            <a:fld id="{BE88274B-1FFF-45B6-9B9D-9B348D009EDA}" type="slidenum">
              <a:rPr lang="en-US" smtClean="0"/>
              <a:t>13</a:t>
            </a:fld>
            <a:endParaRPr lang="en-US"/>
          </a:p>
        </p:txBody>
      </p:sp>
    </p:spTree>
    <p:extLst>
      <p:ext uri="{BB962C8B-B14F-4D97-AF65-F5344CB8AC3E}">
        <p14:creationId xmlns:p14="http://schemas.microsoft.com/office/powerpoint/2010/main" val="359412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creep?</a:t>
            </a:r>
          </a:p>
          <a:p>
            <a:r>
              <a:rPr lang="en-US" dirty="0"/>
              <a:t>Is this what the data was intended for?</a:t>
            </a:r>
          </a:p>
          <a:p>
            <a:r>
              <a:rPr lang="en-US" dirty="0"/>
              <a:t>What if the data did not include SSN?</a:t>
            </a:r>
          </a:p>
          <a:p>
            <a:endParaRPr lang="en-US" dirty="0"/>
          </a:p>
        </p:txBody>
      </p:sp>
      <p:sp>
        <p:nvSpPr>
          <p:cNvPr id="4" name="Slide Number Placeholder 3"/>
          <p:cNvSpPr>
            <a:spLocks noGrp="1"/>
          </p:cNvSpPr>
          <p:nvPr>
            <p:ph type="sldNum" sz="quarter" idx="5"/>
          </p:nvPr>
        </p:nvSpPr>
        <p:spPr/>
        <p:txBody>
          <a:bodyPr/>
          <a:lstStyle/>
          <a:p>
            <a:fld id="{BE88274B-1FFF-45B6-9B9D-9B348D009EDA}" type="slidenum">
              <a:rPr lang="en-US" smtClean="0"/>
              <a:t>14</a:t>
            </a:fld>
            <a:endParaRPr lang="en-US"/>
          </a:p>
        </p:txBody>
      </p:sp>
    </p:spTree>
    <p:extLst>
      <p:ext uri="{BB962C8B-B14F-4D97-AF65-F5344CB8AC3E}">
        <p14:creationId xmlns:p14="http://schemas.microsoft.com/office/powerpoint/2010/main" val="87322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focused morality.</a:t>
            </a:r>
          </a:p>
          <a:p>
            <a:r>
              <a:rPr lang="en-US" dirty="0"/>
              <a:t>Transparency.</a:t>
            </a:r>
          </a:p>
          <a:p>
            <a:r>
              <a:rPr lang="en-US" dirty="0"/>
              <a:t>Do we need to keep it forever?  </a:t>
            </a:r>
          </a:p>
          <a:p>
            <a:r>
              <a:rPr lang="en-US" dirty="0"/>
              <a:t>Are we drawing conclusions based on race when there may be other mitigating factors?</a:t>
            </a:r>
          </a:p>
          <a:p>
            <a:r>
              <a:rPr lang="en-US" dirty="0"/>
              <a:t>Transparency.</a:t>
            </a:r>
          </a:p>
          <a:p>
            <a:r>
              <a:rPr lang="en-US" dirty="0"/>
              <a:t>Student-centered.</a:t>
            </a:r>
          </a:p>
        </p:txBody>
      </p:sp>
      <p:sp>
        <p:nvSpPr>
          <p:cNvPr id="4" name="Slide Number Placeholder 3"/>
          <p:cNvSpPr>
            <a:spLocks noGrp="1"/>
          </p:cNvSpPr>
          <p:nvPr>
            <p:ph type="sldNum" sz="quarter" idx="5"/>
          </p:nvPr>
        </p:nvSpPr>
        <p:spPr/>
        <p:txBody>
          <a:bodyPr/>
          <a:lstStyle/>
          <a:p>
            <a:fld id="{BE88274B-1FFF-45B6-9B9D-9B348D009EDA}" type="slidenum">
              <a:rPr lang="en-US" smtClean="0"/>
              <a:t>15</a:t>
            </a:fld>
            <a:endParaRPr lang="en-US"/>
          </a:p>
        </p:txBody>
      </p:sp>
    </p:spTree>
    <p:extLst>
      <p:ext uri="{BB962C8B-B14F-4D97-AF65-F5344CB8AC3E}">
        <p14:creationId xmlns:p14="http://schemas.microsoft.com/office/powerpoint/2010/main" val="195007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8274B-1FFF-45B6-9B9D-9B348D009EDA}" type="slidenum">
              <a:rPr lang="en-US" smtClean="0"/>
              <a:t>16</a:t>
            </a:fld>
            <a:endParaRPr lang="en-US"/>
          </a:p>
        </p:txBody>
      </p:sp>
    </p:spTree>
    <p:extLst>
      <p:ext uri="{BB962C8B-B14F-4D97-AF65-F5344CB8AC3E}">
        <p14:creationId xmlns:p14="http://schemas.microsoft.com/office/powerpoint/2010/main" val="113123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discuss DG in much depth. </a:t>
            </a:r>
          </a:p>
          <a:p>
            <a:r>
              <a:rPr lang="en-US" dirty="0"/>
              <a:t>First, it is an entire presentation by itself.</a:t>
            </a:r>
          </a:p>
          <a:p>
            <a:r>
              <a:rPr lang="en-US" dirty="0"/>
              <a:t>Second, UNT covered this very well in their presentation yesterday. </a:t>
            </a:r>
          </a:p>
        </p:txBody>
      </p:sp>
      <p:sp>
        <p:nvSpPr>
          <p:cNvPr id="4" name="Slide Number Placeholder 3"/>
          <p:cNvSpPr>
            <a:spLocks noGrp="1"/>
          </p:cNvSpPr>
          <p:nvPr>
            <p:ph type="sldNum" sz="quarter" idx="5"/>
          </p:nvPr>
        </p:nvSpPr>
        <p:spPr/>
        <p:txBody>
          <a:bodyPr/>
          <a:lstStyle/>
          <a:p>
            <a:fld id="{BE88274B-1FFF-45B6-9B9D-9B348D009EDA}" type="slidenum">
              <a:rPr lang="en-US" smtClean="0"/>
              <a:t>17</a:t>
            </a:fld>
            <a:endParaRPr lang="en-US"/>
          </a:p>
        </p:txBody>
      </p:sp>
    </p:spTree>
    <p:extLst>
      <p:ext uri="{BB962C8B-B14F-4D97-AF65-F5344CB8AC3E}">
        <p14:creationId xmlns:p14="http://schemas.microsoft.com/office/powerpoint/2010/main" val="288222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organized</a:t>
            </a:r>
          </a:p>
          <a:p>
            <a:r>
              <a:rPr lang="en-US" dirty="0"/>
              <a:t>Get buy in</a:t>
            </a:r>
          </a:p>
          <a:p>
            <a:r>
              <a:rPr lang="en-US" dirty="0"/>
              <a:t>Communicate</a:t>
            </a:r>
          </a:p>
        </p:txBody>
      </p:sp>
      <p:sp>
        <p:nvSpPr>
          <p:cNvPr id="4" name="Slide Number Placeholder 3"/>
          <p:cNvSpPr>
            <a:spLocks noGrp="1"/>
          </p:cNvSpPr>
          <p:nvPr>
            <p:ph type="sldNum" sz="quarter" idx="5"/>
          </p:nvPr>
        </p:nvSpPr>
        <p:spPr/>
        <p:txBody>
          <a:bodyPr/>
          <a:lstStyle/>
          <a:p>
            <a:fld id="{BE88274B-1FFF-45B6-9B9D-9B348D009EDA}" type="slidenum">
              <a:rPr lang="en-US" smtClean="0"/>
              <a:t>18</a:t>
            </a:fld>
            <a:endParaRPr lang="en-US"/>
          </a:p>
        </p:txBody>
      </p:sp>
    </p:spTree>
    <p:extLst>
      <p:ext uri="{BB962C8B-B14F-4D97-AF65-F5344CB8AC3E}">
        <p14:creationId xmlns:p14="http://schemas.microsoft.com/office/powerpoint/2010/main" val="195980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8274B-1FFF-45B6-9B9D-9B348D009EDA}" type="slidenum">
              <a:rPr lang="en-US" smtClean="0"/>
              <a:t>19</a:t>
            </a:fld>
            <a:endParaRPr lang="en-US"/>
          </a:p>
        </p:txBody>
      </p:sp>
    </p:spTree>
    <p:extLst>
      <p:ext uri="{BB962C8B-B14F-4D97-AF65-F5344CB8AC3E}">
        <p14:creationId xmlns:p14="http://schemas.microsoft.com/office/powerpoint/2010/main" val="178846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scenarios and identify potential problems.</a:t>
            </a:r>
          </a:p>
          <a:p>
            <a:r>
              <a:rPr lang="en-US" dirty="0"/>
              <a:t>Both intentional and unintentional bias.</a:t>
            </a:r>
          </a:p>
          <a:p>
            <a:r>
              <a:rPr lang="en-US" dirty="0"/>
              <a:t>Leading researchers: Sharon Slade, George Siemens, Abelardo Pardo, Paul Prinsloo.</a:t>
            </a:r>
          </a:p>
          <a:p>
            <a:r>
              <a:rPr lang="en-US" dirty="0"/>
              <a:t>GDPR.</a:t>
            </a:r>
          </a:p>
          <a:p>
            <a:r>
              <a:rPr lang="en-US" dirty="0"/>
              <a:t>Discuss components of an ethical framework and DG strategies.</a:t>
            </a:r>
          </a:p>
          <a:p>
            <a:r>
              <a:rPr lang="en-US" dirty="0"/>
              <a:t>There will be questions that I will ask you and you should answers.  </a:t>
            </a:r>
          </a:p>
        </p:txBody>
      </p:sp>
      <p:sp>
        <p:nvSpPr>
          <p:cNvPr id="4" name="Slide Number Placeholder 3"/>
          <p:cNvSpPr>
            <a:spLocks noGrp="1"/>
          </p:cNvSpPr>
          <p:nvPr>
            <p:ph type="sldNum" sz="quarter" idx="5"/>
          </p:nvPr>
        </p:nvSpPr>
        <p:spPr/>
        <p:txBody>
          <a:bodyPr/>
          <a:lstStyle/>
          <a:p>
            <a:fld id="{BE88274B-1FFF-45B6-9B9D-9B348D009EDA}" type="slidenum">
              <a:rPr lang="en-US" smtClean="0"/>
              <a:t>2</a:t>
            </a:fld>
            <a:endParaRPr lang="en-US"/>
          </a:p>
        </p:txBody>
      </p:sp>
    </p:spTree>
    <p:extLst>
      <p:ext uri="{BB962C8B-B14F-4D97-AF65-F5344CB8AC3E}">
        <p14:creationId xmlns:p14="http://schemas.microsoft.com/office/powerpoint/2010/main" val="399592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88274B-1FFF-45B6-9B9D-9B348D009EDA}" type="slidenum">
              <a:rPr lang="en-US" smtClean="0"/>
              <a:t>20</a:t>
            </a:fld>
            <a:endParaRPr lang="en-US"/>
          </a:p>
        </p:txBody>
      </p:sp>
    </p:spTree>
    <p:extLst>
      <p:ext uri="{BB962C8B-B14F-4D97-AF65-F5344CB8AC3E}">
        <p14:creationId xmlns:p14="http://schemas.microsoft.com/office/powerpoint/2010/main" val="399912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88274B-1FFF-45B6-9B9D-9B348D009EDA}" type="slidenum">
              <a:rPr lang="en-US" smtClean="0"/>
              <a:t>21</a:t>
            </a:fld>
            <a:endParaRPr lang="en-US"/>
          </a:p>
        </p:txBody>
      </p:sp>
    </p:spTree>
    <p:extLst>
      <p:ext uri="{BB962C8B-B14F-4D97-AF65-F5344CB8AC3E}">
        <p14:creationId xmlns:p14="http://schemas.microsoft.com/office/powerpoint/2010/main" val="281189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you have it doesn’t mean you use it.</a:t>
            </a:r>
          </a:p>
          <a:p>
            <a:r>
              <a:rPr lang="en-US" dirty="0"/>
              <a:t>You don’t share data without permission … of who? </a:t>
            </a:r>
          </a:p>
          <a:p>
            <a:r>
              <a:rPr lang="en-US" dirty="0"/>
              <a:t>What policies exist on data sharing? </a:t>
            </a:r>
          </a:p>
        </p:txBody>
      </p:sp>
      <p:sp>
        <p:nvSpPr>
          <p:cNvPr id="4" name="Slide Number Placeholder 3"/>
          <p:cNvSpPr>
            <a:spLocks noGrp="1"/>
          </p:cNvSpPr>
          <p:nvPr>
            <p:ph type="sldNum" sz="quarter" idx="5"/>
          </p:nvPr>
        </p:nvSpPr>
        <p:spPr/>
        <p:txBody>
          <a:bodyPr/>
          <a:lstStyle/>
          <a:p>
            <a:fld id="{BE88274B-1FFF-45B6-9B9D-9B348D009EDA}" type="slidenum">
              <a:rPr lang="en-US" smtClean="0"/>
              <a:t>22</a:t>
            </a:fld>
            <a:endParaRPr lang="en-US"/>
          </a:p>
        </p:txBody>
      </p:sp>
    </p:spTree>
    <p:extLst>
      <p:ext uri="{BB962C8B-B14F-4D97-AF65-F5344CB8AC3E}">
        <p14:creationId xmlns:p14="http://schemas.microsoft.com/office/powerpoint/2010/main" val="105596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Invoke the cone of silence. It is safe to talk freely about questionable activities.  </a:t>
            </a:r>
          </a:p>
          <a:p>
            <a:endParaRPr lang="en-US" dirty="0"/>
          </a:p>
          <a:p>
            <a:r>
              <a:rPr lang="en-US" dirty="0"/>
              <a:t>Please write down an ethical issue that has come up at your campus. </a:t>
            </a:r>
          </a:p>
          <a:p>
            <a:endParaRPr lang="en-US" dirty="0"/>
          </a:p>
          <a:p>
            <a:r>
              <a:rPr lang="en-US" dirty="0"/>
              <a:t>At the end, I will ask a brave soul to share their example for discussion purposes.</a:t>
            </a:r>
          </a:p>
        </p:txBody>
      </p:sp>
      <p:sp>
        <p:nvSpPr>
          <p:cNvPr id="4" name="Slide Number Placeholder 3"/>
          <p:cNvSpPr>
            <a:spLocks noGrp="1"/>
          </p:cNvSpPr>
          <p:nvPr>
            <p:ph type="sldNum" sz="quarter" idx="5"/>
          </p:nvPr>
        </p:nvSpPr>
        <p:spPr/>
        <p:txBody>
          <a:bodyPr/>
          <a:lstStyle/>
          <a:p>
            <a:fld id="{BE88274B-1FFF-45B6-9B9D-9B348D009EDA}" type="slidenum">
              <a:rPr lang="en-US" smtClean="0"/>
              <a:t>3</a:t>
            </a:fld>
            <a:endParaRPr lang="en-US"/>
          </a:p>
        </p:txBody>
      </p:sp>
    </p:spTree>
    <p:extLst>
      <p:ext uri="{BB962C8B-B14F-4D97-AF65-F5344CB8AC3E}">
        <p14:creationId xmlns:p14="http://schemas.microsoft.com/office/powerpoint/2010/main" val="156167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balance between these two opposing approaches.</a:t>
            </a:r>
          </a:p>
          <a:p>
            <a:r>
              <a:rPr lang="en-US" dirty="0"/>
              <a:t>Both sides have the same goals.</a:t>
            </a:r>
          </a:p>
          <a:p>
            <a:r>
              <a:rPr lang="en-US" dirty="0"/>
              <a:t>Work together; collaborate.</a:t>
            </a:r>
          </a:p>
          <a:p>
            <a:r>
              <a:rPr lang="en-US" dirty="0"/>
              <a:t>Be the “Match made in heaven”</a:t>
            </a:r>
          </a:p>
        </p:txBody>
      </p:sp>
      <p:sp>
        <p:nvSpPr>
          <p:cNvPr id="4" name="Slide Number Placeholder 3"/>
          <p:cNvSpPr>
            <a:spLocks noGrp="1"/>
          </p:cNvSpPr>
          <p:nvPr>
            <p:ph type="sldNum" sz="quarter" idx="5"/>
          </p:nvPr>
        </p:nvSpPr>
        <p:spPr/>
        <p:txBody>
          <a:bodyPr/>
          <a:lstStyle/>
          <a:p>
            <a:fld id="{BE88274B-1FFF-45B6-9B9D-9B348D009EDA}" type="slidenum">
              <a:rPr lang="en-US" smtClean="0"/>
              <a:t>4</a:t>
            </a:fld>
            <a:endParaRPr lang="en-US"/>
          </a:p>
        </p:txBody>
      </p:sp>
    </p:spTree>
    <p:extLst>
      <p:ext uri="{BB962C8B-B14F-4D97-AF65-F5344CB8AC3E}">
        <p14:creationId xmlns:p14="http://schemas.microsoft.com/office/powerpoint/2010/main" val="203424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sample.</a:t>
            </a:r>
          </a:p>
          <a:p>
            <a:endParaRPr lang="en-US" dirty="0"/>
          </a:p>
          <a:p>
            <a:r>
              <a:rPr lang="en-US" dirty="0"/>
              <a:t>UMUC – Predicted FTGPA, First year retention, and graduation in 6 years based on academic performance at the community college with a relatively high level of accuracy.  Strong predictors. Math.</a:t>
            </a:r>
          </a:p>
          <a:p>
            <a:endParaRPr lang="en-US" dirty="0"/>
          </a:p>
          <a:p>
            <a:r>
              <a:rPr lang="en-US" dirty="0"/>
              <a:t>Mentoring, Engagement activities, improved experience, but not course success. </a:t>
            </a:r>
          </a:p>
          <a:p>
            <a:endParaRPr lang="en-US" dirty="0"/>
          </a:p>
        </p:txBody>
      </p:sp>
      <p:sp>
        <p:nvSpPr>
          <p:cNvPr id="4" name="Slide Number Placeholder 3"/>
          <p:cNvSpPr>
            <a:spLocks noGrp="1"/>
          </p:cNvSpPr>
          <p:nvPr>
            <p:ph type="sldNum" sz="quarter" idx="5"/>
          </p:nvPr>
        </p:nvSpPr>
        <p:spPr/>
        <p:txBody>
          <a:bodyPr/>
          <a:lstStyle/>
          <a:p>
            <a:fld id="{BE88274B-1FFF-45B6-9B9D-9B348D009EDA}" type="slidenum">
              <a:rPr lang="en-US" smtClean="0"/>
              <a:t>5</a:t>
            </a:fld>
            <a:endParaRPr lang="en-US"/>
          </a:p>
        </p:txBody>
      </p:sp>
    </p:spTree>
    <p:extLst>
      <p:ext uri="{BB962C8B-B14F-4D97-AF65-F5344CB8AC3E}">
        <p14:creationId xmlns:p14="http://schemas.microsoft.com/office/powerpoint/2010/main" val="27655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concerns?</a:t>
            </a:r>
          </a:p>
          <a:p>
            <a:r>
              <a:rPr lang="en-US" dirty="0"/>
              <a:t>Inherent bias in the analysis? What is the profile of Howard County students?</a:t>
            </a:r>
          </a:p>
          <a:p>
            <a:r>
              <a:rPr lang="en-US" dirty="0"/>
              <a:t>Could you be unintentionally biasing students geographically?</a:t>
            </a:r>
          </a:p>
          <a:p>
            <a:r>
              <a:rPr lang="en-US" dirty="0"/>
              <a:t>What would an appropriate response be to this type of analysis? </a:t>
            </a:r>
          </a:p>
        </p:txBody>
      </p:sp>
      <p:sp>
        <p:nvSpPr>
          <p:cNvPr id="4" name="Slide Number Placeholder 3"/>
          <p:cNvSpPr>
            <a:spLocks noGrp="1"/>
          </p:cNvSpPr>
          <p:nvPr>
            <p:ph type="sldNum" sz="quarter" idx="5"/>
          </p:nvPr>
        </p:nvSpPr>
        <p:spPr/>
        <p:txBody>
          <a:bodyPr/>
          <a:lstStyle/>
          <a:p>
            <a:fld id="{BE88274B-1FFF-45B6-9B9D-9B348D009EDA}" type="slidenum">
              <a:rPr lang="en-US" smtClean="0"/>
              <a:t>6</a:t>
            </a:fld>
            <a:endParaRPr lang="en-US"/>
          </a:p>
        </p:txBody>
      </p:sp>
    </p:spTree>
    <p:extLst>
      <p:ext uri="{BB962C8B-B14F-4D97-AF65-F5344CB8AC3E}">
        <p14:creationId xmlns:p14="http://schemas.microsoft.com/office/powerpoint/2010/main" val="356195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8274B-1FFF-45B6-9B9D-9B348D009EDA}" type="slidenum">
              <a:rPr lang="en-US" smtClean="0"/>
              <a:t>7</a:t>
            </a:fld>
            <a:endParaRPr lang="en-US"/>
          </a:p>
        </p:txBody>
      </p:sp>
    </p:spTree>
    <p:extLst>
      <p:ext uri="{BB962C8B-B14F-4D97-AF65-F5344CB8AC3E}">
        <p14:creationId xmlns:p14="http://schemas.microsoft.com/office/powerpoint/2010/main" val="39633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Prescriptive analytics is where we want to be. </a:t>
            </a:r>
          </a:p>
          <a:p>
            <a:r>
              <a:rPr lang="en-US" dirty="0"/>
              <a:t>Make sure the prescription is free of counter indications and </a:t>
            </a:r>
          </a:p>
          <a:p>
            <a:r>
              <a:rPr lang="en-US" dirty="0"/>
              <a:t>Be transparent about side effects</a:t>
            </a:r>
          </a:p>
        </p:txBody>
      </p:sp>
      <p:sp>
        <p:nvSpPr>
          <p:cNvPr id="4" name="Slide Number Placeholder 3"/>
          <p:cNvSpPr>
            <a:spLocks noGrp="1"/>
          </p:cNvSpPr>
          <p:nvPr>
            <p:ph type="sldNum" sz="quarter" idx="5"/>
          </p:nvPr>
        </p:nvSpPr>
        <p:spPr/>
        <p:txBody>
          <a:bodyPr/>
          <a:lstStyle/>
          <a:p>
            <a:fld id="{BE88274B-1FFF-45B6-9B9D-9B348D009EDA}" type="slidenum">
              <a:rPr lang="en-US" smtClean="0"/>
              <a:t>8</a:t>
            </a:fld>
            <a:endParaRPr lang="en-US"/>
          </a:p>
        </p:txBody>
      </p:sp>
    </p:spTree>
    <p:extLst>
      <p:ext uri="{BB962C8B-B14F-4D97-AF65-F5344CB8AC3E}">
        <p14:creationId xmlns:p14="http://schemas.microsoft.com/office/powerpoint/2010/main" val="358097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data may have baked in bias – men in stem and women in EDUC.</a:t>
            </a:r>
          </a:p>
          <a:p>
            <a:r>
              <a:rPr lang="en-US" dirty="0" err="1"/>
              <a:t>SsSu</a:t>
            </a:r>
            <a:r>
              <a:rPr lang="en-US" dirty="0"/>
              <a:t> is </a:t>
            </a:r>
            <a:r>
              <a:rPr lang="en-US" dirty="0" err="1"/>
              <a:t>is</a:t>
            </a:r>
            <a:r>
              <a:rPr lang="en-US" dirty="0"/>
              <a:t> often descriptive or diagnostic.</a:t>
            </a:r>
          </a:p>
          <a:p>
            <a:r>
              <a:rPr lang="en-US" dirty="0"/>
              <a:t>Risk Scores are predictive.</a:t>
            </a:r>
          </a:p>
          <a:p>
            <a:r>
              <a:rPr lang="en-US" dirty="0"/>
              <a:t>Different predictive model for </a:t>
            </a:r>
            <a:r>
              <a:rPr lang="en-US" dirty="0" err="1"/>
              <a:t>AfAm</a:t>
            </a:r>
            <a:r>
              <a:rPr lang="en-US" dirty="0"/>
              <a:t>.</a:t>
            </a:r>
          </a:p>
          <a:p>
            <a:r>
              <a:rPr lang="en-US" dirty="0"/>
              <a:t>	Pell Ss performed worse than non-</a:t>
            </a:r>
            <a:r>
              <a:rPr lang="en-US" dirty="0" err="1"/>
              <a:t>pell</a:t>
            </a:r>
            <a:r>
              <a:rPr lang="en-US" dirty="0"/>
              <a:t>.</a:t>
            </a:r>
          </a:p>
          <a:p>
            <a:r>
              <a:rPr lang="en-US" dirty="0"/>
              <a:t>	But they persisted at a higher rate.</a:t>
            </a:r>
          </a:p>
          <a:p>
            <a:r>
              <a:rPr lang="en-US" dirty="0"/>
              <a:t>	Persistence was a stronger predictor then performance.</a:t>
            </a:r>
          </a:p>
          <a:p>
            <a:r>
              <a:rPr lang="en-US" dirty="0"/>
              <a:t>Intervene with care (UMBC example).</a:t>
            </a:r>
          </a:p>
        </p:txBody>
      </p:sp>
      <p:sp>
        <p:nvSpPr>
          <p:cNvPr id="4" name="Slide Number Placeholder 3"/>
          <p:cNvSpPr>
            <a:spLocks noGrp="1"/>
          </p:cNvSpPr>
          <p:nvPr>
            <p:ph type="sldNum" sz="quarter" idx="5"/>
          </p:nvPr>
        </p:nvSpPr>
        <p:spPr/>
        <p:txBody>
          <a:bodyPr/>
          <a:lstStyle/>
          <a:p>
            <a:fld id="{BE88274B-1FFF-45B6-9B9D-9B348D009EDA}" type="slidenum">
              <a:rPr lang="en-US" smtClean="0"/>
              <a:t>9</a:t>
            </a:fld>
            <a:endParaRPr lang="en-US"/>
          </a:p>
        </p:txBody>
      </p:sp>
    </p:spTree>
    <p:extLst>
      <p:ext uri="{BB962C8B-B14F-4D97-AF65-F5344CB8AC3E}">
        <p14:creationId xmlns:p14="http://schemas.microsoft.com/office/powerpoint/2010/main" val="355611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749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054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107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176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745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29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2763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503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018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628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Nadasen Alig on Ethics in Analytics April 19,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689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Nadasen Alig on Ethics in Analytics April 19, 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206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926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Nadasen Alig on Ethics in Analytics April 19, 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46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Nadasen Alig on Ethics in Analytics April 19,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315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Nadasen Alig on Ethics in Analytics April 19,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390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Nadasen Alig on Ethics in Analytics April 19, 2019</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56992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ulie_Alig@uml.edu" TargetMode="External"/><Relationship Id="rId2" Type="http://schemas.openxmlformats.org/officeDocument/2006/relationships/hyperlink" Target="mailto:dnadasen@aplu.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197" y="770147"/>
            <a:ext cx="9055865" cy="1724829"/>
          </a:xfrm>
        </p:spPr>
        <p:txBody>
          <a:bodyPr>
            <a:normAutofit fontScale="90000"/>
          </a:bodyPr>
          <a:lstStyle/>
          <a:p>
            <a:pPr algn="l"/>
            <a:br>
              <a:rPr lang="en-US" sz="6000" dirty="0"/>
            </a:br>
            <a:r>
              <a:rPr lang="en-US" sz="5300" dirty="0"/>
              <a:t>Ethics in Predictive Analytics with a Data Governance Twist</a:t>
            </a:r>
            <a:endParaRPr lang="en-US" sz="6000" dirty="0"/>
          </a:p>
        </p:txBody>
      </p:sp>
      <p:sp>
        <p:nvSpPr>
          <p:cNvPr id="3" name="Subtitle 2"/>
          <p:cNvSpPr>
            <a:spLocks noGrp="1"/>
          </p:cNvSpPr>
          <p:nvPr>
            <p:ph type="subTitle" idx="1"/>
          </p:nvPr>
        </p:nvSpPr>
        <p:spPr>
          <a:xfrm>
            <a:off x="0" y="3597097"/>
            <a:ext cx="10001249" cy="2374045"/>
          </a:xfrm>
        </p:spPr>
        <p:txBody>
          <a:bodyPr>
            <a:normAutofit fontScale="92500"/>
          </a:bodyPr>
          <a:lstStyle/>
          <a:p>
            <a:r>
              <a:rPr lang="en-US" sz="2800" dirty="0">
                <a:solidFill>
                  <a:srgbClr val="002060"/>
                </a:solidFill>
              </a:rPr>
              <a:t>Enterprise Summit: Analytics</a:t>
            </a:r>
          </a:p>
          <a:p>
            <a:r>
              <a:rPr lang="en-US" sz="2800" dirty="0">
                <a:solidFill>
                  <a:srgbClr val="002060"/>
                </a:solidFill>
              </a:rPr>
              <a:t>April 19, 2019 | Long Beach, CA</a:t>
            </a:r>
          </a:p>
          <a:p>
            <a:r>
              <a:rPr lang="en-US" sz="2800" dirty="0">
                <a:solidFill>
                  <a:srgbClr val="002060"/>
                </a:solidFill>
              </a:rPr>
              <a:t>Denise Nadasen, Association of Public and Land-grant Universities</a:t>
            </a:r>
          </a:p>
          <a:p>
            <a:r>
              <a:rPr lang="en-US" sz="2800" dirty="0">
                <a:solidFill>
                  <a:srgbClr val="002060"/>
                </a:solidFill>
              </a:rPr>
              <a:t>Julie Alig, University of Massachusetts, Lowell </a:t>
            </a:r>
          </a:p>
        </p:txBody>
      </p:sp>
      <p:pic>
        <p:nvPicPr>
          <p:cNvPr id="5" name="Picture 4">
            <a:extLst>
              <a:ext uri="{FF2B5EF4-FFF2-40B4-BE49-F238E27FC236}">
                <a16:creationId xmlns:a16="http://schemas.microsoft.com/office/drawing/2014/main" id="{61EEEB5C-912C-4D61-A1DC-A19E507CDE0B}"/>
              </a:ext>
            </a:extLst>
          </p:cNvPr>
          <p:cNvPicPr>
            <a:picLocks noChangeAspect="1"/>
          </p:cNvPicPr>
          <p:nvPr/>
        </p:nvPicPr>
        <p:blipFill>
          <a:blip r:embed="rId3"/>
          <a:stretch>
            <a:fillRect/>
          </a:stretch>
        </p:blipFill>
        <p:spPr>
          <a:xfrm rot="16200000">
            <a:off x="8873803" y="2333409"/>
            <a:ext cx="986751" cy="713999"/>
          </a:xfrm>
          <a:prstGeom prst="rec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4" name="Picture 3">
            <a:extLst>
              <a:ext uri="{FF2B5EF4-FFF2-40B4-BE49-F238E27FC236}">
                <a16:creationId xmlns:a16="http://schemas.microsoft.com/office/drawing/2014/main" id="{F589BEB9-F0F1-4BBC-801A-B1BC411EE1E8}"/>
              </a:ext>
            </a:extLst>
          </p:cNvPr>
          <p:cNvPicPr>
            <a:picLocks noChangeAspect="1"/>
          </p:cNvPicPr>
          <p:nvPr/>
        </p:nvPicPr>
        <p:blipFill>
          <a:blip r:embed="rId4"/>
          <a:stretch>
            <a:fillRect/>
          </a:stretch>
        </p:blipFill>
        <p:spPr>
          <a:xfrm>
            <a:off x="0" y="6165273"/>
            <a:ext cx="3528075" cy="692727"/>
          </a:xfrm>
          <a:prstGeom prst="rect">
            <a:avLst/>
          </a:prstGeom>
        </p:spPr>
      </p:pic>
    </p:spTree>
    <p:extLst>
      <p:ext uri="{BB962C8B-B14F-4D97-AF65-F5344CB8AC3E}">
        <p14:creationId xmlns:p14="http://schemas.microsoft.com/office/powerpoint/2010/main" val="18121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4056" y="161779"/>
            <a:ext cx="6424440" cy="1320800"/>
          </a:xfrm>
        </p:spPr>
        <p:txBody>
          <a:bodyPr>
            <a:normAutofit/>
          </a:bodyPr>
          <a:lstStyle/>
          <a:p>
            <a:r>
              <a:rPr lang="en-US" dirty="0"/>
              <a:t>Scenario 2</a:t>
            </a:r>
          </a:p>
        </p:txBody>
      </p:sp>
      <p:pic>
        <p:nvPicPr>
          <p:cNvPr id="4" name="Picture 3">
            <a:extLst>
              <a:ext uri="{FF2B5EF4-FFF2-40B4-BE49-F238E27FC236}">
                <a16:creationId xmlns:a16="http://schemas.microsoft.com/office/drawing/2014/main" id="{C3251C56-1154-4BA4-8690-5439B33F0BD9}"/>
              </a:ext>
            </a:extLst>
          </p:cNvPr>
          <p:cNvPicPr>
            <a:picLocks noChangeAspect="1"/>
          </p:cNvPicPr>
          <p:nvPr/>
        </p:nvPicPr>
        <p:blipFill rotWithShape="1">
          <a:blip r:embed="rId3"/>
          <a:srcRect l="33029" r="23430" b="2113"/>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34057" y="1107933"/>
            <a:ext cx="6539946" cy="5308075"/>
          </a:xfrm>
        </p:spPr>
        <p:txBody>
          <a:bodyPr>
            <a:normAutofit/>
          </a:bodyPr>
          <a:lstStyle/>
          <a:p>
            <a:pPr marL="0" indent="0">
              <a:lnSpc>
                <a:spcPct val="90000"/>
              </a:lnSpc>
              <a:buNone/>
            </a:pPr>
            <a:r>
              <a:rPr lang="en-US" sz="2000" dirty="0"/>
              <a:t>You are an Admissions Director at a selective university. Your analytics team analyzes historical data and finds that children of alumni don’t perform as well as other incoming students and their performance is trending down. The number of applications has gone up this year.  </a:t>
            </a:r>
          </a:p>
          <a:p>
            <a:pPr marL="0" indent="0">
              <a:lnSpc>
                <a:spcPct val="90000"/>
              </a:lnSpc>
              <a:buNone/>
            </a:pPr>
            <a:r>
              <a:rPr lang="en-US" sz="2000" dirty="0"/>
              <a:t>You know that the parents of these students have donated a lot of money to the institution. Traditionally being a child of an alum has weighed heavily in admissions decisions.</a:t>
            </a:r>
          </a:p>
          <a:p>
            <a:pPr marL="0" indent="0">
              <a:lnSpc>
                <a:spcPct val="90000"/>
              </a:lnSpc>
              <a:buNone/>
            </a:pPr>
            <a:r>
              <a:rPr lang="en-US" sz="2000" dirty="0"/>
              <a:t>Do you continue the practice to allow these student to take spots that could go to more deserving students? </a:t>
            </a:r>
          </a:p>
        </p:txBody>
      </p:sp>
      <p:sp>
        <p:nvSpPr>
          <p:cNvPr id="5" name="Footer Placeholder 4">
            <a:extLst>
              <a:ext uri="{FF2B5EF4-FFF2-40B4-BE49-F238E27FC236}">
                <a16:creationId xmlns:a16="http://schemas.microsoft.com/office/drawing/2014/main" id="{F63D58AF-21CC-436C-A281-3C6CF8465CEE}"/>
              </a:ext>
            </a:extLst>
          </p:cNvPr>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a:extLst>
              <a:ext uri="{FF2B5EF4-FFF2-40B4-BE49-F238E27FC236}">
                <a16:creationId xmlns:a16="http://schemas.microsoft.com/office/drawing/2014/main" id="{76A1A638-9AE6-45E7-B105-D0C881D78213}"/>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7" name="Picture 6">
            <a:extLst>
              <a:ext uri="{FF2B5EF4-FFF2-40B4-BE49-F238E27FC236}">
                <a16:creationId xmlns:a16="http://schemas.microsoft.com/office/drawing/2014/main" id="{C6A3BF33-FFD9-4C1F-AACB-113A6B4975D6}"/>
              </a:ext>
            </a:extLst>
          </p:cNvPr>
          <p:cNvPicPr>
            <a:picLocks noChangeAspect="1"/>
          </p:cNvPicPr>
          <p:nvPr/>
        </p:nvPicPr>
        <p:blipFill>
          <a:blip r:embed="rId4"/>
          <a:stretch>
            <a:fillRect/>
          </a:stretch>
        </p:blipFill>
        <p:spPr>
          <a:xfrm>
            <a:off x="6806882" y="5306503"/>
            <a:ext cx="1189187" cy="1335366"/>
          </a:xfrm>
          <a:prstGeom prst="rect">
            <a:avLst/>
          </a:prstGeom>
        </p:spPr>
      </p:pic>
    </p:spTree>
    <p:extLst>
      <p:ext uri="{BB962C8B-B14F-4D97-AF65-F5344CB8AC3E}">
        <p14:creationId xmlns:p14="http://schemas.microsoft.com/office/powerpoint/2010/main" val="131366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Ethical Concerns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B38CC0-1B93-4029-85F3-3EE473E3CC9A}"/>
              </a:ext>
            </a:extLst>
          </p:cNvPr>
          <p:cNvGraphicFramePr>
            <a:graphicFrameLocks noGrp="1"/>
          </p:cNvGraphicFramePr>
          <p:nvPr>
            <p:ph idx="1"/>
            <p:extLst>
              <p:ext uri="{D42A27DB-BD31-4B8C-83A1-F6EECF244321}">
                <p14:modId xmlns:p14="http://schemas.microsoft.com/office/powerpoint/2010/main" val="48795104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C6E624C-BFC0-43F4-A85E-620EC3940522}"/>
              </a:ext>
            </a:extLst>
          </p:cNvPr>
          <p:cNvSpPr>
            <a:spLocks noGrp="1"/>
          </p:cNvSpPr>
          <p:nvPr>
            <p:ph type="ftr" sz="quarter" idx="11"/>
          </p:nvPr>
        </p:nvSpPr>
        <p:spPr/>
        <p:txBody>
          <a:bodyPr/>
          <a:lstStyle/>
          <a:p>
            <a:r>
              <a:rPr lang="en-US"/>
              <a:t>Nadasen Alig on Ethics in Analytics April 19, 2019</a:t>
            </a:r>
            <a:endParaRPr lang="en-US" dirty="0"/>
          </a:p>
        </p:txBody>
      </p:sp>
      <p:sp>
        <p:nvSpPr>
          <p:cNvPr id="4" name="Slide Number Placeholder 3">
            <a:extLst>
              <a:ext uri="{FF2B5EF4-FFF2-40B4-BE49-F238E27FC236}">
                <a16:creationId xmlns:a16="http://schemas.microsoft.com/office/drawing/2014/main" id="{21FE3F66-071B-4752-B27A-6003FA6E3389}"/>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22769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Privacy Bill of Rights</a:t>
            </a:r>
          </a:p>
        </p:txBody>
      </p:sp>
      <p:sp>
        <p:nvSpPr>
          <p:cNvPr id="3" name="Content Placeholder 2"/>
          <p:cNvSpPr>
            <a:spLocks noGrp="1"/>
          </p:cNvSpPr>
          <p:nvPr>
            <p:ph idx="1"/>
          </p:nvPr>
        </p:nvSpPr>
        <p:spPr>
          <a:xfrm>
            <a:off x="677334" y="1493840"/>
            <a:ext cx="8596668" cy="4463615"/>
          </a:xfrm>
        </p:spPr>
        <p:txBody>
          <a:bodyPr>
            <a:normAutofit fontScale="77500" lnSpcReduction="20000"/>
          </a:bodyPr>
          <a:lstStyle/>
          <a:p>
            <a:pPr lvl="1"/>
            <a:r>
              <a:rPr lang="en-US" sz="3600" dirty="0"/>
              <a:t>Provides substantive protection that the Fair Information Practice Principles are followed and have the following notions:</a:t>
            </a:r>
          </a:p>
          <a:p>
            <a:pPr lvl="2"/>
            <a:r>
              <a:rPr lang="en-US" sz="3400" dirty="0"/>
              <a:t>Transparency </a:t>
            </a:r>
          </a:p>
          <a:p>
            <a:pPr lvl="2"/>
            <a:r>
              <a:rPr lang="en-US" sz="3600" dirty="0"/>
              <a:t>Individual control</a:t>
            </a:r>
          </a:p>
          <a:p>
            <a:pPr lvl="2"/>
            <a:r>
              <a:rPr lang="en-US" sz="3600" dirty="0"/>
              <a:t>Focused collection &amp; responsible use</a:t>
            </a:r>
          </a:p>
          <a:p>
            <a:pPr lvl="2"/>
            <a:r>
              <a:rPr lang="en-US" sz="3600" dirty="0"/>
              <a:t>Security</a:t>
            </a:r>
          </a:p>
          <a:p>
            <a:pPr lvl="2"/>
            <a:r>
              <a:rPr lang="en-US" sz="3600" dirty="0"/>
              <a:t>Access &amp; accuracy</a:t>
            </a:r>
          </a:p>
          <a:p>
            <a:pPr lvl="2"/>
            <a:r>
              <a:rPr lang="en-US" sz="3600" dirty="0"/>
              <a:t>Accountability </a:t>
            </a:r>
          </a:p>
          <a:p>
            <a:pPr marL="914400" lvl="2" indent="0">
              <a:buNone/>
            </a:pPr>
            <a:r>
              <a:rPr lang="en-US" sz="2300" dirty="0"/>
              <a:t>(center for democracy &amp; technology)</a:t>
            </a:r>
          </a:p>
          <a:p>
            <a:pPr marL="457200" lvl="1" indent="0">
              <a:buNone/>
            </a:pPr>
            <a:endParaRPr lang="en-US" sz="2600" dirty="0"/>
          </a:p>
        </p:txBody>
      </p:sp>
      <p:sp>
        <p:nvSpPr>
          <p:cNvPr id="4" name="Footer Placeholder 3">
            <a:extLst>
              <a:ext uri="{FF2B5EF4-FFF2-40B4-BE49-F238E27FC236}">
                <a16:creationId xmlns:a16="http://schemas.microsoft.com/office/drawing/2014/main" id="{547E2030-30B9-4B7E-B628-9138CF85506A}"/>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05AF5279-B558-4024-89D4-6B5D2AA0AA45}"/>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69615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83" y="342900"/>
            <a:ext cx="8596668" cy="1320800"/>
          </a:xfrm>
        </p:spPr>
        <p:txBody>
          <a:bodyPr/>
          <a:lstStyle/>
          <a:p>
            <a:r>
              <a:rPr lang="en-US" dirty="0"/>
              <a:t>Ask Questions</a:t>
            </a:r>
          </a:p>
        </p:txBody>
      </p:sp>
      <p:sp>
        <p:nvSpPr>
          <p:cNvPr id="3" name="Content Placeholder 2"/>
          <p:cNvSpPr>
            <a:spLocks noGrp="1"/>
          </p:cNvSpPr>
          <p:nvPr>
            <p:ph idx="1"/>
          </p:nvPr>
        </p:nvSpPr>
        <p:spPr>
          <a:xfrm>
            <a:off x="677334" y="1371600"/>
            <a:ext cx="9285816" cy="5295900"/>
          </a:xfrm>
        </p:spPr>
        <p:txBody>
          <a:bodyPr>
            <a:normAutofit fontScale="55000" lnSpcReduction="20000"/>
          </a:bodyPr>
          <a:lstStyle/>
          <a:p>
            <a:r>
              <a:rPr lang="en-US" sz="4400" dirty="0"/>
              <a:t>Why was the data collected and is it being used for its intended purpose?</a:t>
            </a:r>
          </a:p>
          <a:p>
            <a:r>
              <a:rPr lang="en-US" sz="4400" dirty="0"/>
              <a:t>Are students aware and willing to share their data for this purposes? Do they have a choice?</a:t>
            </a:r>
          </a:p>
          <a:p>
            <a:r>
              <a:rPr lang="en-US" sz="4400" dirty="0"/>
              <a:t>Are the data used in a reasonable manner?</a:t>
            </a:r>
          </a:p>
          <a:p>
            <a:r>
              <a:rPr lang="en-US" sz="4400" dirty="0"/>
              <a:t>Are the data appropriate, authoritative, and complete? </a:t>
            </a:r>
          </a:p>
          <a:p>
            <a:r>
              <a:rPr lang="en-US" sz="4400" dirty="0"/>
              <a:t>Who owns the data? Who is responsible for the data? </a:t>
            </a:r>
          </a:p>
          <a:p>
            <a:r>
              <a:rPr lang="en-US" sz="4400" dirty="0"/>
              <a:t>Who has access?</a:t>
            </a:r>
          </a:p>
          <a:p>
            <a:r>
              <a:rPr lang="en-US" sz="4400" dirty="0"/>
              <a:t>How equitable are the results? </a:t>
            </a:r>
          </a:p>
          <a:p>
            <a:r>
              <a:rPr lang="en-US" sz="4400" dirty="0"/>
              <a:t>What are the consequences of the analysis?</a:t>
            </a:r>
          </a:p>
          <a:p>
            <a:r>
              <a:rPr lang="en-US" sz="4400" dirty="0"/>
              <a:t>Can mistakes and unintended consequences be repaired?</a:t>
            </a:r>
          </a:p>
          <a:p>
            <a:pPr marL="0" indent="0">
              <a:buNone/>
            </a:pPr>
            <a:r>
              <a:rPr lang="en-US" sz="4400" dirty="0"/>
              <a:t>    </a:t>
            </a:r>
            <a:r>
              <a:rPr lang="en-US" sz="2900" dirty="0"/>
              <a:t>(</a:t>
            </a:r>
            <a:r>
              <a:rPr lang="en-US" sz="2900" dirty="0" err="1"/>
              <a:t>Chessell</a:t>
            </a:r>
            <a:r>
              <a:rPr lang="en-US" sz="2900" dirty="0"/>
              <a:t>, 2014)</a:t>
            </a:r>
            <a:endParaRPr lang="en-US" sz="2600" dirty="0"/>
          </a:p>
        </p:txBody>
      </p:sp>
      <p:sp>
        <p:nvSpPr>
          <p:cNvPr id="4" name="Footer Placeholder 3">
            <a:extLst>
              <a:ext uri="{FF2B5EF4-FFF2-40B4-BE49-F238E27FC236}">
                <a16:creationId xmlns:a16="http://schemas.microsoft.com/office/drawing/2014/main" id="{53872BCF-82F9-4DA3-957E-E987E8A2B296}"/>
              </a:ext>
            </a:extLst>
          </p:cNvPr>
          <p:cNvSpPr>
            <a:spLocks noGrp="1"/>
          </p:cNvSpPr>
          <p:nvPr>
            <p:ph type="ftr" sz="quarter" idx="11"/>
          </p:nvPr>
        </p:nvSpPr>
        <p:spPr/>
        <p:txBody>
          <a:bodyPr/>
          <a:lstStyle/>
          <a:p>
            <a:r>
              <a:rPr lang="en-US" dirty="0"/>
              <a:t>Nadasen Alig on Ethics in Analytics April 19, 2019</a:t>
            </a:r>
          </a:p>
        </p:txBody>
      </p:sp>
      <p:sp>
        <p:nvSpPr>
          <p:cNvPr id="5" name="Slide Number Placeholder 4">
            <a:extLst>
              <a:ext uri="{FF2B5EF4-FFF2-40B4-BE49-F238E27FC236}">
                <a16:creationId xmlns:a16="http://schemas.microsoft.com/office/drawing/2014/main" id="{E1DD155A-167A-46C0-BAA7-6F0D93510A12}"/>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73221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84" y="266700"/>
            <a:ext cx="8596668" cy="1320800"/>
          </a:xfrm>
        </p:spPr>
        <p:txBody>
          <a:bodyPr/>
          <a:lstStyle/>
          <a:p>
            <a:r>
              <a:rPr lang="en-US" dirty="0"/>
              <a:t>Scenario 3</a:t>
            </a:r>
          </a:p>
        </p:txBody>
      </p:sp>
      <p:sp>
        <p:nvSpPr>
          <p:cNvPr id="3" name="Content Placeholder 2"/>
          <p:cNvSpPr>
            <a:spLocks noGrp="1"/>
          </p:cNvSpPr>
          <p:nvPr>
            <p:ph idx="1"/>
          </p:nvPr>
        </p:nvSpPr>
        <p:spPr>
          <a:xfrm>
            <a:off x="391584" y="1295400"/>
            <a:ext cx="9323916" cy="5295900"/>
          </a:xfrm>
        </p:spPr>
        <p:txBody>
          <a:bodyPr>
            <a:normAutofit/>
          </a:bodyPr>
          <a:lstStyle/>
          <a:p>
            <a:pPr marL="0" indent="0">
              <a:buNone/>
            </a:pPr>
            <a:r>
              <a:rPr lang="en-US" sz="2800" dirty="0"/>
              <a:t>A for-profit company </a:t>
            </a:r>
            <a:r>
              <a:rPr lang="en-US" sz="2800" b="1" i="1" dirty="0"/>
              <a:t>Campus Success </a:t>
            </a:r>
            <a:r>
              <a:rPr lang="en-US" sz="2800" dirty="0"/>
              <a:t>offers a platform called LMS Solutions with a wide range of student progress and success metrics at your institution as well as comparisons against a group of unidentified but similar institutions. In order to deliver this service, the contract indicates that </a:t>
            </a:r>
            <a:r>
              <a:rPr lang="en-US" sz="2800" b="1" i="1" dirty="0"/>
              <a:t>Campus Success</a:t>
            </a:r>
            <a:r>
              <a:rPr lang="en-US" sz="2800" dirty="0"/>
              <a:t> will be the owner of the data collected. How would you advise the Provost on handling a</a:t>
            </a:r>
          </a:p>
          <a:p>
            <a:pPr marL="0" indent="0">
              <a:buNone/>
            </a:pPr>
            <a:r>
              <a:rPr lang="en-US" sz="2800" dirty="0"/>
              <a:t>situation like this?</a:t>
            </a:r>
          </a:p>
        </p:txBody>
      </p:sp>
      <p:pic>
        <p:nvPicPr>
          <p:cNvPr id="5" name="Picture 4">
            <a:extLst>
              <a:ext uri="{FF2B5EF4-FFF2-40B4-BE49-F238E27FC236}">
                <a16:creationId xmlns:a16="http://schemas.microsoft.com/office/drawing/2014/main" id="{154C4672-4056-47F1-B6B9-62D5B6632A41}"/>
              </a:ext>
            </a:extLst>
          </p:cNvPr>
          <p:cNvPicPr>
            <a:picLocks noChangeAspect="1"/>
          </p:cNvPicPr>
          <p:nvPr/>
        </p:nvPicPr>
        <p:blipFill>
          <a:blip r:embed="rId3"/>
          <a:stretch>
            <a:fillRect/>
          </a:stretch>
        </p:blipFill>
        <p:spPr>
          <a:xfrm>
            <a:off x="5574566" y="4513868"/>
            <a:ext cx="3413686" cy="2097464"/>
          </a:xfrm>
          <a:prstGeom prst="rect">
            <a:avLst/>
          </a:prstGeom>
        </p:spPr>
      </p:pic>
      <p:sp useBgFill="1">
        <p:nvSpPr>
          <p:cNvPr id="8" name="TextBox 7">
            <a:extLst>
              <a:ext uri="{FF2B5EF4-FFF2-40B4-BE49-F238E27FC236}">
                <a16:creationId xmlns:a16="http://schemas.microsoft.com/office/drawing/2014/main" id="{89634B46-E4D7-4722-A8A5-F625668B76F7}"/>
              </a:ext>
            </a:extLst>
          </p:cNvPr>
          <p:cNvSpPr txBox="1"/>
          <p:nvPr/>
        </p:nvSpPr>
        <p:spPr>
          <a:xfrm>
            <a:off x="440709" y="5958321"/>
            <a:ext cx="5084734" cy="89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1" algn="l" defTabSz="711200">
              <a:lnSpc>
                <a:spcPct val="90000"/>
              </a:lnSpc>
              <a:spcBef>
                <a:spcPct val="0"/>
              </a:spcBef>
              <a:spcAft>
                <a:spcPct val="15000"/>
              </a:spcAft>
            </a:pPr>
            <a:r>
              <a:rPr lang="en-US" sz="1600" kern="1200" dirty="0">
                <a:solidFill>
                  <a:schemeClr val="tx1"/>
                </a:solidFill>
              </a:rPr>
              <a:t>(Courtesy of Julie Carpenter-Hubin, The Ohio State University, 2018)</a:t>
            </a:r>
          </a:p>
        </p:txBody>
      </p:sp>
      <p:sp>
        <p:nvSpPr>
          <p:cNvPr id="4" name="Footer Placeholder 3">
            <a:extLst>
              <a:ext uri="{FF2B5EF4-FFF2-40B4-BE49-F238E27FC236}">
                <a16:creationId xmlns:a16="http://schemas.microsoft.com/office/drawing/2014/main" id="{B365CD5E-BBFE-47F5-A3CB-0106D2380086}"/>
              </a:ext>
            </a:extLst>
          </p:cNvPr>
          <p:cNvSpPr>
            <a:spLocks noGrp="1"/>
          </p:cNvSpPr>
          <p:nvPr>
            <p:ph type="ftr" sz="quarter" idx="11"/>
          </p:nvPr>
        </p:nvSpPr>
        <p:spPr>
          <a:xfrm>
            <a:off x="489831" y="6418754"/>
            <a:ext cx="6297612" cy="365125"/>
          </a:xfrm>
        </p:spPr>
        <p:txBody>
          <a:bodyPr/>
          <a:lstStyle/>
          <a:p>
            <a:r>
              <a:rPr lang="en-US" dirty="0"/>
              <a:t>Nadasen Alig on Ethics in Analytics April 19, 2019</a:t>
            </a:r>
          </a:p>
        </p:txBody>
      </p:sp>
      <p:sp>
        <p:nvSpPr>
          <p:cNvPr id="9" name="Slide Number Placeholder 8">
            <a:extLst>
              <a:ext uri="{FF2B5EF4-FFF2-40B4-BE49-F238E27FC236}">
                <a16:creationId xmlns:a16="http://schemas.microsoft.com/office/drawing/2014/main" id="{A21555F5-C990-4D18-A7C9-5AFAE0F36581}"/>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19499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dirty="0"/>
              <a:t>Six Principles</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E710263-ECAB-48F3-A75F-599A9C0B77D1}"/>
              </a:ext>
            </a:extLst>
          </p:cNvPr>
          <p:cNvGraphicFramePr>
            <a:graphicFrameLocks noGrp="1"/>
          </p:cNvGraphicFramePr>
          <p:nvPr>
            <p:ph idx="1"/>
            <p:extLst>
              <p:ext uri="{D42A27DB-BD31-4B8C-83A1-F6EECF244321}">
                <p14:modId xmlns:p14="http://schemas.microsoft.com/office/powerpoint/2010/main" val="4359267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53A533B2-C97F-4D48-B0D7-195B551385CD}"/>
              </a:ext>
            </a:extLst>
          </p:cNvPr>
          <p:cNvGrpSpPr/>
          <p:nvPr/>
        </p:nvGrpSpPr>
        <p:grpSpPr>
          <a:xfrm>
            <a:off x="4536606" y="6232598"/>
            <a:ext cx="3297897" cy="434828"/>
            <a:chOff x="6555899" y="2187592"/>
            <a:chExt cx="3297897" cy="1803399"/>
          </a:xfrm>
        </p:grpSpPr>
        <p:sp>
          <p:nvSpPr>
            <p:cNvPr id="11" name="Rectangle 10">
              <a:extLst>
                <a:ext uri="{FF2B5EF4-FFF2-40B4-BE49-F238E27FC236}">
                  <a16:creationId xmlns:a16="http://schemas.microsoft.com/office/drawing/2014/main" id="{8B329C80-B74A-4242-AAA5-9835D669A8CB}"/>
                </a:ext>
              </a:extLst>
            </p:cNvPr>
            <p:cNvSpPr/>
            <p:nvPr/>
          </p:nvSpPr>
          <p:spPr>
            <a:xfrm>
              <a:off x="6555899" y="2187592"/>
              <a:ext cx="3005666" cy="180339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D638E7AD-71F8-464B-81BF-72BFCB9B67EE}"/>
                </a:ext>
              </a:extLst>
            </p:cNvPr>
            <p:cNvSpPr txBox="1"/>
            <p:nvPr/>
          </p:nvSpPr>
          <p:spPr>
            <a:xfrm>
              <a:off x="6848130" y="2187592"/>
              <a:ext cx="3005666" cy="1803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1" algn="l" defTabSz="711200">
                <a:lnSpc>
                  <a:spcPct val="90000"/>
                </a:lnSpc>
                <a:spcBef>
                  <a:spcPct val="0"/>
                </a:spcBef>
                <a:spcAft>
                  <a:spcPct val="15000"/>
                </a:spcAft>
              </a:pPr>
              <a:r>
                <a:rPr lang="en-US" sz="1600" kern="1200" dirty="0"/>
                <a:t>(Slade &amp; Prinsloo, 2013)</a:t>
              </a:r>
            </a:p>
          </p:txBody>
        </p:sp>
      </p:grpSp>
      <p:sp>
        <p:nvSpPr>
          <p:cNvPr id="3" name="Footer Placeholder 2">
            <a:extLst>
              <a:ext uri="{FF2B5EF4-FFF2-40B4-BE49-F238E27FC236}">
                <a16:creationId xmlns:a16="http://schemas.microsoft.com/office/drawing/2014/main" id="{53CCB674-1404-4E78-A0A9-3A2E2F8B2A43}"/>
              </a:ext>
            </a:extLst>
          </p:cNvPr>
          <p:cNvSpPr>
            <a:spLocks noGrp="1"/>
          </p:cNvSpPr>
          <p:nvPr>
            <p:ph type="ftr" sz="quarter" idx="11"/>
          </p:nvPr>
        </p:nvSpPr>
        <p:spPr/>
        <p:txBody>
          <a:bodyPr/>
          <a:lstStyle/>
          <a:p>
            <a:r>
              <a:rPr lang="en-US"/>
              <a:t>Nadasen Alig on Ethics in Analytics April 19, 2019</a:t>
            </a:r>
            <a:endParaRPr lang="en-US" dirty="0"/>
          </a:p>
        </p:txBody>
      </p:sp>
      <p:sp>
        <p:nvSpPr>
          <p:cNvPr id="4" name="Slide Number Placeholder 3">
            <a:extLst>
              <a:ext uri="{FF2B5EF4-FFF2-40B4-BE49-F238E27FC236}">
                <a16:creationId xmlns:a16="http://schemas.microsoft.com/office/drawing/2014/main" id="{FABFCA10-A840-4DDE-B438-1A26FDE42633}"/>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349726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Principles for Ethical Use</a:t>
            </a:r>
          </a:p>
        </p:txBody>
      </p:sp>
      <p:sp>
        <p:nvSpPr>
          <p:cNvPr id="3" name="Content Placeholder 2"/>
          <p:cNvSpPr>
            <a:spLocks noGrp="1"/>
          </p:cNvSpPr>
          <p:nvPr>
            <p:ph idx="1"/>
          </p:nvPr>
        </p:nvSpPr>
        <p:spPr>
          <a:xfrm>
            <a:off x="677334" y="1700500"/>
            <a:ext cx="9038166" cy="4953000"/>
          </a:xfrm>
        </p:spPr>
        <p:txBody>
          <a:bodyPr>
            <a:normAutofit/>
          </a:bodyPr>
          <a:lstStyle/>
          <a:p>
            <a:endParaRPr lang="en-US" sz="2600" dirty="0"/>
          </a:p>
          <a:p>
            <a:pPr marL="457200" lvl="1" indent="0">
              <a:buNone/>
            </a:pPr>
            <a:r>
              <a:rPr lang="en-US" sz="2600" dirty="0"/>
              <a:t>1. Create a vision and a plan</a:t>
            </a:r>
          </a:p>
          <a:p>
            <a:pPr marL="457200" lvl="1" indent="0">
              <a:buNone/>
            </a:pPr>
            <a:r>
              <a:rPr lang="en-US" sz="2600" dirty="0"/>
              <a:t>2. Build a supportive infrastructure and culture </a:t>
            </a:r>
          </a:p>
          <a:p>
            <a:pPr marL="457200" lvl="1" indent="0">
              <a:buNone/>
            </a:pPr>
            <a:r>
              <a:rPr lang="en-US" sz="2600" dirty="0"/>
              <a:t>3. Make sure the data is used as intended</a:t>
            </a:r>
          </a:p>
          <a:p>
            <a:pPr marL="457200" lvl="1" indent="0">
              <a:buNone/>
            </a:pPr>
            <a:r>
              <a:rPr lang="en-US" sz="2600" dirty="0"/>
              <a:t>4. Evaluate bias in predictive models</a:t>
            </a:r>
          </a:p>
          <a:p>
            <a:pPr marL="457200" lvl="1" indent="0">
              <a:buNone/>
            </a:pPr>
            <a:r>
              <a:rPr lang="en-US" sz="2600" dirty="0"/>
              <a:t>5. Intervene with Care</a:t>
            </a:r>
          </a:p>
          <a:p>
            <a:pPr marL="457200" lvl="1" indent="0" algn="r">
              <a:buNone/>
            </a:pPr>
            <a:r>
              <a:rPr lang="en-US" dirty="0"/>
              <a:t>(New America, 2016)</a:t>
            </a:r>
            <a:endParaRPr lang="en-US" sz="2600" dirty="0"/>
          </a:p>
        </p:txBody>
      </p:sp>
      <p:sp>
        <p:nvSpPr>
          <p:cNvPr id="4" name="Footer Placeholder 3">
            <a:extLst>
              <a:ext uri="{FF2B5EF4-FFF2-40B4-BE49-F238E27FC236}">
                <a16:creationId xmlns:a16="http://schemas.microsoft.com/office/drawing/2014/main" id="{CF0A8D6C-A89C-49D4-B476-271FEDD61DCB}"/>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085B76B1-7D83-499D-8C18-64A8048DCC4E}"/>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12457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a:t>
            </a:r>
          </a:p>
        </p:txBody>
      </p:sp>
      <p:sp>
        <p:nvSpPr>
          <p:cNvPr id="3" name="Content Placeholder 2"/>
          <p:cNvSpPr>
            <a:spLocks noGrp="1"/>
          </p:cNvSpPr>
          <p:nvPr>
            <p:ph idx="1"/>
          </p:nvPr>
        </p:nvSpPr>
        <p:spPr>
          <a:xfrm>
            <a:off x="677334" y="1733550"/>
            <a:ext cx="9038166" cy="4533899"/>
          </a:xfrm>
        </p:spPr>
        <p:txBody>
          <a:bodyPr>
            <a:normAutofit/>
          </a:bodyPr>
          <a:lstStyle/>
          <a:p>
            <a:pPr marL="457200" lvl="1" indent="0">
              <a:buNone/>
            </a:pPr>
            <a:r>
              <a:rPr lang="en-US" sz="3600" dirty="0"/>
              <a:t>Data Governance refers to the organizational bodies, rules, decision rights, and accountabilities of people and information systems as they perform information-related processes</a:t>
            </a:r>
          </a:p>
          <a:p>
            <a:pPr marL="457200" lvl="1" indent="0">
              <a:buNone/>
            </a:pPr>
            <a:r>
              <a:rPr lang="en-US" sz="1800" dirty="0"/>
              <a:t>(The Data Governance Institute)</a:t>
            </a:r>
          </a:p>
          <a:p>
            <a:pPr marL="457200" lvl="1" indent="0">
              <a:buNone/>
            </a:pPr>
            <a:endParaRPr lang="en-US" sz="1800" dirty="0"/>
          </a:p>
        </p:txBody>
      </p:sp>
      <p:sp>
        <p:nvSpPr>
          <p:cNvPr id="4" name="Footer Placeholder 3">
            <a:extLst>
              <a:ext uri="{FF2B5EF4-FFF2-40B4-BE49-F238E27FC236}">
                <a16:creationId xmlns:a16="http://schemas.microsoft.com/office/drawing/2014/main" id="{0B71CEE2-AF40-4A33-B2E4-3D2523DDA2CA}"/>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171277AA-D585-48F2-8F95-5E48D8A90514}"/>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70507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Structures</a:t>
            </a:r>
          </a:p>
        </p:txBody>
      </p:sp>
      <p:sp>
        <p:nvSpPr>
          <p:cNvPr id="3" name="Content Placeholder 2"/>
          <p:cNvSpPr>
            <a:spLocks noGrp="1"/>
          </p:cNvSpPr>
          <p:nvPr>
            <p:ph idx="1"/>
          </p:nvPr>
        </p:nvSpPr>
        <p:spPr>
          <a:xfrm>
            <a:off x="677334" y="1733550"/>
            <a:ext cx="9038166" cy="4533899"/>
          </a:xfrm>
        </p:spPr>
        <p:txBody>
          <a:bodyPr>
            <a:normAutofit/>
          </a:bodyPr>
          <a:lstStyle/>
          <a:p>
            <a:r>
              <a:rPr lang="en-US" sz="2800" dirty="0"/>
              <a:t>Formal governance committee may include:</a:t>
            </a:r>
          </a:p>
          <a:p>
            <a:pPr lvl="1"/>
            <a:r>
              <a:rPr lang="en-US" sz="2600" dirty="0"/>
              <a:t>Legal, IT, IR, Registrar, Faculty affairs, Student Affairs, and representatives for Chairs, Deans, or the Provost</a:t>
            </a:r>
          </a:p>
          <a:p>
            <a:r>
              <a:rPr lang="en-US" sz="2800" dirty="0"/>
              <a:t>A Master Plan</a:t>
            </a:r>
          </a:p>
          <a:p>
            <a:r>
              <a:rPr lang="en-US" sz="2800" dirty="0"/>
              <a:t>Data Governance Officer</a:t>
            </a:r>
          </a:p>
          <a:p>
            <a:endParaRPr lang="en-US" sz="2600" dirty="0"/>
          </a:p>
        </p:txBody>
      </p:sp>
      <p:sp>
        <p:nvSpPr>
          <p:cNvPr id="4" name="Footer Placeholder 3">
            <a:extLst>
              <a:ext uri="{FF2B5EF4-FFF2-40B4-BE49-F238E27FC236}">
                <a16:creationId xmlns:a16="http://schemas.microsoft.com/office/drawing/2014/main" id="{710DE7A2-FDF2-4718-BB18-0E7B726AAB77}"/>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9B43E672-3CF5-4535-B2D2-D1E35B654416}"/>
              </a:ext>
            </a:extLst>
          </p:cNvPr>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Picture 5">
            <a:extLst>
              <a:ext uri="{FF2B5EF4-FFF2-40B4-BE49-F238E27FC236}">
                <a16:creationId xmlns:a16="http://schemas.microsoft.com/office/drawing/2014/main" id="{F28CFE70-3CDB-4198-B052-AC2CC856CB85}"/>
              </a:ext>
            </a:extLst>
          </p:cNvPr>
          <p:cNvPicPr>
            <a:picLocks noChangeAspect="1"/>
          </p:cNvPicPr>
          <p:nvPr/>
        </p:nvPicPr>
        <p:blipFill>
          <a:blip r:embed="rId3"/>
          <a:stretch>
            <a:fillRect/>
          </a:stretch>
        </p:blipFill>
        <p:spPr>
          <a:xfrm>
            <a:off x="6231867" y="3698542"/>
            <a:ext cx="1592572" cy="3159457"/>
          </a:xfrm>
          <a:prstGeom prst="rect">
            <a:avLst/>
          </a:prstGeom>
        </p:spPr>
      </p:pic>
    </p:spTree>
    <p:extLst>
      <p:ext uri="{BB962C8B-B14F-4D97-AF65-F5344CB8AC3E}">
        <p14:creationId xmlns:p14="http://schemas.microsoft.com/office/powerpoint/2010/main" val="168643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Content</a:t>
            </a:r>
          </a:p>
        </p:txBody>
      </p:sp>
      <p:sp>
        <p:nvSpPr>
          <p:cNvPr id="3" name="Content Placeholder 2"/>
          <p:cNvSpPr>
            <a:spLocks noGrp="1"/>
          </p:cNvSpPr>
          <p:nvPr>
            <p:ph idx="1"/>
          </p:nvPr>
        </p:nvSpPr>
        <p:spPr>
          <a:xfrm>
            <a:off x="677334" y="1733550"/>
            <a:ext cx="9038166" cy="4533899"/>
          </a:xfrm>
        </p:spPr>
        <p:txBody>
          <a:bodyPr>
            <a:normAutofit/>
          </a:bodyPr>
          <a:lstStyle/>
          <a:p>
            <a:r>
              <a:rPr lang="en-US" sz="2800" dirty="0"/>
              <a:t>Policies</a:t>
            </a:r>
          </a:p>
          <a:p>
            <a:r>
              <a:rPr lang="en-US" sz="2800" dirty="0"/>
              <a:t>Access &amp; security</a:t>
            </a:r>
          </a:p>
          <a:p>
            <a:r>
              <a:rPr lang="en-US" sz="2800" dirty="0"/>
              <a:t>Data definitions</a:t>
            </a:r>
          </a:p>
          <a:p>
            <a:r>
              <a:rPr lang="en-US" sz="2800" dirty="0"/>
              <a:t>Identify the data steward</a:t>
            </a:r>
          </a:p>
          <a:p>
            <a:r>
              <a:rPr lang="en-US" sz="2800" dirty="0"/>
              <a:t>Guidelines for interpreting data</a:t>
            </a:r>
          </a:p>
          <a:p>
            <a:r>
              <a:rPr lang="en-US" sz="2800" dirty="0"/>
              <a:t>Communication plan</a:t>
            </a:r>
          </a:p>
          <a:p>
            <a:pPr marL="457200" lvl="1" indent="0">
              <a:buNone/>
            </a:pPr>
            <a:endParaRPr lang="en-US" sz="2600" dirty="0"/>
          </a:p>
        </p:txBody>
      </p:sp>
      <p:sp>
        <p:nvSpPr>
          <p:cNvPr id="4" name="Footer Placeholder 3">
            <a:extLst>
              <a:ext uri="{FF2B5EF4-FFF2-40B4-BE49-F238E27FC236}">
                <a16:creationId xmlns:a16="http://schemas.microsoft.com/office/drawing/2014/main" id="{68EDB988-837A-4ACD-AD42-9C71F83F42B8}"/>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A495F5DE-E948-48CB-9B5E-4A064598252E}"/>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42880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1703388"/>
            <a:ext cx="8596313" cy="3881437"/>
          </a:xfrm>
        </p:spPr>
        <p:txBody>
          <a:bodyPr>
            <a:normAutofit fontScale="85000" lnSpcReduction="20000"/>
          </a:bodyPr>
          <a:lstStyle/>
          <a:p>
            <a:pPr marL="0" indent="0">
              <a:buNone/>
            </a:pPr>
            <a:r>
              <a:rPr lang="en-US" sz="5200" dirty="0"/>
              <a:t>Our purpose today</a:t>
            </a:r>
          </a:p>
          <a:p>
            <a:pPr marL="0" indent="0">
              <a:buNone/>
            </a:pPr>
            <a:endParaRPr lang="en-US" sz="4000" dirty="0"/>
          </a:p>
          <a:p>
            <a:r>
              <a:rPr lang="en-US" sz="4000" dirty="0"/>
              <a:t>Clarify the problem </a:t>
            </a:r>
          </a:p>
          <a:p>
            <a:r>
              <a:rPr lang="en-US" sz="4000" dirty="0"/>
              <a:t>Review examples of potential bias</a:t>
            </a:r>
          </a:p>
          <a:p>
            <a:r>
              <a:rPr lang="en-US" sz="4000" dirty="0"/>
              <a:t>Foundations of an ethical framework for data and analysis on your campus</a:t>
            </a:r>
          </a:p>
          <a:p>
            <a:r>
              <a:rPr lang="en-US" sz="4000" dirty="0"/>
              <a:t>Review data governance principles</a:t>
            </a:r>
          </a:p>
          <a:p>
            <a:endParaRPr lang="en-US" sz="4000" dirty="0"/>
          </a:p>
        </p:txBody>
      </p:sp>
      <p:pic>
        <p:nvPicPr>
          <p:cNvPr id="2" name="Picture 1">
            <a:extLst>
              <a:ext uri="{FF2B5EF4-FFF2-40B4-BE49-F238E27FC236}">
                <a16:creationId xmlns:a16="http://schemas.microsoft.com/office/drawing/2014/main" id="{77428B0F-0E72-400F-ACEE-BF261310ECFD}"/>
              </a:ext>
            </a:extLst>
          </p:cNvPr>
          <p:cNvPicPr>
            <a:picLocks noChangeAspect="1"/>
          </p:cNvPicPr>
          <p:nvPr/>
        </p:nvPicPr>
        <p:blipFill>
          <a:blip r:embed="rId3"/>
          <a:stretch>
            <a:fillRect/>
          </a:stretch>
        </p:blipFill>
        <p:spPr>
          <a:xfrm>
            <a:off x="6567121" y="1065628"/>
            <a:ext cx="2152650" cy="1828800"/>
          </a:xfrm>
          <a:prstGeom prst="rect">
            <a:avLst/>
          </a:prstGeom>
        </p:spPr>
      </p:pic>
      <p:sp>
        <p:nvSpPr>
          <p:cNvPr id="4" name="Footer Placeholder 3">
            <a:extLst>
              <a:ext uri="{FF2B5EF4-FFF2-40B4-BE49-F238E27FC236}">
                <a16:creationId xmlns:a16="http://schemas.microsoft.com/office/drawing/2014/main" id="{2C5872DF-0806-44B1-B471-907F915764F3}"/>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633B3149-9A3C-448E-9519-8CD823AD0348}"/>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43114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Startup</a:t>
            </a:r>
          </a:p>
        </p:txBody>
      </p:sp>
      <p:sp>
        <p:nvSpPr>
          <p:cNvPr id="3" name="Content Placeholder 2"/>
          <p:cNvSpPr>
            <a:spLocks noGrp="1"/>
          </p:cNvSpPr>
          <p:nvPr>
            <p:ph idx="1"/>
          </p:nvPr>
        </p:nvSpPr>
        <p:spPr>
          <a:xfrm>
            <a:off x="677334" y="1733550"/>
            <a:ext cx="9038166" cy="4533899"/>
          </a:xfrm>
        </p:spPr>
        <p:txBody>
          <a:bodyPr>
            <a:normAutofit/>
          </a:bodyPr>
          <a:lstStyle/>
          <a:p>
            <a:r>
              <a:rPr lang="en-US" sz="2800" dirty="0"/>
              <a:t>IT &amp; IR</a:t>
            </a:r>
          </a:p>
          <a:p>
            <a:r>
              <a:rPr lang="en-US" sz="2800" dirty="0"/>
              <a:t>Value statement</a:t>
            </a:r>
          </a:p>
          <a:p>
            <a:r>
              <a:rPr lang="en-US" sz="2800" dirty="0"/>
              <a:t>Roadmap</a:t>
            </a:r>
          </a:p>
          <a:p>
            <a:r>
              <a:rPr lang="en-US" sz="2800" dirty="0"/>
              <a:t>Executive buy-in</a:t>
            </a:r>
          </a:p>
          <a:p>
            <a:r>
              <a:rPr lang="en-US" sz="2800" dirty="0"/>
              <a:t>Organizational structure</a:t>
            </a:r>
          </a:p>
          <a:p>
            <a:r>
              <a:rPr lang="en-US" sz="2800" dirty="0"/>
              <a:t>Communication plan</a:t>
            </a:r>
          </a:p>
          <a:p>
            <a:r>
              <a:rPr lang="en-US" sz="2800" dirty="0"/>
              <a:t>Policies related to data</a:t>
            </a:r>
          </a:p>
          <a:p>
            <a:r>
              <a:rPr lang="en-US" sz="2800" dirty="0"/>
              <a:t>Document, Evaluate, and Adjust</a:t>
            </a:r>
          </a:p>
          <a:p>
            <a:endParaRPr lang="en-US" sz="2600" dirty="0"/>
          </a:p>
          <a:p>
            <a:pPr marL="457200" lvl="1" indent="0">
              <a:buNone/>
            </a:pPr>
            <a:endParaRPr lang="en-US" sz="2600" dirty="0"/>
          </a:p>
        </p:txBody>
      </p:sp>
      <p:sp>
        <p:nvSpPr>
          <p:cNvPr id="4" name="Footer Placeholder 3">
            <a:extLst>
              <a:ext uri="{FF2B5EF4-FFF2-40B4-BE49-F238E27FC236}">
                <a16:creationId xmlns:a16="http://schemas.microsoft.com/office/drawing/2014/main" id="{A6C21BE0-90E8-4ADB-8F4C-03591B312430}"/>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D59AC02E-CD76-4011-B406-764F0D62D3E5}"/>
              </a:ext>
            </a:extLst>
          </p:cNvPr>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6" name="Picture 5">
            <a:extLst>
              <a:ext uri="{FF2B5EF4-FFF2-40B4-BE49-F238E27FC236}">
                <a16:creationId xmlns:a16="http://schemas.microsoft.com/office/drawing/2014/main" id="{216BB6C7-EB91-488F-A746-7BA904B241BC}"/>
              </a:ext>
            </a:extLst>
          </p:cNvPr>
          <p:cNvPicPr>
            <a:picLocks noChangeAspect="1"/>
          </p:cNvPicPr>
          <p:nvPr/>
        </p:nvPicPr>
        <p:blipFill>
          <a:blip r:embed="rId3"/>
          <a:stretch>
            <a:fillRect/>
          </a:stretch>
        </p:blipFill>
        <p:spPr>
          <a:xfrm>
            <a:off x="6459770" y="5114961"/>
            <a:ext cx="2130893" cy="1433026"/>
          </a:xfrm>
          <a:prstGeom prst="rect">
            <a:avLst/>
          </a:prstGeom>
        </p:spPr>
      </p:pic>
    </p:spTree>
    <p:extLst>
      <p:ext uri="{BB962C8B-B14F-4D97-AF65-F5344CB8AC3E}">
        <p14:creationId xmlns:p14="http://schemas.microsoft.com/office/powerpoint/2010/main" val="380073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F1FF-802E-43CF-81F0-CC688532858E}"/>
              </a:ext>
            </a:extLst>
          </p:cNvPr>
          <p:cNvSpPr>
            <a:spLocks noGrp="1"/>
          </p:cNvSpPr>
          <p:nvPr>
            <p:ph type="title"/>
          </p:nvPr>
        </p:nvSpPr>
        <p:spPr>
          <a:xfrm>
            <a:off x="1940869" y="1602419"/>
            <a:ext cx="8596668" cy="1826581"/>
          </a:xfrm>
        </p:spPr>
        <p:txBody>
          <a:bodyPr/>
          <a:lstStyle/>
          <a:p>
            <a:r>
              <a:rPr lang="en-US" dirty="0"/>
              <a:t>Example from the audience</a:t>
            </a:r>
          </a:p>
        </p:txBody>
      </p:sp>
      <p:sp>
        <p:nvSpPr>
          <p:cNvPr id="4" name="Footer Placeholder 3">
            <a:extLst>
              <a:ext uri="{FF2B5EF4-FFF2-40B4-BE49-F238E27FC236}">
                <a16:creationId xmlns:a16="http://schemas.microsoft.com/office/drawing/2014/main" id="{4C00D846-25C0-4AE8-8542-C413FF4FEC36}"/>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45FF4ABC-5C53-4B5D-874D-4054E8F5625A}"/>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291300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596668" cy="1320800"/>
          </a:xfrm>
        </p:spPr>
        <p:txBody>
          <a:bodyPr/>
          <a:lstStyle/>
          <a:p>
            <a:r>
              <a:rPr lang="en-US" dirty="0"/>
              <a:t>Scenario 4</a:t>
            </a:r>
          </a:p>
        </p:txBody>
      </p:sp>
      <p:sp>
        <p:nvSpPr>
          <p:cNvPr id="3" name="Content Placeholder 2"/>
          <p:cNvSpPr>
            <a:spLocks noGrp="1"/>
          </p:cNvSpPr>
          <p:nvPr>
            <p:ph idx="1"/>
          </p:nvPr>
        </p:nvSpPr>
        <p:spPr>
          <a:xfrm>
            <a:off x="381000" y="1047750"/>
            <a:ext cx="9173095" cy="5657850"/>
          </a:xfrm>
        </p:spPr>
        <p:txBody>
          <a:bodyPr>
            <a:normAutofit/>
          </a:bodyPr>
          <a:lstStyle/>
          <a:p>
            <a:pPr marL="0" indent="0">
              <a:buNone/>
            </a:pPr>
            <a:r>
              <a:rPr lang="en-US" sz="2800" dirty="0"/>
              <a:t>As a Student Affairs staff member, you want to help students at risk of dropping out. You read somewhere that students who don’t go to the dining hall on a regular basis are more likely to drop out. You know there is data on student activity. You ask Facilities for swipe card data to identify students at risk of dropping out. Facilities shares a secure file with you.  You do the analysis, find out which students are at risk, and reach out to these students. You helped  some get back on track and re-engaged.</a:t>
            </a:r>
          </a:p>
        </p:txBody>
      </p:sp>
      <p:pic>
        <p:nvPicPr>
          <p:cNvPr id="4" name="Picture 3">
            <a:extLst>
              <a:ext uri="{FF2B5EF4-FFF2-40B4-BE49-F238E27FC236}">
                <a16:creationId xmlns:a16="http://schemas.microsoft.com/office/drawing/2014/main" id="{B4FF8808-38C8-4441-8BBE-C8F7E4666157}"/>
              </a:ext>
            </a:extLst>
          </p:cNvPr>
          <p:cNvPicPr>
            <a:picLocks noChangeAspect="1"/>
          </p:cNvPicPr>
          <p:nvPr/>
        </p:nvPicPr>
        <p:blipFill>
          <a:blip r:embed="rId3"/>
          <a:stretch>
            <a:fillRect/>
          </a:stretch>
        </p:blipFill>
        <p:spPr>
          <a:xfrm>
            <a:off x="4613324" y="5149849"/>
            <a:ext cx="1749029" cy="1320801"/>
          </a:xfrm>
          <a:prstGeom prst="rect">
            <a:avLst/>
          </a:prstGeom>
        </p:spPr>
      </p:pic>
      <p:sp>
        <p:nvSpPr>
          <p:cNvPr id="5" name="Footer Placeholder 4">
            <a:extLst>
              <a:ext uri="{FF2B5EF4-FFF2-40B4-BE49-F238E27FC236}">
                <a16:creationId xmlns:a16="http://schemas.microsoft.com/office/drawing/2014/main" id="{FFC71A9F-2061-4BFB-9BB3-11D24470E8EE}"/>
              </a:ext>
            </a:extLst>
          </p:cNvPr>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a:extLst>
              <a:ext uri="{FF2B5EF4-FFF2-40B4-BE49-F238E27FC236}">
                <a16:creationId xmlns:a16="http://schemas.microsoft.com/office/drawing/2014/main" id="{C0A58446-C81B-4CAB-B2F7-480544303D6E}"/>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78076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ctrTitle"/>
          </p:nvPr>
        </p:nvSpPr>
        <p:spPr>
          <a:xfrm>
            <a:off x="677334" y="609600"/>
            <a:ext cx="3843375" cy="5175624"/>
          </a:xfrm>
        </p:spPr>
        <p:txBody>
          <a:bodyPr vert="horz" lIns="91440" tIns="45720" rIns="91440" bIns="45720" rtlCol="0" anchor="ctr">
            <a:normAutofit/>
          </a:bodyPr>
          <a:lstStyle/>
          <a:p>
            <a:pPr algn="l"/>
            <a:r>
              <a:rPr lang="en-US" sz="4800" dirty="0">
                <a:solidFill>
                  <a:schemeClr val="tx1">
                    <a:lumMod val="85000"/>
                    <a:lumOff val="15000"/>
                  </a:schemeClr>
                </a:solidFill>
              </a:rPr>
              <a:t>Thank you!</a:t>
            </a:r>
          </a:p>
        </p:txBody>
      </p:sp>
      <p:sp>
        <p:nvSpPr>
          <p:cNvPr id="41" name="Freeform: Shape 4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p:cNvSpPr>
            <a:spLocks noGrp="1"/>
          </p:cNvSpPr>
          <p:nvPr>
            <p:ph type="subTitle" idx="1"/>
          </p:nvPr>
        </p:nvSpPr>
        <p:spPr>
          <a:xfrm>
            <a:off x="6291357" y="1005395"/>
            <a:ext cx="5511296" cy="5175624"/>
          </a:xfrm>
        </p:spPr>
        <p:txBody>
          <a:bodyPr vert="horz" lIns="91440" tIns="45720" rIns="91440" bIns="45720" rtlCol="0" anchor="ctr">
            <a:normAutofit/>
          </a:bodyPr>
          <a:lstStyle/>
          <a:p>
            <a:pPr algn="l">
              <a:buFont typeface="Wingdings 3" charset="2"/>
              <a:buChar char=""/>
            </a:pPr>
            <a:r>
              <a:rPr lang="en-US" b="1" dirty="0">
                <a:solidFill>
                  <a:srgbClr val="FFFFFF"/>
                </a:solidFill>
              </a:rPr>
              <a:t>Denise Nadasen, D.M.</a:t>
            </a:r>
            <a:endParaRPr lang="en-US" dirty="0">
              <a:solidFill>
                <a:srgbClr val="FFFFFF"/>
              </a:solidFill>
            </a:endParaRPr>
          </a:p>
          <a:p>
            <a:pPr algn="l">
              <a:buFont typeface="Wingdings 3" charset="2"/>
              <a:buChar char=""/>
            </a:pPr>
            <a:r>
              <a:rPr lang="en-US" dirty="0">
                <a:solidFill>
                  <a:srgbClr val="FFFFFF"/>
                </a:solidFill>
              </a:rPr>
              <a:t>Director of Research and Data Policy</a:t>
            </a:r>
          </a:p>
          <a:p>
            <a:pPr algn="l">
              <a:buFont typeface="Wingdings 3" charset="2"/>
              <a:buChar char=""/>
            </a:pPr>
            <a:r>
              <a:rPr lang="en-US" dirty="0">
                <a:solidFill>
                  <a:srgbClr val="FFFFFF"/>
                </a:solidFill>
              </a:rPr>
              <a:t>Association of Public and Land-grant Universities</a:t>
            </a:r>
          </a:p>
          <a:p>
            <a:pPr algn="l">
              <a:buFont typeface="Wingdings 3" charset="2"/>
              <a:buChar char=""/>
            </a:pPr>
            <a:r>
              <a:rPr lang="en-US" dirty="0">
                <a:solidFill>
                  <a:srgbClr val="FFFFFF"/>
                </a:solidFill>
              </a:rPr>
              <a:t>202-478-6081</a:t>
            </a:r>
          </a:p>
          <a:p>
            <a:pPr algn="l">
              <a:buFont typeface="Wingdings 3" charset="2"/>
              <a:buChar char=""/>
            </a:pPr>
            <a:r>
              <a:rPr lang="en-US" u="sng" dirty="0">
                <a:solidFill>
                  <a:schemeClr val="tx1"/>
                </a:solidFill>
                <a:hlinkClick r:id="rId2">
                  <a:extLst>
                    <a:ext uri="{A12FA001-AC4F-418D-AE19-62706E023703}">
                      <ahyp:hlinkClr xmlns:ahyp="http://schemas.microsoft.com/office/drawing/2018/hyperlinkcolor" val="tx"/>
                    </a:ext>
                  </a:extLst>
                </a:hlinkClick>
              </a:rPr>
              <a:t>dnadasen@aplu.org</a:t>
            </a:r>
            <a:endParaRPr lang="en-US" u="sng" dirty="0">
              <a:solidFill>
                <a:schemeClr val="tx1"/>
              </a:solidFill>
            </a:endParaRPr>
          </a:p>
          <a:p>
            <a:pPr algn="l">
              <a:buFont typeface="Wingdings 3" charset="2"/>
              <a:buChar char=""/>
            </a:pPr>
            <a:endParaRPr lang="en-US" dirty="0">
              <a:solidFill>
                <a:srgbClr val="FFFFFF"/>
              </a:solidFill>
            </a:endParaRPr>
          </a:p>
          <a:p>
            <a:pPr algn="l">
              <a:buFont typeface="Wingdings 3" charset="2"/>
              <a:buChar char=""/>
            </a:pPr>
            <a:r>
              <a:rPr lang="en-US" b="1" dirty="0">
                <a:solidFill>
                  <a:srgbClr val="FFFFFF"/>
                </a:solidFill>
              </a:rPr>
              <a:t>Julie Alig, </a:t>
            </a:r>
            <a:r>
              <a:rPr lang="en-US" dirty="0">
                <a:solidFill>
                  <a:srgbClr val="FFFFFF"/>
                </a:solidFill>
              </a:rPr>
              <a:t>Ph.D.</a:t>
            </a:r>
          </a:p>
          <a:p>
            <a:pPr algn="l">
              <a:buFont typeface="Wingdings 3" charset="2"/>
              <a:buChar char=""/>
            </a:pPr>
            <a:r>
              <a:rPr lang="en-US" dirty="0">
                <a:solidFill>
                  <a:srgbClr val="FFFFFF"/>
                </a:solidFill>
              </a:rPr>
              <a:t>Executive Director, Office of Strategic Analysis &amp; 	Data Management</a:t>
            </a:r>
          </a:p>
          <a:p>
            <a:pPr algn="l">
              <a:buFont typeface="Wingdings 3" charset="2"/>
              <a:buChar char=""/>
            </a:pPr>
            <a:r>
              <a:rPr lang="en-US" dirty="0">
                <a:solidFill>
                  <a:srgbClr val="FFFFFF"/>
                </a:solidFill>
              </a:rPr>
              <a:t>University of Massachusetts Lowell</a:t>
            </a:r>
          </a:p>
          <a:p>
            <a:pPr algn="l">
              <a:buFont typeface="Wingdings 3" charset="2"/>
              <a:buChar char=""/>
            </a:pPr>
            <a:r>
              <a:rPr lang="en-US" dirty="0">
                <a:solidFill>
                  <a:srgbClr val="FFFFFF"/>
                </a:solidFill>
              </a:rPr>
              <a:t>978-934-2506</a:t>
            </a:r>
          </a:p>
          <a:p>
            <a:pPr algn="l">
              <a:buFont typeface="Wingdings 3" charset="2"/>
              <a:buChar char=""/>
            </a:pPr>
            <a:r>
              <a:rPr lang="en-US" dirty="0">
                <a:solidFill>
                  <a:schemeClr val="tx1"/>
                </a:solidFill>
                <a:hlinkClick r:id="rId3">
                  <a:extLst>
                    <a:ext uri="{A12FA001-AC4F-418D-AE19-62706E023703}">
                      <ahyp:hlinkClr xmlns:ahyp="http://schemas.microsoft.com/office/drawing/2018/hyperlinkcolor" val="tx"/>
                    </a:ext>
                  </a:extLst>
                </a:hlinkClick>
              </a:rPr>
              <a:t>Julie_Alig@uml.edu</a:t>
            </a:r>
            <a:endParaRPr lang="en-US" dirty="0">
              <a:solidFill>
                <a:schemeClr val="tx1"/>
              </a:solidFill>
            </a:endParaRPr>
          </a:p>
          <a:p>
            <a:pPr algn="l">
              <a:buFont typeface="Wingdings 3" charset="2"/>
              <a:buChar char=""/>
            </a:pPr>
            <a:endParaRPr lang="en-US" dirty="0">
              <a:solidFill>
                <a:srgbClr val="FFFFFF"/>
              </a:solidFill>
            </a:endParaRPr>
          </a:p>
          <a:p>
            <a:pPr algn="l">
              <a:buFont typeface="Wingdings 3" charset="2"/>
              <a:buChar char=""/>
            </a:pPr>
            <a:endParaRPr lang="en-US" dirty="0">
              <a:solidFill>
                <a:srgbClr val="FFFFFF"/>
              </a:solidFill>
            </a:endParaRPr>
          </a:p>
        </p:txBody>
      </p:sp>
      <p:pic>
        <p:nvPicPr>
          <p:cNvPr id="6" name="Picture 5">
            <a:extLst>
              <a:ext uri="{FF2B5EF4-FFF2-40B4-BE49-F238E27FC236}">
                <a16:creationId xmlns:a16="http://schemas.microsoft.com/office/drawing/2014/main" id="{6FF275FD-9112-4E7E-BEE5-4A0DD89BC5EA}"/>
              </a:ext>
            </a:extLst>
          </p:cNvPr>
          <p:cNvPicPr>
            <a:picLocks noChangeAspect="1"/>
          </p:cNvPicPr>
          <p:nvPr/>
        </p:nvPicPr>
        <p:blipFill>
          <a:blip r:embed="rId4"/>
          <a:stretch>
            <a:fillRect/>
          </a:stretch>
        </p:blipFill>
        <p:spPr>
          <a:xfrm>
            <a:off x="10128177" y="6467475"/>
            <a:ext cx="2085975" cy="409575"/>
          </a:xfrm>
          <a:prstGeom prst="rect">
            <a:avLst/>
          </a:prstGeom>
        </p:spPr>
      </p:pic>
      <p:sp>
        <p:nvSpPr>
          <p:cNvPr id="28" name="Title 1">
            <a:extLst>
              <a:ext uri="{FF2B5EF4-FFF2-40B4-BE49-F238E27FC236}">
                <a16:creationId xmlns:a16="http://schemas.microsoft.com/office/drawing/2014/main" id="{848EF492-D4A9-4012-9D3D-9A640955C08C}"/>
              </a:ext>
            </a:extLst>
          </p:cNvPr>
          <p:cNvSpPr txBox="1">
            <a:spLocks/>
          </p:cNvSpPr>
          <p:nvPr/>
        </p:nvSpPr>
        <p:spPr>
          <a:xfrm>
            <a:off x="-404973" y="6164448"/>
            <a:ext cx="10063745" cy="1143000"/>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a:solidFill>
                  <a:schemeClr val="tx1"/>
                </a:solidFill>
              </a:rPr>
              <a:t>Please Complete Your Session Evaluations</a:t>
            </a:r>
            <a:br>
              <a:rPr lang="en-US" sz="3733" dirty="0">
                <a:solidFill>
                  <a:schemeClr val="tx1"/>
                </a:solidFill>
              </a:rPr>
            </a:br>
            <a:r>
              <a:rPr lang="en-US" sz="2667" dirty="0"/>
              <a:t>:</a:t>
            </a:r>
          </a:p>
        </p:txBody>
      </p:sp>
    </p:spTree>
    <p:extLst>
      <p:ext uri="{BB962C8B-B14F-4D97-AF65-F5344CB8AC3E}">
        <p14:creationId xmlns:p14="http://schemas.microsoft.com/office/powerpoint/2010/main" val="35292038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1388125"/>
            <a:ext cx="8596313" cy="4946573"/>
          </a:xfrm>
        </p:spPr>
        <p:txBody>
          <a:bodyPr>
            <a:normAutofit/>
          </a:bodyPr>
          <a:lstStyle/>
          <a:p>
            <a:pPr marL="0" indent="0">
              <a:buNone/>
            </a:pPr>
            <a:r>
              <a:rPr lang="en-US" sz="2800" dirty="0"/>
              <a:t> </a:t>
            </a:r>
          </a:p>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sz="2800" dirty="0"/>
              <a:t>What is said here stays here.</a:t>
            </a:r>
          </a:p>
          <a:p>
            <a:pPr marL="0" indent="0" algn="ctr">
              <a:buNone/>
            </a:pPr>
            <a:endParaRPr lang="en-US" sz="2800" dirty="0"/>
          </a:p>
          <a:p>
            <a:pPr marL="0" indent="0" algn="ctr">
              <a:buNone/>
            </a:pPr>
            <a:r>
              <a:rPr lang="en-US" sz="2800" dirty="0"/>
              <a:t>Think about an ethical issue that has come up at your campus or someone else’s campus. </a:t>
            </a:r>
          </a:p>
        </p:txBody>
      </p:sp>
      <p:pic>
        <p:nvPicPr>
          <p:cNvPr id="2" name="Picture 1">
            <a:extLst>
              <a:ext uri="{FF2B5EF4-FFF2-40B4-BE49-F238E27FC236}">
                <a16:creationId xmlns:a16="http://schemas.microsoft.com/office/drawing/2014/main" id="{EC77FD60-C9F6-4637-A704-1FFAC06291D5}"/>
              </a:ext>
            </a:extLst>
          </p:cNvPr>
          <p:cNvPicPr>
            <a:picLocks noChangeAspect="1"/>
          </p:cNvPicPr>
          <p:nvPr/>
        </p:nvPicPr>
        <p:blipFill rotWithShape="1">
          <a:blip r:embed="rId3"/>
          <a:srcRect l="639" r="4123"/>
          <a:stretch/>
        </p:blipFill>
        <p:spPr>
          <a:xfrm>
            <a:off x="4351662" y="1579912"/>
            <a:ext cx="1828800" cy="1849088"/>
          </a:xfrm>
          <a:prstGeom prst="rect">
            <a:avLst/>
          </a:prstGeom>
        </p:spPr>
      </p:pic>
      <p:sp>
        <p:nvSpPr>
          <p:cNvPr id="4" name="Footer Placeholder 3">
            <a:extLst>
              <a:ext uri="{FF2B5EF4-FFF2-40B4-BE49-F238E27FC236}">
                <a16:creationId xmlns:a16="http://schemas.microsoft.com/office/drawing/2014/main" id="{CDC8F234-E982-439A-8C6D-FFEE101507DB}"/>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2F984F4B-880C-4280-A9D6-E402CC6DB2AD}"/>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10887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Analytics Different from IR?</a:t>
            </a:r>
          </a:p>
        </p:txBody>
      </p:sp>
      <p:sp>
        <p:nvSpPr>
          <p:cNvPr id="3" name="Content Placeholder 2"/>
          <p:cNvSpPr>
            <a:spLocks noGrp="1"/>
          </p:cNvSpPr>
          <p:nvPr>
            <p:ph idx="1"/>
          </p:nvPr>
        </p:nvSpPr>
        <p:spPr>
          <a:xfrm>
            <a:off x="777087" y="1367933"/>
            <a:ext cx="8596668" cy="4855991"/>
          </a:xfrm>
        </p:spPr>
        <p:txBody>
          <a:bodyPr>
            <a:normAutofit/>
          </a:bodyPr>
          <a:lstStyle/>
          <a:p>
            <a:r>
              <a:rPr lang="en-US" sz="2800" dirty="0"/>
              <a:t>Analytics is IR on steroids.  </a:t>
            </a:r>
          </a:p>
          <a:p>
            <a:pPr lvl="1"/>
            <a:r>
              <a:rPr lang="en-US" sz="2600" dirty="0"/>
              <a:t>Imagine that you are collecting structured and unstructured data, analyzing it in real time, cutting it 100 ways, and immediately disseminating it to your constituents </a:t>
            </a:r>
          </a:p>
          <a:p>
            <a:pPr marL="457200" lvl="1" indent="0">
              <a:buNone/>
            </a:pPr>
            <a:r>
              <a:rPr lang="en-US" sz="2600" dirty="0"/>
              <a:t>	…. Without conversation</a:t>
            </a:r>
          </a:p>
          <a:p>
            <a:pPr marL="457200" lvl="1" indent="0">
              <a:buNone/>
            </a:pPr>
            <a:r>
              <a:rPr lang="en-US" sz="2600" dirty="0"/>
              <a:t>With IR, we explain things, help people understand the data and the context. It takes time. </a:t>
            </a:r>
            <a:r>
              <a:rPr lang="en-US" dirty="0"/>
              <a:t>It is not sexy.</a:t>
            </a:r>
            <a:endParaRPr lang="en-US" sz="2800" dirty="0"/>
          </a:p>
          <a:p>
            <a:pPr marL="457200" lvl="1" indent="0">
              <a:buNone/>
            </a:pPr>
            <a:r>
              <a:rPr lang="en-US" sz="2600" dirty="0"/>
              <a:t>Analytics is at risk of contributing to confusion</a:t>
            </a:r>
          </a:p>
          <a:p>
            <a:pPr marL="457200" lvl="1" indent="0">
              <a:buNone/>
            </a:pPr>
            <a:r>
              <a:rPr lang="en-US" sz="2600" dirty="0"/>
              <a:t>IR is at risk of missing a window of opportunity</a:t>
            </a:r>
          </a:p>
        </p:txBody>
      </p:sp>
      <p:sp>
        <p:nvSpPr>
          <p:cNvPr id="4" name="Footer Placeholder 3">
            <a:extLst>
              <a:ext uri="{FF2B5EF4-FFF2-40B4-BE49-F238E27FC236}">
                <a16:creationId xmlns:a16="http://schemas.microsoft.com/office/drawing/2014/main" id="{4568FB1A-FDE0-463D-9F69-472E3AFAE803}"/>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534CCA17-2B60-4FA2-8DBD-C55C67BC0056}"/>
              </a:ext>
            </a:extLst>
          </p:cNvPr>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6" name="Picture 5">
            <a:extLst>
              <a:ext uri="{FF2B5EF4-FFF2-40B4-BE49-F238E27FC236}">
                <a16:creationId xmlns:a16="http://schemas.microsoft.com/office/drawing/2014/main" id="{88B06036-4F76-4535-AA58-D170724130B2}"/>
              </a:ext>
            </a:extLst>
          </p:cNvPr>
          <p:cNvPicPr>
            <a:picLocks noChangeAspect="1"/>
          </p:cNvPicPr>
          <p:nvPr/>
        </p:nvPicPr>
        <p:blipFill>
          <a:blip r:embed="rId3"/>
          <a:stretch>
            <a:fillRect/>
          </a:stretch>
        </p:blipFill>
        <p:spPr>
          <a:xfrm rot="20540485">
            <a:off x="9098739" y="3103894"/>
            <a:ext cx="1555789" cy="1482576"/>
          </a:xfrm>
          <a:prstGeom prst="rect">
            <a:avLst/>
          </a:prstGeom>
        </p:spPr>
      </p:pic>
    </p:spTree>
    <p:extLst>
      <p:ext uri="{BB962C8B-B14F-4D97-AF65-F5344CB8AC3E}">
        <p14:creationId xmlns:p14="http://schemas.microsoft.com/office/powerpoint/2010/main" val="100871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Predictive Analytics be Used</a:t>
            </a:r>
          </a:p>
        </p:txBody>
      </p:sp>
      <p:sp>
        <p:nvSpPr>
          <p:cNvPr id="3" name="Content Placeholder 2"/>
          <p:cNvSpPr>
            <a:spLocks noGrp="1"/>
          </p:cNvSpPr>
          <p:nvPr>
            <p:ph idx="1"/>
          </p:nvPr>
        </p:nvSpPr>
        <p:spPr/>
        <p:txBody>
          <a:bodyPr>
            <a:normAutofit/>
          </a:bodyPr>
          <a:lstStyle/>
          <a:p>
            <a:r>
              <a:rPr lang="en-US" sz="3200" dirty="0"/>
              <a:t>Admissions decisions</a:t>
            </a:r>
          </a:p>
          <a:p>
            <a:r>
              <a:rPr lang="en-US" sz="3200" dirty="0"/>
              <a:t>Financial aid disbursement</a:t>
            </a:r>
          </a:p>
          <a:p>
            <a:r>
              <a:rPr lang="en-US" sz="3200" dirty="0"/>
              <a:t>Predicting course success</a:t>
            </a:r>
          </a:p>
          <a:p>
            <a:r>
              <a:rPr lang="en-US" sz="3200" dirty="0"/>
              <a:t>Predicting retention or graduation</a:t>
            </a:r>
          </a:p>
          <a:p>
            <a:r>
              <a:rPr lang="en-US" sz="3200" dirty="0"/>
              <a:t>Predicting revenue or rankings</a:t>
            </a:r>
          </a:p>
          <a:p>
            <a:endParaRPr lang="en-US" sz="2600" dirty="0"/>
          </a:p>
        </p:txBody>
      </p:sp>
      <p:sp>
        <p:nvSpPr>
          <p:cNvPr id="4" name="Footer Placeholder 3">
            <a:extLst>
              <a:ext uri="{FF2B5EF4-FFF2-40B4-BE49-F238E27FC236}">
                <a16:creationId xmlns:a16="http://schemas.microsoft.com/office/drawing/2014/main" id="{3BCAFF36-F8EA-4DE8-8B36-6CB876AC72F3}"/>
              </a:ext>
            </a:extLst>
          </p:cNvPr>
          <p:cNvSpPr>
            <a:spLocks noGrp="1"/>
          </p:cNvSpPr>
          <p:nvPr>
            <p:ph type="ftr" sz="quarter" idx="11"/>
          </p:nvPr>
        </p:nvSpPr>
        <p:spPr/>
        <p:txBody>
          <a:bodyPr/>
          <a:lstStyle/>
          <a:p>
            <a:r>
              <a:rPr lang="en-US"/>
              <a:t>Nadasen Alig on Ethics in Analytics April 19, 2019</a:t>
            </a:r>
            <a:endParaRPr lang="en-US" dirty="0"/>
          </a:p>
        </p:txBody>
      </p:sp>
      <p:sp>
        <p:nvSpPr>
          <p:cNvPr id="5" name="Slide Number Placeholder 4">
            <a:extLst>
              <a:ext uri="{FF2B5EF4-FFF2-40B4-BE49-F238E27FC236}">
                <a16:creationId xmlns:a16="http://schemas.microsoft.com/office/drawing/2014/main" id="{4049A119-4F4C-4979-8517-03907C939F86}"/>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423839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84" y="127000"/>
            <a:ext cx="8596668" cy="1320800"/>
          </a:xfrm>
        </p:spPr>
        <p:txBody>
          <a:bodyPr/>
          <a:lstStyle/>
          <a:p>
            <a:r>
              <a:rPr lang="en-US" dirty="0"/>
              <a:t>Scenario 1</a:t>
            </a:r>
          </a:p>
        </p:txBody>
      </p:sp>
      <p:sp>
        <p:nvSpPr>
          <p:cNvPr id="3" name="Content Placeholder 2"/>
          <p:cNvSpPr>
            <a:spLocks noGrp="1"/>
          </p:cNvSpPr>
          <p:nvPr>
            <p:ph idx="1"/>
          </p:nvPr>
        </p:nvSpPr>
        <p:spPr>
          <a:xfrm>
            <a:off x="239184" y="1295400"/>
            <a:ext cx="9438216" cy="4933950"/>
          </a:xfrm>
        </p:spPr>
        <p:txBody>
          <a:bodyPr>
            <a:normAutofit/>
          </a:bodyPr>
          <a:lstStyle/>
          <a:p>
            <a:pPr marL="0" indent="0">
              <a:buNone/>
            </a:pPr>
            <a:r>
              <a:rPr lang="en-US" sz="2800" dirty="0"/>
              <a:t>You are a Financial Aid director. You are given the charge to make sure that the financial aid that is disbursed helps students succeed.  Your IR office evaluates the effectiveness of financial aid on student retention. </a:t>
            </a:r>
          </a:p>
          <a:p>
            <a:pPr marL="0" indent="0">
              <a:buNone/>
            </a:pPr>
            <a:r>
              <a:rPr lang="en-US" sz="2800" dirty="0"/>
              <a:t>They find that students from Montgomery County who received financial aid were more likely to be retained than students from Howard County.    </a:t>
            </a:r>
          </a:p>
          <a:p>
            <a:pPr marL="0" indent="0">
              <a:buNone/>
            </a:pPr>
            <a:r>
              <a:rPr lang="en-US" sz="2800" dirty="0"/>
              <a:t>You make a decision to increase aid to Montgomery County students and reduce aid to Howard County students. Retention goes up. </a:t>
            </a:r>
          </a:p>
        </p:txBody>
      </p:sp>
      <p:pic>
        <p:nvPicPr>
          <p:cNvPr id="4" name="Picture 3">
            <a:extLst>
              <a:ext uri="{FF2B5EF4-FFF2-40B4-BE49-F238E27FC236}">
                <a16:creationId xmlns:a16="http://schemas.microsoft.com/office/drawing/2014/main" id="{DDA6D4AB-BCAE-4BD0-9245-08B795C1A470}"/>
              </a:ext>
            </a:extLst>
          </p:cNvPr>
          <p:cNvPicPr>
            <a:picLocks noChangeAspect="1"/>
          </p:cNvPicPr>
          <p:nvPr/>
        </p:nvPicPr>
        <p:blipFill>
          <a:blip r:embed="rId3"/>
          <a:stretch>
            <a:fillRect/>
          </a:stretch>
        </p:blipFill>
        <p:spPr>
          <a:xfrm>
            <a:off x="8610600" y="4743450"/>
            <a:ext cx="1066800" cy="1638300"/>
          </a:xfrm>
          <a:prstGeom prst="rect">
            <a:avLst/>
          </a:prstGeom>
        </p:spPr>
      </p:pic>
      <p:sp>
        <p:nvSpPr>
          <p:cNvPr id="5" name="Footer Placeholder 4">
            <a:extLst>
              <a:ext uri="{FF2B5EF4-FFF2-40B4-BE49-F238E27FC236}">
                <a16:creationId xmlns:a16="http://schemas.microsoft.com/office/drawing/2014/main" id="{1C8BC764-5A64-4C7B-9ABB-A339DE96C631}"/>
              </a:ext>
            </a:extLst>
          </p:cNvPr>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a:extLst>
              <a:ext uri="{FF2B5EF4-FFF2-40B4-BE49-F238E27FC236}">
                <a16:creationId xmlns:a16="http://schemas.microsoft.com/office/drawing/2014/main" id="{21A505AA-19CB-4AB6-8E5D-8AA0B4AE04FA}"/>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62967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9562" y="609600"/>
            <a:ext cx="6424440" cy="1320800"/>
          </a:xfrm>
        </p:spPr>
        <p:txBody>
          <a:bodyPr>
            <a:normAutofit/>
          </a:bodyPr>
          <a:lstStyle/>
          <a:p>
            <a:r>
              <a:rPr lang="en-US" dirty="0"/>
              <a:t>Drown the Bunnies</a:t>
            </a:r>
          </a:p>
        </p:txBody>
      </p:sp>
      <p:pic>
        <p:nvPicPr>
          <p:cNvPr id="4" name="Picture 3">
            <a:extLst>
              <a:ext uri="{FF2B5EF4-FFF2-40B4-BE49-F238E27FC236}">
                <a16:creationId xmlns:a16="http://schemas.microsoft.com/office/drawing/2014/main" id="{29607D7C-4BA3-4F07-944D-F3A94EBCAAF1}"/>
              </a:ext>
            </a:extLst>
          </p:cNvPr>
          <p:cNvPicPr>
            <a:picLocks noChangeAspect="1"/>
          </p:cNvPicPr>
          <p:nvPr/>
        </p:nvPicPr>
        <p:blipFill rotWithShape="1">
          <a:blip r:embed="rId3"/>
          <a:srcRect l="29724" r="20184" b="9090"/>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849562" y="2160589"/>
            <a:ext cx="6424440" cy="3880773"/>
          </a:xfrm>
        </p:spPr>
        <p:txBody>
          <a:bodyPr>
            <a:normAutofit/>
          </a:bodyPr>
          <a:lstStyle/>
          <a:p>
            <a:r>
              <a:rPr lang="en-US"/>
              <a:t>Mount St. Mary’s president, Simon Newman, decided to use predictive analytics to increase retention rates </a:t>
            </a:r>
          </a:p>
          <a:p>
            <a:r>
              <a:rPr lang="en-US"/>
              <a:t>Action taken: remove 20-25 students from the rosters by census date who would likely drop out anyway</a:t>
            </a:r>
          </a:p>
          <a:p>
            <a:r>
              <a:rPr lang="en-US"/>
              <a:t>This would boost retention rates 4 – 5 points</a:t>
            </a:r>
          </a:p>
          <a:p>
            <a:r>
              <a:rPr lang="en-US"/>
              <a:t>Justification: They will be more successful elsewhere</a:t>
            </a:r>
          </a:p>
          <a:p>
            <a:pPr marL="0" indent="0">
              <a:buNone/>
            </a:pPr>
            <a:r>
              <a:rPr lang="en-US" dirty="0"/>
              <a:t>(The Promise &amp; Peril of Predictive Analytics in HE, 2016</a:t>
            </a:r>
            <a:r>
              <a:rPr lang="en-US"/>
              <a:t>)</a:t>
            </a:r>
          </a:p>
        </p:txBody>
      </p:sp>
      <p:sp>
        <p:nvSpPr>
          <p:cNvPr id="5" name="Footer Placeholder 4">
            <a:extLst>
              <a:ext uri="{FF2B5EF4-FFF2-40B4-BE49-F238E27FC236}">
                <a16:creationId xmlns:a16="http://schemas.microsoft.com/office/drawing/2014/main" id="{DCEB6D66-3CD6-49B0-A876-207433F18834}"/>
              </a:ext>
            </a:extLst>
          </p:cNvPr>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a:extLst>
              <a:ext uri="{FF2B5EF4-FFF2-40B4-BE49-F238E27FC236}">
                <a16:creationId xmlns:a16="http://schemas.microsoft.com/office/drawing/2014/main" id="{37E3FCED-2E9B-4C12-B0C9-C034FA93261B}"/>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77235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7700" y="538162"/>
            <a:ext cx="8353425" cy="5901609"/>
          </a:xfrm>
          <a:prstGeom prst="rect">
            <a:avLst/>
          </a:prstGeom>
        </p:spPr>
      </p:pic>
      <p:sp>
        <p:nvSpPr>
          <p:cNvPr id="3" name="Footer Placeholder 2">
            <a:extLst>
              <a:ext uri="{FF2B5EF4-FFF2-40B4-BE49-F238E27FC236}">
                <a16:creationId xmlns:a16="http://schemas.microsoft.com/office/drawing/2014/main" id="{816BEC0F-1E0A-4835-B44B-3AA524BDF17B}"/>
              </a:ext>
            </a:extLst>
          </p:cNvPr>
          <p:cNvSpPr>
            <a:spLocks noGrp="1"/>
          </p:cNvSpPr>
          <p:nvPr>
            <p:ph type="ftr" sz="quarter" idx="11"/>
          </p:nvPr>
        </p:nvSpPr>
        <p:spPr/>
        <p:txBody>
          <a:bodyPr/>
          <a:lstStyle/>
          <a:p>
            <a:r>
              <a:rPr lang="en-US"/>
              <a:t>Nadasen Alig on Ethics in Analytics April 19, 2019</a:t>
            </a:r>
            <a:endParaRPr lang="en-US" dirty="0"/>
          </a:p>
        </p:txBody>
      </p:sp>
      <p:sp>
        <p:nvSpPr>
          <p:cNvPr id="4" name="Slide Number Placeholder 3">
            <a:extLst>
              <a:ext uri="{FF2B5EF4-FFF2-40B4-BE49-F238E27FC236}">
                <a16:creationId xmlns:a16="http://schemas.microsoft.com/office/drawing/2014/main" id="{65D7B1A0-458D-4002-9C0A-BCC53580E6A2}"/>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0656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Analytics</a:t>
            </a:r>
          </a:p>
        </p:txBody>
      </p:sp>
      <p:sp>
        <p:nvSpPr>
          <p:cNvPr id="3" name="Content Placeholder 2"/>
          <p:cNvSpPr>
            <a:spLocks noGrp="1"/>
          </p:cNvSpPr>
          <p:nvPr>
            <p:ph idx="1"/>
          </p:nvPr>
        </p:nvSpPr>
        <p:spPr>
          <a:xfrm>
            <a:off x="677334" y="1930400"/>
            <a:ext cx="9020848" cy="3880773"/>
          </a:xfrm>
        </p:spPr>
        <p:txBody>
          <a:bodyPr>
            <a:normAutofit fontScale="92500" lnSpcReduction="10000"/>
          </a:bodyPr>
          <a:lstStyle/>
          <a:p>
            <a:r>
              <a:rPr lang="en-US" sz="2800" dirty="0"/>
              <a:t>Uses current and historic data to predict a future event </a:t>
            </a:r>
          </a:p>
          <a:p>
            <a:r>
              <a:rPr lang="en-US" sz="2600" dirty="0"/>
              <a:t>Student success</a:t>
            </a:r>
          </a:p>
          <a:p>
            <a:pPr lvl="1"/>
            <a:r>
              <a:rPr lang="en-US" sz="2600" dirty="0"/>
              <a:t>Risk scores</a:t>
            </a:r>
          </a:p>
          <a:p>
            <a:pPr lvl="2"/>
            <a:r>
              <a:rPr lang="en-US" sz="2600" dirty="0"/>
              <a:t>Areas of weakness</a:t>
            </a:r>
          </a:p>
          <a:p>
            <a:pPr lvl="3"/>
            <a:r>
              <a:rPr lang="en-US" sz="2600" dirty="0"/>
              <a:t>Intervention</a:t>
            </a:r>
          </a:p>
          <a:p>
            <a:pPr lvl="1"/>
            <a:endParaRPr lang="en-US" sz="2600" dirty="0"/>
          </a:p>
          <a:p>
            <a:pPr lvl="1"/>
            <a:endParaRPr lang="en-US" sz="2600" dirty="0"/>
          </a:p>
          <a:p>
            <a:pPr marL="0" indent="0">
              <a:buNone/>
            </a:pPr>
            <a:r>
              <a:rPr lang="en-US" sz="2800" dirty="0"/>
              <a:t>        </a:t>
            </a:r>
            <a:r>
              <a:rPr lang="en-US" sz="2800" b="1" dirty="0">
                <a:latin typeface="Arial Nova" panose="020B0604020202020204" pitchFamily="34" charset="0"/>
              </a:rPr>
              <a:t>Could limit opportunities for some students</a:t>
            </a:r>
          </a:p>
        </p:txBody>
      </p:sp>
      <p:pic>
        <p:nvPicPr>
          <p:cNvPr id="4" name="Picture 3">
            <a:extLst>
              <a:ext uri="{FF2B5EF4-FFF2-40B4-BE49-F238E27FC236}">
                <a16:creationId xmlns:a16="http://schemas.microsoft.com/office/drawing/2014/main" id="{AFFA94B5-5BEA-4E41-88F0-DD08D9736C3F}"/>
              </a:ext>
            </a:extLst>
          </p:cNvPr>
          <p:cNvPicPr>
            <a:picLocks noChangeAspect="1"/>
          </p:cNvPicPr>
          <p:nvPr/>
        </p:nvPicPr>
        <p:blipFill>
          <a:blip r:embed="rId3"/>
          <a:stretch>
            <a:fillRect/>
          </a:stretch>
        </p:blipFill>
        <p:spPr>
          <a:xfrm>
            <a:off x="4442156" y="4191618"/>
            <a:ext cx="1145156" cy="1046336"/>
          </a:xfrm>
          <a:prstGeom prst="rect">
            <a:avLst/>
          </a:prstGeom>
        </p:spPr>
      </p:pic>
      <p:sp>
        <p:nvSpPr>
          <p:cNvPr id="5" name="Footer Placeholder 4">
            <a:extLst>
              <a:ext uri="{FF2B5EF4-FFF2-40B4-BE49-F238E27FC236}">
                <a16:creationId xmlns:a16="http://schemas.microsoft.com/office/drawing/2014/main" id="{44C4E3B1-1D41-4560-9D41-AC5D6867A785}"/>
              </a:ext>
            </a:extLst>
          </p:cNvPr>
          <p:cNvSpPr>
            <a:spLocks noGrp="1"/>
          </p:cNvSpPr>
          <p:nvPr>
            <p:ph type="ftr" sz="quarter" idx="11"/>
          </p:nvPr>
        </p:nvSpPr>
        <p:spPr/>
        <p:txBody>
          <a:bodyPr/>
          <a:lstStyle/>
          <a:p>
            <a:r>
              <a:rPr lang="en-US"/>
              <a:t>Nadasen Alig on Ethics in Analytics April 19, 2019</a:t>
            </a:r>
            <a:endParaRPr lang="en-US" dirty="0"/>
          </a:p>
        </p:txBody>
      </p:sp>
      <p:sp>
        <p:nvSpPr>
          <p:cNvPr id="6" name="Slide Number Placeholder 5">
            <a:extLst>
              <a:ext uri="{FF2B5EF4-FFF2-40B4-BE49-F238E27FC236}">
                <a16:creationId xmlns:a16="http://schemas.microsoft.com/office/drawing/2014/main" id="{B72E20A2-D672-4729-ABC4-1E2893E35FF7}"/>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8089424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2058</Words>
  <Application>Microsoft Office PowerPoint</Application>
  <PresentationFormat>Widescreen</PresentationFormat>
  <Paragraphs>293</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Nova</vt:lpstr>
      <vt:lpstr>Calibri</vt:lpstr>
      <vt:lpstr>Trebuchet MS</vt:lpstr>
      <vt:lpstr>Wingdings 3</vt:lpstr>
      <vt:lpstr>Facet</vt:lpstr>
      <vt:lpstr> Ethics in Predictive Analytics with a Data Governance Twist</vt:lpstr>
      <vt:lpstr>PowerPoint Presentation</vt:lpstr>
      <vt:lpstr>PowerPoint Presentation</vt:lpstr>
      <vt:lpstr>How is Analytics Different from IR?</vt:lpstr>
      <vt:lpstr>How can Predictive Analytics be Used</vt:lpstr>
      <vt:lpstr>Scenario 1</vt:lpstr>
      <vt:lpstr>Drown the Bunnies</vt:lpstr>
      <vt:lpstr>PowerPoint Presentation</vt:lpstr>
      <vt:lpstr>Predictive Analytics</vt:lpstr>
      <vt:lpstr>Scenario 2</vt:lpstr>
      <vt:lpstr>Ethical Concerns</vt:lpstr>
      <vt:lpstr>Consumer Privacy Bill of Rights</vt:lpstr>
      <vt:lpstr>Ask Questions</vt:lpstr>
      <vt:lpstr>Scenario 3</vt:lpstr>
      <vt:lpstr>Six Principles</vt:lpstr>
      <vt:lpstr>Five Principles for Ethical Use</vt:lpstr>
      <vt:lpstr>Data Governance</vt:lpstr>
      <vt:lpstr>Governance Structures</vt:lpstr>
      <vt:lpstr>Governance Content</vt:lpstr>
      <vt:lpstr>Governance Startup</vt:lpstr>
      <vt:lpstr>Example from the audience</vt:lpstr>
      <vt:lpstr>Scenario 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Summit: Analytics  April 17-19, 2019 | Long Beach, CA  Ethics in Data Analytics with a Data Governance Twist</dc:title>
  <dc:creator>Nadasen, Denise</dc:creator>
  <cp:lastModifiedBy>Denise Nadasen</cp:lastModifiedBy>
  <cp:revision>29</cp:revision>
  <dcterms:created xsi:type="dcterms:W3CDTF">2019-04-15T15:04:50Z</dcterms:created>
  <dcterms:modified xsi:type="dcterms:W3CDTF">2019-04-19T06:24:46Z</dcterms:modified>
</cp:coreProperties>
</file>