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64" r:id="rId4"/>
    <p:sldId id="276" r:id="rId5"/>
    <p:sldId id="278" r:id="rId6"/>
    <p:sldId id="279" r:id="rId7"/>
    <p:sldId id="280" r:id="rId8"/>
    <p:sldId id="257" r:id="rId9"/>
    <p:sldId id="258" r:id="rId10"/>
    <p:sldId id="259" r:id="rId11"/>
    <p:sldId id="289" r:id="rId12"/>
    <p:sldId id="263" r:id="rId13"/>
    <p:sldId id="283" r:id="rId14"/>
    <p:sldId id="277" r:id="rId15"/>
    <p:sldId id="281" r:id="rId16"/>
    <p:sldId id="290" r:id="rId17"/>
    <p:sldId id="28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7974" autoAdjust="0"/>
    <p:restoredTop sz="54920" autoAdjust="0"/>
  </p:normalViewPr>
  <p:slideViewPr>
    <p:cSldViewPr snapToGrid="0">
      <p:cViewPr varScale="1">
        <p:scale>
          <a:sx n="69" d="100"/>
          <a:sy n="69" d="100"/>
        </p:scale>
        <p:origin x="2718" y="78"/>
      </p:cViewPr>
      <p:guideLst/>
    </p:cSldViewPr>
  </p:slideViewPr>
  <p:outlineViewPr>
    <p:cViewPr>
      <p:scale>
        <a:sx n="33" d="100"/>
        <a:sy n="33" d="100"/>
      </p:scale>
      <p:origin x="0" y="-11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4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281E9E-F4CA-4D4C-88A5-3E80E5592EA4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8A95B-3524-41EE-A98D-E8FADCAC1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4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8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6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3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1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5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3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56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7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9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1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8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2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2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8A95B-3524-41EE-A98D-E8FADCAC14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6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C8E9-517E-4993-B465-E9812AC77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56249-CEDB-475E-98D3-2441DAC8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61C3E-0C96-4BC5-9910-F73A6123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9B38-18BD-4DF5-9ED5-2AD48945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2A11A-2680-4F4B-85DB-9879184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1182-D724-4C83-897E-15020126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26E94-5DC4-48C8-A1DE-DCA984E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D636-1D4C-4585-9CF8-41681904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55C0-DBF4-4D38-9BA7-00178647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AF75-ECF7-4928-BE86-64A45242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028BC-ECCB-4D36-A2E3-280C71425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B2C0-B180-413E-A50F-B276FE7E7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3A42E-5291-42F7-84E0-38AC7713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BEB3D-0E0B-4D87-9A02-0266071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557FB-7438-45E9-8DB0-B7B673C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2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BA9F-2C8F-42C9-AAAD-7F8E6712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8EC-5443-428F-A6B2-08722457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959A-BE7E-4A9A-9116-016AA6DA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8C65-E1D4-494D-82DD-83375C85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006E7-AC1E-46E4-97DC-A76111B2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9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A8AA-D57F-40AD-930D-E1C8D751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6676-EA2D-47CE-8A23-AAB69EBF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9C8F-B8B4-4907-819F-01B22BF0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63C8D-F9EB-48D7-BFB5-5F0E43C8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821E-7D82-4831-A2FB-52E4304F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0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B314-2D60-431C-8BDF-A8E35A8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9BC8-5BE2-44FA-BFB3-4522A37DF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35010-BA9B-4EED-A96F-30163AFA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64A61-17BD-4FD7-BFB4-91472FC9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6147E-52CC-4675-953D-05A49F7A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A7E7E-281A-4739-B9EE-A2F39C92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4135-4F3D-48C3-B227-6DEBE6E9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4623E-0537-47F9-8978-711FBFA93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57188-7B6E-4C6B-B37A-5B9DEBC01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DF362-2ABE-4244-86C8-15B4141B5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EC949-BB78-4E2C-AE21-7E004C0F1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2EC22-2FB6-43D5-B28C-221ADFC2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31420-D3CC-4EF5-BE08-817A8FA2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DBD38-021B-4655-BF86-A98E7E05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0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A61B-0EAD-41F2-B927-60ADB378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6BD21-75AB-4CE1-9BFB-1719ADE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BA6A8-B160-4B37-8EC0-DCFD15A1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26FEF-A0F2-4A74-946C-BA597F6A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0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D8001-9DF9-47D3-B8B6-104E0CEF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0D7CC-5604-4598-817B-356A2390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8822F-9154-4D9E-B0F3-F1030BB8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676-3E67-4E41-A104-B07B58EE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FA46-3031-4A7F-BBF7-0671A2E7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D6535-A6D2-4393-A15C-D94680EA0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06045-291D-48D6-A4B9-A4AD8347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CE436-B4F4-43CA-A32E-668326F6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6445D-6263-44B4-BA37-F167810B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5888-237E-4FEE-9676-EB99CA90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9164-8870-4584-983F-5403DFB81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06F1A-5626-4DE1-8DE1-D56B55C60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124BC-636F-4369-82D2-ED34DCD4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89718-5341-4A11-8F3E-D5C0AC39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F725F-90C0-40D5-BE46-10B4BE3C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DE49-A0B2-4737-86E6-402D210E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45466-15D0-4F73-8E61-A0C105295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6119-DCE5-4732-9937-011FA7595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78F0-9B51-467A-8932-3D5ED0FDDBE5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60B5-16D0-4A65-BEDB-50313380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11058-DACB-4DB5-BF51-DBE84D03F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8128-7C7A-420D-8E44-84E7FA109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9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pmo-3-0-nercomp/20335784-f22f-4f29-8323-f8574aed0a4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0B942D-4CCE-7541-8CA5-8AA8703AF54B}"/>
              </a:ext>
            </a:extLst>
          </p:cNvPr>
          <p:cNvSpPr>
            <a:spLocks noGrp="1"/>
          </p:cNvSpPr>
          <p:nvPr/>
        </p:nvSpPr>
        <p:spPr>
          <a:xfrm>
            <a:off x="838200" y="523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/>
                </a:solidFill>
              </a:rPr>
              <a:t>Welcome to PMO 3.0</a:t>
            </a:r>
            <a:r>
              <a:rPr lang="en-US" sz="2800" b="1" dirty="0"/>
              <a:t>…we will begin shortly</a:t>
            </a:r>
            <a:endParaRPr lang="en-US" sz="48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F33B49-8E7C-4E46-8705-087AF3CA7F2A}"/>
              </a:ext>
            </a:extLst>
          </p:cNvPr>
          <p:cNvSpPr>
            <a:spLocks noGrp="1"/>
          </p:cNvSpPr>
          <p:nvPr/>
        </p:nvSpPr>
        <p:spPr>
          <a:xfrm>
            <a:off x="838200" y="1983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Please visit </a:t>
            </a:r>
            <a:r>
              <a:rPr lang="en-US" sz="4000" dirty="0"/>
              <a:t>KAHOOT.IT </a:t>
            </a:r>
            <a:r>
              <a:rPr lang="en-US" sz="3200" dirty="0"/>
              <a:t>in preparation for an interactive survey</a:t>
            </a:r>
          </a:p>
          <a:p>
            <a:endParaRPr lang="en-US" sz="3200" dirty="0"/>
          </a:p>
          <a:p>
            <a:r>
              <a:rPr lang="en-US" sz="3200" i="1" dirty="0"/>
              <a:t>The Game PIN will be provided</a:t>
            </a:r>
          </a:p>
          <a:p>
            <a:r>
              <a:rPr lang="en-US" sz="3200" i="1" dirty="0"/>
              <a:t>You will need to submit a Nickname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136889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B72B-0F54-4CDA-AFFF-FC770DC4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 3.0 – Designing for the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FE95-0434-46C2-82E4-C7C11EB4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CIO/VP of IT with a mandate and a vision</a:t>
            </a:r>
          </a:p>
          <a:p>
            <a:r>
              <a:rPr lang="en-US" dirty="0"/>
              <a:t>Improving Consistency – outcomes, processes, tools, skills</a:t>
            </a:r>
          </a:p>
          <a:p>
            <a:r>
              <a:rPr lang="en-US" dirty="0"/>
              <a:t>Reimagining IT</a:t>
            </a:r>
          </a:p>
          <a:p>
            <a:r>
              <a:rPr lang="en-US" dirty="0"/>
              <a:t>Scaling for demand and responsiveness</a:t>
            </a:r>
          </a:p>
          <a:p>
            <a:r>
              <a:rPr lang="en-US" dirty="0"/>
              <a:t>Emphasis on PM maturity and standardized practices</a:t>
            </a:r>
          </a:p>
        </p:txBody>
      </p:sp>
    </p:spTree>
    <p:extLst>
      <p:ext uri="{BB962C8B-B14F-4D97-AF65-F5344CB8AC3E}">
        <p14:creationId xmlns:p14="http://schemas.microsoft.com/office/powerpoint/2010/main" val="280470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974F-37F3-4909-A174-7643FADA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 3.0 – 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F5F59-2341-40D9-A768-2B98B4F6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 the </a:t>
            </a:r>
            <a:r>
              <a:rPr lang="en-US" i="1" dirty="0"/>
              <a:t>right</a:t>
            </a:r>
            <a:r>
              <a:rPr lang="en-US" dirty="0"/>
              <a:t> projects, well – STRATEGIC VALUE</a:t>
            </a:r>
          </a:p>
          <a:p>
            <a:r>
              <a:rPr lang="en-US" dirty="0"/>
              <a:t>Support a consolidated enterprise project portfolio – GOVERNANCE</a:t>
            </a:r>
          </a:p>
          <a:p>
            <a:r>
              <a:rPr lang="en-US" dirty="0"/>
              <a:t>Curate enterprise standards &amp; best practices – PM EXCELLENCE </a:t>
            </a:r>
          </a:p>
          <a:p>
            <a:r>
              <a:rPr lang="en-US" dirty="0"/>
              <a:t>Strengthen the individual practitioner – WORKFORCE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8E09-6358-4B65-9121-4C1921B8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Lessons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E8E87-E2C2-4BF0-9511-8D147995F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Startup PMOs need at least one professional onboard</a:t>
            </a:r>
          </a:p>
          <a:p>
            <a:r>
              <a:rPr lang="en-US" dirty="0"/>
              <a:t>PMOs require support from senior leadership</a:t>
            </a:r>
          </a:p>
          <a:p>
            <a:r>
              <a:rPr lang="en-US" dirty="0"/>
              <a:t>Scalable PM - “Just Enough” is enough</a:t>
            </a:r>
          </a:p>
          <a:p>
            <a:r>
              <a:rPr lang="en-US" dirty="0"/>
              <a:t>PMO foundations are capability and trust</a:t>
            </a:r>
          </a:p>
          <a:p>
            <a:r>
              <a:rPr lang="en-US" dirty="0"/>
              <a:t>Prepare to evolve with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406369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823-5F15-7F45-B8B8-C99CC00B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Q2: What is your organization’s attitude towards project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6A8B-4082-3A4F-97D7-53262037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Negative</a:t>
            </a:r>
          </a:p>
          <a:p>
            <a:r>
              <a:rPr lang="en-US" dirty="0"/>
              <a:t>Neutral</a:t>
            </a:r>
          </a:p>
          <a:p>
            <a:r>
              <a:rPr lang="en-US" dirty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17847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823-5F15-7F45-B8B8-C99CC00B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Q3: How many PMO’s are in your enterprise?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6A8B-4082-3A4F-97D7-53262037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</a:t>
            </a:r>
          </a:p>
          <a:p>
            <a:r>
              <a:rPr lang="en-US" dirty="0"/>
              <a:t>One</a:t>
            </a:r>
          </a:p>
          <a:p>
            <a:r>
              <a:rPr lang="en-US" dirty="0"/>
              <a:t>Two</a:t>
            </a:r>
          </a:p>
          <a:p>
            <a:r>
              <a:rPr lang="en-US" dirty="0"/>
              <a:t>More than two</a:t>
            </a:r>
          </a:p>
        </p:txBody>
      </p:sp>
    </p:spTree>
    <p:extLst>
      <p:ext uri="{BB962C8B-B14F-4D97-AF65-F5344CB8AC3E}">
        <p14:creationId xmlns:p14="http://schemas.microsoft.com/office/powerpoint/2010/main" val="126791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823-5F15-7F45-B8B8-C99CC00B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Q4: What is the state of project management 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6A8B-4082-3A4F-97D7-53262037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enterprise tool</a:t>
            </a:r>
          </a:p>
          <a:p>
            <a:r>
              <a:rPr lang="en-US" dirty="0"/>
              <a:t>Multiple tools</a:t>
            </a:r>
          </a:p>
          <a:p>
            <a:r>
              <a:rPr lang="en-US" dirty="0"/>
              <a:t>No standard tool(s)</a:t>
            </a:r>
          </a:p>
          <a:p>
            <a:r>
              <a:rPr lang="en-US" dirty="0"/>
              <a:t>Don’t know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C823-5F15-7F45-B8B8-C99CC00B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223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Q5: What is your organization’s satisfaction level with project management and/or its PMO(s)?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6A8B-4082-3A4F-97D7-53262037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750"/>
            <a:ext cx="10515600" cy="4351338"/>
          </a:xfrm>
        </p:spPr>
        <p:txBody>
          <a:bodyPr/>
          <a:lstStyle/>
          <a:p>
            <a:r>
              <a:rPr lang="en-US" dirty="0"/>
              <a:t>High</a:t>
            </a:r>
          </a:p>
          <a:p>
            <a:r>
              <a:rPr lang="en-US" dirty="0"/>
              <a:t>Mixed</a:t>
            </a:r>
          </a:p>
          <a:p>
            <a:r>
              <a:rPr lang="en-US" dirty="0"/>
              <a:t>Low</a:t>
            </a:r>
          </a:p>
          <a:p>
            <a:r>
              <a:rPr lang="en-US" dirty="0"/>
              <a:t>Not applicable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669D-EB10-4F80-98B1-12E4649F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Keep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9607-0CEC-4A1C-9031-5F15C795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Jon Rotholz – jrr27@psu.edu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Terry Branstetter – tlb5594@psu.edu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Questions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E898A-3FCC-904E-945D-6BD8319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8650"/>
            <a:ext cx="12192000" cy="1149350"/>
          </a:xfrm>
          <a:prstGeom prst="rect">
            <a:avLst/>
          </a:prstGeom>
          <a:solidFill>
            <a:srgbClr val="11284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00" dirty="0">
              <a:solidFill>
                <a:srgbClr val="FFFFFF"/>
              </a:solidFill>
            </a:endParaRPr>
          </a:p>
        </p:txBody>
      </p:sp>
      <p:pic>
        <p:nvPicPr>
          <p:cNvPr id="5" name="Picture 11" descr="pennstateIT_white.eps">
            <a:extLst>
              <a:ext uri="{FF2B5EF4-FFF2-40B4-BE49-F238E27FC236}">
                <a16:creationId xmlns:a16="http://schemas.microsoft.com/office/drawing/2014/main" id="{6147F186-2DCE-584C-9EF1-1AA321D1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69" y="6126163"/>
            <a:ext cx="14398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S_HOR_REV_RGB_2C.png">
            <a:extLst>
              <a:ext uri="{FF2B5EF4-FFF2-40B4-BE49-F238E27FC236}">
                <a16:creationId xmlns:a16="http://schemas.microsoft.com/office/drawing/2014/main" id="{99A6AA1F-00DB-8649-9607-D1D6DA992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708652"/>
            <a:ext cx="25320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4F9D1F-A698-FA48-87F5-9199F76329E5}"/>
              </a:ext>
            </a:extLst>
          </p:cNvPr>
          <p:cNvSpPr/>
          <p:nvPr/>
        </p:nvSpPr>
        <p:spPr>
          <a:xfrm>
            <a:off x="-1" y="-1"/>
            <a:ext cx="12191999" cy="73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0721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41F6B3-C43A-9D47-81C3-7014F1E58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2762"/>
            <a:ext cx="9144000" cy="2387600"/>
          </a:xfrm>
        </p:spPr>
        <p:txBody>
          <a:bodyPr/>
          <a:lstStyle/>
          <a:p>
            <a:r>
              <a:rPr lang="en-US" dirty="0"/>
              <a:t>PMO 3.0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E32CD25-6A63-2744-9FF6-0A4E43FDC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2436"/>
            <a:ext cx="9144000" cy="2112963"/>
          </a:xfrm>
        </p:spPr>
        <p:txBody>
          <a:bodyPr>
            <a:normAutofit/>
          </a:bodyPr>
          <a:lstStyle/>
          <a:p>
            <a:r>
              <a:rPr lang="en-US" sz="3200" dirty="0"/>
              <a:t>Transforming in a Time of Enterprise-Wide Change</a:t>
            </a:r>
          </a:p>
          <a:p>
            <a:endParaRPr lang="en-US" dirty="0"/>
          </a:p>
          <a:p>
            <a:r>
              <a:rPr lang="en-US" sz="2800" dirty="0"/>
              <a:t>Jon Rotholz</a:t>
            </a:r>
          </a:p>
          <a:p>
            <a:r>
              <a:rPr lang="en-US" sz="2800" dirty="0"/>
              <a:t>Terry Branstetter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1C760C-8CCF-B34E-862E-1CEA9E12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08650"/>
            <a:ext cx="12192000" cy="1149350"/>
          </a:xfrm>
          <a:prstGeom prst="rect">
            <a:avLst/>
          </a:prstGeom>
          <a:solidFill>
            <a:srgbClr val="11284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00" dirty="0">
              <a:solidFill>
                <a:srgbClr val="FFFFFF"/>
              </a:solidFill>
            </a:endParaRPr>
          </a:p>
        </p:txBody>
      </p:sp>
      <p:pic>
        <p:nvPicPr>
          <p:cNvPr id="6" name="Picture 11" descr="pennstateIT_white.eps">
            <a:extLst>
              <a:ext uri="{FF2B5EF4-FFF2-40B4-BE49-F238E27FC236}">
                <a16:creationId xmlns:a16="http://schemas.microsoft.com/office/drawing/2014/main" id="{07A049AB-3E2F-644F-A944-996FD1BF9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69" y="6126163"/>
            <a:ext cx="14398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S_HOR_REV_RGB_2C.png">
            <a:extLst>
              <a:ext uri="{FF2B5EF4-FFF2-40B4-BE49-F238E27FC236}">
                <a16:creationId xmlns:a16="http://schemas.microsoft.com/office/drawing/2014/main" id="{622A760B-A1A0-C844-8CC7-D2D831FEC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708652"/>
            <a:ext cx="25320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73D787-D0D6-4545-B86D-45A5431269DE}"/>
              </a:ext>
            </a:extLst>
          </p:cNvPr>
          <p:cNvSpPr/>
          <p:nvPr/>
        </p:nvSpPr>
        <p:spPr>
          <a:xfrm>
            <a:off x="-1" y="-1"/>
            <a:ext cx="12191999" cy="73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385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948A-9F2C-4DC1-B7A1-5486F523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7B79-715F-4FBD-B22E-3AF48A35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Terry Branstetter, PM Strategic Support Manager</a:t>
            </a:r>
          </a:p>
          <a:p>
            <a:r>
              <a:rPr lang="en-US" dirty="0"/>
              <a:t>Jon Rotholz, PMO Director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Combined  40 years of project management experience; please take a look at our Educause profiles. </a:t>
            </a:r>
          </a:p>
        </p:txBody>
      </p:sp>
    </p:spTree>
    <p:extLst>
      <p:ext uri="{BB962C8B-B14F-4D97-AF65-F5344CB8AC3E}">
        <p14:creationId xmlns:p14="http://schemas.microsoft.com/office/powerpoint/2010/main" val="152818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7EDB7C-D834-044B-A6E4-11F45F9C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835" y="0"/>
            <a:ext cx="12708835" cy="8472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C2423-3F0F-401C-8111-32DEA28F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 State -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7448-6D59-4E6F-9B1D-6ECC34A7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07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Scale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$4B annual operating budget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24 Campuses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12 Colleges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150K+ Faculty/Students/Staff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Information Technology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$250M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80 IT Units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2000 IT Staff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3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C615-52FE-9B45-AEB2-C15C397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Q1: Why did you choose to attend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61E8-7AE6-814C-9904-FAE2F5FC4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 / mature our existing PMO(s)</a:t>
            </a:r>
          </a:p>
          <a:p>
            <a:r>
              <a:rPr lang="en-US" dirty="0"/>
              <a:t>General project management interest</a:t>
            </a:r>
          </a:p>
          <a:p>
            <a:r>
              <a:rPr lang="en-US" dirty="0"/>
              <a:t>Discuss organizational transformation</a:t>
            </a:r>
          </a:p>
          <a:p>
            <a:r>
              <a:rPr lang="en-US" dirty="0"/>
              <a:t>Other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C4C96DBE-EB1C-9A48-BAD7-7A8ADC33C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54" y="5297214"/>
            <a:ext cx="2784745" cy="1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2423-3F0F-401C-8111-32DEA28F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r>
              <a:rPr lang="en-US" dirty="0"/>
              <a:t>Project Management Office (PMO)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7448-6D59-4E6F-9B1D-6ECC34A7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4351338"/>
          </a:xfrm>
        </p:spPr>
        <p:txBody>
          <a:bodyPr/>
          <a:lstStyle/>
          <a:p>
            <a:r>
              <a:rPr lang="en-US" dirty="0"/>
              <a:t>Typical PMO lifespan – 2 years (Project Management Institute)</a:t>
            </a:r>
          </a:p>
          <a:p>
            <a:r>
              <a:rPr lang="en-US" dirty="0"/>
              <a:t>Definition varies (multiple instances, EPMOs, etc.)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2E04D-9B50-5145-8C86-C58F0850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15" y="2969964"/>
            <a:ext cx="7268355" cy="362133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55439AA4-E75E-C54C-B46E-170E753499C0}"/>
              </a:ext>
            </a:extLst>
          </p:cNvPr>
          <p:cNvSpPr/>
          <p:nvPr/>
        </p:nvSpPr>
        <p:spPr>
          <a:xfrm rot="12665153">
            <a:off x="3531290" y="4806032"/>
            <a:ext cx="686522" cy="223796"/>
          </a:xfrm>
          <a:prstGeom prst="rightArrow">
            <a:avLst>
              <a:gd name="adj1" fmla="val 50184"/>
              <a:gd name="adj2" fmla="val 50000"/>
            </a:avLst>
          </a:prstGeom>
          <a:solidFill>
            <a:srgbClr val="FF0000">
              <a:alpha val="8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4921A-3CBC-C34D-BCFF-9758AFEEBF88}"/>
              </a:ext>
            </a:extLst>
          </p:cNvPr>
          <p:cNvSpPr txBox="1"/>
          <p:nvPr/>
        </p:nvSpPr>
        <p:spPr>
          <a:xfrm>
            <a:off x="7161634" y="3322942"/>
            <a:ext cx="47303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Project Managers across Penn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Multiple “PMOs”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Local </a:t>
            </a:r>
            <a:r>
              <a:rPr lang="en-US" sz="2000" i="1" dirty="0">
                <a:solidFill>
                  <a:schemeClr val="accent1"/>
                </a:solidFill>
              </a:rPr>
              <a:t>and</a:t>
            </a:r>
            <a:r>
              <a:rPr lang="en-US" sz="2000" dirty="0">
                <a:solidFill>
                  <a:schemeClr val="accent1"/>
                </a:solidFill>
              </a:rPr>
              <a:t> Enterprise organization / focus</a:t>
            </a:r>
          </a:p>
        </p:txBody>
      </p:sp>
    </p:spTree>
    <p:extLst>
      <p:ext uri="{BB962C8B-B14F-4D97-AF65-F5344CB8AC3E}">
        <p14:creationId xmlns:p14="http://schemas.microsoft.com/office/powerpoint/2010/main" val="318927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6DE1E-A93A-DB46-9651-CA031AC98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328BE6-E5A7-488A-974F-F6A1CDF6EF11}"/>
              </a:ext>
            </a:extLst>
          </p:cNvPr>
          <p:cNvSpPr txBox="1"/>
          <p:nvPr/>
        </p:nvSpPr>
        <p:spPr>
          <a:xfrm>
            <a:off x="6852636" y="5995037"/>
            <a:ext cx="351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PMO 1.0 (2006?)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532523A-0F3B-4903-9946-0F1450D0CA27}"/>
              </a:ext>
            </a:extLst>
          </p:cNvPr>
          <p:cNvSpPr txBox="1">
            <a:spLocks/>
          </p:cNvSpPr>
          <p:nvPr/>
        </p:nvSpPr>
        <p:spPr>
          <a:xfrm>
            <a:off x="1219200" y="609600"/>
            <a:ext cx="6400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9282F4-2D09-4749-9DFF-0246A15147D0}"/>
              </a:ext>
            </a:extLst>
          </p:cNvPr>
          <p:cNvSpPr txBox="1"/>
          <p:nvPr/>
        </p:nvSpPr>
        <p:spPr>
          <a:xfrm>
            <a:off x="5286229" y="2607803"/>
            <a:ext cx="284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PMO 2.0 (2013)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D292DA-006A-4D5E-9564-ECA56A97D7C1}"/>
              </a:ext>
            </a:extLst>
          </p:cNvPr>
          <p:cNvSpPr txBox="1"/>
          <p:nvPr/>
        </p:nvSpPr>
        <p:spPr>
          <a:xfrm>
            <a:off x="4770227" y="1186055"/>
            <a:ext cx="284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PMO 3.0 (2018)</a:t>
            </a:r>
          </a:p>
        </p:txBody>
      </p:sp>
    </p:spTree>
    <p:extLst>
      <p:ext uri="{BB962C8B-B14F-4D97-AF65-F5344CB8AC3E}">
        <p14:creationId xmlns:p14="http://schemas.microsoft.com/office/powerpoint/2010/main" val="33397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00B9-89A1-460C-925B-9431E430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 1.0 – Failure (2006 – 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12F1-DBF5-4E61-84CB-E1C0C278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support from senior leadership </a:t>
            </a:r>
          </a:p>
          <a:p>
            <a:r>
              <a:rPr lang="en-US" dirty="0"/>
              <a:t>Inexperienced, heavy emphasis on rote methodology</a:t>
            </a:r>
          </a:p>
          <a:p>
            <a:r>
              <a:rPr lang="en-US" dirty="0"/>
              <a:t>Inappropriate weight given to tool as solution </a:t>
            </a:r>
          </a:p>
          <a:p>
            <a:r>
              <a:rPr lang="en-US" dirty="0"/>
              <a:t>Lack of organizational buy-in (no PM culture)</a:t>
            </a:r>
          </a:p>
          <a:p>
            <a:r>
              <a:rPr lang="en-US" dirty="0"/>
              <a:t>Ad hoc project selection</a:t>
            </a:r>
          </a:p>
          <a:p>
            <a:r>
              <a:rPr lang="en-US" dirty="0"/>
              <a:t>Lack of repeatable processes </a:t>
            </a:r>
          </a:p>
          <a:p>
            <a:r>
              <a:rPr lang="en-US" dirty="0"/>
              <a:t>Unable to demonstrate value</a:t>
            </a:r>
          </a:p>
        </p:txBody>
      </p:sp>
    </p:spTree>
    <p:extLst>
      <p:ext uri="{BB962C8B-B14F-4D97-AF65-F5344CB8AC3E}">
        <p14:creationId xmlns:p14="http://schemas.microsoft.com/office/powerpoint/2010/main" val="163742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D73D-4661-4762-8BFB-98FAD62E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PMO 2.0 – Alignment (2013 –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98665-CEC1-4528-B1A1-D131EAC2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hires (and lucky!) with diverse experience</a:t>
            </a:r>
          </a:p>
          <a:p>
            <a:r>
              <a:rPr lang="en-US" dirty="0"/>
              <a:t>Critical mass – 100+ years experience</a:t>
            </a:r>
          </a:p>
          <a:p>
            <a:r>
              <a:rPr lang="en-US" dirty="0"/>
              <a:t>Senior leadership that understands PM culture </a:t>
            </a:r>
          </a:p>
          <a:p>
            <a:r>
              <a:rPr lang="en-US" dirty="0"/>
              <a:t>Emphasis on scalable “Just Enough” PM processes </a:t>
            </a:r>
          </a:p>
          <a:p>
            <a:r>
              <a:rPr lang="en-US" dirty="0"/>
              <a:t>Turning the tide, building trust</a:t>
            </a:r>
          </a:p>
          <a:p>
            <a:r>
              <a:rPr lang="en-US" dirty="0"/>
              <a:t>Increasing value, growing demand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531</Words>
  <Application>Microsoft Office PowerPoint</Application>
  <PresentationFormat>Widescreen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Wingdings</vt:lpstr>
      <vt:lpstr>Office Theme</vt:lpstr>
      <vt:lpstr>PowerPoint Presentation</vt:lpstr>
      <vt:lpstr>PMO 3.0</vt:lpstr>
      <vt:lpstr>Introductions</vt:lpstr>
      <vt:lpstr>Penn State - Current State</vt:lpstr>
      <vt:lpstr>Q1: Why did you choose to attend this session?</vt:lpstr>
      <vt:lpstr>Project Management Office (PMO)</vt:lpstr>
      <vt:lpstr>PowerPoint Presentation</vt:lpstr>
      <vt:lpstr>PMO 1.0 – Failure (2006 – 2012)</vt:lpstr>
      <vt:lpstr>PMO 2.0 – Alignment (2013 – 2018)</vt:lpstr>
      <vt:lpstr>PMO 3.0 – Designing for the Enterprise</vt:lpstr>
      <vt:lpstr>PMO 3.0 – Success Criteria</vt:lpstr>
      <vt:lpstr>Our Lessons </vt:lpstr>
      <vt:lpstr>Q2: What is your organization’s attitude towards project management?</vt:lpstr>
      <vt:lpstr>Q3: How many PMO’s are in your enterprise?</vt:lpstr>
      <vt:lpstr>Q4: What is the state of project management tools?</vt:lpstr>
      <vt:lpstr>Q5: What is your organization’s satisfaction level with project management and/or its PMO(s)?</vt:lpstr>
      <vt:lpstr>Let’s 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PMO 3.0</dc:title>
  <dc:creator>Jon Rotholz</dc:creator>
  <cp:lastModifiedBy>Jon Rotholz</cp:lastModifiedBy>
  <cp:revision>88</cp:revision>
  <cp:lastPrinted>2019-03-15T20:20:36Z</cp:lastPrinted>
  <dcterms:created xsi:type="dcterms:W3CDTF">2019-02-02T17:02:21Z</dcterms:created>
  <dcterms:modified xsi:type="dcterms:W3CDTF">2019-03-15T20:33:36Z</dcterms:modified>
</cp:coreProperties>
</file>