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14"/>
  </p:notesMasterIdLst>
  <p:handoutMasterIdLst>
    <p:handoutMasterId r:id="rId15"/>
  </p:handoutMasterIdLst>
  <p:sldIdLst>
    <p:sldId id="401" r:id="rId2"/>
    <p:sldId id="402" r:id="rId3"/>
    <p:sldId id="403" r:id="rId4"/>
    <p:sldId id="404" r:id="rId5"/>
    <p:sldId id="405" r:id="rId6"/>
    <p:sldId id="406" r:id="rId7"/>
    <p:sldId id="407" r:id="rId8"/>
    <p:sldId id="414" r:id="rId9"/>
    <p:sldId id="409" r:id="rId10"/>
    <p:sldId id="411" r:id="rId11"/>
    <p:sldId id="412" r:id="rId12"/>
    <p:sldId id="413" r:id="rId13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pogee" id="{49FCFCD7-9C9A-9848-A52B-EA8A62585300}">
          <p14:sldIdLst>
            <p14:sldId id="401"/>
            <p14:sldId id="402"/>
            <p14:sldId id="403"/>
            <p14:sldId id="404"/>
            <p14:sldId id="405"/>
            <p14:sldId id="406"/>
            <p14:sldId id="407"/>
            <p14:sldId id="414"/>
            <p14:sldId id="409"/>
            <p14:sldId id="411"/>
            <p14:sldId id="412"/>
            <p14:sldId id="41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9"/>
    <p:restoredTop sz="96224"/>
  </p:normalViewPr>
  <p:slideViewPr>
    <p:cSldViewPr snapToGrid="0" snapToObjects="1">
      <p:cViewPr>
        <p:scale>
          <a:sx n="80" d="100"/>
          <a:sy n="80" d="100"/>
        </p:scale>
        <p:origin x="42" y="1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7" d="100"/>
          <a:sy n="87" d="100"/>
        </p:scale>
        <p:origin x="3840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454133806433573E-2"/>
          <c:y val="3.1307121630632664E-3"/>
          <c:w val="0.96826521682853073"/>
          <c:h val="0.931124332412608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4</c:v>
                </c:pt>
                <c:pt idx="5">
                  <c:v>Category 4</c:v>
                </c:pt>
                <c:pt idx="6">
                  <c:v>Category 4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</c:v>
                </c:pt>
                <c:pt idx="1">
                  <c:v>6.5</c:v>
                </c:pt>
                <c:pt idx="2">
                  <c:v>7.3</c:v>
                </c:pt>
                <c:pt idx="3">
                  <c:v>7.6</c:v>
                </c:pt>
                <c:pt idx="4">
                  <c:v>8.3000000000000007</c:v>
                </c:pt>
                <c:pt idx="5">
                  <c:v>8.8000000000000007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73-8E42-9201-6B623AAA15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4</c:v>
                </c:pt>
                <c:pt idx="5">
                  <c:v>Category 4</c:v>
                </c:pt>
                <c:pt idx="6">
                  <c:v>Category 4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1-3473-8E42-9201-6B623AAA15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  <c:pt idx="4">
                  <c:v>Category 4</c:v>
                </c:pt>
                <c:pt idx="5">
                  <c:v>Category 4</c:v>
                </c:pt>
                <c:pt idx="6">
                  <c:v>Category 4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3473-8E42-9201-6B623AAA1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02061455"/>
        <c:axId val="1702063135"/>
      </c:barChart>
      <c:catAx>
        <c:axId val="17020614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02063135"/>
        <c:crosses val="autoZero"/>
        <c:auto val="1"/>
        <c:lblAlgn val="ctr"/>
        <c:lblOffset val="100"/>
        <c:noMultiLvlLbl val="0"/>
      </c:catAx>
      <c:valAx>
        <c:axId val="170206313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020614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A641A-FC50-3840-A830-42D90553FE8C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6355-3DDC-9949-861F-AD0908BFC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2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290219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23510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65523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5"/>
            <a:ext cx="8477747" cy="745212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59448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927944"/>
            <a:ext cx="121920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498607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2313828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866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37707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837707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37707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6645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85413" y="1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473601" y="2289977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85413" y="4573989"/>
            <a:ext cx="3113599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07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433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371337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002364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135464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3371337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04351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65205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1181099"/>
            <a:ext cx="5524500" cy="28393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28571" y="4020456"/>
            <a:ext cx="3093359" cy="19594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662482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0167256" y="0"/>
            <a:ext cx="2024743" cy="31060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142512" y="0"/>
            <a:ext cx="2024743" cy="5696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117769" y="0"/>
            <a:ext cx="2024743" cy="496388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283258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0600" y="1952170"/>
            <a:ext cx="2024743" cy="49058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15343" y="1181101"/>
            <a:ext cx="2024743" cy="567689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040086" y="2728687"/>
            <a:ext cx="2024743" cy="412931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60960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139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6775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8601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79951" y="0"/>
            <a:ext cx="7612049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235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1806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66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6898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4897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317671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768443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979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234715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649028" y="2318656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71315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971315" y="0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71314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649028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5326741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03292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6537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088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890408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7913915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643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60095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2019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9180286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92479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181100"/>
            <a:ext cx="7326086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316707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361543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4361543" y="-1"/>
            <a:ext cx="2227943" cy="68652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73914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3176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1000025"/>
            <a:ext cx="5089071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398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3080468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818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99328" y="1181100"/>
            <a:ext cx="4793343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67466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27771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531100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1432812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7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58570"/>
            <a:ext cx="12192000" cy="44994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  <p:extLst>
      <p:ext uri="{BB962C8B-B14F-4D97-AF65-F5344CB8AC3E}">
        <p14:creationId xmlns:p14="http://schemas.microsoft.com/office/powerpoint/2010/main" val="2060350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517240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‹#›</a:t>
            </a:fld>
            <a:endParaRPr lang="en-US" dirty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18" r:id="rId2"/>
    <p:sldLayoutId id="2147484009" r:id="rId3"/>
    <p:sldLayoutId id="2147484023" r:id="rId4"/>
    <p:sldLayoutId id="2147484035" r:id="rId5"/>
    <p:sldLayoutId id="2147484022" r:id="rId6"/>
    <p:sldLayoutId id="2147484043" r:id="rId7"/>
    <p:sldLayoutId id="2147484010" r:id="rId8"/>
    <p:sldLayoutId id="2147484011" r:id="rId9"/>
    <p:sldLayoutId id="2147484012" r:id="rId10"/>
    <p:sldLayoutId id="2147484052" r:id="rId11"/>
    <p:sldLayoutId id="2147484053" r:id="rId12"/>
    <p:sldLayoutId id="2147484054" r:id="rId13"/>
    <p:sldLayoutId id="2147484019" r:id="rId14"/>
    <p:sldLayoutId id="2147484013" r:id="rId15"/>
    <p:sldLayoutId id="2147484014" r:id="rId16"/>
    <p:sldLayoutId id="2147484015" r:id="rId17"/>
    <p:sldLayoutId id="2147484016" r:id="rId18"/>
    <p:sldLayoutId id="2147484017" r:id="rId19"/>
    <p:sldLayoutId id="2147484020" r:id="rId20"/>
    <p:sldLayoutId id="2147484021" r:id="rId21"/>
    <p:sldLayoutId id="2147484024" r:id="rId22"/>
    <p:sldLayoutId id="2147484025" r:id="rId23"/>
    <p:sldLayoutId id="2147484026" r:id="rId24"/>
    <p:sldLayoutId id="2147484027" r:id="rId25"/>
    <p:sldLayoutId id="2147484028" r:id="rId26"/>
    <p:sldLayoutId id="2147484029" r:id="rId27"/>
    <p:sldLayoutId id="2147484030" r:id="rId28"/>
    <p:sldLayoutId id="2147484031" r:id="rId29"/>
    <p:sldLayoutId id="2147484047" r:id="rId30"/>
    <p:sldLayoutId id="2147484032" r:id="rId31"/>
    <p:sldLayoutId id="2147484048" r:id="rId32"/>
    <p:sldLayoutId id="2147484033" r:id="rId33"/>
    <p:sldLayoutId id="2147484034" r:id="rId34"/>
    <p:sldLayoutId id="2147484036" r:id="rId35"/>
    <p:sldLayoutId id="2147484037" r:id="rId36"/>
    <p:sldLayoutId id="2147484038" r:id="rId37"/>
    <p:sldLayoutId id="2147484039" r:id="rId38"/>
    <p:sldLayoutId id="2147484040" r:id="rId39"/>
    <p:sldLayoutId id="2147484051" r:id="rId40"/>
    <p:sldLayoutId id="2147484041" r:id="rId41"/>
    <p:sldLayoutId id="2147484044" r:id="rId42"/>
    <p:sldLayoutId id="2147484042" r:id="rId43"/>
    <p:sldLayoutId id="2147484045" r:id="rId44"/>
    <p:sldLayoutId id="2147484046" r:id="rId45"/>
    <p:sldLayoutId id="2147484049" r:id="rId46"/>
    <p:sldLayoutId id="2147484050" r:id="rId47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 userDrawn="1">
          <p15:clr>
            <a:srgbClr val="F26B43"/>
          </p15:clr>
        </p15:guide>
        <p15:guide id="29" pos="7320" userDrawn="1">
          <p15:clr>
            <a:srgbClr val="F26B43"/>
          </p15:clr>
        </p15:guide>
        <p15:guide id="48" pos="1176" userDrawn="1">
          <p15:clr>
            <a:srgbClr val="F26B43"/>
          </p15:clr>
        </p15:guide>
        <p15:guide id="51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D4FD4761-AEF2-1744-83B4-D1595B244656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0"/>
          <a:stretch/>
        </p:blipFill>
        <p:spPr>
          <a:xfrm>
            <a:off x="0" y="0"/>
            <a:ext cx="12191996" cy="685383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24476525-6286-7847-A47B-0688A96D0AFB}"/>
              </a:ext>
            </a:extLst>
          </p:cNvPr>
          <p:cNvSpPr/>
          <p:nvPr/>
        </p:nvSpPr>
        <p:spPr>
          <a:xfrm>
            <a:off x="-1" y="-11"/>
            <a:ext cx="12191999" cy="6858011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  <a:lumMod val="12000"/>
                  <a:alpha val="93000"/>
                </a:schemeClr>
              </a:gs>
              <a:gs pos="50000">
                <a:schemeClr val="tx2">
                  <a:tint val="44500"/>
                  <a:satMod val="160000"/>
                  <a:lumMod val="17000"/>
                  <a:alpha val="72000"/>
                </a:schemeClr>
              </a:gs>
              <a:gs pos="100000">
                <a:schemeClr val="tx2">
                  <a:tint val="23500"/>
                  <a:satMod val="160000"/>
                  <a:lumMod val="76000"/>
                  <a:alpha val="14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869C8F9B-8A7F-954A-8C8F-0DEB804DA6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alpha val="70000"/>
                  </a:schemeClr>
                </a:solidFill>
              </a:rPr>
              <a:t>1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B9723C6-D88B-8241-AD0C-48017E8C39F1}"/>
              </a:ext>
            </a:extLst>
          </p:cNvPr>
          <p:cNvCxnSpPr/>
          <p:nvPr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517DC5-62C1-E643-BD5C-FE07513D4DEC}"/>
              </a:ext>
            </a:extLst>
          </p:cNvPr>
          <p:cNvCxnSpPr/>
          <p:nvPr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3F84B77-AA68-E44C-AB0D-E71CFAE1278A}"/>
              </a:ext>
            </a:extLst>
          </p:cNvPr>
          <p:cNvCxnSpPr/>
          <p:nvPr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3B32520-E2AB-1544-BD3B-D84142C025F7}"/>
              </a:ext>
            </a:extLst>
          </p:cNvPr>
          <p:cNvSpPr txBox="1"/>
          <p:nvPr/>
        </p:nvSpPr>
        <p:spPr>
          <a:xfrm>
            <a:off x="1866899" y="2697621"/>
            <a:ext cx="8483494" cy="16663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4800" dirty="0">
                <a:solidFill>
                  <a:schemeClr val="bg1"/>
                </a:solidFill>
                <a:latin typeface="+mj-lt"/>
              </a:rPr>
              <a:t>ALIGNING TECHNOLOGY INVESTMENTS TO STRATEGIC PLANS</a:t>
            </a:r>
            <a:r>
              <a:rPr lang="en-US" sz="4800" dirty="0">
                <a:solidFill>
                  <a:schemeClr val="accent1"/>
                </a:solidFill>
                <a:latin typeface="+mj-lt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3624" y="4817035"/>
            <a:ext cx="6478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Carol Thomas, New England College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Sean Moriarty, SUNY College at Oswego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Deborah </a:t>
            </a:r>
            <a:r>
              <a:rPr lang="en-US" dirty="0" err="1" smtClean="0">
                <a:solidFill>
                  <a:schemeClr val="bg1"/>
                </a:solidFill>
              </a:rPr>
              <a:t>Gelch</a:t>
            </a:r>
            <a:r>
              <a:rPr lang="en-US" dirty="0" smtClean="0">
                <a:solidFill>
                  <a:schemeClr val="bg1"/>
                </a:solidFill>
              </a:rPr>
              <a:t>, Curry College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8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DBA60D-33B3-9748-9162-9757B8DEB8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792915-5050-4B4C-9EE8-46A54DC76ABA}"/>
              </a:ext>
            </a:extLst>
          </p:cNvPr>
          <p:cNvSpPr txBox="1">
            <a:spLocks/>
          </p:cNvSpPr>
          <p:nvPr/>
        </p:nvSpPr>
        <p:spPr>
          <a:xfrm>
            <a:off x="1866899" y="996125"/>
            <a:ext cx="6883395" cy="976104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Maslow’s Hierarchy of Technology Investment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1A422227-32D2-9A41-9C19-44CEDB0BE31C}"/>
              </a:ext>
            </a:extLst>
          </p:cNvPr>
          <p:cNvSpPr/>
          <p:nvPr/>
        </p:nvSpPr>
        <p:spPr>
          <a:xfrm>
            <a:off x="4524156" y="2287222"/>
            <a:ext cx="4661399" cy="791034"/>
          </a:xfrm>
          <a:prstGeom prst="rightArrow">
            <a:avLst>
              <a:gd name="adj1" fmla="val 100000"/>
              <a:gd name="adj2" fmla="val 6551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60000"/>
              </a:lnSpc>
              <a:spcBef>
                <a:spcPts val="600"/>
              </a:spcBef>
            </a:pPr>
            <a:r>
              <a:rPr lang="en-US" sz="1600" spc="200" dirty="0">
                <a:latin typeface="Open Sans Regular" charset="0"/>
              </a:rPr>
              <a:t>PARADIGM SHIFTS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AA8133E-ABA3-D643-9665-65AADA0D8C85}"/>
              </a:ext>
            </a:extLst>
          </p:cNvPr>
          <p:cNvSpPr/>
          <p:nvPr/>
        </p:nvSpPr>
        <p:spPr>
          <a:xfrm>
            <a:off x="4754759" y="3119605"/>
            <a:ext cx="5156075" cy="791034"/>
          </a:xfrm>
          <a:prstGeom prst="rightArrow">
            <a:avLst>
              <a:gd name="adj1" fmla="val 100000"/>
              <a:gd name="adj2" fmla="val 65512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60000"/>
              </a:lnSpc>
              <a:spcBef>
                <a:spcPts val="600"/>
              </a:spcBef>
            </a:pPr>
            <a:r>
              <a:rPr lang="en-US" sz="1600" spc="200" dirty="0">
                <a:latin typeface="Open Sans Regular" charset="0"/>
              </a:rPr>
              <a:t>COMPETITIVE DIFFERENTIATION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E73949E-75BF-2243-870C-1D2DFF7EB7D0}"/>
              </a:ext>
            </a:extLst>
          </p:cNvPr>
          <p:cNvSpPr/>
          <p:nvPr/>
        </p:nvSpPr>
        <p:spPr>
          <a:xfrm>
            <a:off x="4708370" y="3951988"/>
            <a:ext cx="5703216" cy="791034"/>
          </a:xfrm>
          <a:prstGeom prst="rightArrow">
            <a:avLst>
              <a:gd name="adj1" fmla="val 100000"/>
              <a:gd name="adj2" fmla="val 65512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60000"/>
              </a:lnSpc>
              <a:spcBef>
                <a:spcPts val="600"/>
              </a:spcBef>
            </a:pPr>
            <a:r>
              <a:rPr lang="en-US" sz="1600" spc="200" dirty="0">
                <a:latin typeface="Open Sans Regular" charset="0"/>
              </a:rPr>
              <a:t>STABILITY, SECURITY, </a:t>
            </a:r>
          </a:p>
          <a:p>
            <a:pPr algn="r">
              <a:lnSpc>
                <a:spcPct val="60000"/>
              </a:lnSpc>
              <a:spcBef>
                <a:spcPts val="600"/>
              </a:spcBef>
            </a:pPr>
            <a:r>
              <a:rPr lang="en-US" sz="1600" spc="200" dirty="0">
                <a:latin typeface="Open Sans Regular" charset="0"/>
              </a:rPr>
              <a:t>AND INFORMATION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7B8CA9C3-C370-B04B-AAF9-5C00DE7F4CB3}"/>
              </a:ext>
            </a:extLst>
          </p:cNvPr>
          <p:cNvSpPr/>
          <p:nvPr/>
        </p:nvSpPr>
        <p:spPr>
          <a:xfrm>
            <a:off x="4780113" y="4784370"/>
            <a:ext cx="6242863" cy="791034"/>
          </a:xfrm>
          <a:prstGeom prst="rightArrow">
            <a:avLst>
              <a:gd name="adj1" fmla="val 100000"/>
              <a:gd name="adj2" fmla="val 65512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60000"/>
              </a:lnSpc>
              <a:spcBef>
                <a:spcPts val="600"/>
              </a:spcBef>
            </a:pPr>
            <a:r>
              <a:rPr lang="en-US" sz="1400" spc="200" dirty="0">
                <a:latin typeface="Open Sans Regular" charset="0"/>
              </a:rPr>
              <a:t>INFRASTRUCTURE &amp; CONNECTIVITY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E282C8-2168-DD4E-9BE9-4642A1AA83F7}"/>
              </a:ext>
            </a:extLst>
          </p:cNvPr>
          <p:cNvSpPr/>
          <p:nvPr/>
        </p:nvSpPr>
        <p:spPr>
          <a:xfrm>
            <a:off x="0" y="2280556"/>
            <a:ext cx="4511426" cy="4058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 Sans Regular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283EA02-4263-C348-97BB-675CA836E7BE}"/>
              </a:ext>
            </a:extLst>
          </p:cNvPr>
          <p:cNvGrpSpPr/>
          <p:nvPr/>
        </p:nvGrpSpPr>
        <p:grpSpPr>
          <a:xfrm>
            <a:off x="2426585" y="4243743"/>
            <a:ext cx="4103763" cy="2035321"/>
            <a:chOff x="2306664" y="3801533"/>
            <a:chExt cx="4103763" cy="2035321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510C15B-CFE2-A64C-92B2-C7F29F33E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187" y="3801533"/>
              <a:ext cx="3265636" cy="1358119"/>
            </a:xfrm>
            <a:custGeom>
              <a:avLst/>
              <a:gdLst>
                <a:gd name="T0" fmla="*/ 0 w 3186"/>
                <a:gd name="T1" fmla="*/ 620 h 1325"/>
                <a:gd name="T2" fmla="*/ 1421 w 3186"/>
                <a:gd name="T3" fmla="*/ 0 h 1325"/>
                <a:gd name="T4" fmla="*/ 3186 w 3186"/>
                <a:gd name="T5" fmla="*/ 580 h 1325"/>
                <a:gd name="T6" fmla="*/ 1769 w 3186"/>
                <a:gd name="T7" fmla="*/ 1325 h 1325"/>
                <a:gd name="T8" fmla="*/ 0 w 3186"/>
                <a:gd name="T9" fmla="*/ 620 h 1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6" h="1325">
                  <a:moveTo>
                    <a:pt x="0" y="620"/>
                  </a:moveTo>
                  <a:lnTo>
                    <a:pt x="1421" y="0"/>
                  </a:lnTo>
                  <a:lnTo>
                    <a:pt x="3186" y="580"/>
                  </a:lnTo>
                  <a:lnTo>
                    <a:pt x="1769" y="1325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 Regular" charset="0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A7351E22-CB7B-E54D-ACF5-6E52334F9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4685" y="4388535"/>
              <a:ext cx="1875742" cy="1448319"/>
            </a:xfrm>
            <a:custGeom>
              <a:avLst/>
              <a:gdLst>
                <a:gd name="T0" fmla="*/ 1426 w 1830"/>
                <a:gd name="T1" fmla="*/ 0 h 1413"/>
                <a:gd name="T2" fmla="*/ 0 w 1830"/>
                <a:gd name="T3" fmla="*/ 615 h 1413"/>
                <a:gd name="T4" fmla="*/ 37 w 1830"/>
                <a:gd name="T5" fmla="*/ 1413 h 1413"/>
                <a:gd name="T6" fmla="*/ 1830 w 1830"/>
                <a:gd name="T7" fmla="*/ 641 h 1413"/>
                <a:gd name="T8" fmla="*/ 1426 w 1830"/>
                <a:gd name="T9" fmla="*/ 0 h 1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0" h="1413">
                  <a:moveTo>
                    <a:pt x="1426" y="0"/>
                  </a:moveTo>
                  <a:lnTo>
                    <a:pt x="0" y="615"/>
                  </a:lnTo>
                  <a:lnTo>
                    <a:pt x="37" y="1413"/>
                  </a:lnTo>
                  <a:lnTo>
                    <a:pt x="1830" y="64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 Regular" charset="0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AAB5D2A-396D-1C45-8664-81FF1381A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6664" y="4429535"/>
              <a:ext cx="2273440" cy="1407319"/>
            </a:xfrm>
            <a:custGeom>
              <a:avLst/>
              <a:gdLst>
                <a:gd name="T0" fmla="*/ 2181 w 2218"/>
                <a:gd name="T1" fmla="*/ 575 h 1373"/>
                <a:gd name="T2" fmla="*/ 2218 w 2218"/>
                <a:gd name="T3" fmla="*/ 1373 h 1373"/>
                <a:gd name="T4" fmla="*/ 0 w 2218"/>
                <a:gd name="T5" fmla="*/ 651 h 1373"/>
                <a:gd name="T6" fmla="*/ 419 w 2218"/>
                <a:gd name="T7" fmla="*/ 0 h 1373"/>
                <a:gd name="T8" fmla="*/ 2181 w 2218"/>
                <a:gd name="T9" fmla="*/ 575 h 1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8" h="1373">
                  <a:moveTo>
                    <a:pt x="2181" y="575"/>
                  </a:moveTo>
                  <a:lnTo>
                    <a:pt x="2218" y="1373"/>
                  </a:lnTo>
                  <a:lnTo>
                    <a:pt x="0" y="651"/>
                  </a:lnTo>
                  <a:lnTo>
                    <a:pt x="419" y="0"/>
                  </a:lnTo>
                  <a:lnTo>
                    <a:pt x="2181" y="57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  <a:latin typeface="Open Sans Regular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F16320-DFB4-5748-A14C-C1AC10C4FC6A}"/>
              </a:ext>
            </a:extLst>
          </p:cNvPr>
          <p:cNvGrpSpPr/>
          <p:nvPr/>
        </p:nvGrpSpPr>
        <p:grpSpPr>
          <a:xfrm>
            <a:off x="2945233" y="3681020"/>
            <a:ext cx="3080817" cy="1605849"/>
            <a:chOff x="2825312" y="3238810"/>
            <a:chExt cx="3080817" cy="1605849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9083C504-1D54-8342-BEA6-32D93CDBF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660" y="3238810"/>
              <a:ext cx="2251915" cy="797447"/>
            </a:xfrm>
            <a:custGeom>
              <a:avLst/>
              <a:gdLst>
                <a:gd name="T0" fmla="*/ 0 w 2197"/>
                <a:gd name="T1" fmla="*/ 383 h 778"/>
                <a:gd name="T2" fmla="*/ 1005 w 2197"/>
                <a:gd name="T3" fmla="*/ 0 h 778"/>
                <a:gd name="T4" fmla="*/ 2197 w 2197"/>
                <a:gd name="T5" fmla="*/ 355 h 778"/>
                <a:gd name="T6" fmla="*/ 1213 w 2197"/>
                <a:gd name="T7" fmla="*/ 778 h 778"/>
                <a:gd name="T8" fmla="*/ 0 w 2197"/>
                <a:gd name="T9" fmla="*/ 383 h 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97" h="778">
                  <a:moveTo>
                    <a:pt x="0" y="383"/>
                  </a:moveTo>
                  <a:lnTo>
                    <a:pt x="1005" y="0"/>
                  </a:lnTo>
                  <a:lnTo>
                    <a:pt x="2197" y="355"/>
                  </a:lnTo>
                  <a:lnTo>
                    <a:pt x="1213" y="778"/>
                  </a:lnTo>
                  <a:lnTo>
                    <a:pt x="0" y="383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 Regular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F7320CA-E6C2-D245-9D5B-13FE685DA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485" y="3595189"/>
              <a:ext cx="1420644" cy="1249470"/>
            </a:xfrm>
            <a:custGeom>
              <a:avLst/>
              <a:gdLst>
                <a:gd name="T0" fmla="*/ 984 w 1386"/>
                <a:gd name="T1" fmla="*/ 0 h 1219"/>
                <a:gd name="T2" fmla="*/ 0 w 1386"/>
                <a:gd name="T3" fmla="*/ 423 h 1219"/>
                <a:gd name="T4" fmla="*/ 38 w 1386"/>
                <a:gd name="T5" fmla="*/ 1219 h 1219"/>
                <a:gd name="T6" fmla="*/ 1386 w 1386"/>
                <a:gd name="T7" fmla="*/ 636 h 1219"/>
                <a:gd name="T8" fmla="*/ 984 w 1386"/>
                <a:gd name="T9" fmla="*/ 0 h 1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6" h="1219">
                  <a:moveTo>
                    <a:pt x="984" y="0"/>
                  </a:moveTo>
                  <a:lnTo>
                    <a:pt x="0" y="423"/>
                  </a:lnTo>
                  <a:lnTo>
                    <a:pt x="38" y="1219"/>
                  </a:lnTo>
                  <a:lnTo>
                    <a:pt x="1386" y="636"/>
                  </a:lnTo>
                  <a:lnTo>
                    <a:pt x="9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 Regular" charset="0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88A966E5-B633-EE47-A669-943EF1822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5312" y="3623888"/>
              <a:ext cx="1706618" cy="1220770"/>
            </a:xfrm>
            <a:custGeom>
              <a:avLst/>
              <a:gdLst>
                <a:gd name="T0" fmla="*/ 1665 w 1665"/>
                <a:gd name="T1" fmla="*/ 1191 h 1191"/>
                <a:gd name="T2" fmla="*/ 1627 w 1665"/>
                <a:gd name="T3" fmla="*/ 395 h 1191"/>
                <a:gd name="T4" fmla="*/ 414 w 1665"/>
                <a:gd name="T5" fmla="*/ 0 h 1191"/>
                <a:gd name="T6" fmla="*/ 0 w 1665"/>
                <a:gd name="T7" fmla="*/ 646 h 1191"/>
                <a:gd name="T8" fmla="*/ 1665 w 1665"/>
                <a:gd name="T9" fmla="*/ 1191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5" h="1191">
                  <a:moveTo>
                    <a:pt x="1665" y="1191"/>
                  </a:moveTo>
                  <a:lnTo>
                    <a:pt x="1627" y="395"/>
                  </a:lnTo>
                  <a:lnTo>
                    <a:pt x="414" y="0"/>
                  </a:lnTo>
                  <a:lnTo>
                    <a:pt x="0" y="646"/>
                  </a:lnTo>
                  <a:lnTo>
                    <a:pt x="1665" y="119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  <a:latin typeface="Open Sans Regular" charset="0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0559EF6-89D6-8D4C-817F-BEB8B147975C}"/>
              </a:ext>
            </a:extLst>
          </p:cNvPr>
          <p:cNvGrpSpPr/>
          <p:nvPr/>
        </p:nvGrpSpPr>
        <p:grpSpPr>
          <a:xfrm>
            <a:off x="3466956" y="3032903"/>
            <a:ext cx="2050696" cy="1256645"/>
            <a:chOff x="3347035" y="2590693"/>
            <a:chExt cx="2050696" cy="1256645"/>
          </a:xfrm>
        </p:grpSpPr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9FBBB071-8857-2847-8270-78F50446E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5483" y="2590693"/>
              <a:ext cx="1216670" cy="523773"/>
            </a:xfrm>
            <a:custGeom>
              <a:avLst/>
              <a:gdLst>
                <a:gd name="T0" fmla="*/ 0 w 1187"/>
                <a:gd name="T1" fmla="*/ 206 h 511"/>
                <a:gd name="T2" fmla="*/ 513 w 1187"/>
                <a:gd name="T3" fmla="*/ 0 h 511"/>
                <a:gd name="T4" fmla="*/ 1187 w 1187"/>
                <a:gd name="T5" fmla="*/ 194 h 511"/>
                <a:gd name="T6" fmla="*/ 662 w 1187"/>
                <a:gd name="T7" fmla="*/ 511 h 511"/>
                <a:gd name="T8" fmla="*/ 0 w 1187"/>
                <a:gd name="T9" fmla="*/ 206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7" h="511">
                  <a:moveTo>
                    <a:pt x="0" y="206"/>
                  </a:moveTo>
                  <a:lnTo>
                    <a:pt x="513" y="0"/>
                  </a:lnTo>
                  <a:lnTo>
                    <a:pt x="1187" y="194"/>
                  </a:lnTo>
                  <a:lnTo>
                    <a:pt x="662" y="511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 Regular" charset="0"/>
              </a:endParaRPr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ACBB5D55-FD8E-FA46-91FD-4D177149E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9360" y="2789542"/>
              <a:ext cx="958371" cy="1057796"/>
            </a:xfrm>
            <a:custGeom>
              <a:avLst/>
              <a:gdLst>
                <a:gd name="T0" fmla="*/ 532 w 935"/>
                <a:gd name="T1" fmla="*/ 0 h 1032"/>
                <a:gd name="T2" fmla="*/ 0 w 935"/>
                <a:gd name="T3" fmla="*/ 230 h 1032"/>
                <a:gd name="T4" fmla="*/ 38 w 935"/>
                <a:gd name="T5" fmla="*/ 1032 h 1032"/>
                <a:gd name="T6" fmla="*/ 935 w 935"/>
                <a:gd name="T7" fmla="*/ 646 h 1032"/>
                <a:gd name="T8" fmla="*/ 532 w 935"/>
                <a:gd name="T9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5" h="1032">
                  <a:moveTo>
                    <a:pt x="532" y="0"/>
                  </a:moveTo>
                  <a:lnTo>
                    <a:pt x="0" y="230"/>
                  </a:lnTo>
                  <a:lnTo>
                    <a:pt x="38" y="1032"/>
                  </a:lnTo>
                  <a:lnTo>
                    <a:pt x="935" y="646"/>
                  </a:lnTo>
                  <a:lnTo>
                    <a:pt x="5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 Regular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601B709-43C9-F94F-AC5E-E8DE70FA5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7035" y="2801842"/>
              <a:ext cx="1138770" cy="1045496"/>
            </a:xfrm>
            <a:custGeom>
              <a:avLst/>
              <a:gdLst>
                <a:gd name="T0" fmla="*/ 1111 w 1111"/>
                <a:gd name="T1" fmla="*/ 1020 h 1020"/>
                <a:gd name="T2" fmla="*/ 1076 w 1111"/>
                <a:gd name="T3" fmla="*/ 215 h 1020"/>
                <a:gd name="T4" fmla="*/ 418 w 1111"/>
                <a:gd name="T5" fmla="*/ 0 h 1020"/>
                <a:gd name="T6" fmla="*/ 0 w 1111"/>
                <a:gd name="T7" fmla="*/ 655 h 1020"/>
                <a:gd name="T8" fmla="*/ 1111 w 1111"/>
                <a:gd name="T9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1" h="1020">
                  <a:moveTo>
                    <a:pt x="1111" y="1020"/>
                  </a:moveTo>
                  <a:lnTo>
                    <a:pt x="1076" y="215"/>
                  </a:lnTo>
                  <a:lnTo>
                    <a:pt x="418" y="0"/>
                  </a:lnTo>
                  <a:lnTo>
                    <a:pt x="0" y="655"/>
                  </a:lnTo>
                  <a:lnTo>
                    <a:pt x="1111" y="102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  <a:latin typeface="Open Sans Regular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291EF25-B4F7-184A-ABA6-9C95EBB628A3}"/>
              </a:ext>
            </a:extLst>
          </p:cNvPr>
          <p:cNvGrpSpPr/>
          <p:nvPr/>
        </p:nvGrpSpPr>
        <p:grpSpPr>
          <a:xfrm>
            <a:off x="3989703" y="2280556"/>
            <a:ext cx="1020576" cy="1002446"/>
            <a:chOff x="3869782" y="1838346"/>
            <a:chExt cx="1020576" cy="1002446"/>
          </a:xfrm>
        </p:grpSpPr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9C4AFC87-1BB3-134D-BA68-BDE2F65B0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010" y="1838346"/>
              <a:ext cx="506348" cy="1002446"/>
            </a:xfrm>
            <a:custGeom>
              <a:avLst/>
              <a:gdLst>
                <a:gd name="T0" fmla="*/ 0 w 494"/>
                <a:gd name="T1" fmla="*/ 0 h 978"/>
                <a:gd name="T2" fmla="*/ 45 w 494"/>
                <a:gd name="T3" fmla="*/ 978 h 978"/>
                <a:gd name="T4" fmla="*/ 494 w 494"/>
                <a:gd name="T5" fmla="*/ 784 h 978"/>
                <a:gd name="T6" fmla="*/ 0 w 494"/>
                <a:gd name="T7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4" h="978">
                  <a:moveTo>
                    <a:pt x="0" y="0"/>
                  </a:moveTo>
                  <a:lnTo>
                    <a:pt x="45" y="978"/>
                  </a:lnTo>
                  <a:lnTo>
                    <a:pt x="494" y="7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Open Sans Regular" charset="0"/>
              </a:endParaRPr>
            </a:p>
          </p:txBody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A605A1DA-3D4A-CF4E-960A-3DD7809EC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782" y="1838346"/>
              <a:ext cx="567848" cy="999371"/>
            </a:xfrm>
            <a:custGeom>
              <a:avLst/>
              <a:gdLst>
                <a:gd name="T0" fmla="*/ 554 w 554"/>
                <a:gd name="T1" fmla="*/ 975 h 975"/>
                <a:gd name="T2" fmla="*/ 0 w 554"/>
                <a:gd name="T3" fmla="*/ 793 h 975"/>
                <a:gd name="T4" fmla="*/ 509 w 554"/>
                <a:gd name="T5" fmla="*/ 0 h 975"/>
                <a:gd name="T6" fmla="*/ 554 w 554"/>
                <a:gd name="T7" fmla="*/ 975 h 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4" h="975">
                  <a:moveTo>
                    <a:pt x="554" y="975"/>
                  </a:moveTo>
                  <a:lnTo>
                    <a:pt x="0" y="793"/>
                  </a:lnTo>
                  <a:lnTo>
                    <a:pt x="509" y="0"/>
                  </a:lnTo>
                  <a:lnTo>
                    <a:pt x="554" y="97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91440" rIns="0" bIns="18288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  <a:latin typeface="Open Sans Regular" charset="0"/>
                </a:rPr>
                <a:t>4</a:t>
              </a: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9BD6667-957D-E34F-B5A5-112EF01F5FDD}"/>
              </a:ext>
            </a:extLst>
          </p:cNvPr>
          <p:cNvCxnSpPr/>
          <p:nvPr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7B7B195-CBD2-6E4F-BEB2-ACEF08FD7589}"/>
              </a:ext>
            </a:extLst>
          </p:cNvPr>
          <p:cNvSpPr txBox="1"/>
          <p:nvPr/>
        </p:nvSpPr>
        <p:spPr>
          <a:xfrm>
            <a:off x="1322526" y="4939833"/>
            <a:ext cx="1100418" cy="2991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Foundational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2A3D8-20BE-BD41-B0CE-D9C09AFD0467}"/>
              </a:ext>
            </a:extLst>
          </p:cNvPr>
          <p:cNvSpPr txBox="1"/>
          <p:nvPr/>
        </p:nvSpPr>
        <p:spPr>
          <a:xfrm>
            <a:off x="1402038" y="4104946"/>
            <a:ext cx="1590749" cy="2991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Essential but not core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24366A-73B3-884F-ABFD-04298058AA9B}"/>
              </a:ext>
            </a:extLst>
          </p:cNvPr>
          <p:cNvSpPr txBox="1"/>
          <p:nvPr/>
        </p:nvSpPr>
        <p:spPr>
          <a:xfrm>
            <a:off x="1803005" y="3309815"/>
            <a:ext cx="1706618" cy="2991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Inspirational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C48E0E2-B4FD-DD44-A0E6-73B910ED3C42}"/>
              </a:ext>
            </a:extLst>
          </p:cNvPr>
          <p:cNvSpPr txBox="1"/>
          <p:nvPr/>
        </p:nvSpPr>
        <p:spPr>
          <a:xfrm>
            <a:off x="2252870" y="2474928"/>
            <a:ext cx="1800092" cy="2991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Strategic initiatives</a:t>
            </a:r>
          </a:p>
        </p:txBody>
      </p:sp>
    </p:spTree>
    <p:extLst>
      <p:ext uri="{BB962C8B-B14F-4D97-AF65-F5344CB8AC3E}">
        <p14:creationId xmlns:p14="http://schemas.microsoft.com/office/powerpoint/2010/main" val="169928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4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0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1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45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4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5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4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1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1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5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5000">
                                          <p:cBhvr additive="base">
                                            <p:cTn id="2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5000">
                                          <p:cBhvr additive="base">
                                            <p:cTn id="23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2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2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2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9" grpId="0" animBg="1"/>
          <p:bldP spid="10" grpId="0" animBg="1"/>
          <p:bldP spid="11" grpId="0" animBg="1"/>
          <p:bldP spid="29" grpId="1"/>
          <p:bldP spid="30" grpId="1"/>
          <p:bldP spid="31" grpId="1"/>
          <p:bldP spid="3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8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8" decel="10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decel="10000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2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2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2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2" presetClass="entr" presetSubtype="2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 animBg="1"/>
          <p:bldP spid="9" grpId="0" animBg="1"/>
          <p:bldP spid="10" grpId="0" animBg="1"/>
          <p:bldP spid="11" grpId="0" animBg="1"/>
          <p:bldP spid="29" grpId="1"/>
          <p:bldP spid="30" grpId="1"/>
          <p:bldP spid="31" grpId="1"/>
          <p:bldP spid="32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26A582-A0C5-F244-B0AC-51DB26190D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6B7EEEC-74F0-C94D-AD35-FD077DA79787}"/>
              </a:ext>
            </a:extLst>
          </p:cNvPr>
          <p:cNvSpPr txBox="1">
            <a:spLocks/>
          </p:cNvSpPr>
          <p:nvPr/>
        </p:nvSpPr>
        <p:spPr>
          <a:xfrm>
            <a:off x="1866899" y="996124"/>
            <a:ext cx="4953093" cy="947731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How To Evaluate Strategic Goals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737BD-5F30-5448-810F-A06C371B0BAD}"/>
              </a:ext>
            </a:extLst>
          </p:cNvPr>
          <p:cNvSpPr txBox="1"/>
          <p:nvPr/>
        </p:nvSpPr>
        <p:spPr>
          <a:xfrm>
            <a:off x="6566319" y="1188625"/>
            <a:ext cx="3447208" cy="5207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Software and tools do not solve problems. </a:t>
            </a:r>
          </a:p>
          <a:p>
            <a:pPr>
              <a:lnSpc>
                <a:spcPct val="120000"/>
              </a:lnSpc>
            </a:pPr>
            <a:r>
              <a:rPr lang="en-US" sz="1200" b="1" dirty="0">
                <a:solidFill>
                  <a:schemeClr val="tx1">
                    <a:alpha val="80000"/>
                  </a:schemeClr>
                </a:solidFill>
              </a:rPr>
              <a:t>Strategic thinking, collaboration and focus do.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99CA54-4B94-5C4F-89AE-E51C3342FB53}"/>
              </a:ext>
            </a:extLst>
          </p:cNvPr>
          <p:cNvSpPr/>
          <p:nvPr/>
        </p:nvSpPr>
        <p:spPr>
          <a:xfrm>
            <a:off x="3388662" y="2482010"/>
            <a:ext cx="7817858" cy="176332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0C12DD-BE3C-2740-ACF5-67CB53A1CD9B}"/>
              </a:ext>
            </a:extLst>
          </p:cNvPr>
          <p:cNvSpPr/>
          <p:nvPr/>
        </p:nvSpPr>
        <p:spPr>
          <a:xfrm>
            <a:off x="3388662" y="4455517"/>
            <a:ext cx="7817858" cy="1763327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793D3E-340A-3E4F-9A85-DA7A94C92924}"/>
              </a:ext>
            </a:extLst>
          </p:cNvPr>
          <p:cNvCxnSpPr/>
          <p:nvPr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2">
            <a:extLst>
              <a:ext uri="{FF2B5EF4-FFF2-40B4-BE49-F238E27FC236}">
                <a16:creationId xmlns:a16="http://schemas.microsoft.com/office/drawing/2014/main" id="{C58AB715-551D-1449-A2AA-5D01F0CE822A}"/>
              </a:ext>
            </a:extLst>
          </p:cNvPr>
          <p:cNvSpPr txBox="1">
            <a:spLocks/>
          </p:cNvSpPr>
          <p:nvPr/>
        </p:nvSpPr>
        <p:spPr>
          <a:xfrm>
            <a:off x="1447805" y="3110595"/>
            <a:ext cx="1823982" cy="559943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b="1" dirty="0">
                <a:latin typeface="Montserrat" pitchFamily="2" charset="77"/>
              </a:rPr>
              <a:t>Mission Critical Initiatives</a:t>
            </a:r>
            <a:endParaRPr lang="en-US" sz="1800" b="1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541BE851-0FFD-F649-BEBB-3EB4343CA190}"/>
              </a:ext>
            </a:extLst>
          </p:cNvPr>
          <p:cNvSpPr txBox="1">
            <a:spLocks/>
          </p:cNvSpPr>
          <p:nvPr/>
        </p:nvSpPr>
        <p:spPr>
          <a:xfrm>
            <a:off x="1447805" y="5050757"/>
            <a:ext cx="1823982" cy="559942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800" dirty="0">
                <a:latin typeface="Montserrat" pitchFamily="2" charset="77"/>
              </a:rPr>
              <a:t>Operationally Essential</a:t>
            </a:r>
            <a:endParaRPr lang="en-US" sz="1800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173EC1-D957-5144-BD8B-130CA977827E}"/>
              </a:ext>
            </a:extLst>
          </p:cNvPr>
          <p:cNvSpPr txBox="1"/>
          <p:nvPr/>
        </p:nvSpPr>
        <p:spPr>
          <a:xfrm>
            <a:off x="3866451" y="4830018"/>
            <a:ext cx="574919" cy="3680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Email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B2B2C8-E2D9-8540-8D3E-96AB03F1D3E4}"/>
              </a:ext>
            </a:extLst>
          </p:cNvPr>
          <p:cNvSpPr txBox="1"/>
          <p:nvPr/>
        </p:nvSpPr>
        <p:spPr>
          <a:xfrm>
            <a:off x="5092557" y="4721655"/>
            <a:ext cx="110828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Student Information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ACF1D0-3100-2D4B-93A5-DBBF1DE50918}"/>
              </a:ext>
            </a:extLst>
          </p:cNvPr>
          <p:cNvSpPr txBox="1"/>
          <p:nvPr/>
        </p:nvSpPr>
        <p:spPr>
          <a:xfrm>
            <a:off x="6948510" y="4830018"/>
            <a:ext cx="611500" cy="3680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CRMs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BD73F1-D9FD-D648-947E-C88846A928AB}"/>
              </a:ext>
            </a:extLst>
          </p:cNvPr>
          <p:cNvSpPr txBox="1"/>
          <p:nvPr/>
        </p:nvSpPr>
        <p:spPr>
          <a:xfrm>
            <a:off x="8307677" y="4830018"/>
            <a:ext cx="904114" cy="3680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Help Desk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2F97F1E-23FB-294D-BAAF-9733EDC937D6}"/>
              </a:ext>
            </a:extLst>
          </p:cNvPr>
          <p:cNvSpPr txBox="1"/>
          <p:nvPr/>
        </p:nvSpPr>
        <p:spPr>
          <a:xfrm>
            <a:off x="9959456" y="4830018"/>
            <a:ext cx="670910" cy="3680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Mobile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51BEC1-F74B-014D-B160-0D40132BEE36}"/>
              </a:ext>
            </a:extLst>
          </p:cNvPr>
          <p:cNvSpPr txBox="1"/>
          <p:nvPr/>
        </p:nvSpPr>
        <p:spPr>
          <a:xfrm>
            <a:off x="3627512" y="5489716"/>
            <a:ext cx="956318" cy="3680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HR Systems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26747F-9DA5-884B-832F-1F0A989A4CB4}"/>
              </a:ext>
            </a:extLst>
          </p:cNvPr>
          <p:cNvSpPr txBox="1"/>
          <p:nvPr/>
        </p:nvSpPr>
        <p:spPr>
          <a:xfrm>
            <a:off x="5395883" y="5489716"/>
            <a:ext cx="445378" cy="3680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ERPs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582FE51-30ED-3843-8268-F0B5213F2811}"/>
              </a:ext>
            </a:extLst>
          </p:cNvPr>
          <p:cNvSpPr txBox="1"/>
          <p:nvPr/>
        </p:nvSpPr>
        <p:spPr>
          <a:xfrm>
            <a:off x="6653314" y="5489716"/>
            <a:ext cx="1135088" cy="3680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Networking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F07D367-5155-DF44-AA6F-9F995A4D55CE}"/>
              </a:ext>
            </a:extLst>
          </p:cNvPr>
          <p:cNvSpPr txBox="1"/>
          <p:nvPr/>
        </p:nvSpPr>
        <p:spPr>
          <a:xfrm>
            <a:off x="8600455" y="5489716"/>
            <a:ext cx="445378" cy="3680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LMS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8EF2A2F-5EEE-2841-ADEF-FFC0284450DB}"/>
              </a:ext>
            </a:extLst>
          </p:cNvPr>
          <p:cNvSpPr txBox="1"/>
          <p:nvPr/>
        </p:nvSpPr>
        <p:spPr>
          <a:xfrm>
            <a:off x="9857884" y="5381353"/>
            <a:ext cx="956318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Video &amp; Streaming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4367AB-AFF4-364C-BEA2-6F883052937E}"/>
              </a:ext>
            </a:extLst>
          </p:cNvPr>
          <p:cNvSpPr txBox="1"/>
          <p:nvPr/>
        </p:nvSpPr>
        <p:spPr>
          <a:xfrm>
            <a:off x="3694939" y="2818202"/>
            <a:ext cx="821464" cy="3680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Security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B85726-C1CC-AB4A-B74D-698B4401B122}"/>
              </a:ext>
            </a:extLst>
          </p:cNvPr>
          <p:cNvSpPr txBox="1"/>
          <p:nvPr/>
        </p:nvSpPr>
        <p:spPr>
          <a:xfrm>
            <a:off x="5092557" y="2709839"/>
            <a:ext cx="110828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Research data centers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2CB0C66-1C62-7F44-940C-B003F8D9D927}"/>
              </a:ext>
            </a:extLst>
          </p:cNvPr>
          <p:cNvSpPr txBox="1"/>
          <p:nvPr/>
        </p:nvSpPr>
        <p:spPr>
          <a:xfrm>
            <a:off x="6700702" y="2709839"/>
            <a:ext cx="110711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Recruitment initiatives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3EA12D-5B8E-EC4B-A8E3-F562106DF6D9}"/>
              </a:ext>
            </a:extLst>
          </p:cNvPr>
          <p:cNvSpPr txBox="1"/>
          <p:nvPr/>
        </p:nvSpPr>
        <p:spPr>
          <a:xfrm>
            <a:off x="8307677" y="2709839"/>
            <a:ext cx="90411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Training initiatives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3022CAB-F85C-2442-92C8-531CE9E8E1F6}"/>
              </a:ext>
            </a:extLst>
          </p:cNvPr>
          <p:cNvSpPr txBox="1"/>
          <p:nvPr/>
        </p:nvSpPr>
        <p:spPr>
          <a:xfrm>
            <a:off x="9566884" y="2709839"/>
            <a:ext cx="145605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IoT and innovative tech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1AF20C-4FE4-154A-BC34-95EB4B914D75}"/>
              </a:ext>
            </a:extLst>
          </p:cNvPr>
          <p:cNvSpPr txBox="1"/>
          <p:nvPr/>
        </p:nvSpPr>
        <p:spPr>
          <a:xfrm>
            <a:off x="3627512" y="3436772"/>
            <a:ext cx="956318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Specialty networks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30C88B-631E-8A49-A89B-954E27F74BC8}"/>
              </a:ext>
            </a:extLst>
          </p:cNvPr>
          <p:cNvSpPr txBox="1"/>
          <p:nvPr/>
        </p:nvSpPr>
        <p:spPr>
          <a:xfrm>
            <a:off x="5036301" y="3436772"/>
            <a:ext cx="116454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Immersive technology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318C95-B931-7644-AE61-272CCC113C98}"/>
              </a:ext>
            </a:extLst>
          </p:cNvPr>
          <p:cNvSpPr txBox="1"/>
          <p:nvPr/>
        </p:nvSpPr>
        <p:spPr>
          <a:xfrm>
            <a:off x="6653314" y="3545135"/>
            <a:ext cx="1135088" cy="3680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Robotics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7F4B96C-C471-D046-82FC-3715A9D3D7D4}"/>
              </a:ext>
            </a:extLst>
          </p:cNvPr>
          <p:cNvSpPr txBox="1"/>
          <p:nvPr/>
        </p:nvSpPr>
        <p:spPr>
          <a:xfrm>
            <a:off x="8325416" y="3436772"/>
            <a:ext cx="1057885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Augmented Reality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E1715DE-270E-3C45-A951-1C4CE7D37AD8}"/>
              </a:ext>
            </a:extLst>
          </p:cNvPr>
          <p:cNvSpPr txBox="1"/>
          <p:nvPr/>
        </p:nvSpPr>
        <p:spPr>
          <a:xfrm>
            <a:off x="9688799" y="3436772"/>
            <a:ext cx="121222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Virtual Curriculum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7D2C8CC-44F5-C347-BC04-63F4CAE2A1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11323395" y="3210962"/>
            <a:ext cx="379551" cy="36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10" grpId="0" animBg="1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39882D-35C7-2F43-9E4E-0A6AEE9AC4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8EAABD-336E-AD43-AB3E-813AAC286C9B}"/>
              </a:ext>
            </a:extLst>
          </p:cNvPr>
          <p:cNvSpPr txBox="1">
            <a:spLocks/>
          </p:cNvSpPr>
          <p:nvPr/>
        </p:nvSpPr>
        <p:spPr>
          <a:xfrm>
            <a:off x="1866900" y="996125"/>
            <a:ext cx="4229100" cy="461666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References</a:t>
            </a: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50118B-899A-EA4D-8CE6-9A04DA6B8D69}"/>
              </a:ext>
            </a:extLst>
          </p:cNvPr>
          <p:cNvCxnSpPr/>
          <p:nvPr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D0ECD9E-0D5C-8B4C-B83F-47C69D5F941B}"/>
              </a:ext>
            </a:extLst>
          </p:cNvPr>
          <p:cNvSpPr txBox="1"/>
          <p:nvPr/>
        </p:nvSpPr>
        <p:spPr>
          <a:xfrm>
            <a:off x="1980871" y="2089577"/>
            <a:ext cx="7835471" cy="273177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www.pewinternet.org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/2015/10/08/social-networking-usage-2005-2015/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https://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www.statista.com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/statistics/371828/worldwide-mobile-connections/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https://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royal.pingdom.com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/2009/01/22/internet-2008-in-numbers/</a:t>
            </a: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https://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www.internetworldstats.com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stats.htm</a:t>
            </a:r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sz="16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https://</a:t>
            </a:r>
            <a:r>
              <a:rPr lang="en-US" sz="1600" dirty="0" err="1">
                <a:solidFill>
                  <a:schemeClr val="tx1">
                    <a:alpha val="80000"/>
                  </a:schemeClr>
                </a:solidFill>
              </a:rPr>
              <a:t>www.gartner.com</a:t>
            </a:r>
            <a:r>
              <a:rPr lang="en-US" sz="1600" dirty="0">
                <a:solidFill>
                  <a:schemeClr val="tx1">
                    <a:alpha val="80000"/>
                  </a:schemeClr>
                </a:solidFill>
              </a:rPr>
              <a:t>/newsroom/id/3598917</a:t>
            </a:r>
            <a:endParaRPr lang="en-US" sz="16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CC53189D-8957-7640-9891-7D4E73CE5B4C}"/>
              </a:ext>
            </a:extLst>
          </p:cNvPr>
          <p:cNvSpPr txBox="1">
            <a:spLocks/>
          </p:cNvSpPr>
          <p:nvPr/>
        </p:nvSpPr>
        <p:spPr>
          <a:xfrm>
            <a:off x="10195418" y="6418877"/>
            <a:ext cx="1512701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tx1">
                    <a:alpha val="50000"/>
                  </a:schemeClr>
                </a:solidFill>
              </a:rPr>
              <a:t>© 2019 Apogee</a:t>
            </a:r>
          </a:p>
        </p:txBody>
      </p:sp>
    </p:spTree>
    <p:extLst>
      <p:ext uri="{BB962C8B-B14F-4D97-AF65-F5344CB8AC3E}">
        <p14:creationId xmlns:p14="http://schemas.microsoft.com/office/powerpoint/2010/main" val="3670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890259DE-4079-5046-9F47-1FB19A061A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67509670-0C05-544F-9AB2-C533DFD12244}"/>
              </a:ext>
            </a:extLst>
          </p:cNvPr>
          <p:cNvSpPr txBox="1">
            <a:spLocks/>
          </p:cNvSpPr>
          <p:nvPr/>
        </p:nvSpPr>
        <p:spPr>
          <a:xfrm>
            <a:off x="1769501" y="2618190"/>
            <a:ext cx="4229100" cy="2215604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Retail has seen the most disruption in 20 years</a:t>
            </a:r>
            <a:r>
              <a:rPr lang="en-US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C7A29A-B6FF-1D4E-8D97-F1C87A189065}"/>
              </a:ext>
            </a:extLst>
          </p:cNvPr>
          <p:cNvSpPr/>
          <p:nvPr/>
        </p:nvSpPr>
        <p:spPr>
          <a:xfrm>
            <a:off x="1833619" y="1658159"/>
            <a:ext cx="1288192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en-US" sz="900" dirty="0">
                <a:latin typeface="Montserrat" charset="0"/>
                <a:ea typeface="Montserrat" charset="0"/>
                <a:cs typeface="Montserrat" charset="0"/>
              </a:rPr>
              <a:t>TECH DISRUPTION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470CB045-81A0-E845-B611-A88C24A1C3F7}"/>
              </a:ext>
            </a:extLst>
          </p:cNvPr>
          <p:cNvSpPr/>
          <p:nvPr/>
        </p:nvSpPr>
        <p:spPr>
          <a:xfrm flipV="1">
            <a:off x="2968131" y="1952393"/>
            <a:ext cx="153680" cy="15368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4A7BCB-55A7-2245-AAAB-00393D389425}"/>
              </a:ext>
            </a:extLst>
          </p:cNvPr>
          <p:cNvSpPr/>
          <p:nvPr/>
        </p:nvSpPr>
        <p:spPr>
          <a:xfrm>
            <a:off x="9504796" y="4340167"/>
            <a:ext cx="1802082" cy="1802081"/>
          </a:xfrm>
          <a:prstGeom prst="ellipse">
            <a:avLst/>
          </a:prstGeom>
          <a:noFill/>
          <a:ln w="158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F1CC97-F320-6E40-B572-C729CDB40BA2}"/>
              </a:ext>
            </a:extLst>
          </p:cNvPr>
          <p:cNvSpPr/>
          <p:nvPr/>
        </p:nvSpPr>
        <p:spPr>
          <a:xfrm>
            <a:off x="6722819" y="1817028"/>
            <a:ext cx="785478" cy="785478"/>
          </a:xfrm>
          <a:prstGeom prst="ellipse">
            <a:avLst/>
          </a:prstGeom>
          <a:noFill/>
          <a:ln w="158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38C9AA6-1713-DE47-8D59-CD44E4347EC2}"/>
              </a:ext>
            </a:extLst>
          </p:cNvPr>
          <p:cNvSpPr/>
          <p:nvPr/>
        </p:nvSpPr>
        <p:spPr>
          <a:xfrm>
            <a:off x="6381938" y="4428805"/>
            <a:ext cx="1198364" cy="1198364"/>
          </a:xfrm>
          <a:prstGeom prst="ellipse">
            <a:avLst/>
          </a:prstGeom>
          <a:noFill/>
          <a:ln w="158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E40E980-3440-D548-A675-46F953FE1EE0}"/>
              </a:ext>
            </a:extLst>
          </p:cNvPr>
          <p:cNvSpPr/>
          <p:nvPr/>
        </p:nvSpPr>
        <p:spPr>
          <a:xfrm>
            <a:off x="9625954" y="1644650"/>
            <a:ext cx="972298" cy="972296"/>
          </a:xfrm>
          <a:prstGeom prst="ellipse">
            <a:avLst/>
          </a:prstGeom>
          <a:noFill/>
          <a:ln w="15875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8159D4-B9F6-D14A-A7A0-817A82453CF8}"/>
              </a:ext>
            </a:extLst>
          </p:cNvPr>
          <p:cNvSpPr txBox="1"/>
          <p:nvPr/>
        </p:nvSpPr>
        <p:spPr>
          <a:xfrm>
            <a:off x="7550331" y="3583936"/>
            <a:ext cx="2070084" cy="29482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dirty="0">
                <a:latin typeface="+mj-lt"/>
              </a:rPr>
              <a:t>$699.53 billion</a:t>
            </a:r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BB73A5B-8C61-A247-BB60-D1105CAAB3AA}"/>
              </a:ext>
            </a:extLst>
          </p:cNvPr>
          <p:cNvSpPr/>
          <p:nvPr/>
        </p:nvSpPr>
        <p:spPr>
          <a:xfrm>
            <a:off x="6988777" y="1937545"/>
            <a:ext cx="3193192" cy="3193190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626B3DE-25B2-AF45-9BC3-344FA1EE87FC}"/>
              </a:ext>
            </a:extLst>
          </p:cNvPr>
          <p:cNvCxnSpPr/>
          <p:nvPr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C7E3A6B-D992-CA48-B9A8-1F97BC59F8DB}"/>
              </a:ext>
            </a:extLst>
          </p:cNvPr>
          <p:cNvSpPr txBox="1"/>
          <p:nvPr/>
        </p:nvSpPr>
        <p:spPr>
          <a:xfrm>
            <a:off x="1833619" y="5030615"/>
            <a:ext cx="3189617" cy="61773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5000"/>
                  </a:schemeClr>
                </a:solidFill>
                <a:ea typeface="Open Sans Regular" charset="0"/>
                <a:cs typeface="Open Sans Regular" charset="0"/>
              </a:rPr>
              <a:t>As of April 2018, Amazon is larger than the top 5 brick and mortar retailers in the world, combined.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03341B4-F57D-A24E-BAB3-CE498B84DEB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61" y="3056924"/>
            <a:ext cx="1099098" cy="331927"/>
          </a:xfrm>
          <a:prstGeom prst="rect">
            <a:avLst/>
          </a:prstGeom>
        </p:spPr>
      </p:pic>
      <p:pic>
        <p:nvPicPr>
          <p:cNvPr id="42" name="Picture 41" descr="A close up of a logo&#10;&#10;Description automatically generated">
            <a:extLst>
              <a:ext uri="{FF2B5EF4-FFF2-40B4-BE49-F238E27FC236}">
                <a16:creationId xmlns:a16="http://schemas.microsoft.com/office/drawing/2014/main" id="{ADBAAE00-A67F-184B-B052-87CE847836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" t="32823" r="3217" b="33221"/>
          <a:stretch/>
        </p:blipFill>
        <p:spPr>
          <a:xfrm>
            <a:off x="6794944" y="2043567"/>
            <a:ext cx="641226" cy="17452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D7D5091-1F36-FD4D-A7B3-33F5868ECFE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966" y="1951158"/>
            <a:ext cx="874272" cy="23843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7BF6C0C-62B2-824E-A5A4-3625EDB6A0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0" t="25170" r="5180" b="24213"/>
          <a:stretch/>
        </p:blipFill>
        <p:spPr>
          <a:xfrm>
            <a:off x="6535914" y="4758898"/>
            <a:ext cx="901638" cy="286378"/>
          </a:xfrm>
          <a:prstGeom prst="rect">
            <a:avLst/>
          </a:prstGeom>
        </p:spPr>
      </p:pic>
      <p:pic>
        <p:nvPicPr>
          <p:cNvPr id="52" name="Picture 51" descr="A close up of a sign&#10;&#10;Description automatically generated">
            <a:extLst>
              <a:ext uri="{FF2B5EF4-FFF2-40B4-BE49-F238E27FC236}">
                <a16:creationId xmlns:a16="http://schemas.microsoft.com/office/drawing/2014/main" id="{A02CDE35-D259-E542-9F5A-4ED818A124C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17" y="5045560"/>
            <a:ext cx="1005840" cy="27288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7A18995-BA60-054D-AD39-88F1C7739700}"/>
              </a:ext>
            </a:extLst>
          </p:cNvPr>
          <p:cNvSpPr txBox="1"/>
          <p:nvPr/>
        </p:nvSpPr>
        <p:spPr>
          <a:xfrm>
            <a:off x="6080515" y="2213379"/>
            <a:ext cx="2070084" cy="19351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900" dirty="0">
                <a:latin typeface="Montserrat" pitchFamily="2" charset="77"/>
              </a:rPr>
              <a:t>$40 billion</a:t>
            </a:r>
            <a:endParaRPr lang="en-US" sz="900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232D5E-0418-ED4D-977B-C80682703D2A}"/>
              </a:ext>
            </a:extLst>
          </p:cNvPr>
          <p:cNvSpPr txBox="1"/>
          <p:nvPr/>
        </p:nvSpPr>
        <p:spPr>
          <a:xfrm>
            <a:off x="9077060" y="2187803"/>
            <a:ext cx="2070084" cy="2160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100" dirty="0">
                <a:latin typeface="Montserrat" pitchFamily="2" charset="77"/>
              </a:rPr>
              <a:t>$68 billion</a:t>
            </a:r>
            <a:endParaRPr lang="en-US" sz="1100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848ADA-CCD8-2D4D-A4D4-1410D2C8557C}"/>
              </a:ext>
            </a:extLst>
          </p:cNvPr>
          <p:cNvSpPr txBox="1"/>
          <p:nvPr/>
        </p:nvSpPr>
        <p:spPr>
          <a:xfrm>
            <a:off x="9370795" y="5311582"/>
            <a:ext cx="2070084" cy="22730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latin typeface="Montserrat" pitchFamily="2" charset="77"/>
              </a:rPr>
              <a:t>$260 billion</a:t>
            </a:r>
            <a:endParaRPr lang="en-US" sz="1200" dirty="0">
              <a:solidFill>
                <a:schemeClr val="accent1"/>
              </a:solidFill>
              <a:latin typeface="Montserrat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15D9D7-BC7B-8944-B042-25112C28D832}"/>
              </a:ext>
            </a:extLst>
          </p:cNvPr>
          <p:cNvSpPr txBox="1"/>
          <p:nvPr/>
        </p:nvSpPr>
        <p:spPr>
          <a:xfrm>
            <a:off x="5941163" y="5088575"/>
            <a:ext cx="2070084" cy="22730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dirty="0">
                <a:latin typeface="Montserrat" pitchFamily="2" charset="77"/>
              </a:rPr>
              <a:t>$92 billion</a:t>
            </a:r>
            <a:endParaRPr lang="en-US" sz="1200" dirty="0">
              <a:solidFill>
                <a:schemeClr val="accent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6756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31" grpId="0"/>
      <p:bldP spid="34" grpId="0" animBg="1"/>
      <p:bldP spid="38" grpId="0"/>
      <p:bldP spid="25" grpId="0"/>
      <p:bldP spid="26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 descr="A sign above a store&#10;&#10;Description automatically generated">
            <a:extLst>
              <a:ext uri="{FF2B5EF4-FFF2-40B4-BE49-F238E27FC236}">
                <a16:creationId xmlns:a16="http://schemas.microsoft.com/office/drawing/2014/main" id="{4DCAFEBB-5269-6240-9035-269686F8E6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5" r="37035"/>
          <a:stretch>
            <a:fillRect/>
          </a:stretch>
        </p:blipFill>
        <p:spPr>
          <a:xfrm>
            <a:off x="3143143" y="1181100"/>
            <a:ext cx="2025650" cy="5676900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4CCF64-9B55-0440-AEF9-02DBAD3AD2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pic>
        <p:nvPicPr>
          <p:cNvPr id="15" name="Picture Placeholder 14" descr="A picture containing road, floor, building, indoor&#10;&#10;Description automatically generated">
            <a:extLst>
              <a:ext uri="{FF2B5EF4-FFF2-40B4-BE49-F238E27FC236}">
                <a16:creationId xmlns:a16="http://schemas.microsoft.com/office/drawing/2014/main" id="{40432081-F771-BA49-8A18-1AEEC4452B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4" r="36074"/>
          <a:stretch>
            <a:fillRect/>
          </a:stretch>
        </p:blipFill>
        <p:spPr>
          <a:xfrm>
            <a:off x="990600" y="1952625"/>
            <a:ext cx="2024063" cy="4905375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F7358F5-E423-E941-943A-51FF798AF420}"/>
              </a:ext>
            </a:extLst>
          </p:cNvPr>
          <p:cNvSpPr/>
          <p:nvPr/>
        </p:nvSpPr>
        <p:spPr>
          <a:xfrm>
            <a:off x="3141176" y="1181100"/>
            <a:ext cx="2023950" cy="5676900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6FFD9B-4BAE-EC40-AB6D-F22B35F8F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996124"/>
            <a:ext cx="5105400" cy="1621619"/>
          </a:xfrm>
        </p:spPr>
        <p:txBody>
          <a:bodyPr/>
          <a:lstStyle/>
          <a:p>
            <a:r>
              <a:rPr lang="en-US" dirty="0"/>
              <a:t>Retail didn’t adapt with changing technology</a:t>
            </a:r>
            <a:r>
              <a:rPr lang="en-US" dirty="0">
                <a:solidFill>
                  <a:schemeClr val="accent1"/>
                </a:solidFill>
              </a:rPr>
              <a:t>.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3C498B-DC04-F548-A1B8-89C7E0CFBC1F}"/>
              </a:ext>
            </a:extLst>
          </p:cNvPr>
          <p:cNvSpPr/>
          <p:nvPr/>
        </p:nvSpPr>
        <p:spPr>
          <a:xfrm>
            <a:off x="990600" y="1952625"/>
            <a:ext cx="2023950" cy="4905375"/>
          </a:xfrm>
          <a:prstGeom prst="rect">
            <a:avLst/>
          </a:prstGeom>
          <a:solidFill>
            <a:schemeClr val="tx2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D3492F-55F8-604D-913C-516927E78E57}"/>
              </a:ext>
            </a:extLst>
          </p:cNvPr>
          <p:cNvSpPr/>
          <p:nvPr/>
        </p:nvSpPr>
        <p:spPr>
          <a:xfrm>
            <a:off x="1324890" y="1600200"/>
            <a:ext cx="1841360" cy="499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en-US" sz="900" dirty="0">
                <a:latin typeface="Montserrat" charset="0"/>
                <a:ea typeface="Montserrat" charset="0"/>
                <a:cs typeface="Montserrat" charset="0"/>
              </a:rPr>
              <a:t>Toys ‘R’ Us closed all its U.S. stores in June 2018</a:t>
            </a: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EE9696D-CAB7-0B46-976E-58B4A62C2C91}"/>
              </a:ext>
            </a:extLst>
          </p:cNvPr>
          <p:cNvSpPr/>
          <p:nvPr/>
        </p:nvSpPr>
        <p:spPr>
          <a:xfrm flipV="1">
            <a:off x="3012491" y="2099287"/>
            <a:ext cx="153680" cy="15368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50AA83-2BE3-DE49-874B-20649AFE87D9}"/>
              </a:ext>
            </a:extLst>
          </p:cNvPr>
          <p:cNvSpPr/>
          <p:nvPr/>
        </p:nvSpPr>
        <p:spPr>
          <a:xfrm>
            <a:off x="3625751" y="921249"/>
            <a:ext cx="1696564" cy="499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en-US" sz="900" dirty="0">
                <a:latin typeface="Montserrat" charset="0"/>
                <a:ea typeface="Montserrat" charset="0"/>
                <a:cs typeface="Montserrat" charset="0"/>
              </a:rPr>
              <a:t>Radio Shack declared bankruptcy in March 2018</a:t>
            </a: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268B76DC-F765-8D48-AABE-22CB7E2D404F}"/>
              </a:ext>
            </a:extLst>
          </p:cNvPr>
          <p:cNvSpPr/>
          <p:nvPr/>
        </p:nvSpPr>
        <p:spPr>
          <a:xfrm flipV="1">
            <a:off x="5168635" y="1420336"/>
            <a:ext cx="153680" cy="15368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Placeholder 3" descr="A store in a brick building&#10;&#10;Description automatically generated">
            <a:extLst>
              <a:ext uri="{FF2B5EF4-FFF2-40B4-BE49-F238E27FC236}">
                <a16:creationId xmlns:a16="http://schemas.microsoft.com/office/drawing/2014/main" id="{6AFA95F4-B418-6D47-8BC3-105FCB30300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8" t="8144" r="31618"/>
          <a:stretch/>
        </p:blipFill>
        <p:spPr>
          <a:xfrm>
            <a:off x="5298860" y="3064969"/>
            <a:ext cx="2024743" cy="3793032"/>
          </a:xfr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AFEE83-256B-FA4B-915D-DFFD753F8695}"/>
              </a:ext>
            </a:extLst>
          </p:cNvPr>
          <p:cNvSpPr/>
          <p:nvPr/>
        </p:nvSpPr>
        <p:spPr>
          <a:xfrm>
            <a:off x="5291639" y="3064969"/>
            <a:ext cx="2031964" cy="3805910"/>
          </a:xfrm>
          <a:prstGeom prst="rect">
            <a:avLst/>
          </a:prstGeom>
          <a:solidFill>
            <a:schemeClr val="tx2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F0BBCB-F0B4-B64D-82B3-12DACDDFBDC9}"/>
              </a:ext>
            </a:extLst>
          </p:cNvPr>
          <p:cNvSpPr/>
          <p:nvPr/>
        </p:nvSpPr>
        <p:spPr>
          <a:xfrm>
            <a:off x="5790105" y="2910970"/>
            <a:ext cx="1696564" cy="499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en-US" sz="900" dirty="0">
                <a:latin typeface="Montserrat" charset="0"/>
                <a:ea typeface="Montserrat" charset="0"/>
                <a:cs typeface="Montserrat" charset="0"/>
              </a:rPr>
              <a:t>HH Gregg also declared bankruptcy in March 2018</a:t>
            </a:r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352AC8A-5AF1-284E-87EA-079C1429E2BE}"/>
              </a:ext>
            </a:extLst>
          </p:cNvPr>
          <p:cNvSpPr/>
          <p:nvPr/>
        </p:nvSpPr>
        <p:spPr>
          <a:xfrm flipV="1">
            <a:off x="7332989" y="3410057"/>
            <a:ext cx="153680" cy="15368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6DF1870-F780-B848-9ECD-B1B33EAEF706}"/>
              </a:ext>
            </a:extLst>
          </p:cNvPr>
          <p:cNvCxnSpPr/>
          <p:nvPr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10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/>
      <p:bldP spid="19" grpId="0" animBg="1"/>
      <p:bldP spid="12" grpId="0" animBg="1"/>
      <p:bldP spid="13" grpId="0" animBg="1"/>
      <p:bldP spid="22" grpId="0" animBg="1"/>
      <p:bldP spid="23" grpId="0" animBg="1"/>
      <p:bldP spid="20" grpId="0" animBg="1"/>
      <p:bldP spid="1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31BCE8-B7EE-354C-B0B2-8EC27C4258E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7D6058-06E9-034B-A984-9BFE014017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alpha val="70000"/>
                  </a:schemeClr>
                </a:solidFill>
              </a:rPr>
              <a:t>4</a:t>
            </a:r>
          </a:p>
        </p:txBody>
      </p:sp>
      <p:pic>
        <p:nvPicPr>
          <p:cNvPr id="7" name="Jeff Bezos on Big Ideas.mp4">
            <a:extLst>
              <a:ext uri="{FF2B5EF4-FFF2-40B4-BE49-F238E27FC236}">
                <a16:creationId xmlns:a16="http://schemas.microsoft.com/office/drawing/2014/main" id="{3B8CD832-3563-6D43-86D7-2DB92D0CC33E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520816"/>
            <a:ext cx="12192000" cy="58163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024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F4E25BD1-81B4-4443-B1A3-2E8F7ABA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899" y="1884143"/>
            <a:ext cx="5859875" cy="1170607"/>
          </a:xfrm>
        </p:spPr>
        <p:txBody>
          <a:bodyPr/>
          <a:lstStyle/>
          <a:p>
            <a:r>
              <a:rPr lang="en-US" dirty="0"/>
              <a:t>The blended experience has become mainstream</a:t>
            </a:r>
            <a:r>
              <a:rPr lang="en-US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36" name="Picture Placeholder 35" descr="A variety of fruit on display in a store&#10;&#10;Description automatically generated">
            <a:extLst>
              <a:ext uri="{FF2B5EF4-FFF2-40B4-BE49-F238E27FC236}">
                <a16:creationId xmlns:a16="http://schemas.microsoft.com/office/drawing/2014/main" id="{51038B9F-C3C5-D54D-9BB6-010D83A9756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7" b="7001"/>
          <a:stretch/>
        </p:blipFill>
        <p:spPr>
          <a:xfrm>
            <a:off x="0" y="3927944"/>
            <a:ext cx="12192000" cy="2930056"/>
          </a:xfr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3BBA97E-97F9-3348-A09E-711512C34B5B}"/>
              </a:ext>
            </a:extLst>
          </p:cNvPr>
          <p:cNvSpPr/>
          <p:nvPr/>
        </p:nvSpPr>
        <p:spPr>
          <a:xfrm>
            <a:off x="0" y="3927944"/>
            <a:ext cx="12192000" cy="2930056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  <a:lumMod val="3000"/>
                  <a:alpha val="85000"/>
                </a:schemeClr>
              </a:gs>
              <a:gs pos="56000">
                <a:schemeClr val="tx2">
                  <a:tint val="44500"/>
                  <a:satMod val="160000"/>
                  <a:lumMod val="19000"/>
                  <a:alpha val="81000"/>
                </a:schemeClr>
              </a:gs>
              <a:gs pos="100000">
                <a:schemeClr val="tx2">
                  <a:tint val="23500"/>
                  <a:satMod val="160000"/>
                  <a:lumMod val="35000"/>
                  <a:alpha val="32000"/>
                </a:scheme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8F7614CE-A6F8-E44D-852B-0B8BDE840C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5873" y="6418877"/>
            <a:ext cx="513735" cy="227164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alpha val="70000"/>
                  </a:schemeClr>
                </a:solidFill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00CD07-C158-E24C-B667-40CBC58B2A1B}"/>
              </a:ext>
            </a:extLst>
          </p:cNvPr>
          <p:cNvSpPr txBox="1"/>
          <p:nvPr/>
        </p:nvSpPr>
        <p:spPr>
          <a:xfrm>
            <a:off x="1866900" y="3027040"/>
            <a:ext cx="4048991" cy="34073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alpha val="65000"/>
                  </a:schemeClr>
                </a:solidFill>
                <a:ea typeface="Open Sans Regular" charset="0"/>
                <a:cs typeface="Open Sans Regular" charset="0"/>
              </a:rPr>
              <a:t>The future of retail will oscillate between online and in-person.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D6E721F-23A2-7A4F-A5A1-EFA7D7F480B4}"/>
              </a:ext>
            </a:extLst>
          </p:cNvPr>
          <p:cNvCxnSpPr>
            <a:cxnSpLocks/>
          </p:cNvCxnSpPr>
          <p:nvPr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15E1676-4F63-F747-8FB5-185E8648350C}"/>
              </a:ext>
            </a:extLst>
          </p:cNvPr>
          <p:cNvCxnSpPr>
            <a:cxnSpLocks/>
          </p:cNvCxnSpPr>
          <p:nvPr/>
        </p:nvCxnSpPr>
        <p:spPr>
          <a:xfrm>
            <a:off x="985480" y="3927944"/>
            <a:ext cx="0" cy="2930056"/>
          </a:xfrm>
          <a:prstGeom prst="line">
            <a:avLst/>
          </a:prstGeom>
          <a:ln>
            <a:solidFill>
              <a:schemeClr val="bg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A picture containing clipart&#10;&#10;Description automatically generated">
            <a:extLst>
              <a:ext uri="{FF2B5EF4-FFF2-40B4-BE49-F238E27FC236}">
                <a16:creationId xmlns:a16="http://schemas.microsoft.com/office/drawing/2014/main" id="{D78310B2-5AF9-7040-9533-E1D09FD9E15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46" y="5080333"/>
            <a:ext cx="1828800" cy="5509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B1489AF-DADC-A249-B9CF-D5C4053D85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76" y="4441396"/>
            <a:ext cx="1828800" cy="182880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776B0AD-1DBA-B947-A09E-7FDEAF65F3DF}"/>
              </a:ext>
            </a:extLst>
          </p:cNvPr>
          <p:cNvCxnSpPr>
            <a:cxnSpLocks/>
          </p:cNvCxnSpPr>
          <p:nvPr/>
        </p:nvCxnSpPr>
        <p:spPr>
          <a:xfrm>
            <a:off x="6153226" y="4676924"/>
            <a:ext cx="0" cy="135774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3F0886EE-49E0-6A42-83CC-04ABC067A92B}"/>
              </a:ext>
            </a:extLst>
          </p:cNvPr>
          <p:cNvSpPr/>
          <p:nvPr/>
        </p:nvSpPr>
        <p:spPr>
          <a:xfrm>
            <a:off x="1866899" y="1188625"/>
            <a:ext cx="1033500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en-US" sz="900" dirty="0">
                <a:latin typeface="Montserrat" charset="0"/>
                <a:ea typeface="Montserrat" charset="0"/>
                <a:cs typeface="Montserrat" charset="0"/>
              </a:rPr>
              <a:t>THE FUTURE</a:t>
            </a: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3F13EF3C-6522-7B49-8FAD-9C3C8123DFE2}"/>
              </a:ext>
            </a:extLst>
          </p:cNvPr>
          <p:cNvSpPr/>
          <p:nvPr/>
        </p:nvSpPr>
        <p:spPr>
          <a:xfrm flipV="1">
            <a:off x="2746720" y="1482859"/>
            <a:ext cx="153680" cy="15368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Slide Number Placeholder 1">
            <a:extLst>
              <a:ext uri="{FF2B5EF4-FFF2-40B4-BE49-F238E27FC236}">
                <a16:creationId xmlns:a16="http://schemas.microsoft.com/office/drawing/2014/main" id="{474599DF-B9D0-6341-936A-CAC99347960F}"/>
              </a:ext>
            </a:extLst>
          </p:cNvPr>
          <p:cNvSpPr txBox="1">
            <a:spLocks/>
          </p:cNvSpPr>
          <p:nvPr/>
        </p:nvSpPr>
        <p:spPr>
          <a:xfrm>
            <a:off x="4591060" y="6284765"/>
            <a:ext cx="619972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alpha val="54000"/>
                  </a:schemeClr>
                </a:solidFill>
              </a:rPr>
              <a:t>Online</a:t>
            </a:r>
          </a:p>
        </p:txBody>
      </p:sp>
      <p:sp>
        <p:nvSpPr>
          <p:cNvPr id="59" name="Slide Number Placeholder 1">
            <a:extLst>
              <a:ext uri="{FF2B5EF4-FFF2-40B4-BE49-F238E27FC236}">
                <a16:creationId xmlns:a16="http://schemas.microsoft.com/office/drawing/2014/main" id="{D4BA06A0-B871-C648-A9AF-575A2DDE8247}"/>
              </a:ext>
            </a:extLst>
          </p:cNvPr>
          <p:cNvSpPr txBox="1">
            <a:spLocks/>
          </p:cNvSpPr>
          <p:nvPr/>
        </p:nvSpPr>
        <p:spPr>
          <a:xfrm>
            <a:off x="6888480" y="6284765"/>
            <a:ext cx="991992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>
                    <a:alpha val="54000"/>
                  </a:schemeClr>
                </a:solidFill>
              </a:rPr>
              <a:t>In-Person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7B144BF-75A1-BF4B-B010-B8AD159422AC}"/>
              </a:ext>
            </a:extLst>
          </p:cNvPr>
          <p:cNvCxnSpPr>
            <a:cxnSpLocks/>
          </p:cNvCxnSpPr>
          <p:nvPr/>
        </p:nvCxnSpPr>
        <p:spPr>
          <a:xfrm flipV="1">
            <a:off x="5317772" y="6398347"/>
            <a:ext cx="1593418" cy="0"/>
          </a:xfrm>
          <a:prstGeom prst="line">
            <a:avLst/>
          </a:prstGeom>
          <a:ln>
            <a:solidFill>
              <a:schemeClr val="bg2">
                <a:alpha val="48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24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 animBg="1"/>
      <p:bldP spid="39" grpId="0"/>
      <p:bldP spid="56" grpId="0" animBg="1"/>
      <p:bldP spid="57" grpId="0" animBg="1"/>
      <p:bldP spid="58" grpId="0"/>
      <p:bldP spid="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53413F-955E-C54E-88EF-C7EACB1CEF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2FF31F2-A908-3B40-A5C0-5A8495546705}"/>
              </a:ext>
            </a:extLst>
          </p:cNvPr>
          <p:cNvSpPr txBox="1">
            <a:spLocks/>
          </p:cNvSpPr>
          <p:nvPr/>
        </p:nvSpPr>
        <p:spPr>
          <a:xfrm>
            <a:off x="1866898" y="992326"/>
            <a:ext cx="8176387" cy="1403251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0" dirty="0"/>
              <a:t>The past and present of Higher Education have some similarities</a:t>
            </a:r>
            <a:r>
              <a:rPr lang="en-US" sz="3200" spc="0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EE18B-E622-3E44-B52D-8C2FBB772FCB}"/>
              </a:ext>
            </a:extLst>
          </p:cNvPr>
          <p:cNvSpPr txBox="1"/>
          <p:nvPr/>
        </p:nvSpPr>
        <p:spPr>
          <a:xfrm>
            <a:off x="1866900" y="2208823"/>
            <a:ext cx="4348175" cy="5207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While universities have adapted in many ways, the way in which we teach, learn, research and experience hasn’t changed very much.</a:t>
            </a:r>
          </a:p>
        </p:txBody>
      </p:sp>
      <p:pic>
        <p:nvPicPr>
          <p:cNvPr id="10" name="pasted-image.jpg">
            <a:extLst>
              <a:ext uri="{FF2B5EF4-FFF2-40B4-BE49-F238E27FC236}">
                <a16:creationId xmlns:a16="http://schemas.microsoft.com/office/drawing/2014/main" id="{88282C34-94CA-6445-B967-F33445E436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/>
          </a:blip>
          <a:srcRect t="4872" b="4872"/>
          <a:stretch>
            <a:fillRect/>
          </a:stretch>
        </p:blipFill>
        <p:spPr>
          <a:xfrm>
            <a:off x="1842517" y="3429000"/>
            <a:ext cx="4229100" cy="25218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asted-image.jpg">
            <a:extLst>
              <a:ext uri="{FF2B5EF4-FFF2-40B4-BE49-F238E27FC236}">
                <a16:creationId xmlns:a16="http://schemas.microsoft.com/office/drawing/2014/main" id="{2A98F354-3836-9646-B432-ED793AB0C0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7000" contrast="8000"/>
                    </a14:imgEffect>
                  </a14:imgLayer>
                </a14:imgProps>
              </a:ext>
            </a:extLst>
          </a:blip>
          <a:srcRect l="11969" r="11969"/>
          <a:stretch>
            <a:fillRect/>
          </a:stretch>
        </p:blipFill>
        <p:spPr>
          <a:xfrm>
            <a:off x="6465317" y="3429000"/>
            <a:ext cx="4229100" cy="25218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DDD03C-1CD3-7646-8703-EB6C3839F04A}"/>
              </a:ext>
            </a:extLst>
          </p:cNvPr>
          <p:cNvCxnSpPr/>
          <p:nvPr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D10C54B-9A3B-6149-A7B9-32438B03935C}"/>
              </a:ext>
            </a:extLst>
          </p:cNvPr>
          <p:cNvSpPr/>
          <p:nvPr/>
        </p:nvSpPr>
        <p:spPr>
          <a:xfrm rot="16200000">
            <a:off x="3451283" y="3330523"/>
            <a:ext cx="2521856" cy="2718808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</a:schemeClr>
              </a:gs>
              <a:gs pos="24000">
                <a:schemeClr val="tx2">
                  <a:lumMod val="99000"/>
                  <a:alpha val="79000"/>
                </a:schemeClr>
              </a:gs>
              <a:gs pos="75000">
                <a:schemeClr val="tx1">
                  <a:lumMod val="29000"/>
                  <a:lumOff val="71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CDCE5-4BB6-C34F-AA7C-A64A452362EC}"/>
              </a:ext>
            </a:extLst>
          </p:cNvPr>
          <p:cNvSpPr/>
          <p:nvPr/>
        </p:nvSpPr>
        <p:spPr>
          <a:xfrm rot="5400000">
            <a:off x="7122085" y="2772226"/>
            <a:ext cx="2521856" cy="383540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25000"/>
                </a:schemeClr>
              </a:gs>
              <a:gs pos="22000">
                <a:schemeClr val="tx2">
                  <a:lumMod val="99000"/>
                  <a:alpha val="90000"/>
                </a:schemeClr>
              </a:gs>
              <a:gs pos="48000">
                <a:schemeClr val="tx1">
                  <a:lumMod val="29000"/>
                  <a:lumOff val="71000"/>
                  <a:alpha val="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D05370CE-489F-0445-B3AF-E49D56774D82}"/>
              </a:ext>
            </a:extLst>
          </p:cNvPr>
          <p:cNvSpPr txBox="1">
            <a:spLocks/>
          </p:cNvSpPr>
          <p:nvPr/>
        </p:nvSpPr>
        <p:spPr>
          <a:xfrm>
            <a:off x="5165146" y="4391688"/>
            <a:ext cx="1025551" cy="528633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pc="0" dirty="0">
                <a:solidFill>
                  <a:schemeClr val="bg1"/>
                </a:solidFill>
              </a:rPr>
              <a:t>1950s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1C45CF-5C74-164E-BB46-EC849072DB2A}"/>
              </a:ext>
            </a:extLst>
          </p:cNvPr>
          <p:cNvCxnSpPr>
            <a:cxnSpLocks/>
          </p:cNvCxnSpPr>
          <p:nvPr/>
        </p:nvCxnSpPr>
        <p:spPr>
          <a:xfrm>
            <a:off x="5888875" y="4666022"/>
            <a:ext cx="780391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">
            <a:extLst>
              <a:ext uri="{FF2B5EF4-FFF2-40B4-BE49-F238E27FC236}">
                <a16:creationId xmlns:a16="http://schemas.microsoft.com/office/drawing/2014/main" id="{BA69B7FE-FBB0-DD4D-8FE2-EC5654DEE317}"/>
              </a:ext>
            </a:extLst>
          </p:cNvPr>
          <p:cNvSpPr txBox="1">
            <a:spLocks/>
          </p:cNvSpPr>
          <p:nvPr/>
        </p:nvSpPr>
        <p:spPr>
          <a:xfrm>
            <a:off x="6747534" y="4391688"/>
            <a:ext cx="1025551" cy="528633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spc="0" dirty="0">
                <a:solidFill>
                  <a:schemeClr val="bg1"/>
                </a:solidFill>
              </a:rPr>
              <a:t>Now</a:t>
            </a:r>
          </a:p>
        </p:txBody>
      </p:sp>
    </p:spTree>
    <p:extLst>
      <p:ext uri="{BB962C8B-B14F-4D97-AF65-F5344CB8AC3E}">
        <p14:creationId xmlns:p14="http://schemas.microsoft.com/office/powerpoint/2010/main" val="18141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  <p:bldP spid="14" grpId="0" animBg="1"/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D812B3-BB14-3A4B-BD4D-72160BB42B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D2C482A-C063-6340-BE65-CB3FD9543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900" y="695225"/>
            <a:ext cx="4229100" cy="1121383"/>
          </a:xfrm>
        </p:spPr>
        <p:txBody>
          <a:bodyPr/>
          <a:lstStyle/>
          <a:p>
            <a:r>
              <a:rPr lang="en-US" dirty="0"/>
              <a:t>Apogee Strategic Plan Research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9" name="Screen Shot 2017-10-26 at 9.30.34 AM.png">
            <a:extLst>
              <a:ext uri="{FF2B5EF4-FFF2-40B4-BE49-F238E27FC236}">
                <a16:creationId xmlns:a16="http://schemas.microsoft.com/office/drawing/2014/main" id="{1E73F953-79A7-3A4A-971B-04A37E7F8A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/>
          </a:blip>
          <a:srcRect l="2700" t="14792" b="22729"/>
          <a:stretch/>
        </p:blipFill>
        <p:spPr>
          <a:xfrm>
            <a:off x="46711" y="2164080"/>
            <a:ext cx="12181865" cy="399869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70D7C7-2F30-ED41-9DE9-6B0A18FDEDE9}"/>
              </a:ext>
            </a:extLst>
          </p:cNvPr>
          <p:cNvSpPr/>
          <p:nvPr/>
        </p:nvSpPr>
        <p:spPr>
          <a:xfrm>
            <a:off x="0" y="2528046"/>
            <a:ext cx="12192000" cy="3634729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  <a:lumMod val="3000"/>
                  <a:alpha val="55000"/>
                </a:schemeClr>
              </a:gs>
              <a:gs pos="31000">
                <a:schemeClr val="tx2">
                  <a:tint val="44500"/>
                  <a:satMod val="160000"/>
                  <a:lumMod val="19000"/>
                  <a:alpha val="14000"/>
                </a:schemeClr>
              </a:gs>
              <a:gs pos="100000">
                <a:schemeClr val="tx2">
                  <a:tint val="23500"/>
                  <a:satMod val="160000"/>
                  <a:lumMod val="35000"/>
                  <a:alpha val="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99F384-C7EF-B54B-983D-BFE559D369CF}"/>
              </a:ext>
            </a:extLst>
          </p:cNvPr>
          <p:cNvCxnSpPr/>
          <p:nvPr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7742E32-9546-254C-B00B-02E5E2CB44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1012165"/>
            <a:ext cx="1371600" cy="47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6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C3AA19-CD7E-104B-80D8-0953AA984A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88578-4581-F347-AF15-0DCD9C589AD6}"/>
              </a:ext>
            </a:extLst>
          </p:cNvPr>
          <p:cNvSpPr txBox="1"/>
          <p:nvPr/>
        </p:nvSpPr>
        <p:spPr>
          <a:xfrm>
            <a:off x="989693" y="767489"/>
            <a:ext cx="2235199" cy="5207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Which has resulted in identifying some interesting trends…</a:t>
            </a:r>
            <a:endParaRPr lang="en-US" sz="12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F54AFB-7AD3-7A4B-8DFD-6E8C77537A6E}"/>
              </a:ext>
            </a:extLst>
          </p:cNvPr>
          <p:cNvSpPr/>
          <p:nvPr/>
        </p:nvSpPr>
        <p:spPr>
          <a:xfrm>
            <a:off x="2504739" y="5184547"/>
            <a:ext cx="1297236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>
                <a:latin typeface="Open Sans Semibold" charset="0"/>
                <a:ea typeface="Open Sans Semibold" charset="0"/>
                <a:cs typeface="Open Sans Semibold" charset="0"/>
              </a:rPr>
              <a:t>STRATEGIC FUNDING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BE8ED-8A33-BD4E-A01A-8EAEC0D7B26C}"/>
              </a:ext>
            </a:extLst>
          </p:cNvPr>
          <p:cNvSpPr/>
          <p:nvPr/>
        </p:nvSpPr>
        <p:spPr>
          <a:xfrm>
            <a:off x="749608" y="5184547"/>
            <a:ext cx="1575581" cy="36625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 Semibold" charset="0"/>
                <a:ea typeface="Open Sans Semibold" charset="0"/>
                <a:cs typeface="Open Sans Semibold" charset="0"/>
              </a:rPr>
              <a:t>TECHNOLOGY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36E541-C4B8-894E-B211-BF9F481630A8}"/>
              </a:ext>
            </a:extLst>
          </p:cNvPr>
          <p:cNvSpPr/>
          <p:nvPr/>
        </p:nvSpPr>
        <p:spPr>
          <a:xfrm>
            <a:off x="3948372" y="5184547"/>
            <a:ext cx="1442233" cy="349006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 Semibold" charset="0"/>
                <a:ea typeface="Open Sans Semibold" charset="0"/>
                <a:cs typeface="Open Sans Semibold" charset="0"/>
              </a:rPr>
              <a:t>GRADUATION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D6C557-8E40-C04F-90FE-51E0DDBA4D89}"/>
              </a:ext>
            </a:extLst>
          </p:cNvPr>
          <p:cNvSpPr/>
          <p:nvPr/>
        </p:nvSpPr>
        <p:spPr>
          <a:xfrm>
            <a:off x="5552395" y="5198588"/>
            <a:ext cx="1297236" cy="349006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 Semibold" charset="0"/>
                <a:ea typeface="Open Sans Semibold" charset="0"/>
                <a:cs typeface="Open Sans Semibold" charset="0"/>
              </a:rPr>
              <a:t>RETENTION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266DD8-F2E2-8340-9A89-6E43F481FA3C}"/>
              </a:ext>
            </a:extLst>
          </p:cNvPr>
          <p:cNvSpPr/>
          <p:nvPr/>
        </p:nvSpPr>
        <p:spPr>
          <a:xfrm>
            <a:off x="7066347" y="5184547"/>
            <a:ext cx="1394450" cy="349006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</a:pPr>
            <a:r>
              <a:rPr lang="en-US" sz="1400" b="1" dirty="0">
                <a:latin typeface="Open Sans Semibold" charset="0"/>
                <a:ea typeface="Open Sans Semibold" charset="0"/>
                <a:cs typeface="Open Sans Semibold" charset="0"/>
              </a:rPr>
              <a:t>ADMISSIONS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5734D1-20AA-2E46-8E0C-240703EEBE8F}"/>
              </a:ext>
            </a:extLst>
          </p:cNvPr>
          <p:cNvSpPr/>
          <p:nvPr/>
        </p:nvSpPr>
        <p:spPr>
          <a:xfrm>
            <a:off x="8672655" y="5198588"/>
            <a:ext cx="1165917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>
                <a:latin typeface="Open Sans Semibold" charset="0"/>
                <a:ea typeface="Open Sans Semibold" charset="0"/>
                <a:cs typeface="Open Sans Semibold" charset="0"/>
              </a:rPr>
              <a:t>STUDENT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5EBAC1-46E3-614B-AF86-D001EC71429C}"/>
              </a:ext>
            </a:extLst>
          </p:cNvPr>
          <p:cNvSpPr/>
          <p:nvPr/>
        </p:nvSpPr>
        <p:spPr>
          <a:xfrm>
            <a:off x="10063826" y="5184547"/>
            <a:ext cx="1542479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400" b="1" dirty="0">
                <a:latin typeface="Open Sans Semibold" charset="0"/>
                <a:ea typeface="Open Sans Semibold" charset="0"/>
                <a:cs typeface="Open Sans Semibold" charset="0"/>
              </a:rPr>
              <a:t>STUDENT ENGAGEMENT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50E6584E-D219-E842-8874-B230DD7163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4130026"/>
              </p:ext>
            </p:extLst>
          </p:nvPr>
        </p:nvGraphicFramePr>
        <p:xfrm>
          <a:off x="528635" y="1353023"/>
          <a:ext cx="11172826" cy="4033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33243EC-0FDD-B24A-9925-35C3C6929389}"/>
              </a:ext>
            </a:extLst>
          </p:cNvPr>
          <p:cNvSpPr/>
          <p:nvPr/>
        </p:nvSpPr>
        <p:spPr>
          <a:xfrm>
            <a:off x="962580" y="3880509"/>
            <a:ext cx="1103366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Open Sans Regular" charset="0"/>
                <a:ea typeface="Open Sans Regular" charset="0"/>
                <a:cs typeface="Open Sans Regular" charset="0"/>
              </a:rPr>
              <a:t>20%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8647B7-5D8B-A445-8956-056C6809011A}"/>
              </a:ext>
            </a:extLst>
          </p:cNvPr>
          <p:cNvSpPr/>
          <p:nvPr/>
        </p:nvSpPr>
        <p:spPr>
          <a:xfrm>
            <a:off x="2504739" y="2189820"/>
            <a:ext cx="1103366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Open Sans Regular" charset="0"/>
                <a:ea typeface="Open Sans Regular" charset="0"/>
                <a:cs typeface="Open Sans Regular" charset="0"/>
              </a:rPr>
              <a:t>73%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374F2-6BBF-F346-890D-F6B39A344728}"/>
              </a:ext>
            </a:extLst>
          </p:cNvPr>
          <p:cNvSpPr/>
          <p:nvPr/>
        </p:nvSpPr>
        <p:spPr>
          <a:xfrm>
            <a:off x="4048165" y="1906227"/>
            <a:ext cx="1103366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Open Sans Regular" charset="0"/>
                <a:ea typeface="Open Sans Regular" charset="0"/>
                <a:cs typeface="Open Sans Regular" charset="0"/>
              </a:rPr>
              <a:t>76%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719129-10BA-B64D-94D0-DDF5562670CA}"/>
              </a:ext>
            </a:extLst>
          </p:cNvPr>
          <p:cNvSpPr/>
          <p:nvPr/>
        </p:nvSpPr>
        <p:spPr>
          <a:xfrm>
            <a:off x="5577653" y="1783636"/>
            <a:ext cx="1103366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Open Sans Regular" charset="0"/>
                <a:ea typeface="Open Sans Regular" charset="0"/>
                <a:cs typeface="Open Sans Regular" charset="0"/>
              </a:rPr>
              <a:t>83%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A182E4-AEDE-5047-BDF4-E2978AAC9988}"/>
              </a:ext>
            </a:extLst>
          </p:cNvPr>
          <p:cNvSpPr/>
          <p:nvPr/>
        </p:nvSpPr>
        <p:spPr>
          <a:xfrm>
            <a:off x="7138194" y="1502208"/>
            <a:ext cx="1103366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Open Sans Regular" charset="0"/>
                <a:ea typeface="Open Sans Regular" charset="0"/>
                <a:cs typeface="Open Sans Regular" charset="0"/>
              </a:rPr>
              <a:t>86%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37D0EC-890E-3B42-95A1-718D612C7033}"/>
              </a:ext>
            </a:extLst>
          </p:cNvPr>
          <p:cNvSpPr/>
          <p:nvPr/>
        </p:nvSpPr>
        <p:spPr>
          <a:xfrm>
            <a:off x="8672655" y="1316467"/>
            <a:ext cx="1103366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Open Sans Regular" charset="0"/>
                <a:ea typeface="Open Sans Regular" charset="0"/>
                <a:cs typeface="Open Sans Regular" charset="0"/>
              </a:rPr>
              <a:t>88%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49213D-158F-B44C-A5A7-C61E5E812CED}"/>
              </a:ext>
            </a:extLst>
          </p:cNvPr>
          <p:cNvSpPr/>
          <p:nvPr/>
        </p:nvSpPr>
        <p:spPr>
          <a:xfrm>
            <a:off x="10209369" y="1245027"/>
            <a:ext cx="1103366" cy="538609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alpha val="25000"/>
                  </a:schemeClr>
                </a:solidFill>
                <a:latin typeface="Open Sans Regular" charset="0"/>
                <a:ea typeface="Open Sans Regular" charset="0"/>
                <a:cs typeface="Open Sans Regular" charset="0"/>
              </a:rPr>
              <a:t>90%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CF08940-41A0-244B-AEC6-A679DFBE2AB2}"/>
              </a:ext>
            </a:extLst>
          </p:cNvPr>
          <p:cNvGrpSpPr>
            <a:grpSpLocks noChangeAspect="1"/>
          </p:cNvGrpSpPr>
          <p:nvPr/>
        </p:nvGrpSpPr>
        <p:grpSpPr>
          <a:xfrm>
            <a:off x="1141332" y="5806960"/>
            <a:ext cx="640080" cy="640080"/>
            <a:chOff x="1041316" y="5764096"/>
            <a:chExt cx="884420" cy="88442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75E176C-4925-4E4A-A933-89389770D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3295" y="5966075"/>
              <a:ext cx="480462" cy="480462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1C71A8A-0706-C041-9B2B-239BF46F76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1316" y="5764096"/>
              <a:ext cx="884420" cy="884420"/>
            </a:xfrm>
            <a:prstGeom prst="ellipse">
              <a:avLst/>
            </a:prstGeom>
            <a:noFill/>
            <a:ln w="1905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/>
                </a:solidFill>
                <a:latin typeface="Open Sans Regular" charset="0"/>
                <a:ea typeface="Open Sans Regular" charset="0"/>
                <a:cs typeface="Open Sans Regular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699F18-5247-644F-B89A-02CE6C0E0167}"/>
              </a:ext>
            </a:extLst>
          </p:cNvPr>
          <p:cNvGrpSpPr>
            <a:grpSpLocks noChangeAspect="1"/>
          </p:cNvGrpSpPr>
          <p:nvPr/>
        </p:nvGrpSpPr>
        <p:grpSpPr>
          <a:xfrm>
            <a:off x="10432760" y="5806960"/>
            <a:ext cx="640080" cy="640080"/>
            <a:chOff x="10332744" y="5764096"/>
            <a:chExt cx="884420" cy="884420"/>
          </a:xfrm>
        </p:grpSpPr>
        <p:sp>
          <p:nvSpPr>
            <p:cNvPr id="28" name="Shape 3627">
              <a:extLst>
                <a:ext uri="{FF2B5EF4-FFF2-40B4-BE49-F238E27FC236}">
                  <a16:creationId xmlns:a16="http://schemas.microsoft.com/office/drawing/2014/main" id="{EC45C3A6-750B-8345-8794-A49CDC4CFA0D}"/>
                </a:ext>
              </a:extLst>
            </p:cNvPr>
            <p:cNvSpPr/>
            <p:nvPr/>
          </p:nvSpPr>
          <p:spPr>
            <a:xfrm>
              <a:off x="10593011" y="6054277"/>
              <a:ext cx="339502" cy="308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855" y="18900"/>
                  </a:moveTo>
                  <a:cubicBezTo>
                    <a:pt x="7279" y="18900"/>
                    <a:pt x="6684" y="18827"/>
                    <a:pt x="6086" y="18683"/>
                  </a:cubicBezTo>
                  <a:cubicBezTo>
                    <a:pt x="6017" y="18666"/>
                    <a:pt x="5946" y="18658"/>
                    <a:pt x="5876" y="18658"/>
                  </a:cubicBezTo>
                  <a:cubicBezTo>
                    <a:pt x="5756" y="18658"/>
                    <a:pt x="5636" y="18682"/>
                    <a:pt x="5523" y="18729"/>
                  </a:cubicBezTo>
                  <a:lnTo>
                    <a:pt x="2957" y="19815"/>
                  </a:lnTo>
                  <a:lnTo>
                    <a:pt x="3365" y="18243"/>
                  </a:lnTo>
                  <a:cubicBezTo>
                    <a:pt x="3474" y="17827"/>
                    <a:pt x="3345" y="17380"/>
                    <a:pt x="3039" y="17108"/>
                  </a:cubicBezTo>
                  <a:cubicBezTo>
                    <a:pt x="1712" y="15926"/>
                    <a:pt x="982" y="14358"/>
                    <a:pt x="982" y="12690"/>
                  </a:cubicBezTo>
                  <a:cubicBezTo>
                    <a:pt x="982" y="9266"/>
                    <a:pt x="4065" y="6480"/>
                    <a:pt x="7855" y="6480"/>
                  </a:cubicBezTo>
                  <a:cubicBezTo>
                    <a:pt x="11644" y="6480"/>
                    <a:pt x="14727" y="9266"/>
                    <a:pt x="14727" y="12690"/>
                  </a:cubicBezTo>
                  <a:cubicBezTo>
                    <a:pt x="14727" y="16114"/>
                    <a:pt x="11644" y="18900"/>
                    <a:pt x="7855" y="18900"/>
                  </a:cubicBezTo>
                  <a:moveTo>
                    <a:pt x="7855" y="5400"/>
                  </a:moveTo>
                  <a:cubicBezTo>
                    <a:pt x="3517" y="5400"/>
                    <a:pt x="0" y="8664"/>
                    <a:pt x="0" y="12690"/>
                  </a:cubicBezTo>
                  <a:cubicBezTo>
                    <a:pt x="0" y="14758"/>
                    <a:pt x="932" y="16620"/>
                    <a:pt x="2422" y="17947"/>
                  </a:cubicBezTo>
                  <a:lnTo>
                    <a:pt x="1473" y="21600"/>
                  </a:lnTo>
                  <a:lnTo>
                    <a:pt x="5876" y="19738"/>
                  </a:lnTo>
                  <a:cubicBezTo>
                    <a:pt x="6509" y="19891"/>
                    <a:pt x="7169" y="19980"/>
                    <a:pt x="7855" y="19980"/>
                  </a:cubicBezTo>
                  <a:cubicBezTo>
                    <a:pt x="12192" y="19980"/>
                    <a:pt x="15709" y="16716"/>
                    <a:pt x="15709" y="12690"/>
                  </a:cubicBezTo>
                  <a:cubicBezTo>
                    <a:pt x="15709" y="8664"/>
                    <a:pt x="12192" y="5400"/>
                    <a:pt x="7855" y="5400"/>
                  </a:cubicBezTo>
                  <a:moveTo>
                    <a:pt x="21600" y="7290"/>
                  </a:moveTo>
                  <a:cubicBezTo>
                    <a:pt x="21600" y="3264"/>
                    <a:pt x="18084" y="0"/>
                    <a:pt x="13745" y="0"/>
                  </a:cubicBezTo>
                  <a:cubicBezTo>
                    <a:pt x="10506" y="0"/>
                    <a:pt x="7725" y="1821"/>
                    <a:pt x="6525" y="4422"/>
                  </a:cubicBezTo>
                  <a:cubicBezTo>
                    <a:pt x="6912" y="4367"/>
                    <a:pt x="7306" y="4332"/>
                    <a:pt x="7708" y="4326"/>
                  </a:cubicBezTo>
                  <a:cubicBezTo>
                    <a:pt x="8875" y="2394"/>
                    <a:pt x="11143" y="1080"/>
                    <a:pt x="13745" y="1080"/>
                  </a:cubicBezTo>
                  <a:cubicBezTo>
                    <a:pt x="17535" y="1080"/>
                    <a:pt x="20618" y="3866"/>
                    <a:pt x="20618" y="7290"/>
                  </a:cubicBezTo>
                  <a:cubicBezTo>
                    <a:pt x="20618" y="8958"/>
                    <a:pt x="19888" y="10526"/>
                    <a:pt x="18561" y="11707"/>
                  </a:cubicBezTo>
                  <a:cubicBezTo>
                    <a:pt x="18255" y="11980"/>
                    <a:pt x="18126" y="12428"/>
                    <a:pt x="18234" y="12843"/>
                  </a:cubicBezTo>
                  <a:lnTo>
                    <a:pt x="18643" y="14415"/>
                  </a:lnTo>
                  <a:lnTo>
                    <a:pt x="16613" y="13556"/>
                  </a:lnTo>
                  <a:cubicBezTo>
                    <a:pt x="16573" y="13922"/>
                    <a:pt x="16500" y="14278"/>
                    <a:pt x="16411" y="14628"/>
                  </a:cubicBezTo>
                  <a:lnTo>
                    <a:pt x="20127" y="16200"/>
                  </a:lnTo>
                  <a:lnTo>
                    <a:pt x="19178" y="12547"/>
                  </a:lnTo>
                  <a:cubicBezTo>
                    <a:pt x="20669" y="11220"/>
                    <a:pt x="21600" y="9358"/>
                    <a:pt x="21600" y="7290"/>
                  </a:cubicBezTo>
                </a:path>
              </a:pathLst>
            </a:custGeom>
            <a:solidFill>
              <a:schemeClr val="tx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03920C8-DBCC-F24F-A302-C07F88433714}"/>
                </a:ext>
              </a:extLst>
            </p:cNvPr>
            <p:cNvSpPr/>
            <p:nvPr/>
          </p:nvSpPr>
          <p:spPr>
            <a:xfrm>
              <a:off x="10332744" y="5764096"/>
              <a:ext cx="884420" cy="884420"/>
            </a:xfrm>
            <a:prstGeom prst="ellipse">
              <a:avLst/>
            </a:prstGeom>
            <a:noFill/>
            <a:ln w="1905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4"/>
                </a:solidFill>
                <a:latin typeface="Open Sans Regular" charset="0"/>
                <a:ea typeface="Open Sans Regular" charset="0"/>
                <a:cs typeface="Open Sans Regular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4649BD7-BCCB-F540-9625-DBD565CDBC54}"/>
              </a:ext>
            </a:extLst>
          </p:cNvPr>
          <p:cNvGrpSpPr>
            <a:grpSpLocks noChangeAspect="1"/>
          </p:cNvGrpSpPr>
          <p:nvPr/>
        </p:nvGrpSpPr>
        <p:grpSpPr>
          <a:xfrm>
            <a:off x="2710568" y="5804485"/>
            <a:ext cx="640080" cy="640080"/>
            <a:chOff x="2610552" y="5761621"/>
            <a:chExt cx="884420" cy="88442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1EAA643-4202-9F4C-9AC7-95AE84B3E774}"/>
                </a:ext>
              </a:extLst>
            </p:cNvPr>
            <p:cNvSpPr/>
            <p:nvPr/>
          </p:nvSpPr>
          <p:spPr>
            <a:xfrm>
              <a:off x="2610552" y="5761621"/>
              <a:ext cx="884420" cy="884420"/>
            </a:xfrm>
            <a:prstGeom prst="ellipse">
              <a:avLst/>
            </a:prstGeom>
            <a:noFill/>
            <a:ln w="1905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1"/>
                </a:solidFill>
                <a:latin typeface="Open Sans Regular" charset="0"/>
                <a:ea typeface="Open Sans Regular" charset="0"/>
                <a:cs typeface="Open Sans Regular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CB256F-209D-504B-837C-48A9DD384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19951" y="5984375"/>
              <a:ext cx="442341" cy="43891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7ED1C5C-2A44-3A4D-BF5C-DEEB8545EE9D}"/>
              </a:ext>
            </a:extLst>
          </p:cNvPr>
          <p:cNvGrpSpPr>
            <a:grpSpLocks noChangeAspect="1"/>
          </p:cNvGrpSpPr>
          <p:nvPr/>
        </p:nvGrpSpPr>
        <p:grpSpPr>
          <a:xfrm>
            <a:off x="4238696" y="5806960"/>
            <a:ext cx="640080" cy="640080"/>
            <a:chOff x="4138680" y="5764096"/>
            <a:chExt cx="884420" cy="88442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EACE741-5FA1-F847-B321-6483EF19CABF}"/>
                </a:ext>
              </a:extLst>
            </p:cNvPr>
            <p:cNvSpPr/>
            <p:nvPr/>
          </p:nvSpPr>
          <p:spPr>
            <a:xfrm>
              <a:off x="4138680" y="5764096"/>
              <a:ext cx="884420" cy="884420"/>
            </a:xfrm>
            <a:prstGeom prst="ellipse">
              <a:avLst/>
            </a:prstGeom>
            <a:noFill/>
            <a:ln w="1905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2"/>
                </a:solidFill>
                <a:latin typeface="Open Sans Regular" charset="0"/>
                <a:ea typeface="Open Sans Regular" charset="0"/>
                <a:cs typeface="Open Sans Regular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246C9F2-8FE9-E449-9B26-AE9ADDBD8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4873" y="6001529"/>
              <a:ext cx="492034" cy="4572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624FE94-B8FE-BE45-8EC4-6070B3CFE30B}"/>
              </a:ext>
            </a:extLst>
          </p:cNvPr>
          <p:cNvGrpSpPr>
            <a:grpSpLocks noChangeAspect="1"/>
          </p:cNvGrpSpPr>
          <p:nvPr/>
        </p:nvGrpSpPr>
        <p:grpSpPr>
          <a:xfrm>
            <a:off x="5779912" y="5804485"/>
            <a:ext cx="640080" cy="640080"/>
            <a:chOff x="5679896" y="5761621"/>
            <a:chExt cx="884420" cy="884420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C3289EA-1E0D-E64C-925F-8759260B27FA}"/>
                </a:ext>
              </a:extLst>
            </p:cNvPr>
            <p:cNvSpPr/>
            <p:nvPr/>
          </p:nvSpPr>
          <p:spPr>
            <a:xfrm>
              <a:off x="5679896" y="5761621"/>
              <a:ext cx="884420" cy="884420"/>
            </a:xfrm>
            <a:prstGeom prst="ellipse">
              <a:avLst/>
            </a:prstGeom>
            <a:noFill/>
            <a:ln w="1905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3"/>
                </a:solidFill>
                <a:latin typeface="Open Sans Regular" charset="0"/>
                <a:ea typeface="Open Sans Regular" charset="0"/>
                <a:cs typeface="Open Sans Regular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C3EAD6B-CC42-F949-9BF2-F44607A32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17607" y="6009775"/>
              <a:ext cx="619922" cy="3709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AA94476-6CFA-8748-AD2E-538D50052F3B}"/>
              </a:ext>
            </a:extLst>
          </p:cNvPr>
          <p:cNvGrpSpPr>
            <a:grpSpLocks noChangeAspect="1"/>
          </p:cNvGrpSpPr>
          <p:nvPr/>
        </p:nvGrpSpPr>
        <p:grpSpPr>
          <a:xfrm>
            <a:off x="7343915" y="5806960"/>
            <a:ext cx="640080" cy="640080"/>
            <a:chOff x="7243899" y="5764096"/>
            <a:chExt cx="884420" cy="88442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503EE20-EA85-B148-A02F-6DAA26C92B19}"/>
                </a:ext>
              </a:extLst>
            </p:cNvPr>
            <p:cNvSpPr/>
            <p:nvPr/>
          </p:nvSpPr>
          <p:spPr>
            <a:xfrm>
              <a:off x="7243899" y="5764096"/>
              <a:ext cx="884420" cy="884420"/>
            </a:xfrm>
            <a:prstGeom prst="ellipse">
              <a:avLst/>
            </a:prstGeom>
            <a:noFill/>
            <a:ln w="1905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4"/>
                </a:solidFill>
                <a:latin typeface="Open Sans Regular" charset="0"/>
                <a:ea typeface="Open Sans Regular" charset="0"/>
                <a:cs typeface="Open Sans Regular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2856F7C-159A-3442-8B88-E48C4062E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60452" y="5966075"/>
              <a:ext cx="444216" cy="44421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F9A594E-6B14-E347-86F6-F514D598820A}"/>
              </a:ext>
            </a:extLst>
          </p:cNvPr>
          <p:cNvGrpSpPr>
            <a:grpSpLocks noChangeAspect="1"/>
          </p:cNvGrpSpPr>
          <p:nvPr/>
        </p:nvGrpSpPr>
        <p:grpSpPr>
          <a:xfrm>
            <a:off x="8872364" y="5806061"/>
            <a:ext cx="640080" cy="640080"/>
            <a:chOff x="8772348" y="5763197"/>
            <a:chExt cx="884420" cy="88442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863F387-0D5F-E246-B118-F2A1697F2A73}"/>
                </a:ext>
              </a:extLst>
            </p:cNvPr>
            <p:cNvSpPr/>
            <p:nvPr/>
          </p:nvSpPr>
          <p:spPr>
            <a:xfrm>
              <a:off x="8772348" y="5763197"/>
              <a:ext cx="884420" cy="884420"/>
            </a:xfrm>
            <a:prstGeom prst="ellipse">
              <a:avLst/>
            </a:prstGeom>
            <a:noFill/>
            <a:ln w="1905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chemeClr val="accent5"/>
                </a:solidFill>
                <a:latin typeface="Open Sans Regular" charset="0"/>
                <a:ea typeface="Open Sans Regular" charset="0"/>
                <a:cs typeface="Open Sans Regular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CCBD45A-EBEB-5641-9EFD-1B885A5BE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038360" y="6023413"/>
              <a:ext cx="339502" cy="339502"/>
            </a:xfrm>
            <a:prstGeom prst="rect">
              <a:avLst/>
            </a:prstGeom>
          </p:spPr>
        </p:pic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818602B-A562-FF49-9429-EDE722308053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1781412" y="6123347"/>
            <a:ext cx="929156" cy="1178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9778494-2C78-9C44-889A-3DAA9E79C612}"/>
              </a:ext>
            </a:extLst>
          </p:cNvPr>
          <p:cNvCxnSpPr>
            <a:cxnSpLocks/>
            <a:endCxn id="24" idx="2"/>
          </p:cNvCxnSpPr>
          <p:nvPr/>
        </p:nvCxnSpPr>
        <p:spPr>
          <a:xfrm>
            <a:off x="3367325" y="6123347"/>
            <a:ext cx="871371" cy="365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D342D07-DE57-FE4A-9948-3D45EF7F3C1B}"/>
              </a:ext>
            </a:extLst>
          </p:cNvPr>
          <p:cNvCxnSpPr>
            <a:cxnSpLocks/>
          </p:cNvCxnSpPr>
          <p:nvPr/>
        </p:nvCxnSpPr>
        <p:spPr>
          <a:xfrm>
            <a:off x="4881800" y="6123347"/>
            <a:ext cx="871371" cy="365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D9BA702-2641-BB45-8ED5-982AC9BB612A}"/>
              </a:ext>
            </a:extLst>
          </p:cNvPr>
          <p:cNvCxnSpPr>
            <a:cxnSpLocks/>
          </p:cNvCxnSpPr>
          <p:nvPr/>
        </p:nvCxnSpPr>
        <p:spPr>
          <a:xfrm>
            <a:off x="6439138" y="6123347"/>
            <a:ext cx="871371" cy="365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D30F73B-99B2-2741-BF05-606010911FC5}"/>
              </a:ext>
            </a:extLst>
          </p:cNvPr>
          <p:cNvCxnSpPr>
            <a:cxnSpLocks/>
          </p:cNvCxnSpPr>
          <p:nvPr/>
        </p:nvCxnSpPr>
        <p:spPr>
          <a:xfrm>
            <a:off x="8010763" y="6123347"/>
            <a:ext cx="871371" cy="365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15E7233-152B-3E44-8F8A-47E39CD93A70}"/>
              </a:ext>
            </a:extLst>
          </p:cNvPr>
          <p:cNvCxnSpPr>
            <a:cxnSpLocks/>
          </p:cNvCxnSpPr>
          <p:nvPr/>
        </p:nvCxnSpPr>
        <p:spPr>
          <a:xfrm>
            <a:off x="9539526" y="6123347"/>
            <a:ext cx="871371" cy="365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79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Graphic spid="16" grpId="0">
        <p:bldAsOne/>
      </p:bldGraphic>
      <p:bldP spid="7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96B00-D8C9-D042-9823-C54D1E91A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72CA62-FF68-5F49-9FFE-7B019F740000}"/>
              </a:ext>
            </a:extLst>
          </p:cNvPr>
          <p:cNvCxnSpPr/>
          <p:nvPr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2">
            <a:extLst>
              <a:ext uri="{FF2B5EF4-FFF2-40B4-BE49-F238E27FC236}">
                <a16:creationId xmlns:a16="http://schemas.microsoft.com/office/drawing/2014/main" id="{8028B9A6-2DB5-6B4B-A587-592402889D4A}"/>
              </a:ext>
            </a:extLst>
          </p:cNvPr>
          <p:cNvSpPr txBox="1">
            <a:spLocks/>
          </p:cNvSpPr>
          <p:nvPr/>
        </p:nvSpPr>
        <p:spPr>
          <a:xfrm>
            <a:off x="1866900" y="996125"/>
            <a:ext cx="4229100" cy="461666"/>
          </a:xfrm>
          <a:prstGeom prst="rect">
            <a:avLst/>
          </a:prstGeom>
        </p:spPr>
        <p:txBody>
          <a:bodyPr/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kern="1200" spc="-15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Today’s goals</a:t>
            </a:r>
            <a:r>
              <a:rPr lang="en-US" sz="3600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EBE1EB-C6CC-2041-88E6-6DA79D0B1368}"/>
              </a:ext>
            </a:extLst>
          </p:cNvPr>
          <p:cNvSpPr txBox="1"/>
          <p:nvPr/>
        </p:nvSpPr>
        <p:spPr>
          <a:xfrm>
            <a:off x="1866900" y="3403357"/>
            <a:ext cx="212687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>
                <a:latin typeface="+mj-lt"/>
              </a:rPr>
              <a:t>Technology’s role in strategic plans</a:t>
            </a:r>
            <a:endParaRPr lang="en-US" sz="1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5301AF-3378-7842-8F20-6B968E90B9B7}"/>
              </a:ext>
            </a:extLst>
          </p:cNvPr>
          <p:cNvSpPr txBox="1"/>
          <p:nvPr/>
        </p:nvSpPr>
        <p:spPr>
          <a:xfrm>
            <a:off x="1866899" y="5258313"/>
            <a:ext cx="212687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>
                <a:latin typeface="+mj-lt"/>
              </a:rPr>
              <a:t>Mission-critical objectives versus essential tools to achieve goals</a:t>
            </a:r>
            <a:endParaRPr lang="en-US" sz="1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9" name="Shape 3599">
            <a:extLst>
              <a:ext uri="{FF2B5EF4-FFF2-40B4-BE49-F238E27FC236}">
                <a16:creationId xmlns:a16="http://schemas.microsoft.com/office/drawing/2014/main" id="{0257EE9A-EBB5-3D45-83DE-D87C3E048769}"/>
              </a:ext>
            </a:extLst>
          </p:cNvPr>
          <p:cNvSpPr/>
          <p:nvPr/>
        </p:nvSpPr>
        <p:spPr>
          <a:xfrm>
            <a:off x="1866900" y="2752644"/>
            <a:ext cx="451877" cy="45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4559AE-AC73-A140-929F-73005C735569}"/>
              </a:ext>
            </a:extLst>
          </p:cNvPr>
          <p:cNvSpPr txBox="1"/>
          <p:nvPr/>
        </p:nvSpPr>
        <p:spPr>
          <a:xfrm>
            <a:off x="4920106" y="3403357"/>
            <a:ext cx="202353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>
                <a:latin typeface="+mj-lt"/>
              </a:rPr>
              <a:t>Strategy should drive process and technology</a:t>
            </a:r>
            <a:endParaRPr lang="en-US" sz="1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252AF3-512E-0B44-B3A6-F1411197125D}"/>
              </a:ext>
            </a:extLst>
          </p:cNvPr>
          <p:cNvSpPr txBox="1"/>
          <p:nvPr/>
        </p:nvSpPr>
        <p:spPr>
          <a:xfrm>
            <a:off x="4920106" y="5258313"/>
            <a:ext cx="2023534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>
                <a:latin typeface="+mj-lt"/>
              </a:rPr>
              <a:t>When to outsource or do in-house</a:t>
            </a:r>
            <a:endParaRPr lang="en-US" sz="1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FFA94A-9CB6-3240-ADE5-0249C1DC5668}"/>
              </a:ext>
            </a:extLst>
          </p:cNvPr>
          <p:cNvSpPr txBox="1"/>
          <p:nvPr/>
        </p:nvSpPr>
        <p:spPr>
          <a:xfrm>
            <a:off x="8341841" y="3403357"/>
            <a:ext cx="2023534" cy="2769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dirty="0">
                <a:latin typeface="+mj-lt"/>
              </a:rPr>
              <a:t>Prioritizing investments</a:t>
            </a:r>
            <a:endParaRPr lang="en-US" sz="1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2" name="Shape 3643">
            <a:extLst>
              <a:ext uri="{FF2B5EF4-FFF2-40B4-BE49-F238E27FC236}">
                <a16:creationId xmlns:a16="http://schemas.microsoft.com/office/drawing/2014/main" id="{2EBE8815-6DA2-6845-87FA-E1D66F56BB2F}"/>
              </a:ext>
            </a:extLst>
          </p:cNvPr>
          <p:cNvSpPr/>
          <p:nvPr/>
        </p:nvSpPr>
        <p:spPr>
          <a:xfrm>
            <a:off x="8313578" y="2762342"/>
            <a:ext cx="451877" cy="4416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19" extrusionOk="0">
                <a:moveTo>
                  <a:pt x="7530" y="4197"/>
                </a:moveTo>
                <a:lnTo>
                  <a:pt x="6680" y="3701"/>
                </a:lnTo>
                <a:lnTo>
                  <a:pt x="6189" y="4560"/>
                </a:lnTo>
                <a:lnTo>
                  <a:pt x="7040" y="5056"/>
                </a:lnTo>
                <a:cubicBezTo>
                  <a:pt x="7040" y="5056"/>
                  <a:pt x="7530" y="4197"/>
                  <a:pt x="7530" y="4197"/>
                </a:cubicBezTo>
                <a:close/>
                <a:moveTo>
                  <a:pt x="8512" y="2479"/>
                </a:moveTo>
                <a:lnTo>
                  <a:pt x="7662" y="1984"/>
                </a:lnTo>
                <a:lnTo>
                  <a:pt x="7171" y="2843"/>
                </a:lnTo>
                <a:lnTo>
                  <a:pt x="8021" y="3339"/>
                </a:lnTo>
                <a:cubicBezTo>
                  <a:pt x="8021" y="3339"/>
                  <a:pt x="8512" y="2479"/>
                  <a:pt x="8512" y="2479"/>
                </a:cubicBezTo>
                <a:close/>
                <a:moveTo>
                  <a:pt x="20618" y="8428"/>
                </a:moveTo>
                <a:lnTo>
                  <a:pt x="982" y="8428"/>
                </a:lnTo>
                <a:lnTo>
                  <a:pt x="982" y="6445"/>
                </a:lnTo>
                <a:lnTo>
                  <a:pt x="20618" y="6445"/>
                </a:lnTo>
                <a:cubicBezTo>
                  <a:pt x="20618" y="6445"/>
                  <a:pt x="20618" y="8428"/>
                  <a:pt x="20618" y="8428"/>
                </a:cubicBezTo>
                <a:close/>
                <a:moveTo>
                  <a:pt x="18655" y="20327"/>
                </a:moveTo>
                <a:lnTo>
                  <a:pt x="2945" y="20327"/>
                </a:lnTo>
                <a:lnTo>
                  <a:pt x="2945" y="9420"/>
                </a:lnTo>
                <a:lnTo>
                  <a:pt x="18655" y="9420"/>
                </a:lnTo>
                <a:cubicBezTo>
                  <a:pt x="18655" y="9420"/>
                  <a:pt x="18655" y="20327"/>
                  <a:pt x="18655" y="20327"/>
                </a:cubicBezTo>
                <a:close/>
                <a:moveTo>
                  <a:pt x="6811" y="1488"/>
                </a:moveTo>
                <a:cubicBezTo>
                  <a:pt x="7083" y="1014"/>
                  <a:pt x="7683" y="851"/>
                  <a:pt x="8153" y="1125"/>
                </a:cubicBezTo>
                <a:lnTo>
                  <a:pt x="9854" y="2117"/>
                </a:lnTo>
                <a:lnTo>
                  <a:pt x="7946" y="5454"/>
                </a:lnTo>
                <a:lnTo>
                  <a:pt x="5759" y="5454"/>
                </a:lnTo>
                <a:lnTo>
                  <a:pt x="5698" y="5419"/>
                </a:lnTo>
                <a:lnTo>
                  <a:pt x="5678" y="5454"/>
                </a:lnTo>
                <a:lnTo>
                  <a:pt x="4545" y="5454"/>
                </a:lnTo>
                <a:cubicBezTo>
                  <a:pt x="4545" y="5454"/>
                  <a:pt x="6811" y="1488"/>
                  <a:pt x="6811" y="1488"/>
                </a:cubicBezTo>
                <a:close/>
                <a:moveTo>
                  <a:pt x="15577" y="5454"/>
                </a:moveTo>
                <a:lnTo>
                  <a:pt x="9079" y="5454"/>
                </a:lnTo>
                <a:lnTo>
                  <a:pt x="10704" y="2612"/>
                </a:lnTo>
                <a:cubicBezTo>
                  <a:pt x="10704" y="2612"/>
                  <a:pt x="15577" y="5454"/>
                  <a:pt x="15577" y="5454"/>
                </a:cubicBezTo>
                <a:close/>
                <a:moveTo>
                  <a:pt x="15930" y="2759"/>
                </a:moveTo>
                <a:cubicBezTo>
                  <a:pt x="16454" y="2617"/>
                  <a:pt x="16991" y="2931"/>
                  <a:pt x="17132" y="3460"/>
                </a:cubicBezTo>
                <a:lnTo>
                  <a:pt x="17661" y="5454"/>
                </a:lnTo>
                <a:lnTo>
                  <a:pt x="17540" y="5454"/>
                </a:lnTo>
                <a:lnTo>
                  <a:pt x="16279" y="4718"/>
                </a:lnTo>
                <a:lnTo>
                  <a:pt x="16438" y="4674"/>
                </a:lnTo>
                <a:lnTo>
                  <a:pt x="16184" y="3716"/>
                </a:lnTo>
                <a:lnTo>
                  <a:pt x="15236" y="3973"/>
                </a:lnTo>
                <a:lnTo>
                  <a:pt x="15279" y="4135"/>
                </a:lnTo>
                <a:lnTo>
                  <a:pt x="14076" y="3434"/>
                </a:lnTo>
                <a:lnTo>
                  <a:pt x="14033" y="3272"/>
                </a:lnTo>
                <a:cubicBezTo>
                  <a:pt x="14033" y="3272"/>
                  <a:pt x="15930" y="2759"/>
                  <a:pt x="15930" y="2759"/>
                </a:cubicBezTo>
                <a:close/>
                <a:moveTo>
                  <a:pt x="20618" y="5454"/>
                </a:moveTo>
                <a:lnTo>
                  <a:pt x="18678" y="5454"/>
                </a:lnTo>
                <a:lnTo>
                  <a:pt x="18081" y="3203"/>
                </a:lnTo>
                <a:cubicBezTo>
                  <a:pt x="17800" y="2145"/>
                  <a:pt x="16724" y="1518"/>
                  <a:pt x="15676" y="1801"/>
                </a:cubicBezTo>
                <a:lnTo>
                  <a:pt x="12671" y="2615"/>
                </a:lnTo>
                <a:lnTo>
                  <a:pt x="8644" y="266"/>
                </a:lnTo>
                <a:cubicBezTo>
                  <a:pt x="7704" y="-281"/>
                  <a:pt x="6504" y="44"/>
                  <a:pt x="5961" y="992"/>
                </a:cubicBezTo>
                <a:lnTo>
                  <a:pt x="3410" y="5454"/>
                </a:lnTo>
                <a:lnTo>
                  <a:pt x="982" y="5454"/>
                </a:lnTo>
                <a:cubicBezTo>
                  <a:pt x="440" y="5454"/>
                  <a:pt x="0" y="5898"/>
                  <a:pt x="0" y="6445"/>
                </a:cubicBezTo>
                <a:lnTo>
                  <a:pt x="0" y="8428"/>
                </a:lnTo>
                <a:cubicBezTo>
                  <a:pt x="0" y="8977"/>
                  <a:pt x="440" y="9420"/>
                  <a:pt x="982" y="9420"/>
                </a:cubicBezTo>
                <a:lnTo>
                  <a:pt x="1964" y="9420"/>
                </a:lnTo>
                <a:lnTo>
                  <a:pt x="1964" y="20327"/>
                </a:lnTo>
                <a:cubicBezTo>
                  <a:pt x="1964" y="20875"/>
                  <a:pt x="2403" y="21319"/>
                  <a:pt x="2945" y="21319"/>
                </a:cubicBezTo>
                <a:lnTo>
                  <a:pt x="18655" y="21319"/>
                </a:lnTo>
                <a:cubicBezTo>
                  <a:pt x="19197" y="21319"/>
                  <a:pt x="19636" y="20875"/>
                  <a:pt x="19636" y="20327"/>
                </a:cubicBezTo>
                <a:lnTo>
                  <a:pt x="19636" y="9420"/>
                </a:lnTo>
                <a:lnTo>
                  <a:pt x="20618" y="9420"/>
                </a:lnTo>
                <a:cubicBezTo>
                  <a:pt x="21160" y="9420"/>
                  <a:pt x="21600" y="8977"/>
                  <a:pt x="21600" y="8428"/>
                </a:cubicBezTo>
                <a:lnTo>
                  <a:pt x="21600" y="6445"/>
                </a:lnTo>
                <a:cubicBezTo>
                  <a:pt x="21600" y="5898"/>
                  <a:pt x="21160" y="5454"/>
                  <a:pt x="20618" y="5454"/>
                </a:cubicBezTo>
                <a:moveTo>
                  <a:pt x="7855" y="12395"/>
                </a:moveTo>
                <a:lnTo>
                  <a:pt x="13745" y="12395"/>
                </a:lnTo>
                <a:lnTo>
                  <a:pt x="13745" y="13386"/>
                </a:lnTo>
                <a:lnTo>
                  <a:pt x="7855" y="13386"/>
                </a:lnTo>
                <a:cubicBezTo>
                  <a:pt x="7855" y="13386"/>
                  <a:pt x="7855" y="12395"/>
                  <a:pt x="7855" y="12395"/>
                </a:cubicBezTo>
                <a:close/>
                <a:moveTo>
                  <a:pt x="7855" y="14378"/>
                </a:moveTo>
                <a:lnTo>
                  <a:pt x="13745" y="14378"/>
                </a:lnTo>
                <a:cubicBezTo>
                  <a:pt x="14288" y="14378"/>
                  <a:pt x="14727" y="13934"/>
                  <a:pt x="14727" y="13386"/>
                </a:cubicBezTo>
                <a:lnTo>
                  <a:pt x="14727" y="12395"/>
                </a:lnTo>
                <a:cubicBezTo>
                  <a:pt x="14727" y="11847"/>
                  <a:pt x="14288" y="11403"/>
                  <a:pt x="13745" y="11403"/>
                </a:cubicBezTo>
                <a:lnTo>
                  <a:pt x="7855" y="11403"/>
                </a:lnTo>
                <a:cubicBezTo>
                  <a:pt x="7312" y="11403"/>
                  <a:pt x="6873" y="11847"/>
                  <a:pt x="6873" y="12395"/>
                </a:cubicBezTo>
                <a:lnTo>
                  <a:pt x="6873" y="13386"/>
                </a:lnTo>
                <a:cubicBezTo>
                  <a:pt x="6873" y="13934"/>
                  <a:pt x="7312" y="14378"/>
                  <a:pt x="7855" y="1437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Shape 3677">
            <a:extLst>
              <a:ext uri="{FF2B5EF4-FFF2-40B4-BE49-F238E27FC236}">
                <a16:creationId xmlns:a16="http://schemas.microsoft.com/office/drawing/2014/main" id="{A63C8224-7F34-F041-B1E3-31E177EF14B1}"/>
              </a:ext>
            </a:extLst>
          </p:cNvPr>
          <p:cNvSpPr/>
          <p:nvPr/>
        </p:nvSpPr>
        <p:spPr>
          <a:xfrm>
            <a:off x="4920105" y="4688082"/>
            <a:ext cx="451877" cy="369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17673" y="9600"/>
                </a:lnTo>
                <a:lnTo>
                  <a:pt x="17673" y="8400"/>
                </a:lnTo>
                <a:cubicBezTo>
                  <a:pt x="17673" y="7738"/>
                  <a:pt x="17233" y="7200"/>
                  <a:pt x="16691" y="7200"/>
                </a:cubicBezTo>
                <a:lnTo>
                  <a:pt x="14727" y="7200"/>
                </a:lnTo>
                <a:cubicBezTo>
                  <a:pt x="14186" y="7200"/>
                  <a:pt x="13745" y="7738"/>
                  <a:pt x="13745" y="8400"/>
                </a:cubicBezTo>
                <a:lnTo>
                  <a:pt x="13745" y="9600"/>
                </a:lnTo>
                <a:lnTo>
                  <a:pt x="7855" y="9600"/>
                </a:lnTo>
                <a:lnTo>
                  <a:pt x="7855" y="8400"/>
                </a:lnTo>
                <a:cubicBezTo>
                  <a:pt x="7855" y="7738"/>
                  <a:pt x="7414" y="7200"/>
                  <a:pt x="6873" y="7200"/>
                </a:cubicBezTo>
                <a:lnTo>
                  <a:pt x="4909" y="7200"/>
                </a:lnTo>
                <a:cubicBezTo>
                  <a:pt x="4367" y="7200"/>
                  <a:pt x="3927" y="7738"/>
                  <a:pt x="3927" y="8400"/>
                </a:cubicBezTo>
                <a:lnTo>
                  <a:pt x="3927" y="9600"/>
                </a:lnTo>
                <a:lnTo>
                  <a:pt x="982" y="9600"/>
                </a:lnTo>
                <a:lnTo>
                  <a:pt x="982" y="3601"/>
                </a:lnTo>
                <a:lnTo>
                  <a:pt x="20618" y="3601"/>
                </a:lnTo>
                <a:cubicBezTo>
                  <a:pt x="20618" y="3601"/>
                  <a:pt x="20618" y="9600"/>
                  <a:pt x="20618" y="9600"/>
                </a:cubicBezTo>
                <a:close/>
                <a:moveTo>
                  <a:pt x="14727" y="8400"/>
                </a:moveTo>
                <a:lnTo>
                  <a:pt x="16691" y="8400"/>
                </a:lnTo>
                <a:lnTo>
                  <a:pt x="16691" y="12001"/>
                </a:lnTo>
                <a:lnTo>
                  <a:pt x="14727" y="12001"/>
                </a:lnTo>
                <a:cubicBezTo>
                  <a:pt x="14727" y="12001"/>
                  <a:pt x="14727" y="8400"/>
                  <a:pt x="14727" y="8400"/>
                </a:cubicBezTo>
                <a:close/>
                <a:moveTo>
                  <a:pt x="4909" y="8400"/>
                </a:moveTo>
                <a:lnTo>
                  <a:pt x="6873" y="8400"/>
                </a:lnTo>
                <a:lnTo>
                  <a:pt x="6873" y="12001"/>
                </a:lnTo>
                <a:lnTo>
                  <a:pt x="4909" y="12001"/>
                </a:lnTo>
                <a:cubicBezTo>
                  <a:pt x="4909" y="12001"/>
                  <a:pt x="4909" y="8400"/>
                  <a:pt x="4909" y="8400"/>
                </a:cubicBezTo>
                <a:close/>
                <a:moveTo>
                  <a:pt x="19636" y="20400"/>
                </a:moveTo>
                <a:lnTo>
                  <a:pt x="1964" y="20400"/>
                </a:lnTo>
                <a:lnTo>
                  <a:pt x="1964" y="10800"/>
                </a:lnTo>
                <a:lnTo>
                  <a:pt x="3927" y="10800"/>
                </a:lnTo>
                <a:lnTo>
                  <a:pt x="3927" y="12001"/>
                </a:lnTo>
                <a:cubicBezTo>
                  <a:pt x="3927" y="12662"/>
                  <a:pt x="4367" y="13200"/>
                  <a:pt x="4909" y="13200"/>
                </a:cubicBezTo>
                <a:lnTo>
                  <a:pt x="6873" y="13200"/>
                </a:lnTo>
                <a:cubicBezTo>
                  <a:pt x="7414" y="13200"/>
                  <a:pt x="7855" y="12662"/>
                  <a:pt x="7855" y="12001"/>
                </a:cubicBezTo>
                <a:lnTo>
                  <a:pt x="7855" y="10800"/>
                </a:lnTo>
                <a:lnTo>
                  <a:pt x="13745" y="10800"/>
                </a:lnTo>
                <a:lnTo>
                  <a:pt x="13745" y="12001"/>
                </a:lnTo>
                <a:cubicBezTo>
                  <a:pt x="13745" y="12662"/>
                  <a:pt x="14186" y="13200"/>
                  <a:pt x="14727" y="13200"/>
                </a:cubicBezTo>
                <a:lnTo>
                  <a:pt x="16691" y="13200"/>
                </a:lnTo>
                <a:cubicBezTo>
                  <a:pt x="17233" y="13200"/>
                  <a:pt x="17673" y="12662"/>
                  <a:pt x="17673" y="12001"/>
                </a:cubicBezTo>
                <a:lnTo>
                  <a:pt x="17673" y="10800"/>
                </a:lnTo>
                <a:lnTo>
                  <a:pt x="19636" y="10800"/>
                </a:lnTo>
                <a:cubicBezTo>
                  <a:pt x="19636" y="10800"/>
                  <a:pt x="19636" y="20400"/>
                  <a:pt x="19636" y="20400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40" y="2400"/>
                  <a:pt x="0" y="2938"/>
                  <a:pt x="0" y="3601"/>
                </a:cubicBezTo>
                <a:lnTo>
                  <a:pt x="0" y="9600"/>
                </a:lnTo>
                <a:cubicBezTo>
                  <a:pt x="0" y="10262"/>
                  <a:pt x="440" y="10800"/>
                  <a:pt x="982" y="10800"/>
                </a:cubicBezTo>
                <a:lnTo>
                  <a:pt x="982" y="20400"/>
                </a:lnTo>
                <a:cubicBezTo>
                  <a:pt x="982" y="21062"/>
                  <a:pt x="1422" y="21600"/>
                  <a:pt x="1964" y="21600"/>
                </a:cubicBezTo>
                <a:lnTo>
                  <a:pt x="19636" y="21600"/>
                </a:lnTo>
                <a:cubicBezTo>
                  <a:pt x="20178" y="21600"/>
                  <a:pt x="20618" y="21062"/>
                  <a:pt x="20618" y="20400"/>
                </a:cubicBez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16FDAB-33DB-0942-A652-75DBD7298219}"/>
              </a:ext>
            </a:extLst>
          </p:cNvPr>
          <p:cNvSpPr txBox="1"/>
          <p:nvPr/>
        </p:nvSpPr>
        <p:spPr>
          <a:xfrm>
            <a:off x="1947582" y="1664093"/>
            <a:ext cx="4348175" cy="52078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alpha val="80000"/>
                  </a:schemeClr>
                </a:solidFill>
              </a:rPr>
              <a:t>We will hear from our panelist as to how they have integrated technology to drive their strategic plans.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F59F134-7553-E741-A7E8-7075EDF3C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105" y="2750965"/>
            <a:ext cx="282994" cy="4518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51831F-7E84-A548-9A47-529D26E3C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171" y="4591375"/>
            <a:ext cx="423606" cy="48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0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  <p:bldP spid="13" grpId="0"/>
      <p:bldP spid="14" grpId="0"/>
      <p:bldP spid="17" grpId="0"/>
      <p:bldP spid="22" grpId="0" animBg="1"/>
      <p:bldP spid="23" grpId="0" animBg="1"/>
      <p:bldP spid="24" grpId="0"/>
    </p:bldLst>
  </p:timing>
</p:sld>
</file>

<file path=ppt/theme/theme1.xml><?xml version="1.0" encoding="utf-8"?>
<a:theme xmlns:a="http://schemas.openxmlformats.org/drawingml/2006/main" name="B&amp;D-Powerpoint Template_16x9">
  <a:themeElements>
    <a:clrScheme name="Balance Color">
      <a:dk1>
        <a:srgbClr val="1F1F1F"/>
      </a:dk1>
      <a:lt1>
        <a:srgbClr val="FFFFFF"/>
      </a:lt1>
      <a:dk2>
        <a:srgbClr val="202020"/>
      </a:dk2>
      <a:lt2>
        <a:srgbClr val="FFFFFF"/>
      </a:lt2>
      <a:accent1>
        <a:srgbClr val="FE1C1D"/>
      </a:accent1>
      <a:accent2>
        <a:srgbClr val="FF5757"/>
      </a:accent2>
      <a:accent3>
        <a:srgbClr val="C9D2FD"/>
      </a:accent3>
      <a:accent4>
        <a:srgbClr val="5E78FA"/>
      </a:accent4>
      <a:accent5>
        <a:srgbClr val="0420AB"/>
      </a:accent5>
      <a:accent6>
        <a:srgbClr val="021572"/>
      </a:accent6>
      <a:hlink>
        <a:srgbClr val="FF5757"/>
      </a:hlink>
      <a:folHlink>
        <a:srgbClr val="BFBFBF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B&amp;D-Powerpoint Template_16x9</Template>
  <TotalTime>2517</TotalTime>
  <Words>382</Words>
  <Application>Microsoft Office PowerPoint</Application>
  <PresentationFormat>Widescreen</PresentationFormat>
  <Paragraphs>110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Montserrat</vt:lpstr>
      <vt:lpstr>Montserrat Medium</vt:lpstr>
      <vt:lpstr>Montserrat-Bold</vt:lpstr>
      <vt:lpstr>Open Sans</vt:lpstr>
      <vt:lpstr>Open Sans Regular</vt:lpstr>
      <vt:lpstr>Open Sans Semibold</vt:lpstr>
      <vt:lpstr>B&amp;D-Powerpoint Template_16x9</vt:lpstr>
      <vt:lpstr>PowerPoint Presentation</vt:lpstr>
      <vt:lpstr>PowerPoint Presentation</vt:lpstr>
      <vt:lpstr>Retail didn’t adapt with changing technology.</vt:lpstr>
      <vt:lpstr>PowerPoint Presentation</vt:lpstr>
      <vt:lpstr>The blended experience has become mainstream.</vt:lpstr>
      <vt:lpstr>PowerPoint Presentation</vt:lpstr>
      <vt:lpstr>Apogee Strategic Plan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Dublin_Design</dc:creator>
  <cp:lastModifiedBy>Carol Thomas</cp:lastModifiedBy>
  <cp:revision>281</cp:revision>
  <cp:lastPrinted>2017-03-09T03:48:56Z</cp:lastPrinted>
  <dcterms:created xsi:type="dcterms:W3CDTF">2016-11-10T06:07:03Z</dcterms:created>
  <dcterms:modified xsi:type="dcterms:W3CDTF">2019-03-20T10:24:51Z</dcterms:modified>
</cp:coreProperties>
</file>