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72"/>
    <p:restoredTop sz="71579"/>
  </p:normalViewPr>
  <p:slideViewPr>
    <p:cSldViewPr snapToGrid="0" snapToObjects="1">
      <p:cViewPr varScale="1">
        <p:scale>
          <a:sx n="87" d="100"/>
          <a:sy n="87" d="100"/>
        </p:scale>
        <p:origin x="208"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anvas.emerson.edu/courses/1631581/pages/week-1-topic-notes-introduction-to-social-media-analytics?module_item_id=2101408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d1db9dcbc_1_1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dirty="0"/>
          </a:p>
        </p:txBody>
      </p:sp>
      <p:sp>
        <p:nvSpPr>
          <p:cNvPr id="78" name="Google Shape;78;g4d1db9dcbc_1_10: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2ae108eb1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Jenn</a:t>
            </a:r>
          </a:p>
          <a:p>
            <a:pPr marL="0" lvl="0" indent="0" algn="l" rtl="0">
              <a:spcBef>
                <a:spcPts val="0"/>
              </a:spcBef>
              <a:spcAft>
                <a:spcPts val="0"/>
              </a:spcAft>
              <a:buNone/>
            </a:pPr>
            <a:r>
              <a:rPr lang="en-US" dirty="0"/>
              <a:t>Now we’re going to get a little more granular about how this works in practice.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How does accessibility happen in the course? We carry the weight of it, as long as faculty can get us their content in time. PDFs </a:t>
            </a:r>
            <a:r>
              <a:rPr lang="en-US" dirty="0" err="1"/>
              <a:t>OCR’d</a:t>
            </a:r>
            <a:r>
              <a:rPr lang="en-US" dirty="0"/>
              <a:t>, corrected via </a:t>
            </a:r>
            <a:r>
              <a:rPr lang="en-US" dirty="0" err="1"/>
              <a:t>Abbyy</a:t>
            </a:r>
            <a:r>
              <a:rPr lang="en-US" dirty="0"/>
              <a:t>, tagged and </a:t>
            </a:r>
            <a:r>
              <a:rPr lang="en-US" dirty="0" err="1"/>
              <a:t>metadata’d</a:t>
            </a:r>
            <a:r>
              <a:rPr lang="en-US" dirty="0"/>
              <a:t> in Adobe Acrobat in-house, Video captioned by 3Play / Amara / Panopto.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Faculty expected to follow best practices for web content when building their Canvas course (headers, alt text, </a:t>
            </a:r>
            <a:r>
              <a:rPr lang="en-US" dirty="0" err="1"/>
              <a:t>etc</a:t>
            </a:r>
            <a:r>
              <a:rPr lang="en-US" dirty="0"/>
              <a:t>), ALLY has been helpful in guiding them with adding Alt Text- we fix as needed in the quality review before the course goes live.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1-2 part time grad assistants for PDFs, 2 designers for faculty support building new courses, 3 technologists and 1 developer/technologist that handle the repeat classes.</a:t>
            </a:r>
            <a:endParaRPr dirty="0"/>
          </a:p>
          <a:p>
            <a:pPr marL="228600" lvl="0" indent="0" algn="l" rtl="0">
              <a:spcBef>
                <a:spcPts val="0"/>
              </a:spcBef>
              <a:spcAft>
                <a:spcPts val="0"/>
              </a:spcAft>
              <a:buNone/>
            </a:pPr>
            <a:endParaRPr dirty="0"/>
          </a:p>
        </p:txBody>
      </p:sp>
      <p:sp>
        <p:nvSpPr>
          <p:cNvPr id="141" name="Google Shape;141;g52ae108eb1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21225fe0e_7_4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21225fe0e_7_4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1" dirty="0"/>
              <a:t>Natalie</a:t>
            </a:r>
          </a:p>
          <a:p>
            <a:pPr marL="0" lvl="0" indent="0" algn="l" rtl="0">
              <a:spcBef>
                <a:spcPts val="0"/>
              </a:spcBef>
              <a:spcAft>
                <a:spcPts val="0"/>
              </a:spcAft>
              <a:buClr>
                <a:schemeClr val="dk1"/>
              </a:buClr>
              <a:buSzPts val="1100"/>
              <a:buFont typeface="Arial"/>
              <a:buNone/>
            </a:pPr>
            <a:r>
              <a:rPr lang="en-US" dirty="0"/>
              <a:t>Here’s how that looks in practice: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 examples here are from a Digital Marketing and Data Analytics course, part of an online graduate degree program.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The first image is that of user's Canvas calendar, which lists course events as well as discussion and assignment due dates across multiple classes, which helps students combat cognitive overload.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Second image is of Canvas’s modules page. We require all online courses to use the same basic template, so the students get clear and consistent layouts across their online classes. This image shows how each week has consistent structure: overview page, readings and resources page, topic notes, and assignments to be completed.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Third image is deepest into the course,  showing a page of course content. It includes heading levels, a graphic with link to a long description, and a formatted list, as well as all the other things that are generally built into a LMS, like high contrast colors. Not pictured: descriptive wording for hyperlinks, tagged PDFs, clear instructions and rubrics for assignments, and an orientation module and Canvas help.</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u="sng" dirty="0">
                <a:solidFill>
                  <a:schemeClr val="hlink"/>
                </a:solidFill>
                <a:hlinkClick r:id="rId3"/>
              </a:rPr>
              <a:t>https://canvas.emerson.edu/courses/1631581/pages/week-1-topic-notes-introduction-to-social-media-analytics?module_item_id=21014084</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t>Timed at 3:35</a:t>
            </a:r>
            <a:endParaRPr dirty="0"/>
          </a:p>
          <a:p>
            <a:pPr marL="0" lvl="0" indent="0" algn="l" rtl="0">
              <a:spcBef>
                <a:spcPts val="0"/>
              </a:spcBef>
              <a:spcAft>
                <a:spcPts val="0"/>
              </a:spcAft>
              <a:buNone/>
            </a:pPr>
            <a:endParaRPr dirty="0"/>
          </a:p>
        </p:txBody>
      </p:sp>
      <p:sp>
        <p:nvSpPr>
          <p:cNvPr id="148" name="Google Shape;148;g521225fe0e_7_4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21225fe0e_7_5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21225fe0e_7_5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Natalie</a:t>
            </a:r>
          </a:p>
          <a:p>
            <a:pPr marL="0" lvl="0" indent="0" algn="l" rtl="0">
              <a:spcBef>
                <a:spcPts val="0"/>
              </a:spcBef>
              <a:spcAft>
                <a:spcPts val="0"/>
              </a:spcAft>
              <a:buNone/>
            </a:pPr>
            <a:r>
              <a:rPr lang="en-US" dirty="0"/>
              <a:t>Getting and tracking all of these assets requires a lot of communication and organization.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new faculty, we use the Canvas training courses to keep them on track with deadlines.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repeat faculty, we have a communication schedule that we follow with all the online faculty, and the first image here is one example of that:  it’s an email about deadlines to give course material to ITG, and announcing availability of grad assistant help to update their classes. It has an image of Oprah proclaiming "You get a grad assistant, you get a grad assistant, everybody gets a grad assistant!"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Second image is that of our shared Success Board: it has many different columns track things like what template the course is using, if the materials have been submitted to ITG, and which staff member is in charge of preparing that course. Conditional formatting tracks which courses are on schedule or behind.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refer to this as our “Success Board” (formerly called it the Murder Board but then thought that could be misinterpreted if someone saw it out of context). Items on it include checkboxes for Ally being turned on, stages of PDF remediation. Use Google Drive extensively, every course has its own spreadsheet. Automated so that when PDFs are added to the course’s folder, that creates a Trello card for our interns to start to work on 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Timed at 2:05</a:t>
            </a:r>
            <a:endParaRPr dirty="0"/>
          </a:p>
        </p:txBody>
      </p:sp>
      <p:sp>
        <p:nvSpPr>
          <p:cNvPr id="157" name="Google Shape;157;g521225fe0e_7_5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20d24442d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20d24442d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80000"/>
              </a:lnSpc>
              <a:spcBef>
                <a:spcPts val="1000"/>
              </a:spcBef>
              <a:spcAft>
                <a:spcPts val="0"/>
              </a:spcAft>
              <a:buNone/>
            </a:pPr>
            <a:r>
              <a:rPr lang="en-US" b="1" dirty="0"/>
              <a:t>Ke’Anna</a:t>
            </a:r>
            <a:br>
              <a:rPr lang="en-US" dirty="0"/>
            </a:br>
            <a:r>
              <a:rPr lang="en-US" dirty="0"/>
              <a:t>In common with Emerson: Ally tool integration with LMS </a:t>
            </a:r>
          </a:p>
          <a:p>
            <a:pPr marL="0" lvl="0" indent="0" algn="l" rtl="0">
              <a:lnSpc>
                <a:spcPct val="80000"/>
              </a:lnSpc>
              <a:spcBef>
                <a:spcPts val="1000"/>
              </a:spcBef>
              <a:spcAft>
                <a:spcPts val="0"/>
              </a:spcAft>
              <a:buNone/>
            </a:pPr>
            <a:br>
              <a:rPr lang="en-US" dirty="0">
                <a:solidFill>
                  <a:srgbClr val="000000"/>
                </a:solidFill>
              </a:rPr>
            </a:br>
            <a:r>
              <a:rPr lang="en-US" dirty="0">
                <a:solidFill>
                  <a:srgbClr val="000000"/>
                </a:solidFill>
              </a:rPr>
              <a:t>We created a course site in Blackboard for faculty to learn how to use the Ally tool; especially how to make Word, PowerPoint and PDF documents accessible.</a:t>
            </a:r>
          </a:p>
          <a:p>
            <a:pPr marL="0" lvl="0" indent="0" algn="l" rtl="0">
              <a:lnSpc>
                <a:spcPct val="80000"/>
              </a:lnSpc>
              <a:spcBef>
                <a:spcPts val="1000"/>
              </a:spcBef>
              <a:spcAft>
                <a:spcPts val="0"/>
              </a:spcAft>
              <a:buNone/>
            </a:pPr>
            <a:br>
              <a:rPr lang="en-US" dirty="0">
                <a:solidFill>
                  <a:srgbClr val="000000"/>
                </a:solidFill>
              </a:rPr>
            </a:br>
            <a:r>
              <a:rPr lang="en-US" dirty="0">
                <a:solidFill>
                  <a:srgbClr val="000000"/>
                </a:solidFill>
              </a:rPr>
              <a:t>Here is an outline of the Bb Ally pilot for Wentworth (11 Faculty joined the pilot):</a:t>
            </a:r>
            <a:endParaRPr dirty="0">
              <a:solidFill>
                <a:srgbClr val="000000"/>
              </a:solidFill>
            </a:endParaRPr>
          </a:p>
          <a:p>
            <a:pPr marL="457200" lvl="0" indent="-317500" algn="l" rtl="0">
              <a:lnSpc>
                <a:spcPct val="80000"/>
              </a:lnSpc>
              <a:spcBef>
                <a:spcPts val="0"/>
              </a:spcBef>
              <a:spcAft>
                <a:spcPts val="0"/>
              </a:spcAft>
              <a:buSzPts val="1400"/>
              <a:buChar char="-"/>
            </a:pPr>
            <a:r>
              <a:rPr lang="en-US" dirty="0">
                <a:solidFill>
                  <a:srgbClr val="000000"/>
                </a:solidFill>
              </a:rPr>
              <a:t>Pilot expectations for badge/certification completion: Submit 3 main assignments using Ally and provide feedback via the discussion boards for each module working with ID/AT for support and consultations.</a:t>
            </a:r>
            <a:br>
              <a:rPr lang="en-US" dirty="0">
                <a:solidFill>
                  <a:srgbClr val="000000"/>
                </a:solidFill>
              </a:rPr>
            </a:br>
            <a:endParaRPr lang="en-US" dirty="0">
              <a:solidFill>
                <a:srgbClr val="000000"/>
              </a:solidFill>
            </a:endParaRPr>
          </a:p>
          <a:p>
            <a:pPr marL="457200" lvl="0" indent="-317500" algn="l" rtl="0">
              <a:lnSpc>
                <a:spcPct val="80000"/>
              </a:lnSpc>
              <a:spcBef>
                <a:spcPts val="0"/>
              </a:spcBef>
              <a:spcAft>
                <a:spcPts val="0"/>
              </a:spcAft>
              <a:buSzPts val="1400"/>
              <a:buChar char="-"/>
            </a:pPr>
            <a:r>
              <a:rPr lang="en-US" dirty="0">
                <a:solidFill>
                  <a:srgbClr val="000000"/>
                </a:solidFill>
              </a:rPr>
              <a:t>Also attend 2 Lunch and Learn sessions that focus on Library Resources and Making Accessible PDF Documents using Adobe Professional and Video Captioning Guidelines and Workflow.</a:t>
            </a:r>
            <a:br>
              <a:rPr lang="en-US" dirty="0">
                <a:solidFill>
                  <a:srgbClr val="000000"/>
                </a:solidFill>
              </a:rPr>
            </a:br>
            <a:endParaRPr dirty="0">
              <a:solidFill>
                <a:srgbClr val="000000"/>
              </a:solidFill>
            </a:endParaRPr>
          </a:p>
          <a:p>
            <a:pPr marL="457200" lvl="0" indent="-317500" algn="l" rtl="0">
              <a:lnSpc>
                <a:spcPct val="80000"/>
              </a:lnSpc>
              <a:spcBef>
                <a:spcPts val="0"/>
              </a:spcBef>
              <a:spcAft>
                <a:spcPts val="0"/>
              </a:spcAft>
              <a:buSzPts val="1400"/>
              <a:buChar char="-"/>
            </a:pPr>
            <a:r>
              <a:rPr lang="en-US" dirty="0">
                <a:solidFill>
                  <a:srgbClr val="000000"/>
                </a:solidFill>
              </a:rPr>
              <a:t>Our goal is to aim for green indicators for the documents that faculty create and we want incremental progression!</a:t>
            </a:r>
            <a:endParaRPr dirty="0">
              <a:solidFill>
                <a:srgbClr val="000000"/>
              </a:solidFill>
            </a:endParaRPr>
          </a:p>
          <a:p>
            <a:pPr marL="228600" lvl="0" indent="0" algn="l" rtl="0">
              <a:lnSpc>
                <a:spcPct val="80000"/>
              </a:lnSpc>
              <a:spcBef>
                <a:spcPts val="1000"/>
              </a:spcBef>
              <a:spcAft>
                <a:spcPts val="0"/>
              </a:spcAft>
              <a:buNone/>
            </a:pPr>
            <a:endParaRPr dirty="0"/>
          </a:p>
        </p:txBody>
      </p:sp>
      <p:sp>
        <p:nvSpPr>
          <p:cNvPr id="168" name="Google Shape;168;g520d24442d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2ae108eb1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2ae108eb1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01600" marR="0" lvl="0" indent="0" algn="l" defTabSz="914400" rtl="0" eaLnBrk="1" fontAlgn="auto" latinLnBrk="0" hangingPunct="1">
              <a:lnSpc>
                <a:spcPct val="80000"/>
              </a:lnSpc>
              <a:spcBef>
                <a:spcPts val="1000"/>
              </a:spcBef>
              <a:spcAft>
                <a:spcPts val="0"/>
              </a:spcAft>
              <a:buClr>
                <a:schemeClr val="dk1"/>
              </a:buClr>
              <a:buSzPts val="1200"/>
              <a:buFont typeface="Arial"/>
              <a:buNone/>
              <a:tabLst/>
              <a:defRPr/>
            </a:pPr>
            <a:r>
              <a:rPr lang="en-US" b="1" dirty="0"/>
              <a:t>Ke’Anna</a:t>
            </a:r>
          </a:p>
          <a:p>
            <a:pPr marL="101600" marR="0" lvl="0" indent="0" algn="l" defTabSz="914400" rtl="0" eaLnBrk="1" fontAlgn="auto" latinLnBrk="0" hangingPunct="1">
              <a:lnSpc>
                <a:spcPct val="80000"/>
              </a:lnSpc>
              <a:spcBef>
                <a:spcPts val="1000"/>
              </a:spcBef>
              <a:spcAft>
                <a:spcPts val="0"/>
              </a:spcAft>
              <a:buClr>
                <a:schemeClr val="dk1"/>
              </a:buClr>
              <a:buSzPts val="1200"/>
              <a:buFont typeface="Arial"/>
              <a:buNone/>
              <a:tabLst/>
              <a:defRPr/>
            </a:pPr>
            <a:r>
              <a:rPr lang="en-US" sz="2600" b="0" dirty="0">
                <a:latin typeface="Calibri"/>
                <a:ea typeface="Calibri"/>
                <a:cs typeface="Calibri"/>
                <a:sym typeface="Calibri"/>
              </a:rPr>
              <a:t>Here’s a few a</a:t>
            </a:r>
            <a:r>
              <a:rPr lang="en-US" sz="2600" dirty="0">
                <a:latin typeface="Calibri"/>
                <a:ea typeface="Calibri"/>
                <a:cs typeface="Calibri"/>
                <a:sym typeface="Calibri"/>
              </a:rPr>
              <a:t>ccessibility guidelines and best practices that we have put into place at the course level to support faculty and our students:</a:t>
            </a:r>
          </a:p>
          <a:p>
            <a:pPr marL="558800" marR="0" lvl="0" indent="-457200" algn="l" defTabSz="914400" rtl="0" eaLnBrk="1" fontAlgn="auto" latinLnBrk="0" hangingPunct="1">
              <a:lnSpc>
                <a:spcPct val="80000"/>
              </a:lnSpc>
              <a:spcBef>
                <a:spcPts val="1000"/>
              </a:spcBef>
              <a:spcAft>
                <a:spcPts val="0"/>
              </a:spcAft>
              <a:buClr>
                <a:schemeClr val="dk1"/>
              </a:buClr>
              <a:buSzPts val="1200"/>
              <a:buFont typeface="Arial" panose="020B0604020202020204" pitchFamily="34" charset="0"/>
              <a:buChar char="•"/>
              <a:tabLst/>
              <a:defRPr/>
            </a:pPr>
            <a:r>
              <a:rPr lang="en-US" sz="2600" dirty="0">
                <a:latin typeface="Calibri"/>
                <a:ea typeface="Calibri"/>
                <a:cs typeface="Calibri"/>
                <a:sym typeface="Calibri"/>
              </a:rPr>
              <a:t>Created guidelines and workflow for all videos to captioned using 3Play or Panopto</a:t>
            </a:r>
          </a:p>
          <a:p>
            <a:pPr marL="558800" marR="0" lvl="0" indent="-457200" algn="l" defTabSz="914400" rtl="0" eaLnBrk="1" fontAlgn="auto" latinLnBrk="0" hangingPunct="1">
              <a:lnSpc>
                <a:spcPct val="80000"/>
              </a:lnSpc>
              <a:spcBef>
                <a:spcPts val="1000"/>
              </a:spcBef>
              <a:spcAft>
                <a:spcPts val="0"/>
              </a:spcAft>
              <a:buClr>
                <a:schemeClr val="dk1"/>
              </a:buClr>
              <a:buSzPts val="1200"/>
              <a:buFont typeface="Arial" panose="020B0604020202020204" pitchFamily="34" charset="0"/>
              <a:buChar char="•"/>
              <a:tabLst/>
              <a:defRPr/>
            </a:pPr>
            <a:r>
              <a:rPr lang="en-US" sz="2600" dirty="0">
                <a:latin typeface="Calibri"/>
                <a:ea typeface="Calibri"/>
                <a:cs typeface="Calibri"/>
                <a:sym typeface="Calibri"/>
              </a:rPr>
              <a:t>Reordered Basic LMS course navigation (left aligned on main page)</a:t>
            </a:r>
          </a:p>
          <a:p>
            <a:pPr marL="558800" marR="0" lvl="0" indent="-457200" algn="l" defTabSz="914400" rtl="0" eaLnBrk="1" fontAlgn="auto" latinLnBrk="0" hangingPunct="1">
              <a:lnSpc>
                <a:spcPct val="80000"/>
              </a:lnSpc>
              <a:spcBef>
                <a:spcPts val="1000"/>
              </a:spcBef>
              <a:spcAft>
                <a:spcPts val="0"/>
              </a:spcAft>
              <a:buClr>
                <a:schemeClr val="dk1"/>
              </a:buClr>
              <a:buSzPts val="1200"/>
              <a:buFont typeface="Arial" panose="020B0604020202020204" pitchFamily="34" charset="0"/>
              <a:buChar char="•"/>
              <a:tabLst/>
              <a:defRPr/>
            </a:pPr>
            <a:r>
              <a:rPr lang="en-US" sz="2600" u="none" dirty="0">
                <a:latin typeface="Calibri"/>
                <a:ea typeface="Calibri"/>
                <a:cs typeface="Calibri"/>
                <a:sym typeface="Calibri"/>
              </a:rPr>
              <a:t>Curated online resources for faculty support and budgeting for accessible software (</a:t>
            </a:r>
            <a:r>
              <a:rPr lang="en-US" sz="2600" u="none" dirty="0" err="1">
                <a:latin typeface="Calibri"/>
                <a:ea typeface="Calibri"/>
                <a:cs typeface="Calibri"/>
                <a:sym typeface="Calibri"/>
              </a:rPr>
              <a:t>ie</a:t>
            </a:r>
            <a:r>
              <a:rPr lang="en-US" sz="2600" u="none" dirty="0">
                <a:latin typeface="Calibri"/>
                <a:ea typeface="Calibri"/>
                <a:cs typeface="Calibri"/>
                <a:sym typeface="Calibri"/>
              </a:rPr>
              <a:t> </a:t>
            </a:r>
            <a:r>
              <a:rPr lang="en-US" sz="2600" dirty="0">
                <a:latin typeface="Calibri"/>
                <a:ea typeface="Calibri"/>
                <a:cs typeface="Calibri"/>
                <a:sym typeface="Calibri"/>
              </a:rPr>
              <a:t>Acrobat Pro)</a:t>
            </a:r>
          </a:p>
          <a:p>
            <a:pPr marL="558800" marR="0" lvl="0" indent="-457200" algn="l" defTabSz="914400" rtl="0" eaLnBrk="1" fontAlgn="auto" latinLnBrk="0" hangingPunct="1">
              <a:lnSpc>
                <a:spcPct val="80000"/>
              </a:lnSpc>
              <a:spcBef>
                <a:spcPts val="1000"/>
              </a:spcBef>
              <a:spcAft>
                <a:spcPts val="0"/>
              </a:spcAft>
              <a:buClr>
                <a:schemeClr val="dk1"/>
              </a:buClr>
              <a:buSzPts val="1200"/>
              <a:buFont typeface="Arial" panose="020B0604020202020204" pitchFamily="34" charset="0"/>
              <a:buChar char="•"/>
              <a:tabLst/>
              <a:defRPr/>
            </a:pPr>
            <a:r>
              <a:rPr lang="en-US" sz="2600" dirty="0">
                <a:latin typeface="Calibri"/>
                <a:ea typeface="Calibri"/>
                <a:cs typeface="Calibri"/>
                <a:sym typeface="Calibri"/>
              </a:rPr>
              <a:t>Conducted course readiness checks (online and hybrid courses in Continuing Ed)</a:t>
            </a:r>
          </a:p>
        </p:txBody>
      </p:sp>
      <p:sp>
        <p:nvSpPr>
          <p:cNvPr id="176" name="Google Shape;176;g52ae108eb1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21225fe0e_6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21225fe0e_6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Bridget</a:t>
            </a:r>
          </a:p>
          <a:p>
            <a:pPr marL="0" lvl="0" indent="0" algn="l" rtl="0">
              <a:spcBef>
                <a:spcPts val="0"/>
              </a:spcBef>
              <a:spcAft>
                <a:spcPts val="0"/>
              </a:spcAft>
              <a:buNone/>
            </a:pPr>
            <a:r>
              <a:rPr lang="en-US" dirty="0"/>
              <a:t>Poll Question: </a:t>
            </a:r>
            <a:r>
              <a:rPr lang="en-US" dirty="0">
                <a:solidFill>
                  <a:srgbClr val="000000"/>
                </a:solidFill>
              </a:rPr>
              <a:t>What policies/guidelines for documents (pdf, doc, ppt, </a:t>
            </a:r>
            <a:r>
              <a:rPr lang="en-US" dirty="0" err="1">
                <a:solidFill>
                  <a:srgbClr val="000000"/>
                </a:solidFill>
              </a:rPr>
              <a:t>etc</a:t>
            </a:r>
            <a:r>
              <a:rPr lang="en-US" dirty="0">
                <a:solidFill>
                  <a:srgbClr val="000000"/>
                </a:solidFill>
              </a:rPr>
              <a:t>) does your institution have?</a:t>
            </a:r>
            <a:endParaRPr dirty="0">
              <a:solidFill>
                <a:srgbClr val="000000"/>
              </a:solidFill>
            </a:endParaRPr>
          </a:p>
          <a:p>
            <a:pPr marL="0" lvl="0" indent="0" algn="l" rtl="0">
              <a:spcBef>
                <a:spcPts val="0"/>
              </a:spcBef>
              <a:spcAft>
                <a:spcPts val="0"/>
              </a:spcAft>
              <a:buNone/>
            </a:pPr>
            <a:endParaRPr dirty="0">
              <a:solidFill>
                <a:srgbClr val="000000"/>
              </a:solidFill>
            </a:endParaRPr>
          </a:p>
        </p:txBody>
      </p:sp>
      <p:sp>
        <p:nvSpPr>
          <p:cNvPr id="184" name="Google Shape;184;g521225fe0e_6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Karina and Adam (in audience)</a:t>
            </a:r>
          </a:p>
          <a:p>
            <a:pPr marL="0" lvl="0" indent="0" algn="l" rtl="0">
              <a:spcBef>
                <a:spcPts val="0"/>
              </a:spcBef>
              <a:spcAft>
                <a:spcPts val="0"/>
              </a:spcAft>
              <a:buNone/>
            </a:pPr>
            <a:r>
              <a:rPr lang="en-US" dirty="0"/>
              <a:t>Show live poll results – be logged into polling tab – open Q/A</a:t>
            </a:r>
          </a:p>
          <a:p>
            <a:pPr marL="0" lvl="0" indent="0" algn="l" rtl="0">
              <a:spcBef>
                <a:spcPts val="0"/>
              </a:spcBef>
              <a:spcAft>
                <a:spcPts val="0"/>
              </a:spcAft>
              <a:buNone/>
            </a:pPr>
            <a:r>
              <a:rPr lang="en-US" dirty="0"/>
              <a:t>Begin discussion about audio description for videos – Bruce can speak to ways to minimize needs for it and when it’s required. </a:t>
            </a:r>
            <a:endParaRPr dirty="0"/>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d1db9dcbc_1_2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r>
              <a:rPr lang="en-US" dirty="0"/>
              <a:t>Reminder to complete the session evaluation.</a:t>
            </a:r>
            <a:endParaRPr dirty="0"/>
          </a:p>
        </p:txBody>
      </p:sp>
      <p:sp>
        <p:nvSpPr>
          <p:cNvPr id="196" name="Google Shape;196;g4d1db9dcbc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US" b="1" dirty="0"/>
              <a:t>Jenn – Welcome to our session!</a:t>
            </a:r>
            <a:endParaRPr lang="en-US" dirty="0"/>
          </a:p>
        </p:txBody>
      </p:sp>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Jenn – Invite presenters to introduce themselves (names, institutions and titles). Also introduce Karina, Adam and Bridget (in audience).</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Reminder: All of our contact information added to google doc at end of presentation.</a:t>
            </a:r>
          </a:p>
          <a:p>
            <a:pPr marL="0" lvl="0" indent="0" algn="l" rtl="0">
              <a:spcBef>
                <a:spcPts val="0"/>
              </a:spcBef>
              <a:spcAft>
                <a:spcPts val="0"/>
              </a:spcAft>
              <a:buNone/>
            </a:pPr>
            <a:endParaRPr dirty="0"/>
          </a:p>
          <a:p>
            <a:pPr marL="0" lvl="0" indent="0" algn="l" rtl="0">
              <a:spcBef>
                <a:spcPts val="0"/>
              </a:spcBef>
              <a:spcAft>
                <a:spcPts val="0"/>
              </a:spcAft>
              <a:buNone/>
            </a:pPr>
            <a:r>
              <a:rPr lang="en-US" dirty="0"/>
              <a:t>Abstract: Where is your school on the journey toward accessible digital content? Wrestle with the challenges, decisions, policies, partnerships, instruction, and implementation of an array of solutions. Learn how Emerson College and Wentworth Institute of Technology promote accessibility standards and implement them in their LMS tools (Canvas and Bb Learn). Tap into the collective wisdom of colleagues to walk away with new questions, ideas, and practical strategies! We invite technologists, designers, and educators to imagine a future in which remediation is not an overwhelming task but instead an automatic part of content design.</a:t>
            </a:r>
            <a:endParaRPr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Jenn – Introduce 1</a:t>
            </a:r>
            <a:r>
              <a:rPr lang="en-US" b="1" baseline="30000" dirty="0"/>
              <a:t>st</a:t>
            </a:r>
            <a:r>
              <a:rPr lang="en-US" b="1" dirty="0"/>
              <a:t> poll question then pass to Bruce </a:t>
            </a:r>
          </a:p>
          <a:p>
            <a:pPr marL="0" lvl="0" indent="0" algn="l" rtl="0">
              <a:spcBef>
                <a:spcPts val="0"/>
              </a:spcBef>
              <a:spcAft>
                <a:spcPts val="0"/>
              </a:spcAft>
              <a:buNone/>
            </a:pPr>
            <a:r>
              <a:rPr lang="en-US" dirty="0"/>
              <a:t>Bruce –10 min: Start with screen reader demo using JAWS primary navigation, brief -- brief difference WCAG AA 2.0 to 2.1 (low vision, mobile) changes – demo PDF with JAWS.</a:t>
            </a:r>
            <a:br>
              <a:rPr lang="en-US" dirty="0"/>
            </a:br>
            <a:br>
              <a:rPr lang="en-US" dirty="0"/>
            </a:br>
            <a:r>
              <a:rPr lang="en-US" b="1" dirty="0"/>
              <a:t>First poll question! </a:t>
            </a:r>
            <a:r>
              <a:rPr lang="en-US" dirty="0"/>
              <a:t>This is a multiple choice question, and all you have to do to answer it is to go to </a:t>
            </a:r>
            <a:r>
              <a:rPr lang="en-US" dirty="0" err="1"/>
              <a:t>sli.do</a:t>
            </a:r>
            <a:r>
              <a:rPr lang="en-US" dirty="0"/>
              <a:t>, type </a:t>
            </a:r>
            <a:r>
              <a:rPr lang="en-US" dirty="0" err="1"/>
              <a:t>fluffylion</a:t>
            </a:r>
            <a:r>
              <a:rPr lang="en-US" dirty="0"/>
              <a:t> and click Join. There will be other poll questions along the way, and we’ll display the results at the start of the question and answer period. </a:t>
            </a:r>
            <a:endParaRPr dirty="0"/>
          </a:p>
          <a:p>
            <a:pPr marL="0" lvl="0" indent="0" algn="l" rtl="0">
              <a:lnSpc>
                <a:spcPct val="90000"/>
              </a:lnSpc>
              <a:spcBef>
                <a:spcPts val="1000"/>
              </a:spcBef>
              <a:spcAft>
                <a:spcPts val="0"/>
              </a:spcAft>
              <a:buNone/>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2a3ce7e6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2a3ce7e6f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Arial"/>
                <a:ea typeface="Arial"/>
                <a:cs typeface="Arial"/>
                <a:sym typeface="Arial"/>
              </a:rPr>
              <a:t>Jenn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Arial"/>
                <a:ea typeface="Arial"/>
                <a:cs typeface="Arial"/>
                <a:sym typeface="Arial"/>
              </a:rPr>
              <a:t>Pulling back to the macro view, here’s a quick view of our institutions. (Emerson stats)</a:t>
            </a:r>
            <a:endParaRPr sz="1100" dirty="0">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US" sz="1100" dirty="0">
                <a:latin typeface="Arial"/>
                <a:ea typeface="Arial"/>
                <a:cs typeface="Arial"/>
                <a:sym typeface="Arial"/>
              </a:rPr>
              <a:t>The policies for face to face classes and online classes are different at Emerson. As a result of being relatively new to online, we had the opportunity to collaborate with the Provost to write the online policies, and we were able to make accessibility in online a priority from the start. The f2f courses do remediation when there is an accommodation request, but our goal for online is UDL to a degree that there will be little remediation necessary (if there is an request). </a:t>
            </a:r>
            <a:endParaRPr sz="1100" dirty="0">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US" sz="1100" dirty="0">
                <a:latin typeface="Arial"/>
                <a:ea typeface="Arial"/>
                <a:cs typeface="Arial"/>
                <a:sym typeface="Arial"/>
              </a:rPr>
              <a:t>That means (slide)</a:t>
            </a:r>
            <a:endParaRPr sz="1100" dirty="0">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US" sz="1100" dirty="0">
                <a:latin typeface="Arial"/>
                <a:ea typeface="Arial"/>
                <a:cs typeface="Arial"/>
                <a:sym typeface="Arial"/>
              </a:rPr>
              <a:t>That has led to some pushback, as faculty have to provide resources farther ahead of time than they’re used to, but after </a:t>
            </a:r>
            <a:r>
              <a:rPr lang="en-US" sz="1100" dirty="0">
                <a:solidFill>
                  <a:srgbClr val="000000"/>
                </a:solidFill>
                <a:latin typeface="Arial"/>
                <a:ea typeface="Arial"/>
                <a:cs typeface="Arial"/>
                <a:sym typeface="Arial"/>
              </a:rPr>
              <a:t>250</a:t>
            </a:r>
            <a:r>
              <a:rPr lang="en-US" sz="1100" dirty="0">
                <a:latin typeface="Arial"/>
                <a:ea typeface="Arial"/>
                <a:cs typeface="Arial"/>
                <a:sym typeface="Arial"/>
              </a:rPr>
              <a:t> online classes, it’s now become more accepted as the way things are. We’re working across campus to try and promote a mindset that includes accessibility as a given when things are first considered.</a:t>
            </a:r>
            <a:endParaRPr sz="1100" dirty="0">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US" sz="1100" dirty="0">
                <a:latin typeface="Arial"/>
                <a:ea typeface="Arial"/>
                <a:cs typeface="Arial"/>
                <a:sym typeface="Arial"/>
              </a:rPr>
              <a:t>Timed at 1:37</a:t>
            </a:r>
            <a:endParaRPr sz="1100" dirty="0">
              <a:latin typeface="Arial"/>
              <a:ea typeface="Arial"/>
              <a:cs typeface="Arial"/>
              <a:sym typeface="Arial"/>
            </a:endParaRPr>
          </a:p>
          <a:p>
            <a:pPr marL="0" lvl="0" indent="0" algn="l" rtl="0">
              <a:spcBef>
                <a:spcPts val="0"/>
              </a:spcBef>
              <a:spcAft>
                <a:spcPts val="0"/>
              </a:spcAft>
              <a:buNone/>
            </a:pPr>
            <a:endParaRPr sz="1100" dirty="0"/>
          </a:p>
        </p:txBody>
      </p:sp>
      <p:sp>
        <p:nvSpPr>
          <p:cNvPr id="103" name="Google Shape;103;g52a3ce7e6f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Tes</a:t>
            </a:r>
          </a:p>
          <a:p>
            <a:pPr marL="457200" lvl="0" indent="-317500" algn="l" rtl="0">
              <a:spcBef>
                <a:spcPts val="0"/>
              </a:spcBef>
              <a:spcAft>
                <a:spcPts val="0"/>
              </a:spcAft>
              <a:buSzPts val="1400"/>
              <a:buChar char="-"/>
            </a:pPr>
            <a:r>
              <a:rPr lang="en-US" dirty="0"/>
              <a:t>Private University located in Boston with 4765 FTE students (reported in most recent IPEDS).</a:t>
            </a:r>
            <a:endParaRPr dirty="0"/>
          </a:p>
          <a:p>
            <a:pPr marL="457200" lvl="0" indent="-317500" algn="l" rtl="0">
              <a:spcBef>
                <a:spcPts val="0"/>
              </a:spcBef>
              <a:spcAft>
                <a:spcPts val="0"/>
              </a:spcAft>
              <a:buSzPts val="1400"/>
              <a:buChar char="-"/>
            </a:pPr>
            <a:r>
              <a:rPr lang="en-US" dirty="0"/>
              <a:t>Members of the Colleges of the Fenway with </a:t>
            </a:r>
            <a:r>
              <a:rPr lang="en-US" dirty="0" err="1"/>
              <a:t>MassArt</a:t>
            </a:r>
            <a:r>
              <a:rPr lang="en-US" dirty="0"/>
              <a:t>, MCPHS, Simmons, and Emmanuel</a:t>
            </a:r>
            <a:endParaRPr dirty="0"/>
          </a:p>
          <a:p>
            <a:pPr marL="457200" lvl="0" indent="-317500" algn="l" rtl="0">
              <a:spcBef>
                <a:spcPts val="0"/>
              </a:spcBef>
              <a:spcAft>
                <a:spcPts val="0"/>
              </a:spcAft>
              <a:buSzPts val="1400"/>
              <a:buChar char="-"/>
            </a:pPr>
            <a:r>
              <a:rPr lang="en-US" dirty="0"/>
              <a:t>Experiential learning is a hallmark in Undergraduate, Graduate, and Workplace Learning. </a:t>
            </a:r>
            <a:endParaRPr dirty="0"/>
          </a:p>
          <a:p>
            <a:pPr marL="457200" lvl="0" indent="-317500" algn="l" rtl="0">
              <a:spcBef>
                <a:spcPts val="0"/>
              </a:spcBef>
              <a:spcAft>
                <a:spcPts val="0"/>
              </a:spcAft>
              <a:buSzPts val="1400"/>
              <a:buChar char="-"/>
            </a:pPr>
            <a:r>
              <a:rPr lang="en-US" dirty="0"/>
              <a:t>Colleges: Engineering &amp; Computer Science; Architecture, Design, and Construction Management; Arts &amp; Sciences; and Continuing &amp; Professional Education.</a:t>
            </a:r>
            <a:endParaRPr dirty="0"/>
          </a:p>
          <a:p>
            <a:pPr marL="457200" lvl="0" indent="-317500" algn="l" rtl="0">
              <a:spcBef>
                <a:spcPts val="0"/>
              </a:spcBef>
              <a:spcAft>
                <a:spcPts val="0"/>
              </a:spcAft>
              <a:buSzPts val="1400"/>
              <a:buChar char="-"/>
            </a:pPr>
            <a:r>
              <a:rPr lang="en-US" dirty="0"/>
              <a:t>Full-time courses delivered primarily face to face, technology enabled with small number of hybrid/online.</a:t>
            </a:r>
            <a:endParaRPr dirty="0"/>
          </a:p>
          <a:p>
            <a:pPr marL="457200" lvl="0" indent="-317500" algn="l" rtl="0">
              <a:spcBef>
                <a:spcPts val="0"/>
              </a:spcBef>
              <a:spcAft>
                <a:spcPts val="0"/>
              </a:spcAft>
              <a:buSzPts val="1400"/>
              <a:buChar char="-"/>
            </a:pPr>
            <a:r>
              <a:rPr lang="en-US" dirty="0"/>
              <a:t>CPCE courses primarily delivered hybrid/online (part-time) with small number of face to face courses.</a:t>
            </a:r>
            <a:endParaRPr dirty="0"/>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20d24442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20d24442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t>Tes (and Bridget)</a:t>
            </a:r>
            <a:br>
              <a:rPr lang="en-US" sz="1100" dirty="0"/>
            </a:br>
            <a:endParaRPr lang="en-US" sz="1100" dirty="0"/>
          </a:p>
          <a:p>
            <a:pPr marL="0" lvl="0" indent="0" algn="l" rtl="0">
              <a:spcBef>
                <a:spcPts val="0"/>
              </a:spcBef>
              <a:spcAft>
                <a:spcPts val="0"/>
              </a:spcAft>
              <a:buNone/>
            </a:pPr>
            <a:r>
              <a:rPr lang="en-US" sz="1100" b="1" dirty="0"/>
              <a:t>Governance</a:t>
            </a:r>
            <a:r>
              <a:rPr lang="en-US" sz="1100" dirty="0"/>
              <a:t> --Fall 2013 grass roots universal design committee, grew into Accessibility Advocacy Committee with cross-Wentworth representation 2018</a:t>
            </a:r>
            <a:endParaRPr sz="1100" dirty="0"/>
          </a:p>
          <a:p>
            <a:pPr marL="457200" lvl="0" indent="-298450" algn="l" rtl="0">
              <a:spcBef>
                <a:spcPts val="0"/>
              </a:spcBef>
              <a:spcAft>
                <a:spcPts val="0"/>
              </a:spcAft>
              <a:buSzPts val="1100"/>
              <a:buChar char="-"/>
            </a:pPr>
            <a:r>
              <a:rPr lang="en-US" sz="1100" dirty="0"/>
              <a:t>importance of proactive - frame as social justice issue + compliance </a:t>
            </a:r>
            <a:endParaRPr sz="1100" dirty="0"/>
          </a:p>
          <a:p>
            <a:pPr marL="0" lvl="0" indent="0" algn="l" rtl="0">
              <a:spcBef>
                <a:spcPts val="0"/>
              </a:spcBef>
              <a:spcAft>
                <a:spcPts val="0"/>
              </a:spcAft>
              <a:buNone/>
            </a:pPr>
            <a:endParaRPr sz="1100" b="1" dirty="0"/>
          </a:p>
          <a:p>
            <a:pPr marL="0" lvl="0" indent="0" algn="l" rtl="0">
              <a:spcBef>
                <a:spcPts val="0"/>
              </a:spcBef>
              <a:spcAft>
                <a:spcPts val="0"/>
              </a:spcAft>
              <a:buNone/>
            </a:pPr>
            <a:r>
              <a:rPr lang="en-US" sz="1100" b="1" dirty="0"/>
              <a:t>Proactive Digital Accessibility Audit</a:t>
            </a:r>
            <a:r>
              <a:rPr lang="en-US" sz="1100" dirty="0"/>
              <a:t> 2016-2017 </a:t>
            </a:r>
            <a:endParaRPr sz="1100" dirty="0"/>
          </a:p>
          <a:p>
            <a:pPr marL="457200" lvl="0" indent="-298450" algn="l" rtl="0">
              <a:spcBef>
                <a:spcPts val="0"/>
              </a:spcBef>
              <a:spcAft>
                <a:spcPts val="0"/>
              </a:spcAft>
              <a:buSzPts val="1100"/>
              <a:buChar char="-"/>
            </a:pPr>
            <a:r>
              <a:rPr lang="en-US" sz="1100" dirty="0"/>
              <a:t>students’ digital experience from considering Wentworth through taking courses</a:t>
            </a:r>
            <a:endParaRPr sz="1100" dirty="0"/>
          </a:p>
          <a:p>
            <a:pPr marL="457200" lvl="0" indent="-298450" algn="l" rtl="0">
              <a:spcBef>
                <a:spcPts val="0"/>
              </a:spcBef>
              <a:spcAft>
                <a:spcPts val="0"/>
              </a:spcAft>
              <a:buSzPts val="1100"/>
              <a:buChar char="-"/>
            </a:pPr>
            <a:r>
              <a:rPr lang="en-US" sz="1100" dirty="0"/>
              <a:t>improved navigation to courses in LMS so on left; adjusted error messages so “error” part of the text; caption all public facing videos</a:t>
            </a:r>
            <a:endParaRPr sz="1100" dirty="0"/>
          </a:p>
          <a:p>
            <a:pPr marL="0" lvl="0" indent="0" algn="l" rtl="0">
              <a:spcBef>
                <a:spcPts val="0"/>
              </a:spcBef>
              <a:spcAft>
                <a:spcPts val="0"/>
              </a:spcAft>
              <a:buNone/>
            </a:pPr>
            <a:endParaRPr sz="1100" b="1" dirty="0"/>
          </a:p>
          <a:p>
            <a:pPr marL="0" lvl="0" indent="0" algn="l" rtl="0">
              <a:spcBef>
                <a:spcPts val="0"/>
              </a:spcBef>
              <a:spcAft>
                <a:spcPts val="0"/>
              </a:spcAft>
              <a:buNone/>
            </a:pPr>
            <a:r>
              <a:rPr lang="en-US" sz="1100" b="1" dirty="0"/>
              <a:t>Policies and Guidelines</a:t>
            </a:r>
            <a:r>
              <a:rPr lang="en-US" sz="1100" dirty="0"/>
              <a:t> -- Web Accessibility (2018), Procurement (2018 for 2018/9 budget cycle), Captioning Guidelines (in progress for course content videos), proactive testing for page changes and new systems (in draft); centralizing accessibility budget </a:t>
            </a:r>
            <a:br>
              <a:rPr lang="en-US" sz="1100" dirty="0"/>
            </a:br>
            <a:endParaRPr sz="1100" dirty="0"/>
          </a:p>
          <a:p>
            <a:pPr marL="0" lvl="0" indent="0" algn="l" rtl="0">
              <a:lnSpc>
                <a:spcPct val="70000"/>
              </a:lnSpc>
              <a:spcBef>
                <a:spcPts val="1000"/>
              </a:spcBef>
              <a:spcAft>
                <a:spcPts val="0"/>
              </a:spcAft>
              <a:buNone/>
            </a:pPr>
            <a:r>
              <a:rPr lang="en-US" sz="1100" b="1" dirty="0" err="1"/>
              <a:t>SiteImprove</a:t>
            </a:r>
            <a:r>
              <a:rPr lang="en-US" sz="1100" dirty="0"/>
              <a:t> - implemented for external facing website 2018-- video editing, link checking, content creator training</a:t>
            </a:r>
            <a:br>
              <a:rPr lang="en-US" sz="1100" dirty="0"/>
            </a:br>
            <a:endParaRPr sz="1100" dirty="0"/>
          </a:p>
          <a:p>
            <a:pPr marL="0" lvl="0" indent="0" algn="l" rtl="0">
              <a:lnSpc>
                <a:spcPct val="70000"/>
              </a:lnSpc>
              <a:spcBef>
                <a:spcPts val="1000"/>
              </a:spcBef>
              <a:spcAft>
                <a:spcPts val="0"/>
              </a:spcAft>
              <a:buNone/>
            </a:pPr>
            <a:r>
              <a:rPr lang="en-US" sz="1100" b="1" dirty="0"/>
              <a:t>Ally</a:t>
            </a:r>
            <a:r>
              <a:rPr lang="en-US" sz="1100" dirty="0"/>
              <a:t> - implementing for LMS - Bb Learn -- testing fall 2018 - pilots spring and summer 2019 -- implement across fall 2019/spring 2020</a:t>
            </a:r>
            <a:br>
              <a:rPr lang="en-US" sz="1100" dirty="0"/>
            </a:br>
            <a:endParaRPr sz="1100" dirty="0"/>
          </a:p>
          <a:p>
            <a:pPr marL="0" lvl="0" indent="0" algn="l" rtl="0">
              <a:lnSpc>
                <a:spcPct val="70000"/>
              </a:lnSpc>
              <a:spcBef>
                <a:spcPts val="1000"/>
              </a:spcBef>
              <a:spcAft>
                <a:spcPts val="0"/>
              </a:spcAft>
              <a:buNone/>
            </a:pPr>
            <a:r>
              <a:rPr lang="en-US" sz="1100" b="1" dirty="0"/>
              <a:t>Education &amp; Awareness</a:t>
            </a:r>
            <a:r>
              <a:rPr lang="en-US" sz="1100" dirty="0"/>
              <a:t> -- village approach; </a:t>
            </a:r>
            <a:r>
              <a:rPr lang="en-US" sz="1100" dirty="0" err="1"/>
              <a:t>wit.edu</a:t>
            </a:r>
            <a:r>
              <a:rPr lang="en-US" sz="1100" dirty="0"/>
              <a:t>/accessibility launched Fall 2018, open houses start of each term 2018/9, training on how to make documents/PPT/PDFs accessible; lunch and learns; mandatory online ADA training 2019 -- continue offer workshops every term</a:t>
            </a:r>
            <a:endParaRPr sz="1100" dirty="0"/>
          </a:p>
          <a:p>
            <a:pPr marL="0" lvl="0" indent="0" algn="l" rtl="0">
              <a:spcBef>
                <a:spcPts val="0"/>
              </a:spcBef>
              <a:spcAft>
                <a:spcPts val="0"/>
              </a:spcAft>
              <a:buNone/>
            </a:pPr>
            <a:endParaRPr sz="1100" dirty="0"/>
          </a:p>
        </p:txBody>
      </p:sp>
      <p:sp>
        <p:nvSpPr>
          <p:cNvPr id="120" name="Google Shape;120;g520d24442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21225fe0e_6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21225fe0e_6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Jenn</a:t>
            </a:r>
          </a:p>
          <a:p>
            <a:pPr marL="0" lvl="0" indent="0" algn="l" rtl="0">
              <a:spcBef>
                <a:spcPts val="0"/>
              </a:spcBef>
              <a:spcAft>
                <a:spcPts val="0"/>
              </a:spcAft>
              <a:buNone/>
            </a:pPr>
            <a:r>
              <a:rPr lang="en-US" dirty="0"/>
              <a:t>Poll Question 2:</a:t>
            </a:r>
            <a:endParaRPr dirty="0"/>
          </a:p>
          <a:p>
            <a:pPr marL="0" lvl="0" indent="0" algn="l" rtl="0">
              <a:spcBef>
                <a:spcPts val="900"/>
              </a:spcBef>
              <a:spcAft>
                <a:spcPts val="2100"/>
              </a:spcAft>
              <a:buNone/>
            </a:pPr>
            <a:r>
              <a:rPr lang="en-US" dirty="0">
                <a:solidFill>
                  <a:srgbClr val="000000"/>
                </a:solidFill>
              </a:rPr>
              <a:t>What level of captioning for video content is required by your institution, if any? (</a:t>
            </a:r>
            <a:r>
              <a:rPr lang="en-US" dirty="0" err="1">
                <a:solidFill>
                  <a:srgbClr val="000000"/>
                </a:solidFill>
              </a:rPr>
              <a:t>ie</a:t>
            </a:r>
            <a:r>
              <a:rPr lang="en-US" dirty="0">
                <a:solidFill>
                  <a:srgbClr val="000000"/>
                </a:solidFill>
              </a:rPr>
              <a:t>, auto-generated, human corrected). </a:t>
            </a:r>
            <a:br>
              <a:rPr lang="en-US" dirty="0">
                <a:solidFill>
                  <a:srgbClr val="000000"/>
                </a:solidFill>
              </a:rPr>
            </a:br>
            <a:br>
              <a:rPr lang="en-US" dirty="0">
                <a:solidFill>
                  <a:srgbClr val="000000"/>
                </a:solidFill>
              </a:rPr>
            </a:br>
            <a:r>
              <a:rPr lang="en-US" dirty="0">
                <a:solidFill>
                  <a:srgbClr val="000000"/>
                </a:solidFill>
              </a:rPr>
              <a:t>To</a:t>
            </a:r>
            <a:r>
              <a:rPr lang="en-US" dirty="0"/>
              <a:t> answer this question, go to </a:t>
            </a:r>
            <a:r>
              <a:rPr lang="en-US" dirty="0" err="1"/>
              <a:t>sli.do</a:t>
            </a:r>
            <a:r>
              <a:rPr lang="en-US" dirty="0"/>
              <a:t>, type </a:t>
            </a:r>
            <a:r>
              <a:rPr lang="en-US" dirty="0" err="1"/>
              <a:t>fluffylion</a:t>
            </a:r>
            <a:r>
              <a:rPr lang="en-US" dirty="0"/>
              <a:t> </a:t>
            </a:r>
            <a:endParaRPr dirty="0">
              <a:solidFill>
                <a:srgbClr val="000000"/>
              </a:solidFill>
            </a:endParaRPr>
          </a:p>
        </p:txBody>
      </p:sp>
      <p:sp>
        <p:nvSpPr>
          <p:cNvPr id="129" name="Google Shape;129;g521225fe0e_6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Jenn</a:t>
            </a:r>
          </a:p>
          <a:p>
            <a:pPr marL="0" lvl="0" indent="0" algn="l" rtl="0">
              <a:spcBef>
                <a:spcPts val="0"/>
              </a:spcBef>
              <a:spcAft>
                <a:spcPts val="0"/>
              </a:spcAft>
              <a:buNone/>
            </a:pPr>
            <a:r>
              <a:rPr lang="en-US" dirty="0"/>
              <a:t>Now we’re going to get a little more granular about how this works in practice.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have a 14 week online course development cycle. The full time faculty have a required (paid) 14 week online training that they need to complete to develop their first online course. This training also serves as our project management, in that the assignments are things like “create an assignment” or “write a course map”. Initially, only full time faculty could teach online - this was an attempt by the provost to reassure faculty that online classes were high quality. In the last few years we’ve been able to train affiliates as well. The affiliate faculty have only a 4 week training, which means they have a little less structure and handholding than the full timers, but they’re expected to keep same major due dates and quality standards for deliverables.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both trainings, we cover accessibility expectations, presented alongside fair use questions. We ask for non-original video and PDFs at least 7 weeks out from the course’s start date: this allows us to see if we can find library-owned or otherwise copyright-friendly versions of the content, and also to assess what it will need for remediation. The video that faculty themselves create for their course can be turned in later, as we don’t have to also worry about sorting out intellectual property rights, and captioning is pretty fast.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How does accessibility happen in the course? We carry the weight of it, as long as faculty can get us their content in time. PDFs </a:t>
            </a:r>
            <a:r>
              <a:rPr lang="en-US" dirty="0" err="1"/>
              <a:t>OCR’d</a:t>
            </a:r>
            <a:r>
              <a:rPr lang="en-US" dirty="0"/>
              <a:t>, corrected via </a:t>
            </a:r>
            <a:r>
              <a:rPr lang="en-US" dirty="0" err="1"/>
              <a:t>Abbyy</a:t>
            </a:r>
            <a:r>
              <a:rPr lang="en-US" dirty="0"/>
              <a:t>, tagged and </a:t>
            </a:r>
            <a:r>
              <a:rPr lang="en-US" dirty="0" err="1"/>
              <a:t>metadata’d</a:t>
            </a:r>
            <a:r>
              <a:rPr lang="en-US" dirty="0"/>
              <a:t> in Adobe Acrobat in-house, Video captioned by 3Play / Amara / Panopto.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Faculty expected to follow best practices for web content when building their Canvas course (headers, alt text, </a:t>
            </a:r>
            <a:r>
              <a:rPr lang="en-US" dirty="0" err="1"/>
              <a:t>etc</a:t>
            </a:r>
            <a:r>
              <a:rPr lang="en-US" dirty="0"/>
              <a:t>), ALLY has been helpful in guiding them with adding Alt Text- we fix as needed in the quality review before the course goes live.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1-2 part time grad assistants for PDFs, 2 designers for faculty support building new courses, 3 technologists and 1 developer/technologist that handle the repeat classes.</a:t>
            </a:r>
            <a:endParaRPr dirty="0"/>
          </a:p>
          <a:p>
            <a:pPr marL="228600" lvl="0" indent="0" algn="l" rtl="0">
              <a:spcBef>
                <a:spcPts val="0"/>
              </a:spcBef>
              <a:spcAft>
                <a:spcPts val="0"/>
              </a:spcAft>
              <a:buNone/>
            </a:pPr>
            <a:endParaRPr dirty="0"/>
          </a:p>
        </p:txBody>
      </p:sp>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ody Slide 2">
  <p:cSld name="Body Slide 2">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body" idx="1"/>
          </p:nvPr>
        </p:nvSpPr>
        <p:spPr>
          <a:xfrm>
            <a:off x="663072" y="1604211"/>
            <a:ext cx="10833900" cy="4093500"/>
          </a:xfrm>
          <a:prstGeom prst="rect">
            <a:avLst/>
          </a:prstGeom>
          <a:noFill/>
          <a:ln>
            <a:noFill/>
          </a:ln>
        </p:spPr>
        <p:txBody>
          <a:bodyPr spcFirstLastPara="1" wrap="square" lIns="121900" tIns="60925" rIns="121900" bIns="60925" anchor="t" anchorCtr="0"/>
          <a:lstStyle>
            <a:lvl1pPr marL="457200" marR="0" lvl="0" indent="-501650" algn="l" rtl="0">
              <a:spcBef>
                <a:spcPts val="900"/>
              </a:spcBef>
              <a:spcAft>
                <a:spcPts val="0"/>
              </a:spcAft>
              <a:buClr>
                <a:srgbClr val="789C4A"/>
              </a:buClr>
              <a:buSzPts val="4300"/>
              <a:buFont typeface="Arial"/>
              <a:buChar char="•"/>
              <a:defRPr sz="4300" b="0" i="0" u="none" strike="noStrike" cap="none">
                <a:solidFill>
                  <a:srgbClr val="524F4F"/>
                </a:solidFill>
                <a:latin typeface="Calibri"/>
                <a:ea typeface="Calibri"/>
                <a:cs typeface="Calibri"/>
                <a:sym typeface="Calibri"/>
              </a:defRPr>
            </a:lvl1pPr>
            <a:lvl2pPr marL="914400" marR="0" lvl="1" indent="-463550" algn="l" rtl="0">
              <a:spcBef>
                <a:spcPts val="2100"/>
              </a:spcBef>
              <a:spcAft>
                <a:spcPts val="0"/>
              </a:spcAft>
              <a:buClr>
                <a:srgbClr val="789C4A"/>
              </a:buClr>
              <a:buSzPts val="3700"/>
              <a:buFont typeface="Arial"/>
              <a:buChar char="•"/>
              <a:defRPr sz="3700" b="0" i="0" u="none" strike="noStrike" cap="none">
                <a:solidFill>
                  <a:srgbClr val="524F4F"/>
                </a:solidFill>
                <a:latin typeface="Calibri"/>
                <a:ea typeface="Calibri"/>
                <a:cs typeface="Calibri"/>
                <a:sym typeface="Calibri"/>
              </a:defRPr>
            </a:lvl2pPr>
            <a:lvl3pPr marL="1371600" marR="0" lvl="2" indent="-431800" algn="l" rtl="0">
              <a:spcBef>
                <a:spcPts val="2100"/>
              </a:spcBef>
              <a:spcAft>
                <a:spcPts val="0"/>
              </a:spcAft>
              <a:buClr>
                <a:srgbClr val="789C4A"/>
              </a:buClr>
              <a:buSzPts val="3200"/>
              <a:buFont typeface="Arial"/>
              <a:buChar char="•"/>
              <a:defRPr sz="3200" b="0" i="0" u="none" strike="noStrike" cap="none">
                <a:solidFill>
                  <a:srgbClr val="524F4F"/>
                </a:solidFill>
                <a:latin typeface="Calibri"/>
                <a:ea typeface="Calibri"/>
                <a:cs typeface="Calibri"/>
                <a:sym typeface="Calibri"/>
              </a:defRPr>
            </a:lvl3pPr>
            <a:lvl4pPr marL="1828800" marR="0" lvl="3" indent="-400050" algn="l" rtl="0">
              <a:spcBef>
                <a:spcPts val="2100"/>
              </a:spcBef>
              <a:spcAft>
                <a:spcPts val="0"/>
              </a:spcAft>
              <a:buClr>
                <a:srgbClr val="789C4A"/>
              </a:buClr>
              <a:buSzPts val="2700"/>
              <a:buFont typeface="Arial"/>
              <a:buChar char="•"/>
              <a:defRPr sz="2700" b="0" i="0" u="none" strike="noStrike" cap="none">
                <a:solidFill>
                  <a:srgbClr val="524F4F"/>
                </a:solidFill>
                <a:latin typeface="Calibri"/>
                <a:ea typeface="Calibri"/>
                <a:cs typeface="Calibri"/>
                <a:sym typeface="Calibri"/>
              </a:defRPr>
            </a:lvl4pPr>
            <a:lvl5pPr marL="2286000" marR="0" lvl="4" indent="-400050" algn="l" rtl="0">
              <a:spcBef>
                <a:spcPts val="2100"/>
              </a:spcBef>
              <a:spcAft>
                <a:spcPts val="0"/>
              </a:spcAft>
              <a:buClr>
                <a:srgbClr val="789C4A"/>
              </a:buClr>
              <a:buSzPts val="2700"/>
              <a:buFont typeface="Arial"/>
              <a:buChar char="•"/>
              <a:defRPr sz="2700" b="0" i="0" u="none" strike="noStrike" cap="none">
                <a:solidFill>
                  <a:srgbClr val="524F4F"/>
                </a:solidFill>
                <a:latin typeface="Calibri"/>
                <a:ea typeface="Calibri"/>
                <a:cs typeface="Calibri"/>
                <a:sym typeface="Calibri"/>
              </a:defRPr>
            </a:lvl5pPr>
            <a:lvl6pPr marL="2743200" marR="0" lvl="5" indent="-400050" algn="l" rtl="0">
              <a:spcBef>
                <a:spcPts val="21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21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21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2100"/>
              </a:spcBef>
              <a:spcAft>
                <a:spcPts val="210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title"/>
          </p:nvPr>
        </p:nvSpPr>
        <p:spPr>
          <a:xfrm>
            <a:off x="663072" y="333532"/>
            <a:ext cx="10833900" cy="1143000"/>
          </a:xfrm>
          <a:prstGeom prst="rect">
            <a:avLst/>
          </a:prstGeom>
          <a:noFill/>
          <a:ln>
            <a:noFill/>
          </a:ln>
        </p:spPr>
        <p:txBody>
          <a:bodyPr spcFirstLastPara="1" wrap="square" lIns="121900" tIns="60925" rIns="121900" bIns="60925" anchor="t" anchorCtr="0"/>
          <a:lstStyle>
            <a:lvl1pPr marR="0" lvl="0" algn="l" rtl="0">
              <a:spcBef>
                <a:spcPts val="0"/>
              </a:spcBef>
              <a:spcAft>
                <a:spcPts val="0"/>
              </a:spcAft>
              <a:buClr>
                <a:srgbClr val="003B71"/>
              </a:buClr>
              <a:buSzPts val="5300"/>
              <a:buFont typeface="Calibri"/>
              <a:buNone/>
              <a:defRPr sz="5300" b="0" i="0" u="none" strike="noStrike" cap="none">
                <a:solidFill>
                  <a:srgbClr val="003B7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9" name="Google Shape;59;p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60" name="Google Shape;60;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5" name="Google Shape;65;p15"/>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2100"/>
              </a:spcBef>
              <a:spcAft>
                <a:spcPts val="0"/>
              </a:spcAft>
              <a:buClr>
                <a:schemeClr val="dk1"/>
              </a:buClr>
              <a:buSzPts val="1400"/>
              <a:buNone/>
              <a:defRPr sz="1400"/>
            </a:lvl2pPr>
            <a:lvl3pPr marL="1371600" lvl="2" indent="-228600" algn="l" rtl="0">
              <a:lnSpc>
                <a:spcPct val="90000"/>
              </a:lnSpc>
              <a:spcBef>
                <a:spcPts val="2100"/>
              </a:spcBef>
              <a:spcAft>
                <a:spcPts val="0"/>
              </a:spcAft>
              <a:buClr>
                <a:schemeClr val="dk1"/>
              </a:buClr>
              <a:buSzPts val="1200"/>
              <a:buNone/>
              <a:defRPr sz="1200"/>
            </a:lvl3pPr>
            <a:lvl4pPr marL="1828800" lvl="3" indent="-228600" algn="l" rtl="0">
              <a:lnSpc>
                <a:spcPct val="90000"/>
              </a:lnSpc>
              <a:spcBef>
                <a:spcPts val="2100"/>
              </a:spcBef>
              <a:spcAft>
                <a:spcPts val="0"/>
              </a:spcAft>
              <a:buClr>
                <a:schemeClr val="dk1"/>
              </a:buClr>
              <a:buSzPts val="1000"/>
              <a:buNone/>
              <a:defRPr sz="1000"/>
            </a:lvl4pPr>
            <a:lvl5pPr marL="2286000" lvl="4" indent="-228600" algn="l" rtl="0">
              <a:lnSpc>
                <a:spcPct val="90000"/>
              </a:lnSpc>
              <a:spcBef>
                <a:spcPts val="2100"/>
              </a:spcBef>
              <a:spcAft>
                <a:spcPts val="0"/>
              </a:spcAft>
              <a:buClr>
                <a:schemeClr val="dk1"/>
              </a:buClr>
              <a:buSzPts val="1000"/>
              <a:buNone/>
              <a:defRPr sz="1000"/>
            </a:lvl5pPr>
            <a:lvl6pPr marL="2743200" lvl="5" indent="-228600" algn="l" rtl="0">
              <a:lnSpc>
                <a:spcPct val="90000"/>
              </a:lnSpc>
              <a:spcBef>
                <a:spcPts val="2100"/>
              </a:spcBef>
              <a:spcAft>
                <a:spcPts val="0"/>
              </a:spcAft>
              <a:buClr>
                <a:schemeClr val="dk1"/>
              </a:buClr>
              <a:buSzPts val="1000"/>
              <a:buNone/>
              <a:defRPr sz="1000"/>
            </a:lvl6pPr>
            <a:lvl7pPr marL="3200400" lvl="6" indent="-228600" algn="l" rtl="0">
              <a:lnSpc>
                <a:spcPct val="90000"/>
              </a:lnSpc>
              <a:spcBef>
                <a:spcPts val="2100"/>
              </a:spcBef>
              <a:spcAft>
                <a:spcPts val="0"/>
              </a:spcAft>
              <a:buClr>
                <a:schemeClr val="dk1"/>
              </a:buClr>
              <a:buSzPts val="1000"/>
              <a:buNone/>
              <a:defRPr sz="1000"/>
            </a:lvl7pPr>
            <a:lvl8pPr marL="3657600" lvl="7" indent="-228600" algn="l" rtl="0">
              <a:lnSpc>
                <a:spcPct val="90000"/>
              </a:lnSpc>
              <a:spcBef>
                <a:spcPts val="2100"/>
              </a:spcBef>
              <a:spcAft>
                <a:spcPts val="0"/>
              </a:spcAft>
              <a:buClr>
                <a:schemeClr val="dk1"/>
              </a:buClr>
              <a:buSzPts val="1000"/>
              <a:buNone/>
              <a:defRPr sz="1000"/>
            </a:lvl8pPr>
            <a:lvl9pPr marL="4114800" lvl="8" indent="-228600" algn="l" rtl="0">
              <a:lnSpc>
                <a:spcPct val="90000"/>
              </a:lnSpc>
              <a:spcBef>
                <a:spcPts val="2100"/>
              </a:spcBef>
              <a:spcAft>
                <a:spcPts val="2100"/>
              </a:spcAft>
              <a:buClr>
                <a:schemeClr val="dk1"/>
              </a:buClr>
              <a:buSzPts val="1000"/>
              <a:buNone/>
              <a:defRPr sz="1000"/>
            </a:lvl9pPr>
          </a:lstStyle>
          <a:p>
            <a:endParaRPr/>
          </a:p>
        </p:txBody>
      </p:sp>
      <p:sp>
        <p:nvSpPr>
          <p:cNvPr id="67" name="Google Shape;67;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7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Divider">
  <p:cSld name="Section Divider">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502653" y="2358189"/>
            <a:ext cx="11256600" cy="1820700"/>
          </a:xfrm>
          <a:prstGeom prst="rect">
            <a:avLst/>
          </a:prstGeom>
          <a:noFill/>
          <a:ln>
            <a:noFill/>
          </a:ln>
        </p:spPr>
        <p:txBody>
          <a:bodyPr spcFirstLastPara="1" wrap="square" lIns="121900" tIns="60925" rIns="121900" bIns="60925" anchor="ctr" anchorCtr="0"/>
          <a:lstStyle>
            <a:lvl1pPr marR="0" lvl="0" algn="ctr" rtl="0">
              <a:spcBef>
                <a:spcPts val="0"/>
              </a:spcBef>
              <a:spcAft>
                <a:spcPts val="0"/>
              </a:spcAft>
              <a:buClr>
                <a:srgbClr val="003B71"/>
              </a:buClr>
              <a:buSzPts val="5900"/>
              <a:buFont typeface="Calibri"/>
              <a:buNone/>
              <a:defRPr sz="5900" b="0" i="0" u="none" strike="noStrike" cap="none">
                <a:solidFill>
                  <a:srgbClr val="003B7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ody Slide 1">
  <p:cSld name="Body Slide 1">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body" idx="1"/>
          </p:nvPr>
        </p:nvSpPr>
        <p:spPr>
          <a:xfrm>
            <a:off x="663073" y="1604211"/>
            <a:ext cx="9066600" cy="4212900"/>
          </a:xfrm>
          <a:prstGeom prst="rect">
            <a:avLst/>
          </a:prstGeom>
          <a:noFill/>
          <a:ln>
            <a:noFill/>
          </a:ln>
        </p:spPr>
        <p:txBody>
          <a:bodyPr spcFirstLastPara="1" wrap="square" lIns="121900" tIns="60925" rIns="121900" bIns="60925" anchor="t" anchorCtr="0"/>
          <a:lstStyle>
            <a:lvl1pPr marL="457200" marR="0" lvl="0" indent="-501650" algn="l" rtl="0">
              <a:spcBef>
                <a:spcPts val="900"/>
              </a:spcBef>
              <a:spcAft>
                <a:spcPts val="0"/>
              </a:spcAft>
              <a:buClr>
                <a:srgbClr val="789C4A"/>
              </a:buClr>
              <a:buSzPts val="4300"/>
              <a:buFont typeface="Arial"/>
              <a:buChar char="•"/>
              <a:defRPr sz="4300" b="0" i="0" u="none" strike="noStrike" cap="none">
                <a:solidFill>
                  <a:srgbClr val="524F4F"/>
                </a:solidFill>
                <a:latin typeface="Calibri"/>
                <a:ea typeface="Calibri"/>
                <a:cs typeface="Calibri"/>
                <a:sym typeface="Calibri"/>
              </a:defRPr>
            </a:lvl1pPr>
            <a:lvl2pPr marL="914400" marR="0" lvl="1" indent="-463550" algn="l" rtl="0">
              <a:spcBef>
                <a:spcPts val="2100"/>
              </a:spcBef>
              <a:spcAft>
                <a:spcPts val="0"/>
              </a:spcAft>
              <a:buClr>
                <a:srgbClr val="789C4A"/>
              </a:buClr>
              <a:buSzPts val="3700"/>
              <a:buFont typeface="Arial"/>
              <a:buChar char="•"/>
              <a:defRPr sz="3700" b="0" i="0" u="none" strike="noStrike" cap="none">
                <a:solidFill>
                  <a:srgbClr val="524F4F"/>
                </a:solidFill>
                <a:latin typeface="Calibri"/>
                <a:ea typeface="Calibri"/>
                <a:cs typeface="Calibri"/>
                <a:sym typeface="Calibri"/>
              </a:defRPr>
            </a:lvl2pPr>
            <a:lvl3pPr marL="1371600" marR="0" lvl="2" indent="-431800" algn="l" rtl="0">
              <a:spcBef>
                <a:spcPts val="2100"/>
              </a:spcBef>
              <a:spcAft>
                <a:spcPts val="0"/>
              </a:spcAft>
              <a:buClr>
                <a:srgbClr val="789C4A"/>
              </a:buClr>
              <a:buSzPts val="3200"/>
              <a:buFont typeface="Arial"/>
              <a:buChar char="•"/>
              <a:defRPr sz="3200" b="0" i="0" u="none" strike="noStrike" cap="none">
                <a:solidFill>
                  <a:srgbClr val="524F4F"/>
                </a:solidFill>
                <a:latin typeface="Calibri"/>
                <a:ea typeface="Calibri"/>
                <a:cs typeface="Calibri"/>
                <a:sym typeface="Calibri"/>
              </a:defRPr>
            </a:lvl3pPr>
            <a:lvl4pPr marL="1828800" marR="0" lvl="3" indent="-400050" algn="l" rtl="0">
              <a:spcBef>
                <a:spcPts val="2100"/>
              </a:spcBef>
              <a:spcAft>
                <a:spcPts val="0"/>
              </a:spcAft>
              <a:buClr>
                <a:srgbClr val="789C4A"/>
              </a:buClr>
              <a:buSzPts val="2700"/>
              <a:buFont typeface="Arial"/>
              <a:buChar char="•"/>
              <a:defRPr sz="2700" b="0" i="0" u="none" strike="noStrike" cap="none">
                <a:solidFill>
                  <a:srgbClr val="524F4F"/>
                </a:solidFill>
                <a:latin typeface="Calibri"/>
                <a:ea typeface="Calibri"/>
                <a:cs typeface="Calibri"/>
                <a:sym typeface="Calibri"/>
              </a:defRPr>
            </a:lvl4pPr>
            <a:lvl5pPr marL="2286000" marR="0" lvl="4" indent="-400050" algn="l" rtl="0">
              <a:spcBef>
                <a:spcPts val="2100"/>
              </a:spcBef>
              <a:spcAft>
                <a:spcPts val="0"/>
              </a:spcAft>
              <a:buClr>
                <a:srgbClr val="789C4A"/>
              </a:buClr>
              <a:buSzPts val="2700"/>
              <a:buFont typeface="Arial"/>
              <a:buChar char="•"/>
              <a:defRPr sz="2700" b="0" i="0" u="none" strike="noStrike" cap="none">
                <a:solidFill>
                  <a:srgbClr val="524F4F"/>
                </a:solidFill>
                <a:latin typeface="Calibri"/>
                <a:ea typeface="Calibri"/>
                <a:cs typeface="Calibri"/>
                <a:sym typeface="Calibri"/>
              </a:defRPr>
            </a:lvl5pPr>
            <a:lvl6pPr marL="2743200" marR="0" lvl="5" indent="-400050" algn="l" rtl="0">
              <a:spcBef>
                <a:spcPts val="21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21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21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2100"/>
              </a:spcBef>
              <a:spcAft>
                <a:spcPts val="210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75" name="Google Shape;75;p18"/>
          <p:cNvSpPr txBox="1">
            <a:spLocks noGrp="1"/>
          </p:cNvSpPr>
          <p:nvPr>
            <p:ph type="title"/>
          </p:nvPr>
        </p:nvSpPr>
        <p:spPr>
          <a:xfrm>
            <a:off x="663071" y="333532"/>
            <a:ext cx="9066600" cy="1143000"/>
          </a:xfrm>
          <a:prstGeom prst="rect">
            <a:avLst/>
          </a:prstGeom>
          <a:noFill/>
          <a:ln>
            <a:noFill/>
          </a:ln>
        </p:spPr>
        <p:txBody>
          <a:bodyPr spcFirstLastPara="1" wrap="square" lIns="121900" tIns="60925" rIns="121900" bIns="60925" anchor="t" anchorCtr="0"/>
          <a:lstStyle>
            <a:lvl1pPr marR="0" lvl="0" algn="l" rtl="0">
              <a:spcBef>
                <a:spcPts val="0"/>
              </a:spcBef>
              <a:spcAft>
                <a:spcPts val="0"/>
              </a:spcAft>
              <a:buClr>
                <a:srgbClr val="003B71"/>
              </a:buClr>
              <a:buSzPts val="5300"/>
              <a:buFont typeface="Calibri"/>
              <a:buNone/>
              <a:defRPr sz="5300" b="0" i="0" u="none" strike="noStrike" cap="none">
                <a:solidFill>
                  <a:srgbClr val="003B7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lstStyle>
            <a:lvl1pPr marL="457200" lvl="0" indent="-381000">
              <a:spcBef>
                <a:spcPts val="0"/>
              </a:spcBef>
              <a:spcAft>
                <a:spcPts val="0"/>
              </a:spcAft>
              <a:buClr>
                <a:schemeClr val="dk1"/>
              </a:buClr>
              <a:buSzPts val="24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a:lnSpc>
                <a:spcPct val="115000"/>
              </a:lnSpc>
              <a:spcBef>
                <a:spcPts val="0"/>
              </a:spcBef>
              <a:spcAft>
                <a:spcPts val="0"/>
              </a:spcAft>
              <a:buClr>
                <a:schemeClr val="lt2"/>
              </a:buClr>
              <a:buSzPts val="2400"/>
              <a:buChar char="●"/>
              <a:defRPr sz="2400">
                <a:solidFill>
                  <a:schemeClr val="lt2"/>
                </a:solidFill>
              </a:defRPr>
            </a:lvl1pPr>
            <a:lvl2pPr marL="914400" lvl="1" indent="-349250">
              <a:lnSpc>
                <a:spcPct val="115000"/>
              </a:lnSpc>
              <a:spcBef>
                <a:spcPts val="2100"/>
              </a:spcBef>
              <a:spcAft>
                <a:spcPts val="0"/>
              </a:spcAft>
              <a:buClr>
                <a:schemeClr val="lt2"/>
              </a:buClr>
              <a:buSzPts val="1900"/>
              <a:buChar char="○"/>
              <a:defRPr sz="1900">
                <a:solidFill>
                  <a:schemeClr val="lt2"/>
                </a:solidFill>
              </a:defRPr>
            </a:lvl2pPr>
            <a:lvl3pPr marL="1371600" lvl="2" indent="-349250">
              <a:lnSpc>
                <a:spcPct val="115000"/>
              </a:lnSpc>
              <a:spcBef>
                <a:spcPts val="2100"/>
              </a:spcBef>
              <a:spcAft>
                <a:spcPts val="0"/>
              </a:spcAft>
              <a:buClr>
                <a:schemeClr val="lt2"/>
              </a:buClr>
              <a:buSzPts val="1900"/>
              <a:buChar char="■"/>
              <a:defRPr sz="1900">
                <a:solidFill>
                  <a:schemeClr val="lt2"/>
                </a:solidFill>
              </a:defRPr>
            </a:lvl3pPr>
            <a:lvl4pPr marL="1828800" lvl="3" indent="-349250">
              <a:lnSpc>
                <a:spcPct val="115000"/>
              </a:lnSpc>
              <a:spcBef>
                <a:spcPts val="2100"/>
              </a:spcBef>
              <a:spcAft>
                <a:spcPts val="0"/>
              </a:spcAft>
              <a:buClr>
                <a:schemeClr val="lt2"/>
              </a:buClr>
              <a:buSzPts val="1900"/>
              <a:buChar char="●"/>
              <a:defRPr sz="1900">
                <a:solidFill>
                  <a:schemeClr val="lt2"/>
                </a:solidFill>
              </a:defRPr>
            </a:lvl4pPr>
            <a:lvl5pPr marL="2286000" lvl="4" indent="-349250">
              <a:lnSpc>
                <a:spcPct val="115000"/>
              </a:lnSpc>
              <a:spcBef>
                <a:spcPts val="2100"/>
              </a:spcBef>
              <a:spcAft>
                <a:spcPts val="0"/>
              </a:spcAft>
              <a:buClr>
                <a:schemeClr val="lt2"/>
              </a:buClr>
              <a:buSzPts val="1900"/>
              <a:buChar char="○"/>
              <a:defRPr sz="1900">
                <a:solidFill>
                  <a:schemeClr val="lt2"/>
                </a:solidFill>
              </a:defRPr>
            </a:lvl5pPr>
            <a:lvl6pPr marL="2743200" lvl="5" indent="-349250">
              <a:lnSpc>
                <a:spcPct val="115000"/>
              </a:lnSpc>
              <a:spcBef>
                <a:spcPts val="2100"/>
              </a:spcBef>
              <a:spcAft>
                <a:spcPts val="0"/>
              </a:spcAft>
              <a:buClr>
                <a:schemeClr val="lt2"/>
              </a:buClr>
              <a:buSzPts val="1900"/>
              <a:buChar char="■"/>
              <a:defRPr sz="1900">
                <a:solidFill>
                  <a:schemeClr val="lt2"/>
                </a:solidFill>
              </a:defRPr>
            </a:lvl6pPr>
            <a:lvl7pPr marL="3200400" lvl="6" indent="-349250">
              <a:lnSpc>
                <a:spcPct val="115000"/>
              </a:lnSpc>
              <a:spcBef>
                <a:spcPts val="2100"/>
              </a:spcBef>
              <a:spcAft>
                <a:spcPts val="0"/>
              </a:spcAft>
              <a:buClr>
                <a:schemeClr val="lt2"/>
              </a:buClr>
              <a:buSzPts val="1900"/>
              <a:buChar char="●"/>
              <a:defRPr sz="1900">
                <a:solidFill>
                  <a:schemeClr val="lt2"/>
                </a:solidFill>
              </a:defRPr>
            </a:lvl7pPr>
            <a:lvl8pPr marL="3657600" lvl="7" indent="-349250">
              <a:lnSpc>
                <a:spcPct val="115000"/>
              </a:lnSpc>
              <a:spcBef>
                <a:spcPts val="2100"/>
              </a:spcBef>
              <a:spcAft>
                <a:spcPts val="0"/>
              </a:spcAft>
              <a:buClr>
                <a:schemeClr val="lt2"/>
              </a:buClr>
              <a:buSzPts val="1900"/>
              <a:buChar char="○"/>
              <a:defRPr sz="1900">
                <a:solidFill>
                  <a:schemeClr val="lt2"/>
                </a:solidFill>
              </a:defRPr>
            </a:lvl8pPr>
            <a:lvl9pPr marL="4114800" lvl="8" indent="-349250">
              <a:lnSpc>
                <a:spcPct val="115000"/>
              </a:lnSpc>
              <a:spcBef>
                <a:spcPts val="2100"/>
              </a:spcBef>
              <a:spcAft>
                <a:spcPts val="2100"/>
              </a:spcAft>
              <a:buClr>
                <a:schemeClr val="lt2"/>
              </a:buClr>
              <a:buSzPts val="1900"/>
              <a:buChar char="■"/>
              <a:defRPr sz="1900">
                <a:solidFill>
                  <a:schemeClr val="lt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lt2"/>
                </a:solidFill>
              </a:defRPr>
            </a:lvl1pPr>
            <a:lvl2pPr lvl="1" algn="r">
              <a:buNone/>
              <a:defRPr sz="1300">
                <a:solidFill>
                  <a:schemeClr val="lt2"/>
                </a:solidFill>
              </a:defRPr>
            </a:lvl2pPr>
            <a:lvl3pPr lvl="2" algn="r">
              <a:buNone/>
              <a:defRPr sz="1300">
                <a:solidFill>
                  <a:schemeClr val="lt2"/>
                </a:solidFill>
              </a:defRPr>
            </a:lvl3pPr>
            <a:lvl4pPr lvl="3" algn="r">
              <a:buNone/>
              <a:defRPr sz="1300">
                <a:solidFill>
                  <a:schemeClr val="lt2"/>
                </a:solidFill>
              </a:defRPr>
            </a:lvl4pPr>
            <a:lvl5pPr lvl="4" algn="r">
              <a:buNone/>
              <a:defRPr sz="1300">
                <a:solidFill>
                  <a:schemeClr val="lt2"/>
                </a:solidFill>
              </a:defRPr>
            </a:lvl5pPr>
            <a:lvl6pPr lvl="5" algn="r">
              <a:buNone/>
              <a:defRPr sz="1300">
                <a:solidFill>
                  <a:schemeClr val="lt2"/>
                </a:solidFill>
              </a:defRPr>
            </a:lvl6pPr>
            <a:lvl7pPr lvl="6" algn="r">
              <a:buNone/>
              <a:defRPr sz="1300">
                <a:solidFill>
                  <a:schemeClr val="lt2"/>
                </a:solidFill>
              </a:defRPr>
            </a:lvl7pPr>
            <a:lvl8pPr lvl="7" algn="r">
              <a:buNone/>
              <a:defRPr sz="1300">
                <a:solidFill>
                  <a:schemeClr val="lt2"/>
                </a:solidFill>
              </a:defRPr>
            </a:lvl8pPr>
            <a:lvl9pPr lvl="8" algn="r">
              <a:buNone/>
              <a:defRPr sz="13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kKg5j4M3GkQNb_SAue-oG04v4cHIFFJIFjJoCMIu_Cg/edit#heading=h.7q5ryjr9mtg"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canvas.emerson.edu/courses/1631581/pages/week-1-topic-notes-introduction-to-social-media-analytics?module_item_id=21014084" TargetMode="Externa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canvas.emerson.edu/courses/1631581/modul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wit.edu/accessibility/resourc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e/2PACX-1vScP-xasuMSSkBe-2eLdwh8DP-IZKsgNIzi_qWjkGBwyVulX1IXy8STJW4WUiOCGuBAzZk6HWPaJDlP/pub"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hyperlink" Target="https://www.sli.d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sli.do/"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s://www.emerson.edu/policy/itg-online-accessibil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it.edu/accessibilit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li.do/"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663076" y="333525"/>
            <a:ext cx="10158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Emerson at the Course Level Cont’d</a:t>
            </a:r>
            <a:endParaRPr/>
          </a:p>
        </p:txBody>
      </p:sp>
      <p:sp>
        <p:nvSpPr>
          <p:cNvPr id="144" name="Google Shape;144;p28"/>
          <p:cNvSpPr txBox="1">
            <a:spLocks noGrp="1"/>
          </p:cNvSpPr>
          <p:nvPr>
            <p:ph type="body" idx="1"/>
          </p:nvPr>
        </p:nvSpPr>
        <p:spPr>
          <a:xfrm>
            <a:off x="663075" y="1604200"/>
            <a:ext cx="10728000" cy="43902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900"/>
              </a:spcBef>
              <a:spcAft>
                <a:spcPts val="0"/>
              </a:spcAft>
              <a:buClr>
                <a:srgbClr val="000000"/>
              </a:buClr>
              <a:buSzPts val="2800"/>
              <a:buChar char="●"/>
            </a:pPr>
            <a:r>
              <a:rPr lang="en-US" sz="2800" dirty="0">
                <a:solidFill>
                  <a:srgbClr val="000000"/>
                </a:solidFill>
              </a:rPr>
              <a:t>Faculty submit PDFs and video to ITG at week 7 and week 14</a:t>
            </a:r>
            <a:endParaRPr sz="2800" dirty="0">
              <a:solidFill>
                <a:srgbClr val="000000"/>
              </a:solidFill>
            </a:endParaRPr>
          </a:p>
          <a:p>
            <a:pPr marL="914400" lvl="1" indent="-406400" algn="l" rtl="0">
              <a:lnSpc>
                <a:spcPct val="115000"/>
              </a:lnSpc>
              <a:spcBef>
                <a:spcPts val="0"/>
              </a:spcBef>
              <a:spcAft>
                <a:spcPts val="0"/>
              </a:spcAft>
              <a:buClr>
                <a:srgbClr val="000000"/>
              </a:buClr>
              <a:buSzPts val="2800"/>
              <a:buChar char="○"/>
            </a:pPr>
            <a:r>
              <a:rPr lang="en-US" sz="2800" dirty="0">
                <a:solidFill>
                  <a:srgbClr val="000000"/>
                </a:solidFill>
              </a:rPr>
              <a:t>PDFs remediated in-house using </a:t>
            </a:r>
            <a:r>
              <a:rPr lang="en-US" sz="2800" dirty="0" err="1">
                <a:solidFill>
                  <a:srgbClr val="000000"/>
                </a:solidFill>
              </a:rPr>
              <a:t>Abbyy</a:t>
            </a:r>
            <a:r>
              <a:rPr lang="en-US" sz="2800" dirty="0">
                <a:solidFill>
                  <a:srgbClr val="000000"/>
                </a:solidFill>
              </a:rPr>
              <a:t> FineReader and </a:t>
            </a:r>
            <a:br>
              <a:rPr lang="en-US" sz="2800" dirty="0">
                <a:solidFill>
                  <a:srgbClr val="000000"/>
                </a:solidFill>
              </a:rPr>
            </a:br>
            <a:r>
              <a:rPr lang="en-US" sz="2800" dirty="0">
                <a:solidFill>
                  <a:srgbClr val="000000"/>
                </a:solidFill>
              </a:rPr>
              <a:t>Acrobat Pro</a:t>
            </a:r>
            <a:endParaRPr sz="2800" dirty="0">
              <a:solidFill>
                <a:srgbClr val="000000"/>
              </a:solidFill>
            </a:endParaRPr>
          </a:p>
          <a:p>
            <a:pPr marL="914400" lvl="1" indent="-406400" algn="l" rtl="0">
              <a:lnSpc>
                <a:spcPct val="115000"/>
              </a:lnSpc>
              <a:spcBef>
                <a:spcPts val="0"/>
              </a:spcBef>
              <a:spcAft>
                <a:spcPts val="0"/>
              </a:spcAft>
              <a:buClr>
                <a:srgbClr val="000000"/>
              </a:buClr>
              <a:buSzPts val="2800"/>
              <a:buChar char="○"/>
            </a:pPr>
            <a:r>
              <a:rPr lang="en-US" sz="2800" dirty="0">
                <a:solidFill>
                  <a:srgbClr val="000000"/>
                </a:solidFill>
              </a:rPr>
              <a:t>Videos sent out for captioning to 3Play, Amara, or Panopto</a:t>
            </a:r>
            <a:br>
              <a:rPr lang="en-US" sz="2800" dirty="0">
                <a:solidFill>
                  <a:srgbClr val="000000"/>
                </a:solidFill>
              </a:rPr>
            </a:br>
            <a:endParaRPr sz="2800" dirty="0"/>
          </a:p>
          <a:p>
            <a:pPr marL="457200" lvl="0" indent="-406400" algn="l" rtl="0">
              <a:lnSpc>
                <a:spcPct val="115000"/>
              </a:lnSpc>
              <a:spcBef>
                <a:spcPts val="0"/>
              </a:spcBef>
              <a:spcAft>
                <a:spcPts val="0"/>
              </a:spcAft>
              <a:buClr>
                <a:srgbClr val="000000"/>
              </a:buClr>
              <a:buSzPts val="2800"/>
              <a:buChar char="●"/>
            </a:pPr>
            <a:r>
              <a:rPr lang="en-US" sz="2800" u="sng" dirty="0">
                <a:solidFill>
                  <a:schemeClr val="bg1"/>
                </a:solidFill>
                <a:hlinkClick r:id="rId3">
                  <a:extLst>
                    <a:ext uri="{A12FA001-AC4F-418D-AE19-62706E023703}">
                      <ahyp:hlinkClr xmlns:ahyp="http://schemas.microsoft.com/office/drawing/2018/hyperlinkcolor" val="tx"/>
                    </a:ext>
                  </a:extLst>
                </a:hlinkClick>
              </a:rPr>
              <a:t>Quality check</a:t>
            </a:r>
            <a:r>
              <a:rPr lang="en-US" sz="2800" dirty="0">
                <a:solidFill>
                  <a:schemeClr val="bg1"/>
                </a:solidFill>
              </a:rPr>
              <a:t> </a:t>
            </a:r>
            <a:r>
              <a:rPr lang="en-US" sz="2800" dirty="0">
                <a:solidFill>
                  <a:srgbClr val="000000"/>
                </a:solidFill>
              </a:rPr>
              <a:t>before course goes live</a:t>
            </a:r>
            <a:br>
              <a:rPr lang="en-US" sz="2800" dirty="0">
                <a:solidFill>
                  <a:srgbClr val="000000"/>
                </a:solidFill>
              </a:rPr>
            </a:br>
            <a:endParaRPr sz="2800" dirty="0">
              <a:solidFill>
                <a:srgbClr val="000000"/>
              </a:solidFill>
            </a:endParaRPr>
          </a:p>
          <a:p>
            <a:pPr marL="457200" lvl="0" indent="-406400" algn="l" rtl="0">
              <a:lnSpc>
                <a:spcPct val="100000"/>
              </a:lnSpc>
              <a:spcBef>
                <a:spcPts val="0"/>
              </a:spcBef>
              <a:spcAft>
                <a:spcPts val="0"/>
              </a:spcAft>
              <a:buClr>
                <a:srgbClr val="000000"/>
              </a:buClr>
              <a:buSzPts val="2800"/>
              <a:buChar char="●"/>
            </a:pPr>
            <a:r>
              <a:rPr lang="en-US" sz="2800" dirty="0">
                <a:solidFill>
                  <a:srgbClr val="000000"/>
                </a:solidFill>
              </a:rPr>
              <a:t>Run WAVE on all course pages, ALLY turned on in all online </a:t>
            </a:r>
            <a:r>
              <a:rPr lang="en-US" sz="3000" dirty="0">
                <a:solidFill>
                  <a:srgbClr val="000000"/>
                </a:solidFill>
              </a:rPr>
              <a:t>courses</a:t>
            </a:r>
            <a:endParaRPr sz="30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29" descr="Topic notes page in Canvas">
            <a:hlinkClick r:id="rId3"/>
          </p:cNvPr>
          <p:cNvPicPr preferRelativeResize="0"/>
          <p:nvPr/>
        </p:nvPicPr>
        <p:blipFill rotWithShape="1">
          <a:blip r:embed="rId4">
            <a:alphaModFix/>
          </a:blip>
          <a:srcRect l="25037" t="11504" b="14749"/>
          <a:stretch/>
        </p:blipFill>
        <p:spPr>
          <a:xfrm>
            <a:off x="7590450" y="1668625"/>
            <a:ext cx="4322726" cy="4535875"/>
          </a:xfrm>
          <a:prstGeom prst="rect">
            <a:avLst/>
          </a:prstGeom>
          <a:noFill/>
          <a:ln w="9525" cap="flat" cmpd="sng">
            <a:solidFill>
              <a:srgbClr val="000000"/>
            </a:solidFill>
            <a:prstDash val="solid"/>
            <a:round/>
            <a:headEnd type="none" w="sm" len="sm"/>
            <a:tailEnd type="none" w="sm" len="sm"/>
          </a:ln>
        </p:spPr>
      </p:pic>
      <p:pic>
        <p:nvPicPr>
          <p:cNvPr id="152" name="Google Shape;152;p29" descr="User's Canvas calendar"/>
          <p:cNvPicPr preferRelativeResize="0"/>
          <p:nvPr/>
        </p:nvPicPr>
        <p:blipFill rotWithShape="1">
          <a:blip r:embed="rId5">
            <a:alphaModFix/>
          </a:blip>
          <a:srcRect t="2037"/>
          <a:stretch/>
        </p:blipFill>
        <p:spPr>
          <a:xfrm>
            <a:off x="270300" y="1668625"/>
            <a:ext cx="3116249" cy="4066224"/>
          </a:xfrm>
          <a:prstGeom prst="rect">
            <a:avLst/>
          </a:prstGeom>
          <a:noFill/>
          <a:ln w="9525" cap="flat" cmpd="sng">
            <a:solidFill>
              <a:srgbClr val="000000"/>
            </a:solidFill>
            <a:prstDash val="solid"/>
            <a:round/>
            <a:headEnd type="none" w="sm" len="sm"/>
            <a:tailEnd type="none" w="sm" len="sm"/>
          </a:ln>
        </p:spPr>
      </p:pic>
      <p:pic>
        <p:nvPicPr>
          <p:cNvPr id="153" name="Google Shape;153;p29" descr="Canvas modules page">
            <a:hlinkClick r:id="rId6"/>
          </p:cNvPr>
          <p:cNvPicPr preferRelativeResize="0"/>
          <p:nvPr/>
        </p:nvPicPr>
        <p:blipFill rotWithShape="1">
          <a:blip r:embed="rId7">
            <a:alphaModFix/>
          </a:blip>
          <a:srcRect l="13337"/>
          <a:stretch/>
        </p:blipFill>
        <p:spPr>
          <a:xfrm>
            <a:off x="3669026" y="1668625"/>
            <a:ext cx="3591348" cy="4066225"/>
          </a:xfrm>
          <a:prstGeom prst="rect">
            <a:avLst/>
          </a:prstGeom>
          <a:noFill/>
          <a:ln w="9525" cap="flat" cmpd="sng">
            <a:solidFill>
              <a:srgbClr val="000000"/>
            </a:solidFill>
            <a:prstDash val="solid"/>
            <a:round/>
            <a:headEnd type="none" w="sm" len="sm"/>
            <a:tailEnd type="none" w="sm" len="sm"/>
          </a:ln>
        </p:spPr>
      </p:pic>
      <p:sp>
        <p:nvSpPr>
          <p:cNvPr id="150" name="Google Shape;150;p29"/>
          <p:cNvSpPr txBox="1">
            <a:spLocks noGrp="1"/>
          </p:cNvSpPr>
          <p:nvPr>
            <p:ph type="title"/>
          </p:nvPr>
        </p:nvSpPr>
        <p:spPr>
          <a:xfrm>
            <a:off x="663072" y="333532"/>
            <a:ext cx="10833900" cy="1143000"/>
          </a:xfrm>
          <a:prstGeom prst="rect">
            <a:avLst/>
          </a:prstGeom>
        </p:spPr>
        <p:txBody>
          <a:bodyPr spcFirstLastPara="1" wrap="square" lIns="121900" tIns="60925" rIns="121900" bIns="60925" anchor="t" anchorCtr="0">
            <a:noAutofit/>
          </a:bodyPr>
          <a:lstStyle/>
          <a:p>
            <a:pPr marL="0" lvl="0" indent="0" algn="l" rtl="0">
              <a:spcBef>
                <a:spcPts val="0"/>
              </a:spcBef>
              <a:spcAft>
                <a:spcPts val="0"/>
              </a:spcAft>
              <a:buNone/>
            </a:pPr>
            <a:r>
              <a:rPr lang="en-US"/>
              <a:t>Here’s what that looks like in practice: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63" name="Google Shape;163;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115490" y="5630160"/>
            <a:ext cx="2433935" cy="479679"/>
          </a:xfrm>
          <a:prstGeom prst="rect">
            <a:avLst/>
          </a:prstGeom>
          <a:noFill/>
          <a:ln>
            <a:noFill/>
          </a:ln>
        </p:spPr>
      </p:pic>
      <p:sp>
        <p:nvSpPr>
          <p:cNvPr id="164" name="Google Shape;164;p30">
            <a:extLst>
              <a:ext uri="{C183D7F6-B498-43B3-948B-1728B52AA6E4}">
                <adec:decorative xmlns:adec="http://schemas.microsoft.com/office/drawing/2017/decorative" val="1"/>
              </a:ext>
            </a:extLst>
          </p:cNvPr>
          <p:cNvSpPr/>
          <p:nvPr/>
        </p:nvSpPr>
        <p:spPr>
          <a:xfrm>
            <a:off x="6464450" y="5644921"/>
            <a:ext cx="1497600" cy="479700"/>
          </a:xfrm>
          <a:prstGeom prst="rightArrow">
            <a:avLst>
              <a:gd name="adj1" fmla="val 50000"/>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62" name="Google Shape;162;p3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399000" y="5584850"/>
            <a:ext cx="770707" cy="539750"/>
          </a:xfrm>
          <a:prstGeom prst="rect">
            <a:avLst/>
          </a:prstGeom>
          <a:noFill/>
          <a:ln>
            <a:noFill/>
          </a:ln>
        </p:spPr>
      </p:pic>
      <p:pic>
        <p:nvPicPr>
          <p:cNvPr id="161" name="Google Shape;161;p3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926375" y="1690825"/>
            <a:ext cx="8037024" cy="3775123"/>
          </a:xfrm>
          <a:prstGeom prst="rect">
            <a:avLst/>
          </a:prstGeom>
          <a:noFill/>
          <a:ln>
            <a:noFill/>
          </a:ln>
        </p:spPr>
      </p:pic>
      <p:pic>
        <p:nvPicPr>
          <p:cNvPr id="160" name="Google Shape;160;p30" descr="email sent to faculty about deadlines"/>
          <p:cNvPicPr preferRelativeResize="0"/>
          <p:nvPr/>
        </p:nvPicPr>
        <p:blipFill>
          <a:blip r:embed="rId6">
            <a:alphaModFix/>
          </a:blip>
          <a:stretch>
            <a:fillRect/>
          </a:stretch>
        </p:blipFill>
        <p:spPr>
          <a:xfrm>
            <a:off x="250950" y="1690825"/>
            <a:ext cx="3599224" cy="4060474"/>
          </a:xfrm>
          <a:prstGeom prst="rect">
            <a:avLst/>
          </a:prstGeom>
          <a:noFill/>
          <a:ln>
            <a:noFill/>
          </a:ln>
        </p:spPr>
      </p:pic>
      <p:sp>
        <p:nvSpPr>
          <p:cNvPr id="159" name="Google Shape;159;p30"/>
          <p:cNvSpPr txBox="1">
            <a:spLocks noGrp="1"/>
          </p:cNvSpPr>
          <p:nvPr>
            <p:ph type="title"/>
          </p:nvPr>
        </p:nvSpPr>
        <p:spPr>
          <a:xfrm>
            <a:off x="663072" y="333532"/>
            <a:ext cx="10833900" cy="1143000"/>
          </a:xfrm>
          <a:prstGeom prst="rect">
            <a:avLst/>
          </a:prstGeom>
        </p:spPr>
        <p:txBody>
          <a:bodyPr spcFirstLastPara="1" wrap="square" lIns="121900" tIns="60925" rIns="121900" bIns="60925" anchor="t" anchorCtr="0">
            <a:noAutofit/>
          </a:bodyPr>
          <a:lstStyle/>
          <a:p>
            <a:pPr marL="0" lvl="0" indent="0" algn="ctr" rtl="0">
              <a:spcBef>
                <a:spcPts val="0"/>
              </a:spcBef>
              <a:spcAft>
                <a:spcPts val="0"/>
              </a:spcAft>
              <a:buNone/>
            </a:pPr>
            <a:r>
              <a:rPr lang="en-US" dirty="0"/>
              <a:t>Here’s how we make it happen: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2" name="Google Shape;172;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45152" y="1788464"/>
            <a:ext cx="10624002" cy="3988076"/>
          </a:xfrm>
          <a:prstGeom prst="rect">
            <a:avLst/>
          </a:prstGeom>
          <a:noFill/>
          <a:ln>
            <a:noFill/>
          </a:ln>
        </p:spPr>
      </p:pic>
      <p:pic>
        <p:nvPicPr>
          <p:cNvPr id="171" name="Google Shape;171;p31" descr="Example of the Ally course site in Bb. It contains three modules: how to make word, PPT, and PDF documents accessible."/>
          <p:cNvPicPr preferRelativeResize="0"/>
          <p:nvPr/>
        </p:nvPicPr>
        <p:blipFill>
          <a:blip r:embed="rId4">
            <a:alphaModFix/>
          </a:blip>
          <a:stretch>
            <a:fillRect/>
          </a:stretch>
        </p:blipFill>
        <p:spPr>
          <a:xfrm>
            <a:off x="2130050" y="1230250"/>
            <a:ext cx="7931901" cy="5104501"/>
          </a:xfrm>
          <a:prstGeom prst="rect">
            <a:avLst/>
          </a:prstGeom>
          <a:noFill/>
          <a:ln>
            <a:noFill/>
          </a:ln>
        </p:spPr>
      </p:pic>
      <p:sp>
        <p:nvSpPr>
          <p:cNvPr id="170" name="Google Shape;170;p31"/>
          <p:cNvSpPr txBox="1">
            <a:spLocks noGrp="1"/>
          </p:cNvSpPr>
          <p:nvPr>
            <p:ph type="title"/>
          </p:nvPr>
        </p:nvSpPr>
        <p:spPr>
          <a:xfrm>
            <a:off x="663072" y="104932"/>
            <a:ext cx="10833900" cy="1143000"/>
          </a:xfrm>
          <a:prstGeom prst="rect">
            <a:avLst/>
          </a:prstGeom>
        </p:spPr>
        <p:txBody>
          <a:bodyPr spcFirstLastPara="1" wrap="square" lIns="121900" tIns="60925" rIns="121900" bIns="60925" anchor="t" anchorCtr="0">
            <a:noAutofit/>
          </a:bodyPr>
          <a:lstStyle/>
          <a:p>
            <a:pPr marL="0" lvl="0" indent="0" algn="ctr" rtl="0">
              <a:spcBef>
                <a:spcPts val="0"/>
              </a:spcBef>
              <a:spcAft>
                <a:spcPts val="0"/>
              </a:spcAft>
              <a:buNone/>
            </a:pPr>
            <a:r>
              <a:rPr lang="en-US" dirty="0"/>
              <a:t>Wentworth Accessible Course Pilot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17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fade">
                                      <p:cBhvr>
                                        <p:cTn id="11"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9" name="Google Shape;179;p32" descr="Screen shot of the resource guide for Wentworth's digital accessibility page located at wit.edu/accessibility/resources"/>
          <p:cNvPicPr preferRelativeResize="0"/>
          <p:nvPr/>
        </p:nvPicPr>
        <p:blipFill>
          <a:blip r:embed="rId3">
            <a:alphaModFix/>
          </a:blip>
          <a:stretch>
            <a:fillRect/>
          </a:stretch>
        </p:blipFill>
        <p:spPr>
          <a:xfrm>
            <a:off x="5484175" y="1770075"/>
            <a:ext cx="6542126" cy="4037150"/>
          </a:xfrm>
          <a:prstGeom prst="rect">
            <a:avLst/>
          </a:prstGeom>
          <a:noFill/>
          <a:ln>
            <a:noFill/>
          </a:ln>
        </p:spPr>
      </p:pic>
      <p:sp>
        <p:nvSpPr>
          <p:cNvPr id="180" name="Google Shape;180;p32"/>
          <p:cNvSpPr txBox="1"/>
          <p:nvPr/>
        </p:nvSpPr>
        <p:spPr>
          <a:xfrm>
            <a:off x="335850" y="1312875"/>
            <a:ext cx="4884900" cy="46197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Font typeface="Calibri"/>
              <a:buChar char="●"/>
            </a:pPr>
            <a:r>
              <a:rPr lang="en-US" sz="2600" dirty="0">
                <a:latin typeface="Calibri"/>
                <a:ea typeface="Calibri"/>
                <a:cs typeface="Calibri"/>
                <a:sym typeface="Calibri"/>
              </a:rPr>
              <a:t>Accessibility guidelines and best practices:</a:t>
            </a:r>
            <a:endParaRPr sz="2600" dirty="0">
              <a:latin typeface="Calibri"/>
              <a:ea typeface="Calibri"/>
              <a:cs typeface="Calibri"/>
              <a:sym typeface="Calibri"/>
            </a:endParaRPr>
          </a:p>
          <a:p>
            <a:pPr marL="914400" lvl="1" indent="-393700" algn="l" rtl="0">
              <a:spcBef>
                <a:spcPts val="0"/>
              </a:spcBef>
              <a:spcAft>
                <a:spcPts val="0"/>
              </a:spcAft>
              <a:buClr>
                <a:srgbClr val="000000"/>
              </a:buClr>
              <a:buSzPts val="2600"/>
              <a:buFont typeface="Calibri"/>
              <a:buChar char="○"/>
            </a:pPr>
            <a:r>
              <a:rPr lang="en-US" sz="2600" dirty="0">
                <a:latin typeface="Calibri"/>
                <a:ea typeface="Calibri"/>
                <a:cs typeface="Calibri"/>
                <a:sym typeface="Calibri"/>
              </a:rPr>
              <a:t>All videos captioned using 3Play or Panopto</a:t>
            </a:r>
            <a:br>
              <a:rPr lang="en-US" sz="2600" dirty="0">
                <a:latin typeface="Calibri"/>
                <a:ea typeface="Calibri"/>
                <a:cs typeface="Calibri"/>
                <a:sym typeface="Calibri"/>
              </a:rPr>
            </a:br>
            <a:endParaRPr sz="2600" dirty="0">
              <a:latin typeface="Calibri"/>
              <a:ea typeface="Calibri"/>
              <a:cs typeface="Calibri"/>
              <a:sym typeface="Calibri"/>
            </a:endParaRPr>
          </a:p>
          <a:p>
            <a:pPr marL="914400" lvl="1" indent="-393700" algn="l" rtl="0">
              <a:spcBef>
                <a:spcPts val="0"/>
              </a:spcBef>
              <a:spcAft>
                <a:spcPts val="0"/>
              </a:spcAft>
              <a:buClr>
                <a:srgbClr val="000000"/>
              </a:buClr>
              <a:buSzPts val="2600"/>
              <a:buFont typeface="Calibri"/>
              <a:buChar char="○"/>
            </a:pPr>
            <a:r>
              <a:rPr lang="en-US" sz="2600" dirty="0">
                <a:latin typeface="Calibri"/>
                <a:ea typeface="Calibri"/>
                <a:cs typeface="Calibri"/>
                <a:sym typeface="Calibri"/>
              </a:rPr>
              <a:t>Basic LMS course navigation</a:t>
            </a:r>
            <a:br>
              <a:rPr lang="en-US" sz="2600" dirty="0">
                <a:latin typeface="Calibri"/>
                <a:ea typeface="Calibri"/>
                <a:cs typeface="Calibri"/>
                <a:sym typeface="Calibri"/>
              </a:rPr>
            </a:br>
            <a:endParaRPr sz="2600" dirty="0">
              <a:latin typeface="Calibri"/>
              <a:ea typeface="Calibri"/>
              <a:cs typeface="Calibri"/>
              <a:sym typeface="Calibri"/>
            </a:endParaRPr>
          </a:p>
          <a:p>
            <a:pPr marL="914400" lvl="1" indent="-393700" algn="l" rtl="0">
              <a:spcBef>
                <a:spcPts val="0"/>
              </a:spcBef>
              <a:spcAft>
                <a:spcPts val="0"/>
              </a:spcAft>
              <a:buClr>
                <a:srgbClr val="000000"/>
              </a:buClr>
              <a:buSzPts val="2600"/>
              <a:buFont typeface="Calibri"/>
              <a:buChar char="○"/>
            </a:pPr>
            <a:r>
              <a:rPr lang="en-US" sz="26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Online resource guide</a:t>
            </a:r>
            <a:r>
              <a:rPr lang="en-US" sz="2600" dirty="0">
                <a:solidFill>
                  <a:schemeClr val="bg1"/>
                </a:solidFill>
                <a:latin typeface="Calibri"/>
                <a:ea typeface="Calibri"/>
                <a:cs typeface="Calibri"/>
                <a:sym typeface="Calibri"/>
              </a:rPr>
              <a:t> </a:t>
            </a:r>
            <a:r>
              <a:rPr lang="en-US" sz="2600" dirty="0">
                <a:latin typeface="Calibri"/>
                <a:ea typeface="Calibri"/>
                <a:cs typeface="Calibri"/>
                <a:sym typeface="Calibri"/>
              </a:rPr>
              <a:t>and Acrobat Pro software</a:t>
            </a:r>
            <a:br>
              <a:rPr lang="en-US" sz="2600" dirty="0">
                <a:latin typeface="Calibri"/>
                <a:ea typeface="Calibri"/>
                <a:cs typeface="Calibri"/>
                <a:sym typeface="Calibri"/>
              </a:rPr>
            </a:br>
            <a:endParaRPr sz="2600" dirty="0">
              <a:latin typeface="Calibri"/>
              <a:ea typeface="Calibri"/>
              <a:cs typeface="Calibri"/>
              <a:sym typeface="Calibri"/>
            </a:endParaRPr>
          </a:p>
          <a:p>
            <a:pPr marL="914400" lvl="1" indent="-393700" algn="l" rtl="0">
              <a:spcBef>
                <a:spcPts val="0"/>
              </a:spcBef>
              <a:spcAft>
                <a:spcPts val="0"/>
              </a:spcAft>
              <a:buClr>
                <a:srgbClr val="000000"/>
              </a:buClr>
              <a:buSzPts val="2600"/>
              <a:buFont typeface="Calibri"/>
              <a:buChar char="○"/>
            </a:pPr>
            <a:r>
              <a:rPr lang="en-US" sz="2600" dirty="0">
                <a:latin typeface="Calibri"/>
                <a:ea typeface="Calibri"/>
                <a:cs typeface="Calibri"/>
                <a:sym typeface="Calibri"/>
              </a:rPr>
              <a:t>Course readiness checks (CPCE Online)</a:t>
            </a:r>
            <a:endParaRPr sz="2600" dirty="0">
              <a:latin typeface="Calibri"/>
              <a:ea typeface="Calibri"/>
              <a:cs typeface="Calibri"/>
              <a:sym typeface="Calibri"/>
            </a:endParaRPr>
          </a:p>
        </p:txBody>
      </p:sp>
      <p:sp>
        <p:nvSpPr>
          <p:cNvPr id="178" name="Google Shape;178;p32"/>
          <p:cNvSpPr txBox="1">
            <a:spLocks noGrp="1"/>
          </p:cNvSpPr>
          <p:nvPr>
            <p:ph type="title"/>
          </p:nvPr>
        </p:nvSpPr>
        <p:spPr>
          <a:xfrm>
            <a:off x="818447" y="112932"/>
            <a:ext cx="10833900" cy="11430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dirty="0"/>
              <a:t>Wentworth Accessibility Resources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663071" y="333532"/>
            <a:ext cx="9066600" cy="1143000"/>
          </a:xfrm>
          <a:prstGeom prst="rect">
            <a:avLst/>
          </a:prstGeom>
        </p:spPr>
        <p:txBody>
          <a:bodyPr spcFirstLastPara="1" wrap="square" lIns="121900" tIns="60925" rIns="121900" bIns="60925" anchor="t" anchorCtr="0">
            <a:noAutofit/>
          </a:bodyPr>
          <a:lstStyle/>
          <a:p>
            <a:pPr marL="0" lvl="0" indent="0" algn="l" rtl="0">
              <a:spcBef>
                <a:spcPts val="0"/>
              </a:spcBef>
              <a:spcAft>
                <a:spcPts val="0"/>
              </a:spcAft>
              <a:buNone/>
            </a:pPr>
            <a:r>
              <a:rPr lang="en-US" dirty="0"/>
              <a:t>Poll Time!</a:t>
            </a:r>
            <a:endParaRPr dirty="0"/>
          </a:p>
        </p:txBody>
      </p:sp>
      <p:sp>
        <p:nvSpPr>
          <p:cNvPr id="187" name="Google Shape;187;p33"/>
          <p:cNvSpPr txBox="1">
            <a:spLocks noGrp="1"/>
          </p:cNvSpPr>
          <p:nvPr>
            <p:ph type="body" idx="1"/>
          </p:nvPr>
        </p:nvSpPr>
        <p:spPr>
          <a:xfrm>
            <a:off x="663075" y="1604200"/>
            <a:ext cx="9465600" cy="4212900"/>
          </a:xfrm>
          <a:prstGeom prst="rect">
            <a:avLst/>
          </a:prstGeom>
        </p:spPr>
        <p:txBody>
          <a:bodyPr spcFirstLastPara="1" wrap="square" lIns="121900" tIns="60925" rIns="121900" bIns="60925" anchor="t" anchorCtr="0">
            <a:noAutofit/>
          </a:bodyPr>
          <a:lstStyle/>
          <a:p>
            <a:pPr marL="0" lvl="0" indent="0" algn="l" rtl="0">
              <a:spcBef>
                <a:spcPts val="900"/>
              </a:spcBef>
              <a:spcAft>
                <a:spcPts val="0"/>
              </a:spcAft>
              <a:buNone/>
            </a:pPr>
            <a:r>
              <a:rPr lang="en-US" sz="3600" dirty="0">
                <a:solidFill>
                  <a:srgbClr val="000000"/>
                </a:solidFill>
                <a:latin typeface="Calibri"/>
                <a:ea typeface="Calibri"/>
                <a:cs typeface="Calibri"/>
                <a:sym typeface="Calibri"/>
              </a:rPr>
              <a:t>What policies/guidelines for documents (pdf, doc, ppt, etc.) does your institution have?</a:t>
            </a:r>
            <a:br>
              <a:rPr lang="en-US" sz="3600" dirty="0">
                <a:solidFill>
                  <a:srgbClr val="000000"/>
                </a:solidFill>
              </a:rPr>
            </a:br>
            <a:endParaRPr sz="3600" dirty="0">
              <a:solidFill>
                <a:srgbClr val="000000"/>
              </a:solidFill>
            </a:endParaRPr>
          </a:p>
          <a:p>
            <a:pPr marL="0" lvl="0" indent="0" algn="ctr" rtl="0">
              <a:lnSpc>
                <a:spcPct val="100000"/>
              </a:lnSpc>
              <a:spcBef>
                <a:spcPts val="2100"/>
              </a:spcBef>
              <a:spcAft>
                <a:spcPts val="0"/>
              </a:spcAft>
              <a:buClr>
                <a:schemeClr val="dk1"/>
              </a:buClr>
              <a:buSzPts val="1100"/>
              <a:buFont typeface="Arial"/>
              <a:buNone/>
            </a:pPr>
            <a:r>
              <a:rPr lang="en-US" sz="3600" dirty="0">
                <a:solidFill>
                  <a:srgbClr val="000000"/>
                </a:solidFill>
                <a:latin typeface="Calibri"/>
                <a:ea typeface="Calibri"/>
                <a:cs typeface="Calibri"/>
                <a:sym typeface="Calibri"/>
              </a:rPr>
              <a:t>Answer at </a:t>
            </a:r>
            <a:r>
              <a:rPr lang="en-US" sz="3600" b="1" u="sng" dirty="0">
                <a:solidFill>
                  <a:schemeClr val="bg1"/>
                </a:solidFill>
                <a:highlight>
                  <a:schemeClr val="dk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https://www.sli.do/</a:t>
            </a:r>
            <a:r>
              <a:rPr lang="en-US" sz="3600" b="1" dirty="0">
                <a:solidFill>
                  <a:schemeClr val="bg1"/>
                </a:solidFill>
                <a:highlight>
                  <a:schemeClr val="dk1"/>
                </a:highlight>
                <a:latin typeface="Calibri"/>
                <a:ea typeface="Calibri"/>
                <a:cs typeface="Calibri"/>
                <a:sym typeface="Calibri"/>
              </a:rPr>
              <a:t> </a:t>
            </a:r>
            <a:endParaRPr sz="3600" b="1" dirty="0">
              <a:solidFill>
                <a:schemeClr val="bg1"/>
              </a:solidFill>
              <a:highlight>
                <a:schemeClr val="dk1"/>
              </a:highlight>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en-US" sz="3600" dirty="0">
                <a:solidFill>
                  <a:srgbClr val="000000"/>
                </a:solidFill>
                <a:latin typeface="Calibri"/>
                <a:ea typeface="Calibri"/>
                <a:cs typeface="Calibri"/>
                <a:sym typeface="Calibri"/>
              </a:rPr>
              <a:t>Event code </a:t>
            </a:r>
            <a:r>
              <a:rPr lang="en-US" sz="3600" b="1" dirty="0" err="1">
                <a:solidFill>
                  <a:srgbClr val="000000"/>
                </a:solidFill>
                <a:highlight>
                  <a:schemeClr val="dk1"/>
                </a:highlight>
                <a:latin typeface="Calibri"/>
                <a:ea typeface="Calibri"/>
                <a:cs typeface="Calibri"/>
                <a:sym typeface="Calibri"/>
              </a:rPr>
              <a:t>fluffylion</a:t>
            </a:r>
            <a:endParaRPr sz="36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663071" y="333532"/>
            <a:ext cx="9066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Open Discussion</a:t>
            </a:r>
            <a:endParaRPr/>
          </a:p>
        </p:txBody>
      </p:sp>
      <p:sp>
        <p:nvSpPr>
          <p:cNvPr id="193" name="Google Shape;193;p34"/>
          <p:cNvSpPr txBox="1">
            <a:spLocks noGrp="1"/>
          </p:cNvSpPr>
          <p:nvPr>
            <p:ph type="body" idx="1"/>
          </p:nvPr>
        </p:nvSpPr>
        <p:spPr>
          <a:xfrm>
            <a:off x="820728" y="1730335"/>
            <a:ext cx="9066600" cy="4212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3000" u="sng"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Resource doc available</a:t>
            </a:r>
            <a:r>
              <a:rPr lang="en-US" sz="3000" dirty="0">
                <a:solidFill>
                  <a:srgbClr val="000000"/>
                </a:solidFill>
                <a:latin typeface="Calibri"/>
                <a:ea typeface="Calibri"/>
                <a:cs typeface="Calibri"/>
                <a:sym typeface="Calibri"/>
              </a:rPr>
              <a:t>: </a:t>
            </a:r>
            <a:r>
              <a:rPr lang="en-US" sz="3000" dirty="0">
                <a:solidFill>
                  <a:srgbClr val="000000"/>
                </a:solidFill>
                <a:highlight>
                  <a:srgbClr val="FFFFFF"/>
                </a:highlight>
                <a:latin typeface="Calibri"/>
                <a:ea typeface="Calibri"/>
                <a:cs typeface="Calibri"/>
                <a:sym typeface="Calibri"/>
              </a:rPr>
              <a:t>http://ec1880.us/5398L</a:t>
            </a:r>
            <a:br>
              <a:rPr lang="en-US" sz="3000" b="1" dirty="0">
                <a:solidFill>
                  <a:srgbClr val="000000"/>
                </a:solidFill>
                <a:latin typeface="Calibri"/>
                <a:ea typeface="Calibri"/>
                <a:cs typeface="Calibri"/>
                <a:sym typeface="Calibri"/>
              </a:rPr>
            </a:br>
            <a:br>
              <a:rPr lang="en-US" sz="3000" b="1" dirty="0">
                <a:solidFill>
                  <a:srgbClr val="000000"/>
                </a:solidFill>
                <a:latin typeface="Calibri"/>
                <a:ea typeface="Calibri"/>
                <a:cs typeface="Calibri"/>
                <a:sym typeface="Calibri"/>
              </a:rPr>
            </a:br>
            <a:endParaRPr sz="3000" b="1" dirty="0">
              <a:solidFill>
                <a:srgbClr val="000000"/>
              </a:solidFill>
              <a:latin typeface="Calibri"/>
              <a:ea typeface="Calibri"/>
              <a:cs typeface="Calibri"/>
              <a:sym typeface="Calibri"/>
            </a:endParaRPr>
          </a:p>
          <a:p>
            <a:pPr marL="0" lvl="0" indent="0" algn="ctr" rtl="0">
              <a:lnSpc>
                <a:spcPct val="100000"/>
              </a:lnSpc>
              <a:spcBef>
                <a:spcPts val="2100"/>
              </a:spcBef>
              <a:spcAft>
                <a:spcPts val="2100"/>
              </a:spcAft>
              <a:buNone/>
            </a:pPr>
            <a:r>
              <a:rPr lang="en-US" sz="3000" dirty="0">
                <a:solidFill>
                  <a:srgbClr val="000000"/>
                </a:solidFill>
                <a:latin typeface="Calibri"/>
                <a:ea typeface="Calibri"/>
                <a:cs typeface="Calibri"/>
                <a:sym typeface="Calibri"/>
              </a:rPr>
              <a:t>Answers at </a:t>
            </a:r>
            <a:r>
              <a:rPr lang="en-US" sz="3000" b="1" u="sng" dirty="0">
                <a:solidFill>
                  <a:schemeClr val="bg1"/>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https://www.sli.do/</a:t>
            </a:r>
            <a:r>
              <a:rPr lang="en-US" sz="3000" b="1" dirty="0">
                <a:solidFill>
                  <a:schemeClr val="bg1"/>
                </a:solidFill>
                <a:highlight>
                  <a:srgbClr val="FFFFFF"/>
                </a:highlight>
                <a:latin typeface="Calibri"/>
                <a:ea typeface="Calibri"/>
                <a:cs typeface="Calibri"/>
                <a:sym typeface="Calibri"/>
              </a:rPr>
              <a:t>  </a:t>
            </a:r>
            <a:br>
              <a:rPr lang="en-US" sz="3000" b="1" dirty="0">
                <a:solidFill>
                  <a:srgbClr val="000000"/>
                </a:solidFill>
                <a:highlight>
                  <a:srgbClr val="FFFFFF"/>
                </a:highlight>
                <a:latin typeface="Calibri"/>
                <a:ea typeface="Calibri"/>
                <a:cs typeface="Calibri"/>
                <a:sym typeface="Calibri"/>
              </a:rPr>
            </a:br>
            <a:r>
              <a:rPr lang="en-US" sz="3000" dirty="0">
                <a:solidFill>
                  <a:srgbClr val="000000"/>
                </a:solidFill>
                <a:highlight>
                  <a:srgbClr val="FFFFFF"/>
                </a:highlight>
              </a:rPr>
              <a:t>Enter </a:t>
            </a:r>
            <a:r>
              <a:rPr lang="en-US" sz="3000" dirty="0">
                <a:solidFill>
                  <a:srgbClr val="000000"/>
                </a:solidFill>
              </a:rPr>
              <a:t>e</a:t>
            </a:r>
            <a:r>
              <a:rPr lang="en-US" sz="3000" dirty="0">
                <a:solidFill>
                  <a:srgbClr val="000000"/>
                </a:solidFill>
                <a:latin typeface="Calibri"/>
                <a:ea typeface="Calibri"/>
                <a:cs typeface="Calibri"/>
                <a:sym typeface="Calibri"/>
              </a:rPr>
              <a:t>vent code </a:t>
            </a:r>
            <a:r>
              <a:rPr lang="en-US" sz="3000" b="1" dirty="0" err="1">
                <a:solidFill>
                  <a:srgbClr val="000000"/>
                </a:solidFill>
                <a:highlight>
                  <a:srgbClr val="FFFFFF"/>
                </a:highlight>
                <a:latin typeface="Calibri"/>
                <a:ea typeface="Calibri"/>
                <a:cs typeface="Calibri"/>
                <a:sym typeface="Calibri"/>
              </a:rPr>
              <a:t>fluffylion</a:t>
            </a:r>
            <a:endParaRPr sz="3000" b="1" dirty="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679047" y="238357"/>
            <a:ext cx="10833900" cy="1143000"/>
          </a:xfrm>
          <a:prstGeom prst="rect">
            <a:avLst/>
          </a:prstGeom>
          <a:noFill/>
          <a:ln>
            <a:noFill/>
          </a:ln>
        </p:spPr>
        <p:txBody>
          <a:bodyPr spcFirstLastPara="1" wrap="square" lIns="121900" tIns="60925" rIns="121900" bIns="60925" anchor="ctr" anchorCtr="0">
            <a:noAutofit/>
          </a:bodyPr>
          <a:lstStyle/>
          <a:p>
            <a:pPr marL="0" lvl="0" indent="0" algn="ctr" rtl="0">
              <a:spcBef>
                <a:spcPts val="0"/>
              </a:spcBef>
              <a:spcAft>
                <a:spcPts val="0"/>
              </a:spcAft>
              <a:buClr>
                <a:srgbClr val="000000"/>
              </a:buClr>
              <a:buSzPts val="1100"/>
              <a:buFont typeface="Arial"/>
              <a:buNone/>
            </a:pPr>
            <a:r>
              <a:rPr lang="en-US" sz="4800">
                <a:solidFill>
                  <a:srgbClr val="073763"/>
                </a:solidFill>
              </a:rPr>
              <a:t>Complete Session Evaluation</a:t>
            </a:r>
            <a:endParaRPr sz="4800">
              <a:solidFill>
                <a:srgbClr val="073763"/>
              </a:solidFill>
            </a:endParaRPr>
          </a:p>
        </p:txBody>
      </p:sp>
      <p:sp>
        <p:nvSpPr>
          <p:cNvPr id="204" name="Google Shape;204;p35"/>
          <p:cNvSpPr txBox="1"/>
          <p:nvPr/>
        </p:nvSpPr>
        <p:spPr>
          <a:xfrm>
            <a:off x="601550" y="1393915"/>
            <a:ext cx="11420700" cy="77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latin typeface="Calibri"/>
                <a:ea typeface="Calibri"/>
                <a:cs typeface="Calibri"/>
                <a:sym typeface="Calibri"/>
              </a:rPr>
              <a:t>There are two ways to access the session and presenter evaluations:</a:t>
            </a:r>
            <a:endParaRPr sz="3000"/>
          </a:p>
        </p:txBody>
      </p:sp>
      <p:sp>
        <p:nvSpPr>
          <p:cNvPr id="200" name="Google Shape;200;p35"/>
          <p:cNvSpPr txBox="1"/>
          <p:nvPr/>
        </p:nvSpPr>
        <p:spPr>
          <a:xfrm>
            <a:off x="1191050" y="2262408"/>
            <a:ext cx="3695700" cy="9837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en-US" sz="2200" b="0" i="0" u="none" strike="noStrike" cap="none" dirty="0">
                <a:solidFill>
                  <a:schemeClr val="bg1"/>
                </a:solidFill>
                <a:latin typeface="Calibri"/>
                <a:ea typeface="Calibri"/>
                <a:cs typeface="Calibri"/>
                <a:sym typeface="Calibri"/>
              </a:rPr>
              <a:t>First you can access by the online agenda: </a:t>
            </a:r>
            <a:r>
              <a:rPr lang="en-US" sz="2200" dirty="0">
                <a:solidFill>
                  <a:schemeClr val="bg1"/>
                </a:solidFill>
                <a:latin typeface="Calibri"/>
                <a:ea typeface="Calibri"/>
                <a:cs typeface="Calibri"/>
                <a:sym typeface="Calibri"/>
              </a:rPr>
              <a:t>C</a:t>
            </a:r>
            <a:r>
              <a:rPr lang="en-US" sz="2200" b="0" i="0" u="none" strike="noStrike" cap="none" dirty="0">
                <a:solidFill>
                  <a:schemeClr val="bg1"/>
                </a:solidFill>
                <a:latin typeface="Calibri"/>
                <a:ea typeface="Calibri"/>
                <a:cs typeface="Calibri"/>
                <a:sym typeface="Calibri"/>
              </a:rPr>
              <a:t>lick on the “</a:t>
            </a:r>
            <a:r>
              <a:rPr lang="en-US" sz="2200" b="0" i="0" u="none" strike="noStrike" cap="none" dirty="0">
                <a:solidFill>
                  <a:srgbClr val="B7002B"/>
                </a:solidFill>
                <a:latin typeface="Calibri"/>
                <a:ea typeface="Calibri"/>
                <a:cs typeface="Calibri"/>
                <a:sym typeface="Calibri"/>
              </a:rPr>
              <a:t>Evaluate Session</a:t>
            </a:r>
            <a:r>
              <a:rPr lang="en-US" sz="2200" b="0" i="0" u="none" strike="noStrike" cap="none" dirty="0">
                <a:solidFill>
                  <a:schemeClr val="bg1"/>
                </a:solidFill>
                <a:latin typeface="Calibri"/>
                <a:ea typeface="Calibri"/>
                <a:cs typeface="Calibri"/>
                <a:sym typeface="Calibri"/>
              </a:rPr>
              <a:t>” link</a:t>
            </a:r>
            <a:endParaRPr sz="2200" dirty="0">
              <a:solidFill>
                <a:schemeClr val="bg1"/>
              </a:solidFill>
            </a:endParaRPr>
          </a:p>
        </p:txBody>
      </p:sp>
      <p:sp>
        <p:nvSpPr>
          <p:cNvPr id="201" name="Google Shape;201;p35"/>
          <p:cNvSpPr txBox="1"/>
          <p:nvPr/>
        </p:nvSpPr>
        <p:spPr>
          <a:xfrm>
            <a:off x="1191050" y="3761613"/>
            <a:ext cx="3990550" cy="17646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en-US" sz="2200" dirty="0">
                <a:solidFill>
                  <a:schemeClr val="bg1"/>
                </a:solidFill>
                <a:latin typeface="Calibri"/>
                <a:ea typeface="Calibri"/>
                <a:cs typeface="Calibri"/>
                <a:sym typeface="Calibri"/>
              </a:rPr>
              <a:t>Or secondly you can access it from the mobile app: click on the session you want from the schedule &gt; then click the associated resources &gt; and the </a:t>
            </a:r>
            <a:r>
              <a:rPr lang="en-US" sz="2200" dirty="0">
                <a:solidFill>
                  <a:srgbClr val="B7002B"/>
                </a:solidFill>
                <a:latin typeface="Calibri"/>
                <a:ea typeface="Calibri"/>
                <a:cs typeface="Calibri"/>
                <a:sym typeface="Calibri"/>
              </a:rPr>
              <a:t>evaluation</a:t>
            </a:r>
            <a:r>
              <a:rPr lang="en-US" sz="2200" dirty="0">
                <a:solidFill>
                  <a:schemeClr val="dk1"/>
                </a:solidFill>
                <a:latin typeface="Calibri"/>
                <a:ea typeface="Calibri"/>
                <a:cs typeface="Calibri"/>
                <a:sym typeface="Calibri"/>
              </a:rPr>
              <a:t> </a:t>
            </a:r>
            <a:r>
              <a:rPr lang="en-US" sz="2200" dirty="0">
                <a:solidFill>
                  <a:schemeClr val="bg1"/>
                </a:solidFill>
                <a:latin typeface="Calibri"/>
                <a:ea typeface="Calibri"/>
                <a:cs typeface="Calibri"/>
                <a:sym typeface="Calibri"/>
              </a:rPr>
              <a:t>will pop up in the list</a:t>
            </a:r>
            <a:endParaRPr sz="2200" dirty="0">
              <a:solidFill>
                <a:schemeClr val="bg1"/>
              </a:solidFill>
            </a:endParaRPr>
          </a:p>
        </p:txBody>
      </p:sp>
      <p:pic>
        <p:nvPicPr>
          <p:cNvPr id="202" name="Google Shape;202;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695079" y="2262408"/>
            <a:ext cx="5758225" cy="1499205"/>
          </a:xfrm>
          <a:prstGeom prst="rect">
            <a:avLst/>
          </a:prstGeom>
          <a:noFill/>
          <a:ln>
            <a:noFill/>
          </a:ln>
        </p:spPr>
      </p:pic>
      <p:pic>
        <p:nvPicPr>
          <p:cNvPr id="203" name="Google Shape;203;p3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760483" y="3896617"/>
            <a:ext cx="5489714" cy="2220156"/>
          </a:xfrm>
          <a:prstGeom prst="rect">
            <a:avLst/>
          </a:prstGeom>
          <a:noFill/>
          <a:ln>
            <a:noFill/>
          </a:ln>
        </p:spPr>
      </p:pic>
      <p:sp>
        <p:nvSpPr>
          <p:cNvPr id="199" name="Google Shape;199;p35" hidden="1"/>
          <p:cNvSpPr txBox="1"/>
          <p:nvPr/>
        </p:nvSpPr>
        <p:spPr>
          <a:xfrm>
            <a:off x="868851" y="2262400"/>
            <a:ext cx="11495700" cy="60324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Clr>
                <a:srgbClr val="7F7F7F"/>
              </a:buClr>
              <a:buSzPts val="5300"/>
              <a:buFont typeface="Arial"/>
              <a:buNone/>
            </a:pPr>
            <a:r>
              <a:rPr lang="en-US" sz="5300" b="0" i="0" u="none" strike="noStrike" cap="none">
                <a:solidFill>
                  <a:schemeClr val="bg1"/>
                </a:solidFill>
                <a:latin typeface="Calibri"/>
                <a:ea typeface="Calibri"/>
                <a:cs typeface="Calibri"/>
                <a:sym typeface="Calibri"/>
              </a:rPr>
              <a:t>1</a:t>
            </a:r>
            <a:endParaRPr sz="1900">
              <a:solidFill>
                <a:schemeClr val="bg1"/>
              </a:solidFill>
            </a:endParaRPr>
          </a:p>
          <a:p>
            <a:pPr marL="0" marR="0" lvl="0" indent="0" algn="l" rtl="0">
              <a:spcBef>
                <a:spcPts val="500"/>
              </a:spcBef>
              <a:spcAft>
                <a:spcPts val="0"/>
              </a:spcAft>
              <a:buClr>
                <a:schemeClr val="dk1"/>
              </a:buClr>
              <a:buSzPts val="2700"/>
              <a:buFont typeface="Arial"/>
              <a:buNone/>
            </a:pPr>
            <a:endParaRPr sz="2700" b="0" i="0" u="none" strike="noStrike" cap="none">
              <a:solidFill>
                <a:schemeClr val="bg1"/>
              </a:solidFill>
              <a:latin typeface="Calibri"/>
              <a:ea typeface="Calibri"/>
              <a:cs typeface="Calibri"/>
              <a:sym typeface="Calibri"/>
            </a:endParaRPr>
          </a:p>
          <a:p>
            <a:pPr marL="0" marR="0" lvl="0" indent="0" algn="l" rtl="0">
              <a:spcBef>
                <a:spcPts val="1100"/>
              </a:spcBef>
              <a:spcAft>
                <a:spcPts val="0"/>
              </a:spcAft>
              <a:buClr>
                <a:srgbClr val="7F7F7F"/>
              </a:buClr>
              <a:buSzPts val="5300"/>
              <a:buFont typeface="Arial"/>
              <a:buNone/>
            </a:pPr>
            <a:r>
              <a:rPr lang="en-US" sz="5300" b="0" i="0" u="none" strike="noStrike" cap="none">
                <a:solidFill>
                  <a:schemeClr val="bg1"/>
                </a:solidFill>
                <a:latin typeface="Calibri"/>
                <a:ea typeface="Calibri"/>
                <a:cs typeface="Calibri"/>
                <a:sym typeface="Calibri"/>
              </a:rPr>
              <a:t>2</a:t>
            </a:r>
            <a:endParaRPr sz="5300" b="0" i="0" u="none" strike="noStrike" cap="none">
              <a:solidFill>
                <a:schemeClr val="bg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374250" y="1107551"/>
            <a:ext cx="11443500" cy="1980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b="1" dirty="0"/>
              <a:t>Adventures in Academic Accessibility: </a:t>
            </a:r>
            <a:endParaRPr sz="5400" b="1" dirty="0"/>
          </a:p>
          <a:p>
            <a:pPr marL="0" lvl="0" indent="0" algn="ctr" rtl="0">
              <a:lnSpc>
                <a:spcPct val="90000"/>
              </a:lnSpc>
              <a:spcBef>
                <a:spcPts val="0"/>
              </a:spcBef>
              <a:spcAft>
                <a:spcPts val="0"/>
              </a:spcAft>
              <a:buClr>
                <a:schemeClr val="dk1"/>
              </a:buClr>
              <a:buSzPts val="5400"/>
              <a:buFont typeface="Calibri"/>
              <a:buNone/>
            </a:pPr>
            <a:r>
              <a:rPr lang="en-US" sz="5400" b="1" dirty="0"/>
              <a:t>From Curious to Call to Action</a:t>
            </a:r>
            <a:endParaRPr b="1" dirty="0"/>
          </a:p>
        </p:txBody>
      </p:sp>
      <p:sp>
        <p:nvSpPr>
          <p:cNvPr id="85" name="Google Shape;85;p20"/>
          <p:cNvSpPr txBox="1">
            <a:spLocks noGrp="1"/>
          </p:cNvSpPr>
          <p:nvPr>
            <p:ph type="subTitle" idx="4294967295"/>
          </p:nvPr>
        </p:nvSpPr>
        <p:spPr>
          <a:xfrm>
            <a:off x="1082700" y="4071125"/>
            <a:ext cx="10026600" cy="1980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sz="3000" b="1" dirty="0">
                <a:solidFill>
                  <a:srgbClr val="000000"/>
                </a:solidFill>
                <a:latin typeface="Calibri"/>
                <a:ea typeface="Calibri"/>
                <a:cs typeface="Calibri"/>
                <a:sym typeface="Calibri"/>
              </a:rPr>
              <a:t>Emerson College</a:t>
            </a:r>
            <a:endParaRPr sz="3000" b="1" dirty="0">
              <a:solidFill>
                <a:srgbClr val="000000"/>
              </a:solidFill>
              <a:latin typeface="Calibri"/>
              <a:ea typeface="Calibri"/>
              <a:cs typeface="Calibri"/>
              <a:sym typeface="Calibri"/>
            </a:endParaRPr>
          </a:p>
          <a:p>
            <a:pPr marL="0" lvl="0" indent="0" algn="ctr" rtl="0">
              <a:lnSpc>
                <a:spcPct val="90000"/>
              </a:lnSpc>
              <a:spcBef>
                <a:spcPts val="1000"/>
              </a:spcBef>
              <a:spcAft>
                <a:spcPts val="0"/>
              </a:spcAft>
              <a:buClr>
                <a:schemeClr val="dk1"/>
              </a:buClr>
              <a:buSzPts val="2400"/>
              <a:buNone/>
            </a:pPr>
            <a:r>
              <a:rPr lang="en-US" sz="3000" b="1" dirty="0">
                <a:solidFill>
                  <a:srgbClr val="000000"/>
                </a:solidFill>
                <a:latin typeface="Calibri"/>
                <a:ea typeface="Calibri"/>
                <a:cs typeface="Calibri"/>
                <a:sym typeface="Calibri"/>
              </a:rPr>
              <a:t>Wentworth Institute of Technology </a:t>
            </a:r>
            <a:endParaRPr sz="3000" b="1" dirty="0">
              <a:solidFill>
                <a:srgbClr val="000000"/>
              </a:solidFill>
              <a:latin typeface="Calibri"/>
              <a:ea typeface="Calibri"/>
              <a:cs typeface="Calibri"/>
              <a:sym typeface="Calibri"/>
            </a:endParaRPr>
          </a:p>
          <a:p>
            <a:pPr marL="0" lvl="0" indent="0" algn="ctr" rtl="0">
              <a:lnSpc>
                <a:spcPct val="90000"/>
              </a:lnSpc>
              <a:spcBef>
                <a:spcPts val="1000"/>
              </a:spcBef>
              <a:spcAft>
                <a:spcPts val="0"/>
              </a:spcAft>
              <a:buClr>
                <a:schemeClr val="dk1"/>
              </a:buClr>
              <a:buSzPts val="2400"/>
              <a:buNone/>
            </a:pPr>
            <a:r>
              <a:rPr lang="en-US" sz="3000" b="1" dirty="0">
                <a:solidFill>
                  <a:srgbClr val="000000"/>
                </a:solidFill>
                <a:latin typeface="Calibri"/>
                <a:ea typeface="Calibri"/>
                <a:cs typeface="Calibri"/>
                <a:sym typeface="Calibri"/>
              </a:rPr>
              <a:t>The Carroll Center for the Blind</a:t>
            </a:r>
            <a:endParaRPr sz="3000" b="1" dirty="0">
              <a:solidFill>
                <a:srgbClr val="000000"/>
              </a:solidFill>
              <a:latin typeface="Calibri"/>
              <a:ea typeface="Calibri"/>
              <a:cs typeface="Calibri"/>
              <a:sym typeface="Calibri"/>
            </a:endParaRPr>
          </a:p>
          <a:p>
            <a:pPr marL="0" lvl="0" indent="0" algn="ctr" rtl="0">
              <a:lnSpc>
                <a:spcPct val="90000"/>
              </a:lnSpc>
              <a:spcBef>
                <a:spcPts val="1000"/>
              </a:spcBef>
              <a:spcAft>
                <a:spcPts val="0"/>
              </a:spcAft>
              <a:buClr>
                <a:schemeClr val="dk1"/>
              </a:buClr>
              <a:buSzPts val="2400"/>
              <a:buNone/>
            </a:pPr>
            <a:endParaRPr b="1" dirty="0">
              <a:solidFill>
                <a:srgbClr val="000000"/>
              </a:solidFill>
              <a:latin typeface="Calibri"/>
              <a:ea typeface="Calibri"/>
              <a:cs typeface="Calibri"/>
              <a:sym typeface="Calibri"/>
            </a:endParaRPr>
          </a:p>
          <a:p>
            <a:pPr marL="0" lvl="0" indent="0" algn="ctr" rtl="0">
              <a:lnSpc>
                <a:spcPct val="90000"/>
              </a:lnSpc>
              <a:spcBef>
                <a:spcPts val="1000"/>
              </a:spcBef>
              <a:spcAft>
                <a:spcPts val="2100"/>
              </a:spcAft>
              <a:buClr>
                <a:schemeClr val="dk1"/>
              </a:buClr>
              <a:buSzPts val="2400"/>
              <a:buNone/>
            </a:pPr>
            <a:endParaRPr b="1"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663071" y="333532"/>
            <a:ext cx="9066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Outcomes </a:t>
            </a:r>
            <a:endParaRPr dirty="0"/>
          </a:p>
        </p:txBody>
      </p:sp>
      <p:sp>
        <p:nvSpPr>
          <p:cNvPr id="92" name="Google Shape;92;p21"/>
          <p:cNvSpPr txBox="1">
            <a:spLocks noGrp="1"/>
          </p:cNvSpPr>
          <p:nvPr>
            <p:ph type="body" idx="1"/>
          </p:nvPr>
        </p:nvSpPr>
        <p:spPr>
          <a:xfrm>
            <a:off x="663075" y="1587925"/>
            <a:ext cx="9657300" cy="4180800"/>
          </a:xfrm>
          <a:prstGeom prst="rect">
            <a:avLst/>
          </a:prstGeom>
          <a:noFill/>
          <a:ln>
            <a:noFill/>
          </a:ln>
        </p:spPr>
        <p:txBody>
          <a:bodyPr spcFirstLastPara="1" wrap="square" lIns="91425" tIns="45700" rIns="91425" bIns="45700" anchor="ctr" anchorCtr="0">
            <a:noAutofit/>
          </a:bodyPr>
          <a:lstStyle/>
          <a:p>
            <a:pPr marL="228600" lvl="0" indent="-241300" algn="l" rtl="0">
              <a:lnSpc>
                <a:spcPct val="100000"/>
              </a:lnSpc>
              <a:spcBef>
                <a:spcPts val="0"/>
              </a:spcBef>
              <a:spcAft>
                <a:spcPts val="0"/>
              </a:spcAft>
              <a:buClr>
                <a:srgbClr val="000000"/>
              </a:buClr>
              <a:buSzPts val="3000"/>
              <a:buFont typeface="Calibri"/>
              <a:buChar char="•"/>
            </a:pPr>
            <a:r>
              <a:rPr lang="en-US" sz="3000" dirty="0">
                <a:solidFill>
                  <a:srgbClr val="000000"/>
                </a:solidFill>
                <a:latin typeface="Calibri"/>
                <a:ea typeface="Calibri"/>
                <a:cs typeface="Calibri"/>
                <a:sym typeface="Calibri"/>
              </a:rPr>
              <a:t> Experience a demonstration of how assistive technology navigates digital content</a:t>
            </a:r>
            <a:br>
              <a:rPr lang="en-US" sz="3000" dirty="0">
                <a:solidFill>
                  <a:srgbClr val="000000"/>
                </a:solidFill>
                <a:latin typeface="Calibri"/>
                <a:ea typeface="Calibri"/>
                <a:cs typeface="Calibri"/>
                <a:sym typeface="Calibri"/>
              </a:rPr>
            </a:br>
            <a:endParaRPr sz="3000" dirty="0">
              <a:solidFill>
                <a:srgbClr val="000000"/>
              </a:solidFill>
              <a:latin typeface="Calibri"/>
              <a:ea typeface="Calibri"/>
              <a:cs typeface="Calibri"/>
              <a:sym typeface="Calibri"/>
            </a:endParaRPr>
          </a:p>
          <a:p>
            <a:pPr marL="228600" lvl="0" indent="-241300" algn="l" rtl="0">
              <a:lnSpc>
                <a:spcPct val="100000"/>
              </a:lnSpc>
              <a:spcBef>
                <a:spcPts val="0"/>
              </a:spcBef>
              <a:spcAft>
                <a:spcPts val="0"/>
              </a:spcAft>
              <a:buClr>
                <a:srgbClr val="000000"/>
              </a:buClr>
              <a:buSzPts val="3000"/>
              <a:buFont typeface="Calibri"/>
              <a:buChar char="•"/>
            </a:pPr>
            <a:r>
              <a:rPr lang="en-US" sz="3000" dirty="0">
                <a:solidFill>
                  <a:srgbClr val="000000"/>
                </a:solidFill>
                <a:latin typeface="Calibri"/>
                <a:ea typeface="Calibri"/>
                <a:cs typeface="Calibri"/>
                <a:sym typeface="Calibri"/>
              </a:rPr>
              <a:t> Identify practices and tools used to meet WCAG 2.1 AA standards for website and course content</a:t>
            </a:r>
            <a:br>
              <a:rPr lang="en-US" sz="3000" dirty="0">
                <a:solidFill>
                  <a:srgbClr val="000000"/>
                </a:solidFill>
                <a:latin typeface="Calibri"/>
                <a:ea typeface="Calibri"/>
                <a:cs typeface="Calibri"/>
                <a:sym typeface="Calibri"/>
              </a:rPr>
            </a:br>
            <a:endParaRPr sz="3000" dirty="0">
              <a:solidFill>
                <a:srgbClr val="000000"/>
              </a:solidFill>
              <a:latin typeface="Calibri"/>
              <a:ea typeface="Calibri"/>
              <a:cs typeface="Calibri"/>
              <a:sym typeface="Calibri"/>
            </a:endParaRPr>
          </a:p>
          <a:p>
            <a:pPr marL="228600" lvl="0" indent="-241300" algn="l" rtl="0">
              <a:lnSpc>
                <a:spcPct val="100000"/>
              </a:lnSpc>
              <a:spcBef>
                <a:spcPts val="0"/>
              </a:spcBef>
              <a:spcAft>
                <a:spcPts val="0"/>
              </a:spcAft>
              <a:buClr>
                <a:srgbClr val="000000"/>
              </a:buClr>
              <a:buSzPts val="3000"/>
              <a:buFont typeface="Calibri"/>
              <a:buChar char="•"/>
            </a:pPr>
            <a:r>
              <a:rPr lang="en-US" sz="3000" dirty="0">
                <a:solidFill>
                  <a:srgbClr val="000000"/>
                </a:solidFill>
                <a:latin typeface="Calibri"/>
                <a:ea typeface="Calibri"/>
                <a:cs typeface="Calibri"/>
                <a:sym typeface="Calibri"/>
              </a:rPr>
              <a:t> Consider actions your institution can employ to influence long-term digital accessibility on campus through partnerships and strategies</a:t>
            </a:r>
            <a:endParaRPr sz="3000"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663075" y="333525"/>
            <a:ext cx="9861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t>Starting with the End in Mind</a:t>
            </a:r>
            <a:endParaRPr dirty="0"/>
          </a:p>
        </p:txBody>
      </p:sp>
      <p:sp>
        <p:nvSpPr>
          <p:cNvPr id="99" name="Google Shape;99;p22"/>
          <p:cNvSpPr txBox="1"/>
          <p:nvPr/>
        </p:nvSpPr>
        <p:spPr>
          <a:xfrm>
            <a:off x="858975" y="1818000"/>
            <a:ext cx="9469800" cy="40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latin typeface="Calibri"/>
                <a:ea typeface="Calibri"/>
                <a:cs typeface="Calibri"/>
                <a:sym typeface="Calibri"/>
              </a:rPr>
              <a:t>Poll! What level of experience do you have with screen readers?</a:t>
            </a:r>
            <a:br>
              <a:rPr lang="en-US" sz="3600" dirty="0">
                <a:latin typeface="Calibri"/>
                <a:ea typeface="Calibri"/>
                <a:cs typeface="Calibri"/>
                <a:sym typeface="Calibri"/>
              </a:rPr>
            </a:br>
            <a:endParaRPr sz="3600" dirty="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600" dirty="0">
                <a:latin typeface="Calibri"/>
                <a:ea typeface="Calibri"/>
                <a:cs typeface="Calibri"/>
                <a:sym typeface="Calibri"/>
              </a:rPr>
              <a:t>Answer at </a:t>
            </a:r>
            <a:r>
              <a:rPr lang="en-US" sz="3600" b="1" u="sng" dirty="0">
                <a:solidFill>
                  <a:schemeClr val="bg1"/>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https://www.sli.do/</a:t>
            </a:r>
            <a:r>
              <a:rPr lang="en-US" sz="3600" b="1" dirty="0">
                <a:solidFill>
                  <a:schemeClr val="bg1"/>
                </a:solidFill>
                <a:highlight>
                  <a:srgbClr val="FFFFFF"/>
                </a:highlight>
                <a:latin typeface="Calibri"/>
                <a:ea typeface="Calibri"/>
                <a:cs typeface="Calibri"/>
                <a:sym typeface="Calibri"/>
              </a:rPr>
              <a:t> </a:t>
            </a:r>
            <a:endParaRPr sz="3600" b="1" dirty="0">
              <a:solidFill>
                <a:schemeClr val="bg1"/>
              </a:solidFill>
              <a:highlight>
                <a:srgbClr val="FFFFFF"/>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600" dirty="0">
                <a:latin typeface="Calibri"/>
                <a:ea typeface="Calibri"/>
                <a:cs typeface="Calibri"/>
                <a:sym typeface="Calibri"/>
              </a:rPr>
              <a:t>Enter event code </a:t>
            </a:r>
            <a:r>
              <a:rPr lang="en-US" sz="3600" b="1" dirty="0" err="1">
                <a:highlight>
                  <a:srgbClr val="FFFFFF"/>
                </a:highlight>
                <a:latin typeface="Calibri"/>
                <a:ea typeface="Calibri"/>
                <a:cs typeface="Calibri"/>
                <a:sym typeface="Calibri"/>
              </a:rPr>
              <a:t>fluffylion</a:t>
            </a:r>
            <a:endParaRPr sz="3600"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7" name="Google Shape;107;p23" descr="Washington St in Downtown Crossing, showing a busy streetscape and the front of Emerson's Paramount Theater">
            <a:extLst>
              <a:ext uri="{C183D7F6-B498-43B3-948B-1728B52AA6E4}">
                <adec:decorative xmlns:adec="http://schemas.microsoft.com/office/drawing/2017/decorative" val="0"/>
              </a:ext>
            </a:extLst>
          </p:cNvPr>
          <p:cNvPicPr preferRelativeResize="0"/>
          <p:nvPr/>
        </p:nvPicPr>
        <p:blipFill rotWithShape="1">
          <a:blip r:embed="rId3">
            <a:alphaModFix/>
          </a:blip>
          <a:srcRect l="8795" t="11997" r="44172" b="8340"/>
          <a:stretch/>
        </p:blipFill>
        <p:spPr>
          <a:xfrm>
            <a:off x="6621650" y="0"/>
            <a:ext cx="6107335" cy="6858000"/>
          </a:xfrm>
          <a:prstGeom prst="rect">
            <a:avLst/>
          </a:prstGeom>
          <a:noFill/>
          <a:ln>
            <a:noFill/>
          </a:ln>
        </p:spPr>
      </p:pic>
      <p:sp>
        <p:nvSpPr>
          <p:cNvPr id="106" name="Google Shape;106;p23"/>
          <p:cNvSpPr txBox="1">
            <a:spLocks noGrp="1"/>
          </p:cNvSpPr>
          <p:nvPr>
            <p:ph type="body" idx="1"/>
          </p:nvPr>
        </p:nvSpPr>
        <p:spPr>
          <a:xfrm>
            <a:off x="291675" y="1219200"/>
            <a:ext cx="6107400" cy="4902900"/>
          </a:xfrm>
          <a:prstGeom prst="rect">
            <a:avLst/>
          </a:prstGeom>
        </p:spPr>
        <p:txBody>
          <a:bodyPr spcFirstLastPara="1" wrap="square" lIns="121900" tIns="60925" rIns="121900" bIns="60925" anchor="t" anchorCtr="0">
            <a:noAutofit/>
          </a:bodyPr>
          <a:lstStyle/>
          <a:p>
            <a:pPr marL="457200" lvl="0" indent="-381000" algn="l" rtl="0">
              <a:lnSpc>
                <a:spcPct val="100000"/>
              </a:lnSpc>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Small liberal arts college focused on communication and the arts (FTE of ~4500)</a:t>
            </a:r>
            <a:br>
              <a:rPr lang="en-US" sz="2400" dirty="0">
                <a:solidFill>
                  <a:srgbClr val="000000"/>
                </a:solidFill>
                <a:latin typeface="Calibri"/>
                <a:ea typeface="Calibri"/>
                <a:cs typeface="Calibri"/>
                <a:sym typeface="Calibri"/>
              </a:rPr>
            </a:br>
            <a:endParaRPr sz="2400" dirty="0">
              <a:solidFill>
                <a:srgbClr val="000000"/>
              </a:solidFill>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Relatively new to online (started in 2011)</a:t>
            </a:r>
            <a:br>
              <a:rPr lang="en-US" sz="2400" dirty="0">
                <a:solidFill>
                  <a:srgbClr val="000000"/>
                </a:solidFill>
                <a:latin typeface="Calibri"/>
                <a:ea typeface="Calibri"/>
                <a:cs typeface="Calibri"/>
                <a:sym typeface="Calibri"/>
              </a:rPr>
            </a:br>
            <a:endParaRPr sz="2400" dirty="0">
              <a:solidFill>
                <a:srgbClr val="000000"/>
              </a:solidFill>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Accessibility guidelines for online are stronger than for face-to-face:</a:t>
            </a:r>
            <a:endParaRPr sz="2400" dirty="0">
              <a:solidFill>
                <a:srgbClr val="000000"/>
              </a:solidFill>
              <a:latin typeface="Calibri"/>
              <a:ea typeface="Calibri"/>
              <a:cs typeface="Calibri"/>
              <a:sym typeface="Calibri"/>
            </a:endParaRPr>
          </a:p>
          <a:p>
            <a:pPr marL="914400" lvl="1" indent="-381000" algn="l" rtl="0">
              <a:lnSpc>
                <a:spcPct val="100000"/>
              </a:lnSpc>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all video captioned</a:t>
            </a:r>
            <a:endParaRPr sz="2400" dirty="0">
              <a:solidFill>
                <a:srgbClr val="000000"/>
              </a:solidFill>
              <a:latin typeface="Calibri"/>
              <a:ea typeface="Calibri"/>
              <a:cs typeface="Calibri"/>
              <a:sym typeface="Calibri"/>
            </a:endParaRPr>
          </a:p>
          <a:p>
            <a:pPr marL="914400" lvl="1" indent="-381000" algn="l" rtl="0">
              <a:lnSpc>
                <a:spcPct val="100000"/>
              </a:lnSpc>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all PDFs </a:t>
            </a:r>
            <a:r>
              <a:rPr lang="en-US" sz="2400" dirty="0" err="1">
                <a:solidFill>
                  <a:srgbClr val="000000"/>
                </a:solidFill>
                <a:latin typeface="Calibri"/>
                <a:ea typeface="Calibri"/>
                <a:cs typeface="Calibri"/>
                <a:sym typeface="Calibri"/>
              </a:rPr>
              <a:t>OCR’d</a:t>
            </a:r>
            <a:r>
              <a:rPr lang="en-US" sz="2400" dirty="0">
                <a:solidFill>
                  <a:srgbClr val="000000"/>
                </a:solidFill>
                <a:latin typeface="Calibri"/>
                <a:ea typeface="Calibri"/>
                <a:cs typeface="Calibri"/>
                <a:sym typeface="Calibri"/>
              </a:rPr>
              <a:t> &amp; tagged</a:t>
            </a:r>
            <a:endParaRPr sz="2400" dirty="0">
              <a:solidFill>
                <a:srgbClr val="000000"/>
              </a:solidFill>
              <a:latin typeface="Calibri"/>
              <a:ea typeface="Calibri"/>
              <a:cs typeface="Calibri"/>
              <a:sym typeface="Calibri"/>
            </a:endParaRPr>
          </a:p>
          <a:p>
            <a:pPr marL="914400" lvl="1" indent="-381000" algn="l" rtl="0">
              <a:lnSpc>
                <a:spcPct val="100000"/>
              </a:lnSpc>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LMS content follows best practices for accessibility</a:t>
            </a:r>
            <a:endParaRPr sz="2400" dirty="0">
              <a:solidFill>
                <a:srgbClr val="000000"/>
              </a:solidFill>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Calibri"/>
              <a:buChar char="●"/>
            </a:pPr>
            <a:r>
              <a:rPr lang="en-US" sz="2400" u="sng" dirty="0">
                <a:solidFill>
                  <a:schemeClr val="bg1"/>
                </a:solidFill>
                <a:sym typeface="Calibri"/>
                <a:hlinkClick r:id="rId4">
                  <a:extLst>
                    <a:ext uri="{A12FA001-AC4F-418D-AE19-62706E023703}">
                      <ahyp:hlinkClr xmlns:ahyp="http://schemas.microsoft.com/office/drawing/2018/hyperlinkcolor" val="tx"/>
                    </a:ext>
                  </a:extLst>
                </a:hlinkClick>
              </a:rPr>
              <a:t>www.emerson.edu/policy/itg-online-accessibility </a:t>
            </a:r>
            <a:endParaRPr sz="2400" dirty="0">
              <a:solidFill>
                <a:schemeClr val="bg1"/>
              </a:solidFill>
            </a:endParaRPr>
          </a:p>
        </p:txBody>
      </p:sp>
      <p:sp>
        <p:nvSpPr>
          <p:cNvPr id="105" name="Google Shape;105;p23"/>
          <p:cNvSpPr txBox="1">
            <a:spLocks noGrp="1"/>
          </p:cNvSpPr>
          <p:nvPr>
            <p:ph type="title"/>
          </p:nvPr>
        </p:nvSpPr>
        <p:spPr>
          <a:xfrm>
            <a:off x="663071" y="76207"/>
            <a:ext cx="9066600" cy="1143000"/>
          </a:xfrm>
          <a:prstGeom prst="rect">
            <a:avLst/>
          </a:prstGeom>
        </p:spPr>
        <p:txBody>
          <a:bodyPr spcFirstLastPara="1" wrap="square" lIns="121900" tIns="60925" rIns="121900" bIns="60925" anchor="ctr" anchorCtr="0">
            <a:noAutofit/>
          </a:bodyPr>
          <a:lstStyle/>
          <a:p>
            <a:pPr marL="0" lvl="0" indent="0" algn="l" rtl="0">
              <a:spcBef>
                <a:spcPts val="0"/>
              </a:spcBef>
              <a:spcAft>
                <a:spcPts val="0"/>
              </a:spcAft>
              <a:buNone/>
            </a:pPr>
            <a:r>
              <a:rPr lang="en-US"/>
              <a:t>About Emerson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6" name="Google Shape;116;p24" descr="Wentworth Beatty Hall"/>
          <p:cNvPicPr preferRelativeResize="0"/>
          <p:nvPr/>
        </p:nvPicPr>
        <p:blipFill>
          <a:blip r:embed="rId3">
            <a:alphaModFix/>
          </a:blip>
          <a:stretch>
            <a:fillRect/>
          </a:stretch>
        </p:blipFill>
        <p:spPr>
          <a:xfrm>
            <a:off x="3021374" y="1835512"/>
            <a:ext cx="6495426" cy="3801175"/>
          </a:xfrm>
          <a:prstGeom prst="rect">
            <a:avLst/>
          </a:prstGeom>
          <a:noFill/>
          <a:ln>
            <a:noFill/>
          </a:ln>
        </p:spPr>
      </p:pic>
      <p:sp>
        <p:nvSpPr>
          <p:cNvPr id="114" name="Google Shape;114;p24"/>
          <p:cNvSpPr txBox="1"/>
          <p:nvPr/>
        </p:nvSpPr>
        <p:spPr>
          <a:xfrm>
            <a:off x="9580225" y="1226075"/>
            <a:ext cx="2535600" cy="491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Calibri"/>
                <a:ea typeface="Calibri"/>
                <a:cs typeface="Calibri"/>
                <a:sym typeface="Calibri"/>
              </a:rPr>
              <a:t>Engineering &amp; Computer Science</a:t>
            </a:r>
            <a:endParaRPr sz="2400">
              <a:latin typeface="Calibri"/>
              <a:ea typeface="Calibri"/>
              <a:cs typeface="Calibri"/>
              <a:sym typeface="Calibri"/>
            </a:endParaRPr>
          </a:p>
          <a:p>
            <a:pPr marL="0" lvl="0" indent="0" algn="ctr" rtl="0">
              <a:spcBef>
                <a:spcPts val="0"/>
              </a:spcBef>
              <a:spcAft>
                <a:spcPts val="0"/>
              </a:spcAft>
              <a:buNone/>
            </a:pPr>
            <a:endParaRPr sz="2400">
              <a:latin typeface="Calibri"/>
              <a:ea typeface="Calibri"/>
              <a:cs typeface="Calibri"/>
              <a:sym typeface="Calibri"/>
            </a:endParaRPr>
          </a:p>
          <a:p>
            <a:pPr marL="0" lvl="0" indent="0" algn="ctr" rtl="0">
              <a:spcBef>
                <a:spcPts val="0"/>
              </a:spcBef>
              <a:spcAft>
                <a:spcPts val="0"/>
              </a:spcAft>
              <a:buNone/>
            </a:pPr>
            <a:r>
              <a:rPr lang="en-US" sz="2400">
                <a:latin typeface="Calibri"/>
                <a:ea typeface="Calibri"/>
                <a:cs typeface="Calibri"/>
                <a:sym typeface="Calibri"/>
              </a:rPr>
              <a:t>Architecture, Design, and </a:t>
            </a:r>
            <a:endParaRPr sz="2400">
              <a:latin typeface="Calibri"/>
              <a:ea typeface="Calibri"/>
              <a:cs typeface="Calibri"/>
              <a:sym typeface="Calibri"/>
            </a:endParaRPr>
          </a:p>
          <a:p>
            <a:pPr marL="0" lvl="0" indent="0" algn="ctr" rtl="0">
              <a:spcBef>
                <a:spcPts val="0"/>
              </a:spcBef>
              <a:spcAft>
                <a:spcPts val="0"/>
              </a:spcAft>
              <a:buNone/>
            </a:pPr>
            <a:r>
              <a:rPr lang="en-US" sz="2400">
                <a:latin typeface="Calibri"/>
                <a:ea typeface="Calibri"/>
                <a:cs typeface="Calibri"/>
                <a:sym typeface="Calibri"/>
              </a:rPr>
              <a:t>Construction Management</a:t>
            </a:r>
            <a:endParaRPr sz="2400">
              <a:latin typeface="Calibri"/>
              <a:ea typeface="Calibri"/>
              <a:cs typeface="Calibri"/>
              <a:sym typeface="Calibri"/>
            </a:endParaRPr>
          </a:p>
          <a:p>
            <a:pPr marL="0" lvl="0" indent="0" algn="ctr" rtl="0">
              <a:spcBef>
                <a:spcPts val="0"/>
              </a:spcBef>
              <a:spcAft>
                <a:spcPts val="0"/>
              </a:spcAft>
              <a:buNone/>
            </a:pPr>
            <a:endParaRPr sz="2400">
              <a:latin typeface="Calibri"/>
              <a:ea typeface="Calibri"/>
              <a:cs typeface="Calibri"/>
              <a:sym typeface="Calibri"/>
            </a:endParaRPr>
          </a:p>
          <a:p>
            <a:pPr marL="0" lvl="0" indent="0" algn="ctr" rtl="0">
              <a:spcBef>
                <a:spcPts val="0"/>
              </a:spcBef>
              <a:spcAft>
                <a:spcPts val="0"/>
              </a:spcAft>
              <a:buNone/>
            </a:pPr>
            <a:r>
              <a:rPr lang="en-US" sz="2400">
                <a:latin typeface="Calibri"/>
                <a:ea typeface="Calibri"/>
                <a:cs typeface="Calibri"/>
                <a:sym typeface="Calibri"/>
              </a:rPr>
              <a:t>Arts &amp; Sciences</a:t>
            </a:r>
            <a:endParaRPr sz="2400">
              <a:latin typeface="Calibri"/>
              <a:ea typeface="Calibri"/>
              <a:cs typeface="Calibri"/>
              <a:sym typeface="Calibri"/>
            </a:endParaRPr>
          </a:p>
          <a:p>
            <a:pPr marL="0" lvl="0" indent="0" algn="ctr" rtl="0">
              <a:spcBef>
                <a:spcPts val="0"/>
              </a:spcBef>
              <a:spcAft>
                <a:spcPts val="0"/>
              </a:spcAft>
              <a:buNone/>
            </a:pPr>
            <a:endParaRPr sz="2400">
              <a:latin typeface="Calibri"/>
              <a:ea typeface="Calibri"/>
              <a:cs typeface="Calibri"/>
              <a:sym typeface="Calibri"/>
            </a:endParaRPr>
          </a:p>
          <a:p>
            <a:pPr marL="0" lvl="0" indent="0" algn="ctr" rtl="0">
              <a:spcBef>
                <a:spcPts val="0"/>
              </a:spcBef>
              <a:spcAft>
                <a:spcPts val="0"/>
              </a:spcAft>
              <a:buNone/>
            </a:pPr>
            <a:r>
              <a:rPr lang="en-US" sz="2400">
                <a:latin typeface="Calibri"/>
                <a:ea typeface="Calibri"/>
                <a:cs typeface="Calibri"/>
                <a:sym typeface="Calibri"/>
              </a:rPr>
              <a:t>Continuing &amp; Professional Education</a:t>
            </a:r>
            <a:endParaRPr sz="2400">
              <a:latin typeface="Calibri"/>
              <a:ea typeface="Calibri"/>
              <a:cs typeface="Calibri"/>
              <a:sym typeface="Calibri"/>
            </a:endParaRPr>
          </a:p>
        </p:txBody>
      </p:sp>
      <p:sp>
        <p:nvSpPr>
          <p:cNvPr id="115" name="Google Shape;115;p24"/>
          <p:cNvSpPr txBox="1"/>
          <p:nvPr/>
        </p:nvSpPr>
        <p:spPr>
          <a:xfrm>
            <a:off x="27550" y="1556225"/>
            <a:ext cx="2930400" cy="463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Calibri"/>
                <a:ea typeface="Calibri"/>
                <a:cs typeface="Calibri"/>
                <a:sym typeface="Calibri"/>
              </a:rPr>
              <a:t>Private University</a:t>
            </a:r>
            <a:endParaRPr sz="2400">
              <a:latin typeface="Calibri"/>
              <a:ea typeface="Calibri"/>
              <a:cs typeface="Calibri"/>
              <a:sym typeface="Calibri"/>
            </a:endParaRPr>
          </a:p>
          <a:p>
            <a:pPr marL="0" lvl="0" indent="0" algn="ctr" rtl="0">
              <a:spcBef>
                <a:spcPts val="0"/>
              </a:spcBef>
              <a:spcAft>
                <a:spcPts val="0"/>
              </a:spcAft>
              <a:buNone/>
            </a:pPr>
            <a:endParaRPr sz="2400">
              <a:latin typeface="Calibri"/>
              <a:ea typeface="Calibri"/>
              <a:cs typeface="Calibri"/>
              <a:sym typeface="Calibri"/>
            </a:endParaRPr>
          </a:p>
          <a:p>
            <a:pPr marL="0" lvl="0" indent="0" algn="ctr" rtl="0">
              <a:spcBef>
                <a:spcPts val="0"/>
              </a:spcBef>
              <a:spcAft>
                <a:spcPts val="0"/>
              </a:spcAft>
              <a:buNone/>
            </a:pPr>
            <a:r>
              <a:rPr lang="en-US" sz="2400">
                <a:latin typeface="Calibri"/>
                <a:ea typeface="Calibri"/>
                <a:cs typeface="Calibri"/>
                <a:sym typeface="Calibri"/>
              </a:rPr>
              <a:t>~4760 FTE students</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ctr" rtl="0">
              <a:spcBef>
                <a:spcPts val="0"/>
              </a:spcBef>
              <a:spcAft>
                <a:spcPts val="0"/>
              </a:spcAft>
              <a:buNone/>
            </a:pPr>
            <a:r>
              <a:rPr lang="en-US" sz="2400">
                <a:latin typeface="Calibri"/>
                <a:ea typeface="Calibri"/>
                <a:cs typeface="Calibri"/>
                <a:sym typeface="Calibri"/>
              </a:rPr>
              <a:t>Colleges of the Fenway</a:t>
            </a:r>
            <a:endParaRPr sz="2400">
              <a:latin typeface="Calibri"/>
              <a:ea typeface="Calibri"/>
              <a:cs typeface="Calibri"/>
              <a:sym typeface="Calibri"/>
            </a:endParaRPr>
          </a:p>
          <a:p>
            <a:pPr marL="0" lvl="0" indent="0" algn="ctr" rtl="0">
              <a:spcBef>
                <a:spcPts val="0"/>
              </a:spcBef>
              <a:spcAft>
                <a:spcPts val="0"/>
              </a:spcAft>
              <a:buNone/>
            </a:pPr>
            <a:endParaRPr sz="2400">
              <a:latin typeface="Calibri"/>
              <a:ea typeface="Calibri"/>
              <a:cs typeface="Calibri"/>
              <a:sym typeface="Calibri"/>
            </a:endParaRPr>
          </a:p>
          <a:p>
            <a:pPr marL="0" lvl="0" indent="0" algn="ctr" rtl="0">
              <a:spcBef>
                <a:spcPts val="0"/>
              </a:spcBef>
              <a:spcAft>
                <a:spcPts val="0"/>
              </a:spcAft>
              <a:buNone/>
            </a:pPr>
            <a:r>
              <a:rPr lang="en-US" sz="2400">
                <a:latin typeface="Calibri"/>
                <a:ea typeface="Calibri"/>
                <a:cs typeface="Calibri"/>
                <a:sym typeface="Calibri"/>
              </a:rPr>
              <a:t>Experiential </a:t>
            </a:r>
            <a:br>
              <a:rPr lang="en-US" sz="2400">
                <a:latin typeface="Calibri"/>
                <a:ea typeface="Calibri"/>
                <a:cs typeface="Calibri"/>
                <a:sym typeface="Calibri"/>
              </a:rPr>
            </a:br>
            <a:r>
              <a:rPr lang="en-US" sz="2400">
                <a:latin typeface="Calibri"/>
                <a:ea typeface="Calibri"/>
                <a:cs typeface="Calibri"/>
                <a:sym typeface="Calibri"/>
              </a:rPr>
              <a:t>Learning</a:t>
            </a:r>
            <a:br>
              <a:rPr lang="en-US" sz="2400">
                <a:latin typeface="Calibri"/>
                <a:ea typeface="Calibri"/>
                <a:cs typeface="Calibri"/>
                <a:sym typeface="Calibri"/>
              </a:rPr>
            </a:br>
            <a:endParaRPr sz="2400">
              <a:latin typeface="Calibri"/>
              <a:ea typeface="Calibri"/>
              <a:cs typeface="Calibri"/>
              <a:sym typeface="Calibri"/>
            </a:endParaRPr>
          </a:p>
          <a:p>
            <a:pPr marL="0" lvl="0" indent="0" algn="ctr" rtl="0">
              <a:spcBef>
                <a:spcPts val="0"/>
              </a:spcBef>
              <a:spcAft>
                <a:spcPts val="0"/>
              </a:spcAft>
              <a:buNone/>
            </a:pPr>
            <a:r>
              <a:rPr lang="en-US" sz="2400">
                <a:latin typeface="Calibri"/>
                <a:ea typeface="Calibri"/>
                <a:cs typeface="Calibri"/>
                <a:sym typeface="Calibri"/>
              </a:rPr>
              <a:t>Undergraduate and Graduate</a:t>
            </a:r>
            <a:endParaRPr sz="2400" b="1">
              <a:latin typeface="Calibri"/>
              <a:ea typeface="Calibri"/>
              <a:cs typeface="Calibri"/>
              <a:sym typeface="Calibri"/>
            </a:endParaRPr>
          </a:p>
        </p:txBody>
      </p:sp>
      <p:sp>
        <p:nvSpPr>
          <p:cNvPr id="113" name="Google Shape;113;p24"/>
          <p:cNvSpPr txBox="1">
            <a:spLocks noGrp="1"/>
          </p:cNvSpPr>
          <p:nvPr>
            <p:ph type="title"/>
          </p:nvPr>
        </p:nvSpPr>
        <p:spPr>
          <a:xfrm>
            <a:off x="323800" y="184625"/>
            <a:ext cx="111894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5000"/>
              <a:t>About Wentworth Institute of Technology</a:t>
            </a:r>
            <a:endParaRPr sz="5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25" hidden="1"/>
          <p:cNvSpPr txBox="1"/>
          <p:nvPr/>
        </p:nvSpPr>
        <p:spPr>
          <a:xfrm>
            <a:off x="0" y="6560075"/>
            <a:ext cx="9782700" cy="29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https://www.flickr.com/photos/poakpong/4681315789</a:t>
            </a:r>
            <a:endParaRPr>
              <a:solidFill>
                <a:srgbClr val="FFFFFF"/>
              </a:solidFill>
              <a:latin typeface="Calibri"/>
              <a:ea typeface="Calibri"/>
              <a:cs typeface="Calibri"/>
              <a:sym typeface="Calibri"/>
            </a:endParaRPr>
          </a:p>
        </p:txBody>
      </p:sp>
      <p:pic>
        <p:nvPicPr>
          <p:cNvPr id="125" name="Google Shape;125;p25" descr="Screen shot of Wentworth's digital accessibility website located at wit.edu/accessibility"/>
          <p:cNvPicPr preferRelativeResize="0"/>
          <p:nvPr/>
        </p:nvPicPr>
        <p:blipFill>
          <a:blip r:embed="rId3">
            <a:alphaModFix/>
          </a:blip>
          <a:stretch>
            <a:fillRect/>
          </a:stretch>
        </p:blipFill>
        <p:spPr>
          <a:xfrm>
            <a:off x="5799639" y="1761675"/>
            <a:ext cx="6198260" cy="3885050"/>
          </a:xfrm>
          <a:prstGeom prst="rect">
            <a:avLst/>
          </a:prstGeom>
          <a:noFill/>
          <a:ln>
            <a:noFill/>
          </a:ln>
        </p:spPr>
      </p:pic>
      <p:sp>
        <p:nvSpPr>
          <p:cNvPr id="123" name="Google Shape;123;p25"/>
          <p:cNvSpPr txBox="1">
            <a:spLocks noGrp="1"/>
          </p:cNvSpPr>
          <p:nvPr>
            <p:ph type="body" idx="1"/>
          </p:nvPr>
        </p:nvSpPr>
        <p:spPr>
          <a:xfrm>
            <a:off x="380847" y="1472553"/>
            <a:ext cx="11159512" cy="4500723"/>
          </a:xfrm>
          <a:prstGeom prst="rect">
            <a:avLst/>
          </a:prstGeom>
        </p:spPr>
        <p:txBody>
          <a:bodyPr spcFirstLastPara="1" wrap="square" lIns="121900" tIns="60925" rIns="121900" bIns="60925" anchor="t" anchorCtr="0">
            <a:noAutofit/>
          </a:bodyPr>
          <a:lstStyle/>
          <a:p>
            <a:pPr marL="457200" lvl="0" indent="-406400" algn="l" rtl="0">
              <a:lnSpc>
                <a:spcPct val="150000"/>
              </a:lnSpc>
              <a:spcBef>
                <a:spcPts val="900"/>
              </a:spcBef>
              <a:spcAft>
                <a:spcPts val="0"/>
              </a:spcAft>
              <a:buClr>
                <a:schemeClr val="bg1"/>
              </a:buClr>
              <a:buSzPts val="2800"/>
              <a:buFont typeface="Calibri"/>
              <a:buChar char="●"/>
            </a:pPr>
            <a:r>
              <a:rPr lang="en-US" sz="2800" dirty="0">
                <a:solidFill>
                  <a:srgbClr val="000000"/>
                </a:solidFill>
                <a:latin typeface="Calibri"/>
                <a:ea typeface="Calibri"/>
                <a:cs typeface="Calibri"/>
                <a:sym typeface="Calibri"/>
              </a:rPr>
              <a:t>Governance</a:t>
            </a:r>
            <a:endParaRPr sz="2800" dirty="0">
              <a:solidFill>
                <a:srgbClr val="000000"/>
              </a:solidFill>
              <a:latin typeface="Calibri"/>
              <a:ea typeface="Calibri"/>
              <a:cs typeface="Calibri"/>
              <a:sym typeface="Calibri"/>
            </a:endParaRPr>
          </a:p>
          <a:p>
            <a:pPr marL="457200" lvl="0" indent="-406400" algn="l" rtl="0">
              <a:lnSpc>
                <a:spcPct val="100000"/>
              </a:lnSpc>
              <a:spcBef>
                <a:spcPts val="900"/>
              </a:spcBef>
              <a:spcAft>
                <a:spcPts val="0"/>
              </a:spcAft>
              <a:buClr>
                <a:schemeClr val="bg1"/>
              </a:buClr>
              <a:buSzPts val="2800"/>
              <a:buFont typeface="Calibri"/>
              <a:buChar char="●"/>
            </a:pPr>
            <a:r>
              <a:rPr lang="en-US" sz="2800" dirty="0">
                <a:solidFill>
                  <a:srgbClr val="000000"/>
                </a:solidFill>
                <a:latin typeface="Calibri"/>
                <a:ea typeface="Calibri"/>
                <a:cs typeface="Calibri"/>
                <a:sym typeface="Calibri"/>
              </a:rPr>
              <a:t>Proactive Audit of Digital</a:t>
            </a:r>
            <a:br>
              <a:rPr lang="en-US" sz="2800" dirty="0">
                <a:solidFill>
                  <a:srgbClr val="000000"/>
                </a:solidFill>
              </a:rPr>
            </a:br>
            <a:r>
              <a:rPr lang="en-US" sz="2800" dirty="0">
                <a:solidFill>
                  <a:srgbClr val="000000"/>
                </a:solidFill>
                <a:latin typeface="Calibri"/>
                <a:ea typeface="Calibri"/>
                <a:cs typeface="Calibri"/>
                <a:sym typeface="Calibri"/>
              </a:rPr>
              <a:t>Accessibility</a:t>
            </a:r>
            <a:endParaRPr sz="2800" dirty="0">
              <a:solidFill>
                <a:srgbClr val="000000"/>
              </a:solidFill>
              <a:latin typeface="Calibri"/>
              <a:ea typeface="Calibri"/>
              <a:cs typeface="Calibri"/>
              <a:sym typeface="Calibri"/>
            </a:endParaRPr>
          </a:p>
          <a:p>
            <a:pPr marL="457200" lvl="0" indent="-406400" algn="l" rtl="0">
              <a:lnSpc>
                <a:spcPct val="150000"/>
              </a:lnSpc>
              <a:spcBef>
                <a:spcPts val="900"/>
              </a:spcBef>
              <a:spcAft>
                <a:spcPts val="0"/>
              </a:spcAft>
              <a:buClr>
                <a:schemeClr val="bg1"/>
              </a:buClr>
              <a:buSzPts val="2800"/>
              <a:buFont typeface="Calibri"/>
              <a:buChar char="●"/>
            </a:pPr>
            <a:r>
              <a:rPr lang="en-US" sz="2800" dirty="0">
                <a:solidFill>
                  <a:srgbClr val="000000"/>
                </a:solidFill>
                <a:latin typeface="Calibri"/>
                <a:ea typeface="Calibri"/>
                <a:cs typeface="Calibri"/>
                <a:sym typeface="Calibri"/>
              </a:rPr>
              <a:t>Policies and Guidelines</a:t>
            </a:r>
            <a:endParaRPr sz="2800" dirty="0">
              <a:solidFill>
                <a:srgbClr val="000000"/>
              </a:solidFill>
              <a:latin typeface="Calibri"/>
              <a:ea typeface="Calibri"/>
              <a:cs typeface="Calibri"/>
              <a:sym typeface="Calibri"/>
            </a:endParaRPr>
          </a:p>
          <a:p>
            <a:pPr marL="457200" lvl="0" indent="-406400" algn="l" rtl="0">
              <a:lnSpc>
                <a:spcPct val="150000"/>
              </a:lnSpc>
              <a:spcBef>
                <a:spcPts val="900"/>
              </a:spcBef>
              <a:spcAft>
                <a:spcPts val="0"/>
              </a:spcAft>
              <a:buClr>
                <a:schemeClr val="bg1"/>
              </a:buClr>
              <a:buSzPts val="2800"/>
              <a:buFont typeface="Calibri"/>
              <a:buChar char="●"/>
            </a:pPr>
            <a:r>
              <a:rPr lang="en-US" sz="2800" dirty="0" err="1">
                <a:solidFill>
                  <a:srgbClr val="000000"/>
                </a:solidFill>
                <a:latin typeface="Calibri"/>
                <a:ea typeface="Calibri"/>
                <a:cs typeface="Calibri"/>
                <a:sym typeface="Calibri"/>
              </a:rPr>
              <a:t>SiteImprove</a:t>
            </a:r>
            <a:r>
              <a:rPr lang="en-US" sz="2800" dirty="0">
                <a:solidFill>
                  <a:srgbClr val="000000"/>
                </a:solidFill>
                <a:latin typeface="Calibri"/>
                <a:ea typeface="Calibri"/>
                <a:cs typeface="Calibri"/>
                <a:sym typeface="Calibri"/>
              </a:rPr>
              <a:t> and Ally</a:t>
            </a:r>
            <a:endParaRPr sz="2800" dirty="0">
              <a:solidFill>
                <a:srgbClr val="000000"/>
              </a:solidFill>
              <a:latin typeface="Calibri"/>
              <a:ea typeface="Calibri"/>
              <a:cs typeface="Calibri"/>
              <a:sym typeface="Calibri"/>
            </a:endParaRPr>
          </a:p>
          <a:p>
            <a:pPr marL="457200" lvl="0" indent="-406400" algn="l" rtl="0">
              <a:lnSpc>
                <a:spcPct val="100000"/>
              </a:lnSpc>
              <a:spcBef>
                <a:spcPts val="900"/>
              </a:spcBef>
              <a:spcAft>
                <a:spcPts val="0"/>
              </a:spcAft>
              <a:buClr>
                <a:schemeClr val="bg1"/>
              </a:buClr>
              <a:buSzPts val="2800"/>
              <a:buFont typeface="Calibri"/>
              <a:buChar char="●"/>
            </a:pPr>
            <a:r>
              <a:rPr lang="en-US" sz="2800" dirty="0">
                <a:solidFill>
                  <a:srgbClr val="000000"/>
                </a:solidFill>
                <a:latin typeface="Calibri"/>
                <a:ea typeface="Calibri"/>
                <a:cs typeface="Calibri"/>
                <a:sym typeface="Calibri"/>
              </a:rPr>
              <a:t>Education and Awareness </a:t>
            </a:r>
            <a:endParaRPr sz="2800" dirty="0">
              <a:solidFill>
                <a:srgbClr val="000000"/>
              </a:solidFill>
              <a:latin typeface="Calibri"/>
              <a:ea typeface="Calibri"/>
              <a:cs typeface="Calibri"/>
              <a:sym typeface="Calibri"/>
            </a:endParaRPr>
          </a:p>
          <a:p>
            <a:pPr marL="965200" lvl="1" indent="-457200">
              <a:lnSpc>
                <a:spcPct val="100000"/>
              </a:lnSpc>
              <a:spcBef>
                <a:spcPts val="700"/>
              </a:spcBef>
              <a:buClr>
                <a:schemeClr val="bg1"/>
              </a:buClr>
              <a:buSzPts val="2800"/>
            </a:pPr>
            <a:r>
              <a:rPr lang="en-US" sz="2800" u="sng" dirty="0">
                <a:solidFill>
                  <a:schemeClr val="bg1"/>
                </a:solidFill>
                <a:hlinkClick r:id="rId4">
                  <a:extLst>
                    <a:ext uri="{A12FA001-AC4F-418D-AE19-62706E023703}">
                      <ahyp:hlinkClr xmlns:ahyp="http://schemas.microsoft.com/office/drawing/2018/hyperlinkcolor" val="tx"/>
                    </a:ext>
                  </a:extLst>
                </a:hlinkClick>
              </a:rPr>
              <a:t>https://wit.edu/accessibility</a:t>
            </a:r>
            <a:r>
              <a:rPr lang="en-US" sz="2800" dirty="0">
                <a:solidFill>
                  <a:schemeClr val="bg1"/>
                </a:solidFill>
              </a:rPr>
              <a:t> </a:t>
            </a:r>
            <a:endParaRPr sz="2800" dirty="0">
              <a:solidFill>
                <a:schemeClr val="bg1"/>
              </a:solidFill>
            </a:endParaRPr>
          </a:p>
        </p:txBody>
      </p:sp>
      <p:sp>
        <p:nvSpPr>
          <p:cNvPr id="122" name="Google Shape;122;p25"/>
          <p:cNvSpPr txBox="1">
            <a:spLocks noGrp="1"/>
          </p:cNvSpPr>
          <p:nvPr>
            <p:ph type="title"/>
          </p:nvPr>
        </p:nvSpPr>
        <p:spPr>
          <a:xfrm>
            <a:off x="228450" y="173275"/>
            <a:ext cx="11887500" cy="1143000"/>
          </a:xfrm>
          <a:prstGeom prst="rect">
            <a:avLst/>
          </a:prstGeom>
        </p:spPr>
        <p:txBody>
          <a:bodyPr spcFirstLastPara="1" wrap="square" lIns="121900" tIns="60925" rIns="121900" bIns="60925" anchor="ctr" anchorCtr="0">
            <a:noAutofit/>
          </a:bodyPr>
          <a:lstStyle/>
          <a:p>
            <a:pPr marL="0" lvl="0" indent="0" algn="l" rtl="0">
              <a:spcBef>
                <a:spcPts val="0"/>
              </a:spcBef>
              <a:spcAft>
                <a:spcPts val="0"/>
              </a:spcAft>
              <a:buNone/>
            </a:pPr>
            <a:r>
              <a:rPr lang="en-US"/>
              <a:t>Wentworth’s Journey Toward Accessibility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663075" y="308775"/>
            <a:ext cx="9836700" cy="1143000"/>
          </a:xfrm>
          <a:prstGeom prst="rect">
            <a:avLst/>
          </a:prstGeom>
        </p:spPr>
        <p:txBody>
          <a:bodyPr spcFirstLastPara="1" wrap="square" lIns="121900" tIns="60925" rIns="121900" bIns="60925" anchor="t" anchorCtr="0">
            <a:noAutofit/>
          </a:bodyPr>
          <a:lstStyle/>
          <a:p>
            <a:pPr marL="0" lvl="0" indent="0" algn="l" rtl="0">
              <a:spcBef>
                <a:spcPts val="0"/>
              </a:spcBef>
              <a:spcAft>
                <a:spcPts val="0"/>
              </a:spcAft>
              <a:buNone/>
            </a:pPr>
            <a:r>
              <a:rPr lang="en-US"/>
              <a:t>Poll!</a:t>
            </a:r>
            <a:endParaRPr/>
          </a:p>
        </p:txBody>
      </p:sp>
      <p:sp>
        <p:nvSpPr>
          <p:cNvPr id="132" name="Google Shape;132;p26"/>
          <p:cNvSpPr txBox="1">
            <a:spLocks noGrp="1"/>
          </p:cNvSpPr>
          <p:nvPr>
            <p:ph type="body" idx="1"/>
          </p:nvPr>
        </p:nvSpPr>
        <p:spPr>
          <a:xfrm>
            <a:off x="685125" y="1324125"/>
            <a:ext cx="10249800" cy="4439700"/>
          </a:xfrm>
          <a:prstGeom prst="rect">
            <a:avLst/>
          </a:prstGeom>
          <a:noFill/>
        </p:spPr>
        <p:txBody>
          <a:bodyPr spcFirstLastPara="1" wrap="square" lIns="121900" tIns="60925" rIns="121900" bIns="60925" anchor="t" anchorCtr="0">
            <a:noAutofit/>
          </a:bodyPr>
          <a:lstStyle/>
          <a:p>
            <a:pPr marL="0" lvl="0" indent="0" algn="l" rtl="0">
              <a:lnSpc>
                <a:spcPct val="100000"/>
              </a:lnSpc>
              <a:spcBef>
                <a:spcPts val="900"/>
              </a:spcBef>
              <a:spcAft>
                <a:spcPts val="0"/>
              </a:spcAft>
              <a:buNone/>
            </a:pPr>
            <a:r>
              <a:rPr lang="en-US" sz="3600" dirty="0">
                <a:solidFill>
                  <a:srgbClr val="000000"/>
                </a:solidFill>
                <a:latin typeface="Calibri"/>
                <a:ea typeface="Calibri"/>
                <a:cs typeface="Calibri"/>
                <a:sym typeface="Calibri"/>
              </a:rPr>
              <a:t>What level of captioning for video content is required by your institution, if any? (</a:t>
            </a:r>
            <a:r>
              <a:rPr lang="en-US" sz="3600" dirty="0" err="1">
                <a:solidFill>
                  <a:srgbClr val="000000"/>
                </a:solidFill>
                <a:latin typeface="Calibri"/>
                <a:ea typeface="Calibri"/>
                <a:cs typeface="Calibri"/>
                <a:sym typeface="Calibri"/>
              </a:rPr>
              <a:t>ie</a:t>
            </a:r>
            <a:r>
              <a:rPr lang="en-US" sz="3600" dirty="0">
                <a:solidFill>
                  <a:srgbClr val="000000"/>
                </a:solidFill>
              </a:rPr>
              <a:t>, </a:t>
            </a:r>
            <a:r>
              <a:rPr lang="en-US" sz="3600" dirty="0">
                <a:solidFill>
                  <a:srgbClr val="000000"/>
                </a:solidFill>
                <a:latin typeface="Calibri"/>
                <a:ea typeface="Calibri"/>
                <a:cs typeface="Calibri"/>
                <a:sym typeface="Calibri"/>
              </a:rPr>
              <a:t>auto-generated, human corrected)</a:t>
            </a:r>
            <a:br>
              <a:rPr lang="en-US" sz="3600" dirty="0">
                <a:solidFill>
                  <a:srgbClr val="000000"/>
                </a:solidFill>
              </a:rPr>
            </a:br>
            <a:endParaRPr sz="3600" dirty="0">
              <a:solidFill>
                <a:srgbClr val="000000"/>
              </a:solidFill>
              <a:latin typeface="Calibri"/>
              <a:ea typeface="Calibri"/>
              <a:cs typeface="Calibri"/>
              <a:sym typeface="Calibri"/>
            </a:endParaRPr>
          </a:p>
          <a:p>
            <a:pPr marL="0" lvl="0" indent="0" algn="ctr" rtl="0">
              <a:lnSpc>
                <a:spcPct val="100000"/>
              </a:lnSpc>
              <a:spcBef>
                <a:spcPts val="2100"/>
              </a:spcBef>
              <a:spcAft>
                <a:spcPts val="0"/>
              </a:spcAft>
              <a:buClr>
                <a:schemeClr val="dk1"/>
              </a:buClr>
              <a:buSzPts val="1100"/>
              <a:buFont typeface="Arial"/>
              <a:buNone/>
            </a:pPr>
            <a:r>
              <a:rPr lang="en-US" sz="3600" dirty="0">
                <a:solidFill>
                  <a:srgbClr val="000000"/>
                </a:solidFill>
                <a:latin typeface="Calibri"/>
                <a:ea typeface="Calibri"/>
                <a:cs typeface="Calibri"/>
                <a:sym typeface="Calibri"/>
              </a:rPr>
              <a:t>Answer at </a:t>
            </a:r>
            <a:r>
              <a:rPr lang="en-US" sz="3600" b="1" u="sng" dirty="0">
                <a:solidFill>
                  <a:schemeClr val="bg1"/>
                </a:solidFill>
                <a:highlight>
                  <a:schemeClr val="dk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https://www.sli.do/</a:t>
            </a:r>
            <a:r>
              <a:rPr lang="en-US" sz="3600" b="1" dirty="0">
                <a:solidFill>
                  <a:schemeClr val="bg1"/>
                </a:solidFill>
                <a:highlight>
                  <a:schemeClr val="dk1"/>
                </a:highlight>
                <a:latin typeface="Calibri"/>
                <a:ea typeface="Calibri"/>
                <a:cs typeface="Calibri"/>
                <a:sym typeface="Calibri"/>
              </a:rPr>
              <a:t> </a:t>
            </a:r>
            <a:endParaRPr sz="3600" b="1" dirty="0">
              <a:solidFill>
                <a:schemeClr val="bg1"/>
              </a:solidFill>
              <a:highlight>
                <a:schemeClr val="dk1"/>
              </a:highlight>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en-US" sz="3600" dirty="0">
                <a:solidFill>
                  <a:srgbClr val="000000"/>
                </a:solidFill>
              </a:rPr>
              <a:t>Enter e</a:t>
            </a:r>
            <a:r>
              <a:rPr lang="en-US" sz="3600" dirty="0">
                <a:solidFill>
                  <a:srgbClr val="000000"/>
                </a:solidFill>
                <a:latin typeface="Calibri"/>
                <a:ea typeface="Calibri"/>
                <a:cs typeface="Calibri"/>
                <a:sym typeface="Calibri"/>
              </a:rPr>
              <a:t>vent code </a:t>
            </a:r>
            <a:r>
              <a:rPr lang="en-US" sz="3600" b="1" dirty="0" err="1">
                <a:solidFill>
                  <a:srgbClr val="000000"/>
                </a:solidFill>
                <a:highlight>
                  <a:schemeClr val="dk1"/>
                </a:highlight>
                <a:latin typeface="Calibri"/>
                <a:ea typeface="Calibri"/>
                <a:cs typeface="Calibri"/>
                <a:sym typeface="Calibri"/>
              </a:rPr>
              <a:t>fluffylion</a:t>
            </a:r>
            <a:endParaRPr sz="3600"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663076" y="333525"/>
            <a:ext cx="10158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Emerson at the Course Level</a:t>
            </a:r>
            <a:endParaRPr/>
          </a:p>
        </p:txBody>
      </p:sp>
      <p:sp>
        <p:nvSpPr>
          <p:cNvPr id="138" name="Google Shape;138;p27"/>
          <p:cNvSpPr txBox="1">
            <a:spLocks noGrp="1"/>
          </p:cNvSpPr>
          <p:nvPr>
            <p:ph type="body" idx="1"/>
          </p:nvPr>
        </p:nvSpPr>
        <p:spPr>
          <a:xfrm>
            <a:off x="848775" y="1771950"/>
            <a:ext cx="9787200" cy="33141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900"/>
              </a:spcBef>
              <a:spcAft>
                <a:spcPts val="0"/>
              </a:spcAft>
              <a:buClr>
                <a:srgbClr val="000000"/>
              </a:buClr>
              <a:buSzPts val="3000"/>
              <a:buChar char="•"/>
            </a:pPr>
            <a:r>
              <a:rPr lang="en-US" sz="3000">
                <a:solidFill>
                  <a:srgbClr val="000000"/>
                </a:solidFill>
              </a:rPr>
              <a:t>1</a:t>
            </a:r>
            <a:r>
              <a:rPr lang="en-US" sz="3000">
                <a:solidFill>
                  <a:srgbClr val="000000"/>
                </a:solidFill>
                <a:latin typeface="Calibri"/>
                <a:ea typeface="Calibri"/>
                <a:cs typeface="Calibri"/>
                <a:sym typeface="Calibri"/>
              </a:rPr>
              <a:t>4 Week Development Cycle semester before the course goes live</a:t>
            </a:r>
            <a:r>
              <a:rPr lang="en-US" sz="3000">
                <a:solidFill>
                  <a:srgbClr val="000000"/>
                </a:solidFill>
              </a:rPr>
              <a:t> </a:t>
            </a:r>
            <a:br>
              <a:rPr lang="en-US" sz="3000">
                <a:solidFill>
                  <a:srgbClr val="000000"/>
                </a:solidFill>
              </a:rPr>
            </a:br>
            <a:endParaRPr sz="3000">
              <a:solidFill>
                <a:srgbClr val="000000"/>
              </a:solidFill>
            </a:endParaRPr>
          </a:p>
          <a:p>
            <a:pPr marL="457200" lvl="0" indent="-419100" algn="l" rtl="0">
              <a:lnSpc>
                <a:spcPct val="115000"/>
              </a:lnSpc>
              <a:spcBef>
                <a:spcPts val="0"/>
              </a:spcBef>
              <a:spcAft>
                <a:spcPts val="0"/>
              </a:spcAft>
              <a:buClr>
                <a:srgbClr val="000000"/>
              </a:buClr>
              <a:buSzPts val="3000"/>
              <a:buChar char="•"/>
            </a:pPr>
            <a:r>
              <a:rPr lang="en-US" sz="3000">
                <a:solidFill>
                  <a:srgbClr val="000000"/>
                </a:solidFill>
                <a:latin typeface="Calibri"/>
                <a:ea typeface="Calibri"/>
                <a:cs typeface="Calibri"/>
                <a:sym typeface="Calibri"/>
              </a:rPr>
              <a:t>New online faculty go through a 14 week or 4 week training,</a:t>
            </a:r>
            <a:r>
              <a:rPr lang="en-US" sz="3000">
                <a:solidFill>
                  <a:srgbClr val="000000"/>
                </a:solidFill>
              </a:rPr>
              <a:t> </a:t>
            </a:r>
            <a:r>
              <a:rPr lang="en-US" sz="3000">
                <a:solidFill>
                  <a:srgbClr val="000000"/>
                </a:solidFill>
                <a:latin typeface="Calibri"/>
                <a:ea typeface="Calibri"/>
                <a:cs typeface="Calibri"/>
                <a:sym typeface="Calibri"/>
              </a:rPr>
              <a:t>includes UDL best practices</a:t>
            </a:r>
            <a:endParaRPr sz="3000">
              <a:solidFill>
                <a:srgbClr val="000000"/>
              </a:solidFill>
              <a:latin typeface="Calibri"/>
              <a:ea typeface="Calibri"/>
              <a:cs typeface="Calibri"/>
              <a:sym typeface="Calibri"/>
            </a:endParaRPr>
          </a:p>
          <a:p>
            <a:pPr marL="457200" marR="0" lvl="0" indent="0" algn="l" rtl="0">
              <a:lnSpc>
                <a:spcPct val="150000"/>
              </a:lnSpc>
              <a:spcBef>
                <a:spcPts val="1000"/>
              </a:spcBef>
              <a:spcAft>
                <a:spcPts val="1000"/>
              </a:spcAft>
              <a:buNone/>
            </a:pPr>
            <a:endParaRPr sz="2600">
              <a:solidFill>
                <a:srgbClr val="000000"/>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2051</Words>
  <Application>Microsoft Macintosh PowerPoint</Application>
  <PresentationFormat>Widescreen</PresentationFormat>
  <Paragraphs>197</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Simple Dark</vt:lpstr>
      <vt:lpstr>PowerPoint Presentation</vt:lpstr>
      <vt:lpstr>Adventures in Academic Accessibility:  From Curious to Call to Action</vt:lpstr>
      <vt:lpstr>Outcomes </vt:lpstr>
      <vt:lpstr>Starting with the End in Mind</vt:lpstr>
      <vt:lpstr>About Emerson</vt:lpstr>
      <vt:lpstr>About Wentworth Institute of Technology</vt:lpstr>
      <vt:lpstr>Wentworth’s Journey Toward Accessibility</vt:lpstr>
      <vt:lpstr>Poll!</vt:lpstr>
      <vt:lpstr>Emerson at the Course Level</vt:lpstr>
      <vt:lpstr>Emerson at the Course Level Cont’d</vt:lpstr>
      <vt:lpstr>Here’s what that looks like in practice:</vt:lpstr>
      <vt:lpstr>Here’s how we make it happen:</vt:lpstr>
      <vt:lpstr>Wentworth Accessible Course Pilot</vt:lpstr>
      <vt:lpstr>Wentworth Accessibility Resources</vt:lpstr>
      <vt:lpstr>Poll Time!</vt:lpstr>
      <vt:lpstr>Open Discussion</vt:lpstr>
      <vt:lpstr>Complete Session Evaluation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Zakrzewski, Tes</cp:lastModifiedBy>
  <cp:revision>15</cp:revision>
  <cp:lastPrinted>2019-03-18T19:47:02Z</cp:lastPrinted>
  <dcterms:modified xsi:type="dcterms:W3CDTF">2019-03-18T19:48:01Z</dcterms:modified>
</cp:coreProperties>
</file>