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bookmarkIdSeed="4">
  <p:sldMasterIdLst>
    <p:sldMasterId id="2147483803" r:id="rId4"/>
    <p:sldMasterId id="2147483807" r:id="rId5"/>
    <p:sldMasterId id="2147483823" r:id="rId6"/>
    <p:sldMasterId id="2147483832" r:id="rId7"/>
  </p:sldMasterIdLst>
  <p:notesMasterIdLst>
    <p:notesMasterId r:id="rId52"/>
  </p:notesMasterIdLst>
  <p:handoutMasterIdLst>
    <p:handoutMasterId r:id="rId53"/>
  </p:handoutMasterIdLst>
  <p:sldIdLst>
    <p:sldId id="515" r:id="rId8"/>
    <p:sldId id="487" r:id="rId9"/>
    <p:sldId id="516" r:id="rId10"/>
    <p:sldId id="520" r:id="rId11"/>
    <p:sldId id="534" r:id="rId12"/>
    <p:sldId id="537" r:id="rId13"/>
    <p:sldId id="538" r:id="rId14"/>
    <p:sldId id="539" r:id="rId15"/>
    <p:sldId id="521" r:id="rId16"/>
    <p:sldId id="536" r:id="rId17"/>
    <p:sldId id="551" r:id="rId18"/>
    <p:sldId id="526" r:id="rId19"/>
    <p:sldId id="559" r:id="rId20"/>
    <p:sldId id="554" r:id="rId21"/>
    <p:sldId id="527" r:id="rId22"/>
    <p:sldId id="528" r:id="rId23"/>
    <p:sldId id="505" r:id="rId24"/>
    <p:sldId id="496" r:id="rId25"/>
    <p:sldId id="529" r:id="rId26"/>
    <p:sldId id="530" r:id="rId27"/>
    <p:sldId id="541" r:id="rId28"/>
    <p:sldId id="517" r:id="rId29"/>
    <p:sldId id="542" r:id="rId30"/>
    <p:sldId id="549" r:id="rId31"/>
    <p:sldId id="543" r:id="rId32"/>
    <p:sldId id="535" r:id="rId33"/>
    <p:sldId id="540" r:id="rId34"/>
    <p:sldId id="519" r:id="rId35"/>
    <p:sldId id="544" r:id="rId36"/>
    <p:sldId id="545" r:id="rId37"/>
    <p:sldId id="547" r:id="rId38"/>
    <p:sldId id="555" r:id="rId39"/>
    <p:sldId id="546" r:id="rId40"/>
    <p:sldId id="550" r:id="rId41"/>
    <p:sldId id="556" r:id="rId42"/>
    <p:sldId id="557" r:id="rId43"/>
    <p:sldId id="548" r:id="rId44"/>
    <p:sldId id="518" r:id="rId45"/>
    <p:sldId id="552" r:id="rId46"/>
    <p:sldId id="553" r:id="rId47"/>
    <p:sldId id="509" r:id="rId48"/>
    <p:sldId id="512" r:id="rId49"/>
    <p:sldId id="513" r:id="rId50"/>
    <p:sldId id="453" r:id="rId51"/>
  </p:sldIdLst>
  <p:sldSz cx="12192000" cy="6858000"/>
  <p:notesSz cx="7010400" cy="9296400"/>
  <p:defaultTextStyle>
    <a:defPPr>
      <a:defRPr lang="en-US"/>
    </a:defPPr>
    <a:lvl1pPr algn="l" defTabSz="457200" rtl="0" fontAlgn="base">
      <a:spcBef>
        <a:spcPct val="0"/>
      </a:spcBef>
      <a:spcAft>
        <a:spcPct val="0"/>
      </a:spcAft>
      <a:defRPr b="1" kern="1200">
        <a:solidFill>
          <a:schemeClr val="tx1"/>
        </a:solidFill>
        <a:latin typeface="Arial" charset="0"/>
        <a:ea typeface="+mn-ea"/>
        <a:cs typeface="Arial" charset="0"/>
      </a:defRPr>
    </a:lvl1pPr>
    <a:lvl2pPr marL="457200" algn="l" defTabSz="457200" rtl="0" fontAlgn="base">
      <a:spcBef>
        <a:spcPct val="0"/>
      </a:spcBef>
      <a:spcAft>
        <a:spcPct val="0"/>
      </a:spcAft>
      <a:defRPr b="1" kern="1200">
        <a:solidFill>
          <a:schemeClr val="tx1"/>
        </a:solidFill>
        <a:latin typeface="Arial" charset="0"/>
        <a:ea typeface="+mn-ea"/>
        <a:cs typeface="Arial" charset="0"/>
      </a:defRPr>
    </a:lvl2pPr>
    <a:lvl3pPr marL="914400" algn="l" defTabSz="457200" rtl="0" fontAlgn="base">
      <a:spcBef>
        <a:spcPct val="0"/>
      </a:spcBef>
      <a:spcAft>
        <a:spcPct val="0"/>
      </a:spcAft>
      <a:defRPr b="1" kern="1200">
        <a:solidFill>
          <a:schemeClr val="tx1"/>
        </a:solidFill>
        <a:latin typeface="Arial" charset="0"/>
        <a:ea typeface="+mn-ea"/>
        <a:cs typeface="Arial" charset="0"/>
      </a:defRPr>
    </a:lvl3pPr>
    <a:lvl4pPr marL="1371600" algn="l" defTabSz="457200" rtl="0" fontAlgn="base">
      <a:spcBef>
        <a:spcPct val="0"/>
      </a:spcBef>
      <a:spcAft>
        <a:spcPct val="0"/>
      </a:spcAft>
      <a:defRPr b="1" kern="1200">
        <a:solidFill>
          <a:schemeClr val="tx1"/>
        </a:solidFill>
        <a:latin typeface="Arial" charset="0"/>
        <a:ea typeface="+mn-ea"/>
        <a:cs typeface="Arial" charset="0"/>
      </a:defRPr>
    </a:lvl4pPr>
    <a:lvl5pPr marL="1828800" algn="l" defTabSz="457200" rtl="0" fontAlgn="base">
      <a:spcBef>
        <a:spcPct val="0"/>
      </a:spcBef>
      <a:spcAft>
        <a:spcPct val="0"/>
      </a:spcAft>
      <a:defRPr b="1" kern="1200">
        <a:solidFill>
          <a:schemeClr val="tx1"/>
        </a:solidFill>
        <a:latin typeface="Arial" charset="0"/>
        <a:ea typeface="+mn-ea"/>
        <a:cs typeface="Arial" charset="0"/>
      </a:defRPr>
    </a:lvl5pPr>
    <a:lvl6pPr marL="2286000" algn="l" defTabSz="914400" rtl="0" eaLnBrk="1" latinLnBrk="0" hangingPunct="1">
      <a:defRPr b="1" kern="1200">
        <a:solidFill>
          <a:schemeClr val="tx1"/>
        </a:solidFill>
        <a:latin typeface="Arial" charset="0"/>
        <a:ea typeface="+mn-ea"/>
        <a:cs typeface="Arial" charset="0"/>
      </a:defRPr>
    </a:lvl6pPr>
    <a:lvl7pPr marL="2743200" algn="l" defTabSz="914400" rtl="0" eaLnBrk="1" latinLnBrk="0" hangingPunct="1">
      <a:defRPr b="1" kern="1200">
        <a:solidFill>
          <a:schemeClr val="tx1"/>
        </a:solidFill>
        <a:latin typeface="Arial" charset="0"/>
        <a:ea typeface="+mn-ea"/>
        <a:cs typeface="Arial" charset="0"/>
      </a:defRPr>
    </a:lvl7pPr>
    <a:lvl8pPr marL="3200400" algn="l" defTabSz="914400" rtl="0" eaLnBrk="1" latinLnBrk="0" hangingPunct="1">
      <a:defRPr b="1" kern="1200">
        <a:solidFill>
          <a:schemeClr val="tx1"/>
        </a:solidFill>
        <a:latin typeface="Arial" charset="0"/>
        <a:ea typeface="+mn-ea"/>
        <a:cs typeface="Arial" charset="0"/>
      </a:defRPr>
    </a:lvl8pPr>
    <a:lvl9pPr marL="3657600" algn="l" defTabSz="914400" rtl="0" eaLnBrk="1" latinLnBrk="0" hangingPunct="1">
      <a:defRPr b="1"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3352"/>
    <a:srgbClr val="E6DB00"/>
    <a:srgbClr val="A51C30"/>
    <a:srgbClr val="800000"/>
    <a:srgbClr val="898989"/>
    <a:srgbClr val="E7DABF"/>
    <a:srgbClr val="BAC5C6"/>
    <a:srgbClr val="FFFFFF"/>
    <a:srgbClr val="EEECE1"/>
    <a:srgbClr val="B51E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9" autoAdjust="0"/>
    <p:restoredTop sz="67989" autoAdjust="0"/>
  </p:normalViewPr>
  <p:slideViewPr>
    <p:cSldViewPr snapToObjects="1">
      <p:cViewPr varScale="1">
        <p:scale>
          <a:sx n="59" d="100"/>
          <a:sy n="59" d="100"/>
        </p:scale>
        <p:origin x="50" y="413"/>
      </p:cViewPr>
      <p:guideLst>
        <p:guide orient="horz" pos="2160"/>
        <p:guide pos="3840"/>
      </p:guideLst>
    </p:cSldViewPr>
  </p:slideViewPr>
  <p:outlineViewPr>
    <p:cViewPr>
      <p:scale>
        <a:sx n="33" d="100"/>
        <a:sy n="33" d="100"/>
      </p:scale>
      <p:origin x="0" y="594"/>
    </p:cViewPr>
  </p:outlineViewPr>
  <p:notesTextViewPr>
    <p:cViewPr>
      <p:scale>
        <a:sx n="100" d="100"/>
        <a:sy n="100" d="100"/>
      </p:scale>
      <p:origin x="0" y="0"/>
    </p:cViewPr>
  </p:notesTextViewPr>
  <p:sorterViewPr>
    <p:cViewPr>
      <p:scale>
        <a:sx n="100" d="100"/>
        <a:sy n="100" d="100"/>
      </p:scale>
      <p:origin x="0" y="0"/>
    </p:cViewPr>
  </p:sorterViewPr>
  <p:notesViewPr>
    <p:cSldViewPr snapToObjects="1">
      <p:cViewPr>
        <p:scale>
          <a:sx n="120" d="100"/>
          <a:sy n="120" d="100"/>
        </p:scale>
        <p:origin x="-1146" y="291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theme" Target="theme/theme1.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b="0">
                <a:cs typeface="+mn-cs"/>
              </a:defRPr>
            </a:lvl1pPr>
          </a:lstStyle>
          <a:p>
            <a:pPr>
              <a:defRPr/>
            </a:pPr>
            <a:endParaRPr lang="en-US"/>
          </a:p>
        </p:txBody>
      </p:sp>
      <p:sp>
        <p:nvSpPr>
          <p:cNvPr id="28675" name="Rectangle 3"/>
          <p:cNvSpPr>
            <a:spLocks noGrp="1" noChangeArrowheads="1"/>
          </p:cNvSpPr>
          <p:nvPr>
            <p:ph type="dt" sz="quarter"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b="0">
                <a:cs typeface="+mn-cs"/>
              </a:defRPr>
            </a:lvl1pPr>
          </a:lstStyle>
          <a:p>
            <a:pPr>
              <a:defRPr/>
            </a:pPr>
            <a:fld id="{3AF6D90F-06E0-4E69-8E00-AA6E8FF820CA}" type="datetime1">
              <a:rPr lang="en-US"/>
              <a:pPr>
                <a:defRPr/>
              </a:pPr>
              <a:t>3/17/2019</a:t>
            </a:fld>
            <a:endParaRPr lang="en-US"/>
          </a:p>
        </p:txBody>
      </p:sp>
      <p:sp>
        <p:nvSpPr>
          <p:cNvPr id="28676" name="Rectangle 4"/>
          <p:cNvSpPr>
            <a:spLocks noGrp="1" noChangeArrowheads="1"/>
          </p:cNvSpPr>
          <p:nvPr>
            <p:ph type="ftr" sz="quarter" idx="2"/>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b="0">
                <a:cs typeface="+mn-cs"/>
              </a:defRPr>
            </a:lvl1pPr>
          </a:lstStyle>
          <a:p>
            <a:pPr>
              <a:defRPr/>
            </a:pPr>
            <a:endParaRPr lang="en-US"/>
          </a:p>
        </p:txBody>
      </p:sp>
      <p:sp>
        <p:nvSpPr>
          <p:cNvPr id="28677" name="Rectangle 5"/>
          <p:cNvSpPr>
            <a:spLocks noGrp="1" noChangeArrowheads="1"/>
          </p:cNvSpPr>
          <p:nvPr>
            <p:ph type="sldNum" sz="quarter" idx="3"/>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b="0">
                <a:cs typeface="+mn-cs"/>
              </a:defRPr>
            </a:lvl1pPr>
          </a:lstStyle>
          <a:p>
            <a:pPr>
              <a:defRPr/>
            </a:pPr>
            <a:fld id="{9C5B1389-3754-4E30-B7B9-23AEA2FCAB13}" type="slidenum">
              <a:rPr lang="en-US"/>
              <a:pPr>
                <a:defRPr/>
              </a:pPr>
              <a:t>‹#›</a:t>
            </a:fld>
            <a:endParaRPr lang="en-US"/>
          </a:p>
        </p:txBody>
      </p:sp>
    </p:spTree>
    <p:extLst>
      <p:ext uri="{BB962C8B-B14F-4D97-AF65-F5344CB8AC3E}">
        <p14:creationId xmlns:p14="http://schemas.microsoft.com/office/powerpoint/2010/main" val="20686075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wrap="square" lIns="93177" tIns="46589" rIns="93177" bIns="46589" numCol="1" anchor="t" anchorCtr="0" compatLnSpc="1">
            <a:prstTxWarp prst="textNoShape">
              <a:avLst/>
            </a:prstTxWarp>
          </a:bodyPr>
          <a:lstStyle>
            <a:lvl1pPr>
              <a:defRPr sz="1200" b="0">
                <a:latin typeface="Calibri" pitchFamily="34" charset="0"/>
                <a:cs typeface="+mn-cs"/>
              </a:defRPr>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fontAlgn="auto">
              <a:spcBef>
                <a:spcPts val="0"/>
              </a:spcBef>
              <a:spcAft>
                <a:spcPts val="0"/>
              </a:spcAft>
              <a:defRPr sz="1200" b="0">
                <a:latin typeface="+mn-lt"/>
                <a:cs typeface="+mn-cs"/>
              </a:defRPr>
            </a:lvl1pPr>
          </a:lstStyle>
          <a:p>
            <a:pPr>
              <a:defRPr/>
            </a:pPr>
            <a:fld id="{79E616A2-5658-4DB5-A6CA-9A703DF74881}" type="datetime1">
              <a:rPr lang="en-US"/>
              <a:pPr>
                <a:defRPr/>
              </a:pPr>
              <a:t>3/17/2019</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040" y="4415790"/>
            <a:ext cx="5608320" cy="4183380"/>
          </a:xfrm>
          <a:prstGeom prst="rect">
            <a:avLst/>
          </a:prstGeom>
        </p:spPr>
        <p:txBody>
          <a:bodyPr vert="horz" wrap="square" lIns="93177" tIns="46589" rIns="93177" bIns="46589"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wrap="square" lIns="93177" tIns="46589" rIns="93177" bIns="46589" numCol="1" anchor="b" anchorCtr="0" compatLnSpc="1">
            <a:prstTxWarp prst="textNoShape">
              <a:avLst/>
            </a:prstTxWarp>
          </a:bodyPr>
          <a:lstStyle>
            <a:lvl1pPr>
              <a:defRPr sz="1200" b="0">
                <a:latin typeface="Calibri" pitchFamily="34" charset="0"/>
                <a:cs typeface="+mn-cs"/>
              </a:defRPr>
            </a:lvl1pPr>
          </a:lstStyle>
          <a:p>
            <a:pPr>
              <a:defRPr/>
            </a:pP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fontAlgn="auto">
              <a:spcBef>
                <a:spcPts val="0"/>
              </a:spcBef>
              <a:spcAft>
                <a:spcPts val="0"/>
              </a:spcAft>
              <a:defRPr sz="1200" b="0">
                <a:latin typeface="+mn-lt"/>
                <a:cs typeface="+mn-cs"/>
              </a:defRPr>
            </a:lvl1pPr>
          </a:lstStyle>
          <a:p>
            <a:pPr>
              <a:defRPr/>
            </a:pPr>
            <a:fld id="{3AB1A17B-551D-4B90-8B61-B7B53292EC5D}" type="slidenum">
              <a:rPr lang="en-US"/>
              <a:pPr>
                <a:defRPr/>
              </a:pPr>
              <a:t>‹#›</a:t>
            </a:fld>
            <a:endParaRPr lang="en-US"/>
          </a:p>
        </p:txBody>
      </p:sp>
    </p:spTree>
    <p:extLst>
      <p:ext uri="{BB962C8B-B14F-4D97-AF65-F5344CB8AC3E}">
        <p14:creationId xmlns:p14="http://schemas.microsoft.com/office/powerpoint/2010/main" val="262627614"/>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blog.gentilkiwi.com/securite/mimikatz/minidump"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blog.gentilkiwi.com/securite/mimikatz/minidump"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blog.gentilkiwi.com/securite/mimikatz/minidump"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79E616A2-5658-4DB5-A6CA-9A703DF74881}" type="datetime1">
              <a:rPr lang="en-US" smtClean="0"/>
              <a:pPr>
                <a:defRPr/>
              </a:pPr>
              <a:t>3/17/2019</a:t>
            </a:fld>
            <a:endParaRPr lang="en-US"/>
          </a:p>
        </p:txBody>
      </p:sp>
      <p:sp>
        <p:nvSpPr>
          <p:cNvPr id="5" name="Slide Number Placeholder 4"/>
          <p:cNvSpPr>
            <a:spLocks noGrp="1"/>
          </p:cNvSpPr>
          <p:nvPr>
            <p:ph type="sldNum" sz="quarter" idx="5"/>
          </p:nvPr>
        </p:nvSpPr>
        <p:spPr/>
        <p:txBody>
          <a:bodyPr/>
          <a:lstStyle/>
          <a:p>
            <a:pPr>
              <a:defRPr/>
            </a:pPr>
            <a:fld id="{3AB1A17B-551D-4B90-8B61-B7B53292EC5D}" type="slidenum">
              <a:rPr lang="en-US" smtClean="0"/>
              <a:pPr>
                <a:defRPr/>
              </a:pPr>
              <a:t>1</a:t>
            </a:fld>
            <a:endParaRPr lang="en-US"/>
          </a:p>
        </p:txBody>
      </p:sp>
    </p:spTree>
    <p:extLst>
      <p:ext uri="{BB962C8B-B14F-4D97-AF65-F5344CB8AC3E}">
        <p14:creationId xmlns:p14="http://schemas.microsoft.com/office/powerpoint/2010/main" val="438384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Enhanced Security Administrative Environment</a:t>
            </a:r>
            <a:r>
              <a:rPr lang="en-US" sz="1200" b="0" i="0"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ESAE</a:t>
            </a:r>
            <a:r>
              <a:rPr lang="en-US" sz="1200" b="0" i="0" kern="1200" dirty="0">
                <a:solidFill>
                  <a:schemeClr val="tx1"/>
                </a:solidFill>
                <a:effectLst/>
                <a:latin typeface="+mn-lt"/>
                <a:ea typeface="+mn-ea"/>
                <a:cs typeface="+mn-cs"/>
              </a:rPr>
              <a:t>)</a:t>
            </a:r>
          </a:p>
          <a:p>
            <a:r>
              <a:rPr lang="en-US" sz="1200" b="0" i="0" kern="1200" dirty="0">
                <a:solidFill>
                  <a:schemeClr val="tx1"/>
                </a:solidFill>
                <a:effectLst/>
                <a:latin typeface="+mn-lt"/>
                <a:ea typeface="+mn-ea"/>
                <a:cs typeface="+mn-cs"/>
              </a:rPr>
              <a:t>Attack detection – logging, ATA</a:t>
            </a:r>
          </a:p>
          <a:p>
            <a:r>
              <a:rPr lang="en-US" sz="1200" b="0" i="0" kern="1200" dirty="0">
                <a:solidFill>
                  <a:schemeClr val="tx1"/>
                </a:solidFill>
                <a:effectLst/>
                <a:latin typeface="+mn-lt"/>
                <a:ea typeface="+mn-ea"/>
                <a:cs typeface="+mn-cs"/>
              </a:rPr>
              <a:t>https://adsecurity.org/wp-content/uploads/2017/11/BlueHat-2017-Metcalf-ActiveDirectorySecurityTheJourney-Final.pdf </a:t>
            </a:r>
          </a:p>
          <a:p>
            <a:endParaRPr lang="en-US" dirty="0"/>
          </a:p>
          <a:p>
            <a:r>
              <a:rPr lang="en-US" dirty="0"/>
              <a:t>https://github.com/clong/DetectionLab</a:t>
            </a:r>
          </a:p>
        </p:txBody>
      </p:sp>
      <p:sp>
        <p:nvSpPr>
          <p:cNvPr id="4" name="Date Placeholder 3"/>
          <p:cNvSpPr>
            <a:spLocks noGrp="1"/>
          </p:cNvSpPr>
          <p:nvPr>
            <p:ph type="dt" idx="1"/>
          </p:nvPr>
        </p:nvSpPr>
        <p:spPr/>
        <p:txBody>
          <a:bodyPr/>
          <a:lstStyle/>
          <a:p>
            <a:pPr>
              <a:defRPr/>
            </a:pPr>
            <a:fld id="{79E616A2-5658-4DB5-A6CA-9A703DF74881}" type="datetime1">
              <a:rPr lang="en-US" smtClean="0"/>
              <a:pPr>
                <a:defRPr/>
              </a:pPr>
              <a:t>3/17/2019</a:t>
            </a:fld>
            <a:endParaRPr lang="en-US"/>
          </a:p>
        </p:txBody>
      </p:sp>
      <p:sp>
        <p:nvSpPr>
          <p:cNvPr id="5" name="Slide Number Placeholder 4"/>
          <p:cNvSpPr>
            <a:spLocks noGrp="1"/>
          </p:cNvSpPr>
          <p:nvPr>
            <p:ph type="sldNum" sz="quarter" idx="5"/>
          </p:nvPr>
        </p:nvSpPr>
        <p:spPr/>
        <p:txBody>
          <a:bodyPr/>
          <a:lstStyle/>
          <a:p>
            <a:pPr>
              <a:defRPr/>
            </a:pPr>
            <a:fld id="{3AB1A17B-551D-4B90-8B61-B7B53292EC5D}" type="slidenum">
              <a:rPr lang="en-US" smtClean="0"/>
              <a:pPr>
                <a:defRPr/>
              </a:pPr>
              <a:t>11</a:t>
            </a:fld>
            <a:endParaRPr lang="en-US"/>
          </a:p>
        </p:txBody>
      </p:sp>
    </p:spTree>
    <p:extLst>
      <p:ext uri="{BB962C8B-B14F-4D97-AF65-F5344CB8AC3E}">
        <p14:creationId xmlns:p14="http://schemas.microsoft.com/office/powerpoint/2010/main" val="620879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79E616A2-5658-4DB5-A6CA-9A703DF74881}" type="datetime1">
              <a:rPr lang="en-US" smtClean="0"/>
              <a:pPr>
                <a:defRPr/>
              </a:pPr>
              <a:t>3/17/2019</a:t>
            </a:fld>
            <a:endParaRPr lang="en-US"/>
          </a:p>
        </p:txBody>
      </p:sp>
      <p:sp>
        <p:nvSpPr>
          <p:cNvPr id="5" name="Slide Number Placeholder 4"/>
          <p:cNvSpPr>
            <a:spLocks noGrp="1"/>
          </p:cNvSpPr>
          <p:nvPr>
            <p:ph type="sldNum" sz="quarter" idx="5"/>
          </p:nvPr>
        </p:nvSpPr>
        <p:spPr/>
        <p:txBody>
          <a:bodyPr/>
          <a:lstStyle/>
          <a:p>
            <a:pPr>
              <a:defRPr/>
            </a:pPr>
            <a:fld id="{3AB1A17B-551D-4B90-8B61-B7B53292EC5D}" type="slidenum">
              <a:rPr lang="en-US" smtClean="0"/>
              <a:pPr>
                <a:defRPr/>
              </a:pPr>
              <a:t>12</a:t>
            </a:fld>
            <a:endParaRPr lang="en-US"/>
          </a:p>
        </p:txBody>
      </p:sp>
    </p:spTree>
    <p:extLst>
      <p:ext uri="{BB962C8B-B14F-4D97-AF65-F5344CB8AC3E}">
        <p14:creationId xmlns:p14="http://schemas.microsoft.com/office/powerpoint/2010/main" val="7446004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Add three and label with correct stuff</a:t>
            </a:r>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83273" marR="0" lvl="0" indent="0" algn="l" defTabSz="93292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94137CCA-1DE2-48CC-8594-4DCB087C6822}"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3/17/2019 2:45 PM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7639775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Add three and label with correct stuff</a:t>
            </a:r>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83273" marR="0" lvl="0" indent="0" algn="l" defTabSz="93292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94137CCA-1DE2-48CC-8594-4DCB087C6822}"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3/17/2019 2:45 PM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6619437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Add three and label with correct stuff</a:t>
            </a:r>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83273" marR="0" lvl="0" indent="0" algn="l" defTabSz="93292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94137CCA-1DE2-48CC-8594-4DCB087C6822}"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3/17/2019 2:45 PM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8178092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Add three and label with correct stuff</a:t>
            </a:r>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83273" marR="0" lvl="0" indent="0" algn="l" defTabSz="93292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94137CCA-1DE2-48CC-8594-4DCB087C6822}"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3/17/2019 2:45 PM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5716976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Add three and label with correct stuff</a:t>
            </a:r>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83273" marR="0" lvl="0" indent="0" algn="l" defTabSz="93292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94137CCA-1DE2-48CC-8594-4DCB087C6822}"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3/17/2019 2:45 PM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1857217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79E616A2-5658-4DB5-A6CA-9A703DF74881}" type="datetime1">
              <a:rPr lang="en-US" smtClean="0"/>
              <a:pPr>
                <a:defRPr/>
              </a:pPr>
              <a:t>3/17/2019</a:t>
            </a:fld>
            <a:endParaRPr lang="en-US"/>
          </a:p>
        </p:txBody>
      </p:sp>
      <p:sp>
        <p:nvSpPr>
          <p:cNvPr id="5" name="Slide Number Placeholder 4"/>
          <p:cNvSpPr>
            <a:spLocks noGrp="1"/>
          </p:cNvSpPr>
          <p:nvPr>
            <p:ph type="sldNum" sz="quarter" idx="5"/>
          </p:nvPr>
        </p:nvSpPr>
        <p:spPr/>
        <p:txBody>
          <a:bodyPr/>
          <a:lstStyle/>
          <a:p>
            <a:pPr>
              <a:defRPr/>
            </a:pPr>
            <a:fld id="{3AB1A17B-551D-4B90-8B61-B7B53292EC5D}" type="slidenum">
              <a:rPr lang="en-US" smtClean="0"/>
              <a:pPr>
                <a:defRPr/>
              </a:pPr>
              <a:t>22</a:t>
            </a:fld>
            <a:endParaRPr lang="en-US"/>
          </a:p>
        </p:txBody>
      </p:sp>
    </p:spTree>
    <p:extLst>
      <p:ext uri="{BB962C8B-B14F-4D97-AF65-F5344CB8AC3E}">
        <p14:creationId xmlns:p14="http://schemas.microsoft.com/office/powerpoint/2010/main" val="27633985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gradFill>
                  <a:gsLst>
                    <a:gs pos="2917">
                      <a:schemeClr val="tx1"/>
                    </a:gs>
                    <a:gs pos="30000">
                      <a:schemeClr val="tx1"/>
                    </a:gs>
                  </a:gsLst>
                  <a:lin ang="5400000" scaled="0"/>
                </a:gradFill>
              </a:rPr>
              <a:t>The thing that bothers me, is that I logged into a computer… years ago.  It remembered my password.  I logged into it with an old password, like really old.  The computer wasn’t even on the network.  I.T. asked me to log into it because they needed to get something off of it.  Who can use this password? Who can pretend to be me?</a:t>
            </a:r>
          </a:p>
          <a:p>
            <a:endParaRPr lang="en-US" dirty="0"/>
          </a:p>
        </p:txBody>
      </p:sp>
      <p:sp>
        <p:nvSpPr>
          <p:cNvPr id="4" name="Date Placeholder 3"/>
          <p:cNvSpPr>
            <a:spLocks noGrp="1"/>
          </p:cNvSpPr>
          <p:nvPr>
            <p:ph type="dt" idx="1"/>
          </p:nvPr>
        </p:nvSpPr>
        <p:spPr/>
        <p:txBody>
          <a:bodyPr/>
          <a:lstStyle/>
          <a:p>
            <a:pPr>
              <a:defRPr/>
            </a:pPr>
            <a:fld id="{79E616A2-5658-4DB5-A6CA-9A703DF74881}" type="datetime1">
              <a:rPr lang="en-US" smtClean="0"/>
              <a:pPr>
                <a:defRPr/>
              </a:pPr>
              <a:t>3/17/2019</a:t>
            </a:fld>
            <a:endParaRPr lang="en-US"/>
          </a:p>
        </p:txBody>
      </p:sp>
      <p:sp>
        <p:nvSpPr>
          <p:cNvPr id="5" name="Slide Number Placeholder 4"/>
          <p:cNvSpPr>
            <a:spLocks noGrp="1"/>
          </p:cNvSpPr>
          <p:nvPr>
            <p:ph type="sldNum" sz="quarter" idx="5"/>
          </p:nvPr>
        </p:nvSpPr>
        <p:spPr/>
        <p:txBody>
          <a:bodyPr/>
          <a:lstStyle/>
          <a:p>
            <a:pPr>
              <a:defRPr/>
            </a:pPr>
            <a:fld id="{3AB1A17B-551D-4B90-8B61-B7B53292EC5D}" type="slidenum">
              <a:rPr lang="en-US" smtClean="0"/>
              <a:pPr>
                <a:defRPr/>
              </a:pPr>
              <a:t>2</a:t>
            </a:fld>
            <a:endParaRPr lang="en-US"/>
          </a:p>
        </p:txBody>
      </p:sp>
    </p:spTree>
    <p:extLst>
      <p:ext uri="{BB962C8B-B14F-4D97-AF65-F5344CB8AC3E}">
        <p14:creationId xmlns:p14="http://schemas.microsoft.com/office/powerpoint/2010/main" val="41367730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mn-lt"/>
                <a:ea typeface="+mn-ea"/>
                <a:cs typeface="+mn-cs"/>
              </a:rPr>
              <a:t>Dump clear-text passwords from memory using </a:t>
            </a:r>
            <a:r>
              <a:rPr lang="en-US" sz="1200" b="0" i="0" kern="1200" dirty="0" err="1">
                <a:solidFill>
                  <a:schemeClr val="tx1"/>
                </a:solidFill>
                <a:effectLst/>
                <a:latin typeface="+mn-lt"/>
                <a:ea typeface="+mn-ea"/>
                <a:cs typeface="+mn-cs"/>
                <a:hlinkClick r:id="rId3"/>
              </a:rPr>
              <a:t>mimikatz</a:t>
            </a:r>
            <a:r>
              <a:rPr lang="en-US" sz="1200" b="0" i="0" kern="1200" dirty="0">
                <a:solidFill>
                  <a:schemeClr val="tx1"/>
                </a:solidFill>
                <a:effectLst/>
                <a:latin typeface="+mn-lt"/>
                <a:ea typeface="+mn-ea"/>
                <a:cs typeface="+mn-cs"/>
              </a:rPr>
              <a:t> and the Windows Task Manager to dump the LSASS process.</a:t>
            </a:r>
          </a:p>
          <a:p>
            <a:pPr fontAlgn="base"/>
            <a:r>
              <a:rPr lang="en-US" sz="1200" b="0" i="0" kern="1200" dirty="0">
                <a:solidFill>
                  <a:schemeClr val="tx1"/>
                </a:solidFill>
                <a:effectLst/>
                <a:latin typeface="+mn-lt"/>
                <a:ea typeface="+mn-ea"/>
                <a:cs typeface="+mn-cs"/>
              </a:rPr>
              <a:t>To do this, dump the lsass.exe process to a file using Windows built-in Task Manager with right-clicking “lsass.exe” then selecting “Create Dump File”</a:t>
            </a:r>
          </a:p>
          <a:p>
            <a:endParaRPr lang="en-US" dirty="0"/>
          </a:p>
        </p:txBody>
      </p:sp>
      <p:sp>
        <p:nvSpPr>
          <p:cNvPr id="4" name="Date Placeholder 3"/>
          <p:cNvSpPr>
            <a:spLocks noGrp="1"/>
          </p:cNvSpPr>
          <p:nvPr>
            <p:ph type="dt" idx="1"/>
          </p:nvPr>
        </p:nvSpPr>
        <p:spPr/>
        <p:txBody>
          <a:bodyPr/>
          <a:lstStyle/>
          <a:p>
            <a:pPr>
              <a:defRPr/>
            </a:pPr>
            <a:fld id="{79E616A2-5658-4DB5-A6CA-9A703DF74881}" type="datetime1">
              <a:rPr lang="en-US" smtClean="0"/>
              <a:pPr>
                <a:defRPr/>
              </a:pPr>
              <a:t>3/17/2019</a:t>
            </a:fld>
            <a:endParaRPr lang="en-US"/>
          </a:p>
        </p:txBody>
      </p:sp>
      <p:sp>
        <p:nvSpPr>
          <p:cNvPr id="5" name="Slide Number Placeholder 4"/>
          <p:cNvSpPr>
            <a:spLocks noGrp="1"/>
          </p:cNvSpPr>
          <p:nvPr>
            <p:ph type="sldNum" sz="quarter" idx="5"/>
          </p:nvPr>
        </p:nvSpPr>
        <p:spPr/>
        <p:txBody>
          <a:bodyPr/>
          <a:lstStyle/>
          <a:p>
            <a:pPr>
              <a:defRPr/>
            </a:pPr>
            <a:fld id="{3AB1A17B-551D-4B90-8B61-B7B53292EC5D}" type="slidenum">
              <a:rPr lang="en-US" smtClean="0"/>
              <a:pPr>
                <a:defRPr/>
              </a:pPr>
              <a:t>28</a:t>
            </a:fld>
            <a:endParaRPr lang="en-US"/>
          </a:p>
        </p:txBody>
      </p:sp>
    </p:spTree>
    <p:extLst>
      <p:ext uri="{BB962C8B-B14F-4D97-AF65-F5344CB8AC3E}">
        <p14:creationId xmlns:p14="http://schemas.microsoft.com/office/powerpoint/2010/main" val="30985385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Implement, REBOOT</a:t>
            </a:r>
          </a:p>
          <a:p>
            <a:endParaRPr lang="en-US" dirty="0"/>
          </a:p>
        </p:txBody>
      </p:sp>
      <p:sp>
        <p:nvSpPr>
          <p:cNvPr id="4" name="Date Placeholder 3"/>
          <p:cNvSpPr>
            <a:spLocks noGrp="1"/>
          </p:cNvSpPr>
          <p:nvPr>
            <p:ph type="dt" idx="1"/>
          </p:nvPr>
        </p:nvSpPr>
        <p:spPr/>
        <p:txBody>
          <a:bodyPr/>
          <a:lstStyle/>
          <a:p>
            <a:pPr>
              <a:defRPr/>
            </a:pPr>
            <a:fld id="{79E616A2-5658-4DB5-A6CA-9A703DF74881}" type="datetime1">
              <a:rPr lang="en-US" smtClean="0"/>
              <a:pPr>
                <a:defRPr/>
              </a:pPr>
              <a:t>3/17/2019</a:t>
            </a:fld>
            <a:endParaRPr lang="en-US"/>
          </a:p>
        </p:txBody>
      </p:sp>
      <p:sp>
        <p:nvSpPr>
          <p:cNvPr id="5" name="Slide Number Placeholder 4"/>
          <p:cNvSpPr>
            <a:spLocks noGrp="1"/>
          </p:cNvSpPr>
          <p:nvPr>
            <p:ph type="sldNum" sz="quarter" idx="5"/>
          </p:nvPr>
        </p:nvSpPr>
        <p:spPr/>
        <p:txBody>
          <a:bodyPr/>
          <a:lstStyle/>
          <a:p>
            <a:pPr>
              <a:defRPr/>
            </a:pPr>
            <a:fld id="{3AB1A17B-551D-4B90-8B61-B7B53292EC5D}" type="slidenum">
              <a:rPr lang="en-US" smtClean="0"/>
              <a:pPr>
                <a:defRPr/>
              </a:pPr>
              <a:t>29</a:t>
            </a:fld>
            <a:endParaRPr lang="en-US"/>
          </a:p>
        </p:txBody>
      </p:sp>
    </p:spTree>
    <p:extLst>
      <p:ext uri="{BB962C8B-B14F-4D97-AF65-F5344CB8AC3E}">
        <p14:creationId xmlns:p14="http://schemas.microsoft.com/office/powerpoint/2010/main" val="28654097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Implement, REBOOT</a:t>
            </a:r>
          </a:p>
          <a:p>
            <a:endParaRPr lang="en-US" dirty="0"/>
          </a:p>
        </p:txBody>
      </p:sp>
      <p:sp>
        <p:nvSpPr>
          <p:cNvPr id="4" name="Date Placeholder 3"/>
          <p:cNvSpPr>
            <a:spLocks noGrp="1"/>
          </p:cNvSpPr>
          <p:nvPr>
            <p:ph type="dt" idx="1"/>
          </p:nvPr>
        </p:nvSpPr>
        <p:spPr/>
        <p:txBody>
          <a:bodyPr/>
          <a:lstStyle/>
          <a:p>
            <a:pPr>
              <a:defRPr/>
            </a:pPr>
            <a:fld id="{79E616A2-5658-4DB5-A6CA-9A703DF74881}" type="datetime1">
              <a:rPr lang="en-US" smtClean="0"/>
              <a:pPr>
                <a:defRPr/>
              </a:pPr>
              <a:t>3/17/2019</a:t>
            </a:fld>
            <a:endParaRPr lang="en-US"/>
          </a:p>
        </p:txBody>
      </p:sp>
      <p:sp>
        <p:nvSpPr>
          <p:cNvPr id="5" name="Slide Number Placeholder 4"/>
          <p:cNvSpPr>
            <a:spLocks noGrp="1"/>
          </p:cNvSpPr>
          <p:nvPr>
            <p:ph type="sldNum" sz="quarter" idx="5"/>
          </p:nvPr>
        </p:nvSpPr>
        <p:spPr/>
        <p:txBody>
          <a:bodyPr/>
          <a:lstStyle/>
          <a:p>
            <a:pPr>
              <a:defRPr/>
            </a:pPr>
            <a:fld id="{3AB1A17B-551D-4B90-8B61-B7B53292EC5D}" type="slidenum">
              <a:rPr lang="en-US" smtClean="0"/>
              <a:pPr>
                <a:defRPr/>
              </a:pPr>
              <a:t>30</a:t>
            </a:fld>
            <a:endParaRPr lang="en-US"/>
          </a:p>
        </p:txBody>
      </p:sp>
    </p:spTree>
    <p:extLst>
      <p:ext uri="{BB962C8B-B14F-4D97-AF65-F5344CB8AC3E}">
        <p14:creationId xmlns:p14="http://schemas.microsoft.com/office/powerpoint/2010/main" val="29643682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mn-lt"/>
                <a:ea typeface="+mn-ea"/>
                <a:cs typeface="+mn-cs"/>
              </a:rPr>
              <a:t>Dump clear-text passwords from memory using </a:t>
            </a:r>
            <a:r>
              <a:rPr lang="en-US" sz="1200" b="0" i="0" kern="1200" dirty="0" err="1">
                <a:solidFill>
                  <a:schemeClr val="tx1"/>
                </a:solidFill>
                <a:effectLst/>
                <a:latin typeface="+mn-lt"/>
                <a:ea typeface="+mn-ea"/>
                <a:cs typeface="+mn-cs"/>
                <a:hlinkClick r:id="rId3"/>
              </a:rPr>
              <a:t>mimikatz</a:t>
            </a:r>
            <a:r>
              <a:rPr lang="en-US" sz="1200" b="0" i="0" kern="1200" dirty="0">
                <a:solidFill>
                  <a:schemeClr val="tx1"/>
                </a:solidFill>
                <a:effectLst/>
                <a:latin typeface="+mn-lt"/>
                <a:ea typeface="+mn-ea"/>
                <a:cs typeface="+mn-cs"/>
              </a:rPr>
              <a:t> and the Windows Task Manager to dump the LSASS process.</a:t>
            </a:r>
          </a:p>
          <a:p>
            <a:pPr fontAlgn="base"/>
            <a:r>
              <a:rPr lang="en-US" sz="1200" b="0" i="0" kern="1200" dirty="0">
                <a:solidFill>
                  <a:schemeClr val="tx1"/>
                </a:solidFill>
                <a:effectLst/>
                <a:latin typeface="+mn-lt"/>
                <a:ea typeface="+mn-ea"/>
                <a:cs typeface="+mn-cs"/>
              </a:rPr>
              <a:t>To do this, dump the lsass.exe process to a file using Windows built-in Task Manager with right-clicking “lsass.exe” then selecting “Create Dump File”</a:t>
            </a:r>
          </a:p>
          <a:p>
            <a:endParaRPr lang="en-US" dirty="0"/>
          </a:p>
        </p:txBody>
      </p:sp>
      <p:sp>
        <p:nvSpPr>
          <p:cNvPr id="4" name="Date Placeholder 3"/>
          <p:cNvSpPr>
            <a:spLocks noGrp="1"/>
          </p:cNvSpPr>
          <p:nvPr>
            <p:ph type="dt" idx="1"/>
          </p:nvPr>
        </p:nvSpPr>
        <p:spPr/>
        <p:txBody>
          <a:bodyPr/>
          <a:lstStyle/>
          <a:p>
            <a:pPr>
              <a:defRPr/>
            </a:pPr>
            <a:fld id="{79E616A2-5658-4DB5-A6CA-9A703DF74881}" type="datetime1">
              <a:rPr lang="en-US" smtClean="0"/>
              <a:pPr>
                <a:defRPr/>
              </a:pPr>
              <a:t>3/17/2019</a:t>
            </a:fld>
            <a:endParaRPr lang="en-US"/>
          </a:p>
        </p:txBody>
      </p:sp>
      <p:sp>
        <p:nvSpPr>
          <p:cNvPr id="5" name="Slide Number Placeholder 4"/>
          <p:cNvSpPr>
            <a:spLocks noGrp="1"/>
          </p:cNvSpPr>
          <p:nvPr>
            <p:ph type="sldNum" sz="quarter" idx="5"/>
          </p:nvPr>
        </p:nvSpPr>
        <p:spPr/>
        <p:txBody>
          <a:bodyPr/>
          <a:lstStyle/>
          <a:p>
            <a:pPr>
              <a:defRPr/>
            </a:pPr>
            <a:fld id="{3AB1A17B-551D-4B90-8B61-B7B53292EC5D}" type="slidenum">
              <a:rPr lang="en-US" smtClean="0"/>
              <a:pPr>
                <a:defRPr/>
              </a:pPr>
              <a:t>31</a:t>
            </a:fld>
            <a:endParaRPr lang="en-US"/>
          </a:p>
        </p:txBody>
      </p:sp>
    </p:spTree>
    <p:extLst>
      <p:ext uri="{BB962C8B-B14F-4D97-AF65-F5344CB8AC3E}">
        <p14:creationId xmlns:p14="http://schemas.microsoft.com/office/powerpoint/2010/main" val="8506179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mn-lt"/>
                <a:ea typeface="+mn-ea"/>
                <a:cs typeface="+mn-cs"/>
              </a:rPr>
              <a:t>Dump clear-text passwords from memory using </a:t>
            </a:r>
            <a:r>
              <a:rPr lang="en-US" sz="1200" b="0" i="0" kern="1200" dirty="0" err="1">
                <a:solidFill>
                  <a:schemeClr val="tx1"/>
                </a:solidFill>
                <a:effectLst/>
                <a:latin typeface="+mn-lt"/>
                <a:ea typeface="+mn-ea"/>
                <a:cs typeface="+mn-cs"/>
                <a:hlinkClick r:id="rId3"/>
              </a:rPr>
              <a:t>mimikatz</a:t>
            </a:r>
            <a:r>
              <a:rPr lang="en-US" sz="1200" b="0" i="0" kern="1200" dirty="0">
                <a:solidFill>
                  <a:schemeClr val="tx1"/>
                </a:solidFill>
                <a:effectLst/>
                <a:latin typeface="+mn-lt"/>
                <a:ea typeface="+mn-ea"/>
                <a:cs typeface="+mn-cs"/>
              </a:rPr>
              <a:t> and the Windows Task Manager to dump the LSASS process.</a:t>
            </a:r>
          </a:p>
          <a:p>
            <a:pPr fontAlgn="base"/>
            <a:r>
              <a:rPr lang="en-US" sz="1200" b="0" i="0" kern="1200" dirty="0">
                <a:solidFill>
                  <a:schemeClr val="tx1"/>
                </a:solidFill>
                <a:effectLst/>
                <a:latin typeface="+mn-lt"/>
                <a:ea typeface="+mn-ea"/>
                <a:cs typeface="+mn-cs"/>
              </a:rPr>
              <a:t>To do this, dump the lsass.exe process to a file using Windows built-in Task Manager with right-clicking “lsass.exe” then selecting “Create Dump File”</a:t>
            </a:r>
          </a:p>
          <a:p>
            <a:endParaRPr lang="en-US" dirty="0"/>
          </a:p>
        </p:txBody>
      </p:sp>
      <p:sp>
        <p:nvSpPr>
          <p:cNvPr id="4" name="Date Placeholder 3"/>
          <p:cNvSpPr>
            <a:spLocks noGrp="1"/>
          </p:cNvSpPr>
          <p:nvPr>
            <p:ph type="dt" idx="1"/>
          </p:nvPr>
        </p:nvSpPr>
        <p:spPr/>
        <p:txBody>
          <a:bodyPr/>
          <a:lstStyle/>
          <a:p>
            <a:pPr>
              <a:defRPr/>
            </a:pPr>
            <a:fld id="{79E616A2-5658-4DB5-A6CA-9A703DF74881}" type="datetime1">
              <a:rPr lang="en-US" smtClean="0"/>
              <a:pPr>
                <a:defRPr/>
              </a:pPr>
              <a:t>3/17/2019</a:t>
            </a:fld>
            <a:endParaRPr lang="en-US"/>
          </a:p>
        </p:txBody>
      </p:sp>
      <p:sp>
        <p:nvSpPr>
          <p:cNvPr id="5" name="Slide Number Placeholder 4"/>
          <p:cNvSpPr>
            <a:spLocks noGrp="1"/>
          </p:cNvSpPr>
          <p:nvPr>
            <p:ph type="sldNum" sz="quarter" idx="5"/>
          </p:nvPr>
        </p:nvSpPr>
        <p:spPr/>
        <p:txBody>
          <a:bodyPr/>
          <a:lstStyle/>
          <a:p>
            <a:pPr>
              <a:defRPr/>
            </a:pPr>
            <a:fld id="{3AB1A17B-551D-4B90-8B61-B7B53292EC5D}" type="slidenum">
              <a:rPr lang="en-US" smtClean="0"/>
              <a:pPr>
                <a:defRPr/>
              </a:pPr>
              <a:t>32</a:t>
            </a:fld>
            <a:endParaRPr lang="en-US"/>
          </a:p>
        </p:txBody>
      </p:sp>
    </p:spTree>
    <p:extLst>
      <p:ext uri="{BB962C8B-B14F-4D97-AF65-F5344CB8AC3E}">
        <p14:creationId xmlns:p14="http://schemas.microsoft.com/office/powerpoint/2010/main" val="27123822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79E616A2-5658-4DB5-A6CA-9A703DF74881}" type="datetime1">
              <a:rPr lang="en-US" smtClean="0"/>
              <a:pPr>
                <a:defRPr/>
              </a:pPr>
              <a:t>3/17/2019</a:t>
            </a:fld>
            <a:endParaRPr lang="en-US"/>
          </a:p>
        </p:txBody>
      </p:sp>
      <p:sp>
        <p:nvSpPr>
          <p:cNvPr id="5" name="Slide Number Placeholder 4"/>
          <p:cNvSpPr>
            <a:spLocks noGrp="1"/>
          </p:cNvSpPr>
          <p:nvPr>
            <p:ph type="sldNum" sz="quarter" idx="5"/>
          </p:nvPr>
        </p:nvSpPr>
        <p:spPr/>
        <p:txBody>
          <a:bodyPr/>
          <a:lstStyle/>
          <a:p>
            <a:pPr>
              <a:defRPr/>
            </a:pPr>
            <a:fld id="{3AB1A17B-551D-4B90-8B61-B7B53292EC5D}" type="slidenum">
              <a:rPr lang="en-US" smtClean="0"/>
              <a:pPr>
                <a:defRPr/>
              </a:pPr>
              <a:t>34</a:t>
            </a:fld>
            <a:endParaRPr lang="en-US"/>
          </a:p>
        </p:txBody>
      </p:sp>
    </p:spTree>
    <p:extLst>
      <p:ext uri="{BB962C8B-B14F-4D97-AF65-F5344CB8AC3E}">
        <p14:creationId xmlns:p14="http://schemas.microsoft.com/office/powerpoint/2010/main" val="16371656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There are ways around the </a:t>
            </a:r>
            <a:r>
              <a:rPr lang="en-US" dirty="0" err="1"/>
              <a:t>vss</a:t>
            </a:r>
            <a:r>
              <a:rPr lang="en-US" dirty="0"/>
              <a:t> copy, but those methods include another form of elevation on the computer. Typically elevating to system.  If you have auditing and alerting turned on for special logons, this should trigger an alert.</a:t>
            </a:r>
          </a:p>
          <a:p>
            <a:endParaRPr lang="en-US" dirty="0"/>
          </a:p>
        </p:txBody>
      </p:sp>
      <p:sp>
        <p:nvSpPr>
          <p:cNvPr id="4" name="Date Placeholder 3"/>
          <p:cNvSpPr>
            <a:spLocks noGrp="1"/>
          </p:cNvSpPr>
          <p:nvPr>
            <p:ph type="dt" idx="1"/>
          </p:nvPr>
        </p:nvSpPr>
        <p:spPr/>
        <p:txBody>
          <a:bodyPr/>
          <a:lstStyle/>
          <a:p>
            <a:pPr>
              <a:defRPr/>
            </a:pPr>
            <a:fld id="{79E616A2-5658-4DB5-A6CA-9A703DF74881}" type="datetime1">
              <a:rPr lang="en-US" smtClean="0"/>
              <a:pPr>
                <a:defRPr/>
              </a:pPr>
              <a:t>3/17/2019</a:t>
            </a:fld>
            <a:endParaRPr lang="en-US"/>
          </a:p>
        </p:txBody>
      </p:sp>
      <p:sp>
        <p:nvSpPr>
          <p:cNvPr id="5" name="Slide Number Placeholder 4"/>
          <p:cNvSpPr>
            <a:spLocks noGrp="1"/>
          </p:cNvSpPr>
          <p:nvPr>
            <p:ph type="sldNum" sz="quarter" idx="5"/>
          </p:nvPr>
        </p:nvSpPr>
        <p:spPr/>
        <p:txBody>
          <a:bodyPr/>
          <a:lstStyle/>
          <a:p>
            <a:pPr>
              <a:defRPr/>
            </a:pPr>
            <a:fld id="{3AB1A17B-551D-4B90-8B61-B7B53292EC5D}" type="slidenum">
              <a:rPr lang="en-US" smtClean="0"/>
              <a:pPr>
                <a:defRPr/>
              </a:pPr>
              <a:t>37</a:t>
            </a:fld>
            <a:endParaRPr lang="en-US"/>
          </a:p>
        </p:txBody>
      </p:sp>
    </p:spTree>
    <p:extLst>
      <p:ext uri="{BB962C8B-B14F-4D97-AF65-F5344CB8AC3E}">
        <p14:creationId xmlns:p14="http://schemas.microsoft.com/office/powerpoint/2010/main" val="33022689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ways around the </a:t>
            </a:r>
            <a:r>
              <a:rPr lang="en-US" dirty="0" err="1"/>
              <a:t>vss</a:t>
            </a:r>
            <a:r>
              <a:rPr lang="en-US" dirty="0"/>
              <a:t> copy, but those methods include another form of elevation on the computer. Typically elevating to system.  If you have auditing and alerting turned on for special logons, this should trigger an alert.</a:t>
            </a:r>
          </a:p>
          <a:p>
            <a:endParaRPr lang="en-US" dirty="0"/>
          </a:p>
          <a:p>
            <a:r>
              <a:rPr lang="en-US" dirty="0"/>
              <a:t>Event ID 8193 – </a:t>
            </a:r>
            <a:r>
              <a:rPr lang="en-US" dirty="0" err="1"/>
              <a:t>vss</a:t>
            </a:r>
            <a:r>
              <a:rPr lang="en-US" dirty="0"/>
              <a:t> started</a:t>
            </a:r>
          </a:p>
        </p:txBody>
      </p:sp>
      <p:sp>
        <p:nvSpPr>
          <p:cNvPr id="4" name="Date Placeholder 3"/>
          <p:cNvSpPr>
            <a:spLocks noGrp="1"/>
          </p:cNvSpPr>
          <p:nvPr>
            <p:ph type="dt" idx="1"/>
          </p:nvPr>
        </p:nvSpPr>
        <p:spPr/>
        <p:txBody>
          <a:bodyPr/>
          <a:lstStyle/>
          <a:p>
            <a:pPr>
              <a:defRPr/>
            </a:pPr>
            <a:fld id="{79E616A2-5658-4DB5-A6CA-9A703DF74881}" type="datetime1">
              <a:rPr lang="en-US" smtClean="0"/>
              <a:pPr>
                <a:defRPr/>
              </a:pPr>
              <a:t>3/17/2019</a:t>
            </a:fld>
            <a:endParaRPr lang="en-US"/>
          </a:p>
        </p:txBody>
      </p:sp>
      <p:sp>
        <p:nvSpPr>
          <p:cNvPr id="5" name="Slide Number Placeholder 4"/>
          <p:cNvSpPr>
            <a:spLocks noGrp="1"/>
          </p:cNvSpPr>
          <p:nvPr>
            <p:ph type="sldNum" sz="quarter" idx="5"/>
          </p:nvPr>
        </p:nvSpPr>
        <p:spPr/>
        <p:txBody>
          <a:bodyPr/>
          <a:lstStyle/>
          <a:p>
            <a:pPr>
              <a:defRPr/>
            </a:pPr>
            <a:fld id="{3AB1A17B-551D-4B90-8B61-B7B53292EC5D}" type="slidenum">
              <a:rPr lang="en-US" smtClean="0"/>
              <a:pPr>
                <a:defRPr/>
              </a:pPr>
              <a:t>39</a:t>
            </a:fld>
            <a:endParaRPr lang="en-US"/>
          </a:p>
        </p:txBody>
      </p:sp>
    </p:spTree>
    <p:extLst>
      <p:ext uri="{BB962C8B-B14F-4D97-AF65-F5344CB8AC3E}">
        <p14:creationId xmlns:p14="http://schemas.microsoft.com/office/powerpoint/2010/main" val="23063063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ways around the </a:t>
            </a:r>
            <a:r>
              <a:rPr lang="en-US" dirty="0" err="1"/>
              <a:t>vss</a:t>
            </a:r>
            <a:r>
              <a:rPr lang="en-US" dirty="0"/>
              <a:t> copy, but those methods include another form of elevation on the computer. Typically elevating to system.  If you have auditing and alerting turned on for special logons, this should trigger an alert.</a:t>
            </a:r>
          </a:p>
        </p:txBody>
      </p:sp>
      <p:sp>
        <p:nvSpPr>
          <p:cNvPr id="4" name="Date Placeholder 3"/>
          <p:cNvSpPr>
            <a:spLocks noGrp="1"/>
          </p:cNvSpPr>
          <p:nvPr>
            <p:ph type="dt" idx="1"/>
          </p:nvPr>
        </p:nvSpPr>
        <p:spPr/>
        <p:txBody>
          <a:bodyPr/>
          <a:lstStyle/>
          <a:p>
            <a:pPr>
              <a:defRPr/>
            </a:pPr>
            <a:fld id="{79E616A2-5658-4DB5-A6CA-9A703DF74881}" type="datetime1">
              <a:rPr lang="en-US" smtClean="0"/>
              <a:pPr>
                <a:defRPr/>
              </a:pPr>
              <a:t>3/17/2019</a:t>
            </a:fld>
            <a:endParaRPr lang="en-US"/>
          </a:p>
        </p:txBody>
      </p:sp>
      <p:sp>
        <p:nvSpPr>
          <p:cNvPr id="5" name="Slide Number Placeholder 4"/>
          <p:cNvSpPr>
            <a:spLocks noGrp="1"/>
          </p:cNvSpPr>
          <p:nvPr>
            <p:ph type="sldNum" sz="quarter" idx="5"/>
          </p:nvPr>
        </p:nvSpPr>
        <p:spPr/>
        <p:txBody>
          <a:bodyPr/>
          <a:lstStyle/>
          <a:p>
            <a:pPr>
              <a:defRPr/>
            </a:pPr>
            <a:fld id="{3AB1A17B-551D-4B90-8B61-B7B53292EC5D}" type="slidenum">
              <a:rPr lang="en-US" smtClean="0"/>
              <a:pPr>
                <a:defRPr/>
              </a:pPr>
              <a:t>40</a:t>
            </a:fld>
            <a:endParaRPr lang="en-US"/>
          </a:p>
        </p:txBody>
      </p:sp>
    </p:spTree>
    <p:extLst>
      <p:ext uri="{BB962C8B-B14F-4D97-AF65-F5344CB8AC3E}">
        <p14:creationId xmlns:p14="http://schemas.microsoft.com/office/powerpoint/2010/main" val="27496325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79E616A2-5658-4DB5-A6CA-9A703DF74881}" type="datetime1">
              <a:rPr lang="en-US" smtClean="0"/>
              <a:pPr>
                <a:defRPr/>
              </a:pPr>
              <a:t>3/17/2019</a:t>
            </a:fld>
            <a:endParaRPr lang="en-US"/>
          </a:p>
        </p:txBody>
      </p:sp>
      <p:sp>
        <p:nvSpPr>
          <p:cNvPr id="5" name="Slide Number Placeholder 4"/>
          <p:cNvSpPr>
            <a:spLocks noGrp="1"/>
          </p:cNvSpPr>
          <p:nvPr>
            <p:ph type="sldNum" sz="quarter" idx="5"/>
          </p:nvPr>
        </p:nvSpPr>
        <p:spPr/>
        <p:txBody>
          <a:bodyPr/>
          <a:lstStyle/>
          <a:p>
            <a:pPr>
              <a:defRPr/>
            </a:pPr>
            <a:fld id="{3AB1A17B-551D-4B90-8B61-B7B53292EC5D}" type="slidenum">
              <a:rPr lang="en-US" smtClean="0"/>
              <a:pPr>
                <a:defRPr/>
              </a:pPr>
              <a:t>4</a:t>
            </a:fld>
            <a:endParaRPr lang="en-US"/>
          </a:p>
        </p:txBody>
      </p:sp>
    </p:spTree>
    <p:extLst>
      <p:ext uri="{BB962C8B-B14F-4D97-AF65-F5344CB8AC3E}">
        <p14:creationId xmlns:p14="http://schemas.microsoft.com/office/powerpoint/2010/main" val="25167957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3292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4137CCA-1DE2-48CC-8594-4DCB087C6822}" type="datetime8">
              <a:rPr lang="en-US" smtClean="0"/>
              <a:t>3/17/2019 2:45 PM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41</a:t>
            </a:fld>
            <a:endParaRPr lang="en-US"/>
          </a:p>
        </p:txBody>
      </p:sp>
    </p:spTree>
    <p:extLst>
      <p:ext uri="{BB962C8B-B14F-4D97-AF65-F5344CB8AC3E}">
        <p14:creationId xmlns:p14="http://schemas.microsoft.com/office/powerpoint/2010/main" val="21763244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Add three and label with correct stuff</a:t>
            </a:r>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83273" marR="0" lvl="0" indent="0" algn="l" defTabSz="93292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94137CCA-1DE2-48CC-8594-4DCB087C6822}"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3/17/2019 2:45 PM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3501098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Add three and label with correct stuff</a:t>
            </a:r>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83273" marR="0" lvl="0" indent="0" algn="l" defTabSz="93292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94137CCA-1DE2-48CC-8594-4DCB087C6822}"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3/17/2019 2:45 PM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8083605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Discretionary access control:</a:t>
            </a:r>
          </a:p>
          <a:p>
            <a:pPr marL="342900" indent="-342900">
              <a:lnSpc>
                <a:spcPct val="90000"/>
              </a:lnSpc>
              <a:spcAft>
                <a:spcPts val="600"/>
              </a:spcAft>
              <a:buFont typeface="Arial" panose="020B0604020202020204" pitchFamily="34" charset="0"/>
              <a:buChar char="•"/>
            </a:pPr>
            <a:r>
              <a:rPr lang="en-US" sz="1200" dirty="0">
                <a:latin typeface="MS Reference Sans Serif" panose="020B0604030504040204" pitchFamily="34" charset="0"/>
              </a:rPr>
              <a:t>Each user has an account.</a:t>
            </a:r>
          </a:p>
          <a:p>
            <a:pPr marL="342900" indent="-342900">
              <a:lnSpc>
                <a:spcPct val="90000"/>
              </a:lnSpc>
              <a:spcAft>
                <a:spcPts val="600"/>
              </a:spcAft>
              <a:buFont typeface="Arial" panose="020B0604020202020204" pitchFamily="34" charset="0"/>
              <a:buChar char="•"/>
            </a:pPr>
            <a:r>
              <a:rPr lang="en-US" sz="1200" dirty="0">
                <a:latin typeface="MS Reference Sans Serif" panose="020B0604030504040204" pitchFamily="34" charset="0"/>
              </a:rPr>
              <a:t>Each User is a member of groups</a:t>
            </a:r>
          </a:p>
          <a:p>
            <a:pPr marL="342900" indent="-342900">
              <a:lnSpc>
                <a:spcPct val="90000"/>
              </a:lnSpc>
              <a:spcAft>
                <a:spcPts val="600"/>
              </a:spcAft>
              <a:buFont typeface="Arial" panose="020B0604020202020204" pitchFamily="34" charset="0"/>
              <a:buChar char="•"/>
            </a:pPr>
            <a:r>
              <a:rPr lang="en-US" sz="1200" dirty="0">
                <a:latin typeface="MS Reference Sans Serif" panose="020B0604030504040204" pitchFamily="34" charset="0"/>
              </a:rPr>
              <a:t>Groups access objects; Computers, Groups and users</a:t>
            </a:r>
          </a:p>
          <a:p>
            <a:endParaRPr lang="en-US" dirty="0"/>
          </a:p>
        </p:txBody>
      </p:sp>
      <p:sp>
        <p:nvSpPr>
          <p:cNvPr id="4" name="Date Placeholder 3"/>
          <p:cNvSpPr>
            <a:spLocks noGrp="1"/>
          </p:cNvSpPr>
          <p:nvPr>
            <p:ph type="dt" idx="1"/>
          </p:nvPr>
        </p:nvSpPr>
        <p:spPr/>
        <p:txBody>
          <a:bodyPr/>
          <a:lstStyle/>
          <a:p>
            <a:pPr>
              <a:defRPr/>
            </a:pPr>
            <a:fld id="{79E616A2-5658-4DB5-A6CA-9A703DF74881}" type="datetime1">
              <a:rPr lang="en-US" smtClean="0"/>
              <a:pPr>
                <a:defRPr/>
              </a:pPr>
              <a:t>3/17/2019</a:t>
            </a:fld>
            <a:endParaRPr lang="en-US"/>
          </a:p>
        </p:txBody>
      </p:sp>
      <p:sp>
        <p:nvSpPr>
          <p:cNvPr id="5" name="Slide Number Placeholder 4"/>
          <p:cNvSpPr>
            <a:spLocks noGrp="1"/>
          </p:cNvSpPr>
          <p:nvPr>
            <p:ph type="sldNum" sz="quarter" idx="5"/>
          </p:nvPr>
        </p:nvSpPr>
        <p:spPr/>
        <p:txBody>
          <a:bodyPr/>
          <a:lstStyle/>
          <a:p>
            <a:pPr>
              <a:defRPr/>
            </a:pPr>
            <a:fld id="{3AB1A17B-551D-4B90-8B61-B7B53292EC5D}" type="slidenum">
              <a:rPr lang="en-US" smtClean="0"/>
              <a:pPr>
                <a:defRPr/>
              </a:pPr>
              <a:t>5</a:t>
            </a:fld>
            <a:endParaRPr lang="en-US"/>
          </a:p>
        </p:txBody>
      </p:sp>
    </p:spTree>
    <p:extLst>
      <p:ext uri="{BB962C8B-B14F-4D97-AF65-F5344CB8AC3E}">
        <p14:creationId xmlns:p14="http://schemas.microsoft.com/office/powerpoint/2010/main" val="3350733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Discretionary access control:</a:t>
            </a:r>
          </a:p>
          <a:p>
            <a:pPr marL="342900" indent="-342900">
              <a:lnSpc>
                <a:spcPct val="90000"/>
              </a:lnSpc>
              <a:spcAft>
                <a:spcPts val="600"/>
              </a:spcAft>
              <a:buFont typeface="Arial" panose="020B0604020202020204" pitchFamily="34" charset="0"/>
              <a:buChar char="•"/>
            </a:pPr>
            <a:r>
              <a:rPr lang="en-US" sz="1200" dirty="0">
                <a:latin typeface="MS Reference Sans Serif" panose="020B0604030504040204" pitchFamily="34" charset="0"/>
              </a:rPr>
              <a:t>Each user has an account.</a:t>
            </a:r>
          </a:p>
          <a:p>
            <a:pPr marL="342900" indent="-342900">
              <a:lnSpc>
                <a:spcPct val="90000"/>
              </a:lnSpc>
              <a:spcAft>
                <a:spcPts val="600"/>
              </a:spcAft>
              <a:buFont typeface="Arial" panose="020B0604020202020204" pitchFamily="34" charset="0"/>
              <a:buChar char="•"/>
            </a:pPr>
            <a:r>
              <a:rPr lang="en-US" sz="1200" dirty="0">
                <a:latin typeface="MS Reference Sans Serif" panose="020B0604030504040204" pitchFamily="34" charset="0"/>
              </a:rPr>
              <a:t>Each User is a member of groups</a:t>
            </a:r>
          </a:p>
          <a:p>
            <a:pPr marL="342900" indent="-342900">
              <a:lnSpc>
                <a:spcPct val="90000"/>
              </a:lnSpc>
              <a:spcAft>
                <a:spcPts val="600"/>
              </a:spcAft>
              <a:buFont typeface="Arial" panose="020B0604020202020204" pitchFamily="34" charset="0"/>
              <a:buChar char="•"/>
            </a:pPr>
            <a:r>
              <a:rPr lang="en-US" sz="1200" dirty="0">
                <a:latin typeface="MS Reference Sans Serif" panose="020B0604030504040204" pitchFamily="34" charset="0"/>
              </a:rPr>
              <a:t>Groups access objects; Computers, Groups and users</a:t>
            </a:r>
          </a:p>
          <a:p>
            <a:endParaRPr lang="en-US" dirty="0"/>
          </a:p>
        </p:txBody>
      </p:sp>
      <p:sp>
        <p:nvSpPr>
          <p:cNvPr id="4" name="Date Placeholder 3"/>
          <p:cNvSpPr>
            <a:spLocks noGrp="1"/>
          </p:cNvSpPr>
          <p:nvPr>
            <p:ph type="dt" idx="1"/>
          </p:nvPr>
        </p:nvSpPr>
        <p:spPr/>
        <p:txBody>
          <a:bodyPr/>
          <a:lstStyle/>
          <a:p>
            <a:pPr>
              <a:defRPr/>
            </a:pPr>
            <a:fld id="{79E616A2-5658-4DB5-A6CA-9A703DF74881}" type="datetime1">
              <a:rPr lang="en-US" smtClean="0"/>
              <a:pPr>
                <a:defRPr/>
              </a:pPr>
              <a:t>3/17/2019</a:t>
            </a:fld>
            <a:endParaRPr lang="en-US"/>
          </a:p>
        </p:txBody>
      </p:sp>
      <p:sp>
        <p:nvSpPr>
          <p:cNvPr id="5" name="Slide Number Placeholder 4"/>
          <p:cNvSpPr>
            <a:spLocks noGrp="1"/>
          </p:cNvSpPr>
          <p:nvPr>
            <p:ph type="sldNum" sz="quarter" idx="5"/>
          </p:nvPr>
        </p:nvSpPr>
        <p:spPr/>
        <p:txBody>
          <a:bodyPr/>
          <a:lstStyle/>
          <a:p>
            <a:pPr>
              <a:defRPr/>
            </a:pPr>
            <a:fld id="{3AB1A17B-551D-4B90-8B61-B7B53292EC5D}" type="slidenum">
              <a:rPr lang="en-US" smtClean="0"/>
              <a:pPr>
                <a:defRPr/>
              </a:pPr>
              <a:t>6</a:t>
            </a:fld>
            <a:endParaRPr lang="en-US"/>
          </a:p>
        </p:txBody>
      </p:sp>
    </p:spTree>
    <p:extLst>
      <p:ext uri="{BB962C8B-B14F-4D97-AF65-F5344CB8AC3E}">
        <p14:creationId xmlns:p14="http://schemas.microsoft.com/office/powerpoint/2010/main" val="4130594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Discretionary access control:</a:t>
            </a:r>
          </a:p>
          <a:p>
            <a:pPr marL="342900" indent="-342900">
              <a:lnSpc>
                <a:spcPct val="90000"/>
              </a:lnSpc>
              <a:spcAft>
                <a:spcPts val="600"/>
              </a:spcAft>
              <a:buFont typeface="Arial" panose="020B0604020202020204" pitchFamily="34" charset="0"/>
              <a:buChar char="•"/>
            </a:pPr>
            <a:r>
              <a:rPr lang="en-US" sz="1200" dirty="0">
                <a:latin typeface="MS Reference Sans Serif" panose="020B0604030504040204" pitchFamily="34" charset="0"/>
              </a:rPr>
              <a:t>Each user has an account.</a:t>
            </a:r>
          </a:p>
          <a:p>
            <a:pPr marL="342900" indent="-342900">
              <a:lnSpc>
                <a:spcPct val="90000"/>
              </a:lnSpc>
              <a:spcAft>
                <a:spcPts val="600"/>
              </a:spcAft>
              <a:buFont typeface="Arial" panose="020B0604020202020204" pitchFamily="34" charset="0"/>
              <a:buChar char="•"/>
            </a:pPr>
            <a:r>
              <a:rPr lang="en-US" sz="1200" dirty="0">
                <a:latin typeface="MS Reference Sans Serif" panose="020B0604030504040204" pitchFamily="34" charset="0"/>
              </a:rPr>
              <a:t>Each User is a member of groups</a:t>
            </a:r>
          </a:p>
          <a:p>
            <a:pPr marL="342900" indent="-342900">
              <a:lnSpc>
                <a:spcPct val="90000"/>
              </a:lnSpc>
              <a:spcAft>
                <a:spcPts val="600"/>
              </a:spcAft>
              <a:buFont typeface="Arial" panose="020B0604020202020204" pitchFamily="34" charset="0"/>
              <a:buChar char="•"/>
            </a:pPr>
            <a:r>
              <a:rPr lang="en-US" sz="1200" dirty="0">
                <a:latin typeface="MS Reference Sans Serif" panose="020B0604030504040204" pitchFamily="34" charset="0"/>
              </a:rPr>
              <a:t>Groups access objects; Computers, Groups and users</a:t>
            </a:r>
          </a:p>
          <a:p>
            <a:endParaRPr lang="en-US" dirty="0"/>
          </a:p>
        </p:txBody>
      </p:sp>
      <p:sp>
        <p:nvSpPr>
          <p:cNvPr id="4" name="Date Placeholder 3"/>
          <p:cNvSpPr>
            <a:spLocks noGrp="1"/>
          </p:cNvSpPr>
          <p:nvPr>
            <p:ph type="dt" idx="1"/>
          </p:nvPr>
        </p:nvSpPr>
        <p:spPr/>
        <p:txBody>
          <a:bodyPr/>
          <a:lstStyle/>
          <a:p>
            <a:pPr>
              <a:defRPr/>
            </a:pPr>
            <a:fld id="{79E616A2-5658-4DB5-A6CA-9A703DF74881}" type="datetime1">
              <a:rPr lang="en-US" smtClean="0"/>
              <a:pPr>
                <a:defRPr/>
              </a:pPr>
              <a:t>3/17/2019</a:t>
            </a:fld>
            <a:endParaRPr lang="en-US"/>
          </a:p>
        </p:txBody>
      </p:sp>
      <p:sp>
        <p:nvSpPr>
          <p:cNvPr id="5" name="Slide Number Placeholder 4"/>
          <p:cNvSpPr>
            <a:spLocks noGrp="1"/>
          </p:cNvSpPr>
          <p:nvPr>
            <p:ph type="sldNum" sz="quarter" idx="5"/>
          </p:nvPr>
        </p:nvSpPr>
        <p:spPr/>
        <p:txBody>
          <a:bodyPr/>
          <a:lstStyle/>
          <a:p>
            <a:pPr>
              <a:defRPr/>
            </a:pPr>
            <a:fld id="{3AB1A17B-551D-4B90-8B61-B7B53292EC5D}" type="slidenum">
              <a:rPr lang="en-US" smtClean="0"/>
              <a:pPr>
                <a:defRPr/>
              </a:pPr>
              <a:t>7</a:t>
            </a:fld>
            <a:endParaRPr lang="en-US"/>
          </a:p>
        </p:txBody>
      </p:sp>
    </p:spTree>
    <p:extLst>
      <p:ext uri="{BB962C8B-B14F-4D97-AF65-F5344CB8AC3E}">
        <p14:creationId xmlns:p14="http://schemas.microsoft.com/office/powerpoint/2010/main" val="21101327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Discretionary access control:</a:t>
            </a:r>
          </a:p>
          <a:p>
            <a:pPr marL="342900" indent="-342900">
              <a:lnSpc>
                <a:spcPct val="90000"/>
              </a:lnSpc>
              <a:spcAft>
                <a:spcPts val="600"/>
              </a:spcAft>
              <a:buFont typeface="Arial" panose="020B0604020202020204" pitchFamily="34" charset="0"/>
              <a:buChar char="•"/>
            </a:pPr>
            <a:r>
              <a:rPr lang="en-US" sz="1200" dirty="0">
                <a:latin typeface="MS Reference Sans Serif" panose="020B0604030504040204" pitchFamily="34" charset="0"/>
              </a:rPr>
              <a:t>Each user has an account.</a:t>
            </a:r>
          </a:p>
          <a:p>
            <a:pPr marL="342900" indent="-342900">
              <a:lnSpc>
                <a:spcPct val="90000"/>
              </a:lnSpc>
              <a:spcAft>
                <a:spcPts val="600"/>
              </a:spcAft>
              <a:buFont typeface="Arial" panose="020B0604020202020204" pitchFamily="34" charset="0"/>
              <a:buChar char="•"/>
            </a:pPr>
            <a:r>
              <a:rPr lang="en-US" sz="1200" dirty="0">
                <a:latin typeface="MS Reference Sans Serif" panose="020B0604030504040204" pitchFamily="34" charset="0"/>
              </a:rPr>
              <a:t>Each User is a member of groups</a:t>
            </a:r>
          </a:p>
          <a:p>
            <a:pPr marL="342900" indent="-342900">
              <a:lnSpc>
                <a:spcPct val="90000"/>
              </a:lnSpc>
              <a:spcAft>
                <a:spcPts val="600"/>
              </a:spcAft>
              <a:buFont typeface="Arial" panose="020B0604020202020204" pitchFamily="34" charset="0"/>
              <a:buChar char="•"/>
            </a:pPr>
            <a:r>
              <a:rPr lang="en-US" sz="1200" dirty="0">
                <a:latin typeface="MS Reference Sans Serif" panose="020B0604030504040204" pitchFamily="34" charset="0"/>
              </a:rPr>
              <a:t>Groups access objects; Computers, Groups and users</a:t>
            </a:r>
          </a:p>
          <a:p>
            <a:endParaRPr lang="en-US" dirty="0"/>
          </a:p>
        </p:txBody>
      </p:sp>
      <p:sp>
        <p:nvSpPr>
          <p:cNvPr id="4" name="Date Placeholder 3"/>
          <p:cNvSpPr>
            <a:spLocks noGrp="1"/>
          </p:cNvSpPr>
          <p:nvPr>
            <p:ph type="dt" idx="1"/>
          </p:nvPr>
        </p:nvSpPr>
        <p:spPr/>
        <p:txBody>
          <a:bodyPr/>
          <a:lstStyle/>
          <a:p>
            <a:pPr>
              <a:defRPr/>
            </a:pPr>
            <a:fld id="{79E616A2-5658-4DB5-A6CA-9A703DF74881}" type="datetime1">
              <a:rPr lang="en-US" smtClean="0"/>
              <a:pPr>
                <a:defRPr/>
              </a:pPr>
              <a:t>3/17/2019</a:t>
            </a:fld>
            <a:endParaRPr lang="en-US"/>
          </a:p>
        </p:txBody>
      </p:sp>
      <p:sp>
        <p:nvSpPr>
          <p:cNvPr id="5" name="Slide Number Placeholder 4"/>
          <p:cNvSpPr>
            <a:spLocks noGrp="1"/>
          </p:cNvSpPr>
          <p:nvPr>
            <p:ph type="sldNum" sz="quarter" idx="5"/>
          </p:nvPr>
        </p:nvSpPr>
        <p:spPr/>
        <p:txBody>
          <a:bodyPr/>
          <a:lstStyle/>
          <a:p>
            <a:pPr>
              <a:defRPr/>
            </a:pPr>
            <a:fld id="{3AB1A17B-551D-4B90-8B61-B7B53292EC5D}" type="slidenum">
              <a:rPr lang="en-US" smtClean="0"/>
              <a:pPr>
                <a:defRPr/>
              </a:pPr>
              <a:t>8</a:t>
            </a:fld>
            <a:endParaRPr lang="en-US"/>
          </a:p>
        </p:txBody>
      </p:sp>
    </p:spTree>
    <p:extLst>
      <p:ext uri="{BB962C8B-B14F-4D97-AF65-F5344CB8AC3E}">
        <p14:creationId xmlns:p14="http://schemas.microsoft.com/office/powerpoint/2010/main" val="11196725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Enhanced Security Administrative Environment</a:t>
            </a:r>
            <a:r>
              <a:rPr lang="en-US" sz="1200" b="0" i="0"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ESAE</a:t>
            </a:r>
            <a:r>
              <a:rPr lang="en-US" sz="1200" b="0" i="0" kern="1200" dirty="0">
                <a:solidFill>
                  <a:schemeClr val="tx1"/>
                </a:solidFill>
                <a:effectLst/>
                <a:latin typeface="+mn-lt"/>
                <a:ea typeface="+mn-ea"/>
                <a:cs typeface="+mn-cs"/>
              </a:rPr>
              <a:t>)</a:t>
            </a:r>
          </a:p>
          <a:p>
            <a:r>
              <a:rPr lang="en-US" sz="1200" b="0" i="0" kern="1200" dirty="0">
                <a:solidFill>
                  <a:schemeClr val="tx1"/>
                </a:solidFill>
                <a:effectLst/>
                <a:latin typeface="+mn-lt"/>
                <a:ea typeface="+mn-ea"/>
                <a:cs typeface="+mn-cs"/>
              </a:rPr>
              <a:t>Attack detection – logging, ATA</a:t>
            </a:r>
          </a:p>
          <a:p>
            <a:r>
              <a:rPr lang="en-US" sz="1200" b="0" i="0" kern="1200" dirty="0">
                <a:solidFill>
                  <a:schemeClr val="tx1"/>
                </a:solidFill>
                <a:effectLst/>
                <a:latin typeface="+mn-lt"/>
                <a:ea typeface="+mn-ea"/>
                <a:cs typeface="+mn-cs"/>
              </a:rPr>
              <a:t>https://adsecurity.org/wp-content/uploads/2017/11/BlueHat-2017-Metcalf-ActiveDirectorySecurityTheJourney-Final.pdf </a:t>
            </a:r>
          </a:p>
          <a:p>
            <a:endParaRPr lang="en-US" dirty="0"/>
          </a:p>
          <a:p>
            <a:r>
              <a:rPr lang="en-US" dirty="0"/>
              <a:t>https://github.com/clong/DetectionLab</a:t>
            </a:r>
          </a:p>
        </p:txBody>
      </p:sp>
      <p:sp>
        <p:nvSpPr>
          <p:cNvPr id="4" name="Date Placeholder 3"/>
          <p:cNvSpPr>
            <a:spLocks noGrp="1"/>
          </p:cNvSpPr>
          <p:nvPr>
            <p:ph type="dt" idx="1"/>
          </p:nvPr>
        </p:nvSpPr>
        <p:spPr/>
        <p:txBody>
          <a:bodyPr/>
          <a:lstStyle/>
          <a:p>
            <a:pPr>
              <a:defRPr/>
            </a:pPr>
            <a:fld id="{79E616A2-5658-4DB5-A6CA-9A703DF74881}" type="datetime1">
              <a:rPr lang="en-US" smtClean="0"/>
              <a:pPr>
                <a:defRPr/>
              </a:pPr>
              <a:t>3/17/2019</a:t>
            </a:fld>
            <a:endParaRPr lang="en-US"/>
          </a:p>
        </p:txBody>
      </p:sp>
      <p:sp>
        <p:nvSpPr>
          <p:cNvPr id="5" name="Slide Number Placeholder 4"/>
          <p:cNvSpPr>
            <a:spLocks noGrp="1"/>
          </p:cNvSpPr>
          <p:nvPr>
            <p:ph type="sldNum" sz="quarter" idx="5"/>
          </p:nvPr>
        </p:nvSpPr>
        <p:spPr/>
        <p:txBody>
          <a:bodyPr/>
          <a:lstStyle/>
          <a:p>
            <a:pPr>
              <a:defRPr/>
            </a:pPr>
            <a:fld id="{3AB1A17B-551D-4B90-8B61-B7B53292EC5D}" type="slidenum">
              <a:rPr lang="en-US" smtClean="0"/>
              <a:pPr>
                <a:defRPr/>
              </a:pPr>
              <a:t>9</a:t>
            </a:fld>
            <a:endParaRPr lang="en-US"/>
          </a:p>
        </p:txBody>
      </p:sp>
    </p:spTree>
    <p:extLst>
      <p:ext uri="{BB962C8B-B14F-4D97-AF65-F5344CB8AC3E}">
        <p14:creationId xmlns:p14="http://schemas.microsoft.com/office/powerpoint/2010/main" val="28410917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800100" lvl="1" indent="-342900" fontAlgn="auto">
              <a:spcAft>
                <a:spcPts val="0"/>
              </a:spcAft>
              <a:buFont typeface="Arial" panose="020B0604020202020204" pitchFamily="34" charset="0"/>
              <a:buChar char="•"/>
              <a:defRPr/>
            </a:pPr>
            <a:r>
              <a:rPr lang="en-US" sz="2800" b="1" dirty="0">
                <a:gradFill>
                  <a:gsLst>
                    <a:gs pos="1250">
                      <a:srgbClr val="505050"/>
                    </a:gs>
                    <a:gs pos="100000">
                      <a:srgbClr val="505050"/>
                    </a:gs>
                  </a:gsLst>
                  <a:lin ang="5400000" scaled="0"/>
                </a:gradFill>
                <a:latin typeface="MS Reference Sans Serif" panose="020B0604030504040204" pitchFamily="34" charset="0"/>
              </a:rPr>
              <a:t>100% of stage 1</a:t>
            </a:r>
          </a:p>
          <a:p>
            <a:pPr marL="800100" lvl="1" indent="-342900" fontAlgn="auto">
              <a:spcAft>
                <a:spcPts val="0"/>
              </a:spcAft>
              <a:buFont typeface="Arial" panose="020B0604020202020204" pitchFamily="34" charset="0"/>
              <a:buChar char="•"/>
              <a:defRPr/>
            </a:pPr>
            <a:r>
              <a:rPr lang="en-US" sz="2800" dirty="0">
                <a:gradFill>
                  <a:gsLst>
                    <a:gs pos="1250">
                      <a:srgbClr val="505050"/>
                    </a:gs>
                    <a:gs pos="100000">
                      <a:srgbClr val="505050"/>
                    </a:gs>
                  </a:gsLst>
                  <a:lin ang="5400000" scaled="0"/>
                </a:gradFill>
                <a:latin typeface="MS Reference Sans Serif" panose="020B0604030504040204" pitchFamily="34" charset="0"/>
              </a:rPr>
              <a:t>50% of stage 2</a:t>
            </a:r>
            <a:endParaRPr lang="en-US" sz="2800" b="1" dirty="0">
              <a:gradFill>
                <a:gsLst>
                  <a:gs pos="1250">
                    <a:srgbClr val="505050"/>
                  </a:gs>
                  <a:gs pos="100000">
                    <a:srgbClr val="505050"/>
                  </a:gs>
                </a:gsLst>
                <a:lin ang="5400000" scaled="0"/>
              </a:gradFill>
              <a:latin typeface="MS Reference Sans Serif" panose="020B0604030504040204" pitchFamily="34" charset="0"/>
            </a:endParaRPr>
          </a:p>
          <a:p>
            <a:r>
              <a:rPr lang="en-US" dirty="0"/>
              <a:t>Removing cached credentials</a:t>
            </a:r>
          </a:p>
          <a:p>
            <a:r>
              <a:rPr lang="en-US" dirty="0"/>
              <a:t>Separate admin accounts for DA, admins and workstation admins</a:t>
            </a:r>
          </a:p>
          <a:p>
            <a:r>
              <a:rPr lang="en-US" dirty="0"/>
              <a:t>Unique local computer passwords</a:t>
            </a:r>
          </a:p>
          <a:p>
            <a:r>
              <a:rPr lang="en-US" dirty="0"/>
              <a:t>Limit number of administrators</a:t>
            </a:r>
          </a:p>
          <a:p>
            <a:r>
              <a:rPr lang="en-US" dirty="0"/>
              <a:t>Audit and alert! - </a:t>
            </a:r>
            <a:r>
              <a:rPr lang="en-US" dirty="0" err="1"/>
              <a:t>powershell</a:t>
            </a:r>
            <a:endParaRPr lang="en-US" dirty="0"/>
          </a:p>
        </p:txBody>
      </p:sp>
      <p:sp>
        <p:nvSpPr>
          <p:cNvPr id="4" name="Date Placeholder 3"/>
          <p:cNvSpPr>
            <a:spLocks noGrp="1"/>
          </p:cNvSpPr>
          <p:nvPr>
            <p:ph type="dt" idx="1"/>
          </p:nvPr>
        </p:nvSpPr>
        <p:spPr/>
        <p:txBody>
          <a:bodyPr/>
          <a:lstStyle/>
          <a:p>
            <a:pPr>
              <a:defRPr/>
            </a:pPr>
            <a:fld id="{79E616A2-5658-4DB5-A6CA-9A703DF74881}" type="datetime1">
              <a:rPr lang="en-US" smtClean="0"/>
              <a:pPr>
                <a:defRPr/>
              </a:pPr>
              <a:t>3/17/2019</a:t>
            </a:fld>
            <a:endParaRPr lang="en-US"/>
          </a:p>
        </p:txBody>
      </p:sp>
      <p:sp>
        <p:nvSpPr>
          <p:cNvPr id="5" name="Slide Number Placeholder 4"/>
          <p:cNvSpPr>
            <a:spLocks noGrp="1"/>
          </p:cNvSpPr>
          <p:nvPr>
            <p:ph type="sldNum" sz="quarter" idx="5"/>
          </p:nvPr>
        </p:nvSpPr>
        <p:spPr/>
        <p:txBody>
          <a:bodyPr/>
          <a:lstStyle/>
          <a:p>
            <a:pPr>
              <a:defRPr/>
            </a:pPr>
            <a:fld id="{3AB1A17B-551D-4B90-8B61-B7B53292EC5D}" type="slidenum">
              <a:rPr lang="en-US" smtClean="0"/>
              <a:pPr>
                <a:defRPr/>
              </a:pPr>
              <a:t>10</a:t>
            </a:fld>
            <a:endParaRPr lang="en-US"/>
          </a:p>
        </p:txBody>
      </p:sp>
    </p:spTree>
    <p:extLst>
      <p:ext uri="{BB962C8B-B14F-4D97-AF65-F5344CB8AC3E}">
        <p14:creationId xmlns:p14="http://schemas.microsoft.com/office/powerpoint/2010/main" val="23235329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01930" y="1189177"/>
            <a:ext cx="8740142" cy="1587871"/>
          </a:xfrm>
        </p:spPr>
        <p:txBody>
          <a:bodyPr>
            <a:spAutoFit/>
          </a:bodyPr>
          <a:lstStyle>
            <a:lvl1pPr>
              <a:defRPr sz="294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07107244"/>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UIT With Citation and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9245600" cy="914400"/>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a:ln/>
        </p:spPr>
        <p:txBody>
          <a:bodyPr/>
          <a:lstStyle>
            <a:lvl1pPr>
              <a:defRPr/>
            </a:lvl1pPr>
          </a:lstStyle>
          <a:p>
            <a:pPr>
              <a:defRPr/>
            </a:pPr>
            <a:fld id="{3C7DC2BC-9C26-42ED-9786-2E2FE499DF6C}" type="slidenum">
              <a:rPr lang="en-US"/>
              <a:pPr>
                <a:defRPr/>
              </a:pPr>
              <a:t>‹#›</a:t>
            </a:fld>
            <a:endParaRPr lang="en-US"/>
          </a:p>
        </p:txBody>
      </p:sp>
      <p:sp>
        <p:nvSpPr>
          <p:cNvPr id="6" name="Picture Placeholder 5"/>
          <p:cNvSpPr>
            <a:spLocks noGrp="1"/>
          </p:cNvSpPr>
          <p:nvPr>
            <p:ph type="pic" sz="quarter" idx="11"/>
          </p:nvPr>
        </p:nvSpPr>
        <p:spPr>
          <a:xfrm>
            <a:off x="6197600" y="1219201"/>
            <a:ext cx="5283200" cy="4525963"/>
          </a:xfrm>
        </p:spPr>
        <p:txBody>
          <a:bodyPr/>
          <a:lstStyle/>
          <a:p>
            <a:r>
              <a:rPr lang="en-US"/>
              <a:t>Click icon to add picture</a:t>
            </a:r>
            <a:endParaRPr lang="en-US" dirty="0"/>
          </a:p>
        </p:txBody>
      </p:sp>
      <p:sp>
        <p:nvSpPr>
          <p:cNvPr id="7" name="Line 15"/>
          <p:cNvSpPr>
            <a:spLocks noChangeShapeType="1"/>
          </p:cNvSpPr>
          <p:nvPr userDrawn="1"/>
        </p:nvSpPr>
        <p:spPr bwMode="auto">
          <a:xfrm>
            <a:off x="10007600" y="347663"/>
            <a:ext cx="2032000" cy="0"/>
          </a:xfrm>
          <a:prstGeom prst="line">
            <a:avLst/>
          </a:prstGeom>
          <a:noFill/>
          <a:ln w="15875" cap="rnd">
            <a:solidFill>
              <a:schemeClr val="tx2"/>
            </a:solidFill>
            <a:prstDash val="sysDot"/>
            <a:round/>
            <a:headEnd/>
            <a:tailEnd/>
          </a:ln>
        </p:spPr>
        <p:txBody>
          <a:bodyPr/>
          <a:lstStyle/>
          <a:p>
            <a:endParaRPr lang="en-US"/>
          </a:p>
        </p:txBody>
      </p:sp>
      <p:sp>
        <p:nvSpPr>
          <p:cNvPr id="9" name="Text Placeholder 8"/>
          <p:cNvSpPr>
            <a:spLocks noGrp="1"/>
          </p:cNvSpPr>
          <p:nvPr>
            <p:ph type="body" sz="quarter" idx="12"/>
          </p:nvPr>
        </p:nvSpPr>
        <p:spPr>
          <a:xfrm>
            <a:off x="10007600" y="38100"/>
            <a:ext cx="2099733" cy="228600"/>
          </a:xfrm>
        </p:spPr>
        <p:txBody>
          <a:bodyPr/>
          <a:lstStyle>
            <a:lvl1pPr marL="0" indent="0">
              <a:buNone/>
              <a:defRPr sz="900">
                <a:solidFill>
                  <a:schemeClr val="accent1"/>
                </a:solidFill>
              </a:defRPr>
            </a:lvl1pPr>
          </a:lstStyle>
          <a:p>
            <a:pPr lvl="0"/>
            <a:r>
              <a:rPr lang="en-US"/>
              <a:t>Edit Master text styles</a:t>
            </a:r>
          </a:p>
        </p:txBody>
      </p:sp>
      <p:sp>
        <p:nvSpPr>
          <p:cNvPr id="10" name="Line 14"/>
          <p:cNvSpPr>
            <a:spLocks noChangeShapeType="1"/>
          </p:cNvSpPr>
          <p:nvPr userDrawn="1"/>
        </p:nvSpPr>
        <p:spPr bwMode="auto">
          <a:xfrm>
            <a:off x="609601" y="6070600"/>
            <a:ext cx="4993217" cy="0"/>
          </a:xfrm>
          <a:prstGeom prst="line">
            <a:avLst/>
          </a:prstGeom>
          <a:noFill/>
          <a:ln w="15875" cap="rnd">
            <a:solidFill>
              <a:schemeClr val="tx2"/>
            </a:solidFill>
            <a:prstDash val="sysDot"/>
            <a:round/>
            <a:headEnd/>
            <a:tailEnd/>
          </a:ln>
        </p:spPr>
        <p:txBody>
          <a:bodyPr/>
          <a:lstStyle/>
          <a:p>
            <a:endParaRPr lang="en-US"/>
          </a:p>
        </p:txBody>
      </p:sp>
      <p:sp>
        <p:nvSpPr>
          <p:cNvPr id="11" name="Text Placeholder 8"/>
          <p:cNvSpPr>
            <a:spLocks noGrp="1"/>
          </p:cNvSpPr>
          <p:nvPr>
            <p:ph type="body" sz="quarter" idx="13"/>
          </p:nvPr>
        </p:nvSpPr>
        <p:spPr>
          <a:xfrm>
            <a:off x="609600" y="6096000"/>
            <a:ext cx="4979184" cy="228600"/>
          </a:xfrm>
        </p:spPr>
        <p:txBody>
          <a:bodyPr/>
          <a:lstStyle>
            <a:lvl1pPr marL="0" indent="0">
              <a:buNone/>
              <a:defRPr sz="900" i="1">
                <a:solidFill>
                  <a:schemeClr val="accent1"/>
                </a:solidFill>
              </a:defRPr>
            </a:lvl1pPr>
          </a:lstStyle>
          <a:p>
            <a:pPr lvl="0"/>
            <a:r>
              <a:rPr lang="en-US"/>
              <a:t>Edit Master text styles</a:t>
            </a:r>
          </a:p>
        </p:txBody>
      </p:sp>
    </p:spTree>
    <p:extLst>
      <p:ext uri="{BB962C8B-B14F-4D97-AF65-F5344CB8AC3E}">
        <p14:creationId xmlns:p14="http://schemas.microsoft.com/office/powerpoint/2010/main" val="4183636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HUIT Section Transition slide">
    <p:bg>
      <p:bgPr>
        <a:solidFill>
          <a:srgbClr val="A51C30"/>
        </a:solid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609600" y="4800600"/>
            <a:ext cx="10972800" cy="1143000"/>
          </a:xfrm>
        </p:spPr>
        <p:txBody>
          <a:bodyPr/>
          <a:lstStyle>
            <a:lvl1pPr>
              <a:defRPr sz="4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6418554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UIT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1074400" cy="914400"/>
          </a:xfrm>
        </p:spPr>
        <p:txBody>
          <a:bodyPr/>
          <a:lstStyle/>
          <a:p>
            <a:r>
              <a:rPr lang="en-US"/>
              <a:t>Click to edit Master title style</a:t>
            </a:r>
            <a:endParaRPr lang="en-US" dirty="0"/>
          </a:p>
        </p:txBody>
      </p:sp>
      <p:sp>
        <p:nvSpPr>
          <p:cNvPr id="5" name="Slide Number Placeholder 5"/>
          <p:cNvSpPr>
            <a:spLocks noGrp="1"/>
          </p:cNvSpPr>
          <p:nvPr>
            <p:ph type="sldNum" sz="quarter" idx="10"/>
          </p:nvPr>
        </p:nvSpPr>
        <p:spPr>
          <a:ln/>
        </p:spPr>
        <p:txBody>
          <a:bodyPr/>
          <a:lstStyle>
            <a:lvl1pPr>
              <a:defRPr/>
            </a:lvl1pPr>
          </a:lstStyle>
          <a:p>
            <a:pPr>
              <a:defRPr/>
            </a:pPr>
            <a:fld id="{740CB79B-1DE2-4DCC-9026-293B1B324853}" type="slidenum">
              <a:rPr lang="en-US"/>
              <a:pPr>
                <a:defRPr/>
              </a:pPr>
              <a:t>‹#›</a:t>
            </a:fld>
            <a:endParaRPr lang="en-US"/>
          </a:p>
        </p:txBody>
      </p:sp>
      <p:sp>
        <p:nvSpPr>
          <p:cNvPr id="10" name="Text Placeholder 9"/>
          <p:cNvSpPr>
            <a:spLocks noGrp="1"/>
          </p:cNvSpPr>
          <p:nvPr>
            <p:ph type="body" sz="quarter" idx="12"/>
          </p:nvPr>
        </p:nvSpPr>
        <p:spPr>
          <a:xfrm>
            <a:off x="609600" y="6324601"/>
            <a:ext cx="7518400" cy="365125"/>
          </a:xfrm>
        </p:spPr>
        <p:txBody>
          <a:bodyPr/>
          <a:lstStyle>
            <a:lvl1pPr marL="0" indent="0">
              <a:buFontTx/>
              <a:buNone/>
              <a:defRPr sz="1200" b="0" i="1">
                <a:solidFill>
                  <a:schemeClr val="accent1"/>
                </a:solidFill>
              </a:defRPr>
            </a:lvl1pPr>
            <a:lvl2pPr marL="457200" indent="0">
              <a:buFontTx/>
              <a:buNone/>
              <a:defRPr sz="1200" b="0" i="1">
                <a:solidFill>
                  <a:schemeClr val="accent1"/>
                </a:solidFill>
              </a:defRPr>
            </a:lvl2pPr>
            <a:lvl3pPr marL="914400" indent="0">
              <a:buFontTx/>
              <a:buNone/>
              <a:defRPr sz="1200" b="0" i="1">
                <a:solidFill>
                  <a:schemeClr val="accent1"/>
                </a:solidFill>
              </a:defRPr>
            </a:lvl3pPr>
            <a:lvl4pPr marL="1371600" indent="0">
              <a:buFontTx/>
              <a:buNone/>
              <a:defRPr sz="1200" b="0" i="1">
                <a:solidFill>
                  <a:schemeClr val="accent1"/>
                </a:solidFill>
              </a:defRPr>
            </a:lvl4pPr>
            <a:lvl5pPr marL="1828800" indent="0">
              <a:buFontTx/>
              <a:buNone/>
              <a:defRPr sz="1200" b="0" i="1">
                <a:solidFill>
                  <a:schemeClr val="accent1"/>
                </a:solidFill>
              </a:defRPr>
            </a:lvl5pPr>
          </a:lstStyle>
          <a:p>
            <a:pPr lvl="0"/>
            <a:r>
              <a:rPr lang="en-US"/>
              <a:t>Edit Master text styles</a:t>
            </a:r>
          </a:p>
        </p:txBody>
      </p:sp>
      <p:sp>
        <p:nvSpPr>
          <p:cNvPr id="9" name="Table Placeholder 8"/>
          <p:cNvSpPr>
            <a:spLocks noGrp="1"/>
          </p:cNvSpPr>
          <p:nvPr>
            <p:ph type="tbl" sz="quarter" idx="13" hasCustomPrompt="1"/>
          </p:nvPr>
        </p:nvSpPr>
        <p:spPr>
          <a:xfrm>
            <a:off x="609600" y="1143000"/>
            <a:ext cx="11074400" cy="5029200"/>
          </a:xfrm>
        </p:spPr>
        <p:txBody>
          <a:bodyPr/>
          <a:lstStyle>
            <a:lvl1pPr>
              <a:defRPr baseline="0"/>
            </a:lvl1pPr>
          </a:lstStyle>
          <a:p>
            <a:r>
              <a:rPr lang="en-US" dirty="0"/>
              <a:t>Click icon to add a table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UIT Table with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1074400" cy="914400"/>
          </a:xfrm>
        </p:spPr>
        <p:txBody>
          <a:bodyPr/>
          <a:lstStyle/>
          <a:p>
            <a:r>
              <a:rPr lang="en-US"/>
              <a:t>Click to edit Master title style</a:t>
            </a:r>
          </a:p>
        </p:txBody>
      </p:sp>
      <p:sp>
        <p:nvSpPr>
          <p:cNvPr id="5" name="Slide Number Placeholder 5"/>
          <p:cNvSpPr>
            <a:spLocks noGrp="1"/>
          </p:cNvSpPr>
          <p:nvPr>
            <p:ph type="sldNum" sz="quarter" idx="10"/>
          </p:nvPr>
        </p:nvSpPr>
        <p:spPr>
          <a:ln/>
        </p:spPr>
        <p:txBody>
          <a:bodyPr/>
          <a:lstStyle>
            <a:lvl1pPr>
              <a:defRPr/>
            </a:lvl1pPr>
          </a:lstStyle>
          <a:p>
            <a:pPr>
              <a:defRPr/>
            </a:pPr>
            <a:fld id="{740CB79B-1DE2-4DCC-9026-293B1B324853}" type="slidenum">
              <a:rPr lang="en-US"/>
              <a:pPr>
                <a:defRPr/>
              </a:pPr>
              <a:t>‹#›</a:t>
            </a:fld>
            <a:endParaRPr lang="en-US"/>
          </a:p>
        </p:txBody>
      </p:sp>
      <p:sp>
        <p:nvSpPr>
          <p:cNvPr id="10" name="Text Placeholder 9"/>
          <p:cNvSpPr>
            <a:spLocks noGrp="1"/>
          </p:cNvSpPr>
          <p:nvPr>
            <p:ph type="body" sz="quarter" idx="12"/>
          </p:nvPr>
        </p:nvSpPr>
        <p:spPr>
          <a:xfrm>
            <a:off x="609600" y="6324601"/>
            <a:ext cx="7518400" cy="365125"/>
          </a:xfrm>
        </p:spPr>
        <p:txBody>
          <a:bodyPr/>
          <a:lstStyle>
            <a:lvl1pPr marL="0" indent="0">
              <a:buFontTx/>
              <a:buNone/>
              <a:defRPr sz="1200" b="0" i="1">
                <a:solidFill>
                  <a:schemeClr val="accent1"/>
                </a:solidFill>
              </a:defRPr>
            </a:lvl1pPr>
            <a:lvl2pPr marL="457200" indent="0">
              <a:buFontTx/>
              <a:buNone/>
              <a:defRPr sz="1200" b="0" i="1">
                <a:solidFill>
                  <a:schemeClr val="accent1"/>
                </a:solidFill>
              </a:defRPr>
            </a:lvl2pPr>
            <a:lvl3pPr marL="914400" indent="0">
              <a:buFontTx/>
              <a:buNone/>
              <a:defRPr sz="1200" b="0" i="1">
                <a:solidFill>
                  <a:schemeClr val="accent1"/>
                </a:solidFill>
              </a:defRPr>
            </a:lvl3pPr>
            <a:lvl4pPr marL="1371600" indent="0">
              <a:buFontTx/>
              <a:buNone/>
              <a:defRPr sz="1200" b="0" i="1">
                <a:solidFill>
                  <a:schemeClr val="accent1"/>
                </a:solidFill>
              </a:defRPr>
            </a:lvl4pPr>
            <a:lvl5pPr marL="1828800" indent="0">
              <a:buFontTx/>
              <a:buNone/>
              <a:defRPr sz="1200" b="0" i="1">
                <a:solidFill>
                  <a:schemeClr val="accent1"/>
                </a:solidFill>
              </a:defRPr>
            </a:lvl5pPr>
          </a:lstStyle>
          <a:p>
            <a:pPr lvl="0"/>
            <a:r>
              <a:rPr lang="en-US"/>
              <a:t>Edit Master text styles</a:t>
            </a:r>
          </a:p>
        </p:txBody>
      </p:sp>
      <p:sp>
        <p:nvSpPr>
          <p:cNvPr id="4" name="Text Placeholder 3"/>
          <p:cNvSpPr>
            <a:spLocks noGrp="1"/>
          </p:cNvSpPr>
          <p:nvPr>
            <p:ph type="body" sz="quarter" idx="13"/>
          </p:nvPr>
        </p:nvSpPr>
        <p:spPr>
          <a:xfrm>
            <a:off x="609600" y="1295400"/>
            <a:ext cx="4368800" cy="4953000"/>
          </a:xfrm>
        </p:spPr>
        <p:txBody>
          <a:bodyPr/>
          <a:lstStyle>
            <a:lvl1pPr marL="0" indent="0">
              <a:buNone/>
              <a:defRPr/>
            </a:lvl1pPr>
          </a:lstStyle>
          <a:p>
            <a:pPr lvl="0"/>
            <a:r>
              <a:rPr lang="en-US"/>
              <a:t>Edit Master text styles</a:t>
            </a:r>
          </a:p>
        </p:txBody>
      </p:sp>
      <p:sp>
        <p:nvSpPr>
          <p:cNvPr id="6" name="Table Placeholder 5"/>
          <p:cNvSpPr>
            <a:spLocks noGrp="1"/>
          </p:cNvSpPr>
          <p:nvPr>
            <p:ph type="tbl" sz="quarter" idx="14" hasCustomPrompt="1"/>
          </p:nvPr>
        </p:nvSpPr>
        <p:spPr>
          <a:xfrm>
            <a:off x="5080000" y="1295400"/>
            <a:ext cx="6604000" cy="4953000"/>
          </a:xfrm>
        </p:spPr>
        <p:txBody>
          <a:bodyPr/>
          <a:lstStyle/>
          <a:p>
            <a:r>
              <a:rPr lang="en-US" dirty="0"/>
              <a:t>Click icon to add a table</a:t>
            </a:r>
          </a:p>
        </p:txBody>
      </p:sp>
    </p:spTree>
    <p:extLst>
      <p:ext uri="{BB962C8B-B14F-4D97-AF65-F5344CB8AC3E}">
        <p14:creationId xmlns:p14="http://schemas.microsoft.com/office/powerpoint/2010/main" val="23148804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vl1pPr>
          </a:lstStyle>
          <a:p>
            <a:r>
              <a:rPr lang="en-US" dirty="0"/>
              <a:t>Click to edit Master title style</a:t>
            </a:r>
            <a:br>
              <a:rPr lang="en-US" dirty="0"/>
            </a:br>
            <a:endParaRPr lang="en-US" dirty="0"/>
          </a:p>
        </p:txBody>
      </p:sp>
      <p:sp>
        <p:nvSpPr>
          <p:cNvPr id="3" name="Slide Number Placeholder 2"/>
          <p:cNvSpPr>
            <a:spLocks noGrp="1"/>
          </p:cNvSpPr>
          <p:nvPr>
            <p:ph type="sldNum" sz="quarter" idx="10"/>
          </p:nvPr>
        </p:nvSpPr>
        <p:spPr/>
        <p:txBody>
          <a:bodyPr/>
          <a:lstStyle/>
          <a:p>
            <a:pPr>
              <a:defRPr/>
            </a:pPr>
            <a:fld id="{3D6EDCD8-B171-4E7C-B823-2B1A7255EFC5}" type="slidenum">
              <a:rPr lang="en-US" smtClean="0"/>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HUIT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1074400" cy="914400"/>
          </a:xfrm>
        </p:spPr>
        <p:txBody>
          <a:bodyPr/>
          <a:lstStyle/>
          <a:p>
            <a:r>
              <a:rPr lang="en-US"/>
              <a:t>Click to edit Master title style</a:t>
            </a:r>
          </a:p>
        </p:txBody>
      </p:sp>
      <p:sp>
        <p:nvSpPr>
          <p:cNvPr id="5" name="Slide Number Placeholder 5"/>
          <p:cNvSpPr>
            <a:spLocks noGrp="1"/>
          </p:cNvSpPr>
          <p:nvPr>
            <p:ph type="sldNum" sz="quarter" idx="10"/>
          </p:nvPr>
        </p:nvSpPr>
        <p:spPr>
          <a:ln/>
        </p:spPr>
        <p:txBody>
          <a:bodyPr/>
          <a:lstStyle>
            <a:lvl1pPr>
              <a:defRPr/>
            </a:lvl1pPr>
          </a:lstStyle>
          <a:p>
            <a:pPr>
              <a:defRPr/>
            </a:pPr>
            <a:fld id="{740CB79B-1DE2-4DCC-9026-293B1B324853}" type="slidenum">
              <a:rPr lang="en-US"/>
              <a:pPr>
                <a:defRPr/>
              </a:pPr>
              <a:t>‹#›</a:t>
            </a:fld>
            <a:endParaRPr lang="en-US"/>
          </a:p>
        </p:txBody>
      </p:sp>
      <p:sp>
        <p:nvSpPr>
          <p:cNvPr id="10" name="Text Placeholder 9"/>
          <p:cNvSpPr>
            <a:spLocks noGrp="1"/>
          </p:cNvSpPr>
          <p:nvPr>
            <p:ph type="body" sz="quarter" idx="12"/>
          </p:nvPr>
        </p:nvSpPr>
        <p:spPr>
          <a:xfrm>
            <a:off x="609600" y="6324601"/>
            <a:ext cx="7518400" cy="365125"/>
          </a:xfrm>
        </p:spPr>
        <p:txBody>
          <a:bodyPr/>
          <a:lstStyle>
            <a:lvl1pPr marL="0" indent="0">
              <a:buFontTx/>
              <a:buNone/>
              <a:defRPr sz="1200" b="0" i="1">
                <a:solidFill>
                  <a:schemeClr val="accent1"/>
                </a:solidFill>
              </a:defRPr>
            </a:lvl1pPr>
            <a:lvl2pPr marL="457200" indent="0">
              <a:buFontTx/>
              <a:buNone/>
              <a:defRPr sz="1200" b="0" i="1">
                <a:solidFill>
                  <a:schemeClr val="accent1"/>
                </a:solidFill>
              </a:defRPr>
            </a:lvl2pPr>
            <a:lvl3pPr marL="914400" indent="0">
              <a:buFontTx/>
              <a:buNone/>
              <a:defRPr sz="1200" b="0" i="1">
                <a:solidFill>
                  <a:schemeClr val="accent1"/>
                </a:solidFill>
              </a:defRPr>
            </a:lvl3pPr>
            <a:lvl4pPr marL="1371600" indent="0">
              <a:buFontTx/>
              <a:buNone/>
              <a:defRPr sz="1200" b="0" i="1">
                <a:solidFill>
                  <a:schemeClr val="accent1"/>
                </a:solidFill>
              </a:defRPr>
            </a:lvl4pPr>
            <a:lvl5pPr marL="1828800" indent="0">
              <a:buFontTx/>
              <a:buNone/>
              <a:defRPr sz="1200" b="0" i="1">
                <a:solidFill>
                  <a:schemeClr val="accent1"/>
                </a:solidFill>
              </a:defRPr>
            </a:lvl5pPr>
          </a:lstStyle>
          <a:p>
            <a:pPr lvl="0"/>
            <a:r>
              <a:rPr lang="en-US"/>
              <a:t>Edit Master text styles</a:t>
            </a:r>
          </a:p>
        </p:txBody>
      </p:sp>
      <p:sp>
        <p:nvSpPr>
          <p:cNvPr id="9" name="Table Placeholder 8"/>
          <p:cNvSpPr>
            <a:spLocks noGrp="1"/>
          </p:cNvSpPr>
          <p:nvPr>
            <p:ph type="tbl" sz="quarter" idx="13" hasCustomPrompt="1"/>
          </p:nvPr>
        </p:nvSpPr>
        <p:spPr>
          <a:xfrm>
            <a:off x="609600" y="1143000"/>
            <a:ext cx="11074400" cy="5029200"/>
          </a:xfrm>
        </p:spPr>
        <p:txBody>
          <a:bodyPr/>
          <a:lstStyle>
            <a:lvl1pPr>
              <a:defRPr baseline="0"/>
            </a:lvl1pPr>
          </a:lstStyle>
          <a:p>
            <a:r>
              <a:rPr lang="en-US" dirty="0"/>
              <a:t>Click icon to add a table</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HUIT Text &amp; Image">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0871200" cy="914400"/>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a:ln/>
        </p:spPr>
        <p:txBody>
          <a:bodyPr/>
          <a:lstStyle>
            <a:lvl1pPr>
              <a:defRPr/>
            </a:lvl1pPr>
          </a:lstStyle>
          <a:p>
            <a:pPr>
              <a:defRPr/>
            </a:pPr>
            <a:fld id="{3C7DC2BC-9C26-42ED-9786-2E2FE499DF6C}" type="slidenum">
              <a:rPr lang="en-US"/>
              <a:pPr>
                <a:defRPr/>
              </a:pPr>
              <a:t>‹#›</a:t>
            </a:fld>
            <a:endParaRPr lang="en-US"/>
          </a:p>
        </p:txBody>
      </p:sp>
      <p:sp>
        <p:nvSpPr>
          <p:cNvPr id="6" name="Picture Placeholder 5"/>
          <p:cNvSpPr>
            <a:spLocks noGrp="1"/>
          </p:cNvSpPr>
          <p:nvPr>
            <p:ph type="pic" sz="quarter" idx="11"/>
          </p:nvPr>
        </p:nvSpPr>
        <p:spPr>
          <a:xfrm>
            <a:off x="6197600" y="1219201"/>
            <a:ext cx="5283200" cy="4525963"/>
          </a:xfrm>
        </p:spPr>
        <p:txBody>
          <a:bodyPr/>
          <a:lstStyle/>
          <a:p>
            <a:r>
              <a:rPr lang="en-US"/>
              <a:t>Click icon to add picture</a:t>
            </a:r>
            <a:endParaRPr lang="en-US" dirty="0"/>
          </a:p>
        </p:txBody>
      </p:sp>
    </p:spTree>
    <p:extLst>
      <p:ext uri="{BB962C8B-B14F-4D97-AF65-F5344CB8AC3E}">
        <p14:creationId xmlns:p14="http://schemas.microsoft.com/office/powerpoint/2010/main" val="13903192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ptional Thank You slide">
    <p:spTree>
      <p:nvGrpSpPr>
        <p:cNvPr id="1" name=""/>
        <p:cNvGrpSpPr/>
        <p:nvPr/>
      </p:nvGrpSpPr>
      <p:grpSpPr>
        <a:xfrm>
          <a:off x="0" y="0"/>
          <a:ext cx="0" cy="0"/>
          <a:chOff x="0" y="0"/>
          <a:chExt cx="0" cy="0"/>
        </a:xfrm>
      </p:grpSpPr>
      <p:sp>
        <p:nvSpPr>
          <p:cNvPr id="3" name="Slide Number Placeholder 5"/>
          <p:cNvSpPr>
            <a:spLocks noGrp="1"/>
          </p:cNvSpPr>
          <p:nvPr>
            <p:ph type="sldNum" sz="quarter" idx="10"/>
          </p:nvPr>
        </p:nvSpPr>
        <p:spPr>
          <a:ln/>
        </p:spPr>
        <p:txBody>
          <a:bodyPr/>
          <a:lstStyle>
            <a:lvl1pPr>
              <a:defRPr/>
            </a:lvl1pPr>
          </a:lstStyle>
          <a:p>
            <a:pPr>
              <a:defRPr/>
            </a:pPr>
            <a:fld id="{DEB59FC9-87D9-451F-8417-855905A59795}" type="slidenum">
              <a:rPr lang="en-US"/>
              <a:pPr>
                <a:defRPr/>
              </a:pPr>
              <a:t>‹#›</a:t>
            </a:fld>
            <a:endParaRPr lang="en-US"/>
          </a:p>
        </p:txBody>
      </p:sp>
      <p:pic>
        <p:nvPicPr>
          <p:cNvPr id="4" name="Picture 3" descr="horizontal.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5530" y="553071"/>
            <a:ext cx="4990613" cy="601400"/>
          </a:xfrm>
          <a:prstGeom prst="rect">
            <a:avLst/>
          </a:prstGeom>
        </p:spPr>
      </p:pic>
      <p:sp>
        <p:nvSpPr>
          <p:cNvPr id="5" name="TextBox 4"/>
          <p:cNvSpPr txBox="1"/>
          <p:nvPr userDrawn="1"/>
        </p:nvSpPr>
        <p:spPr>
          <a:xfrm>
            <a:off x="3855341" y="3124201"/>
            <a:ext cx="3509294" cy="769441"/>
          </a:xfrm>
          <a:prstGeom prst="rect">
            <a:avLst/>
          </a:prstGeom>
          <a:noFill/>
        </p:spPr>
        <p:txBody>
          <a:bodyPr wrap="none" rtlCol="0" anchor="ctr">
            <a:spAutoFit/>
          </a:bodyPr>
          <a:lstStyle/>
          <a:p>
            <a:r>
              <a:rPr lang="en-US" sz="4400" b="1" dirty="0">
                <a:solidFill>
                  <a:srgbClr val="8A162C"/>
                </a:solidFill>
                <a:latin typeface="Arial"/>
                <a:cs typeface="Arial"/>
              </a:rPr>
              <a:t>Thank you!  </a:t>
            </a:r>
            <a:endParaRPr lang="en-US" sz="4400" b="1" u="sng" dirty="0">
              <a:solidFill>
                <a:srgbClr val="8A162C"/>
              </a:solidFill>
              <a:latin typeface="Arial"/>
              <a:cs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Slide Photo">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0" y="0"/>
            <a:ext cx="12192000" cy="6861734"/>
          </a:xfrm>
          <a:prstGeom prst="rect">
            <a:avLst/>
          </a:prstGeom>
        </p:spPr>
      </p:pic>
      <p:pic>
        <p:nvPicPr>
          <p:cNvPr id="2" name="Picture 1"/>
          <p:cNvPicPr>
            <a:picLocks noChangeAspect="1"/>
          </p:cNvPicPr>
          <p:nvPr userDrawn="1"/>
        </p:nvPicPr>
        <p:blipFill>
          <a:blip r:embed="rId3"/>
          <a:stretch>
            <a:fillRect/>
          </a:stretch>
        </p:blipFill>
        <p:spPr>
          <a:xfrm>
            <a:off x="156263" y="5854023"/>
            <a:ext cx="2036431" cy="912871"/>
          </a:xfrm>
          <a:prstGeom prst="rect">
            <a:avLst/>
          </a:prstGeom>
        </p:spPr>
      </p:pic>
      <p:sp>
        <p:nvSpPr>
          <p:cNvPr id="18" name="Rectangle 17"/>
          <p:cNvSpPr/>
          <p:nvPr userDrawn="1"/>
        </p:nvSpPr>
        <p:spPr bwMode="gray">
          <a:xfrm>
            <a:off x="269240" y="1486470"/>
            <a:ext cx="6274973" cy="3586208"/>
          </a:xfrm>
          <a:prstGeom prst="rect">
            <a:avLst/>
          </a:prstGeom>
          <a:solidFill>
            <a:srgbClr val="0072C6">
              <a:alpha val="85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390" tIns="107513" rIns="134390" bIns="107513" numCol="1" spcCol="0" rtlCol="0" fromWordArt="0" anchor="t" anchorCtr="0" forceAA="0" compatLnSpc="1">
            <a:prstTxWarp prst="textNoShape">
              <a:avLst/>
            </a:prstTxWarp>
            <a:noAutofit/>
          </a:bodyPr>
          <a:lstStyle/>
          <a:p>
            <a:pPr algn="ctr" defTabSz="685244" fontAlgn="base">
              <a:lnSpc>
                <a:spcPct val="90000"/>
              </a:lnSpc>
              <a:spcBef>
                <a:spcPct val="0"/>
              </a:spcBef>
              <a:spcAft>
                <a:spcPct val="0"/>
              </a:spcAft>
            </a:pPr>
            <a:endParaRPr lang="en-US" sz="1764" dirty="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67683" y="1486472"/>
            <a:ext cx="6276531" cy="2062069"/>
          </a:xfrm>
          <a:noFill/>
        </p:spPr>
        <p:txBody>
          <a:bodyPr vert="horz" wrap="square" lIns="146304" tIns="91440" rIns="146304" bIns="91440" rtlCol="0" anchor="t" anchorCtr="0">
            <a:noAutofit/>
          </a:bodyPr>
          <a:lstStyle>
            <a:lvl1pPr>
              <a:defRPr lang="en-US" sz="4410" spc="-74" baseline="0" dirty="0">
                <a:gradFill>
                  <a:gsLst>
                    <a:gs pos="5833">
                      <a:srgbClr val="FFFFFF"/>
                    </a:gs>
                    <a:gs pos="18000">
                      <a:srgbClr val="FFFFFF"/>
                    </a:gs>
                  </a:gsLst>
                  <a:lin ang="5400000" scaled="0"/>
                </a:gradFill>
              </a:defRPr>
            </a:lvl1pPr>
          </a:lstStyle>
          <a:p>
            <a:pPr lvl="0"/>
            <a:r>
              <a:rPr lang="en-US" dirty="0"/>
              <a:t>Presentation title</a:t>
            </a:r>
          </a:p>
        </p:txBody>
      </p:sp>
      <p:sp>
        <p:nvSpPr>
          <p:cNvPr id="3" name="Text Placeholder 2"/>
          <p:cNvSpPr>
            <a:spLocks noGrp="1"/>
          </p:cNvSpPr>
          <p:nvPr>
            <p:ph type="body" sz="quarter" idx="14" hasCustomPrompt="1"/>
          </p:nvPr>
        </p:nvSpPr>
        <p:spPr bwMode="ltGray">
          <a:xfrm>
            <a:off x="269240" y="3548540"/>
            <a:ext cx="6274973" cy="1524136"/>
          </a:xfrm>
        </p:spPr>
        <p:txBody>
          <a:bodyPr tIns="109728" bIns="109728">
            <a:noAutofit/>
          </a:bodyPr>
          <a:lstStyle>
            <a:lvl1pPr marL="0" indent="0">
              <a:spcBef>
                <a:spcPts val="0"/>
              </a:spcBef>
              <a:buNone/>
              <a:defRPr sz="2351">
                <a:gradFill>
                  <a:gsLst>
                    <a:gs pos="1250">
                      <a:srgbClr val="FFFFFF"/>
                    </a:gs>
                    <a:gs pos="99000">
                      <a:srgbClr val="FFFFFF"/>
                    </a:gs>
                  </a:gsLst>
                  <a:lin ang="5400000" scaled="0"/>
                </a:gradFill>
              </a:defRPr>
            </a:lvl1pPr>
          </a:lstStyle>
          <a:p>
            <a:pPr lvl="0"/>
            <a:r>
              <a:rPr lang="en-US" dirty="0"/>
              <a:t>Speaker Name</a:t>
            </a:r>
          </a:p>
        </p:txBody>
      </p:sp>
    </p:spTree>
    <p:extLst>
      <p:ext uri="{BB962C8B-B14F-4D97-AF65-F5344CB8AC3E}">
        <p14:creationId xmlns:p14="http://schemas.microsoft.com/office/powerpoint/2010/main" val="167317411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201931" y="1189176"/>
            <a:ext cx="4033911" cy="1832296"/>
          </a:xfrm>
        </p:spPr>
        <p:txBody>
          <a:bodyPr wrap="square">
            <a:spAutoFit/>
          </a:bodyPr>
          <a:lstStyle>
            <a:lvl1pPr marL="211238" indent="-211238">
              <a:spcBef>
                <a:spcPts val="900"/>
              </a:spcBef>
              <a:buClr>
                <a:schemeClr val="tx1"/>
              </a:buClr>
              <a:buFont typeface="Arial" pitchFamily="34" charset="0"/>
              <a:buChar char="•"/>
              <a:defRPr sz="2352"/>
            </a:lvl1pPr>
            <a:lvl2pPr marL="390491" indent="-171435">
              <a:defRPr sz="1765"/>
            </a:lvl2pPr>
            <a:lvl3pPr marL="514306" indent="-123815">
              <a:tabLst/>
              <a:defRPr sz="1471"/>
            </a:lvl3pPr>
            <a:lvl4pPr marL="647644" indent="-133339">
              <a:defRPr/>
            </a:lvl4pPr>
            <a:lvl5pPr marL="771458" indent="-123815">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4908161" y="1189176"/>
            <a:ext cx="4033911" cy="1832296"/>
          </a:xfrm>
        </p:spPr>
        <p:txBody>
          <a:bodyPr wrap="square">
            <a:spAutoFit/>
          </a:bodyPr>
          <a:lstStyle>
            <a:lvl1pPr marL="211238" indent="-211238">
              <a:spcBef>
                <a:spcPts val="900"/>
              </a:spcBef>
              <a:buClr>
                <a:schemeClr val="tx1"/>
              </a:buClr>
              <a:buFont typeface="Arial" pitchFamily="34" charset="0"/>
              <a:buChar char="•"/>
              <a:defRPr sz="2352"/>
            </a:lvl1pPr>
            <a:lvl2pPr marL="390491" indent="-171435">
              <a:defRPr sz="1765"/>
            </a:lvl2pPr>
            <a:lvl3pPr marL="514306" indent="-123815">
              <a:tabLst/>
              <a:defRPr sz="1471"/>
            </a:lvl3pPr>
            <a:lvl4pPr marL="647644" indent="-133339">
              <a:defRPr/>
            </a:lvl4pPr>
            <a:lvl5pPr marL="771458" indent="-123815">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47204500"/>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8737681"/>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8509684"/>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546060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4B23D7-23D9-4D7F-B204-EC047006BA4E}" type="datetimeFigureOut">
              <a:rPr lang="en-US" smtClean="0">
                <a:solidFill>
                  <a:prstClr val="black">
                    <a:tint val="75000"/>
                  </a:prstClr>
                </a:solidFill>
              </a:rPr>
              <a:pPr/>
              <a:t>3/17/2019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82FC99C-3BE5-4337-B165-0B05D9C0F2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25235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with photo and tile">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srcRect t="15597" b="7"/>
          <a:stretch/>
        </p:blipFill>
        <p:spPr>
          <a:xfrm>
            <a:off x="1" y="0"/>
            <a:ext cx="12190271" cy="6858000"/>
          </a:xfrm>
          <a:prstGeom prst="rect">
            <a:avLst/>
          </a:prstGeom>
        </p:spPr>
      </p:pic>
      <p:sp>
        <p:nvSpPr>
          <p:cNvPr id="13" name="Rectangle 12"/>
          <p:cNvSpPr/>
          <p:nvPr userDrawn="1"/>
        </p:nvSpPr>
        <p:spPr bwMode="auto">
          <a:xfrm>
            <a:off x="267683" y="2801381"/>
            <a:ext cx="6274973" cy="3586208"/>
          </a:xfrm>
          <a:prstGeom prst="rect">
            <a:avLst/>
          </a:prstGeom>
          <a:solidFill>
            <a:srgbClr val="FFFFFF">
              <a:alpha val="7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4" tIns="107571" rIns="134464" bIns="107571" numCol="1" spcCol="0" rtlCol="0" fromWordArt="0" anchor="t" anchorCtr="0" forceAA="0" compatLnSpc="1">
            <a:prstTxWarp prst="textNoShape">
              <a:avLst/>
            </a:prstTxWarp>
            <a:noAutofit/>
          </a:bodyPr>
          <a:lstStyle/>
          <a:p>
            <a:pPr algn="ctr" defTabSz="685647" fontAlgn="base">
              <a:lnSpc>
                <a:spcPct val="90000"/>
              </a:lnSpc>
              <a:spcBef>
                <a:spcPct val="0"/>
              </a:spcBef>
              <a:spcAft>
                <a:spcPct val="0"/>
              </a:spcAft>
            </a:pPr>
            <a:endParaRPr lang="en-US" sz="1765" dirty="0" err="1">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auto">
          <a:xfrm>
            <a:off x="269303" y="2795022"/>
            <a:ext cx="6274911" cy="1793104"/>
          </a:xfrm>
          <a:noFill/>
        </p:spPr>
        <p:txBody>
          <a:bodyPr lIns="146304" tIns="91440" rIns="146304" bIns="91440" anchor="t" anchorCtr="0"/>
          <a:lstStyle>
            <a:lvl1pPr>
              <a:defRPr sz="3529" spc="-74" baseline="0">
                <a:gradFill>
                  <a:gsLst>
                    <a:gs pos="75796">
                      <a:srgbClr val="353535"/>
                    </a:gs>
                    <a:gs pos="57576">
                      <a:srgbClr val="353535"/>
                    </a:gs>
                  </a:gsLst>
                  <a:lin ang="5400000" scaled="0"/>
                </a:gradFill>
              </a:defRPr>
            </a:lvl1pPr>
          </a:lstStyle>
          <a:p>
            <a:r>
              <a:rPr lang="en-US" dirty="0"/>
              <a:t>Presentation title</a:t>
            </a:r>
          </a:p>
        </p:txBody>
      </p:sp>
      <p:sp>
        <p:nvSpPr>
          <p:cNvPr id="3" name="Text Placeholder 2"/>
          <p:cNvSpPr>
            <a:spLocks noGrp="1"/>
          </p:cNvSpPr>
          <p:nvPr>
            <p:ph type="body" sz="quarter" idx="14" hasCustomPrompt="1"/>
          </p:nvPr>
        </p:nvSpPr>
        <p:spPr bwMode="auto">
          <a:xfrm>
            <a:off x="267683" y="4594485"/>
            <a:ext cx="6276531" cy="547458"/>
          </a:xfrm>
        </p:spPr>
        <p:txBody>
          <a:bodyPr wrap="square" lIns="164592" tIns="109728" rIns="164592" bIns="109728">
            <a:spAutoFit/>
          </a:bodyPr>
          <a:lstStyle>
            <a:lvl1pPr marL="0" indent="0">
              <a:spcBef>
                <a:spcPts val="0"/>
              </a:spcBef>
              <a:buNone/>
              <a:defRPr sz="2353">
                <a:gradFill>
                  <a:gsLst>
                    <a:gs pos="75796">
                      <a:srgbClr val="353535"/>
                    </a:gs>
                    <a:gs pos="57576">
                      <a:srgbClr val="353535"/>
                    </a:gs>
                  </a:gsLst>
                  <a:lin ang="5400000" scaled="0"/>
                </a:gradFill>
                <a:latin typeface="+mn-lt"/>
              </a:defRPr>
            </a:lvl1pPr>
          </a:lstStyle>
          <a:p>
            <a:pPr lvl="0"/>
            <a:r>
              <a:rPr lang="en-US" dirty="0"/>
              <a:t>Speaker name</a:t>
            </a:r>
          </a:p>
        </p:txBody>
      </p:sp>
      <p:pic>
        <p:nvPicPr>
          <p:cNvPr id="8" name="MS logo white - EMF"/>
          <p:cNvPicPr>
            <a:picLocks noChangeAspect="1"/>
          </p:cNvPicPr>
          <p:nvPr userDrawn="1"/>
        </p:nvPicPr>
        <p:blipFill>
          <a:blip r:embed="rId3"/>
          <a:stretch>
            <a:fillRect/>
          </a:stretch>
        </p:blipFill>
        <p:spPr bwMode="black">
          <a:xfrm>
            <a:off x="454014" y="470410"/>
            <a:ext cx="1423303" cy="304828"/>
          </a:xfrm>
          <a:prstGeom prst="rect">
            <a:avLst/>
          </a:prstGeom>
        </p:spPr>
      </p:pic>
    </p:spTree>
    <p:extLst>
      <p:ext uri="{BB962C8B-B14F-4D97-AF65-F5344CB8AC3E}">
        <p14:creationId xmlns:p14="http://schemas.microsoft.com/office/powerpoint/2010/main" val="1149151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Layout 1">
    <p:spTree>
      <p:nvGrpSpPr>
        <p:cNvPr id="1" name=""/>
        <p:cNvGrpSpPr/>
        <p:nvPr/>
      </p:nvGrpSpPr>
      <p:grpSpPr>
        <a:xfrm>
          <a:off x="0" y="0"/>
          <a:ext cx="0" cy="0"/>
          <a:chOff x="0" y="0"/>
          <a:chExt cx="0" cy="0"/>
        </a:xfrm>
      </p:grpSpPr>
      <p:sp>
        <p:nvSpPr>
          <p:cNvPr id="17" name="Content Placeholder 4"/>
          <p:cNvSpPr>
            <a:spLocks noGrp="1"/>
          </p:cNvSpPr>
          <p:nvPr>
            <p:ph idx="1"/>
          </p:nvPr>
        </p:nvSpPr>
        <p:spPr>
          <a:xfrm>
            <a:off x="609600" y="1270001"/>
            <a:ext cx="10972800" cy="4737100"/>
          </a:xfrm>
        </p:spPr>
        <p:txBody>
          <a:bodyPr>
            <a:normAutofit/>
          </a:bodyPr>
          <a:lstStyle>
            <a:lvl1pPr>
              <a:spcBef>
                <a:spcPts val="0"/>
              </a:spcBef>
              <a:defRPr sz="3200" baseline="0">
                <a:solidFill>
                  <a:schemeClr val="tx1"/>
                </a:solidFill>
                <a:latin typeface="Calibri" pitchFamily="34" charset="0"/>
                <a:cs typeface="Lucida Sans Unicode" pitchFamily="34" charset="0"/>
              </a:defRPr>
            </a:lvl1pPr>
            <a:lvl2pPr marL="990575" indent="-380990">
              <a:spcBef>
                <a:spcPts val="0"/>
              </a:spcBef>
              <a:buFont typeface="Wingdings" pitchFamily="2" charset="2"/>
              <a:buChar char="§"/>
              <a:defRPr sz="2667">
                <a:solidFill>
                  <a:schemeClr val="tx1"/>
                </a:solidFill>
                <a:latin typeface="Calibri" pitchFamily="34" charset="0"/>
                <a:cs typeface="Lucida Sans Unicode" pitchFamily="34" charset="0"/>
              </a:defRPr>
            </a:lvl2pPr>
            <a:lvl3pPr>
              <a:spcBef>
                <a:spcPts val="0"/>
              </a:spcBef>
              <a:defRPr sz="2400">
                <a:solidFill>
                  <a:schemeClr val="tx1"/>
                </a:solidFill>
                <a:latin typeface="Calibri" pitchFamily="34" charset="0"/>
                <a:cs typeface="Lucida Sans Unicode" pitchFamily="34" charset="0"/>
              </a:defRPr>
            </a:lvl3pPr>
            <a:lvl4pPr>
              <a:spcBef>
                <a:spcPts val="0"/>
              </a:spcBef>
              <a:defRPr sz="2133">
                <a:solidFill>
                  <a:schemeClr val="tx1"/>
                </a:solidFill>
                <a:latin typeface="Calibri" pitchFamily="34" charset="0"/>
                <a:cs typeface="Lucida Sans Unicode" pitchFamily="34" charset="0"/>
              </a:defRPr>
            </a:lvl4pPr>
            <a:lvl5pPr>
              <a:spcBef>
                <a:spcPts val="0"/>
              </a:spcBef>
              <a:defRPr sz="2133">
                <a:solidFill>
                  <a:schemeClr val="tx1"/>
                </a:solidFill>
                <a:latin typeface="Calibri" pitchFamily="34" charset="0"/>
                <a:cs typeface="Lucida Sans Unicode"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1"/>
          <p:cNvSpPr>
            <a:spLocks noGrp="1"/>
          </p:cNvSpPr>
          <p:nvPr>
            <p:ph type="title"/>
          </p:nvPr>
        </p:nvSpPr>
        <p:spPr>
          <a:xfrm>
            <a:off x="221674" y="1"/>
            <a:ext cx="11360727" cy="1060863"/>
          </a:xfrm>
        </p:spPr>
        <p:txBody>
          <a:bodyPr/>
          <a:lstStyle>
            <a:lvl1pPr algn="l">
              <a:defRPr b="0">
                <a:solidFill>
                  <a:schemeClr val="tx2"/>
                </a:solidFill>
                <a:latin typeface="Arial" pitchFamily="34" charset="0"/>
                <a:cs typeface="Arial"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42173373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UIT Thank Yo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a:t>Click to edit Master title style</a:t>
            </a:r>
          </a:p>
        </p:txBody>
      </p:sp>
      <p:sp>
        <p:nvSpPr>
          <p:cNvPr id="4" name="Text Placeholder 3"/>
          <p:cNvSpPr>
            <a:spLocks noGrp="1"/>
          </p:cNvSpPr>
          <p:nvPr>
            <p:ph type="body" sz="quarter" idx="10"/>
          </p:nvPr>
        </p:nvSpPr>
        <p:spPr>
          <a:xfrm>
            <a:off x="609600" y="4343400"/>
            <a:ext cx="10972800" cy="533400"/>
          </a:xfrm>
          <a:prstGeom prst="rect">
            <a:avLst/>
          </a:prstGeom>
        </p:spPr>
        <p:txBody>
          <a:bodyPr vert="horz"/>
          <a:lstStyle>
            <a:lvl1pPr marL="0" indent="0" algn="ctr">
              <a:buNone/>
              <a:defRPr sz="2400">
                <a:solidFill>
                  <a:schemeClr val="bg1"/>
                </a:solidFill>
              </a:defRPr>
            </a:lvl1pPr>
            <a:lvl2pPr marL="457200" indent="0" algn="ctr">
              <a:buNone/>
              <a:defRPr sz="2400">
                <a:solidFill>
                  <a:schemeClr val="bg1"/>
                </a:solidFill>
              </a:defRPr>
            </a:lvl2pPr>
            <a:lvl3pPr marL="914400" indent="0" algn="ctr">
              <a:buNone/>
              <a:defRPr sz="2400">
                <a:solidFill>
                  <a:schemeClr val="bg1"/>
                </a:solidFill>
              </a:defRPr>
            </a:lvl3pPr>
            <a:lvl4pPr marL="1371600" indent="0" algn="ctr">
              <a:buNone/>
              <a:defRPr sz="2400">
                <a:solidFill>
                  <a:schemeClr val="bg1"/>
                </a:solidFill>
              </a:defRPr>
            </a:lvl4pPr>
            <a:lvl5pPr marL="1828800" indent="0" algn="ctr">
              <a:buNone/>
              <a:defRPr sz="2400">
                <a:solidFill>
                  <a:schemeClr val="bg1"/>
                </a:solidFill>
              </a:defRPr>
            </a:lvl5pPr>
          </a:lstStyle>
          <a:p>
            <a:pPr lvl="0"/>
            <a:r>
              <a:rPr lang="en-US" dirty="0"/>
              <a:t>Click to edit Master text styles</a:t>
            </a:r>
          </a:p>
        </p:txBody>
      </p:sp>
      <p:sp>
        <p:nvSpPr>
          <p:cNvPr id="6" name="Text Placeholder 5"/>
          <p:cNvSpPr>
            <a:spLocks noGrp="1"/>
          </p:cNvSpPr>
          <p:nvPr>
            <p:ph type="body" sz="quarter" idx="11"/>
          </p:nvPr>
        </p:nvSpPr>
        <p:spPr>
          <a:xfrm>
            <a:off x="609600" y="4953000"/>
            <a:ext cx="10972800" cy="304800"/>
          </a:xfrm>
          <a:prstGeom prst="rect">
            <a:avLst/>
          </a:prstGeom>
        </p:spPr>
        <p:txBody>
          <a:bodyPr vert="horz"/>
          <a:lstStyle>
            <a:lvl1pPr marL="0" indent="0" algn="ctr">
              <a:buNone/>
              <a:defRPr sz="1600" b="1">
                <a:solidFill>
                  <a:srgbClr val="FFFFFF"/>
                </a:solidFill>
              </a:defRPr>
            </a:lvl1pPr>
          </a:lstStyle>
          <a:p>
            <a:pPr lvl="0"/>
            <a:r>
              <a:rPr lang="en-US" dirty="0"/>
              <a:t>Click to edit Master text styles</a:t>
            </a:r>
          </a:p>
        </p:txBody>
      </p:sp>
    </p:spTree>
    <p:extLst>
      <p:ext uri="{BB962C8B-B14F-4D97-AF65-F5344CB8AC3E}">
        <p14:creationId xmlns:p14="http://schemas.microsoft.com/office/powerpoint/2010/main" val="19772374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end slide">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9902536"/>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HUIT Title Slide">
    <p:spTree>
      <p:nvGrpSpPr>
        <p:cNvPr id="1" name=""/>
        <p:cNvGrpSpPr/>
        <p:nvPr/>
      </p:nvGrpSpPr>
      <p:grpSpPr>
        <a:xfrm>
          <a:off x="0" y="0"/>
          <a:ext cx="0" cy="0"/>
          <a:chOff x="0" y="0"/>
          <a:chExt cx="0" cy="0"/>
        </a:xfrm>
      </p:grpSpPr>
      <p:sp>
        <p:nvSpPr>
          <p:cNvPr id="36867" name="Title Placeholder 1"/>
          <p:cNvSpPr>
            <a:spLocks noGrp="1"/>
          </p:cNvSpPr>
          <p:nvPr>
            <p:ph type="ctrTitle"/>
          </p:nvPr>
        </p:nvSpPr>
        <p:spPr>
          <a:xfrm>
            <a:off x="508000" y="2971801"/>
            <a:ext cx="11074400" cy="1470025"/>
          </a:xfrm>
        </p:spPr>
        <p:txBody>
          <a:bodyPr/>
          <a:lstStyle>
            <a:lvl1pPr algn="ctr">
              <a:defRPr sz="2400">
                <a:solidFill>
                  <a:schemeClr val="accent2"/>
                </a:solidFill>
              </a:defRPr>
            </a:lvl1pPr>
          </a:lstStyle>
          <a:p>
            <a:r>
              <a:rPr lang="en-US"/>
              <a:t>Click to edit Master title style</a:t>
            </a:r>
            <a:endParaRPr lang="en-US" dirty="0"/>
          </a:p>
        </p:txBody>
      </p:sp>
      <p:sp>
        <p:nvSpPr>
          <p:cNvPr id="36868" name="Text Placeholder 2"/>
          <p:cNvSpPr>
            <a:spLocks noGrp="1"/>
          </p:cNvSpPr>
          <p:nvPr>
            <p:ph type="subTitle" idx="1"/>
          </p:nvPr>
        </p:nvSpPr>
        <p:spPr>
          <a:xfrm>
            <a:off x="3149600" y="5105400"/>
            <a:ext cx="5892800" cy="533400"/>
          </a:xfrm>
        </p:spPr>
        <p:txBody>
          <a:bodyPr/>
          <a:lstStyle>
            <a:lvl1pPr marL="0" indent="0" algn="ctr">
              <a:buFont typeface="Arial" charset="0"/>
              <a:buNone/>
              <a:defRPr>
                <a:solidFill>
                  <a:schemeClr val="tx1"/>
                </a:solidFill>
              </a:defRPr>
            </a:lvl1pPr>
          </a:lstStyle>
          <a:p>
            <a:r>
              <a:rPr lang="en-US"/>
              <a:t>Click to edit Master subtitle style</a:t>
            </a:r>
            <a:endParaRPr lang="en-US" dirty="0"/>
          </a:p>
        </p:txBody>
      </p:sp>
      <p:pic>
        <p:nvPicPr>
          <p:cNvPr id="6" name="Picture 2" descr="C:\Users\sjf749\Documents\HUIT artwork\WEB_HUIT_LOGOS_PNG_HUIT_plain.png"/>
          <p:cNvPicPr>
            <a:picLocks noChangeAspect="1" noChangeArrowheads="1"/>
          </p:cNvPicPr>
          <p:nvPr userDrawn="1"/>
        </p:nvPicPr>
        <p:blipFill>
          <a:blip r:embed="rId3" cstate="print"/>
          <a:srcRect/>
          <a:stretch>
            <a:fillRect/>
          </a:stretch>
        </p:blipFill>
        <p:spPr bwMode="auto">
          <a:xfrm>
            <a:off x="609601" y="609600"/>
            <a:ext cx="4191000" cy="813351"/>
          </a:xfrm>
          <a:prstGeom prst="rect">
            <a:avLst/>
          </a:prstGeom>
          <a:noFill/>
        </p:spPr>
      </p:pic>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HUIT Agenda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52400"/>
            <a:ext cx="10972800" cy="914400"/>
          </a:xfrm>
        </p:spPr>
        <p:txBody>
          <a:bodyPr/>
          <a:lstStyle>
            <a:lvl1pPr>
              <a:defRPr sz="2400"/>
            </a:lvl1pPr>
          </a:lstStyle>
          <a:p>
            <a:r>
              <a:rPr lang="en-US" dirty="0"/>
              <a:t>Agenda slide (24 point)</a:t>
            </a:r>
          </a:p>
        </p:txBody>
      </p:sp>
      <p:sp>
        <p:nvSpPr>
          <p:cNvPr id="3" name="Content Placeholder 2"/>
          <p:cNvSpPr>
            <a:spLocks noGrp="1"/>
          </p:cNvSpPr>
          <p:nvPr>
            <p:ph idx="1"/>
          </p:nvPr>
        </p:nvSpPr>
        <p:spPr>
          <a:xfrm>
            <a:off x="609600" y="1219201"/>
            <a:ext cx="10972800" cy="4525963"/>
          </a:xfrm>
        </p:spPr>
        <p:txBody>
          <a:bodyPr/>
          <a:lstStyle>
            <a:lvl1pPr>
              <a:defRPr sz="2000"/>
            </a:lvl1pPr>
            <a:lvl2pPr>
              <a:defRPr sz="1800"/>
            </a:lvl2pPr>
            <a:lvl3pPr>
              <a:defRPr sz="1600"/>
            </a:lvl3pPr>
          </a:lstStyle>
          <a:p>
            <a:pPr lvl="0"/>
            <a:r>
              <a:rPr lang="en-US"/>
              <a:t>Edit Master text styles</a:t>
            </a:r>
          </a:p>
          <a:p>
            <a:pPr lvl="1"/>
            <a:r>
              <a:rPr lang="en-US"/>
              <a:t>Second level</a:t>
            </a:r>
          </a:p>
          <a:p>
            <a:pPr lvl="2"/>
            <a:r>
              <a:rPr lang="en-US"/>
              <a:t>Third level</a:t>
            </a:r>
          </a:p>
        </p:txBody>
      </p:sp>
      <p:sp>
        <p:nvSpPr>
          <p:cNvPr id="4" name="Slide Number Placeholder 5"/>
          <p:cNvSpPr>
            <a:spLocks noGrp="1"/>
          </p:cNvSpPr>
          <p:nvPr>
            <p:ph type="sldNum" sz="quarter" idx="10"/>
          </p:nvPr>
        </p:nvSpPr>
        <p:spPr>
          <a:ln/>
        </p:spPr>
        <p:txBody>
          <a:bodyPr/>
          <a:lstStyle>
            <a:lvl1pPr>
              <a:defRPr/>
            </a:lvl1pPr>
          </a:lstStyle>
          <a:p>
            <a:pPr>
              <a:defRPr/>
            </a:pPr>
            <a:fld id="{3C7DC2BC-9C26-42ED-9786-2E2FE499DF6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HUIT 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52400"/>
            <a:ext cx="10972800" cy="914400"/>
          </a:xfrm>
        </p:spPr>
        <p:txBody>
          <a:bodyPr/>
          <a:lstStyle>
            <a:lvl1pPr>
              <a:defRPr baseline="0"/>
            </a:lvl1pPr>
          </a:lstStyle>
          <a:p>
            <a:r>
              <a:rPr lang="en-US" dirty="0"/>
              <a:t>Headings are Arial 20 points</a:t>
            </a:r>
          </a:p>
        </p:txBody>
      </p:sp>
      <p:sp>
        <p:nvSpPr>
          <p:cNvPr id="4" name="Slide Number Placeholder 5"/>
          <p:cNvSpPr>
            <a:spLocks noGrp="1"/>
          </p:cNvSpPr>
          <p:nvPr>
            <p:ph type="sldNum" sz="quarter" idx="10"/>
          </p:nvPr>
        </p:nvSpPr>
        <p:spPr>
          <a:ln/>
        </p:spPr>
        <p:txBody>
          <a:bodyPr/>
          <a:lstStyle>
            <a:lvl1pPr>
              <a:defRPr/>
            </a:lvl1pPr>
          </a:lstStyle>
          <a:p>
            <a:pPr>
              <a:defRPr/>
            </a:pPr>
            <a:fld id="{3C7DC2BC-9C26-42ED-9786-2E2FE499DF6C}" type="slidenum">
              <a:rPr lang="en-US"/>
              <a:pPr>
                <a:defRPr/>
              </a:pPr>
              <a:t>‹#›</a:t>
            </a:fld>
            <a:endParaRPr lang="en-US"/>
          </a:p>
        </p:txBody>
      </p:sp>
      <p:sp>
        <p:nvSpPr>
          <p:cNvPr id="6" name="Text Placeholder 5"/>
          <p:cNvSpPr>
            <a:spLocks noGrp="1"/>
          </p:cNvSpPr>
          <p:nvPr>
            <p:ph type="body" sz="quarter" idx="11"/>
          </p:nvPr>
        </p:nvSpPr>
        <p:spPr>
          <a:xfrm>
            <a:off x="609600" y="1143000"/>
            <a:ext cx="10972800" cy="5105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89444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Optional breadcrumb 2 Lin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52400"/>
            <a:ext cx="10972800" cy="914400"/>
          </a:xfrm>
        </p:spPr>
        <p:txBody>
          <a:bodyPr/>
          <a:lstStyle>
            <a:lvl1pPr>
              <a:defRPr sz="1800" b="1" i="1" baseline="0">
                <a:latin typeface="+mn-lt"/>
              </a:defRPr>
            </a:lvl1pPr>
          </a:lstStyle>
          <a:p>
            <a:r>
              <a:rPr lang="en-US" sz="1800" b="0" i="1" dirty="0"/>
              <a:t>Top Line is 18 point italic</a:t>
            </a:r>
            <a:br>
              <a:rPr lang="en-US" sz="1800" b="0" i="1" dirty="0"/>
            </a:br>
            <a:r>
              <a:rPr lang="en-US" sz="2000" b="0" i="0" dirty="0"/>
              <a:t>Second Line is 20 point bold</a:t>
            </a:r>
            <a:endParaRPr lang="en-US" dirty="0"/>
          </a:p>
        </p:txBody>
      </p:sp>
      <p:sp>
        <p:nvSpPr>
          <p:cNvPr id="4" name="Slide Number Placeholder 5"/>
          <p:cNvSpPr>
            <a:spLocks noGrp="1"/>
          </p:cNvSpPr>
          <p:nvPr>
            <p:ph type="sldNum" sz="quarter" idx="10"/>
          </p:nvPr>
        </p:nvSpPr>
        <p:spPr>
          <a:ln/>
        </p:spPr>
        <p:txBody>
          <a:bodyPr/>
          <a:lstStyle>
            <a:lvl1pPr>
              <a:defRPr/>
            </a:lvl1pPr>
          </a:lstStyle>
          <a:p>
            <a:pPr>
              <a:defRPr/>
            </a:pPr>
            <a:fld id="{3C7DC2BC-9C26-42ED-9786-2E2FE499DF6C}" type="slidenum">
              <a:rPr lang="en-US"/>
              <a:pPr>
                <a:defRPr/>
              </a:pPr>
              <a:t>‹#›</a:t>
            </a:fld>
            <a:endParaRPr lang="en-US"/>
          </a:p>
        </p:txBody>
      </p:sp>
      <p:sp>
        <p:nvSpPr>
          <p:cNvPr id="6" name="Text Placeholder 5"/>
          <p:cNvSpPr>
            <a:spLocks noGrp="1"/>
          </p:cNvSpPr>
          <p:nvPr>
            <p:ph type="body" sz="quarter" idx="11"/>
          </p:nvPr>
        </p:nvSpPr>
        <p:spPr>
          <a:xfrm>
            <a:off x="609600" y="1143000"/>
            <a:ext cx="10972800" cy="5105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89444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HUIT Text Only">
    <p:spTree>
      <p:nvGrpSpPr>
        <p:cNvPr id="1" name=""/>
        <p:cNvGrpSpPr/>
        <p:nvPr/>
      </p:nvGrpSpPr>
      <p:grpSpPr>
        <a:xfrm>
          <a:off x="0" y="0"/>
          <a:ext cx="0" cy="0"/>
          <a:chOff x="0" y="0"/>
          <a:chExt cx="0" cy="0"/>
        </a:xfrm>
      </p:grpSpPr>
      <p:sp>
        <p:nvSpPr>
          <p:cNvPr id="4" name="Slide Number Placeholder 5"/>
          <p:cNvSpPr>
            <a:spLocks noGrp="1"/>
          </p:cNvSpPr>
          <p:nvPr>
            <p:ph type="sldNum" sz="quarter" idx="10"/>
          </p:nvPr>
        </p:nvSpPr>
        <p:spPr>
          <a:ln/>
        </p:spPr>
        <p:txBody>
          <a:bodyPr/>
          <a:lstStyle>
            <a:lvl1pPr>
              <a:defRPr/>
            </a:lvl1pPr>
          </a:lstStyle>
          <a:p>
            <a:pPr>
              <a:defRPr/>
            </a:pPr>
            <a:fld id="{3C7DC2BC-9C26-42ED-9786-2E2FE499DF6C}" type="slidenum">
              <a:rPr lang="en-US"/>
              <a:pPr>
                <a:defRPr/>
              </a:pPr>
              <a:t>‹#›</a:t>
            </a:fld>
            <a:endParaRPr lang="en-US"/>
          </a:p>
        </p:txBody>
      </p:sp>
      <p:sp>
        <p:nvSpPr>
          <p:cNvPr id="6" name="Text Placeholder 5"/>
          <p:cNvSpPr>
            <a:spLocks noGrp="1"/>
          </p:cNvSpPr>
          <p:nvPr>
            <p:ph type="body" sz="quarter" idx="11"/>
          </p:nvPr>
        </p:nvSpPr>
        <p:spPr>
          <a:xfrm>
            <a:off x="609600" y="533400"/>
            <a:ext cx="10972800" cy="5715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08012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UIT Text &amp; Image">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0871200" cy="914400"/>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a:ln/>
        </p:spPr>
        <p:txBody>
          <a:bodyPr/>
          <a:lstStyle>
            <a:lvl1pPr>
              <a:defRPr/>
            </a:lvl1pPr>
          </a:lstStyle>
          <a:p>
            <a:pPr>
              <a:defRPr/>
            </a:pPr>
            <a:fld id="{3C7DC2BC-9C26-42ED-9786-2E2FE499DF6C}" type="slidenum">
              <a:rPr lang="en-US"/>
              <a:pPr>
                <a:defRPr/>
              </a:pPr>
              <a:t>‹#›</a:t>
            </a:fld>
            <a:endParaRPr lang="en-US"/>
          </a:p>
        </p:txBody>
      </p:sp>
      <p:sp>
        <p:nvSpPr>
          <p:cNvPr id="6" name="Picture Placeholder 5"/>
          <p:cNvSpPr>
            <a:spLocks noGrp="1"/>
          </p:cNvSpPr>
          <p:nvPr>
            <p:ph type="pic" sz="quarter" idx="11"/>
          </p:nvPr>
        </p:nvSpPr>
        <p:spPr>
          <a:xfrm>
            <a:off x="6197600" y="1219201"/>
            <a:ext cx="5283200" cy="4525963"/>
          </a:xfrm>
        </p:spPr>
        <p:txBody>
          <a:bodyPr/>
          <a:lstStyle/>
          <a:p>
            <a:r>
              <a:rPr lang="en-US"/>
              <a:t>Click icon to add picture</a:t>
            </a:r>
            <a:endParaRPr lang="en-US" dirty="0"/>
          </a:p>
        </p:txBody>
      </p:sp>
    </p:spTree>
    <p:extLst>
      <p:ext uri="{BB962C8B-B14F-4D97-AF65-F5344CB8AC3E}">
        <p14:creationId xmlns:p14="http://schemas.microsoft.com/office/powerpoint/2010/main" val="13903192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6" Type="http://schemas.openxmlformats.org/officeDocument/2006/relationships/theme" Target="../theme/theme2.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slideLayout" Target="../slideLayouts/slideLayout1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7.xml"/><Relationship Id="rId1" Type="http://schemas.openxmlformats.org/officeDocument/2006/relationships/slideLayout" Target="../slideLayouts/slideLayout26.xml"/><Relationship Id="rId4"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8F8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1930" y="289512"/>
            <a:ext cx="8741880" cy="899665"/>
          </a:xfrm>
          <a:prstGeom prst="rect">
            <a:avLst/>
          </a:prstGeom>
        </p:spPr>
        <p:txBody>
          <a:bodyPr vert="horz" wrap="square" lIns="146304" tIns="91440" rIns="146304" bIns="91440" rtlCol="0" anchor="t">
            <a:noAutofit/>
          </a:bodyPr>
          <a:lstStyle/>
          <a:p>
            <a:r>
              <a:rPr lang="en-US"/>
              <a:t>Click to edit Master title style</a:t>
            </a:r>
          </a:p>
        </p:txBody>
      </p:sp>
      <p:sp>
        <p:nvSpPr>
          <p:cNvPr id="4" name="Text Placeholder 3"/>
          <p:cNvSpPr>
            <a:spLocks noGrp="1"/>
          </p:cNvSpPr>
          <p:nvPr>
            <p:ph type="body" idx="1"/>
          </p:nvPr>
        </p:nvSpPr>
        <p:spPr>
          <a:xfrm>
            <a:off x="201932" y="1189178"/>
            <a:ext cx="8740140" cy="1587871"/>
          </a:xfrm>
          <a:prstGeom prst="rect">
            <a:avLst/>
          </a:prstGeom>
        </p:spPr>
        <p:txBody>
          <a:bodyPr vert="horz" wrap="square" lIns="146304" tIns="91440" rIns="146304" bIns="9144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rot="5400000">
            <a:off x="6049233" y="3100603"/>
            <a:ext cx="6858623" cy="657418"/>
          </a:xfrm>
          <a:prstGeom prst="rect">
            <a:avLst/>
          </a:prstGeom>
        </p:spPr>
      </p:pic>
    </p:spTree>
    <p:extLst>
      <p:ext uri="{BB962C8B-B14F-4D97-AF65-F5344CB8AC3E}">
        <p14:creationId xmlns:p14="http://schemas.microsoft.com/office/powerpoint/2010/main" val="2609751834"/>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Lst>
  <p:transition>
    <p:fade/>
  </p:transition>
  <p:txStyles>
    <p:titleStyle>
      <a:lvl1pPr algn="l" defTabSz="685714" rtl="0" eaLnBrk="1" latinLnBrk="0" hangingPunct="1">
        <a:lnSpc>
          <a:spcPct val="90000"/>
        </a:lnSpc>
        <a:spcBef>
          <a:spcPct val="0"/>
        </a:spcBef>
        <a:buNone/>
        <a:defRPr lang="en-US" sz="3529" b="0" kern="1200" cap="none" spc="-75"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252086" marR="0" indent="-252086" algn="l" defTabSz="685714" rtl="0" eaLnBrk="1" fontAlgn="auto" latinLnBrk="0" hangingPunct="1">
        <a:lnSpc>
          <a:spcPct val="90000"/>
        </a:lnSpc>
        <a:spcBef>
          <a:spcPct val="20000"/>
        </a:spcBef>
        <a:spcAft>
          <a:spcPts val="0"/>
        </a:spcAft>
        <a:buClrTx/>
        <a:buSzPct val="90000"/>
        <a:buFont typeface="Arial" pitchFamily="34" charset="0"/>
        <a:buChar char="•"/>
        <a:tabLst/>
        <a:defRPr sz="2940" kern="1200" spc="0" baseline="0">
          <a:gradFill>
            <a:gsLst>
              <a:gs pos="1250">
                <a:schemeClr val="tx1"/>
              </a:gs>
              <a:gs pos="100000">
                <a:schemeClr val="tx1"/>
              </a:gs>
            </a:gsLst>
            <a:lin ang="5400000" scaled="0"/>
          </a:gradFill>
          <a:latin typeface="+mj-lt"/>
          <a:ea typeface="+mn-ea"/>
          <a:cs typeface="+mn-cs"/>
        </a:defRPr>
      </a:lvl1pPr>
      <a:lvl2pPr marL="429480" marR="0" indent="-177393" algn="l" defTabSz="685714"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mn-cs"/>
        </a:defRPr>
      </a:lvl2pPr>
      <a:lvl3pPr marL="588200" marR="0" indent="-168058" algn="l" defTabSz="685714" rtl="0" eaLnBrk="1" fontAlgn="auto" latinLnBrk="0" hangingPunct="1">
        <a:lnSpc>
          <a:spcPct val="90000"/>
        </a:lnSpc>
        <a:spcBef>
          <a:spcPct val="20000"/>
        </a:spcBef>
        <a:spcAft>
          <a:spcPts val="0"/>
        </a:spcAft>
        <a:buClrTx/>
        <a:buSzPct val="90000"/>
        <a:buFont typeface="Arial" pitchFamily="34" charset="0"/>
        <a:buChar char="•"/>
        <a:tabLst/>
        <a:defRPr sz="1471" kern="1200" spc="0" baseline="0">
          <a:gradFill>
            <a:gsLst>
              <a:gs pos="1250">
                <a:schemeClr val="tx1"/>
              </a:gs>
              <a:gs pos="100000">
                <a:schemeClr val="tx1"/>
              </a:gs>
            </a:gsLst>
            <a:lin ang="5400000" scaled="0"/>
          </a:gradFill>
          <a:latin typeface="+mn-lt"/>
          <a:ea typeface="+mn-ea"/>
          <a:cs typeface="+mn-cs"/>
        </a:defRPr>
      </a:lvl3pPr>
      <a:lvl4pPr marL="756258" marR="0" indent="-168058" algn="l" defTabSz="685714" rtl="0" eaLnBrk="1" fontAlgn="auto" latinLnBrk="0" hangingPunct="1">
        <a:lnSpc>
          <a:spcPct val="90000"/>
        </a:lnSpc>
        <a:spcBef>
          <a:spcPct val="20000"/>
        </a:spcBef>
        <a:spcAft>
          <a:spcPts val="0"/>
        </a:spcAft>
        <a:buClrTx/>
        <a:buSzPct val="90000"/>
        <a:buFont typeface="Arial" pitchFamily="34" charset="0"/>
        <a:buChar char="•"/>
        <a:tabLst/>
        <a:defRPr sz="1324" kern="1200" spc="0" baseline="0">
          <a:gradFill>
            <a:gsLst>
              <a:gs pos="1250">
                <a:schemeClr val="tx1"/>
              </a:gs>
              <a:gs pos="100000">
                <a:schemeClr val="tx1"/>
              </a:gs>
            </a:gsLst>
            <a:lin ang="5400000" scaled="0"/>
          </a:gradFill>
          <a:latin typeface="+mn-lt"/>
          <a:ea typeface="+mn-ea"/>
          <a:cs typeface="+mn-cs"/>
        </a:defRPr>
      </a:lvl4pPr>
      <a:lvl5pPr marL="924315" marR="0" indent="-168058" algn="l" defTabSz="685714" rtl="0" eaLnBrk="1" fontAlgn="auto" latinLnBrk="0" hangingPunct="1">
        <a:lnSpc>
          <a:spcPct val="90000"/>
        </a:lnSpc>
        <a:spcBef>
          <a:spcPct val="20000"/>
        </a:spcBef>
        <a:spcAft>
          <a:spcPts val="0"/>
        </a:spcAft>
        <a:buClrTx/>
        <a:buSzPct val="90000"/>
        <a:buFont typeface="Arial" pitchFamily="34" charset="0"/>
        <a:buChar char="•"/>
        <a:tabLst/>
        <a:defRPr sz="1324" kern="1200" spc="0" baseline="0">
          <a:gradFill>
            <a:gsLst>
              <a:gs pos="1250">
                <a:schemeClr val="tx1"/>
              </a:gs>
              <a:gs pos="100000">
                <a:schemeClr val="tx1"/>
              </a:gs>
            </a:gsLst>
            <a:lin ang="5400000" scaled="0"/>
          </a:gradFill>
          <a:latin typeface="+mn-lt"/>
          <a:ea typeface="+mn-ea"/>
          <a:cs typeface="+mn-cs"/>
        </a:defRPr>
      </a:lvl5pPr>
      <a:lvl6pPr marL="1885712" indent="-171429" algn="l" defTabSz="685714" rtl="0" eaLnBrk="1" latinLnBrk="0" hangingPunct="1">
        <a:spcBef>
          <a:spcPct val="20000"/>
        </a:spcBef>
        <a:buFont typeface="Arial" pitchFamily="34" charset="0"/>
        <a:buChar char="•"/>
        <a:defRPr sz="1471" kern="1200">
          <a:solidFill>
            <a:schemeClr val="tx1"/>
          </a:solidFill>
          <a:latin typeface="+mn-lt"/>
          <a:ea typeface="+mn-ea"/>
          <a:cs typeface="+mn-cs"/>
        </a:defRPr>
      </a:lvl6pPr>
      <a:lvl7pPr marL="2228569" indent="-171429" algn="l" defTabSz="685714" rtl="0" eaLnBrk="1" latinLnBrk="0" hangingPunct="1">
        <a:spcBef>
          <a:spcPct val="20000"/>
        </a:spcBef>
        <a:buFont typeface="Arial" pitchFamily="34" charset="0"/>
        <a:buChar char="•"/>
        <a:defRPr sz="1471" kern="1200">
          <a:solidFill>
            <a:schemeClr val="tx1"/>
          </a:solidFill>
          <a:latin typeface="+mn-lt"/>
          <a:ea typeface="+mn-ea"/>
          <a:cs typeface="+mn-cs"/>
        </a:defRPr>
      </a:lvl7pPr>
      <a:lvl8pPr marL="2571426" indent="-171429" algn="l" defTabSz="685714" rtl="0" eaLnBrk="1" latinLnBrk="0" hangingPunct="1">
        <a:spcBef>
          <a:spcPct val="20000"/>
        </a:spcBef>
        <a:buFont typeface="Arial" pitchFamily="34" charset="0"/>
        <a:buChar char="•"/>
        <a:defRPr sz="1471" kern="1200">
          <a:solidFill>
            <a:schemeClr val="tx1"/>
          </a:solidFill>
          <a:latin typeface="+mn-lt"/>
          <a:ea typeface="+mn-ea"/>
          <a:cs typeface="+mn-cs"/>
        </a:defRPr>
      </a:lvl8pPr>
      <a:lvl9pPr marL="2914284" indent="-171429" algn="l" defTabSz="685714" rtl="0" eaLnBrk="1" latinLnBrk="0" hangingPunct="1">
        <a:spcBef>
          <a:spcPct val="20000"/>
        </a:spcBef>
        <a:buFont typeface="Arial" pitchFamily="34" charset="0"/>
        <a:buChar char="•"/>
        <a:defRPr sz="1471" kern="1200">
          <a:solidFill>
            <a:schemeClr val="tx1"/>
          </a:solidFill>
          <a:latin typeface="+mn-lt"/>
          <a:ea typeface="+mn-ea"/>
          <a:cs typeface="+mn-cs"/>
        </a:defRPr>
      </a:lvl9pPr>
    </p:bodyStyle>
    <p:otherStyle>
      <a:defPPr>
        <a:defRPr lang="en-US"/>
      </a:defPPr>
      <a:lvl1pPr marL="0" algn="l" defTabSz="685714" rtl="0" eaLnBrk="1" latinLnBrk="0" hangingPunct="1">
        <a:defRPr sz="1324" kern="1200">
          <a:solidFill>
            <a:schemeClr val="tx1"/>
          </a:solidFill>
          <a:latin typeface="+mn-lt"/>
          <a:ea typeface="+mn-ea"/>
          <a:cs typeface="+mn-cs"/>
        </a:defRPr>
      </a:lvl1pPr>
      <a:lvl2pPr marL="342856" algn="l" defTabSz="685714" rtl="0" eaLnBrk="1" latinLnBrk="0" hangingPunct="1">
        <a:defRPr sz="1324" kern="1200">
          <a:solidFill>
            <a:schemeClr val="tx1"/>
          </a:solidFill>
          <a:latin typeface="+mn-lt"/>
          <a:ea typeface="+mn-ea"/>
          <a:cs typeface="+mn-cs"/>
        </a:defRPr>
      </a:lvl2pPr>
      <a:lvl3pPr marL="685714" algn="l" defTabSz="685714" rtl="0" eaLnBrk="1" latinLnBrk="0" hangingPunct="1">
        <a:defRPr sz="1324" kern="1200">
          <a:solidFill>
            <a:schemeClr val="tx1"/>
          </a:solidFill>
          <a:latin typeface="+mn-lt"/>
          <a:ea typeface="+mn-ea"/>
          <a:cs typeface="+mn-cs"/>
        </a:defRPr>
      </a:lvl3pPr>
      <a:lvl4pPr marL="1028570" algn="l" defTabSz="685714" rtl="0" eaLnBrk="1" latinLnBrk="0" hangingPunct="1">
        <a:defRPr sz="1324" kern="1200">
          <a:solidFill>
            <a:schemeClr val="tx1"/>
          </a:solidFill>
          <a:latin typeface="+mn-lt"/>
          <a:ea typeface="+mn-ea"/>
          <a:cs typeface="+mn-cs"/>
        </a:defRPr>
      </a:lvl4pPr>
      <a:lvl5pPr marL="1371427" algn="l" defTabSz="685714" rtl="0" eaLnBrk="1" latinLnBrk="0" hangingPunct="1">
        <a:defRPr sz="1324" kern="1200">
          <a:solidFill>
            <a:schemeClr val="tx1"/>
          </a:solidFill>
          <a:latin typeface="+mn-lt"/>
          <a:ea typeface="+mn-ea"/>
          <a:cs typeface="+mn-cs"/>
        </a:defRPr>
      </a:lvl5pPr>
      <a:lvl6pPr marL="1714284" algn="l" defTabSz="685714" rtl="0" eaLnBrk="1" latinLnBrk="0" hangingPunct="1">
        <a:defRPr sz="1324" kern="1200">
          <a:solidFill>
            <a:schemeClr val="tx1"/>
          </a:solidFill>
          <a:latin typeface="+mn-lt"/>
          <a:ea typeface="+mn-ea"/>
          <a:cs typeface="+mn-cs"/>
        </a:defRPr>
      </a:lvl6pPr>
      <a:lvl7pPr marL="2057141" algn="l" defTabSz="685714" rtl="0" eaLnBrk="1" latinLnBrk="0" hangingPunct="1">
        <a:defRPr sz="1324" kern="1200">
          <a:solidFill>
            <a:schemeClr val="tx1"/>
          </a:solidFill>
          <a:latin typeface="+mn-lt"/>
          <a:ea typeface="+mn-ea"/>
          <a:cs typeface="+mn-cs"/>
        </a:defRPr>
      </a:lvl7pPr>
      <a:lvl8pPr marL="2399997" algn="l" defTabSz="685714" rtl="0" eaLnBrk="1" latinLnBrk="0" hangingPunct="1">
        <a:defRPr sz="1324" kern="1200">
          <a:solidFill>
            <a:schemeClr val="tx1"/>
          </a:solidFill>
          <a:latin typeface="+mn-lt"/>
          <a:ea typeface="+mn-ea"/>
          <a:cs typeface="+mn-cs"/>
        </a:defRPr>
      </a:lvl8pPr>
      <a:lvl9pPr marL="2742855" algn="l" defTabSz="685714" rtl="0" eaLnBrk="1" latinLnBrk="0" hangingPunct="1">
        <a:defRPr sz="1324"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231" userDrawn="1">
          <p15:clr>
            <a:srgbClr val="5ACBF0"/>
          </p15:clr>
        </p15:guide>
        <p15:guide id="3" pos="999" userDrawn="1">
          <p15:clr>
            <a:srgbClr val="5ACBF0"/>
          </p15:clr>
        </p15:guide>
        <p15:guide id="4" pos="1767" userDrawn="1">
          <p15:clr>
            <a:srgbClr val="5ACBF0"/>
          </p15:clr>
        </p15:guide>
        <p15:guide id="5" pos="2535" userDrawn="1">
          <p15:clr>
            <a:srgbClr val="5ACBF0"/>
          </p15:clr>
        </p15:guide>
        <p15:guide id="6" pos="3303" userDrawn="1">
          <p15:clr>
            <a:srgbClr val="5ACBF0"/>
          </p15:clr>
        </p15:guide>
        <p15:guide id="7" pos="4071" userDrawn="1">
          <p15:clr>
            <a:srgbClr val="5ACBF0"/>
          </p15:clr>
        </p15:guide>
        <p15:guide id="8" pos="4839" userDrawn="1">
          <p15:clr>
            <a:srgbClr val="5ACBF0"/>
          </p15:clr>
        </p15:guide>
        <p15:guide id="9" pos="5607" userDrawn="1">
          <p15:clr>
            <a:srgbClr val="5ACBF0"/>
          </p15:clr>
        </p15:guide>
        <p15:guide id="10" pos="6375" userDrawn="1">
          <p15:clr>
            <a:srgbClr val="5ACBF0"/>
          </p15:clr>
        </p15:guide>
        <p15:guide id="11" pos="7143" userDrawn="1">
          <p15:clr>
            <a:srgbClr val="5ACBF0"/>
          </p15:clr>
        </p15:guide>
        <p15:guide id="12" pos="7911" userDrawn="1">
          <p15:clr>
            <a:srgbClr val="5ACBF0"/>
          </p15:clr>
        </p15:guide>
        <p15:guide id="13" pos="8679" userDrawn="1">
          <p15:clr>
            <a:srgbClr val="5ACBF0"/>
          </p15:clr>
        </p15:guide>
        <p15:guide id="14" pos="9447" userDrawn="1">
          <p15:clr>
            <a:srgbClr val="5ACBF0"/>
          </p15:clr>
        </p15:guide>
        <p15:guide id="15" pos="10215" userDrawn="1">
          <p15:clr>
            <a:srgbClr val="5ACBF0"/>
          </p15:clr>
        </p15:guide>
        <p15:guide id="16" pos="384" userDrawn="1">
          <p15:clr>
            <a:srgbClr val="C35EA4"/>
          </p15:clr>
        </p15:guide>
        <p15:guide id="17" pos="10061" userDrawn="1">
          <p15:clr>
            <a:srgbClr val="C35EA4"/>
          </p15:clr>
        </p15:guide>
        <p15:guide id="18" orient="horz" pos="763" userDrawn="1">
          <p15:clr>
            <a:srgbClr val="5ACBF0"/>
          </p15:clr>
        </p15:guide>
        <p15:guide id="19" orient="horz" pos="1339" userDrawn="1">
          <p15:clr>
            <a:srgbClr val="5ACBF0"/>
          </p15:clr>
        </p15:guide>
        <p15:guide id="20" orient="horz" pos="1915" userDrawn="1">
          <p15:clr>
            <a:srgbClr val="5ACBF0"/>
          </p15:clr>
        </p15:guide>
        <p15:guide id="21" orient="horz" pos="2491" userDrawn="1">
          <p15:clr>
            <a:srgbClr val="5ACBF0"/>
          </p15:clr>
        </p15:guide>
        <p15:guide id="22" orient="horz" pos="3067" userDrawn="1">
          <p15:clr>
            <a:srgbClr val="5ACBF0"/>
          </p15:clr>
        </p15:guide>
        <p15:guide id="23" orient="horz" pos="3643" userDrawn="1">
          <p15:clr>
            <a:srgbClr val="5ACBF0"/>
          </p15:clr>
        </p15:guide>
        <p15:guide id="24" orient="horz" pos="4219" userDrawn="1">
          <p15:clr>
            <a:srgbClr val="5ACBF0"/>
          </p15:clr>
        </p15:guide>
        <p15:guide id="25" orient="horz" pos="302" userDrawn="1">
          <p15:clr>
            <a:srgbClr val="C35EA4"/>
          </p15:clr>
        </p15:guide>
        <p15:guide id="26" orient="horz" pos="4104"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Slide Number Placeholder 5"/>
          <p:cNvSpPr>
            <a:spLocks noGrp="1"/>
          </p:cNvSpPr>
          <p:nvPr>
            <p:ph type="sldNum" sz="quarter" idx="4"/>
          </p:nvPr>
        </p:nvSpPr>
        <p:spPr bwMode="auto">
          <a:xfrm>
            <a:off x="8534400" y="6324601"/>
            <a:ext cx="3657600" cy="365125"/>
          </a:xfrm>
          <a:prstGeom prst="rect">
            <a:avLst/>
          </a:prstGeom>
          <a:noFill/>
          <a:ln w="9525" algn="ctr">
            <a:noFill/>
            <a:miter lim="800000"/>
            <a:headEnd/>
            <a:tailEnd/>
          </a:ln>
          <a:effectLst/>
        </p:spPr>
        <p:txBody>
          <a:bodyPr vert="horz" wrap="square" lIns="91440" tIns="45720" rIns="91440" bIns="45720" numCol="1" anchor="ctr" anchorCtr="0" compatLnSpc="1">
            <a:prstTxWarp prst="textNoShape">
              <a:avLst/>
            </a:prstTxWarp>
          </a:bodyPr>
          <a:lstStyle>
            <a:lvl1pPr algn="r">
              <a:defRPr sz="800" b="0">
                <a:solidFill>
                  <a:srgbClr val="B2B2B2"/>
                </a:solidFill>
                <a:cs typeface="+mn-cs"/>
              </a:defRPr>
            </a:lvl1pPr>
          </a:lstStyle>
          <a:p>
            <a:pPr>
              <a:defRPr/>
            </a:pPr>
            <a:fld id="{3D6EDCD8-B171-4E7C-B823-2B1A7255EFC5}" type="slidenum">
              <a:rPr lang="en-US" smtClean="0"/>
              <a:pPr>
                <a:defRPr/>
              </a:pPr>
              <a:t>‹#›</a:t>
            </a:fld>
            <a:endParaRPr lang="en-US" dirty="0"/>
          </a:p>
        </p:txBody>
      </p:sp>
      <p:sp>
        <p:nvSpPr>
          <p:cNvPr id="1028" name="Title Placeholder 1"/>
          <p:cNvSpPr>
            <a:spLocks noGrp="1"/>
          </p:cNvSpPr>
          <p:nvPr>
            <p:ph type="title"/>
          </p:nvPr>
        </p:nvSpPr>
        <p:spPr bwMode="auto">
          <a:xfrm>
            <a:off x="609600" y="152400"/>
            <a:ext cx="99568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Page Header Arial Bold 24pts</a:t>
            </a:r>
          </a:p>
        </p:txBody>
      </p:sp>
      <p:sp>
        <p:nvSpPr>
          <p:cNvPr id="1029" name="Text Placeholder 2"/>
          <p:cNvSpPr>
            <a:spLocks noGrp="1"/>
          </p:cNvSpPr>
          <p:nvPr>
            <p:ph type="body" idx="1"/>
          </p:nvPr>
        </p:nvSpPr>
        <p:spPr bwMode="auto">
          <a:xfrm>
            <a:off x="609600" y="1219201"/>
            <a:ext cx="5486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Level 1 Arial 20</a:t>
            </a:r>
          </a:p>
          <a:p>
            <a:pPr lvl="1"/>
            <a:r>
              <a:rPr lang="en-US" dirty="0"/>
              <a:t>Level 2 Arial 18</a:t>
            </a:r>
          </a:p>
          <a:p>
            <a:pPr lvl="2"/>
            <a:r>
              <a:rPr lang="en-US" dirty="0"/>
              <a:t>Level 3 Arial Light 16</a:t>
            </a:r>
          </a:p>
        </p:txBody>
      </p:sp>
    </p:spTree>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 id="2147483819" r:id="rId12"/>
    <p:sldLayoutId id="2147483820" r:id="rId13"/>
    <p:sldLayoutId id="2147483821" r:id="rId14"/>
    <p:sldLayoutId id="2147483822" r:id="rId15"/>
  </p:sldLayoutIdLst>
  <p:hf hdr="0" ftr="0" dt="0"/>
  <p:txStyles>
    <p:titleStyle>
      <a:lvl1pPr algn="l" defTabSz="457200" rtl="0" eaLnBrk="1" fontAlgn="base" hangingPunct="1">
        <a:spcBef>
          <a:spcPct val="0"/>
        </a:spcBef>
        <a:spcAft>
          <a:spcPct val="0"/>
        </a:spcAft>
        <a:defRPr sz="2000" b="1">
          <a:solidFill>
            <a:srgbClr val="B51E34"/>
          </a:solidFill>
          <a:latin typeface="+mj-lt"/>
          <a:ea typeface="+mj-ea"/>
          <a:cs typeface="+mj-cs"/>
        </a:defRPr>
      </a:lvl1pPr>
      <a:lvl2pPr algn="l" defTabSz="457200" rtl="0" eaLnBrk="1" fontAlgn="base" hangingPunct="1">
        <a:spcBef>
          <a:spcPct val="0"/>
        </a:spcBef>
        <a:spcAft>
          <a:spcPct val="0"/>
        </a:spcAft>
        <a:defRPr sz="2400" b="1">
          <a:solidFill>
            <a:srgbClr val="C50017"/>
          </a:solidFill>
          <a:latin typeface="Arial" charset="0"/>
          <a:cs typeface="Arial" charset="0"/>
        </a:defRPr>
      </a:lvl2pPr>
      <a:lvl3pPr algn="l" defTabSz="457200" rtl="0" eaLnBrk="1" fontAlgn="base" hangingPunct="1">
        <a:spcBef>
          <a:spcPct val="0"/>
        </a:spcBef>
        <a:spcAft>
          <a:spcPct val="0"/>
        </a:spcAft>
        <a:defRPr sz="2400" b="1">
          <a:solidFill>
            <a:srgbClr val="C50017"/>
          </a:solidFill>
          <a:latin typeface="Arial" charset="0"/>
          <a:cs typeface="Arial" charset="0"/>
        </a:defRPr>
      </a:lvl3pPr>
      <a:lvl4pPr algn="l" defTabSz="457200" rtl="0" eaLnBrk="1" fontAlgn="base" hangingPunct="1">
        <a:spcBef>
          <a:spcPct val="0"/>
        </a:spcBef>
        <a:spcAft>
          <a:spcPct val="0"/>
        </a:spcAft>
        <a:defRPr sz="2400" b="1">
          <a:solidFill>
            <a:srgbClr val="C50017"/>
          </a:solidFill>
          <a:latin typeface="Arial" charset="0"/>
          <a:cs typeface="Arial" charset="0"/>
        </a:defRPr>
      </a:lvl4pPr>
      <a:lvl5pPr algn="l" defTabSz="457200" rtl="0" eaLnBrk="1" fontAlgn="base" hangingPunct="1">
        <a:spcBef>
          <a:spcPct val="0"/>
        </a:spcBef>
        <a:spcAft>
          <a:spcPct val="0"/>
        </a:spcAft>
        <a:defRPr sz="2400" b="1">
          <a:solidFill>
            <a:srgbClr val="C50017"/>
          </a:solidFill>
          <a:latin typeface="Arial" charset="0"/>
          <a:cs typeface="Arial" charset="0"/>
        </a:defRPr>
      </a:lvl5pPr>
      <a:lvl6pPr marL="457200" algn="l" defTabSz="457200" rtl="0" eaLnBrk="1" fontAlgn="base" hangingPunct="1">
        <a:spcBef>
          <a:spcPct val="0"/>
        </a:spcBef>
        <a:spcAft>
          <a:spcPct val="0"/>
        </a:spcAft>
        <a:defRPr sz="2400" b="1">
          <a:solidFill>
            <a:srgbClr val="C50017"/>
          </a:solidFill>
          <a:latin typeface="Arial" charset="0"/>
          <a:cs typeface="Arial" charset="0"/>
        </a:defRPr>
      </a:lvl6pPr>
      <a:lvl7pPr marL="914400" algn="l" defTabSz="457200" rtl="0" eaLnBrk="1" fontAlgn="base" hangingPunct="1">
        <a:spcBef>
          <a:spcPct val="0"/>
        </a:spcBef>
        <a:spcAft>
          <a:spcPct val="0"/>
        </a:spcAft>
        <a:defRPr sz="2400" b="1">
          <a:solidFill>
            <a:srgbClr val="C50017"/>
          </a:solidFill>
          <a:latin typeface="Arial" charset="0"/>
          <a:cs typeface="Arial" charset="0"/>
        </a:defRPr>
      </a:lvl7pPr>
      <a:lvl8pPr marL="1371600" algn="l" defTabSz="457200" rtl="0" eaLnBrk="1" fontAlgn="base" hangingPunct="1">
        <a:spcBef>
          <a:spcPct val="0"/>
        </a:spcBef>
        <a:spcAft>
          <a:spcPct val="0"/>
        </a:spcAft>
        <a:defRPr sz="2400" b="1">
          <a:solidFill>
            <a:srgbClr val="C50017"/>
          </a:solidFill>
          <a:latin typeface="Arial" charset="0"/>
          <a:cs typeface="Arial" charset="0"/>
        </a:defRPr>
      </a:lvl8pPr>
      <a:lvl9pPr marL="1828800" algn="l" defTabSz="457200" rtl="0" eaLnBrk="1" fontAlgn="base" hangingPunct="1">
        <a:spcBef>
          <a:spcPct val="0"/>
        </a:spcBef>
        <a:spcAft>
          <a:spcPct val="0"/>
        </a:spcAft>
        <a:defRPr sz="2400" b="1">
          <a:solidFill>
            <a:srgbClr val="C50017"/>
          </a:solidFill>
          <a:latin typeface="Arial" charset="0"/>
          <a:cs typeface="Arial" charset="0"/>
        </a:defRPr>
      </a:lvl9pPr>
    </p:titleStyle>
    <p:bodyStyle>
      <a:lvl1pPr marL="228600" indent="-228600" algn="l" defTabSz="457200" rtl="0" eaLnBrk="1" fontAlgn="base" hangingPunct="1">
        <a:spcBef>
          <a:spcPct val="20000"/>
        </a:spcBef>
        <a:spcAft>
          <a:spcPts val="600"/>
        </a:spcAft>
        <a:buClr>
          <a:schemeClr val="tx1"/>
        </a:buClr>
        <a:buFont typeface="Arial" charset="0"/>
        <a:buChar char="•"/>
        <a:defRPr sz="1600">
          <a:solidFill>
            <a:schemeClr val="tx1"/>
          </a:solidFill>
          <a:latin typeface="+mn-lt"/>
          <a:ea typeface="+mn-ea"/>
          <a:cs typeface="+mn-cs"/>
        </a:defRPr>
      </a:lvl1pPr>
      <a:lvl2pPr marL="685800" indent="-228600" algn="l" defTabSz="457200" rtl="0" eaLnBrk="1" fontAlgn="base" hangingPunct="1">
        <a:spcBef>
          <a:spcPct val="20000"/>
        </a:spcBef>
        <a:spcAft>
          <a:spcPts val="600"/>
        </a:spcAft>
        <a:buClr>
          <a:schemeClr val="tx1"/>
        </a:buClr>
        <a:buFont typeface="Arial" charset="0"/>
        <a:buChar char="–"/>
        <a:defRPr sz="1400">
          <a:solidFill>
            <a:schemeClr val="tx1"/>
          </a:solidFill>
          <a:latin typeface="+mn-lt"/>
          <a:cs typeface="+mn-cs"/>
        </a:defRPr>
      </a:lvl2pPr>
      <a:lvl3pPr marL="1087438" indent="-173038" algn="l" defTabSz="457200" rtl="0" eaLnBrk="1" fontAlgn="base" hangingPunct="1">
        <a:spcBef>
          <a:spcPct val="20000"/>
        </a:spcBef>
        <a:spcAft>
          <a:spcPts val="600"/>
        </a:spcAft>
        <a:buClr>
          <a:schemeClr val="tx1"/>
        </a:buClr>
        <a:buFont typeface="Arial" charset="0"/>
        <a:buChar char="•"/>
        <a:defRPr sz="1000">
          <a:solidFill>
            <a:schemeClr val="tx1"/>
          </a:solidFill>
          <a:latin typeface="+mn-lt"/>
          <a:cs typeface="+mn-cs"/>
        </a:defRPr>
      </a:lvl3pPr>
      <a:lvl4pPr marL="1600200" indent="-228600" algn="l" defTabSz="457200" rtl="0" eaLnBrk="1" fontAlgn="base" hangingPunct="1">
        <a:spcBef>
          <a:spcPct val="20000"/>
        </a:spcBef>
        <a:spcAft>
          <a:spcPct val="0"/>
        </a:spcAft>
        <a:buFont typeface="Arial" charset="0"/>
        <a:buChar char="–"/>
        <a:defRPr sz="2000">
          <a:solidFill>
            <a:srgbClr val="595959"/>
          </a:solidFill>
          <a:latin typeface="+mn-lt"/>
          <a:cs typeface="+mn-cs"/>
        </a:defRPr>
      </a:lvl4pPr>
      <a:lvl5pPr marL="2057400" indent="-228600" algn="l" defTabSz="457200" rtl="0" eaLnBrk="1" fontAlgn="base" hangingPunct="1">
        <a:spcBef>
          <a:spcPct val="20000"/>
        </a:spcBef>
        <a:spcAft>
          <a:spcPct val="0"/>
        </a:spcAft>
        <a:buFont typeface="Arial" charset="0"/>
        <a:buChar char="»"/>
        <a:defRPr sz="2000">
          <a:solidFill>
            <a:srgbClr val="595959"/>
          </a:solidFill>
          <a:latin typeface="+mn-lt"/>
          <a:cs typeface="+mn-cs"/>
        </a:defRPr>
      </a:lvl5pPr>
      <a:lvl6pPr marL="2514600" indent="-228600" algn="l" defTabSz="457200" rtl="0" eaLnBrk="1" fontAlgn="base" hangingPunct="1">
        <a:spcBef>
          <a:spcPct val="20000"/>
        </a:spcBef>
        <a:spcAft>
          <a:spcPct val="0"/>
        </a:spcAft>
        <a:buFont typeface="Arial" charset="0"/>
        <a:buChar char="»"/>
        <a:defRPr sz="2000">
          <a:solidFill>
            <a:srgbClr val="595959"/>
          </a:solidFill>
          <a:latin typeface="+mn-lt"/>
          <a:cs typeface="+mn-cs"/>
        </a:defRPr>
      </a:lvl6pPr>
      <a:lvl7pPr marL="2971800" indent="-228600" algn="l" defTabSz="457200" rtl="0" eaLnBrk="1" fontAlgn="base" hangingPunct="1">
        <a:spcBef>
          <a:spcPct val="20000"/>
        </a:spcBef>
        <a:spcAft>
          <a:spcPct val="0"/>
        </a:spcAft>
        <a:buFont typeface="Arial" charset="0"/>
        <a:buChar char="»"/>
        <a:defRPr sz="2000">
          <a:solidFill>
            <a:srgbClr val="595959"/>
          </a:solidFill>
          <a:latin typeface="+mn-lt"/>
          <a:cs typeface="+mn-cs"/>
        </a:defRPr>
      </a:lvl7pPr>
      <a:lvl8pPr marL="3429000" indent="-228600" algn="l" defTabSz="457200" rtl="0" eaLnBrk="1" fontAlgn="base" hangingPunct="1">
        <a:spcBef>
          <a:spcPct val="20000"/>
        </a:spcBef>
        <a:spcAft>
          <a:spcPct val="0"/>
        </a:spcAft>
        <a:buFont typeface="Arial" charset="0"/>
        <a:buChar char="»"/>
        <a:defRPr sz="2000">
          <a:solidFill>
            <a:srgbClr val="595959"/>
          </a:solidFill>
          <a:latin typeface="+mn-lt"/>
          <a:cs typeface="+mn-cs"/>
        </a:defRPr>
      </a:lvl8pPr>
      <a:lvl9pPr marL="3886200" indent="-228600" algn="l" defTabSz="457200" rtl="0" eaLnBrk="1" fontAlgn="base" hangingPunct="1">
        <a:spcBef>
          <a:spcPct val="20000"/>
        </a:spcBef>
        <a:spcAft>
          <a:spcPct val="0"/>
        </a:spcAft>
        <a:buFont typeface="Arial" charset="0"/>
        <a:buChar char="»"/>
        <a:defRPr sz="2000">
          <a:solidFill>
            <a:srgbClr val="595959"/>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241" y="289514"/>
            <a:ext cx="11655840" cy="899665"/>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69243" y="1189178"/>
            <a:ext cx="11653520" cy="1686808"/>
          </a:xfrm>
          <a:prstGeom prst="rect">
            <a:avLst/>
          </a:prstGeom>
        </p:spPr>
        <p:txBody>
          <a:bodyPr vert="horz" wrap="square" lIns="146304" tIns="91440" rIns="146304" bIns="9144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91970664"/>
      </p:ext>
    </p:extLst>
  </p:cSld>
  <p:clrMap bg1="lt1" tx1="dk1" bg2="lt2" tx2="dk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31" r:id="rId6"/>
    <p:sldLayoutId id="2147483835" r:id="rId7"/>
  </p:sldLayoutIdLst>
  <p:transition>
    <p:fade/>
  </p:transition>
  <p:txStyles>
    <p:titleStyle>
      <a:lvl1pPr algn="l" defTabSz="685442" rtl="0" eaLnBrk="1" latinLnBrk="0" hangingPunct="1">
        <a:lnSpc>
          <a:spcPct val="90000"/>
        </a:lnSpc>
        <a:spcBef>
          <a:spcPct val="0"/>
        </a:spcBef>
        <a:buNone/>
        <a:defRPr lang="en-US" sz="3968" b="0" kern="1200" cap="none" spc="-75"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251987" marR="0" indent="-251987" algn="l" defTabSz="6854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939" kern="1200" spc="0" baseline="0">
          <a:gradFill>
            <a:gsLst>
              <a:gs pos="1250">
                <a:schemeClr val="tx1"/>
              </a:gs>
              <a:gs pos="100000">
                <a:schemeClr val="tx1"/>
              </a:gs>
            </a:gsLst>
            <a:lin ang="5400000" scaled="0"/>
          </a:gradFill>
          <a:latin typeface="+mj-lt"/>
          <a:ea typeface="+mn-ea"/>
          <a:cs typeface="+mn-cs"/>
        </a:defRPr>
      </a:lvl1pPr>
      <a:lvl2pPr marL="429309" marR="0" indent="-177323" algn="l" defTabSz="6854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764" kern="1200" spc="0" baseline="0">
          <a:gradFill>
            <a:gsLst>
              <a:gs pos="1250">
                <a:schemeClr val="tx1"/>
              </a:gs>
              <a:gs pos="100000">
                <a:schemeClr val="tx1"/>
              </a:gs>
            </a:gsLst>
            <a:lin ang="5400000" scaled="0"/>
          </a:gradFill>
          <a:latin typeface="+mn-lt"/>
          <a:ea typeface="+mn-ea"/>
          <a:cs typeface="+mn-cs"/>
        </a:defRPr>
      </a:lvl2pPr>
      <a:lvl3pPr marL="587967" marR="0" indent="-167991" algn="l" defTabSz="6854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764" kern="1200" spc="0" baseline="0">
          <a:gradFill>
            <a:gsLst>
              <a:gs pos="1250">
                <a:schemeClr val="tx1"/>
              </a:gs>
              <a:gs pos="100000">
                <a:schemeClr val="tx1"/>
              </a:gs>
            </a:gsLst>
            <a:lin ang="5400000" scaled="0"/>
          </a:gradFill>
          <a:latin typeface="+mn-lt"/>
          <a:ea typeface="+mn-ea"/>
          <a:cs typeface="+mn-cs"/>
        </a:defRPr>
      </a:lvl3pPr>
      <a:lvl4pPr marL="755959" marR="0" indent="-167991" algn="l" defTabSz="6854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470" kern="1200" spc="0" baseline="0">
          <a:gradFill>
            <a:gsLst>
              <a:gs pos="1250">
                <a:schemeClr val="tx1"/>
              </a:gs>
              <a:gs pos="100000">
                <a:schemeClr val="tx1"/>
              </a:gs>
            </a:gsLst>
            <a:lin ang="5400000" scaled="0"/>
          </a:gradFill>
          <a:latin typeface="+mn-lt"/>
          <a:ea typeface="+mn-ea"/>
          <a:cs typeface="+mn-cs"/>
        </a:defRPr>
      </a:lvl4pPr>
      <a:lvl5pPr marL="923949" marR="0" indent="-167991" algn="l" defTabSz="6854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470" kern="1200" spc="0" baseline="0">
          <a:gradFill>
            <a:gsLst>
              <a:gs pos="1250">
                <a:schemeClr val="tx1"/>
              </a:gs>
              <a:gs pos="100000">
                <a:schemeClr val="tx1"/>
              </a:gs>
            </a:gsLst>
            <a:lin ang="5400000" scaled="0"/>
          </a:gradFill>
          <a:latin typeface="+mn-lt"/>
          <a:ea typeface="+mn-ea"/>
          <a:cs typeface="+mn-cs"/>
        </a:defRPr>
      </a:lvl5pPr>
      <a:lvl6pPr marL="1884966" indent="-171361" algn="l" defTabSz="685442" rtl="0" eaLnBrk="1" latinLnBrk="0" hangingPunct="1">
        <a:spcBef>
          <a:spcPct val="20000"/>
        </a:spcBef>
        <a:buFont typeface="Arial" pitchFamily="34" charset="0"/>
        <a:buChar char="•"/>
        <a:defRPr sz="1470" kern="1200">
          <a:solidFill>
            <a:schemeClr val="tx1"/>
          </a:solidFill>
          <a:latin typeface="+mn-lt"/>
          <a:ea typeface="+mn-ea"/>
          <a:cs typeface="+mn-cs"/>
        </a:defRPr>
      </a:lvl6pPr>
      <a:lvl7pPr marL="2227687" indent="-171361" algn="l" defTabSz="685442" rtl="0" eaLnBrk="1" latinLnBrk="0" hangingPunct="1">
        <a:spcBef>
          <a:spcPct val="20000"/>
        </a:spcBef>
        <a:buFont typeface="Arial" pitchFamily="34" charset="0"/>
        <a:buChar char="•"/>
        <a:defRPr sz="1470" kern="1200">
          <a:solidFill>
            <a:schemeClr val="tx1"/>
          </a:solidFill>
          <a:latin typeface="+mn-lt"/>
          <a:ea typeface="+mn-ea"/>
          <a:cs typeface="+mn-cs"/>
        </a:defRPr>
      </a:lvl7pPr>
      <a:lvl8pPr marL="2570408" indent="-171361" algn="l" defTabSz="685442" rtl="0" eaLnBrk="1" latinLnBrk="0" hangingPunct="1">
        <a:spcBef>
          <a:spcPct val="20000"/>
        </a:spcBef>
        <a:buFont typeface="Arial" pitchFamily="34" charset="0"/>
        <a:buChar char="•"/>
        <a:defRPr sz="1470" kern="1200">
          <a:solidFill>
            <a:schemeClr val="tx1"/>
          </a:solidFill>
          <a:latin typeface="+mn-lt"/>
          <a:ea typeface="+mn-ea"/>
          <a:cs typeface="+mn-cs"/>
        </a:defRPr>
      </a:lvl8pPr>
      <a:lvl9pPr marL="2913129" indent="-171361" algn="l" defTabSz="685442" rtl="0" eaLnBrk="1" latinLnBrk="0" hangingPunct="1">
        <a:spcBef>
          <a:spcPct val="20000"/>
        </a:spcBef>
        <a:buFont typeface="Arial" pitchFamily="34" charset="0"/>
        <a:buChar char="•"/>
        <a:defRPr sz="1470" kern="1200">
          <a:solidFill>
            <a:schemeClr val="tx1"/>
          </a:solidFill>
          <a:latin typeface="+mn-lt"/>
          <a:ea typeface="+mn-ea"/>
          <a:cs typeface="+mn-cs"/>
        </a:defRPr>
      </a:lvl9pPr>
    </p:bodyStyle>
    <p:otherStyle>
      <a:defPPr>
        <a:defRPr lang="en-US"/>
      </a:defPPr>
      <a:lvl1pPr marL="0" algn="l" defTabSz="685442" rtl="0" eaLnBrk="1" latinLnBrk="0" hangingPunct="1">
        <a:defRPr sz="1323" kern="1200">
          <a:solidFill>
            <a:schemeClr val="tx1"/>
          </a:solidFill>
          <a:latin typeface="+mn-lt"/>
          <a:ea typeface="+mn-ea"/>
          <a:cs typeface="+mn-cs"/>
        </a:defRPr>
      </a:lvl1pPr>
      <a:lvl2pPr marL="342720" algn="l" defTabSz="685442" rtl="0" eaLnBrk="1" latinLnBrk="0" hangingPunct="1">
        <a:defRPr sz="1323" kern="1200">
          <a:solidFill>
            <a:schemeClr val="tx1"/>
          </a:solidFill>
          <a:latin typeface="+mn-lt"/>
          <a:ea typeface="+mn-ea"/>
          <a:cs typeface="+mn-cs"/>
        </a:defRPr>
      </a:lvl2pPr>
      <a:lvl3pPr marL="685442" algn="l" defTabSz="685442" rtl="0" eaLnBrk="1" latinLnBrk="0" hangingPunct="1">
        <a:defRPr sz="1323" kern="1200">
          <a:solidFill>
            <a:schemeClr val="tx1"/>
          </a:solidFill>
          <a:latin typeface="+mn-lt"/>
          <a:ea typeface="+mn-ea"/>
          <a:cs typeface="+mn-cs"/>
        </a:defRPr>
      </a:lvl3pPr>
      <a:lvl4pPr marL="1028163" algn="l" defTabSz="685442" rtl="0" eaLnBrk="1" latinLnBrk="0" hangingPunct="1">
        <a:defRPr sz="1323" kern="1200">
          <a:solidFill>
            <a:schemeClr val="tx1"/>
          </a:solidFill>
          <a:latin typeface="+mn-lt"/>
          <a:ea typeface="+mn-ea"/>
          <a:cs typeface="+mn-cs"/>
        </a:defRPr>
      </a:lvl4pPr>
      <a:lvl5pPr marL="1370884" algn="l" defTabSz="685442" rtl="0" eaLnBrk="1" latinLnBrk="0" hangingPunct="1">
        <a:defRPr sz="1323" kern="1200">
          <a:solidFill>
            <a:schemeClr val="tx1"/>
          </a:solidFill>
          <a:latin typeface="+mn-lt"/>
          <a:ea typeface="+mn-ea"/>
          <a:cs typeface="+mn-cs"/>
        </a:defRPr>
      </a:lvl5pPr>
      <a:lvl6pPr marL="1713606" algn="l" defTabSz="685442" rtl="0" eaLnBrk="1" latinLnBrk="0" hangingPunct="1">
        <a:defRPr sz="1323" kern="1200">
          <a:solidFill>
            <a:schemeClr val="tx1"/>
          </a:solidFill>
          <a:latin typeface="+mn-lt"/>
          <a:ea typeface="+mn-ea"/>
          <a:cs typeface="+mn-cs"/>
        </a:defRPr>
      </a:lvl6pPr>
      <a:lvl7pPr marL="2056326" algn="l" defTabSz="685442" rtl="0" eaLnBrk="1" latinLnBrk="0" hangingPunct="1">
        <a:defRPr sz="1323" kern="1200">
          <a:solidFill>
            <a:schemeClr val="tx1"/>
          </a:solidFill>
          <a:latin typeface="+mn-lt"/>
          <a:ea typeface="+mn-ea"/>
          <a:cs typeface="+mn-cs"/>
        </a:defRPr>
      </a:lvl7pPr>
      <a:lvl8pPr marL="2399047" algn="l" defTabSz="685442" rtl="0" eaLnBrk="1" latinLnBrk="0" hangingPunct="1">
        <a:defRPr sz="1323" kern="1200">
          <a:solidFill>
            <a:schemeClr val="tx1"/>
          </a:solidFill>
          <a:latin typeface="+mn-lt"/>
          <a:ea typeface="+mn-ea"/>
          <a:cs typeface="+mn-cs"/>
        </a:defRPr>
      </a:lvl8pPr>
      <a:lvl9pPr marL="2741769" algn="l" defTabSz="685442" rtl="0" eaLnBrk="1" latinLnBrk="0" hangingPunct="1">
        <a:defRPr sz="1323"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231" userDrawn="1">
          <p15:clr>
            <a:srgbClr val="5ACBF0"/>
          </p15:clr>
        </p15:guide>
        <p15:guide id="3" pos="10215" userDrawn="1">
          <p15:clr>
            <a:srgbClr val="5ACBF0"/>
          </p15:clr>
        </p15:guide>
        <p15:guide id="4" orient="horz" pos="4219" userDrawn="1">
          <p15:clr>
            <a:srgbClr val="5ACBF0"/>
          </p15:clr>
        </p15:guide>
        <p15:guide id="5" pos="999" userDrawn="1">
          <p15:clr>
            <a:srgbClr val="5ACBF0"/>
          </p15:clr>
        </p15:guide>
        <p15:guide id="6" pos="1767" userDrawn="1">
          <p15:clr>
            <a:srgbClr val="5ACBF0"/>
          </p15:clr>
        </p15:guide>
        <p15:guide id="7" pos="2535" userDrawn="1">
          <p15:clr>
            <a:srgbClr val="5ACBF0"/>
          </p15:clr>
        </p15:guide>
        <p15:guide id="8" pos="3303" userDrawn="1">
          <p15:clr>
            <a:srgbClr val="5ACBF0"/>
          </p15:clr>
        </p15:guide>
        <p15:guide id="9" pos="4071" userDrawn="1">
          <p15:clr>
            <a:srgbClr val="5ACBF0"/>
          </p15:clr>
        </p15:guide>
        <p15:guide id="10" pos="4839" userDrawn="1">
          <p15:clr>
            <a:srgbClr val="5ACBF0"/>
          </p15:clr>
        </p15:guide>
        <p15:guide id="11" pos="5607" userDrawn="1">
          <p15:clr>
            <a:srgbClr val="5ACBF0"/>
          </p15:clr>
        </p15:guide>
        <p15:guide id="12" pos="6375" userDrawn="1">
          <p15:clr>
            <a:srgbClr val="5ACBF0"/>
          </p15:clr>
        </p15:guide>
        <p15:guide id="13" pos="7143" userDrawn="1">
          <p15:clr>
            <a:srgbClr val="5ACBF0"/>
          </p15:clr>
        </p15:guide>
        <p15:guide id="14" pos="7911" userDrawn="1">
          <p15:clr>
            <a:srgbClr val="5ACBF0"/>
          </p15:clr>
        </p15:guide>
        <p15:guide id="15" pos="8679" userDrawn="1">
          <p15:clr>
            <a:srgbClr val="5ACBF0"/>
          </p15:clr>
        </p15:guide>
        <p15:guide id="16" pos="9447" userDrawn="1">
          <p15:clr>
            <a:srgbClr val="5ACBF0"/>
          </p15:clr>
        </p15:guide>
        <p15:guide id="17" orient="horz" pos="763" userDrawn="1">
          <p15:clr>
            <a:srgbClr val="5ACBF0"/>
          </p15:clr>
        </p15:guide>
        <p15:guide id="18" orient="horz" pos="1339" userDrawn="1">
          <p15:clr>
            <a:srgbClr val="5ACBF0"/>
          </p15:clr>
        </p15:guide>
        <p15:guide id="19" orient="horz" pos="1915" userDrawn="1">
          <p15:clr>
            <a:srgbClr val="5ACBF0"/>
          </p15:clr>
        </p15:guide>
        <p15:guide id="20" orient="horz" pos="2491" userDrawn="1">
          <p15:clr>
            <a:srgbClr val="5ACBF0"/>
          </p15:clr>
        </p15:guide>
        <p15:guide id="21" orient="horz" pos="3067" userDrawn="1">
          <p15:clr>
            <a:srgbClr val="5ACBF0"/>
          </p15:clr>
        </p15:guide>
        <p15:guide id="22" orient="horz" pos="3643" userDrawn="1">
          <p15:clr>
            <a:srgbClr val="5ACBF0"/>
          </p15:clr>
        </p15:guide>
        <p15:guide id="23" pos="384" userDrawn="1">
          <p15:clr>
            <a:srgbClr val="C35EA4"/>
          </p15:clr>
        </p15:guide>
        <p15:guide id="24" pos="10061" userDrawn="1">
          <p15:clr>
            <a:srgbClr val="C35EA4"/>
          </p15:clr>
        </p15:guide>
        <p15:guide id="25" orient="horz" pos="302" userDrawn="1">
          <p15:clr>
            <a:srgbClr val="C35EA4"/>
          </p15:clr>
        </p15:guide>
        <p15:guide id="26" orient="horz" pos="4104" userDrawn="1">
          <p15:clr>
            <a:srgbClr val="C35EA4"/>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A51C30"/>
        </a:solidFill>
        <a:effectLst/>
      </p:bgPr>
    </p:bg>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bwMode="auto">
          <a:xfrm>
            <a:off x="609600" y="3048000"/>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Thank you.</a:t>
            </a:r>
          </a:p>
        </p:txBody>
      </p:sp>
      <p:pic>
        <p:nvPicPr>
          <p:cNvPr id="4" name="Picture 3" descr="HUIT_ppt-leftalignedlogo.png"/>
          <p:cNvPicPr>
            <a:picLocks noChangeAspect="1"/>
          </p:cNvPicPr>
          <p:nvPr/>
        </p:nvPicPr>
        <p:blipFill>
          <a:blip r:embed="rId4"/>
          <a:stretch>
            <a:fillRect/>
          </a:stretch>
        </p:blipFill>
        <p:spPr>
          <a:xfrm>
            <a:off x="406400" y="6172201"/>
            <a:ext cx="3251200" cy="491297"/>
          </a:xfrm>
          <a:prstGeom prst="rect">
            <a:avLst/>
          </a:prstGeom>
        </p:spPr>
      </p:pic>
    </p:spTree>
  </p:cSld>
  <p:clrMap bg1="lt1" tx1="dk1" bg2="lt2" tx2="dk2" accent1="accent1" accent2="accent2" accent3="accent3" accent4="accent4" accent5="accent5" accent6="accent6" hlink="hlink" folHlink="folHlink"/>
  <p:sldLayoutIdLst>
    <p:sldLayoutId id="2147483833" r:id="rId1"/>
    <p:sldLayoutId id="2147483834" r:id="rId2"/>
  </p:sldLayoutIdLst>
  <p:hf hdr="0" ftr="0" dt="0"/>
  <p:txStyles>
    <p:titleStyle>
      <a:lvl1pPr algn="ctr" rtl="0" eaLnBrk="0" fontAlgn="base" hangingPunct="0">
        <a:spcBef>
          <a:spcPct val="0"/>
        </a:spcBef>
        <a:spcAft>
          <a:spcPct val="0"/>
        </a:spcAft>
        <a:defRPr sz="3600">
          <a:solidFill>
            <a:schemeClr val="bg1"/>
          </a:solidFill>
          <a:latin typeface="+mj-lt"/>
          <a:ea typeface="+mj-ea"/>
          <a:cs typeface="+mj-cs"/>
        </a:defRPr>
      </a:lvl1pPr>
      <a:lvl2pPr algn="ctr" rtl="0" eaLnBrk="0" fontAlgn="base" hangingPunct="0">
        <a:spcBef>
          <a:spcPct val="0"/>
        </a:spcBef>
        <a:spcAft>
          <a:spcPct val="0"/>
        </a:spcAft>
        <a:defRPr sz="3600">
          <a:solidFill>
            <a:schemeClr val="bg1"/>
          </a:solidFill>
          <a:latin typeface="Arial" charset="0"/>
        </a:defRPr>
      </a:lvl2pPr>
      <a:lvl3pPr algn="ctr" rtl="0" eaLnBrk="0" fontAlgn="base" hangingPunct="0">
        <a:spcBef>
          <a:spcPct val="0"/>
        </a:spcBef>
        <a:spcAft>
          <a:spcPct val="0"/>
        </a:spcAft>
        <a:defRPr sz="3600">
          <a:solidFill>
            <a:schemeClr val="bg1"/>
          </a:solidFill>
          <a:latin typeface="Arial" charset="0"/>
        </a:defRPr>
      </a:lvl3pPr>
      <a:lvl4pPr algn="ctr" rtl="0" eaLnBrk="0" fontAlgn="base" hangingPunct="0">
        <a:spcBef>
          <a:spcPct val="0"/>
        </a:spcBef>
        <a:spcAft>
          <a:spcPct val="0"/>
        </a:spcAft>
        <a:defRPr sz="3600">
          <a:solidFill>
            <a:schemeClr val="bg1"/>
          </a:solidFill>
          <a:latin typeface="Arial" charset="0"/>
        </a:defRPr>
      </a:lvl4pPr>
      <a:lvl5pPr algn="ctr" rtl="0" eaLnBrk="0" fontAlgn="base" hangingPunct="0">
        <a:spcBef>
          <a:spcPct val="0"/>
        </a:spcBef>
        <a:spcAft>
          <a:spcPct val="0"/>
        </a:spcAft>
        <a:defRPr sz="3600">
          <a:solidFill>
            <a:schemeClr val="bg1"/>
          </a:solidFill>
          <a:latin typeface="Arial" charset="0"/>
        </a:defRPr>
      </a:lvl5pPr>
      <a:lvl6pPr marL="457200" algn="ctr" rtl="0" fontAlgn="base">
        <a:spcBef>
          <a:spcPct val="0"/>
        </a:spcBef>
        <a:spcAft>
          <a:spcPct val="0"/>
        </a:spcAft>
        <a:defRPr sz="3600">
          <a:solidFill>
            <a:schemeClr val="bg1"/>
          </a:solidFill>
          <a:latin typeface="Arial" charset="0"/>
        </a:defRPr>
      </a:lvl6pPr>
      <a:lvl7pPr marL="914400" algn="ctr" rtl="0" fontAlgn="base">
        <a:spcBef>
          <a:spcPct val="0"/>
        </a:spcBef>
        <a:spcAft>
          <a:spcPct val="0"/>
        </a:spcAft>
        <a:defRPr sz="3600">
          <a:solidFill>
            <a:schemeClr val="bg1"/>
          </a:solidFill>
          <a:latin typeface="Arial" charset="0"/>
        </a:defRPr>
      </a:lvl7pPr>
      <a:lvl8pPr marL="1371600" algn="ctr" rtl="0" fontAlgn="base">
        <a:spcBef>
          <a:spcPct val="0"/>
        </a:spcBef>
        <a:spcAft>
          <a:spcPct val="0"/>
        </a:spcAft>
        <a:defRPr sz="3600">
          <a:solidFill>
            <a:schemeClr val="bg1"/>
          </a:solidFill>
          <a:latin typeface="Arial" charset="0"/>
        </a:defRPr>
      </a:lvl8pPr>
      <a:lvl9pPr marL="1828800" algn="ctr" rtl="0" fontAlgn="base">
        <a:spcBef>
          <a:spcPct val="0"/>
        </a:spcBef>
        <a:spcAft>
          <a:spcPct val="0"/>
        </a:spcAft>
        <a:defRPr sz="3600">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8.xml"/><Relationship Id="rId1" Type="http://schemas.openxmlformats.org/officeDocument/2006/relationships/slideLayout" Target="../slideLayouts/slideLayout25.xml"/><Relationship Id="rId5" Type="http://schemas.openxmlformats.org/officeDocument/2006/relationships/image" Target="../media/image13.emf"/><Relationship Id="rId4" Type="http://schemas.openxmlformats.org/officeDocument/2006/relationships/image" Target="../media/image12.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5.xml"/><Relationship Id="rId4" Type="http://schemas.openxmlformats.org/officeDocument/2006/relationships/image" Target="../media/image16.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2.xml"/><Relationship Id="rId1" Type="http://schemas.openxmlformats.org/officeDocument/2006/relationships/slideLayout" Target="../slideLayouts/slideLayout25.xml"/><Relationship Id="rId5" Type="http://schemas.openxmlformats.org/officeDocument/2006/relationships/image" Target="../media/image19.JPG"/><Relationship Id="rId4" Type="http://schemas.openxmlformats.org/officeDocument/2006/relationships/image" Target="../media/image1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3.xml"/><Relationship Id="rId1" Type="http://schemas.openxmlformats.org/officeDocument/2006/relationships/slideLayout" Target="../slideLayouts/slideLayout25.xml"/><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25.xml"/><Relationship Id="rId4" Type="http://schemas.openxmlformats.org/officeDocument/2006/relationships/image" Target="../media/image2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5.xml"/><Relationship Id="rId4" Type="http://schemas.openxmlformats.org/officeDocument/2006/relationships/image" Target="../media/image28.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3" Type="http://schemas.openxmlformats.org/officeDocument/2006/relationships/hyperlink" Target="https://goo.gl/uGUL4a" TargetMode="External"/><Relationship Id="rId2" Type="http://schemas.openxmlformats.org/officeDocument/2006/relationships/image" Target="../media/image29.png"/><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3.xml"/></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2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FA13D-02FA-48DC-AA63-F18DB5ADA637}"/>
              </a:ext>
            </a:extLst>
          </p:cNvPr>
          <p:cNvSpPr>
            <a:spLocks noGrp="1"/>
          </p:cNvSpPr>
          <p:nvPr>
            <p:ph type="title"/>
          </p:nvPr>
        </p:nvSpPr>
        <p:spPr>
          <a:xfrm>
            <a:off x="366584" y="609600"/>
            <a:ext cx="11353800" cy="3429000"/>
          </a:xfrm>
        </p:spPr>
        <p:txBody>
          <a:bodyPr/>
          <a:lstStyle/>
          <a:p>
            <a:pPr algn="ctr"/>
            <a:r>
              <a:rPr lang="en-US" sz="4000" dirty="0">
                <a:solidFill>
                  <a:schemeClr val="tx1"/>
                </a:solidFill>
                <a:latin typeface="MS Reference Sans Serif" panose="020B0604030504040204" pitchFamily="34" charset="0"/>
              </a:rPr>
              <a:t>Secure Active Directory</a:t>
            </a:r>
            <a:br>
              <a:rPr lang="en-US" sz="4000" dirty="0">
                <a:solidFill>
                  <a:schemeClr val="tx1"/>
                </a:solidFill>
                <a:latin typeface="MS Reference Sans Serif" panose="020B0604030504040204" pitchFamily="34" charset="0"/>
              </a:rPr>
            </a:br>
            <a:r>
              <a:rPr lang="en-US" sz="4000" dirty="0">
                <a:solidFill>
                  <a:schemeClr val="tx1"/>
                </a:solidFill>
                <a:latin typeface="MS Reference Sans Serif" panose="020B0604030504040204" pitchFamily="34" charset="0"/>
              </a:rPr>
              <a:t>in </a:t>
            </a:r>
            <a:r>
              <a:rPr lang="en-US" sz="4000">
                <a:solidFill>
                  <a:schemeClr val="tx1"/>
                </a:solidFill>
                <a:latin typeface="MS Reference Sans Serif" panose="020B0604030504040204" pitchFamily="34" charset="0"/>
              </a:rPr>
              <a:t>one day without </a:t>
            </a:r>
            <a:r>
              <a:rPr lang="en-US" sz="4000" dirty="0">
                <a:solidFill>
                  <a:schemeClr val="tx1"/>
                </a:solidFill>
                <a:latin typeface="MS Reference Sans Serif" panose="020B0604030504040204" pitchFamily="34" charset="0"/>
              </a:rPr>
              <a:t>spending </a:t>
            </a:r>
            <a:br>
              <a:rPr lang="en-US" sz="4000" dirty="0">
                <a:solidFill>
                  <a:schemeClr val="tx1"/>
                </a:solidFill>
                <a:latin typeface="MS Reference Sans Serif" panose="020B0604030504040204" pitchFamily="34" charset="0"/>
              </a:rPr>
            </a:br>
            <a:r>
              <a:rPr lang="en-US" sz="4000" dirty="0">
                <a:solidFill>
                  <a:schemeClr val="tx1"/>
                </a:solidFill>
                <a:latin typeface="MS Reference Sans Serif" panose="020B0604030504040204" pitchFamily="34" charset="0"/>
              </a:rPr>
              <a:t>a single dollar</a:t>
            </a:r>
          </a:p>
        </p:txBody>
      </p:sp>
      <p:sp>
        <p:nvSpPr>
          <p:cNvPr id="4" name="Slide Number Placeholder 3">
            <a:extLst>
              <a:ext uri="{FF2B5EF4-FFF2-40B4-BE49-F238E27FC236}">
                <a16:creationId xmlns:a16="http://schemas.microsoft.com/office/drawing/2014/main" id="{27DADA9E-A1AE-42A8-9C89-371B748E7894}"/>
              </a:ext>
            </a:extLst>
          </p:cNvPr>
          <p:cNvSpPr>
            <a:spLocks noGrp="1"/>
          </p:cNvSpPr>
          <p:nvPr>
            <p:ph type="sldNum" sz="quarter" idx="10"/>
          </p:nvPr>
        </p:nvSpPr>
        <p:spPr/>
        <p:txBody>
          <a:bodyPr/>
          <a:lstStyle/>
          <a:p>
            <a:pPr>
              <a:defRPr/>
            </a:pPr>
            <a:fld id="{3C7DC2BC-9C26-42ED-9786-2E2FE499DF6C}" type="slidenum">
              <a:rPr lang="en-US" smtClean="0"/>
              <a:pPr>
                <a:defRPr/>
              </a:pPr>
              <a:t>1</a:t>
            </a:fld>
            <a:endParaRPr lang="en-US"/>
          </a:p>
        </p:txBody>
      </p:sp>
      <p:sp>
        <p:nvSpPr>
          <p:cNvPr id="7" name="TextBox 6">
            <a:extLst>
              <a:ext uri="{FF2B5EF4-FFF2-40B4-BE49-F238E27FC236}">
                <a16:creationId xmlns:a16="http://schemas.microsoft.com/office/drawing/2014/main" id="{FDEB289F-FBDB-4335-BAF6-086CEA104E71}"/>
              </a:ext>
            </a:extLst>
          </p:cNvPr>
          <p:cNvSpPr txBox="1"/>
          <p:nvPr/>
        </p:nvSpPr>
        <p:spPr>
          <a:xfrm>
            <a:off x="6477000" y="4945279"/>
            <a:ext cx="5090984" cy="1569660"/>
          </a:xfrm>
          <a:prstGeom prst="rect">
            <a:avLst/>
          </a:prstGeom>
          <a:noFill/>
        </p:spPr>
        <p:txBody>
          <a:bodyPr wrap="square" rtlCol="0">
            <a:spAutoFit/>
          </a:bodyPr>
          <a:lstStyle/>
          <a:p>
            <a:r>
              <a:rPr lang="en-US" sz="2400" dirty="0">
                <a:latin typeface="MS Reference Sans Serif" panose="020B0604030504040204" pitchFamily="34" charset="0"/>
                <a:ea typeface="Ebrima" panose="02000000000000000000" pitchFamily="2" charset="0"/>
                <a:cs typeface="Ebrima" panose="02000000000000000000" pitchFamily="2" charset="0"/>
              </a:rPr>
              <a:t>David Rowe </a:t>
            </a:r>
            <a:r>
              <a:rPr lang="en-US" sz="2400" dirty="0">
                <a:solidFill>
                  <a:schemeClr val="bg2">
                    <a:lumMod val="50000"/>
                  </a:schemeClr>
                </a:solidFill>
                <a:latin typeface="MS Reference Sans Serif" panose="020B0604030504040204" pitchFamily="34" charset="0"/>
                <a:ea typeface="Ebrima" panose="02000000000000000000" pitchFamily="2" charset="0"/>
                <a:cs typeface="Ebrima" panose="02000000000000000000" pitchFamily="2" charset="0"/>
              </a:rPr>
              <a:t>@customes</a:t>
            </a:r>
          </a:p>
          <a:p>
            <a:r>
              <a:rPr lang="en-US" sz="2400" dirty="0" err="1">
                <a:latin typeface="MS Reference Sans Serif" panose="020B0604030504040204" pitchFamily="34" charset="0"/>
                <a:ea typeface="Ebrima" panose="02000000000000000000" pitchFamily="2" charset="0"/>
                <a:cs typeface="Ebrima" panose="02000000000000000000" pitchFamily="2" charset="0"/>
              </a:rPr>
              <a:t>david_rowe</a:t>
            </a:r>
            <a:r>
              <a:rPr lang="en-US" sz="2400" dirty="0">
                <a:latin typeface="MS Reference Sans Serif" panose="020B0604030504040204" pitchFamily="34" charset="0"/>
                <a:ea typeface="Ebrima" panose="02000000000000000000" pitchFamily="2" charset="0"/>
                <a:cs typeface="Ebrima" panose="02000000000000000000" pitchFamily="2" charset="0"/>
              </a:rPr>
              <a:t> [@] Harvard.edu</a:t>
            </a:r>
          </a:p>
          <a:p>
            <a:r>
              <a:rPr lang="en-US" sz="2400" dirty="0">
                <a:latin typeface="MS Reference Sans Serif" panose="020B0604030504040204" pitchFamily="34" charset="0"/>
                <a:ea typeface="Ebrima" panose="02000000000000000000" pitchFamily="2" charset="0"/>
                <a:cs typeface="Ebrima" panose="02000000000000000000" pitchFamily="2" charset="0"/>
              </a:rPr>
              <a:t>#</a:t>
            </a:r>
            <a:r>
              <a:rPr lang="en-US" sz="2400" dirty="0" err="1">
                <a:latin typeface="MS Reference Sans Serif" panose="020B0604030504040204" pitchFamily="34" charset="0"/>
                <a:ea typeface="Ebrima" panose="02000000000000000000" pitchFamily="2" charset="0"/>
                <a:cs typeface="Ebrima" panose="02000000000000000000" pitchFamily="2" charset="0"/>
              </a:rPr>
              <a:t>infosec</a:t>
            </a:r>
            <a:r>
              <a:rPr lang="en-US" sz="2400" dirty="0">
                <a:latin typeface="MS Reference Sans Serif" panose="020B0604030504040204" pitchFamily="34" charset="0"/>
                <a:ea typeface="Ebrima" panose="02000000000000000000" pitchFamily="2" charset="0"/>
                <a:cs typeface="Ebrima" panose="02000000000000000000" pitchFamily="2" charset="0"/>
              </a:rPr>
              <a:t> #</a:t>
            </a:r>
            <a:r>
              <a:rPr lang="en-US" sz="2400" dirty="0" err="1">
                <a:latin typeface="MS Reference Sans Serif" panose="020B0604030504040204" pitchFamily="34" charset="0"/>
                <a:ea typeface="Ebrima" panose="02000000000000000000" pitchFamily="2" charset="0"/>
                <a:cs typeface="Ebrima" panose="02000000000000000000" pitchFamily="2" charset="0"/>
              </a:rPr>
              <a:t>nercomp</a:t>
            </a:r>
            <a:r>
              <a:rPr lang="en-US" sz="2400" dirty="0">
                <a:latin typeface="MS Reference Sans Serif" panose="020B0604030504040204" pitchFamily="34" charset="0"/>
                <a:ea typeface="Ebrima" panose="02000000000000000000" pitchFamily="2" charset="0"/>
                <a:cs typeface="Ebrima" panose="02000000000000000000" pitchFamily="2" charset="0"/>
              </a:rPr>
              <a:t> #security</a:t>
            </a:r>
          </a:p>
          <a:p>
            <a:r>
              <a:rPr lang="en-US" sz="2400" b="0" dirty="0">
                <a:latin typeface="MS Reference Sans Serif" panose="020B0604030504040204" pitchFamily="34" charset="0"/>
              </a:rPr>
              <a:t>©2019</a:t>
            </a:r>
            <a:endParaRPr lang="en-US" sz="2400" dirty="0">
              <a:latin typeface="MS Reference Sans Serif" panose="020B0604030504040204" pitchFamily="34" charset="0"/>
              <a:ea typeface="Ebrima" panose="02000000000000000000" pitchFamily="2" charset="0"/>
              <a:cs typeface="Ebrima" panose="02000000000000000000" pitchFamily="2" charset="0"/>
            </a:endParaRPr>
          </a:p>
        </p:txBody>
      </p:sp>
      <p:cxnSp>
        <p:nvCxnSpPr>
          <p:cNvPr id="8" name="Straight Connector 7">
            <a:extLst>
              <a:ext uri="{FF2B5EF4-FFF2-40B4-BE49-F238E27FC236}">
                <a16:creationId xmlns:a16="http://schemas.microsoft.com/office/drawing/2014/main" id="{98677055-600E-479C-8D59-D65DA0AB4FDC}"/>
              </a:ext>
            </a:extLst>
          </p:cNvPr>
          <p:cNvCxnSpPr>
            <a:cxnSpLocks/>
          </p:cNvCxnSpPr>
          <p:nvPr/>
        </p:nvCxnSpPr>
        <p:spPr>
          <a:xfrm>
            <a:off x="4178968" y="3193288"/>
            <a:ext cx="3681413" cy="0"/>
          </a:xfrm>
          <a:prstGeom prst="line">
            <a:avLst/>
          </a:prstGeom>
          <a:noFill/>
          <a:ln w="9525" cap="flat" cmpd="sng" algn="ctr">
            <a:solidFill>
              <a:srgbClr val="C00000"/>
            </a:solidFill>
            <a:prstDash val="solid"/>
            <a:headEnd type="none"/>
            <a:tailEnd type="none"/>
          </a:ln>
          <a:effectLst/>
        </p:spPr>
      </p:cxnSp>
      <p:cxnSp>
        <p:nvCxnSpPr>
          <p:cNvPr id="9" name="Straight Connector 8">
            <a:extLst>
              <a:ext uri="{FF2B5EF4-FFF2-40B4-BE49-F238E27FC236}">
                <a16:creationId xmlns:a16="http://schemas.microsoft.com/office/drawing/2014/main" id="{4F59DE9C-76FE-4964-AEF8-DD30E12AC676}"/>
              </a:ext>
            </a:extLst>
          </p:cNvPr>
          <p:cNvCxnSpPr>
            <a:cxnSpLocks/>
          </p:cNvCxnSpPr>
          <p:nvPr/>
        </p:nvCxnSpPr>
        <p:spPr>
          <a:xfrm>
            <a:off x="2857500" y="1956618"/>
            <a:ext cx="6477000" cy="0"/>
          </a:xfrm>
          <a:prstGeom prst="line">
            <a:avLst/>
          </a:prstGeom>
          <a:noFill/>
          <a:ln w="9525" cap="flat" cmpd="sng" algn="ctr">
            <a:solidFill>
              <a:srgbClr val="C00000"/>
            </a:solidFill>
            <a:prstDash val="solid"/>
            <a:headEnd type="none"/>
            <a:tailEnd type="none"/>
          </a:ln>
          <a:effectLst/>
        </p:spPr>
      </p:cxnSp>
      <p:cxnSp>
        <p:nvCxnSpPr>
          <p:cNvPr id="10" name="Straight Connector 9">
            <a:extLst>
              <a:ext uri="{FF2B5EF4-FFF2-40B4-BE49-F238E27FC236}">
                <a16:creationId xmlns:a16="http://schemas.microsoft.com/office/drawing/2014/main" id="{85F721A4-1689-452B-9115-EF2DA7DEEB09}"/>
              </a:ext>
            </a:extLst>
          </p:cNvPr>
          <p:cNvCxnSpPr>
            <a:cxnSpLocks/>
          </p:cNvCxnSpPr>
          <p:nvPr/>
        </p:nvCxnSpPr>
        <p:spPr>
          <a:xfrm>
            <a:off x="2057400" y="2583426"/>
            <a:ext cx="8077200" cy="0"/>
          </a:xfrm>
          <a:prstGeom prst="line">
            <a:avLst/>
          </a:prstGeom>
          <a:noFill/>
          <a:ln w="9525" cap="flat" cmpd="sng" algn="ctr">
            <a:solidFill>
              <a:srgbClr val="C00000"/>
            </a:solidFill>
            <a:prstDash val="solid"/>
            <a:headEnd type="none"/>
            <a:tailEnd type="none"/>
          </a:ln>
          <a:effectLst/>
        </p:spPr>
      </p:cxnSp>
      <p:pic>
        <p:nvPicPr>
          <p:cNvPr id="12" name="Picture 11" descr="HUIT_ppt-leftalignedlogo.png">
            <a:extLst>
              <a:ext uri="{FF2B5EF4-FFF2-40B4-BE49-F238E27FC236}">
                <a16:creationId xmlns:a16="http://schemas.microsoft.com/office/drawing/2014/main" id="{429A0CC9-BD61-440F-B071-D61D44479A78}"/>
              </a:ext>
            </a:extLst>
          </p:cNvPr>
          <p:cNvPicPr>
            <a:picLocks noChangeAspect="1"/>
          </p:cNvPicPr>
          <p:nvPr/>
        </p:nvPicPr>
        <p:blipFill>
          <a:blip r:embed="rId3"/>
          <a:stretch>
            <a:fillRect/>
          </a:stretch>
        </p:blipFill>
        <p:spPr>
          <a:xfrm>
            <a:off x="8720584" y="228600"/>
            <a:ext cx="3204497" cy="624886"/>
          </a:xfrm>
          <a:prstGeom prst="rect">
            <a:avLst/>
          </a:prstGeom>
        </p:spPr>
      </p:pic>
    </p:spTree>
    <p:extLst>
      <p:ext uri="{BB962C8B-B14F-4D97-AF65-F5344CB8AC3E}">
        <p14:creationId xmlns:p14="http://schemas.microsoft.com/office/powerpoint/2010/main" val="37018397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1BC8C-2391-4979-ACC9-F906F0420682}"/>
              </a:ext>
            </a:extLst>
          </p:cNvPr>
          <p:cNvSpPr>
            <a:spLocks noGrp="1"/>
          </p:cNvSpPr>
          <p:nvPr>
            <p:ph type="title"/>
          </p:nvPr>
        </p:nvSpPr>
        <p:spPr>
          <a:xfrm>
            <a:off x="1676399" y="289514"/>
            <a:ext cx="10248681" cy="899665"/>
          </a:xfrm>
        </p:spPr>
        <p:txBody>
          <a:bodyPr/>
          <a:lstStyle/>
          <a:p>
            <a:r>
              <a:rPr lang="en-US" dirty="0">
                <a:gradFill>
                  <a:gsLst>
                    <a:gs pos="1250">
                      <a:srgbClr val="505050"/>
                    </a:gs>
                    <a:gs pos="100000">
                      <a:srgbClr val="505050"/>
                    </a:gs>
                  </a:gsLst>
                  <a:lin ang="5400000" scaled="0"/>
                </a:gradFill>
                <a:latin typeface="MS Reference Sans Serif" panose="020B0604030504040204" pitchFamily="34" charset="0"/>
              </a:rPr>
              <a:t>Takeaway</a:t>
            </a:r>
            <a:endParaRPr lang="en-US" dirty="0">
              <a:latin typeface="MS Reference Sans Serif" panose="020B0604030504040204" pitchFamily="34" charset="0"/>
            </a:endParaRPr>
          </a:p>
        </p:txBody>
      </p:sp>
      <p:cxnSp>
        <p:nvCxnSpPr>
          <p:cNvPr id="6" name="Straight Connector 5">
            <a:extLst>
              <a:ext uri="{FF2B5EF4-FFF2-40B4-BE49-F238E27FC236}">
                <a16:creationId xmlns:a16="http://schemas.microsoft.com/office/drawing/2014/main" id="{683BA517-6847-4CE2-BAEB-E9A771B1227D}"/>
              </a:ext>
            </a:extLst>
          </p:cNvPr>
          <p:cNvCxnSpPr/>
          <p:nvPr/>
        </p:nvCxnSpPr>
        <p:spPr>
          <a:xfrm>
            <a:off x="1730600" y="914400"/>
            <a:ext cx="8556400" cy="0"/>
          </a:xfrm>
          <a:prstGeom prst="line">
            <a:avLst/>
          </a:prstGeom>
          <a:ln>
            <a:solidFill>
              <a:srgbClr val="C0000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a16="http://schemas.microsoft.com/office/drawing/2014/main" id="{0AD13DCE-DB75-4CE0-8794-DDCD7207ED7F}"/>
              </a:ext>
            </a:extLst>
          </p:cNvPr>
          <p:cNvSpPr txBox="1">
            <a:spLocks/>
          </p:cNvSpPr>
          <p:nvPr/>
        </p:nvSpPr>
        <p:spPr>
          <a:xfrm>
            <a:off x="1828800" y="1230260"/>
            <a:ext cx="3581400" cy="1524000"/>
          </a:xfrm>
          <a:prstGeom prst="rect">
            <a:avLst/>
          </a:prstGeom>
        </p:spPr>
        <p:txBody>
          <a:bodyPr vert="horz" wrap="square" lIns="146304" tIns="91440" rIns="146304" bIns="91440" rtlCol="0" anchor="t">
            <a:noAutofit/>
          </a:bodyPr>
          <a:lstStyle>
            <a:lvl1pPr algn="l" defTabSz="685442" rtl="0" eaLnBrk="1" latinLnBrk="0" hangingPunct="1">
              <a:lnSpc>
                <a:spcPct val="90000"/>
              </a:lnSpc>
              <a:spcBef>
                <a:spcPct val="0"/>
              </a:spcBef>
              <a:buNone/>
              <a:defRPr lang="en-US" sz="3968" b="0" kern="1200" cap="none" spc="-75"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fontAlgn="auto">
              <a:spcAft>
                <a:spcPts val="0"/>
              </a:spcAft>
              <a:defRPr/>
            </a:pPr>
            <a:endParaRPr lang="en-US" sz="1600" i="1" dirty="0">
              <a:gradFill>
                <a:gsLst>
                  <a:gs pos="1250">
                    <a:srgbClr val="505050"/>
                  </a:gs>
                  <a:gs pos="100000">
                    <a:srgbClr val="505050"/>
                  </a:gs>
                </a:gsLst>
                <a:lin ang="5400000" scaled="0"/>
              </a:gradFill>
              <a:latin typeface="Segoe UI Light"/>
            </a:endParaRPr>
          </a:p>
        </p:txBody>
      </p:sp>
      <p:sp>
        <p:nvSpPr>
          <p:cNvPr id="5" name="Title 1">
            <a:extLst>
              <a:ext uri="{FF2B5EF4-FFF2-40B4-BE49-F238E27FC236}">
                <a16:creationId xmlns:a16="http://schemas.microsoft.com/office/drawing/2014/main" id="{5D889C96-38FC-4B1E-8439-A33E5C565821}"/>
              </a:ext>
            </a:extLst>
          </p:cNvPr>
          <p:cNvSpPr txBox="1">
            <a:spLocks/>
          </p:cNvSpPr>
          <p:nvPr/>
        </p:nvSpPr>
        <p:spPr>
          <a:xfrm>
            <a:off x="838199" y="1230260"/>
            <a:ext cx="10248681" cy="4789540"/>
          </a:xfrm>
          <a:prstGeom prst="rect">
            <a:avLst/>
          </a:prstGeom>
        </p:spPr>
        <p:txBody>
          <a:bodyPr vert="horz" wrap="square" lIns="146304" tIns="91440" rIns="146304" bIns="91440" rtlCol="0" anchor="t">
            <a:noAutofit/>
          </a:bodyPr>
          <a:lstStyle>
            <a:lvl1pPr algn="l" defTabSz="685442" rtl="0" eaLnBrk="1" latinLnBrk="0" hangingPunct="1">
              <a:lnSpc>
                <a:spcPct val="90000"/>
              </a:lnSpc>
              <a:spcBef>
                <a:spcPct val="0"/>
              </a:spcBef>
              <a:buNone/>
              <a:defRPr lang="en-US" sz="3968" b="0" kern="1200" cap="none" spc="-75"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gn="ctr" fontAlgn="auto">
              <a:lnSpc>
                <a:spcPct val="100000"/>
              </a:lnSpc>
              <a:spcAft>
                <a:spcPts val="0"/>
              </a:spcAft>
              <a:defRPr/>
            </a:pPr>
            <a:r>
              <a:rPr lang="en-US" sz="3600" b="1" dirty="0">
                <a:gradFill>
                  <a:gsLst>
                    <a:gs pos="1250">
                      <a:srgbClr val="505050"/>
                    </a:gs>
                    <a:gs pos="100000">
                      <a:srgbClr val="505050"/>
                    </a:gs>
                  </a:gsLst>
                  <a:lin ang="5400000" scaled="0"/>
                </a:gradFill>
                <a:latin typeface="MS Reference Sans Serif" panose="020B0604030504040204" pitchFamily="34" charset="0"/>
              </a:rPr>
              <a:t>Without spending a single dollar: </a:t>
            </a:r>
          </a:p>
          <a:p>
            <a:pPr fontAlgn="auto">
              <a:lnSpc>
                <a:spcPct val="100000"/>
              </a:lnSpc>
              <a:spcAft>
                <a:spcPts val="0"/>
              </a:spcAft>
              <a:defRPr/>
            </a:pPr>
            <a:endParaRPr lang="en-US" sz="2400" b="1" dirty="0">
              <a:gradFill>
                <a:gsLst>
                  <a:gs pos="1250">
                    <a:srgbClr val="505050"/>
                  </a:gs>
                  <a:gs pos="100000">
                    <a:srgbClr val="505050"/>
                  </a:gs>
                </a:gsLst>
                <a:lin ang="5400000" scaled="0"/>
              </a:gradFill>
              <a:latin typeface="MS Reference Sans Serif" panose="020B0604030504040204" pitchFamily="34" charset="0"/>
            </a:endParaRPr>
          </a:p>
          <a:p>
            <a:pPr algn="ctr" fontAlgn="auto">
              <a:lnSpc>
                <a:spcPct val="100000"/>
              </a:lnSpc>
              <a:spcAft>
                <a:spcPts val="0"/>
              </a:spcAft>
              <a:defRPr/>
            </a:pPr>
            <a:r>
              <a:rPr lang="en-US" sz="2800" b="1" dirty="0">
                <a:gradFill>
                  <a:gsLst>
                    <a:gs pos="1250">
                      <a:srgbClr val="505050"/>
                    </a:gs>
                    <a:gs pos="100000">
                      <a:srgbClr val="505050"/>
                    </a:gs>
                  </a:gsLst>
                  <a:lin ang="5400000" scaled="0"/>
                </a:gradFill>
                <a:latin typeface="MS Reference Sans Serif" panose="020B0604030504040204" pitchFamily="34" charset="0"/>
              </a:rPr>
              <a:t>An Active Directory Domain’s security footprint can be massively increased </a:t>
            </a:r>
          </a:p>
          <a:p>
            <a:pPr algn="ctr" fontAlgn="auto">
              <a:lnSpc>
                <a:spcPct val="100000"/>
              </a:lnSpc>
              <a:spcAft>
                <a:spcPts val="0"/>
              </a:spcAft>
              <a:defRPr/>
            </a:pPr>
            <a:r>
              <a:rPr lang="en-US" sz="4000" b="1" dirty="0">
                <a:gradFill>
                  <a:gsLst>
                    <a:gs pos="1250">
                      <a:srgbClr val="505050"/>
                    </a:gs>
                    <a:gs pos="100000">
                      <a:srgbClr val="505050"/>
                    </a:gs>
                  </a:gsLst>
                  <a:lin ang="5400000" scaled="0"/>
                </a:gradFill>
                <a:latin typeface="MS Reference Sans Serif" panose="020B0604030504040204" pitchFamily="34" charset="0"/>
              </a:rPr>
              <a:t>in an</a:t>
            </a:r>
            <a:r>
              <a:rPr lang="en-US" sz="4800" b="1" dirty="0">
                <a:gradFill>
                  <a:gsLst>
                    <a:gs pos="1250">
                      <a:srgbClr val="505050"/>
                    </a:gs>
                    <a:gs pos="100000">
                      <a:srgbClr val="505050"/>
                    </a:gs>
                  </a:gsLst>
                  <a:lin ang="5400000" scaled="0"/>
                </a:gradFill>
                <a:latin typeface="MS Reference Sans Serif" panose="020B0604030504040204" pitchFamily="34" charset="0"/>
              </a:rPr>
              <a:t> </a:t>
            </a:r>
            <a:r>
              <a:rPr lang="en-US" sz="4000" b="1" dirty="0">
                <a:gradFill>
                  <a:gsLst>
                    <a:gs pos="1250">
                      <a:srgbClr val="505050"/>
                    </a:gs>
                    <a:gs pos="100000">
                      <a:srgbClr val="505050"/>
                    </a:gs>
                  </a:gsLst>
                  <a:lin ang="5400000" scaled="0"/>
                </a:gradFill>
                <a:latin typeface="MS Reference Sans Serif" panose="020B0604030504040204" pitchFamily="34" charset="0"/>
              </a:rPr>
              <a:t>hour</a:t>
            </a:r>
          </a:p>
          <a:p>
            <a:pPr algn="ctr" fontAlgn="auto">
              <a:lnSpc>
                <a:spcPct val="100000"/>
              </a:lnSpc>
              <a:spcAft>
                <a:spcPts val="0"/>
              </a:spcAft>
              <a:defRPr/>
            </a:pPr>
            <a:endParaRPr lang="en-US" sz="3200" b="1" dirty="0">
              <a:gradFill>
                <a:gsLst>
                  <a:gs pos="1250">
                    <a:srgbClr val="505050"/>
                  </a:gs>
                  <a:gs pos="100000">
                    <a:srgbClr val="505050"/>
                  </a:gs>
                </a:gsLst>
                <a:lin ang="5400000" scaled="0"/>
              </a:gradFill>
              <a:latin typeface="MS Reference Sans Serif" panose="020B0604030504040204" pitchFamily="34" charset="0"/>
            </a:endParaRPr>
          </a:p>
          <a:p>
            <a:pPr lvl="1" algn="ctr" fontAlgn="auto">
              <a:spcAft>
                <a:spcPts val="0"/>
              </a:spcAft>
              <a:defRPr/>
            </a:pPr>
            <a:r>
              <a:rPr lang="en-US" sz="2800" dirty="0">
                <a:gradFill>
                  <a:gsLst>
                    <a:gs pos="1250">
                      <a:srgbClr val="505050"/>
                    </a:gs>
                    <a:gs pos="100000">
                      <a:srgbClr val="505050"/>
                    </a:gs>
                  </a:gsLst>
                  <a:lin ang="5400000" scaled="0"/>
                </a:gradFill>
                <a:latin typeface="MS Reference Sans Serif" panose="020B0604030504040204" pitchFamily="34" charset="0"/>
              </a:rPr>
              <a:t>100% of Stage 1</a:t>
            </a:r>
          </a:p>
          <a:p>
            <a:pPr lvl="1" algn="ctr" fontAlgn="auto">
              <a:spcAft>
                <a:spcPts val="0"/>
              </a:spcAft>
              <a:defRPr/>
            </a:pPr>
            <a:r>
              <a:rPr lang="en-US" sz="2800" dirty="0">
                <a:gradFill>
                  <a:gsLst>
                    <a:gs pos="1250">
                      <a:srgbClr val="505050"/>
                    </a:gs>
                    <a:gs pos="100000">
                      <a:srgbClr val="505050"/>
                    </a:gs>
                  </a:gsLst>
                  <a:lin ang="5400000" scaled="0"/>
                </a:gradFill>
                <a:latin typeface="MS Reference Sans Serif" panose="020B0604030504040204" pitchFamily="34" charset="0"/>
              </a:rPr>
              <a:t>50% of Stage 2</a:t>
            </a:r>
          </a:p>
          <a:p>
            <a:pPr lvl="1" algn="ctr" fontAlgn="auto">
              <a:spcAft>
                <a:spcPts val="0"/>
              </a:spcAft>
              <a:defRPr/>
            </a:pPr>
            <a:endParaRPr lang="en-US" sz="2800" dirty="0">
              <a:gradFill>
                <a:gsLst>
                  <a:gs pos="1250">
                    <a:srgbClr val="505050"/>
                  </a:gs>
                  <a:gs pos="100000">
                    <a:srgbClr val="505050"/>
                  </a:gs>
                </a:gsLst>
                <a:lin ang="5400000" scaled="0"/>
              </a:gradFill>
              <a:latin typeface="MS Reference Sans Serif" panose="020B0604030504040204" pitchFamily="34" charset="0"/>
            </a:endParaRPr>
          </a:p>
          <a:p>
            <a:pPr lvl="1" algn="ctr" fontAlgn="auto">
              <a:spcAft>
                <a:spcPts val="0"/>
              </a:spcAft>
              <a:defRPr/>
            </a:pPr>
            <a:endParaRPr lang="en-US" sz="2800" dirty="0">
              <a:gradFill>
                <a:gsLst>
                  <a:gs pos="1250">
                    <a:srgbClr val="505050"/>
                  </a:gs>
                  <a:gs pos="100000">
                    <a:srgbClr val="505050"/>
                  </a:gs>
                </a:gsLst>
                <a:lin ang="5400000" scaled="0"/>
              </a:gradFill>
              <a:latin typeface="MS Reference Sans Serif" panose="020B0604030504040204" pitchFamily="34" charset="0"/>
            </a:endParaRPr>
          </a:p>
          <a:p>
            <a:pPr algn="ctr" fontAlgn="auto">
              <a:lnSpc>
                <a:spcPct val="100000"/>
              </a:lnSpc>
              <a:spcAft>
                <a:spcPts val="0"/>
              </a:spcAft>
              <a:defRPr/>
            </a:pPr>
            <a:endParaRPr lang="en-US" sz="3200" b="1" dirty="0">
              <a:gradFill>
                <a:gsLst>
                  <a:gs pos="1250">
                    <a:srgbClr val="505050"/>
                  </a:gs>
                  <a:gs pos="100000">
                    <a:srgbClr val="505050"/>
                  </a:gs>
                </a:gsLst>
                <a:lin ang="5400000" scaled="0"/>
              </a:gradFill>
              <a:latin typeface="MS Reference Sans Serif" panose="020B0604030504040204" pitchFamily="34" charset="0"/>
            </a:endParaRPr>
          </a:p>
          <a:p>
            <a:pPr marL="800100" lvl="1" indent="-342900" fontAlgn="auto">
              <a:spcAft>
                <a:spcPts val="0"/>
              </a:spcAft>
              <a:buFont typeface="Arial" panose="020B0604020202020204" pitchFamily="34" charset="0"/>
              <a:buChar char="•"/>
              <a:defRPr/>
            </a:pPr>
            <a:endParaRPr lang="en-US" sz="2400" b="1" dirty="0">
              <a:gradFill>
                <a:gsLst>
                  <a:gs pos="1250">
                    <a:srgbClr val="505050"/>
                  </a:gs>
                  <a:gs pos="100000">
                    <a:srgbClr val="505050"/>
                  </a:gs>
                </a:gsLst>
                <a:lin ang="5400000" scaled="0"/>
              </a:gradFill>
              <a:latin typeface="MS Reference Sans Serif" panose="020B0604030504040204" pitchFamily="34" charset="0"/>
            </a:endParaRPr>
          </a:p>
          <a:p>
            <a:pPr marL="800100" lvl="1" indent="-342900" fontAlgn="auto">
              <a:spcAft>
                <a:spcPts val="0"/>
              </a:spcAft>
              <a:buFont typeface="Arial" panose="020B0604020202020204" pitchFamily="34" charset="0"/>
              <a:buChar char="•"/>
              <a:defRPr/>
            </a:pPr>
            <a:endParaRPr lang="en-US" sz="2400" b="1" dirty="0">
              <a:gradFill>
                <a:gsLst>
                  <a:gs pos="1250">
                    <a:srgbClr val="505050"/>
                  </a:gs>
                  <a:gs pos="100000">
                    <a:srgbClr val="505050"/>
                  </a:gs>
                </a:gsLst>
                <a:lin ang="5400000" scaled="0"/>
              </a:gradFill>
              <a:latin typeface="MS Reference Sans Serif" panose="020B0604030504040204" pitchFamily="34" charset="0"/>
            </a:endParaRPr>
          </a:p>
          <a:p>
            <a:pPr marL="342900" indent="-342900" fontAlgn="auto">
              <a:lnSpc>
                <a:spcPct val="100000"/>
              </a:lnSpc>
              <a:spcAft>
                <a:spcPts val="0"/>
              </a:spcAft>
              <a:buFont typeface="Arial" panose="020B0604020202020204" pitchFamily="34" charset="0"/>
              <a:buChar char="•"/>
              <a:defRPr/>
            </a:pPr>
            <a:endParaRPr lang="en-US" sz="2400" b="1" dirty="0">
              <a:gradFill>
                <a:gsLst>
                  <a:gs pos="1250">
                    <a:srgbClr val="505050"/>
                  </a:gs>
                  <a:gs pos="100000">
                    <a:srgbClr val="505050"/>
                  </a:gs>
                </a:gsLst>
                <a:lin ang="5400000" scaled="0"/>
              </a:gradFill>
              <a:latin typeface="MS Reference Sans Serif" panose="020B0604030504040204" pitchFamily="34" charset="0"/>
            </a:endParaRPr>
          </a:p>
          <a:p>
            <a:pPr fontAlgn="auto">
              <a:lnSpc>
                <a:spcPct val="200000"/>
              </a:lnSpc>
              <a:spcAft>
                <a:spcPts val="0"/>
              </a:spcAft>
              <a:defRPr/>
            </a:pPr>
            <a:endParaRPr lang="en-US" sz="2400" b="1" dirty="0">
              <a:gradFill>
                <a:gsLst>
                  <a:gs pos="1250">
                    <a:srgbClr val="505050"/>
                  </a:gs>
                  <a:gs pos="100000">
                    <a:srgbClr val="505050"/>
                  </a:gs>
                </a:gsLst>
                <a:lin ang="5400000" scaled="0"/>
              </a:gradFill>
              <a:latin typeface="MS Reference Sans Serif" panose="020B0604030504040204" pitchFamily="34" charset="0"/>
            </a:endParaRPr>
          </a:p>
          <a:p>
            <a:pPr fontAlgn="auto">
              <a:spcAft>
                <a:spcPts val="0"/>
              </a:spcAft>
              <a:defRPr/>
            </a:pPr>
            <a:endParaRPr lang="en-US" sz="1600" i="1" dirty="0">
              <a:gradFill>
                <a:gsLst>
                  <a:gs pos="1250">
                    <a:srgbClr val="505050"/>
                  </a:gs>
                  <a:gs pos="100000">
                    <a:srgbClr val="505050"/>
                  </a:gs>
                </a:gsLst>
                <a:lin ang="5400000" scaled="0"/>
              </a:gradFill>
              <a:latin typeface="MS Reference Sans Serif" panose="020B0604030504040204" pitchFamily="34" charset="0"/>
            </a:endParaRPr>
          </a:p>
        </p:txBody>
      </p:sp>
    </p:spTree>
    <p:extLst>
      <p:ext uri="{BB962C8B-B14F-4D97-AF65-F5344CB8AC3E}">
        <p14:creationId xmlns:p14="http://schemas.microsoft.com/office/powerpoint/2010/main" val="30733246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8650" y="304800"/>
            <a:ext cx="10344149" cy="1060863"/>
          </a:xfrm>
        </p:spPr>
        <p:txBody>
          <a:bodyPr/>
          <a:lstStyle/>
          <a:p>
            <a:r>
              <a:rPr lang="en-US" dirty="0">
                <a:solidFill>
                  <a:srgbClr val="293352"/>
                </a:solidFill>
                <a:latin typeface="MS Reference Sans Serif" panose="020B0604030504040204" pitchFamily="34" charset="0"/>
              </a:rPr>
              <a:t>Microsoft’s Solution – 3 Stages, 14 steps</a:t>
            </a:r>
          </a:p>
        </p:txBody>
      </p:sp>
      <p:cxnSp>
        <p:nvCxnSpPr>
          <p:cNvPr id="28" name="Straight Connector 27">
            <a:extLst>
              <a:ext uri="{FF2B5EF4-FFF2-40B4-BE49-F238E27FC236}">
                <a16:creationId xmlns:a16="http://schemas.microsoft.com/office/drawing/2014/main" id="{CE6E2E1A-D771-4E0F-8678-AB41F8E9E197}"/>
              </a:ext>
            </a:extLst>
          </p:cNvPr>
          <p:cNvCxnSpPr/>
          <p:nvPr/>
        </p:nvCxnSpPr>
        <p:spPr>
          <a:xfrm>
            <a:off x="1730600" y="914400"/>
            <a:ext cx="8556400" cy="0"/>
          </a:xfrm>
          <a:prstGeom prst="line">
            <a:avLst/>
          </a:prstGeom>
          <a:ln>
            <a:solidFill>
              <a:srgbClr val="C0000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8D5256FB-B098-4A6F-AAB0-8C1B7DC555B1}"/>
              </a:ext>
            </a:extLst>
          </p:cNvPr>
          <p:cNvSpPr txBox="1"/>
          <p:nvPr/>
        </p:nvSpPr>
        <p:spPr>
          <a:xfrm>
            <a:off x="533400" y="1143000"/>
            <a:ext cx="11125200" cy="5466112"/>
          </a:xfrm>
          <a:prstGeom prst="rect">
            <a:avLst/>
          </a:prstGeom>
          <a:noFill/>
        </p:spPr>
        <p:txBody>
          <a:bodyPr wrap="square" lIns="182880" tIns="146304" rIns="182880" bIns="146304" numCol="2" rtlCol="0">
            <a:spAutoFit/>
          </a:bodyPr>
          <a:lstStyle/>
          <a:p>
            <a:pPr fontAlgn="t"/>
            <a:r>
              <a:rPr lang="en-US" sz="2400" b="0" dirty="0">
                <a:latin typeface="MS Reference Sans Serif" panose="020B0604030504040204" pitchFamily="34" charset="0"/>
              </a:rPr>
              <a:t>Stage 1:</a:t>
            </a:r>
          </a:p>
          <a:p>
            <a:pPr marL="342900" indent="-342900" fontAlgn="t">
              <a:buFont typeface="Arial" panose="020B0604020202020204" pitchFamily="34" charset="0"/>
              <a:buChar char="•"/>
            </a:pPr>
            <a:r>
              <a:rPr lang="en-US" sz="2400" b="0" dirty="0">
                <a:latin typeface="MS Reference Sans Serif" panose="020B0604030504040204" pitchFamily="34" charset="0"/>
              </a:rPr>
              <a:t>Separate Admin accounts for Workstations</a:t>
            </a:r>
          </a:p>
          <a:p>
            <a:pPr marL="342900" indent="-342900" fontAlgn="t">
              <a:buFont typeface="Arial" panose="020B0604020202020204" pitchFamily="34" charset="0"/>
              <a:buChar char="•"/>
            </a:pPr>
            <a:r>
              <a:rPr lang="en-US" sz="2400" b="0" dirty="0">
                <a:latin typeface="MS Reference Sans Serif" panose="020B0604030504040204" pitchFamily="34" charset="0"/>
              </a:rPr>
              <a:t>Separate Admin accounts for Servers</a:t>
            </a:r>
          </a:p>
          <a:p>
            <a:pPr marL="342900" indent="-342900" fontAlgn="auto">
              <a:buFont typeface="Arial" panose="020B0604020202020204" pitchFamily="34" charset="0"/>
              <a:buChar char="•"/>
            </a:pPr>
            <a:r>
              <a:rPr lang="en-US" sz="2400" b="0" dirty="0">
                <a:latin typeface="MS Reference Sans Serif" panose="020B0604030504040204" pitchFamily="34" charset="0"/>
              </a:rPr>
              <a:t>Separate Admin accounts for Domain Controllers</a:t>
            </a:r>
          </a:p>
          <a:p>
            <a:pPr fontAlgn="auto"/>
            <a:r>
              <a:rPr lang="en-US" sz="2400" b="0" dirty="0">
                <a:latin typeface="MS Reference Sans Serif" panose="020B0604030504040204" pitchFamily="34" charset="0"/>
              </a:rPr>
              <a:t>Stage 2:</a:t>
            </a:r>
          </a:p>
          <a:p>
            <a:pPr marL="342900" indent="-342900" fontAlgn="t">
              <a:buFont typeface="Arial" panose="020B0604020202020204" pitchFamily="34" charset="0"/>
              <a:buChar char="•"/>
            </a:pPr>
            <a:r>
              <a:rPr lang="en-US" sz="2400" b="0" dirty="0">
                <a:latin typeface="MS Reference Sans Serif" panose="020B0604030504040204" pitchFamily="34" charset="0"/>
              </a:rPr>
              <a:t>Privileged Access Workstations for Admins</a:t>
            </a:r>
          </a:p>
          <a:p>
            <a:pPr marL="342900" indent="-342900" fontAlgn="t">
              <a:buFont typeface="Arial" panose="020B0604020202020204" pitchFamily="34" charset="0"/>
              <a:buChar char="•"/>
            </a:pPr>
            <a:r>
              <a:rPr lang="en-US" sz="2400" b="0" dirty="0">
                <a:latin typeface="MS Reference Sans Serif" panose="020B0604030504040204" pitchFamily="34" charset="0"/>
              </a:rPr>
              <a:t>Unique Local Passwords for Servers &amp; Workstations</a:t>
            </a:r>
          </a:p>
          <a:p>
            <a:pPr marL="342900" indent="-342900" fontAlgn="t">
              <a:buFont typeface="Arial" panose="020B0604020202020204" pitchFamily="34" charset="0"/>
              <a:buChar char="•"/>
            </a:pPr>
            <a:r>
              <a:rPr lang="en-US" sz="2400" b="0" dirty="0">
                <a:latin typeface="MS Reference Sans Serif" panose="020B0604030504040204" pitchFamily="34" charset="0"/>
              </a:rPr>
              <a:t>Time Bound Privileges</a:t>
            </a:r>
          </a:p>
          <a:p>
            <a:pPr marL="342900" indent="-342900" fontAlgn="t">
              <a:buFont typeface="Arial" panose="020B0604020202020204" pitchFamily="34" charset="0"/>
              <a:buChar char="•"/>
            </a:pPr>
            <a:r>
              <a:rPr lang="en-US" sz="2400" b="0" dirty="0">
                <a:latin typeface="MS Reference Sans Serif" panose="020B0604030504040204" pitchFamily="34" charset="0"/>
              </a:rPr>
              <a:t>Just Enough Administration</a:t>
            </a:r>
          </a:p>
          <a:p>
            <a:pPr marL="342900" indent="-342900" fontAlgn="t">
              <a:buFont typeface="Arial" panose="020B0604020202020204" pitchFamily="34" charset="0"/>
              <a:buChar char="•"/>
            </a:pPr>
            <a:r>
              <a:rPr lang="en-US" sz="2400" b="0" dirty="0">
                <a:latin typeface="MS Reference Sans Serif" panose="020B0604030504040204" pitchFamily="34" charset="0"/>
              </a:rPr>
              <a:t>Lower Attack Surfaces of DCs – Limit Admin Count</a:t>
            </a:r>
          </a:p>
          <a:p>
            <a:pPr marL="342900" indent="-342900" fontAlgn="t">
              <a:buFont typeface="Arial" panose="020B0604020202020204" pitchFamily="34" charset="0"/>
              <a:buChar char="•"/>
            </a:pPr>
            <a:r>
              <a:rPr lang="en-US" sz="2400" b="0" dirty="0">
                <a:latin typeface="MS Reference Sans Serif" panose="020B0604030504040204" pitchFamily="34" charset="0"/>
              </a:rPr>
              <a:t>Attack Detection</a:t>
            </a:r>
          </a:p>
          <a:p>
            <a:pPr fontAlgn="t"/>
            <a:r>
              <a:rPr lang="en-US" sz="2400" b="0" dirty="0">
                <a:latin typeface="MS Reference Sans Serif" panose="020B0604030504040204" pitchFamily="34" charset="0"/>
              </a:rPr>
              <a:t>Stage 3</a:t>
            </a:r>
          </a:p>
          <a:p>
            <a:pPr marL="342900" indent="-342900" fontAlgn="t">
              <a:buFont typeface="Arial" panose="020B0604020202020204" pitchFamily="34" charset="0"/>
              <a:buChar char="•"/>
            </a:pPr>
            <a:r>
              <a:rPr lang="en-US" sz="2400" b="0" dirty="0">
                <a:latin typeface="MS Reference Sans Serif" panose="020B0604030504040204" pitchFamily="34" charset="0"/>
              </a:rPr>
              <a:t>Modernize roles and delegation model to be compliant with the tiers</a:t>
            </a:r>
          </a:p>
          <a:p>
            <a:pPr marL="342900" indent="-342900" fontAlgn="t">
              <a:buFont typeface="Arial" panose="020B0604020202020204" pitchFamily="34" charset="0"/>
              <a:buChar char="•"/>
            </a:pPr>
            <a:r>
              <a:rPr lang="en-US" sz="2400" b="0" dirty="0">
                <a:latin typeface="MS Reference Sans Serif" panose="020B0604030504040204" pitchFamily="34" charset="0"/>
              </a:rPr>
              <a:t>Smartcard authentication for all admins</a:t>
            </a:r>
          </a:p>
          <a:p>
            <a:pPr marL="342900" indent="-342900" fontAlgn="auto">
              <a:buFont typeface="Arial" panose="020B0604020202020204" pitchFamily="34" charset="0"/>
              <a:buChar char="•"/>
            </a:pPr>
            <a:r>
              <a:rPr lang="en-US" sz="2400" b="0" dirty="0">
                <a:latin typeface="MS Reference Sans Serif" panose="020B0604030504040204" pitchFamily="34" charset="0"/>
              </a:rPr>
              <a:t>Admin Forest for AD admins</a:t>
            </a:r>
          </a:p>
          <a:p>
            <a:pPr marL="342900" indent="-342900" fontAlgn="t">
              <a:buFont typeface="Arial" panose="020B0604020202020204" pitchFamily="34" charset="0"/>
              <a:buChar char="•"/>
            </a:pPr>
            <a:r>
              <a:rPr lang="en-US" sz="2400" b="0" dirty="0">
                <a:latin typeface="MS Reference Sans Serif" panose="020B0604030504040204" pitchFamily="34" charset="0"/>
              </a:rPr>
              <a:t>Windows Defender Device Guard</a:t>
            </a:r>
          </a:p>
          <a:p>
            <a:pPr marL="342900" indent="-342900" fontAlgn="t">
              <a:buFont typeface="Arial" panose="020B0604020202020204" pitchFamily="34" charset="0"/>
              <a:buChar char="•"/>
            </a:pPr>
            <a:r>
              <a:rPr lang="en-US" sz="2400" b="0" dirty="0">
                <a:latin typeface="MS Reference Sans Serif" panose="020B0604030504040204" pitchFamily="34" charset="0"/>
              </a:rPr>
              <a:t>Shielded VMs</a:t>
            </a:r>
          </a:p>
        </p:txBody>
      </p:sp>
    </p:spTree>
    <p:extLst>
      <p:ext uri="{BB962C8B-B14F-4D97-AF65-F5344CB8AC3E}">
        <p14:creationId xmlns:p14="http://schemas.microsoft.com/office/powerpoint/2010/main" val="40672826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72846" y="304800"/>
            <a:ext cx="9628553" cy="1060863"/>
          </a:xfrm>
        </p:spPr>
        <p:txBody>
          <a:bodyPr/>
          <a:lstStyle/>
          <a:p>
            <a:r>
              <a:rPr lang="en-US" dirty="0">
                <a:solidFill>
                  <a:srgbClr val="293352"/>
                </a:solidFill>
                <a:latin typeface="MS Reference Sans Serif" panose="020B0604030504040204" pitchFamily="34" charset="0"/>
              </a:rPr>
              <a:t>1 Day Security Solution</a:t>
            </a:r>
          </a:p>
        </p:txBody>
      </p:sp>
      <p:cxnSp>
        <p:nvCxnSpPr>
          <p:cNvPr id="28" name="Straight Connector 27">
            <a:extLst>
              <a:ext uri="{FF2B5EF4-FFF2-40B4-BE49-F238E27FC236}">
                <a16:creationId xmlns:a16="http://schemas.microsoft.com/office/drawing/2014/main" id="{CE6E2E1A-D771-4E0F-8678-AB41F8E9E197}"/>
              </a:ext>
            </a:extLst>
          </p:cNvPr>
          <p:cNvCxnSpPr/>
          <p:nvPr/>
        </p:nvCxnSpPr>
        <p:spPr>
          <a:xfrm>
            <a:off x="1730600" y="914400"/>
            <a:ext cx="8556400" cy="0"/>
          </a:xfrm>
          <a:prstGeom prst="line">
            <a:avLst/>
          </a:prstGeom>
          <a:ln>
            <a:solidFill>
              <a:srgbClr val="C0000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F0921CF0-B2FD-456C-8F78-410A35B2EF67}"/>
              </a:ext>
            </a:extLst>
          </p:cNvPr>
          <p:cNvSpPr txBox="1"/>
          <p:nvPr/>
        </p:nvSpPr>
        <p:spPr>
          <a:xfrm>
            <a:off x="609600" y="1365663"/>
            <a:ext cx="10896600" cy="5463034"/>
          </a:xfrm>
          <a:prstGeom prst="rect">
            <a:avLst/>
          </a:prstGeom>
          <a:noFill/>
        </p:spPr>
        <p:txBody>
          <a:bodyPr wrap="square" lIns="182880" tIns="146304" rIns="182880" bIns="146304" rtlCol="0">
            <a:spAutoFit/>
          </a:bodyPr>
          <a:lstStyle/>
          <a:p>
            <a:pPr marL="457200" indent="-457200">
              <a:lnSpc>
                <a:spcPct val="90000"/>
              </a:lnSpc>
              <a:spcAft>
                <a:spcPts val="600"/>
              </a:spcAft>
              <a:buFont typeface="+mj-lt"/>
              <a:buAutoNum type="arabicPeriod"/>
            </a:pPr>
            <a:r>
              <a:rPr lang="en-US" sz="2400" dirty="0">
                <a:gradFill>
                  <a:gsLst>
                    <a:gs pos="2917">
                      <a:schemeClr val="tx1"/>
                    </a:gs>
                    <a:gs pos="30000">
                      <a:schemeClr val="tx1"/>
                    </a:gs>
                  </a:gsLst>
                  <a:lin ang="5400000" scaled="0"/>
                </a:gradFill>
              </a:rPr>
              <a:t>Limit the number of administrators</a:t>
            </a:r>
          </a:p>
          <a:p>
            <a:pPr marL="457200" indent="-457200">
              <a:lnSpc>
                <a:spcPct val="90000"/>
              </a:lnSpc>
              <a:spcAft>
                <a:spcPts val="600"/>
              </a:spcAft>
              <a:buFont typeface="+mj-lt"/>
              <a:buAutoNum type="arabicPeriod"/>
            </a:pPr>
            <a:r>
              <a:rPr lang="en-US" sz="2400" dirty="0">
                <a:gradFill>
                  <a:gsLst>
                    <a:gs pos="2917">
                      <a:schemeClr val="tx1"/>
                    </a:gs>
                    <a:gs pos="30000">
                      <a:schemeClr val="tx1"/>
                    </a:gs>
                  </a:gsLst>
                  <a:lin ang="5400000" scaled="0"/>
                </a:gradFill>
              </a:rPr>
              <a:t>Create separate admin accounts and block admins logon access to workstations and servers</a:t>
            </a:r>
          </a:p>
          <a:p>
            <a:pPr marL="457200" indent="-457200">
              <a:lnSpc>
                <a:spcPct val="90000"/>
              </a:lnSpc>
              <a:spcAft>
                <a:spcPts val="600"/>
              </a:spcAft>
              <a:buFont typeface="+mj-lt"/>
              <a:buAutoNum type="arabicPeriod"/>
            </a:pPr>
            <a:r>
              <a:rPr lang="en-US" sz="2400" dirty="0">
                <a:gradFill>
                  <a:gsLst>
                    <a:gs pos="2917">
                      <a:schemeClr val="tx1"/>
                    </a:gs>
                    <a:gs pos="30000">
                      <a:schemeClr val="tx1"/>
                    </a:gs>
                  </a:gsLst>
                  <a:lin ang="5400000" scaled="0"/>
                </a:gradFill>
              </a:rPr>
              <a:t>Remove cached credentials from workstations and servers</a:t>
            </a:r>
          </a:p>
          <a:p>
            <a:pPr marL="457200" indent="-457200">
              <a:lnSpc>
                <a:spcPct val="90000"/>
              </a:lnSpc>
              <a:spcAft>
                <a:spcPts val="600"/>
              </a:spcAft>
              <a:buFont typeface="+mj-lt"/>
              <a:buAutoNum type="arabicPeriod"/>
            </a:pPr>
            <a:r>
              <a:rPr lang="en-US" sz="2400" dirty="0">
                <a:gradFill>
                  <a:gsLst>
                    <a:gs pos="2917">
                      <a:schemeClr val="tx1"/>
                    </a:gs>
                    <a:gs pos="30000">
                      <a:schemeClr val="tx1"/>
                    </a:gs>
                  </a:gsLst>
                  <a:lin ang="5400000" scaled="0"/>
                </a:gradFill>
              </a:rPr>
              <a:t>Unique local computer passwords</a:t>
            </a:r>
          </a:p>
          <a:p>
            <a:pPr marL="457200" indent="-457200">
              <a:lnSpc>
                <a:spcPct val="90000"/>
              </a:lnSpc>
              <a:spcAft>
                <a:spcPts val="600"/>
              </a:spcAft>
              <a:buFont typeface="+mj-lt"/>
              <a:buAutoNum type="arabicPeriod"/>
            </a:pPr>
            <a:r>
              <a:rPr lang="en-US" sz="2400" dirty="0">
                <a:gradFill>
                  <a:gsLst>
                    <a:gs pos="2917">
                      <a:schemeClr val="tx1"/>
                    </a:gs>
                    <a:gs pos="30000">
                      <a:schemeClr val="tx1"/>
                    </a:gs>
                  </a:gsLst>
                  <a:lin ang="5400000" scaled="0"/>
                </a:gradFill>
              </a:rPr>
              <a:t>Audit and alert</a:t>
            </a:r>
          </a:p>
          <a:p>
            <a:pPr marL="457200" indent="-457200">
              <a:lnSpc>
                <a:spcPct val="90000"/>
              </a:lnSpc>
              <a:spcAft>
                <a:spcPts val="600"/>
              </a:spcAft>
              <a:buFont typeface="+mj-lt"/>
              <a:buAutoNum type="arabicPeriod"/>
            </a:pPr>
            <a:endParaRPr lang="en-US" sz="2400" dirty="0">
              <a:gradFill>
                <a:gsLst>
                  <a:gs pos="2917">
                    <a:schemeClr val="tx1"/>
                  </a:gs>
                  <a:gs pos="30000">
                    <a:schemeClr val="tx1"/>
                  </a:gs>
                </a:gsLst>
                <a:lin ang="5400000" scaled="0"/>
              </a:gradFill>
            </a:endParaRPr>
          </a:p>
          <a:p>
            <a:pPr marL="457200" indent="-457200">
              <a:lnSpc>
                <a:spcPct val="90000"/>
              </a:lnSpc>
              <a:spcAft>
                <a:spcPts val="600"/>
              </a:spcAft>
              <a:buFont typeface="+mj-lt"/>
              <a:buAutoNum type="arabicPeriod"/>
            </a:pPr>
            <a:endParaRPr lang="en-US" sz="2400" dirty="0">
              <a:gradFill>
                <a:gsLst>
                  <a:gs pos="2917">
                    <a:schemeClr val="tx1"/>
                  </a:gs>
                  <a:gs pos="30000">
                    <a:schemeClr val="tx1"/>
                  </a:gs>
                </a:gsLst>
                <a:lin ang="5400000" scaled="0"/>
              </a:gradFill>
            </a:endParaRPr>
          </a:p>
          <a:p>
            <a:pPr>
              <a:lnSpc>
                <a:spcPct val="90000"/>
              </a:lnSpc>
              <a:spcAft>
                <a:spcPts val="600"/>
              </a:spcAft>
            </a:pPr>
            <a:endParaRPr lang="en-US" sz="2400" dirty="0">
              <a:gradFill>
                <a:gsLst>
                  <a:gs pos="2917">
                    <a:schemeClr val="tx1"/>
                  </a:gs>
                  <a:gs pos="30000">
                    <a:schemeClr val="tx1"/>
                  </a:gs>
                </a:gsLst>
                <a:lin ang="5400000" scaled="0"/>
              </a:gradFill>
            </a:endParaRPr>
          </a:p>
          <a:p>
            <a:pPr>
              <a:lnSpc>
                <a:spcPct val="90000"/>
              </a:lnSpc>
              <a:spcAft>
                <a:spcPts val="600"/>
              </a:spcAft>
            </a:pPr>
            <a:r>
              <a:rPr lang="en-US" sz="2400" dirty="0">
                <a:gradFill>
                  <a:gsLst>
                    <a:gs pos="2917">
                      <a:schemeClr val="tx1"/>
                    </a:gs>
                    <a:gs pos="30000">
                      <a:schemeClr val="tx1"/>
                    </a:gs>
                  </a:gsLst>
                  <a:lin ang="5400000" scaled="0"/>
                </a:gradFill>
              </a:rPr>
              <a:t>Supporting Toolset</a:t>
            </a:r>
          </a:p>
          <a:p>
            <a:pPr>
              <a:lnSpc>
                <a:spcPct val="90000"/>
              </a:lnSpc>
              <a:spcAft>
                <a:spcPts val="600"/>
              </a:spcAft>
            </a:pPr>
            <a:r>
              <a:rPr lang="en-US" sz="2400" dirty="0">
                <a:gradFill>
                  <a:gsLst>
                    <a:gs pos="2917">
                      <a:schemeClr val="tx1"/>
                    </a:gs>
                    <a:gs pos="30000">
                      <a:schemeClr val="tx1"/>
                    </a:gs>
                  </a:gsLst>
                  <a:lin ang="5400000" scaled="0"/>
                </a:gradFill>
              </a:rPr>
              <a:t>https://github.com/davidprowe/AD_Sec_Tools</a:t>
            </a:r>
          </a:p>
          <a:p>
            <a:pPr marL="457200" indent="-457200">
              <a:lnSpc>
                <a:spcPct val="90000"/>
              </a:lnSpc>
              <a:spcAft>
                <a:spcPts val="600"/>
              </a:spcAft>
              <a:buFont typeface="+mj-lt"/>
              <a:buAutoNum type="arabicPeriod"/>
            </a:pPr>
            <a:endParaRPr lang="en-US" sz="2400" dirty="0">
              <a:gradFill>
                <a:gsLst>
                  <a:gs pos="2917">
                    <a:schemeClr val="tx1"/>
                  </a:gs>
                  <a:gs pos="30000">
                    <a:schemeClr val="tx1"/>
                  </a:gs>
                </a:gsLst>
                <a:lin ang="5400000" scaled="0"/>
              </a:gradFill>
            </a:endParaRPr>
          </a:p>
          <a:p>
            <a:pPr marL="914400" lvl="1" indent="-457200">
              <a:lnSpc>
                <a:spcPct val="90000"/>
              </a:lnSpc>
              <a:spcAft>
                <a:spcPts val="600"/>
              </a:spcAft>
              <a:buFont typeface="+mj-lt"/>
              <a:buAutoNum type="arabicPeriod"/>
            </a:pPr>
            <a:endParaRPr lang="en-US" sz="2400" dirty="0" err="1">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4326731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8650" y="304800"/>
            <a:ext cx="10344149" cy="1060863"/>
          </a:xfrm>
        </p:spPr>
        <p:txBody>
          <a:bodyPr/>
          <a:lstStyle/>
          <a:p>
            <a:r>
              <a:rPr lang="en-US" dirty="0">
                <a:solidFill>
                  <a:srgbClr val="293352"/>
                </a:solidFill>
                <a:latin typeface="MS Reference Sans Serif" panose="020B0604030504040204" pitchFamily="34" charset="0"/>
              </a:rPr>
              <a:t>Microsoft’s Solution – 3 Stages, 14 steps</a:t>
            </a:r>
          </a:p>
        </p:txBody>
      </p:sp>
      <p:cxnSp>
        <p:nvCxnSpPr>
          <p:cNvPr id="28" name="Straight Connector 27">
            <a:extLst>
              <a:ext uri="{FF2B5EF4-FFF2-40B4-BE49-F238E27FC236}">
                <a16:creationId xmlns:a16="http://schemas.microsoft.com/office/drawing/2014/main" id="{CE6E2E1A-D771-4E0F-8678-AB41F8E9E197}"/>
              </a:ext>
            </a:extLst>
          </p:cNvPr>
          <p:cNvCxnSpPr/>
          <p:nvPr/>
        </p:nvCxnSpPr>
        <p:spPr>
          <a:xfrm>
            <a:off x="1730600" y="914400"/>
            <a:ext cx="8556400" cy="0"/>
          </a:xfrm>
          <a:prstGeom prst="line">
            <a:avLst/>
          </a:prstGeom>
          <a:ln>
            <a:solidFill>
              <a:srgbClr val="C0000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8D5256FB-B098-4A6F-AAB0-8C1B7DC555B1}"/>
              </a:ext>
            </a:extLst>
          </p:cNvPr>
          <p:cNvSpPr txBox="1"/>
          <p:nvPr/>
        </p:nvSpPr>
        <p:spPr>
          <a:xfrm>
            <a:off x="533400" y="1143000"/>
            <a:ext cx="11125200" cy="5466112"/>
          </a:xfrm>
          <a:prstGeom prst="rect">
            <a:avLst/>
          </a:prstGeom>
          <a:noFill/>
        </p:spPr>
        <p:txBody>
          <a:bodyPr wrap="square" lIns="182880" tIns="146304" rIns="182880" bIns="146304" numCol="2" rtlCol="0">
            <a:spAutoFit/>
          </a:bodyPr>
          <a:lstStyle/>
          <a:p>
            <a:pPr fontAlgn="t"/>
            <a:r>
              <a:rPr lang="en-US" sz="2400" b="0" dirty="0">
                <a:latin typeface="MS Reference Sans Serif" panose="020B0604030504040204" pitchFamily="34" charset="0"/>
              </a:rPr>
              <a:t>Stage 1:</a:t>
            </a:r>
          </a:p>
          <a:p>
            <a:pPr marL="342900" indent="-342900" fontAlgn="t">
              <a:buFont typeface="Arial" panose="020B0604020202020204" pitchFamily="34" charset="0"/>
              <a:buChar char="•"/>
            </a:pPr>
            <a:r>
              <a:rPr lang="en-US" sz="2400" b="0" dirty="0">
                <a:latin typeface="MS Reference Sans Serif" panose="020B0604030504040204" pitchFamily="34" charset="0"/>
              </a:rPr>
              <a:t>Separate Admin accounts for Workstations</a:t>
            </a:r>
          </a:p>
          <a:p>
            <a:pPr marL="342900" indent="-342900" fontAlgn="t">
              <a:buFont typeface="Arial" panose="020B0604020202020204" pitchFamily="34" charset="0"/>
              <a:buChar char="•"/>
            </a:pPr>
            <a:r>
              <a:rPr lang="en-US" sz="2400" b="0" dirty="0">
                <a:latin typeface="MS Reference Sans Serif" panose="020B0604030504040204" pitchFamily="34" charset="0"/>
              </a:rPr>
              <a:t>Separate Admin accounts for Servers</a:t>
            </a:r>
          </a:p>
          <a:p>
            <a:pPr marL="342900" indent="-342900" fontAlgn="auto">
              <a:buFont typeface="Arial" panose="020B0604020202020204" pitchFamily="34" charset="0"/>
              <a:buChar char="•"/>
            </a:pPr>
            <a:r>
              <a:rPr lang="en-US" sz="2400" b="0" dirty="0">
                <a:latin typeface="MS Reference Sans Serif" panose="020B0604030504040204" pitchFamily="34" charset="0"/>
              </a:rPr>
              <a:t>Separate Admin accounts for Domain Controllers</a:t>
            </a:r>
          </a:p>
          <a:p>
            <a:pPr fontAlgn="auto"/>
            <a:r>
              <a:rPr lang="en-US" sz="2400" b="0" dirty="0">
                <a:latin typeface="MS Reference Sans Serif" panose="020B0604030504040204" pitchFamily="34" charset="0"/>
              </a:rPr>
              <a:t>Stage 2:</a:t>
            </a:r>
          </a:p>
          <a:p>
            <a:pPr marL="342900" indent="-342900" fontAlgn="t">
              <a:buFont typeface="Arial" panose="020B0604020202020204" pitchFamily="34" charset="0"/>
              <a:buChar char="•"/>
            </a:pPr>
            <a:r>
              <a:rPr lang="en-US" sz="2400" b="0" dirty="0">
                <a:latin typeface="MS Reference Sans Serif" panose="020B0604030504040204" pitchFamily="34" charset="0"/>
              </a:rPr>
              <a:t>Privileged Access Workstations for Admins</a:t>
            </a:r>
          </a:p>
          <a:p>
            <a:pPr marL="342900" indent="-342900" fontAlgn="t">
              <a:buFont typeface="Arial" panose="020B0604020202020204" pitchFamily="34" charset="0"/>
              <a:buChar char="•"/>
            </a:pPr>
            <a:r>
              <a:rPr lang="en-US" sz="2400" b="0" dirty="0">
                <a:latin typeface="MS Reference Sans Serif" panose="020B0604030504040204" pitchFamily="34" charset="0"/>
              </a:rPr>
              <a:t>Unique Local Passwords for Servers &amp; Workstations</a:t>
            </a:r>
          </a:p>
          <a:p>
            <a:pPr marL="342900" indent="-342900" fontAlgn="t">
              <a:buFont typeface="Arial" panose="020B0604020202020204" pitchFamily="34" charset="0"/>
              <a:buChar char="•"/>
            </a:pPr>
            <a:r>
              <a:rPr lang="en-US" sz="2400" b="0" dirty="0">
                <a:latin typeface="MS Reference Sans Serif" panose="020B0604030504040204" pitchFamily="34" charset="0"/>
              </a:rPr>
              <a:t>Time Bound Privileges</a:t>
            </a:r>
          </a:p>
          <a:p>
            <a:pPr marL="342900" indent="-342900" fontAlgn="t">
              <a:buFont typeface="Arial" panose="020B0604020202020204" pitchFamily="34" charset="0"/>
              <a:buChar char="•"/>
            </a:pPr>
            <a:r>
              <a:rPr lang="en-US" sz="2400" b="0" dirty="0">
                <a:latin typeface="MS Reference Sans Serif" panose="020B0604030504040204" pitchFamily="34" charset="0"/>
              </a:rPr>
              <a:t>Just Enough Administration</a:t>
            </a:r>
          </a:p>
          <a:p>
            <a:pPr marL="342900" indent="-342900" fontAlgn="t">
              <a:buFont typeface="Arial" panose="020B0604020202020204" pitchFamily="34" charset="0"/>
              <a:buChar char="•"/>
            </a:pPr>
            <a:r>
              <a:rPr lang="en-US" sz="2400" b="0" dirty="0">
                <a:latin typeface="MS Reference Sans Serif" panose="020B0604030504040204" pitchFamily="34" charset="0"/>
              </a:rPr>
              <a:t>Lower Attack Surfaces of DCs – Limit Admin Count</a:t>
            </a:r>
          </a:p>
          <a:p>
            <a:pPr marL="342900" indent="-342900" fontAlgn="t">
              <a:buFont typeface="Arial" panose="020B0604020202020204" pitchFamily="34" charset="0"/>
              <a:buChar char="•"/>
            </a:pPr>
            <a:r>
              <a:rPr lang="en-US" sz="2400" b="0" dirty="0">
                <a:latin typeface="MS Reference Sans Serif" panose="020B0604030504040204" pitchFamily="34" charset="0"/>
              </a:rPr>
              <a:t>Attack Detection</a:t>
            </a:r>
          </a:p>
          <a:p>
            <a:pPr fontAlgn="t"/>
            <a:r>
              <a:rPr lang="en-US" sz="2400" b="0" dirty="0">
                <a:latin typeface="MS Reference Sans Serif" panose="020B0604030504040204" pitchFamily="34" charset="0"/>
              </a:rPr>
              <a:t>Stage 3</a:t>
            </a:r>
          </a:p>
          <a:p>
            <a:pPr marL="342900" indent="-342900" fontAlgn="t">
              <a:buFont typeface="Arial" panose="020B0604020202020204" pitchFamily="34" charset="0"/>
              <a:buChar char="•"/>
            </a:pPr>
            <a:r>
              <a:rPr lang="en-US" sz="2400" b="0" dirty="0">
                <a:latin typeface="MS Reference Sans Serif" panose="020B0604030504040204" pitchFamily="34" charset="0"/>
              </a:rPr>
              <a:t>Modernize roles and delegation model to be compliant with the tiers</a:t>
            </a:r>
          </a:p>
          <a:p>
            <a:pPr marL="342900" indent="-342900" fontAlgn="t">
              <a:buFont typeface="Arial" panose="020B0604020202020204" pitchFamily="34" charset="0"/>
              <a:buChar char="•"/>
            </a:pPr>
            <a:r>
              <a:rPr lang="en-US" sz="2400" b="0" dirty="0">
                <a:latin typeface="MS Reference Sans Serif" panose="020B0604030504040204" pitchFamily="34" charset="0"/>
              </a:rPr>
              <a:t>Smartcard authentication for all admins</a:t>
            </a:r>
          </a:p>
          <a:p>
            <a:pPr marL="342900" indent="-342900" fontAlgn="auto">
              <a:buFont typeface="Arial" panose="020B0604020202020204" pitchFamily="34" charset="0"/>
              <a:buChar char="•"/>
            </a:pPr>
            <a:r>
              <a:rPr lang="en-US" sz="2400" b="0" dirty="0">
                <a:latin typeface="MS Reference Sans Serif" panose="020B0604030504040204" pitchFamily="34" charset="0"/>
              </a:rPr>
              <a:t>Admin Forest for AD admins</a:t>
            </a:r>
          </a:p>
          <a:p>
            <a:pPr marL="342900" indent="-342900" fontAlgn="t">
              <a:buFont typeface="Arial" panose="020B0604020202020204" pitchFamily="34" charset="0"/>
              <a:buChar char="•"/>
            </a:pPr>
            <a:r>
              <a:rPr lang="en-US" sz="2400" b="0" dirty="0">
                <a:latin typeface="MS Reference Sans Serif" panose="020B0604030504040204" pitchFamily="34" charset="0"/>
              </a:rPr>
              <a:t>Windows Defender Device Guard</a:t>
            </a:r>
          </a:p>
          <a:p>
            <a:pPr marL="342900" indent="-342900" fontAlgn="t">
              <a:buFont typeface="Arial" panose="020B0604020202020204" pitchFamily="34" charset="0"/>
              <a:buChar char="•"/>
            </a:pPr>
            <a:r>
              <a:rPr lang="en-US" sz="2400" b="0" dirty="0">
                <a:latin typeface="MS Reference Sans Serif" panose="020B0604030504040204" pitchFamily="34" charset="0"/>
              </a:rPr>
              <a:t>Shielded VMs</a:t>
            </a:r>
          </a:p>
        </p:txBody>
      </p:sp>
      <p:cxnSp>
        <p:nvCxnSpPr>
          <p:cNvPr id="6" name="Straight Connector 5">
            <a:extLst>
              <a:ext uri="{FF2B5EF4-FFF2-40B4-BE49-F238E27FC236}">
                <a16:creationId xmlns:a16="http://schemas.microsoft.com/office/drawing/2014/main" id="{7EB22EA6-253A-42A5-9A96-617FCEF5BA93}"/>
              </a:ext>
            </a:extLst>
          </p:cNvPr>
          <p:cNvCxnSpPr/>
          <p:nvPr/>
        </p:nvCxnSpPr>
        <p:spPr>
          <a:xfrm>
            <a:off x="533400" y="1868130"/>
            <a:ext cx="5105400" cy="0"/>
          </a:xfrm>
          <a:prstGeom prst="line">
            <a:avLst/>
          </a:prstGeom>
          <a:ln w="57150">
            <a:headEnd type="none"/>
            <a:tailEnd type="none"/>
          </a:ln>
        </p:spPr>
        <p:style>
          <a:lnRef idx="2">
            <a:schemeClr val="dk1"/>
          </a:lnRef>
          <a:fillRef idx="0">
            <a:schemeClr val="dk1"/>
          </a:fillRef>
          <a:effectRef idx="1">
            <a:schemeClr val="dk1"/>
          </a:effectRef>
          <a:fontRef idx="minor">
            <a:schemeClr val="tx1"/>
          </a:fontRef>
        </p:style>
      </p:cxnSp>
      <p:cxnSp>
        <p:nvCxnSpPr>
          <p:cNvPr id="8" name="Straight Connector 7">
            <a:extLst>
              <a:ext uri="{FF2B5EF4-FFF2-40B4-BE49-F238E27FC236}">
                <a16:creationId xmlns:a16="http://schemas.microsoft.com/office/drawing/2014/main" id="{85407256-C754-4C90-BDA1-6DA44D89BEC8}"/>
              </a:ext>
            </a:extLst>
          </p:cNvPr>
          <p:cNvCxnSpPr/>
          <p:nvPr/>
        </p:nvCxnSpPr>
        <p:spPr>
          <a:xfrm>
            <a:off x="533400" y="2241756"/>
            <a:ext cx="5105400" cy="0"/>
          </a:xfrm>
          <a:prstGeom prst="line">
            <a:avLst/>
          </a:prstGeom>
          <a:ln w="57150">
            <a:headEnd type="none"/>
            <a:tailEnd type="none"/>
          </a:ln>
        </p:spPr>
        <p:style>
          <a:lnRef idx="2">
            <a:schemeClr val="dk1"/>
          </a:lnRef>
          <a:fillRef idx="0">
            <a:schemeClr val="dk1"/>
          </a:fillRef>
          <a:effectRef idx="1">
            <a:schemeClr val="dk1"/>
          </a:effectRef>
          <a:fontRef idx="minor">
            <a:schemeClr val="tx1"/>
          </a:fontRef>
        </p:style>
      </p:cxnSp>
      <p:cxnSp>
        <p:nvCxnSpPr>
          <p:cNvPr id="9" name="Straight Connector 8">
            <a:extLst>
              <a:ext uri="{FF2B5EF4-FFF2-40B4-BE49-F238E27FC236}">
                <a16:creationId xmlns:a16="http://schemas.microsoft.com/office/drawing/2014/main" id="{A43C4737-124F-4C82-BE74-72BB72557495}"/>
              </a:ext>
            </a:extLst>
          </p:cNvPr>
          <p:cNvCxnSpPr/>
          <p:nvPr/>
        </p:nvCxnSpPr>
        <p:spPr>
          <a:xfrm>
            <a:off x="533400" y="2590800"/>
            <a:ext cx="5105400" cy="0"/>
          </a:xfrm>
          <a:prstGeom prst="line">
            <a:avLst/>
          </a:prstGeom>
          <a:ln w="57150">
            <a:headEnd type="none"/>
            <a:tailEnd type="none"/>
          </a:ln>
        </p:spPr>
        <p:style>
          <a:lnRef idx="2">
            <a:schemeClr val="dk1"/>
          </a:lnRef>
          <a:fillRef idx="0">
            <a:schemeClr val="dk1"/>
          </a:fillRef>
          <a:effectRef idx="1">
            <a:schemeClr val="dk1"/>
          </a:effectRef>
          <a:fontRef idx="minor">
            <a:schemeClr val="tx1"/>
          </a:fontRef>
        </p:style>
      </p:cxnSp>
      <p:cxnSp>
        <p:nvCxnSpPr>
          <p:cNvPr id="10" name="Straight Connector 9">
            <a:extLst>
              <a:ext uri="{FF2B5EF4-FFF2-40B4-BE49-F238E27FC236}">
                <a16:creationId xmlns:a16="http://schemas.microsoft.com/office/drawing/2014/main" id="{8104D1D9-C200-4808-BA25-6FFEB4201C99}"/>
              </a:ext>
            </a:extLst>
          </p:cNvPr>
          <p:cNvCxnSpPr/>
          <p:nvPr/>
        </p:nvCxnSpPr>
        <p:spPr>
          <a:xfrm>
            <a:off x="533400" y="2939844"/>
            <a:ext cx="5105400" cy="0"/>
          </a:xfrm>
          <a:prstGeom prst="line">
            <a:avLst/>
          </a:prstGeom>
          <a:ln w="57150">
            <a:headEnd type="none"/>
            <a:tailEnd type="none"/>
          </a:ln>
        </p:spPr>
        <p:style>
          <a:lnRef idx="2">
            <a:schemeClr val="dk1"/>
          </a:lnRef>
          <a:fillRef idx="0">
            <a:schemeClr val="dk1"/>
          </a:fillRef>
          <a:effectRef idx="1">
            <a:schemeClr val="dk1"/>
          </a:effectRef>
          <a:fontRef idx="minor">
            <a:schemeClr val="tx1"/>
          </a:fontRef>
        </p:style>
      </p:cxnSp>
      <p:cxnSp>
        <p:nvCxnSpPr>
          <p:cNvPr id="11" name="Straight Connector 10">
            <a:extLst>
              <a:ext uri="{FF2B5EF4-FFF2-40B4-BE49-F238E27FC236}">
                <a16:creationId xmlns:a16="http://schemas.microsoft.com/office/drawing/2014/main" id="{8ECCFE3C-6970-4788-BCAF-8627E4A5C711}"/>
              </a:ext>
            </a:extLst>
          </p:cNvPr>
          <p:cNvCxnSpPr/>
          <p:nvPr/>
        </p:nvCxnSpPr>
        <p:spPr>
          <a:xfrm>
            <a:off x="533400" y="3276600"/>
            <a:ext cx="5105400" cy="0"/>
          </a:xfrm>
          <a:prstGeom prst="line">
            <a:avLst/>
          </a:prstGeom>
          <a:ln w="57150">
            <a:headEnd type="none"/>
            <a:tailEnd type="none"/>
          </a:ln>
        </p:spPr>
        <p:style>
          <a:lnRef idx="2">
            <a:schemeClr val="dk1"/>
          </a:lnRef>
          <a:fillRef idx="0">
            <a:schemeClr val="dk1"/>
          </a:fillRef>
          <a:effectRef idx="1">
            <a:schemeClr val="dk1"/>
          </a:effectRef>
          <a:fontRef idx="minor">
            <a:schemeClr val="tx1"/>
          </a:fontRef>
        </p:style>
      </p:cxnSp>
      <p:cxnSp>
        <p:nvCxnSpPr>
          <p:cNvPr id="12" name="Straight Connector 11">
            <a:extLst>
              <a:ext uri="{FF2B5EF4-FFF2-40B4-BE49-F238E27FC236}">
                <a16:creationId xmlns:a16="http://schemas.microsoft.com/office/drawing/2014/main" id="{0554E2D5-99FC-47F3-8A46-F06DDA8D4B04}"/>
              </a:ext>
            </a:extLst>
          </p:cNvPr>
          <p:cNvCxnSpPr/>
          <p:nvPr/>
        </p:nvCxnSpPr>
        <p:spPr>
          <a:xfrm>
            <a:off x="533400" y="3662514"/>
            <a:ext cx="5105400" cy="0"/>
          </a:xfrm>
          <a:prstGeom prst="line">
            <a:avLst/>
          </a:prstGeom>
          <a:ln w="57150">
            <a:headEnd type="none"/>
            <a:tailEnd type="none"/>
          </a:ln>
        </p:spPr>
        <p:style>
          <a:lnRef idx="2">
            <a:schemeClr val="dk1"/>
          </a:lnRef>
          <a:fillRef idx="0">
            <a:schemeClr val="dk1"/>
          </a:fillRef>
          <a:effectRef idx="1">
            <a:schemeClr val="dk1"/>
          </a:effectRef>
          <a:fontRef idx="minor">
            <a:schemeClr val="tx1"/>
          </a:fontRef>
        </p:style>
      </p:cxnSp>
      <p:cxnSp>
        <p:nvCxnSpPr>
          <p:cNvPr id="13" name="Straight Connector 12">
            <a:extLst>
              <a:ext uri="{FF2B5EF4-FFF2-40B4-BE49-F238E27FC236}">
                <a16:creationId xmlns:a16="http://schemas.microsoft.com/office/drawing/2014/main" id="{4BCCA444-A63C-4953-9506-2543DCC85051}"/>
              </a:ext>
            </a:extLst>
          </p:cNvPr>
          <p:cNvCxnSpPr/>
          <p:nvPr/>
        </p:nvCxnSpPr>
        <p:spPr>
          <a:xfrm>
            <a:off x="533400" y="5181600"/>
            <a:ext cx="5105400" cy="0"/>
          </a:xfrm>
          <a:prstGeom prst="line">
            <a:avLst/>
          </a:prstGeom>
          <a:ln w="57150">
            <a:headEnd type="none"/>
            <a:tailEnd type="none"/>
          </a:ln>
        </p:spPr>
        <p:style>
          <a:lnRef idx="2">
            <a:schemeClr val="dk1"/>
          </a:lnRef>
          <a:fillRef idx="0">
            <a:schemeClr val="dk1"/>
          </a:fillRef>
          <a:effectRef idx="1">
            <a:schemeClr val="dk1"/>
          </a:effectRef>
          <a:fontRef idx="minor">
            <a:schemeClr val="tx1"/>
          </a:fontRef>
        </p:style>
      </p:cxnSp>
      <p:cxnSp>
        <p:nvCxnSpPr>
          <p:cNvPr id="14" name="Straight Connector 13">
            <a:extLst>
              <a:ext uri="{FF2B5EF4-FFF2-40B4-BE49-F238E27FC236}">
                <a16:creationId xmlns:a16="http://schemas.microsoft.com/office/drawing/2014/main" id="{D7E3BAB4-BFC6-47C6-A2CC-89F648DA2673}"/>
              </a:ext>
            </a:extLst>
          </p:cNvPr>
          <p:cNvCxnSpPr/>
          <p:nvPr/>
        </p:nvCxnSpPr>
        <p:spPr>
          <a:xfrm>
            <a:off x="533400" y="5508522"/>
            <a:ext cx="5105400" cy="0"/>
          </a:xfrm>
          <a:prstGeom prst="line">
            <a:avLst/>
          </a:prstGeom>
          <a:ln w="57150">
            <a:headEnd type="none"/>
            <a:tailEnd type="none"/>
          </a:ln>
        </p:spPr>
        <p:style>
          <a:lnRef idx="2">
            <a:schemeClr val="dk1"/>
          </a:lnRef>
          <a:fillRef idx="0">
            <a:schemeClr val="dk1"/>
          </a:fillRef>
          <a:effectRef idx="1">
            <a:schemeClr val="dk1"/>
          </a:effectRef>
          <a:fontRef idx="minor">
            <a:schemeClr val="tx1"/>
          </a:fontRef>
        </p:style>
      </p:cxnSp>
      <p:cxnSp>
        <p:nvCxnSpPr>
          <p:cNvPr id="15" name="Straight Connector 14">
            <a:extLst>
              <a:ext uri="{FF2B5EF4-FFF2-40B4-BE49-F238E27FC236}">
                <a16:creationId xmlns:a16="http://schemas.microsoft.com/office/drawing/2014/main" id="{45B43B60-FE41-4771-8007-B5922760F9F4}"/>
              </a:ext>
            </a:extLst>
          </p:cNvPr>
          <p:cNvCxnSpPr/>
          <p:nvPr/>
        </p:nvCxnSpPr>
        <p:spPr>
          <a:xfrm>
            <a:off x="6172200" y="1509252"/>
            <a:ext cx="5105400" cy="0"/>
          </a:xfrm>
          <a:prstGeom prst="line">
            <a:avLst/>
          </a:prstGeom>
          <a:ln w="57150">
            <a:headEnd type="none"/>
            <a:tailEnd type="none"/>
          </a:ln>
        </p:spPr>
        <p:style>
          <a:lnRef idx="2">
            <a:schemeClr val="dk1"/>
          </a:lnRef>
          <a:fillRef idx="0">
            <a:schemeClr val="dk1"/>
          </a:fillRef>
          <a:effectRef idx="1">
            <a:schemeClr val="dk1"/>
          </a:effectRef>
          <a:fontRef idx="minor">
            <a:schemeClr val="tx1"/>
          </a:fontRef>
        </p:style>
      </p:cxnSp>
      <p:cxnSp>
        <p:nvCxnSpPr>
          <p:cNvPr id="16" name="Straight Connector 15">
            <a:extLst>
              <a:ext uri="{FF2B5EF4-FFF2-40B4-BE49-F238E27FC236}">
                <a16:creationId xmlns:a16="http://schemas.microsoft.com/office/drawing/2014/main" id="{614C25CD-7A83-4ED9-80DB-77C65C6EFFA9}"/>
              </a:ext>
            </a:extLst>
          </p:cNvPr>
          <p:cNvCxnSpPr/>
          <p:nvPr/>
        </p:nvCxnSpPr>
        <p:spPr>
          <a:xfrm>
            <a:off x="6172200" y="1843548"/>
            <a:ext cx="5105400" cy="0"/>
          </a:xfrm>
          <a:prstGeom prst="line">
            <a:avLst/>
          </a:prstGeom>
          <a:ln w="57150">
            <a:headEnd type="none"/>
            <a:tailEnd type="none"/>
          </a:ln>
        </p:spPr>
        <p:style>
          <a:lnRef idx="2">
            <a:schemeClr val="dk1"/>
          </a:lnRef>
          <a:fillRef idx="0">
            <a:schemeClr val="dk1"/>
          </a:fillRef>
          <a:effectRef idx="1">
            <a:schemeClr val="dk1"/>
          </a:effectRef>
          <a:fontRef idx="minor">
            <a:schemeClr val="tx1"/>
          </a:fontRef>
        </p:style>
      </p:cxnSp>
      <p:cxnSp>
        <p:nvCxnSpPr>
          <p:cNvPr id="17" name="Straight Connector 16">
            <a:extLst>
              <a:ext uri="{FF2B5EF4-FFF2-40B4-BE49-F238E27FC236}">
                <a16:creationId xmlns:a16="http://schemas.microsoft.com/office/drawing/2014/main" id="{7E783265-347A-4632-91EA-40B322097A48}"/>
              </a:ext>
            </a:extLst>
          </p:cNvPr>
          <p:cNvCxnSpPr/>
          <p:nvPr/>
        </p:nvCxnSpPr>
        <p:spPr>
          <a:xfrm>
            <a:off x="6172200" y="2209800"/>
            <a:ext cx="5105400" cy="0"/>
          </a:xfrm>
          <a:prstGeom prst="line">
            <a:avLst/>
          </a:prstGeom>
          <a:ln w="57150">
            <a:headEnd type="none"/>
            <a:tailEnd type="non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760497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6257" y="228601"/>
            <a:ext cx="8572062" cy="606157"/>
          </a:xfrm>
        </p:spPr>
        <p:txBody>
          <a:bodyPr/>
          <a:lstStyle/>
          <a:p>
            <a:r>
              <a:rPr lang="en-US" sz="4000" dirty="0">
                <a:solidFill>
                  <a:srgbClr val="4B4B4B"/>
                </a:solidFill>
                <a:latin typeface="MS Reference Sans Serif" panose="020B0604030504040204" pitchFamily="34" charset="0"/>
              </a:rPr>
              <a:t>The Breach</a:t>
            </a:r>
            <a:endParaRPr lang="en-US" sz="3970" dirty="0">
              <a:solidFill>
                <a:schemeClr val="accent6"/>
              </a:solidFill>
              <a:latin typeface="MS Reference Sans Serif" panose="020B0604030504040204" pitchFamily="34" charset="0"/>
            </a:endParaRPr>
          </a:p>
        </p:txBody>
      </p:sp>
      <p:sp>
        <p:nvSpPr>
          <p:cNvPr id="8" name="Rectangle 7"/>
          <p:cNvSpPr/>
          <p:nvPr/>
        </p:nvSpPr>
        <p:spPr bwMode="auto">
          <a:xfrm>
            <a:off x="9129461" y="1860258"/>
            <a:ext cx="1248859" cy="1344928"/>
          </a:xfrm>
          <a:prstGeom prst="rect">
            <a:avLst/>
          </a:prstGeom>
          <a:solidFill>
            <a:schemeClr val="bg1">
              <a:alpha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4" tIns="107571" rIns="134464" bIns="107571" numCol="1" spcCol="0" rtlCol="0" fromWordArt="0" anchor="t" anchorCtr="0" forceAA="0" compatLnSpc="1">
            <a:prstTxWarp prst="textNoShape">
              <a:avLst/>
            </a:prstTxWarp>
            <a:noAutofit/>
          </a:bodyPr>
          <a:lstStyle/>
          <a:p>
            <a:pPr marL="0" marR="0" lvl="0" indent="0" algn="ctr" defTabSz="685647" rtl="0" eaLnBrk="1" fontAlgn="base" latinLnBrk="0" hangingPunct="1">
              <a:lnSpc>
                <a:spcPct val="90000"/>
              </a:lnSpc>
              <a:spcBef>
                <a:spcPct val="0"/>
              </a:spcBef>
              <a:spcAft>
                <a:spcPct val="0"/>
              </a:spcAft>
              <a:buClrTx/>
              <a:buSzTx/>
              <a:buFontTx/>
              <a:buNone/>
              <a:tabLst/>
              <a:defRPr/>
            </a:pPr>
            <a:endParaRPr kumimoji="0" lang="en-US" sz="1765"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9" name="Rectangle 8"/>
          <p:cNvSpPr/>
          <p:nvPr/>
        </p:nvSpPr>
        <p:spPr bwMode="auto">
          <a:xfrm>
            <a:off x="1870490" y="1860258"/>
            <a:ext cx="942466" cy="1344928"/>
          </a:xfrm>
          <a:prstGeom prst="rect">
            <a:avLst/>
          </a:prstGeom>
          <a:solidFill>
            <a:schemeClr val="bg1">
              <a:alpha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4" tIns="107571" rIns="134464" bIns="107571" numCol="1" spcCol="0" rtlCol="0" fromWordArt="0" anchor="t" anchorCtr="0" forceAA="0" compatLnSpc="1">
            <a:prstTxWarp prst="textNoShape">
              <a:avLst/>
            </a:prstTxWarp>
            <a:noAutofit/>
          </a:bodyPr>
          <a:lstStyle/>
          <a:p>
            <a:pPr marL="0" marR="0" lvl="0" indent="0" algn="ctr" defTabSz="685647" rtl="0" eaLnBrk="1" fontAlgn="base" latinLnBrk="0" hangingPunct="1">
              <a:lnSpc>
                <a:spcPct val="90000"/>
              </a:lnSpc>
              <a:spcBef>
                <a:spcPct val="0"/>
              </a:spcBef>
              <a:spcAft>
                <a:spcPct val="0"/>
              </a:spcAft>
              <a:buClrTx/>
              <a:buSzTx/>
              <a:buFontTx/>
              <a:buNone/>
              <a:tabLst/>
              <a:defRPr/>
            </a:pPr>
            <a:endParaRPr kumimoji="0" lang="en-US" sz="1765"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6" name="TextBox 5">
            <a:extLst>
              <a:ext uri="{FF2B5EF4-FFF2-40B4-BE49-F238E27FC236}">
                <a16:creationId xmlns:a16="http://schemas.microsoft.com/office/drawing/2014/main" id="{470B9D1E-C151-4931-AC44-C239CF538C12}"/>
              </a:ext>
            </a:extLst>
          </p:cNvPr>
          <p:cNvSpPr txBox="1"/>
          <p:nvPr/>
        </p:nvSpPr>
        <p:spPr>
          <a:xfrm>
            <a:off x="533401" y="972842"/>
            <a:ext cx="9594320" cy="5539978"/>
          </a:xfrm>
          <a:prstGeom prst="rect">
            <a:avLst/>
          </a:prstGeom>
          <a:noFill/>
        </p:spPr>
        <p:txBody>
          <a:bodyPr wrap="square" lIns="182880" tIns="146304" rIns="182880" bIns="146304" rtlCol="0">
            <a:spAutoFit/>
          </a:bodyPr>
          <a:lstStyle/>
          <a:p>
            <a:pPr marL="342900" marR="0" lvl="0" indent="-342900" algn="l" defTabSz="457200" rtl="0" eaLnBrk="1" fontAlgn="base" latinLnBrk="0" hangingPunct="1">
              <a:lnSpc>
                <a:spcPct val="90000"/>
              </a:lnSpc>
              <a:spcBef>
                <a:spcPts val="60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effectLst/>
                <a:uLnTx/>
                <a:uFillTx/>
                <a:latin typeface="MS Reference Sans Serif" panose="020B0604030504040204" pitchFamily="34" charset="0"/>
              </a:rPr>
              <a:t>An unpatched</a:t>
            </a:r>
            <a:r>
              <a:rPr kumimoji="0" lang="en-US" sz="2400" b="0" i="0" u="none" strike="noStrike" kern="1200" cap="none" spc="0" normalizeH="0" noProof="0" dirty="0">
                <a:ln>
                  <a:noFill/>
                </a:ln>
                <a:effectLst/>
                <a:uLnTx/>
                <a:uFillTx/>
                <a:latin typeface="MS Reference Sans Serif" panose="020B0604030504040204" pitchFamily="34" charset="0"/>
              </a:rPr>
              <a:t> public facing web server was compromised</a:t>
            </a:r>
            <a:endParaRPr kumimoji="0" lang="en-US" sz="2400" b="0" i="0" u="none" strike="noStrike" kern="1200" cap="none" spc="0" normalizeH="0" baseline="0" noProof="0" dirty="0">
              <a:ln>
                <a:noFill/>
              </a:ln>
              <a:effectLst/>
              <a:uLnTx/>
              <a:uFillTx/>
              <a:latin typeface="MS Reference Sans Serif" panose="020B0604030504040204" pitchFamily="34" charset="0"/>
            </a:endParaRPr>
          </a:p>
          <a:p>
            <a:pPr marL="342900" marR="0" lvl="0" indent="-342900" algn="l" defTabSz="457200" rtl="0" eaLnBrk="1" fontAlgn="base" latinLnBrk="0" hangingPunct="1">
              <a:lnSpc>
                <a:spcPct val="90000"/>
              </a:lnSpc>
              <a:spcBef>
                <a:spcPts val="60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effectLst/>
                <a:uLnTx/>
                <a:uFillTx/>
                <a:latin typeface="MS Reference Sans Serif" panose="020B0604030504040204" pitchFamily="34" charset="0"/>
              </a:rPr>
              <a:t>An attacker exploited a vulnerability,</a:t>
            </a:r>
            <a:r>
              <a:rPr kumimoji="0" lang="en-US" sz="2400" b="0" i="0" u="none" strike="noStrike" kern="1200" cap="none" spc="0" normalizeH="0" noProof="0" dirty="0">
                <a:ln>
                  <a:noFill/>
                </a:ln>
                <a:effectLst/>
                <a:uLnTx/>
                <a:uFillTx/>
                <a:latin typeface="MS Reference Sans Serif" panose="020B0604030504040204" pitchFamily="34" charset="0"/>
              </a:rPr>
              <a:t> granting admin access to the server</a:t>
            </a:r>
            <a:endParaRPr kumimoji="0" lang="en-US" sz="2400" b="0" i="0" u="none" strike="noStrike" kern="1200" cap="none" spc="0" normalizeH="0" baseline="0" noProof="0" dirty="0">
              <a:ln>
                <a:noFill/>
              </a:ln>
              <a:effectLst/>
              <a:uLnTx/>
              <a:uFillTx/>
              <a:latin typeface="MS Reference Sans Serif" panose="020B0604030504040204" pitchFamily="34" charset="0"/>
            </a:endParaRPr>
          </a:p>
          <a:p>
            <a:pPr marL="342900" marR="0" lvl="0" indent="-342900" algn="l" defTabSz="457200" rtl="0" eaLnBrk="1" fontAlgn="base" latinLnBrk="0" hangingPunct="1">
              <a:lnSpc>
                <a:spcPct val="90000"/>
              </a:lnSpc>
              <a:spcBef>
                <a:spcPts val="60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effectLst/>
                <a:uLnTx/>
                <a:uFillTx/>
                <a:latin typeface="MS Reference Sans Serif" panose="020B0604030504040204" pitchFamily="34" charset="0"/>
              </a:rPr>
              <a:t>The </a:t>
            </a:r>
            <a:r>
              <a:rPr kumimoji="0" lang="en-US" sz="2400" b="0" i="0" u="none" strike="noStrike" kern="1200" cap="none" spc="0" normalizeH="0" baseline="0" noProof="0" dirty="0" err="1">
                <a:ln>
                  <a:noFill/>
                </a:ln>
                <a:effectLst/>
                <a:uLnTx/>
                <a:uFillTx/>
                <a:latin typeface="MS Reference Sans Serif" panose="020B0604030504040204" pitchFamily="34" charset="0"/>
              </a:rPr>
              <a:t>attacke</a:t>
            </a:r>
            <a:r>
              <a:rPr lang="en-US" sz="2400" b="0" dirty="0">
                <a:latin typeface="MS Reference Sans Serif" panose="020B0604030504040204" pitchFamily="34" charset="0"/>
              </a:rPr>
              <a:t>r dumped the cached credentials on the server </a:t>
            </a:r>
          </a:p>
          <a:p>
            <a:pPr marL="342900" marR="0" lvl="0" indent="-342900" algn="l" defTabSz="457200" rtl="0" eaLnBrk="1" fontAlgn="base" latinLnBrk="0" hangingPunct="1">
              <a:lnSpc>
                <a:spcPct val="90000"/>
              </a:lnSpc>
              <a:spcBef>
                <a:spcPts val="600"/>
              </a:spcBef>
              <a:spcAft>
                <a:spcPts val="600"/>
              </a:spcAft>
              <a:buClrTx/>
              <a:buSzTx/>
              <a:buFont typeface="Arial" panose="020B0604020202020204" pitchFamily="34" charset="0"/>
              <a:buChar char="•"/>
              <a:tabLst/>
              <a:defRPr/>
            </a:pPr>
            <a:r>
              <a:rPr lang="en-US" sz="2400" b="0" dirty="0">
                <a:latin typeface="MS Reference Sans Serif" panose="020B0604030504040204" pitchFamily="34" charset="0"/>
              </a:rPr>
              <a:t>Finds a local administrator password identical across machines</a:t>
            </a:r>
            <a:endParaRPr kumimoji="0" lang="en-US" sz="2400" b="0" i="0" u="none" strike="noStrike" kern="1200" cap="none" spc="0" normalizeH="0" baseline="0" noProof="0" dirty="0">
              <a:ln>
                <a:noFill/>
              </a:ln>
              <a:effectLst/>
              <a:uLnTx/>
              <a:uFillTx/>
              <a:latin typeface="MS Reference Sans Serif" panose="020B0604030504040204" pitchFamily="34" charset="0"/>
            </a:endParaRPr>
          </a:p>
          <a:p>
            <a:pPr marL="342900" marR="0" lvl="0" indent="-342900" algn="l" defTabSz="457200" rtl="0" eaLnBrk="1" fontAlgn="base" latinLnBrk="0" hangingPunct="1">
              <a:lnSpc>
                <a:spcPct val="90000"/>
              </a:lnSpc>
              <a:spcBef>
                <a:spcPts val="60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effectLst/>
                <a:uLnTx/>
                <a:uFillTx/>
                <a:latin typeface="MS Reference Sans Serif" panose="020B0604030504040204" pitchFamily="34" charset="0"/>
              </a:rPr>
              <a:t>Attacker moved laterally across the domain</a:t>
            </a:r>
            <a:r>
              <a:rPr kumimoji="0" lang="en-US" sz="2400" b="0" i="0" u="none" strike="noStrike" kern="1200" cap="none" spc="0" normalizeH="0" noProof="0" dirty="0">
                <a:ln>
                  <a:noFill/>
                </a:ln>
                <a:effectLst/>
                <a:uLnTx/>
                <a:uFillTx/>
                <a:latin typeface="MS Reference Sans Serif" panose="020B0604030504040204" pitchFamily="34" charset="0"/>
              </a:rPr>
              <a:t> probing servers until he/she finds a computer where a domain administrator (DA) credential was stored </a:t>
            </a:r>
          </a:p>
          <a:p>
            <a:pPr marL="342900" marR="0" lvl="0" indent="-342900" algn="l" defTabSz="457200" rtl="0" eaLnBrk="1" fontAlgn="base" latinLnBrk="0" hangingPunct="1">
              <a:lnSpc>
                <a:spcPct val="90000"/>
              </a:lnSpc>
              <a:spcBef>
                <a:spcPts val="60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effectLst/>
                <a:uLnTx/>
                <a:uFillTx/>
                <a:latin typeface="MS Reference Sans Serif" panose="020B0604030504040204" pitchFamily="34" charset="0"/>
              </a:rPr>
              <a:t>Attacker dumps</a:t>
            </a:r>
            <a:r>
              <a:rPr kumimoji="0" lang="en-US" sz="2400" b="0" i="0" u="none" strike="noStrike" kern="1200" cap="none" spc="0" normalizeH="0" noProof="0" dirty="0">
                <a:ln>
                  <a:noFill/>
                </a:ln>
                <a:effectLst/>
                <a:uLnTx/>
                <a:uFillTx/>
                <a:latin typeface="MS Reference Sans Serif" panose="020B0604030504040204" pitchFamily="34" charset="0"/>
              </a:rPr>
              <a:t> DA hash from machine and cracks it </a:t>
            </a:r>
            <a:endParaRPr kumimoji="0" lang="en-US" sz="2400" b="0" i="0" u="none" strike="noStrike" kern="1200" cap="none" spc="0" normalizeH="0" baseline="0" noProof="0" dirty="0">
              <a:ln>
                <a:noFill/>
              </a:ln>
              <a:effectLst/>
              <a:uLnTx/>
              <a:uFillTx/>
              <a:latin typeface="MS Reference Sans Serif" panose="020B0604030504040204" pitchFamily="34" charset="0"/>
            </a:endParaRPr>
          </a:p>
          <a:p>
            <a:pPr marL="342900" marR="0" lvl="0" indent="-342900" algn="l" defTabSz="457200" rtl="0" eaLnBrk="1" fontAlgn="base" latinLnBrk="0" hangingPunct="1">
              <a:lnSpc>
                <a:spcPct val="90000"/>
              </a:lnSpc>
              <a:spcBef>
                <a:spcPts val="60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effectLst/>
                <a:uLnTx/>
                <a:uFillTx/>
                <a:latin typeface="MS Reference Sans Serif" panose="020B0604030504040204" pitchFamily="34" charset="0"/>
              </a:rPr>
              <a:t>The attacker</a:t>
            </a:r>
            <a:r>
              <a:rPr kumimoji="0" lang="en-US" sz="2400" b="0" i="0" u="none" strike="noStrike" kern="1200" cap="none" spc="0" normalizeH="0" noProof="0" dirty="0">
                <a:ln>
                  <a:noFill/>
                </a:ln>
                <a:effectLst/>
                <a:uLnTx/>
                <a:uFillTx/>
                <a:latin typeface="MS Reference Sans Serif" panose="020B0604030504040204" pitchFamily="34" charset="0"/>
              </a:rPr>
              <a:t> now as full administrative access on the domain</a:t>
            </a:r>
            <a:endParaRPr kumimoji="0" lang="en-US" sz="2400" b="0" i="0" u="none" strike="noStrike" kern="1200" cap="none" spc="0" normalizeH="0" baseline="0" noProof="0" dirty="0">
              <a:ln>
                <a:noFill/>
              </a:ln>
              <a:effectLst/>
              <a:uLnTx/>
              <a:uFillTx/>
              <a:latin typeface="MS Reference Sans Serif" panose="020B0604030504040204" pitchFamily="34" charset="0"/>
            </a:endParaRPr>
          </a:p>
        </p:txBody>
      </p:sp>
      <p:cxnSp>
        <p:nvCxnSpPr>
          <p:cNvPr id="7" name="Straight Connector 6">
            <a:extLst>
              <a:ext uri="{FF2B5EF4-FFF2-40B4-BE49-F238E27FC236}">
                <a16:creationId xmlns:a16="http://schemas.microsoft.com/office/drawing/2014/main" id="{DDF74805-22AE-4D3D-B2CA-C7EDAE1E3617}"/>
              </a:ext>
            </a:extLst>
          </p:cNvPr>
          <p:cNvCxnSpPr/>
          <p:nvPr/>
        </p:nvCxnSpPr>
        <p:spPr>
          <a:xfrm>
            <a:off x="1730600" y="914400"/>
            <a:ext cx="8556400" cy="0"/>
          </a:xfrm>
          <a:prstGeom prst="line">
            <a:avLst/>
          </a:prstGeom>
          <a:ln>
            <a:solidFill>
              <a:srgbClr val="C0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CDD47EA-ED7D-449F-ADD2-B1D2D79E4BE3}"/>
              </a:ext>
            </a:extLst>
          </p:cNvPr>
          <p:cNvCxnSpPr>
            <a:cxnSpLocks/>
          </p:cNvCxnSpPr>
          <p:nvPr/>
        </p:nvCxnSpPr>
        <p:spPr>
          <a:xfrm>
            <a:off x="762000" y="2286000"/>
            <a:ext cx="8991600" cy="3200400"/>
          </a:xfrm>
          <a:prstGeom prst="line">
            <a:avLst/>
          </a:prstGeom>
          <a:ln w="57150">
            <a:headEnd type="none"/>
            <a:tailEnd type="none"/>
          </a:ln>
        </p:spPr>
        <p:style>
          <a:lnRef idx="2">
            <a:schemeClr val="dk1"/>
          </a:lnRef>
          <a:fillRef idx="0">
            <a:schemeClr val="dk1"/>
          </a:fillRef>
          <a:effectRef idx="1">
            <a:schemeClr val="dk1"/>
          </a:effectRef>
          <a:fontRef idx="minor">
            <a:schemeClr val="tx1"/>
          </a:fontRef>
        </p:style>
      </p:cxnSp>
      <p:cxnSp>
        <p:nvCxnSpPr>
          <p:cNvPr id="15" name="Straight Connector 14">
            <a:extLst>
              <a:ext uri="{FF2B5EF4-FFF2-40B4-BE49-F238E27FC236}">
                <a16:creationId xmlns:a16="http://schemas.microsoft.com/office/drawing/2014/main" id="{01E26397-0561-4688-877E-207E7229943D}"/>
              </a:ext>
            </a:extLst>
          </p:cNvPr>
          <p:cNvCxnSpPr>
            <a:cxnSpLocks/>
          </p:cNvCxnSpPr>
          <p:nvPr/>
        </p:nvCxnSpPr>
        <p:spPr>
          <a:xfrm flipV="1">
            <a:off x="762000" y="2133600"/>
            <a:ext cx="8991600" cy="3276600"/>
          </a:xfrm>
          <a:prstGeom prst="line">
            <a:avLst/>
          </a:prstGeom>
          <a:ln w="57150">
            <a:headEnd type="none"/>
            <a:tailEnd type="non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00329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2" presetClass="exit" presetSubtype="2" fill="hold" nodeType="clickEffect">
                                  <p:stCondLst>
                                    <p:cond delay="0"/>
                                  </p:stCondLst>
                                  <p:childTnLst>
                                    <p:animEffect transition="out" filter="wipe(right)">
                                      <p:cBhvr>
                                        <p:cTn id="34" dur="500"/>
                                        <p:tgtEl>
                                          <p:spTgt spid="6">
                                            <p:txEl>
                                              <p:pRg st="2" end="2"/>
                                            </p:txEl>
                                          </p:spTgt>
                                        </p:tgtEl>
                                      </p:cBhvr>
                                    </p:animEffect>
                                    <p:set>
                                      <p:cBhvr>
                                        <p:cTn id="35" dur="1" fill="hold">
                                          <p:stCondLst>
                                            <p:cond delay="499"/>
                                          </p:stCondLst>
                                        </p:cTn>
                                        <p:tgtEl>
                                          <p:spTgt spid="6">
                                            <p:txEl>
                                              <p:pRg st="2" end="2"/>
                                            </p:txEl>
                                          </p:spTgt>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22" presetClass="exit" presetSubtype="2" fill="hold" nodeType="clickEffect">
                                  <p:stCondLst>
                                    <p:cond delay="0"/>
                                  </p:stCondLst>
                                  <p:childTnLst>
                                    <p:animEffect transition="out" filter="wipe(right)">
                                      <p:cBhvr>
                                        <p:cTn id="39" dur="500"/>
                                        <p:tgtEl>
                                          <p:spTgt spid="6">
                                            <p:txEl>
                                              <p:pRg st="3" end="3"/>
                                            </p:txEl>
                                          </p:spTgt>
                                        </p:tgtEl>
                                      </p:cBhvr>
                                    </p:animEffect>
                                    <p:set>
                                      <p:cBhvr>
                                        <p:cTn id="40" dur="1" fill="hold">
                                          <p:stCondLst>
                                            <p:cond delay="499"/>
                                          </p:stCondLst>
                                        </p:cTn>
                                        <p:tgtEl>
                                          <p:spTgt spid="6">
                                            <p:txEl>
                                              <p:pRg st="3" end="3"/>
                                            </p:txEl>
                                          </p:spTgt>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22" presetClass="exit" presetSubtype="2" fill="hold" nodeType="clickEffect">
                                  <p:stCondLst>
                                    <p:cond delay="0"/>
                                  </p:stCondLst>
                                  <p:childTnLst>
                                    <p:animEffect transition="out" filter="wipe(right)">
                                      <p:cBhvr>
                                        <p:cTn id="44" dur="500"/>
                                        <p:tgtEl>
                                          <p:spTgt spid="6">
                                            <p:txEl>
                                              <p:pRg st="4" end="4"/>
                                            </p:txEl>
                                          </p:spTgt>
                                        </p:tgtEl>
                                      </p:cBhvr>
                                    </p:animEffect>
                                    <p:set>
                                      <p:cBhvr>
                                        <p:cTn id="45" dur="1" fill="hold">
                                          <p:stCondLst>
                                            <p:cond delay="499"/>
                                          </p:stCondLst>
                                        </p:cTn>
                                        <p:tgtEl>
                                          <p:spTgt spid="6">
                                            <p:txEl>
                                              <p:pRg st="4" end="4"/>
                                            </p:txEl>
                                          </p:spTgt>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22" presetClass="exit" presetSubtype="2" fill="hold" nodeType="clickEffect">
                                  <p:stCondLst>
                                    <p:cond delay="0"/>
                                  </p:stCondLst>
                                  <p:childTnLst>
                                    <p:animEffect transition="out" filter="wipe(right)">
                                      <p:cBhvr>
                                        <p:cTn id="49" dur="500"/>
                                        <p:tgtEl>
                                          <p:spTgt spid="6">
                                            <p:txEl>
                                              <p:pRg st="5" end="5"/>
                                            </p:txEl>
                                          </p:spTgt>
                                        </p:tgtEl>
                                      </p:cBhvr>
                                    </p:animEffect>
                                    <p:set>
                                      <p:cBhvr>
                                        <p:cTn id="50" dur="1" fill="hold">
                                          <p:stCondLst>
                                            <p:cond delay="499"/>
                                          </p:stCondLst>
                                        </p:cTn>
                                        <p:tgtEl>
                                          <p:spTgt spid="6">
                                            <p:txEl>
                                              <p:pRg st="5" end="5"/>
                                            </p:txEl>
                                          </p:spTgt>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4"/>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72846" y="304800"/>
            <a:ext cx="9628553" cy="1060863"/>
          </a:xfrm>
        </p:spPr>
        <p:txBody>
          <a:bodyPr/>
          <a:lstStyle/>
          <a:p>
            <a:r>
              <a:rPr lang="en-US" dirty="0">
                <a:solidFill>
                  <a:srgbClr val="293352"/>
                </a:solidFill>
                <a:latin typeface="MS Reference Sans Serif" panose="020B0604030504040204" pitchFamily="34" charset="0"/>
              </a:rPr>
              <a:t>Step #1 Limit Admins</a:t>
            </a:r>
          </a:p>
        </p:txBody>
      </p:sp>
      <p:cxnSp>
        <p:nvCxnSpPr>
          <p:cNvPr id="28" name="Straight Connector 27">
            <a:extLst>
              <a:ext uri="{FF2B5EF4-FFF2-40B4-BE49-F238E27FC236}">
                <a16:creationId xmlns:a16="http://schemas.microsoft.com/office/drawing/2014/main" id="{CE6E2E1A-D771-4E0F-8678-AB41F8E9E197}"/>
              </a:ext>
            </a:extLst>
          </p:cNvPr>
          <p:cNvCxnSpPr/>
          <p:nvPr/>
        </p:nvCxnSpPr>
        <p:spPr>
          <a:xfrm>
            <a:off x="1730600" y="914400"/>
            <a:ext cx="8556400" cy="0"/>
          </a:xfrm>
          <a:prstGeom prst="line">
            <a:avLst/>
          </a:prstGeom>
          <a:ln>
            <a:solidFill>
              <a:srgbClr val="C0000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F0921CF0-B2FD-456C-8F78-410A35B2EF67}"/>
              </a:ext>
            </a:extLst>
          </p:cNvPr>
          <p:cNvSpPr txBox="1"/>
          <p:nvPr/>
        </p:nvSpPr>
        <p:spPr>
          <a:xfrm>
            <a:off x="609600" y="1365663"/>
            <a:ext cx="10896600" cy="5475345"/>
          </a:xfrm>
          <a:prstGeom prst="rect">
            <a:avLst/>
          </a:prstGeom>
          <a:noFill/>
        </p:spPr>
        <p:txBody>
          <a:bodyPr wrap="square" lIns="182880" tIns="146304" rIns="182880" bIns="146304" rtlCol="0">
            <a:spAutoFit/>
          </a:bodyPr>
          <a:lstStyle/>
          <a:p>
            <a:pPr>
              <a:lnSpc>
                <a:spcPct val="90000"/>
              </a:lnSpc>
              <a:spcAft>
                <a:spcPts val="600"/>
              </a:spcAft>
            </a:pPr>
            <a:r>
              <a:rPr lang="en-US" sz="3600" dirty="0">
                <a:gradFill>
                  <a:gsLst>
                    <a:gs pos="2917">
                      <a:schemeClr val="tx1"/>
                    </a:gs>
                    <a:gs pos="30000">
                      <a:schemeClr val="tx1"/>
                    </a:gs>
                  </a:gsLst>
                  <a:lin ang="5400000" scaled="0"/>
                </a:gradFill>
                <a:latin typeface="MS Reference Sans Serif" panose="020B0604030504040204" pitchFamily="34" charset="0"/>
              </a:rPr>
              <a:t>Boot people out of admin groups</a:t>
            </a:r>
          </a:p>
          <a:p>
            <a:pPr>
              <a:lnSpc>
                <a:spcPct val="90000"/>
              </a:lnSpc>
              <a:spcAft>
                <a:spcPts val="600"/>
              </a:spcAft>
            </a:pPr>
            <a:endParaRPr lang="en-US" sz="3600" dirty="0">
              <a:gradFill>
                <a:gsLst>
                  <a:gs pos="2917">
                    <a:schemeClr val="tx1"/>
                  </a:gs>
                  <a:gs pos="30000">
                    <a:schemeClr val="tx1"/>
                  </a:gs>
                </a:gsLst>
                <a:lin ang="5400000" scaled="0"/>
              </a:gradFill>
              <a:latin typeface="MS Reference Sans Serif" panose="020B0604030504040204" pitchFamily="34" charset="0"/>
            </a:endParaRPr>
          </a:p>
          <a:p>
            <a:pPr>
              <a:lnSpc>
                <a:spcPct val="90000"/>
              </a:lnSpc>
              <a:spcAft>
                <a:spcPts val="600"/>
              </a:spcAft>
            </a:pPr>
            <a:r>
              <a:rPr lang="en-US" sz="3600" dirty="0">
                <a:gradFill>
                  <a:gsLst>
                    <a:gs pos="2917">
                      <a:schemeClr val="tx1"/>
                    </a:gs>
                    <a:gs pos="30000">
                      <a:schemeClr val="tx1"/>
                    </a:gs>
                  </a:gsLst>
                  <a:lin ang="5400000" scaled="0"/>
                </a:gradFill>
                <a:latin typeface="MS Reference Sans Serif" panose="020B0604030504040204" pitchFamily="34" charset="0"/>
              </a:rPr>
              <a:t>Boot SAs out of groups</a:t>
            </a:r>
          </a:p>
          <a:p>
            <a:pPr>
              <a:lnSpc>
                <a:spcPct val="90000"/>
              </a:lnSpc>
              <a:spcAft>
                <a:spcPts val="600"/>
              </a:spcAft>
            </a:pPr>
            <a:endParaRPr lang="en-US" sz="3600" dirty="0">
              <a:gradFill>
                <a:gsLst>
                  <a:gs pos="2917">
                    <a:schemeClr val="tx1"/>
                  </a:gs>
                  <a:gs pos="30000">
                    <a:schemeClr val="tx1"/>
                  </a:gs>
                </a:gsLst>
                <a:lin ang="5400000" scaled="0"/>
              </a:gradFill>
              <a:latin typeface="MS Reference Sans Serif" panose="020B0604030504040204" pitchFamily="34" charset="0"/>
            </a:endParaRPr>
          </a:p>
          <a:p>
            <a:pPr>
              <a:lnSpc>
                <a:spcPct val="90000"/>
              </a:lnSpc>
              <a:spcAft>
                <a:spcPts val="600"/>
              </a:spcAft>
            </a:pPr>
            <a:r>
              <a:rPr lang="en-US" sz="3600" dirty="0">
                <a:gradFill>
                  <a:gsLst>
                    <a:gs pos="2917">
                      <a:schemeClr val="tx1"/>
                    </a:gs>
                    <a:gs pos="30000">
                      <a:schemeClr val="tx1"/>
                    </a:gs>
                  </a:gsLst>
                  <a:lin ang="5400000" scaled="0"/>
                </a:gradFill>
                <a:latin typeface="MS Reference Sans Serif" panose="020B0604030504040204" pitchFamily="34" charset="0"/>
              </a:rPr>
              <a:t>Boot groups out of groups</a:t>
            </a:r>
          </a:p>
          <a:p>
            <a:pPr>
              <a:lnSpc>
                <a:spcPct val="90000"/>
              </a:lnSpc>
              <a:spcAft>
                <a:spcPts val="600"/>
              </a:spcAft>
            </a:pPr>
            <a:endParaRPr lang="en-US" sz="3600" dirty="0">
              <a:gradFill>
                <a:gsLst>
                  <a:gs pos="2917">
                    <a:schemeClr val="tx1"/>
                  </a:gs>
                  <a:gs pos="30000">
                    <a:schemeClr val="tx1"/>
                  </a:gs>
                </a:gsLst>
                <a:lin ang="5400000" scaled="0"/>
              </a:gradFill>
              <a:latin typeface="MS Reference Sans Serif" panose="020B0604030504040204" pitchFamily="34" charset="0"/>
            </a:endParaRPr>
          </a:p>
          <a:p>
            <a:pPr>
              <a:lnSpc>
                <a:spcPct val="90000"/>
              </a:lnSpc>
              <a:spcAft>
                <a:spcPts val="600"/>
              </a:spcAft>
            </a:pPr>
            <a:r>
              <a:rPr lang="en-US" sz="3600" dirty="0">
                <a:gradFill>
                  <a:gsLst>
                    <a:gs pos="2917">
                      <a:schemeClr val="tx1"/>
                    </a:gs>
                    <a:gs pos="30000">
                      <a:schemeClr val="tx1"/>
                    </a:gs>
                  </a:gsLst>
                  <a:lin ang="5400000" scaled="0"/>
                </a:gradFill>
                <a:latin typeface="MS Reference Sans Serif" panose="020B0604030504040204" pitchFamily="34" charset="0"/>
              </a:rPr>
              <a:t>Centralize administrative accounts</a:t>
            </a:r>
            <a:endParaRPr lang="en-US" sz="3600" dirty="0">
              <a:gradFill>
                <a:gsLst>
                  <a:gs pos="2917">
                    <a:schemeClr val="tx1"/>
                  </a:gs>
                  <a:gs pos="30000">
                    <a:schemeClr val="tx1"/>
                  </a:gs>
                </a:gsLst>
                <a:lin ang="5400000" scaled="0"/>
              </a:gradFill>
            </a:endParaRPr>
          </a:p>
          <a:p>
            <a:pPr>
              <a:lnSpc>
                <a:spcPct val="90000"/>
              </a:lnSpc>
              <a:spcAft>
                <a:spcPts val="600"/>
              </a:spcAft>
            </a:pPr>
            <a:endParaRPr lang="en-US" sz="2000" dirty="0">
              <a:gradFill>
                <a:gsLst>
                  <a:gs pos="2917">
                    <a:schemeClr val="tx1"/>
                  </a:gs>
                  <a:gs pos="30000">
                    <a:schemeClr val="tx1"/>
                  </a:gs>
                </a:gsLst>
                <a:lin ang="5400000" scaled="0"/>
              </a:gradFill>
            </a:endParaRPr>
          </a:p>
          <a:p>
            <a:pPr marL="457200" indent="-457200">
              <a:lnSpc>
                <a:spcPct val="90000"/>
              </a:lnSpc>
              <a:spcAft>
                <a:spcPts val="600"/>
              </a:spcAft>
              <a:buFont typeface="+mj-lt"/>
              <a:buAutoNum type="arabicPeriod"/>
            </a:pPr>
            <a:endParaRPr lang="en-US" sz="2000" dirty="0">
              <a:gradFill>
                <a:gsLst>
                  <a:gs pos="2917">
                    <a:schemeClr val="tx1"/>
                  </a:gs>
                  <a:gs pos="30000">
                    <a:schemeClr val="tx1"/>
                  </a:gs>
                </a:gsLst>
                <a:lin ang="5400000" scaled="0"/>
              </a:gradFill>
            </a:endParaRPr>
          </a:p>
          <a:p>
            <a:pPr marL="914400" lvl="1" indent="-457200">
              <a:lnSpc>
                <a:spcPct val="90000"/>
              </a:lnSpc>
              <a:spcAft>
                <a:spcPts val="600"/>
              </a:spcAft>
              <a:buFont typeface="+mj-lt"/>
              <a:buAutoNum type="arabicPeriod"/>
            </a:pPr>
            <a:endParaRPr lang="en-US" sz="2000" dirty="0" err="1">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37672138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72846" y="304800"/>
            <a:ext cx="9628553" cy="1060863"/>
          </a:xfrm>
        </p:spPr>
        <p:txBody>
          <a:bodyPr/>
          <a:lstStyle/>
          <a:p>
            <a:r>
              <a:rPr lang="en-US" dirty="0">
                <a:solidFill>
                  <a:srgbClr val="293352"/>
                </a:solidFill>
                <a:latin typeface="MS Reference Sans Serif" panose="020B0604030504040204" pitchFamily="34" charset="0"/>
              </a:rPr>
              <a:t>1. Limit Admins</a:t>
            </a:r>
          </a:p>
        </p:txBody>
      </p:sp>
      <p:cxnSp>
        <p:nvCxnSpPr>
          <p:cNvPr id="28" name="Straight Connector 27">
            <a:extLst>
              <a:ext uri="{FF2B5EF4-FFF2-40B4-BE49-F238E27FC236}">
                <a16:creationId xmlns:a16="http://schemas.microsoft.com/office/drawing/2014/main" id="{CE6E2E1A-D771-4E0F-8678-AB41F8E9E197}"/>
              </a:ext>
            </a:extLst>
          </p:cNvPr>
          <p:cNvCxnSpPr/>
          <p:nvPr/>
        </p:nvCxnSpPr>
        <p:spPr>
          <a:xfrm>
            <a:off x="1730600" y="914400"/>
            <a:ext cx="8556400" cy="0"/>
          </a:xfrm>
          <a:prstGeom prst="line">
            <a:avLst/>
          </a:prstGeom>
          <a:ln>
            <a:solidFill>
              <a:srgbClr val="C0000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F0921CF0-B2FD-456C-8F78-410A35B2EF67}"/>
              </a:ext>
            </a:extLst>
          </p:cNvPr>
          <p:cNvSpPr txBox="1"/>
          <p:nvPr/>
        </p:nvSpPr>
        <p:spPr>
          <a:xfrm>
            <a:off x="609600" y="1365663"/>
            <a:ext cx="10896600" cy="2674578"/>
          </a:xfrm>
          <a:prstGeom prst="rect">
            <a:avLst/>
          </a:prstGeom>
          <a:noFill/>
        </p:spPr>
        <p:txBody>
          <a:bodyPr wrap="square" lIns="182880" tIns="146304" rIns="182880" bIns="146304" rtlCol="0">
            <a:spAutoFit/>
          </a:bodyPr>
          <a:lstStyle/>
          <a:p>
            <a:pPr>
              <a:lnSpc>
                <a:spcPct val="90000"/>
              </a:lnSpc>
              <a:spcAft>
                <a:spcPts val="600"/>
              </a:spcAft>
            </a:pPr>
            <a:r>
              <a:rPr lang="en-US" sz="2400" dirty="0">
                <a:gradFill>
                  <a:gsLst>
                    <a:gs pos="2917">
                      <a:schemeClr val="tx1"/>
                    </a:gs>
                    <a:gs pos="30000">
                      <a:schemeClr val="tx1"/>
                    </a:gs>
                  </a:gsLst>
                  <a:lin ang="5400000" scaled="0"/>
                </a:gradFill>
                <a:latin typeface="MS Reference Sans Serif" panose="020B0604030504040204" pitchFamily="34" charset="0"/>
              </a:rPr>
              <a:t>What are admin groups on the domain?</a:t>
            </a:r>
          </a:p>
          <a:p>
            <a:pPr marL="914400" lvl="1" indent="-457200">
              <a:lnSpc>
                <a:spcPct val="90000"/>
              </a:lnSpc>
              <a:spcAft>
                <a:spcPts val="600"/>
              </a:spcAft>
              <a:buFont typeface="+mj-lt"/>
              <a:buAutoNum type="arabicPeriod"/>
            </a:pPr>
            <a:r>
              <a:rPr lang="en-US" sz="2400" dirty="0">
                <a:gradFill>
                  <a:gsLst>
                    <a:gs pos="2917">
                      <a:schemeClr val="tx1"/>
                    </a:gs>
                    <a:gs pos="30000">
                      <a:schemeClr val="tx1"/>
                    </a:gs>
                  </a:gsLst>
                  <a:lin ang="5400000" scaled="0"/>
                </a:gradFill>
                <a:latin typeface="MS Reference Sans Serif" panose="020B0604030504040204" pitchFamily="34" charset="0"/>
              </a:rPr>
              <a:t>Built-in Groups</a:t>
            </a:r>
          </a:p>
          <a:p>
            <a:pPr marL="914400" lvl="1" indent="-457200">
              <a:lnSpc>
                <a:spcPct val="90000"/>
              </a:lnSpc>
              <a:spcAft>
                <a:spcPts val="600"/>
              </a:spcAft>
              <a:buFont typeface="+mj-lt"/>
              <a:buAutoNum type="arabicPeriod"/>
            </a:pPr>
            <a:r>
              <a:rPr lang="en-US" sz="2400" dirty="0">
                <a:gradFill>
                  <a:gsLst>
                    <a:gs pos="2917">
                      <a:schemeClr val="tx1"/>
                    </a:gs>
                    <a:gs pos="30000">
                      <a:schemeClr val="tx1"/>
                    </a:gs>
                  </a:gsLst>
                  <a:lin ang="5400000" scaled="0"/>
                </a:gradFill>
                <a:latin typeface="MS Reference Sans Serif" panose="020B0604030504040204" pitchFamily="34" charset="0"/>
              </a:rPr>
              <a:t>Shadow Admins</a:t>
            </a:r>
          </a:p>
          <a:p>
            <a:pPr>
              <a:lnSpc>
                <a:spcPct val="90000"/>
              </a:lnSpc>
              <a:spcAft>
                <a:spcPts val="600"/>
              </a:spcAft>
            </a:pPr>
            <a:endParaRPr lang="en-US" sz="2400" dirty="0">
              <a:gradFill>
                <a:gsLst>
                  <a:gs pos="2917">
                    <a:schemeClr val="tx1"/>
                  </a:gs>
                  <a:gs pos="30000">
                    <a:schemeClr val="tx1"/>
                  </a:gs>
                </a:gsLst>
                <a:lin ang="5400000" scaled="0"/>
              </a:gradFill>
            </a:endParaRPr>
          </a:p>
          <a:p>
            <a:pPr marL="457200" indent="-457200">
              <a:lnSpc>
                <a:spcPct val="90000"/>
              </a:lnSpc>
              <a:spcAft>
                <a:spcPts val="600"/>
              </a:spcAft>
              <a:buFont typeface="+mj-lt"/>
              <a:buAutoNum type="arabicPeriod"/>
            </a:pPr>
            <a:endParaRPr lang="en-US" sz="2400" dirty="0">
              <a:gradFill>
                <a:gsLst>
                  <a:gs pos="2917">
                    <a:schemeClr val="tx1"/>
                  </a:gs>
                  <a:gs pos="30000">
                    <a:schemeClr val="tx1"/>
                  </a:gs>
                </a:gsLst>
                <a:lin ang="5400000" scaled="0"/>
              </a:gradFill>
            </a:endParaRPr>
          </a:p>
          <a:p>
            <a:pPr marL="914400" lvl="1" indent="-457200">
              <a:lnSpc>
                <a:spcPct val="90000"/>
              </a:lnSpc>
              <a:spcAft>
                <a:spcPts val="600"/>
              </a:spcAft>
              <a:buFont typeface="+mj-lt"/>
              <a:buAutoNum type="arabicPeriod"/>
            </a:pPr>
            <a:endParaRPr lang="en-US" sz="2400" dirty="0" err="1">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28512950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6257" y="228601"/>
            <a:ext cx="8572062" cy="606157"/>
          </a:xfrm>
        </p:spPr>
        <p:txBody>
          <a:bodyPr/>
          <a:lstStyle/>
          <a:p>
            <a:r>
              <a:rPr lang="en-US" sz="4000" dirty="0">
                <a:solidFill>
                  <a:srgbClr val="4B4B4B"/>
                </a:solidFill>
                <a:latin typeface="MS Reference Sans Serif" panose="020B0604030504040204" pitchFamily="34" charset="0"/>
              </a:rPr>
              <a:t>Built-in Groups’ Rights Overview</a:t>
            </a:r>
            <a:endParaRPr lang="en-US" sz="3970" dirty="0">
              <a:solidFill>
                <a:schemeClr val="accent6"/>
              </a:solidFill>
              <a:latin typeface="MS Reference Sans Serif" panose="020B0604030504040204" pitchFamily="34" charset="0"/>
            </a:endParaRPr>
          </a:p>
        </p:txBody>
      </p:sp>
      <p:sp>
        <p:nvSpPr>
          <p:cNvPr id="8" name="Rectangle 7"/>
          <p:cNvSpPr/>
          <p:nvPr/>
        </p:nvSpPr>
        <p:spPr bwMode="auto">
          <a:xfrm>
            <a:off x="9129461" y="1860258"/>
            <a:ext cx="1248859" cy="1344928"/>
          </a:xfrm>
          <a:prstGeom prst="rect">
            <a:avLst/>
          </a:prstGeom>
          <a:solidFill>
            <a:schemeClr val="bg1">
              <a:alpha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4" tIns="107571" rIns="134464" bIns="107571" numCol="1" spcCol="0" rtlCol="0" fromWordArt="0" anchor="t" anchorCtr="0" forceAA="0" compatLnSpc="1">
            <a:prstTxWarp prst="textNoShape">
              <a:avLst/>
            </a:prstTxWarp>
            <a:noAutofit/>
          </a:bodyPr>
          <a:lstStyle/>
          <a:p>
            <a:pPr marL="0" marR="0" lvl="0" indent="0" algn="ctr" defTabSz="685647" rtl="0" eaLnBrk="1" fontAlgn="base" latinLnBrk="0" hangingPunct="1">
              <a:lnSpc>
                <a:spcPct val="90000"/>
              </a:lnSpc>
              <a:spcBef>
                <a:spcPct val="0"/>
              </a:spcBef>
              <a:spcAft>
                <a:spcPct val="0"/>
              </a:spcAft>
              <a:buClrTx/>
              <a:buSzTx/>
              <a:buFontTx/>
              <a:buNone/>
              <a:tabLst/>
              <a:defRPr/>
            </a:pPr>
            <a:endParaRPr kumimoji="0" lang="en-US" sz="1765"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9" name="Rectangle 8"/>
          <p:cNvSpPr/>
          <p:nvPr/>
        </p:nvSpPr>
        <p:spPr bwMode="auto">
          <a:xfrm>
            <a:off x="1870490" y="1860258"/>
            <a:ext cx="942466" cy="1344928"/>
          </a:xfrm>
          <a:prstGeom prst="rect">
            <a:avLst/>
          </a:prstGeom>
          <a:solidFill>
            <a:schemeClr val="bg1">
              <a:alpha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4" tIns="107571" rIns="134464" bIns="107571" numCol="1" spcCol="0" rtlCol="0" fromWordArt="0" anchor="t" anchorCtr="0" forceAA="0" compatLnSpc="1">
            <a:prstTxWarp prst="textNoShape">
              <a:avLst/>
            </a:prstTxWarp>
            <a:noAutofit/>
          </a:bodyPr>
          <a:lstStyle/>
          <a:p>
            <a:pPr marL="0" marR="0" lvl="0" indent="0" algn="ctr" defTabSz="685647" rtl="0" eaLnBrk="1" fontAlgn="base" latinLnBrk="0" hangingPunct="1">
              <a:lnSpc>
                <a:spcPct val="90000"/>
              </a:lnSpc>
              <a:spcBef>
                <a:spcPct val="0"/>
              </a:spcBef>
              <a:spcAft>
                <a:spcPct val="0"/>
              </a:spcAft>
              <a:buClrTx/>
              <a:buSzTx/>
              <a:buFontTx/>
              <a:buNone/>
              <a:tabLst/>
              <a:defRPr/>
            </a:pPr>
            <a:endParaRPr kumimoji="0" lang="en-US" sz="1765"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6" name="TextBox 5">
            <a:extLst>
              <a:ext uri="{FF2B5EF4-FFF2-40B4-BE49-F238E27FC236}">
                <a16:creationId xmlns:a16="http://schemas.microsoft.com/office/drawing/2014/main" id="{470B9D1E-C151-4931-AC44-C239CF538C12}"/>
              </a:ext>
            </a:extLst>
          </p:cNvPr>
          <p:cNvSpPr txBox="1"/>
          <p:nvPr/>
        </p:nvSpPr>
        <p:spPr>
          <a:xfrm>
            <a:off x="533401" y="972842"/>
            <a:ext cx="9594320" cy="5281446"/>
          </a:xfrm>
          <a:prstGeom prst="rect">
            <a:avLst/>
          </a:prstGeom>
          <a:noFill/>
        </p:spPr>
        <p:txBody>
          <a:bodyPr wrap="square" lIns="182880" tIns="146304" rIns="182880" bIns="146304" rtlCol="0">
            <a:spAutoFit/>
          </a:bodyPr>
          <a:lstStyle/>
          <a:p>
            <a:pPr marL="342900" marR="0" lvl="0" indent="-342900" algn="l" defTabSz="457200" rtl="0" eaLnBrk="1" fontAlgn="base" latinLnBrk="0" hangingPunct="1">
              <a:lnSpc>
                <a:spcPct val="9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2">
                    <a:lumMod val="75000"/>
                    <a:lumOff val="25000"/>
                  </a:schemeClr>
                </a:solidFill>
                <a:effectLst/>
                <a:uLnTx/>
                <a:uFillTx/>
                <a:latin typeface="MS Reference Sans Serif" panose="020B0604030504040204" pitchFamily="34" charset="0"/>
              </a:rPr>
              <a:t>Account Operators: </a:t>
            </a:r>
            <a:r>
              <a:rPr kumimoji="0" lang="en-US" sz="2400" b="0" i="0" u="none" strike="noStrike" kern="1200" cap="none" spc="0" normalizeH="0" baseline="0" noProof="0" dirty="0">
                <a:ln>
                  <a:noFill/>
                </a:ln>
                <a:solidFill>
                  <a:srgbClr val="505050">
                    <a:lumMod val="50000"/>
                  </a:srgbClr>
                </a:solidFill>
                <a:effectLst/>
                <a:uLnTx/>
                <a:uFillTx/>
                <a:latin typeface="MS Reference Sans Serif" panose="020B0604030504040204" pitchFamily="34" charset="0"/>
              </a:rPr>
              <a:t>Read LAPS attribute, administer domain user and group accounts</a:t>
            </a:r>
          </a:p>
          <a:p>
            <a:pPr marL="342900" marR="0" lvl="0" indent="-342900" algn="l" defTabSz="457200" rtl="0" eaLnBrk="1" fontAlgn="base" latinLnBrk="0" hangingPunct="1">
              <a:lnSpc>
                <a:spcPct val="9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2">
                    <a:lumMod val="75000"/>
                    <a:lumOff val="25000"/>
                  </a:schemeClr>
                </a:solidFill>
                <a:effectLst/>
                <a:uLnTx/>
                <a:uFillTx/>
                <a:latin typeface="MS Reference Sans Serif" panose="020B0604030504040204" pitchFamily="34" charset="0"/>
              </a:rPr>
              <a:t>Administrators:</a:t>
            </a:r>
            <a:r>
              <a:rPr kumimoji="0" lang="en-US" sz="2400" b="0" i="0" u="none" strike="noStrike" kern="1200" cap="none" spc="0" normalizeH="0" baseline="0" noProof="0" dirty="0">
                <a:ln>
                  <a:noFill/>
                </a:ln>
                <a:solidFill>
                  <a:srgbClr val="505050">
                    <a:lumMod val="50000"/>
                  </a:srgbClr>
                </a:solidFill>
                <a:effectLst/>
                <a:uLnTx/>
                <a:uFillTx/>
                <a:latin typeface="MS Reference Sans Serif" panose="020B0604030504040204" pitchFamily="34" charset="0"/>
              </a:rPr>
              <a:t> God-mode</a:t>
            </a:r>
          </a:p>
          <a:p>
            <a:pPr marL="342900" marR="0" lvl="0" indent="-342900" algn="l" defTabSz="457200" rtl="0" eaLnBrk="1" fontAlgn="base" latinLnBrk="0" hangingPunct="1">
              <a:lnSpc>
                <a:spcPct val="9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2">
                    <a:lumMod val="75000"/>
                    <a:lumOff val="25000"/>
                  </a:schemeClr>
                </a:solidFill>
                <a:effectLst/>
                <a:uLnTx/>
                <a:uFillTx/>
                <a:latin typeface="MS Reference Sans Serif" panose="020B0604030504040204" pitchFamily="34" charset="0"/>
              </a:rPr>
              <a:t>Backup Operators: </a:t>
            </a:r>
            <a:r>
              <a:rPr kumimoji="0" lang="en-US" sz="2400" b="0" i="0" u="none" strike="noStrike" kern="1200" cap="none" spc="0" normalizeH="0" baseline="0" noProof="0" dirty="0">
                <a:ln>
                  <a:noFill/>
                </a:ln>
                <a:solidFill>
                  <a:srgbClr val="505050">
                    <a:lumMod val="50000"/>
                  </a:srgbClr>
                </a:solidFill>
                <a:effectLst/>
                <a:uLnTx/>
                <a:uFillTx/>
                <a:latin typeface="MS Reference Sans Serif" panose="020B0604030504040204" pitchFamily="34" charset="0"/>
              </a:rPr>
              <a:t>Override security restrictions.</a:t>
            </a:r>
            <a:r>
              <a:rPr kumimoji="0" lang="en-US" sz="2400" b="0" i="0" u="none" strike="noStrike" kern="1200" cap="none" spc="0" normalizeH="0" noProof="0" dirty="0">
                <a:ln>
                  <a:noFill/>
                </a:ln>
                <a:solidFill>
                  <a:srgbClr val="505050">
                    <a:lumMod val="50000"/>
                  </a:srgbClr>
                </a:solidFill>
                <a:effectLst/>
                <a:uLnTx/>
                <a:uFillTx/>
                <a:latin typeface="MS Reference Sans Serif" panose="020B0604030504040204" pitchFamily="34" charset="0"/>
              </a:rPr>
              <a:t> </a:t>
            </a:r>
            <a:r>
              <a:rPr kumimoji="0" lang="en-US" sz="2400" b="0" i="0" u="none" strike="noStrike" kern="1200" cap="none" spc="0" normalizeH="0" baseline="0" noProof="0" dirty="0">
                <a:ln>
                  <a:noFill/>
                </a:ln>
                <a:solidFill>
                  <a:srgbClr val="505050">
                    <a:lumMod val="50000"/>
                  </a:srgbClr>
                </a:solidFill>
                <a:effectLst/>
                <a:uLnTx/>
                <a:uFillTx/>
                <a:latin typeface="MS Reference Sans Serif" panose="020B0604030504040204" pitchFamily="34" charset="0"/>
              </a:rPr>
              <a:t>Allow </a:t>
            </a:r>
            <a:r>
              <a:rPr lang="en-US" sz="2400" b="0" dirty="0">
                <a:solidFill>
                  <a:srgbClr val="505050">
                    <a:lumMod val="50000"/>
                  </a:srgbClr>
                </a:solidFill>
                <a:latin typeface="MS Reference Sans Serif" panose="020B0604030504040204" pitchFamily="34" charset="0"/>
              </a:rPr>
              <a:t>l</a:t>
            </a:r>
            <a:r>
              <a:rPr kumimoji="0" lang="en-US" sz="2400" b="0" i="0" u="none" strike="noStrike" kern="1200" cap="none" spc="0" normalizeH="0" baseline="0" noProof="0" dirty="0" err="1">
                <a:ln>
                  <a:noFill/>
                </a:ln>
                <a:solidFill>
                  <a:srgbClr val="505050">
                    <a:lumMod val="50000"/>
                  </a:srgbClr>
                </a:solidFill>
                <a:effectLst/>
                <a:uLnTx/>
                <a:uFillTx/>
                <a:latin typeface="MS Reference Sans Serif" panose="020B0604030504040204" pitchFamily="34" charset="0"/>
              </a:rPr>
              <a:t>ogon</a:t>
            </a:r>
            <a:r>
              <a:rPr kumimoji="0" lang="en-US" sz="2400" b="0" i="0" u="none" strike="noStrike" kern="1200" cap="none" spc="0" normalizeH="0" baseline="0" noProof="0" dirty="0">
                <a:ln>
                  <a:noFill/>
                </a:ln>
                <a:solidFill>
                  <a:srgbClr val="505050">
                    <a:lumMod val="50000"/>
                  </a:srgbClr>
                </a:solidFill>
                <a:effectLst/>
                <a:uLnTx/>
                <a:uFillTx/>
                <a:latin typeface="MS Reference Sans Serif" panose="020B0604030504040204" pitchFamily="34" charset="0"/>
              </a:rPr>
              <a:t> Locally, log on as batch job, shut down the system</a:t>
            </a:r>
          </a:p>
          <a:p>
            <a:pPr marL="342900" marR="0" lvl="0" indent="-342900" algn="l" defTabSz="457200" rtl="0" eaLnBrk="1" fontAlgn="base" latinLnBrk="0" hangingPunct="1">
              <a:lnSpc>
                <a:spcPct val="9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2">
                    <a:lumMod val="75000"/>
                    <a:lumOff val="25000"/>
                  </a:schemeClr>
                </a:solidFill>
                <a:effectLst/>
                <a:uLnTx/>
                <a:uFillTx/>
                <a:latin typeface="MS Reference Sans Serif" panose="020B0604030504040204" pitchFamily="34" charset="0"/>
              </a:rPr>
              <a:t>Domain Admins: </a:t>
            </a:r>
            <a:r>
              <a:rPr kumimoji="0" lang="en-US" sz="2400" b="0" i="0" u="none" strike="noStrike" kern="1200" cap="none" spc="0" normalizeH="0" baseline="0" noProof="0" dirty="0">
                <a:ln>
                  <a:noFill/>
                </a:ln>
                <a:solidFill>
                  <a:srgbClr val="505050">
                    <a:lumMod val="50000"/>
                  </a:srgbClr>
                </a:solidFill>
                <a:effectLst/>
                <a:uLnTx/>
                <a:uFillTx/>
                <a:latin typeface="MS Reference Sans Serif" panose="020B0604030504040204" pitchFamily="34" charset="0"/>
              </a:rPr>
              <a:t>member of every domain-joined computer’s local Admin group </a:t>
            </a:r>
          </a:p>
          <a:p>
            <a:pPr marL="342900" marR="0" lvl="0" indent="-342900" algn="l" defTabSz="457200" rtl="0" eaLnBrk="1" fontAlgn="base" latinLnBrk="0" hangingPunct="1">
              <a:lnSpc>
                <a:spcPct val="9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2">
                    <a:lumMod val="75000"/>
                    <a:lumOff val="25000"/>
                  </a:schemeClr>
                </a:solidFill>
                <a:effectLst/>
                <a:uLnTx/>
                <a:uFillTx/>
                <a:latin typeface="MS Reference Sans Serif" panose="020B0604030504040204" pitchFamily="34" charset="0"/>
              </a:rPr>
              <a:t>Enterprise Admins: </a:t>
            </a:r>
            <a:r>
              <a:rPr kumimoji="0" lang="en-US" sz="2400" b="0" i="0" u="none" strike="noStrike" kern="1200" cap="none" spc="0" normalizeH="0" baseline="0" noProof="0" dirty="0">
                <a:ln>
                  <a:noFill/>
                </a:ln>
                <a:solidFill>
                  <a:srgbClr val="505050">
                    <a:lumMod val="50000"/>
                  </a:srgbClr>
                </a:solidFill>
                <a:effectLst/>
                <a:uLnTx/>
                <a:uFillTx/>
                <a:latin typeface="MS Reference Sans Serif" panose="020B0604030504040204" pitchFamily="34" charset="0"/>
              </a:rPr>
              <a:t>Member of every domain’s Administrator group </a:t>
            </a:r>
          </a:p>
          <a:p>
            <a:pPr marL="342900" lvl="0" indent="-342900">
              <a:lnSpc>
                <a:spcPct val="90000"/>
              </a:lnSpc>
              <a:spcBef>
                <a:spcPts val="0"/>
              </a:spcBef>
              <a:spcAft>
                <a:spcPts val="0"/>
              </a:spcAft>
              <a:buFont typeface="Arial" panose="020B0604020202020204" pitchFamily="34" charset="0"/>
              <a:buChar char="•"/>
              <a:defRPr/>
            </a:pPr>
            <a:r>
              <a:rPr kumimoji="0" lang="en-US" sz="2400" b="0" i="0" u="none" strike="noStrike" kern="1200" cap="none" spc="0" normalizeH="0" baseline="0" noProof="0" dirty="0">
                <a:ln>
                  <a:noFill/>
                </a:ln>
                <a:solidFill>
                  <a:schemeClr val="tx2">
                    <a:lumMod val="75000"/>
                    <a:lumOff val="25000"/>
                  </a:schemeClr>
                </a:solidFill>
                <a:effectLst/>
                <a:uLnTx/>
                <a:uFillTx/>
                <a:latin typeface="MS Reference Sans Serif" panose="020B0604030504040204" pitchFamily="34" charset="0"/>
              </a:rPr>
              <a:t>Group Policy Creator Owners: </a:t>
            </a:r>
            <a:r>
              <a:rPr kumimoji="0" lang="en-US" sz="2400" b="0" i="0" u="none" strike="noStrike" kern="1200" cap="none" spc="0" normalizeH="0" baseline="0" noProof="0" dirty="0">
                <a:ln>
                  <a:noFill/>
                </a:ln>
                <a:solidFill>
                  <a:srgbClr val="505050">
                    <a:lumMod val="50000"/>
                  </a:srgbClr>
                </a:solidFill>
                <a:effectLst/>
                <a:uLnTx/>
                <a:uFillTx/>
                <a:latin typeface="MS Reference Sans Serif" panose="020B0604030504040204" pitchFamily="34" charset="0"/>
              </a:rPr>
              <a:t>Can create and modify GPOs on the domain </a:t>
            </a:r>
          </a:p>
          <a:p>
            <a:pPr marL="342900" lvl="0" indent="-342900">
              <a:lnSpc>
                <a:spcPct val="90000"/>
              </a:lnSpc>
              <a:spcBef>
                <a:spcPts val="0"/>
              </a:spcBef>
              <a:spcAft>
                <a:spcPts val="0"/>
              </a:spcAft>
              <a:buFont typeface="Arial" panose="020B0604020202020204" pitchFamily="34" charset="0"/>
              <a:buChar char="•"/>
              <a:defRPr/>
            </a:pPr>
            <a:r>
              <a:rPr lang="en-US" sz="2400" b="0" dirty="0">
                <a:solidFill>
                  <a:schemeClr val="tx2">
                    <a:lumMod val="75000"/>
                    <a:lumOff val="25000"/>
                  </a:schemeClr>
                </a:solidFill>
                <a:latin typeface="MS Reference Sans Serif" panose="020B0604030504040204" pitchFamily="34" charset="0"/>
              </a:rPr>
              <a:t>Server Operators: </a:t>
            </a:r>
            <a:r>
              <a:rPr lang="en-US" sz="2400" b="0" dirty="0">
                <a:solidFill>
                  <a:srgbClr val="505050">
                    <a:lumMod val="50000"/>
                  </a:srgbClr>
                </a:solidFill>
                <a:latin typeface="MS Reference Sans Serif" panose="020B0604030504040204" pitchFamily="34" charset="0"/>
              </a:rPr>
              <a:t>can administer domain servers </a:t>
            </a:r>
          </a:p>
          <a:p>
            <a:pPr marL="342900" lvl="0" indent="-342900">
              <a:lnSpc>
                <a:spcPct val="90000"/>
              </a:lnSpc>
              <a:spcBef>
                <a:spcPts val="0"/>
              </a:spcBef>
              <a:spcAft>
                <a:spcPts val="0"/>
              </a:spcAft>
              <a:buFont typeface="Arial" panose="020B0604020202020204" pitchFamily="34" charset="0"/>
              <a:buChar char="•"/>
              <a:defRPr/>
            </a:pPr>
            <a:r>
              <a:rPr lang="en-US" sz="2400" b="0" dirty="0">
                <a:solidFill>
                  <a:schemeClr val="tx2">
                    <a:lumMod val="75000"/>
                    <a:lumOff val="25000"/>
                  </a:schemeClr>
                </a:solidFill>
                <a:latin typeface="MS Reference Sans Serif" panose="020B0604030504040204" pitchFamily="34" charset="0"/>
              </a:rPr>
              <a:t>Remote Desktop Users: </a:t>
            </a:r>
            <a:r>
              <a:rPr lang="en-US" sz="2400" b="0" dirty="0">
                <a:solidFill>
                  <a:srgbClr val="505050">
                    <a:lumMod val="50000"/>
                  </a:srgbClr>
                </a:solidFill>
                <a:latin typeface="MS Reference Sans Serif" panose="020B0604030504040204" pitchFamily="34" charset="0"/>
              </a:rPr>
              <a:t>Remotely log on to domain controllers in the domain.  </a:t>
            </a:r>
          </a:p>
          <a:p>
            <a:pPr marL="342900" lvl="0" indent="-342900">
              <a:lnSpc>
                <a:spcPct val="90000"/>
              </a:lnSpc>
              <a:spcBef>
                <a:spcPts val="0"/>
              </a:spcBef>
              <a:spcAft>
                <a:spcPts val="0"/>
              </a:spcAft>
              <a:buFont typeface="Arial" panose="020B0604020202020204" pitchFamily="34" charset="0"/>
              <a:buChar char="•"/>
              <a:defRPr/>
            </a:pPr>
            <a:r>
              <a:rPr lang="en-US" sz="2400" b="0" dirty="0">
                <a:solidFill>
                  <a:schemeClr val="tx2">
                    <a:lumMod val="75000"/>
                    <a:lumOff val="25000"/>
                  </a:schemeClr>
                </a:solidFill>
                <a:latin typeface="MS Reference Sans Serif" panose="020B0604030504040204" pitchFamily="34" charset="0"/>
              </a:rPr>
              <a:t>Exchange Groups: </a:t>
            </a:r>
            <a:r>
              <a:rPr lang="en-US" sz="2400" b="0" dirty="0" err="1">
                <a:solidFill>
                  <a:srgbClr val="505050">
                    <a:lumMod val="50000"/>
                  </a:srgbClr>
                </a:solidFill>
                <a:latin typeface="MS Reference Sans Serif" panose="020B0604030504040204" pitchFamily="34" charset="0"/>
              </a:rPr>
              <a:t>writeDACL</a:t>
            </a:r>
            <a:r>
              <a:rPr lang="en-US" sz="2400" b="0" dirty="0">
                <a:solidFill>
                  <a:srgbClr val="505050">
                    <a:lumMod val="50000"/>
                  </a:srgbClr>
                </a:solidFill>
                <a:latin typeface="MS Reference Sans Serif" panose="020B0604030504040204" pitchFamily="34" charset="0"/>
              </a:rPr>
              <a:t> on root of domain</a:t>
            </a:r>
            <a:endParaRPr kumimoji="0" lang="en-US" sz="2400" b="0" i="0" u="none" strike="noStrike" kern="1200" cap="none" spc="0" normalizeH="0" baseline="0" noProof="0" dirty="0">
              <a:ln>
                <a:noFill/>
              </a:ln>
              <a:solidFill>
                <a:srgbClr val="505050">
                  <a:lumMod val="50000"/>
                </a:srgbClr>
              </a:solidFill>
              <a:effectLst/>
              <a:uLnTx/>
              <a:uFillTx/>
              <a:latin typeface="MS Reference Sans Serif" panose="020B0604030504040204" pitchFamily="34" charset="0"/>
            </a:endParaRPr>
          </a:p>
        </p:txBody>
      </p:sp>
      <p:cxnSp>
        <p:nvCxnSpPr>
          <p:cNvPr id="7" name="Straight Connector 6">
            <a:extLst>
              <a:ext uri="{FF2B5EF4-FFF2-40B4-BE49-F238E27FC236}">
                <a16:creationId xmlns:a16="http://schemas.microsoft.com/office/drawing/2014/main" id="{DDF74805-22AE-4D3D-B2CA-C7EDAE1E3617}"/>
              </a:ext>
            </a:extLst>
          </p:cNvPr>
          <p:cNvCxnSpPr/>
          <p:nvPr/>
        </p:nvCxnSpPr>
        <p:spPr>
          <a:xfrm>
            <a:off x="1730600" y="914400"/>
            <a:ext cx="8556400" cy="0"/>
          </a:xfrm>
          <a:prstGeom prst="line">
            <a:avLst/>
          </a:prstGeom>
          <a:ln>
            <a:solidFill>
              <a:srgbClr val="C00000"/>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2673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0" end="0"/>
                                            </p:txEl>
                                          </p:spTgt>
                                        </p:tgtEl>
                                        <p:attrNameLst>
                                          <p:attrName>ppt_c</p:attrName>
                                        </p:attrNameLst>
                                      </p:cBhvr>
                                      <p:to>
                                        <a:srgbClr val="C0C0C0"/>
                                      </p:to>
                                    </p:animClr>
                                  </p:subTnLst>
                                </p:cTn>
                              </p:par>
                            </p:childTnLst>
                          </p:cTn>
                        </p:par>
                      </p:childTnLst>
                    </p:cTn>
                  </p:par>
                  <p:par>
                    <p:cTn id="7" fill="hold">
                      <p:stCondLst>
                        <p:cond delay="indefinite"/>
                      </p:stCondLst>
                      <p:childTnLst>
                        <p:par>
                          <p:cTn id="8" fill="hold">
                            <p:stCondLst>
                              <p:cond delay="0"/>
                            </p:stCondLst>
                            <p:childTnLst>
                              <p:par>
                                <p:cTn id="9" presetID="30" presetClass="emph" presetSubtype="0" fill="hold" nodeType="clickEffect">
                                  <p:stCondLst>
                                    <p:cond delay="0"/>
                                  </p:stCondLst>
                                  <p:childTnLst>
                                    <p:animClr clrSpc="hsl" dir="cw">
                                      <p:cBhvr override="childStyle">
                                        <p:cTn id="10" dur="500" fill="hold"/>
                                        <p:tgtEl>
                                          <p:spTgt spid="6">
                                            <p:txEl>
                                              <p:pRg st="0" end="0"/>
                                            </p:txEl>
                                          </p:spTgt>
                                        </p:tgtEl>
                                        <p:attrNameLst>
                                          <p:attrName>style.color</p:attrName>
                                        </p:attrNameLst>
                                      </p:cBhvr>
                                      <p:by>
                                        <p:hsl h="0" s="12549" l="25098"/>
                                      </p:by>
                                    </p:animClr>
                                    <p:animClr clrSpc="hsl" dir="cw">
                                      <p:cBhvr>
                                        <p:cTn id="11" dur="500" fill="hold"/>
                                        <p:tgtEl>
                                          <p:spTgt spid="6">
                                            <p:txEl>
                                              <p:pRg st="0" end="0"/>
                                            </p:txEl>
                                          </p:spTgt>
                                        </p:tgtEl>
                                        <p:attrNameLst>
                                          <p:attrName>fillcolor</p:attrName>
                                        </p:attrNameLst>
                                      </p:cBhvr>
                                      <p:by>
                                        <p:hsl h="0" s="12549" l="25098"/>
                                      </p:by>
                                    </p:animClr>
                                    <p:animClr clrSpc="hsl" dir="cw">
                                      <p:cBhvr>
                                        <p:cTn id="12" dur="500" fill="hold"/>
                                        <p:tgtEl>
                                          <p:spTgt spid="6">
                                            <p:txEl>
                                              <p:pRg st="0" end="0"/>
                                            </p:txEl>
                                          </p:spTgt>
                                        </p:tgtEl>
                                        <p:attrNameLst>
                                          <p:attrName>stroke.color</p:attrName>
                                        </p:attrNameLst>
                                      </p:cBhvr>
                                      <p:by>
                                        <p:hsl h="0" s="12549" l="25098"/>
                                      </p:by>
                                    </p:animClr>
                                    <p:set>
                                      <p:cBhvr>
                                        <p:cTn id="13" dur="500" fill="hold"/>
                                        <p:tgtEl>
                                          <p:spTgt spid="6">
                                            <p:txEl>
                                              <p:pRg st="0" end="0"/>
                                            </p:txEl>
                                          </p:spTgt>
                                        </p:tgtEl>
                                        <p:attrNameLst>
                                          <p:attrName>fill.type</p:attrName>
                                        </p:attrNameLst>
                                      </p:cBhvr>
                                      <p:to>
                                        <p:strVal val="solid"/>
                                      </p:to>
                                    </p:set>
                                  </p:childTnLst>
                                  <p:subTnLst>
                                    <p:animClr clrSpc="rgb" dir="cw">
                                      <p:cBhvr override="childStyle">
                                        <p:cTn dur="1" fill="hold" display="0" masterRel="nextClick" afterEffect="1"/>
                                        <p:tgtEl>
                                          <p:spTgt spid="6">
                                            <p:txEl>
                                              <p:pRg st="0" end="0"/>
                                            </p:txEl>
                                          </p:spTgt>
                                        </p:tgtEl>
                                        <p:attrNameLst>
                                          <p:attrName>ppt_c</p:attrName>
                                        </p:attrNameLst>
                                      </p:cBhvr>
                                      <p:to>
                                        <a:srgbClr val="C0C0C0"/>
                                      </p:to>
                                    </p:animClr>
                                  </p:sub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1" end="1"/>
                                            </p:txEl>
                                          </p:spTgt>
                                        </p:tgtEl>
                                        <p:attrNameLst>
                                          <p:attrName>ppt_c</p:attrName>
                                        </p:attrNameLst>
                                      </p:cBhvr>
                                      <p:to>
                                        <a:srgbClr val="C0C0C0"/>
                                      </p:to>
                                    </p:animClr>
                                  </p:subTnLst>
                                </p:cTn>
                              </p:par>
                            </p:childTnLst>
                          </p:cTn>
                        </p:par>
                      </p:childTnLst>
                    </p:cTn>
                  </p:par>
                  <p:par>
                    <p:cTn id="18" fill="hold">
                      <p:stCondLst>
                        <p:cond delay="indefinite"/>
                      </p:stCondLst>
                      <p:childTnLst>
                        <p:par>
                          <p:cTn id="19" fill="hold">
                            <p:stCondLst>
                              <p:cond delay="0"/>
                            </p:stCondLst>
                            <p:childTnLst>
                              <p:par>
                                <p:cTn id="20" presetID="30" presetClass="emph" presetSubtype="0" fill="hold" nodeType="clickEffect">
                                  <p:stCondLst>
                                    <p:cond delay="0"/>
                                  </p:stCondLst>
                                  <p:childTnLst>
                                    <p:animClr clrSpc="hsl" dir="cw">
                                      <p:cBhvr override="childStyle">
                                        <p:cTn id="21" dur="500" fill="hold"/>
                                        <p:tgtEl>
                                          <p:spTgt spid="6">
                                            <p:txEl>
                                              <p:pRg st="1" end="1"/>
                                            </p:txEl>
                                          </p:spTgt>
                                        </p:tgtEl>
                                        <p:attrNameLst>
                                          <p:attrName>style.color</p:attrName>
                                        </p:attrNameLst>
                                      </p:cBhvr>
                                      <p:by>
                                        <p:hsl h="0" s="12549" l="25098"/>
                                      </p:by>
                                    </p:animClr>
                                    <p:animClr clrSpc="hsl" dir="cw">
                                      <p:cBhvr>
                                        <p:cTn id="22" dur="500" fill="hold"/>
                                        <p:tgtEl>
                                          <p:spTgt spid="6">
                                            <p:txEl>
                                              <p:pRg st="1" end="1"/>
                                            </p:txEl>
                                          </p:spTgt>
                                        </p:tgtEl>
                                        <p:attrNameLst>
                                          <p:attrName>fillcolor</p:attrName>
                                        </p:attrNameLst>
                                      </p:cBhvr>
                                      <p:by>
                                        <p:hsl h="0" s="12549" l="25098"/>
                                      </p:by>
                                    </p:animClr>
                                    <p:animClr clrSpc="hsl" dir="cw">
                                      <p:cBhvr>
                                        <p:cTn id="23" dur="500" fill="hold"/>
                                        <p:tgtEl>
                                          <p:spTgt spid="6">
                                            <p:txEl>
                                              <p:pRg st="1" end="1"/>
                                            </p:txEl>
                                          </p:spTgt>
                                        </p:tgtEl>
                                        <p:attrNameLst>
                                          <p:attrName>stroke.color</p:attrName>
                                        </p:attrNameLst>
                                      </p:cBhvr>
                                      <p:by>
                                        <p:hsl h="0" s="12549" l="25098"/>
                                      </p:by>
                                    </p:animClr>
                                    <p:set>
                                      <p:cBhvr>
                                        <p:cTn id="24" dur="500" fill="hold"/>
                                        <p:tgtEl>
                                          <p:spTgt spid="6">
                                            <p:txEl>
                                              <p:pRg st="1" end="1"/>
                                            </p:txEl>
                                          </p:spTgt>
                                        </p:tgtEl>
                                        <p:attrNameLst>
                                          <p:attrName>fill.type</p:attrName>
                                        </p:attrNameLst>
                                      </p:cBhvr>
                                      <p:to>
                                        <p:strVal val="solid"/>
                                      </p:to>
                                    </p:set>
                                  </p:childTnLst>
                                  <p:subTnLst>
                                    <p:animClr clrSpc="rgb" dir="cw">
                                      <p:cBhvr override="childStyle">
                                        <p:cTn dur="1" fill="hold" display="0" masterRel="nextClick" afterEffect="1"/>
                                        <p:tgtEl>
                                          <p:spTgt spid="6">
                                            <p:txEl>
                                              <p:pRg st="1" end="1"/>
                                            </p:txEl>
                                          </p:spTgt>
                                        </p:tgtEl>
                                        <p:attrNameLst>
                                          <p:attrName>ppt_c</p:attrName>
                                        </p:attrNameLst>
                                      </p:cBhvr>
                                      <p:to>
                                        <a:srgbClr val="C0C0C0"/>
                                      </p:to>
                                    </p:animClr>
                                  </p:sub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animEffect transition="in" filter="fade">
                                      <p:cBhvr>
                                        <p:cTn id="29" dur="500"/>
                                        <p:tgtEl>
                                          <p:spTgt spid="6">
                                            <p:txEl>
                                              <p:pRg st="2" end="2"/>
                                            </p:txEl>
                                          </p:spTgt>
                                        </p:tgtEl>
                                      </p:cBhvr>
                                    </p:animEffect>
                                  </p:childTnLst>
                                  <p:subTnLst>
                                    <p:animClr clrSpc="rgb" dir="cw">
                                      <p:cBhvr override="childStyle">
                                        <p:cTn dur="1" fill="hold" display="0" masterRel="nextClick" afterEffect="1"/>
                                        <p:tgtEl>
                                          <p:spTgt spid="6">
                                            <p:txEl>
                                              <p:pRg st="2" end="2"/>
                                            </p:txEl>
                                          </p:spTgt>
                                        </p:tgtEl>
                                        <p:attrNameLst>
                                          <p:attrName>ppt_c</p:attrName>
                                        </p:attrNameLst>
                                      </p:cBhvr>
                                      <p:to>
                                        <a:srgbClr val="C0C0C0"/>
                                      </p:to>
                                    </p:animClr>
                                  </p:subTnLst>
                                </p:cTn>
                              </p:par>
                            </p:childTnLst>
                          </p:cTn>
                        </p:par>
                      </p:childTnLst>
                    </p:cTn>
                  </p:par>
                  <p:par>
                    <p:cTn id="30" fill="hold">
                      <p:stCondLst>
                        <p:cond delay="indefinite"/>
                      </p:stCondLst>
                      <p:childTnLst>
                        <p:par>
                          <p:cTn id="31" fill="hold">
                            <p:stCondLst>
                              <p:cond delay="0"/>
                            </p:stCondLst>
                            <p:childTnLst>
                              <p:par>
                                <p:cTn id="32" presetID="30" presetClass="emph" presetSubtype="0" fill="hold" nodeType="clickEffect">
                                  <p:stCondLst>
                                    <p:cond delay="0"/>
                                  </p:stCondLst>
                                  <p:childTnLst>
                                    <p:animClr clrSpc="hsl" dir="cw">
                                      <p:cBhvr override="childStyle">
                                        <p:cTn id="33" dur="500" fill="hold"/>
                                        <p:tgtEl>
                                          <p:spTgt spid="6">
                                            <p:txEl>
                                              <p:pRg st="2" end="2"/>
                                            </p:txEl>
                                          </p:spTgt>
                                        </p:tgtEl>
                                        <p:attrNameLst>
                                          <p:attrName>style.color</p:attrName>
                                        </p:attrNameLst>
                                      </p:cBhvr>
                                      <p:by>
                                        <p:hsl h="0" s="12549" l="25098"/>
                                      </p:by>
                                    </p:animClr>
                                    <p:animClr clrSpc="hsl" dir="cw">
                                      <p:cBhvr>
                                        <p:cTn id="34" dur="500" fill="hold"/>
                                        <p:tgtEl>
                                          <p:spTgt spid="6">
                                            <p:txEl>
                                              <p:pRg st="2" end="2"/>
                                            </p:txEl>
                                          </p:spTgt>
                                        </p:tgtEl>
                                        <p:attrNameLst>
                                          <p:attrName>fillcolor</p:attrName>
                                        </p:attrNameLst>
                                      </p:cBhvr>
                                      <p:by>
                                        <p:hsl h="0" s="12549" l="25098"/>
                                      </p:by>
                                    </p:animClr>
                                    <p:animClr clrSpc="hsl" dir="cw">
                                      <p:cBhvr>
                                        <p:cTn id="35" dur="500" fill="hold"/>
                                        <p:tgtEl>
                                          <p:spTgt spid="6">
                                            <p:txEl>
                                              <p:pRg st="2" end="2"/>
                                            </p:txEl>
                                          </p:spTgt>
                                        </p:tgtEl>
                                        <p:attrNameLst>
                                          <p:attrName>stroke.color</p:attrName>
                                        </p:attrNameLst>
                                      </p:cBhvr>
                                      <p:by>
                                        <p:hsl h="0" s="12549" l="25098"/>
                                      </p:by>
                                    </p:animClr>
                                    <p:set>
                                      <p:cBhvr>
                                        <p:cTn id="36" dur="500" fill="hold"/>
                                        <p:tgtEl>
                                          <p:spTgt spid="6">
                                            <p:txEl>
                                              <p:pRg st="2" end="2"/>
                                            </p:txEl>
                                          </p:spTgt>
                                        </p:tgtEl>
                                        <p:attrNameLst>
                                          <p:attrName>fill.type</p:attrName>
                                        </p:attrNameLst>
                                      </p:cBhvr>
                                      <p:to>
                                        <p:strVal val="solid"/>
                                      </p:to>
                                    </p:set>
                                  </p:childTnLst>
                                  <p:subTnLst>
                                    <p:animClr clrSpc="rgb" dir="cw">
                                      <p:cBhvr override="childStyle">
                                        <p:cTn dur="1" fill="hold" display="0" masterRel="nextClick" afterEffect="1"/>
                                        <p:tgtEl>
                                          <p:spTgt spid="6">
                                            <p:txEl>
                                              <p:pRg st="2" end="2"/>
                                            </p:txEl>
                                          </p:spTgt>
                                        </p:tgtEl>
                                        <p:attrNameLst>
                                          <p:attrName>ppt_c</p:attrName>
                                        </p:attrNameLst>
                                      </p:cBhvr>
                                      <p:to>
                                        <a:srgbClr val="C0C0C0"/>
                                      </p:to>
                                    </p:animClr>
                                  </p:sub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6">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3" end="3"/>
                                            </p:txEl>
                                          </p:spTgt>
                                        </p:tgtEl>
                                        <p:attrNameLst>
                                          <p:attrName>ppt_c</p:attrName>
                                        </p:attrNameLst>
                                      </p:cBhvr>
                                      <p:to>
                                        <a:srgbClr val="C0C0C0"/>
                                      </p:to>
                                    </p:animClr>
                                  </p:subTnLst>
                                </p:cTn>
                              </p:par>
                            </p:childTnLst>
                          </p:cTn>
                        </p:par>
                      </p:childTnLst>
                    </p:cTn>
                  </p:par>
                  <p:par>
                    <p:cTn id="41" fill="hold">
                      <p:stCondLst>
                        <p:cond delay="indefinite"/>
                      </p:stCondLst>
                      <p:childTnLst>
                        <p:par>
                          <p:cTn id="42" fill="hold">
                            <p:stCondLst>
                              <p:cond delay="0"/>
                            </p:stCondLst>
                            <p:childTnLst>
                              <p:par>
                                <p:cTn id="43" presetID="30" presetClass="emph" presetSubtype="0" fill="hold" nodeType="clickEffect">
                                  <p:stCondLst>
                                    <p:cond delay="0"/>
                                  </p:stCondLst>
                                  <p:childTnLst>
                                    <p:animClr clrSpc="hsl" dir="cw">
                                      <p:cBhvr override="childStyle">
                                        <p:cTn id="44" dur="500" fill="hold"/>
                                        <p:tgtEl>
                                          <p:spTgt spid="6">
                                            <p:txEl>
                                              <p:pRg st="3" end="3"/>
                                            </p:txEl>
                                          </p:spTgt>
                                        </p:tgtEl>
                                        <p:attrNameLst>
                                          <p:attrName>style.color</p:attrName>
                                        </p:attrNameLst>
                                      </p:cBhvr>
                                      <p:by>
                                        <p:hsl h="0" s="12549" l="25098"/>
                                      </p:by>
                                    </p:animClr>
                                    <p:animClr clrSpc="hsl" dir="cw">
                                      <p:cBhvr>
                                        <p:cTn id="45" dur="500" fill="hold"/>
                                        <p:tgtEl>
                                          <p:spTgt spid="6">
                                            <p:txEl>
                                              <p:pRg st="3" end="3"/>
                                            </p:txEl>
                                          </p:spTgt>
                                        </p:tgtEl>
                                        <p:attrNameLst>
                                          <p:attrName>fillcolor</p:attrName>
                                        </p:attrNameLst>
                                      </p:cBhvr>
                                      <p:by>
                                        <p:hsl h="0" s="12549" l="25098"/>
                                      </p:by>
                                    </p:animClr>
                                    <p:animClr clrSpc="hsl" dir="cw">
                                      <p:cBhvr>
                                        <p:cTn id="46" dur="500" fill="hold"/>
                                        <p:tgtEl>
                                          <p:spTgt spid="6">
                                            <p:txEl>
                                              <p:pRg st="3" end="3"/>
                                            </p:txEl>
                                          </p:spTgt>
                                        </p:tgtEl>
                                        <p:attrNameLst>
                                          <p:attrName>stroke.color</p:attrName>
                                        </p:attrNameLst>
                                      </p:cBhvr>
                                      <p:by>
                                        <p:hsl h="0" s="12549" l="25098"/>
                                      </p:by>
                                    </p:animClr>
                                    <p:set>
                                      <p:cBhvr>
                                        <p:cTn id="47" dur="500" fill="hold"/>
                                        <p:tgtEl>
                                          <p:spTgt spid="6">
                                            <p:txEl>
                                              <p:pRg st="3" end="3"/>
                                            </p:txEl>
                                          </p:spTgt>
                                        </p:tgtEl>
                                        <p:attrNameLst>
                                          <p:attrName>fill.type</p:attrName>
                                        </p:attrNameLst>
                                      </p:cBhvr>
                                      <p:to>
                                        <p:strVal val="solid"/>
                                      </p:to>
                                    </p:set>
                                  </p:childTnLst>
                                  <p:subTnLst>
                                    <p:animClr clrSpc="rgb" dir="cw">
                                      <p:cBhvr override="childStyle">
                                        <p:cTn dur="1" fill="hold" display="0" masterRel="nextClick" afterEffect="1"/>
                                        <p:tgtEl>
                                          <p:spTgt spid="6">
                                            <p:txEl>
                                              <p:pRg st="3" end="3"/>
                                            </p:txEl>
                                          </p:spTgt>
                                        </p:tgtEl>
                                        <p:attrNameLst>
                                          <p:attrName>ppt_c</p:attrName>
                                        </p:attrNameLst>
                                      </p:cBhvr>
                                      <p:to>
                                        <a:srgbClr val="C0C0C0"/>
                                      </p:to>
                                    </p:animClr>
                                  </p:sub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6">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4" end="4"/>
                                            </p:txEl>
                                          </p:spTgt>
                                        </p:tgtEl>
                                        <p:attrNameLst>
                                          <p:attrName>ppt_c</p:attrName>
                                        </p:attrNameLst>
                                      </p:cBhvr>
                                      <p:to>
                                        <a:srgbClr val="C0C0C0"/>
                                      </p:to>
                                    </p:animClr>
                                  </p:subTnLst>
                                </p:cTn>
                              </p:par>
                            </p:childTnLst>
                          </p:cTn>
                        </p:par>
                      </p:childTnLst>
                    </p:cTn>
                  </p:par>
                  <p:par>
                    <p:cTn id="52" fill="hold">
                      <p:stCondLst>
                        <p:cond delay="indefinite"/>
                      </p:stCondLst>
                      <p:childTnLst>
                        <p:par>
                          <p:cTn id="53" fill="hold">
                            <p:stCondLst>
                              <p:cond delay="0"/>
                            </p:stCondLst>
                            <p:childTnLst>
                              <p:par>
                                <p:cTn id="54" presetID="30" presetClass="emph" presetSubtype="0" fill="hold" nodeType="clickEffect">
                                  <p:stCondLst>
                                    <p:cond delay="0"/>
                                  </p:stCondLst>
                                  <p:childTnLst>
                                    <p:animClr clrSpc="hsl" dir="cw">
                                      <p:cBhvr override="childStyle">
                                        <p:cTn id="55" dur="500" fill="hold"/>
                                        <p:tgtEl>
                                          <p:spTgt spid="6">
                                            <p:txEl>
                                              <p:pRg st="4" end="4"/>
                                            </p:txEl>
                                          </p:spTgt>
                                        </p:tgtEl>
                                        <p:attrNameLst>
                                          <p:attrName>style.color</p:attrName>
                                        </p:attrNameLst>
                                      </p:cBhvr>
                                      <p:by>
                                        <p:hsl h="0" s="12549" l="25098"/>
                                      </p:by>
                                    </p:animClr>
                                    <p:animClr clrSpc="hsl" dir="cw">
                                      <p:cBhvr>
                                        <p:cTn id="56" dur="500" fill="hold"/>
                                        <p:tgtEl>
                                          <p:spTgt spid="6">
                                            <p:txEl>
                                              <p:pRg st="4" end="4"/>
                                            </p:txEl>
                                          </p:spTgt>
                                        </p:tgtEl>
                                        <p:attrNameLst>
                                          <p:attrName>fillcolor</p:attrName>
                                        </p:attrNameLst>
                                      </p:cBhvr>
                                      <p:by>
                                        <p:hsl h="0" s="12549" l="25098"/>
                                      </p:by>
                                    </p:animClr>
                                    <p:animClr clrSpc="hsl" dir="cw">
                                      <p:cBhvr>
                                        <p:cTn id="57" dur="500" fill="hold"/>
                                        <p:tgtEl>
                                          <p:spTgt spid="6">
                                            <p:txEl>
                                              <p:pRg st="4" end="4"/>
                                            </p:txEl>
                                          </p:spTgt>
                                        </p:tgtEl>
                                        <p:attrNameLst>
                                          <p:attrName>stroke.color</p:attrName>
                                        </p:attrNameLst>
                                      </p:cBhvr>
                                      <p:by>
                                        <p:hsl h="0" s="12549" l="25098"/>
                                      </p:by>
                                    </p:animClr>
                                    <p:set>
                                      <p:cBhvr>
                                        <p:cTn id="58" dur="500" fill="hold"/>
                                        <p:tgtEl>
                                          <p:spTgt spid="6">
                                            <p:txEl>
                                              <p:pRg st="4" end="4"/>
                                            </p:txEl>
                                          </p:spTgt>
                                        </p:tgtEl>
                                        <p:attrNameLst>
                                          <p:attrName>fill.type</p:attrName>
                                        </p:attrNameLst>
                                      </p:cBhvr>
                                      <p:to>
                                        <p:strVal val="solid"/>
                                      </p:to>
                                    </p:set>
                                  </p:childTnLst>
                                  <p:subTnLst>
                                    <p:animClr clrSpc="rgb" dir="cw">
                                      <p:cBhvr override="childStyle">
                                        <p:cTn dur="1" fill="hold" display="0" masterRel="nextClick" afterEffect="1"/>
                                        <p:tgtEl>
                                          <p:spTgt spid="6">
                                            <p:txEl>
                                              <p:pRg st="4" end="4"/>
                                            </p:txEl>
                                          </p:spTgt>
                                        </p:tgtEl>
                                        <p:attrNameLst>
                                          <p:attrName>ppt_c</p:attrName>
                                        </p:attrNameLst>
                                      </p:cBhvr>
                                      <p:to>
                                        <a:srgbClr val="C0C0C0"/>
                                      </p:to>
                                    </p:animClr>
                                  </p:sub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6">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5" end="5"/>
                                            </p:txEl>
                                          </p:spTgt>
                                        </p:tgtEl>
                                        <p:attrNameLst>
                                          <p:attrName>ppt_c</p:attrName>
                                        </p:attrNameLst>
                                      </p:cBhvr>
                                      <p:to>
                                        <a:srgbClr val="C0C0C0"/>
                                      </p:to>
                                    </p:animClr>
                                  </p:subTnLst>
                                </p:cTn>
                              </p:par>
                            </p:childTnLst>
                          </p:cTn>
                        </p:par>
                      </p:childTnLst>
                    </p:cTn>
                  </p:par>
                  <p:par>
                    <p:cTn id="63" fill="hold">
                      <p:stCondLst>
                        <p:cond delay="indefinite"/>
                      </p:stCondLst>
                      <p:childTnLst>
                        <p:par>
                          <p:cTn id="64" fill="hold">
                            <p:stCondLst>
                              <p:cond delay="0"/>
                            </p:stCondLst>
                            <p:childTnLst>
                              <p:par>
                                <p:cTn id="65" presetID="30" presetClass="emph" presetSubtype="0" fill="hold" nodeType="clickEffect">
                                  <p:stCondLst>
                                    <p:cond delay="0"/>
                                  </p:stCondLst>
                                  <p:childTnLst>
                                    <p:animClr clrSpc="hsl" dir="cw">
                                      <p:cBhvr override="childStyle">
                                        <p:cTn id="66" dur="500" fill="hold"/>
                                        <p:tgtEl>
                                          <p:spTgt spid="6">
                                            <p:txEl>
                                              <p:pRg st="5" end="5"/>
                                            </p:txEl>
                                          </p:spTgt>
                                        </p:tgtEl>
                                        <p:attrNameLst>
                                          <p:attrName>style.color</p:attrName>
                                        </p:attrNameLst>
                                      </p:cBhvr>
                                      <p:by>
                                        <p:hsl h="0" s="12549" l="25098"/>
                                      </p:by>
                                    </p:animClr>
                                    <p:animClr clrSpc="hsl" dir="cw">
                                      <p:cBhvr>
                                        <p:cTn id="67" dur="500" fill="hold"/>
                                        <p:tgtEl>
                                          <p:spTgt spid="6">
                                            <p:txEl>
                                              <p:pRg st="5" end="5"/>
                                            </p:txEl>
                                          </p:spTgt>
                                        </p:tgtEl>
                                        <p:attrNameLst>
                                          <p:attrName>fillcolor</p:attrName>
                                        </p:attrNameLst>
                                      </p:cBhvr>
                                      <p:by>
                                        <p:hsl h="0" s="12549" l="25098"/>
                                      </p:by>
                                    </p:animClr>
                                    <p:animClr clrSpc="hsl" dir="cw">
                                      <p:cBhvr>
                                        <p:cTn id="68" dur="500" fill="hold"/>
                                        <p:tgtEl>
                                          <p:spTgt spid="6">
                                            <p:txEl>
                                              <p:pRg st="5" end="5"/>
                                            </p:txEl>
                                          </p:spTgt>
                                        </p:tgtEl>
                                        <p:attrNameLst>
                                          <p:attrName>stroke.color</p:attrName>
                                        </p:attrNameLst>
                                      </p:cBhvr>
                                      <p:by>
                                        <p:hsl h="0" s="12549" l="25098"/>
                                      </p:by>
                                    </p:animClr>
                                    <p:set>
                                      <p:cBhvr>
                                        <p:cTn id="69" dur="500" fill="hold"/>
                                        <p:tgtEl>
                                          <p:spTgt spid="6">
                                            <p:txEl>
                                              <p:pRg st="5" end="5"/>
                                            </p:txEl>
                                          </p:spTgt>
                                        </p:tgtEl>
                                        <p:attrNameLst>
                                          <p:attrName>fill.type</p:attrName>
                                        </p:attrNameLst>
                                      </p:cBhvr>
                                      <p:to>
                                        <p:strVal val="solid"/>
                                      </p:to>
                                    </p:set>
                                  </p:childTnLst>
                                  <p:subTnLst>
                                    <p:animClr clrSpc="rgb" dir="cw">
                                      <p:cBhvr override="childStyle">
                                        <p:cTn dur="1" fill="hold" display="0" masterRel="nextClick" afterEffect="1"/>
                                        <p:tgtEl>
                                          <p:spTgt spid="6">
                                            <p:txEl>
                                              <p:pRg st="5" end="5"/>
                                            </p:txEl>
                                          </p:spTgt>
                                        </p:tgtEl>
                                        <p:attrNameLst>
                                          <p:attrName>ppt_c</p:attrName>
                                        </p:attrNameLst>
                                      </p:cBhvr>
                                      <p:to>
                                        <a:srgbClr val="C0C0C0"/>
                                      </p:to>
                                    </p:animClr>
                                  </p:subTnLst>
                                </p:cTn>
                              </p:par>
                            </p:childTnLst>
                          </p:cTn>
                        </p:par>
                      </p:childTnLst>
                    </p:cTn>
                  </p:par>
                  <p:par>
                    <p:cTn id="70" fill="hold">
                      <p:stCondLst>
                        <p:cond delay="indefinite"/>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0"/>
                                          </p:stCondLst>
                                        </p:cTn>
                                        <p:tgtEl>
                                          <p:spTgt spid="6">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6" end="6"/>
                                            </p:txEl>
                                          </p:spTgt>
                                        </p:tgtEl>
                                        <p:attrNameLst>
                                          <p:attrName>ppt_c</p:attrName>
                                        </p:attrNameLst>
                                      </p:cBhvr>
                                      <p:to>
                                        <a:srgbClr val="C0C0C0"/>
                                      </p:to>
                                    </p:animClr>
                                  </p:subTnLst>
                                </p:cTn>
                              </p:par>
                            </p:childTnLst>
                          </p:cTn>
                        </p:par>
                      </p:childTnLst>
                    </p:cTn>
                  </p:par>
                  <p:par>
                    <p:cTn id="74" fill="hold">
                      <p:stCondLst>
                        <p:cond delay="indefinite"/>
                      </p:stCondLst>
                      <p:childTnLst>
                        <p:par>
                          <p:cTn id="75" fill="hold">
                            <p:stCondLst>
                              <p:cond delay="0"/>
                            </p:stCondLst>
                            <p:childTnLst>
                              <p:par>
                                <p:cTn id="76" presetID="30" presetClass="emph" presetSubtype="0" fill="hold" nodeType="clickEffect">
                                  <p:stCondLst>
                                    <p:cond delay="0"/>
                                  </p:stCondLst>
                                  <p:childTnLst>
                                    <p:animClr clrSpc="hsl" dir="cw">
                                      <p:cBhvr override="childStyle">
                                        <p:cTn id="77" dur="500" fill="hold"/>
                                        <p:tgtEl>
                                          <p:spTgt spid="6">
                                            <p:txEl>
                                              <p:pRg st="6" end="6"/>
                                            </p:txEl>
                                          </p:spTgt>
                                        </p:tgtEl>
                                        <p:attrNameLst>
                                          <p:attrName>style.color</p:attrName>
                                        </p:attrNameLst>
                                      </p:cBhvr>
                                      <p:by>
                                        <p:hsl h="0" s="12549" l="25098"/>
                                      </p:by>
                                    </p:animClr>
                                    <p:animClr clrSpc="hsl" dir="cw">
                                      <p:cBhvr>
                                        <p:cTn id="78" dur="500" fill="hold"/>
                                        <p:tgtEl>
                                          <p:spTgt spid="6">
                                            <p:txEl>
                                              <p:pRg st="6" end="6"/>
                                            </p:txEl>
                                          </p:spTgt>
                                        </p:tgtEl>
                                        <p:attrNameLst>
                                          <p:attrName>fillcolor</p:attrName>
                                        </p:attrNameLst>
                                      </p:cBhvr>
                                      <p:by>
                                        <p:hsl h="0" s="12549" l="25098"/>
                                      </p:by>
                                    </p:animClr>
                                    <p:animClr clrSpc="hsl" dir="cw">
                                      <p:cBhvr>
                                        <p:cTn id="79" dur="500" fill="hold"/>
                                        <p:tgtEl>
                                          <p:spTgt spid="6">
                                            <p:txEl>
                                              <p:pRg st="6" end="6"/>
                                            </p:txEl>
                                          </p:spTgt>
                                        </p:tgtEl>
                                        <p:attrNameLst>
                                          <p:attrName>stroke.color</p:attrName>
                                        </p:attrNameLst>
                                      </p:cBhvr>
                                      <p:by>
                                        <p:hsl h="0" s="12549" l="25098"/>
                                      </p:by>
                                    </p:animClr>
                                    <p:set>
                                      <p:cBhvr>
                                        <p:cTn id="80" dur="500" fill="hold"/>
                                        <p:tgtEl>
                                          <p:spTgt spid="6">
                                            <p:txEl>
                                              <p:pRg st="6" end="6"/>
                                            </p:txEl>
                                          </p:spTgt>
                                        </p:tgtEl>
                                        <p:attrNameLst>
                                          <p:attrName>fill.type</p:attrName>
                                        </p:attrNameLst>
                                      </p:cBhvr>
                                      <p:to>
                                        <p:strVal val="solid"/>
                                      </p:to>
                                    </p:set>
                                  </p:childTnLst>
                                  <p:subTnLst>
                                    <p:animClr clrSpc="rgb" dir="cw">
                                      <p:cBhvr override="childStyle">
                                        <p:cTn dur="1" fill="hold" display="0" masterRel="nextClick" afterEffect="1"/>
                                        <p:tgtEl>
                                          <p:spTgt spid="6">
                                            <p:txEl>
                                              <p:pRg st="6" end="6"/>
                                            </p:txEl>
                                          </p:spTgt>
                                        </p:tgtEl>
                                        <p:attrNameLst>
                                          <p:attrName>ppt_c</p:attrName>
                                        </p:attrNameLst>
                                      </p:cBhvr>
                                      <p:to>
                                        <a:srgbClr val="C0C0C0"/>
                                      </p:to>
                                    </p:animClr>
                                  </p:sub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6">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7" end="7"/>
                                            </p:txEl>
                                          </p:spTgt>
                                        </p:tgtEl>
                                        <p:attrNameLst>
                                          <p:attrName>ppt_c</p:attrName>
                                        </p:attrNameLst>
                                      </p:cBhvr>
                                      <p:to>
                                        <a:srgbClr val="C0C0C0"/>
                                      </p:to>
                                    </p:animClr>
                                  </p:subTnLst>
                                </p:cTn>
                              </p:par>
                            </p:childTnLst>
                          </p:cTn>
                        </p:par>
                      </p:childTnLst>
                    </p:cTn>
                  </p:par>
                  <p:par>
                    <p:cTn id="85" fill="hold">
                      <p:stCondLst>
                        <p:cond delay="indefinite"/>
                      </p:stCondLst>
                      <p:childTnLst>
                        <p:par>
                          <p:cTn id="86" fill="hold">
                            <p:stCondLst>
                              <p:cond delay="0"/>
                            </p:stCondLst>
                            <p:childTnLst>
                              <p:par>
                                <p:cTn id="87" presetID="30" presetClass="emph" presetSubtype="0" fill="hold" nodeType="clickEffect">
                                  <p:stCondLst>
                                    <p:cond delay="0"/>
                                  </p:stCondLst>
                                  <p:childTnLst>
                                    <p:animClr clrSpc="hsl" dir="cw">
                                      <p:cBhvr override="childStyle">
                                        <p:cTn id="88" dur="500" fill="hold"/>
                                        <p:tgtEl>
                                          <p:spTgt spid="6">
                                            <p:txEl>
                                              <p:pRg st="7" end="7"/>
                                            </p:txEl>
                                          </p:spTgt>
                                        </p:tgtEl>
                                        <p:attrNameLst>
                                          <p:attrName>style.color</p:attrName>
                                        </p:attrNameLst>
                                      </p:cBhvr>
                                      <p:by>
                                        <p:hsl h="0" s="12549" l="25098"/>
                                      </p:by>
                                    </p:animClr>
                                    <p:animClr clrSpc="hsl" dir="cw">
                                      <p:cBhvr>
                                        <p:cTn id="89" dur="500" fill="hold"/>
                                        <p:tgtEl>
                                          <p:spTgt spid="6">
                                            <p:txEl>
                                              <p:pRg st="7" end="7"/>
                                            </p:txEl>
                                          </p:spTgt>
                                        </p:tgtEl>
                                        <p:attrNameLst>
                                          <p:attrName>fillcolor</p:attrName>
                                        </p:attrNameLst>
                                      </p:cBhvr>
                                      <p:by>
                                        <p:hsl h="0" s="12549" l="25098"/>
                                      </p:by>
                                    </p:animClr>
                                    <p:animClr clrSpc="hsl" dir="cw">
                                      <p:cBhvr>
                                        <p:cTn id="90" dur="500" fill="hold"/>
                                        <p:tgtEl>
                                          <p:spTgt spid="6">
                                            <p:txEl>
                                              <p:pRg st="7" end="7"/>
                                            </p:txEl>
                                          </p:spTgt>
                                        </p:tgtEl>
                                        <p:attrNameLst>
                                          <p:attrName>stroke.color</p:attrName>
                                        </p:attrNameLst>
                                      </p:cBhvr>
                                      <p:by>
                                        <p:hsl h="0" s="12549" l="25098"/>
                                      </p:by>
                                    </p:animClr>
                                    <p:set>
                                      <p:cBhvr>
                                        <p:cTn id="91" dur="500" fill="hold"/>
                                        <p:tgtEl>
                                          <p:spTgt spid="6">
                                            <p:txEl>
                                              <p:pRg st="7" end="7"/>
                                            </p:txEl>
                                          </p:spTgt>
                                        </p:tgtEl>
                                        <p:attrNameLst>
                                          <p:attrName>fill.type</p:attrName>
                                        </p:attrNameLst>
                                      </p:cBhvr>
                                      <p:to>
                                        <p:strVal val="solid"/>
                                      </p:to>
                                    </p:set>
                                  </p:childTnLst>
                                  <p:subTnLst>
                                    <p:animClr clrSpc="rgb" dir="cw">
                                      <p:cBhvr override="childStyle">
                                        <p:cTn dur="1" fill="hold" display="0" masterRel="nextClick" afterEffect="1"/>
                                        <p:tgtEl>
                                          <p:spTgt spid="6">
                                            <p:txEl>
                                              <p:pRg st="7" end="7"/>
                                            </p:txEl>
                                          </p:spTgt>
                                        </p:tgtEl>
                                        <p:attrNameLst>
                                          <p:attrName>ppt_c</p:attrName>
                                        </p:attrNameLst>
                                      </p:cBhvr>
                                      <p:to>
                                        <a:srgbClr val="C0C0C0"/>
                                      </p:to>
                                    </p:animClr>
                                  </p:subTnLst>
                                </p:cTn>
                              </p:par>
                            </p:childTnLst>
                          </p:cTn>
                        </p:par>
                      </p:childTnLst>
                    </p:cTn>
                  </p:par>
                  <p:par>
                    <p:cTn id="92" fill="hold">
                      <p:stCondLst>
                        <p:cond delay="indefinite"/>
                      </p:stCondLst>
                      <p:childTnLst>
                        <p:par>
                          <p:cTn id="93" fill="hold">
                            <p:stCondLst>
                              <p:cond delay="0"/>
                            </p:stCondLst>
                            <p:childTnLst>
                              <p:par>
                                <p:cTn id="94" presetID="1" presetClass="entr" presetSubtype="0" fill="hold" nodeType="clickEffect">
                                  <p:stCondLst>
                                    <p:cond delay="0"/>
                                  </p:stCondLst>
                                  <p:childTnLst>
                                    <p:set>
                                      <p:cBhvr>
                                        <p:cTn id="95" dur="1" fill="hold">
                                          <p:stCondLst>
                                            <p:cond delay="0"/>
                                          </p:stCondLst>
                                        </p:cTn>
                                        <p:tgtEl>
                                          <p:spTgt spid="6">
                                            <p:txEl>
                                              <p:pRg st="8" end="8"/>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8" end="8"/>
                                            </p:txEl>
                                          </p:spTgt>
                                        </p:tgtEl>
                                        <p:attrNameLst>
                                          <p:attrName>ppt_c</p:attrName>
                                        </p:attrNameLst>
                                      </p:cBhvr>
                                      <p:to>
                                        <a:srgbClr val="C0C0C0"/>
                                      </p:to>
                                    </p:animClr>
                                  </p:subTnLst>
                                </p:cTn>
                              </p:par>
                            </p:childTnLst>
                          </p:cTn>
                        </p:par>
                      </p:childTnLst>
                    </p:cTn>
                  </p:par>
                  <p:par>
                    <p:cTn id="96" fill="hold">
                      <p:stCondLst>
                        <p:cond delay="indefinite"/>
                      </p:stCondLst>
                      <p:childTnLst>
                        <p:par>
                          <p:cTn id="97" fill="hold">
                            <p:stCondLst>
                              <p:cond delay="0"/>
                            </p:stCondLst>
                            <p:childTnLst>
                              <p:par>
                                <p:cTn id="98" presetID="30" presetClass="emph" presetSubtype="0" fill="hold" nodeType="clickEffect">
                                  <p:stCondLst>
                                    <p:cond delay="0"/>
                                  </p:stCondLst>
                                  <p:childTnLst>
                                    <p:animClr clrSpc="hsl" dir="cw">
                                      <p:cBhvr override="childStyle">
                                        <p:cTn id="99" dur="500" fill="hold"/>
                                        <p:tgtEl>
                                          <p:spTgt spid="6">
                                            <p:txEl>
                                              <p:pRg st="8" end="8"/>
                                            </p:txEl>
                                          </p:spTgt>
                                        </p:tgtEl>
                                        <p:attrNameLst>
                                          <p:attrName>style.color</p:attrName>
                                        </p:attrNameLst>
                                      </p:cBhvr>
                                      <p:by>
                                        <p:hsl h="0" s="12549" l="25098"/>
                                      </p:by>
                                    </p:animClr>
                                    <p:animClr clrSpc="hsl" dir="cw">
                                      <p:cBhvr>
                                        <p:cTn id="100" dur="500" fill="hold"/>
                                        <p:tgtEl>
                                          <p:spTgt spid="6">
                                            <p:txEl>
                                              <p:pRg st="8" end="8"/>
                                            </p:txEl>
                                          </p:spTgt>
                                        </p:tgtEl>
                                        <p:attrNameLst>
                                          <p:attrName>fillcolor</p:attrName>
                                        </p:attrNameLst>
                                      </p:cBhvr>
                                      <p:by>
                                        <p:hsl h="0" s="12549" l="25098"/>
                                      </p:by>
                                    </p:animClr>
                                    <p:animClr clrSpc="hsl" dir="cw">
                                      <p:cBhvr>
                                        <p:cTn id="101" dur="500" fill="hold"/>
                                        <p:tgtEl>
                                          <p:spTgt spid="6">
                                            <p:txEl>
                                              <p:pRg st="8" end="8"/>
                                            </p:txEl>
                                          </p:spTgt>
                                        </p:tgtEl>
                                        <p:attrNameLst>
                                          <p:attrName>stroke.color</p:attrName>
                                        </p:attrNameLst>
                                      </p:cBhvr>
                                      <p:by>
                                        <p:hsl h="0" s="12549" l="25098"/>
                                      </p:by>
                                    </p:animClr>
                                    <p:set>
                                      <p:cBhvr>
                                        <p:cTn id="102" dur="500" fill="hold"/>
                                        <p:tgtEl>
                                          <p:spTgt spid="6">
                                            <p:txEl>
                                              <p:pRg st="8" end="8"/>
                                            </p:txEl>
                                          </p:spTgt>
                                        </p:tgtEl>
                                        <p:attrNameLst>
                                          <p:attrName>fill.type</p:attrName>
                                        </p:attrNameLst>
                                      </p:cBhvr>
                                      <p:to>
                                        <p:strVal val="solid"/>
                                      </p:to>
                                    </p:set>
                                  </p:childTnLst>
                                  <p:subTnLst>
                                    <p:animClr clrSpc="rgb" dir="cw">
                                      <p:cBhvr override="childStyle">
                                        <p:cTn dur="1" fill="hold" display="0" masterRel="nextClick" afterEffect="1"/>
                                        <p:tgtEl>
                                          <p:spTgt spid="6">
                                            <p:txEl>
                                              <p:pRg st="8" end="8"/>
                                            </p:txEl>
                                          </p:spTgt>
                                        </p:tgtEl>
                                        <p:attrNameLst>
                                          <p:attrName>ppt_c</p:attrName>
                                        </p:attrNameLst>
                                      </p:cBhvr>
                                      <p:to>
                                        <a:srgbClr val="C0C0C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6257" y="228601"/>
            <a:ext cx="8572062" cy="606157"/>
          </a:xfrm>
        </p:spPr>
        <p:txBody>
          <a:bodyPr/>
          <a:lstStyle/>
          <a:p>
            <a:r>
              <a:rPr lang="en-US" sz="3970" dirty="0">
                <a:solidFill>
                  <a:srgbClr val="4B4B4B"/>
                </a:solidFill>
                <a:latin typeface="MS Reference Sans Serif" panose="020B0604030504040204" pitchFamily="34" charset="0"/>
              </a:rPr>
              <a:t>What is a Shadow Admin?</a:t>
            </a:r>
            <a:endParaRPr lang="en-US" sz="3970" dirty="0">
              <a:solidFill>
                <a:schemeClr val="accent6"/>
              </a:solidFill>
              <a:latin typeface="MS Reference Sans Serif" panose="020B0604030504040204" pitchFamily="34" charset="0"/>
            </a:endParaRPr>
          </a:p>
        </p:txBody>
      </p:sp>
      <p:sp>
        <p:nvSpPr>
          <p:cNvPr id="8" name="Rectangle 7"/>
          <p:cNvSpPr/>
          <p:nvPr/>
        </p:nvSpPr>
        <p:spPr bwMode="auto">
          <a:xfrm>
            <a:off x="9129461" y="1860258"/>
            <a:ext cx="1248859" cy="1344928"/>
          </a:xfrm>
          <a:prstGeom prst="rect">
            <a:avLst/>
          </a:prstGeom>
          <a:solidFill>
            <a:schemeClr val="bg1">
              <a:alpha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4" tIns="107571" rIns="134464" bIns="107571" numCol="1" spcCol="0" rtlCol="0" fromWordArt="0" anchor="t" anchorCtr="0" forceAA="0" compatLnSpc="1">
            <a:prstTxWarp prst="textNoShape">
              <a:avLst/>
            </a:prstTxWarp>
            <a:noAutofit/>
          </a:bodyPr>
          <a:lstStyle/>
          <a:p>
            <a:pPr algn="ctr" defTabSz="685647">
              <a:lnSpc>
                <a:spcPct val="90000"/>
              </a:lnSpc>
            </a:pPr>
            <a:endParaRPr lang="en-US" sz="1765" b="0" dirty="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9" name="Rectangle 8"/>
          <p:cNvSpPr/>
          <p:nvPr/>
        </p:nvSpPr>
        <p:spPr bwMode="auto">
          <a:xfrm>
            <a:off x="1870490" y="1860258"/>
            <a:ext cx="942466" cy="1344928"/>
          </a:xfrm>
          <a:prstGeom prst="rect">
            <a:avLst/>
          </a:prstGeom>
          <a:solidFill>
            <a:schemeClr val="bg1">
              <a:alpha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4" tIns="107571" rIns="134464" bIns="107571" numCol="1" spcCol="0" rtlCol="0" fromWordArt="0" anchor="t" anchorCtr="0" forceAA="0" compatLnSpc="1">
            <a:prstTxWarp prst="textNoShape">
              <a:avLst/>
            </a:prstTxWarp>
            <a:noAutofit/>
          </a:bodyPr>
          <a:lstStyle/>
          <a:p>
            <a:pPr algn="ctr" defTabSz="685647">
              <a:lnSpc>
                <a:spcPct val="90000"/>
              </a:lnSpc>
            </a:pPr>
            <a:endParaRPr lang="en-US" sz="1765" b="0" dirty="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6" name="TextBox 5">
            <a:extLst>
              <a:ext uri="{FF2B5EF4-FFF2-40B4-BE49-F238E27FC236}">
                <a16:creationId xmlns:a16="http://schemas.microsoft.com/office/drawing/2014/main" id="{470B9D1E-C151-4931-AC44-C239CF538C12}"/>
              </a:ext>
            </a:extLst>
          </p:cNvPr>
          <p:cNvSpPr txBox="1"/>
          <p:nvPr/>
        </p:nvSpPr>
        <p:spPr>
          <a:xfrm>
            <a:off x="609601" y="914401"/>
            <a:ext cx="9518120" cy="3517886"/>
          </a:xfrm>
          <a:prstGeom prst="rect">
            <a:avLst/>
          </a:prstGeom>
          <a:noFill/>
        </p:spPr>
        <p:txBody>
          <a:bodyPr wrap="square" lIns="182880" tIns="146304" rIns="182880" bIns="146304" rtlCol="0">
            <a:spAutoFit/>
          </a:bodyPr>
          <a:lstStyle/>
          <a:p>
            <a:pPr>
              <a:lnSpc>
                <a:spcPct val="90000"/>
              </a:lnSpc>
              <a:spcAft>
                <a:spcPts val="600"/>
              </a:spcAft>
            </a:pPr>
            <a:r>
              <a:rPr lang="en-US" sz="2400" b="0" dirty="0">
                <a:gradFill>
                  <a:gsLst>
                    <a:gs pos="2917">
                      <a:schemeClr val="tx1"/>
                    </a:gs>
                    <a:gs pos="30000">
                      <a:schemeClr val="tx1"/>
                    </a:gs>
                  </a:gsLst>
                  <a:lin ang="5400000" scaled="0"/>
                </a:gradFill>
                <a:latin typeface="MS Reference Sans Serif" panose="020B0604030504040204" pitchFamily="34" charset="0"/>
              </a:rPr>
              <a:t>A </a:t>
            </a:r>
            <a:r>
              <a:rPr lang="en-US" sz="2400" b="0" dirty="0">
                <a:solidFill>
                  <a:schemeClr val="tx2">
                    <a:lumMod val="75000"/>
                    <a:lumOff val="25000"/>
                  </a:schemeClr>
                </a:solidFill>
                <a:latin typeface="MS Reference Sans Serif" panose="020B0604030504040204" pitchFamily="34" charset="0"/>
              </a:rPr>
              <a:t>shadow admin </a:t>
            </a:r>
            <a:r>
              <a:rPr lang="en-US" sz="2400" b="0" dirty="0">
                <a:gradFill>
                  <a:gsLst>
                    <a:gs pos="2917">
                      <a:schemeClr val="tx1"/>
                    </a:gs>
                    <a:gs pos="30000">
                      <a:schemeClr val="tx1"/>
                    </a:gs>
                  </a:gsLst>
                  <a:lin ang="5400000" scaled="0"/>
                </a:gradFill>
                <a:latin typeface="MS Reference Sans Serif" panose="020B0604030504040204" pitchFamily="34" charset="0"/>
              </a:rPr>
              <a:t>is an account in your network that has </a:t>
            </a:r>
            <a:r>
              <a:rPr lang="en-US" sz="2400" b="0" dirty="0">
                <a:solidFill>
                  <a:schemeClr val="tx2">
                    <a:lumMod val="75000"/>
                    <a:lumOff val="25000"/>
                  </a:schemeClr>
                </a:solidFill>
                <a:latin typeface="MS Reference Sans Serif" panose="020B0604030504040204" pitchFamily="34" charset="0"/>
              </a:rPr>
              <a:t>sensitive privileges.  </a:t>
            </a:r>
            <a:r>
              <a:rPr lang="en-US" sz="2400" b="0" dirty="0">
                <a:gradFill>
                  <a:gsLst>
                    <a:gs pos="2917">
                      <a:schemeClr val="tx1"/>
                    </a:gs>
                    <a:gs pos="30000">
                      <a:schemeClr val="tx1"/>
                    </a:gs>
                  </a:gsLst>
                  <a:lin ang="5400000" scaled="0"/>
                </a:gradFill>
                <a:latin typeface="MS Reference Sans Serif" panose="020B0604030504040204" pitchFamily="34" charset="0"/>
              </a:rPr>
              <a:t>Typically overlooked because the account is not in a privileged group, permissions for this account were </a:t>
            </a:r>
            <a:r>
              <a:rPr lang="en-US" sz="2400" b="0" dirty="0">
                <a:solidFill>
                  <a:schemeClr val="tx2">
                    <a:lumMod val="75000"/>
                    <a:lumOff val="25000"/>
                  </a:schemeClr>
                </a:solidFill>
                <a:latin typeface="MS Reference Sans Serif" panose="020B0604030504040204" pitchFamily="34" charset="0"/>
              </a:rPr>
              <a:t>granted directly using ACLs on AD objects.</a:t>
            </a:r>
          </a:p>
          <a:p>
            <a:pPr>
              <a:lnSpc>
                <a:spcPct val="90000"/>
              </a:lnSpc>
              <a:spcAft>
                <a:spcPts val="600"/>
              </a:spcAft>
            </a:pPr>
            <a:endParaRPr lang="en-US" sz="2400" b="0" dirty="0">
              <a:gradFill>
                <a:gsLst>
                  <a:gs pos="2917">
                    <a:schemeClr val="tx1"/>
                  </a:gs>
                  <a:gs pos="30000">
                    <a:schemeClr val="tx1"/>
                  </a:gs>
                </a:gsLst>
                <a:lin ang="5400000" scaled="0"/>
              </a:gradFill>
              <a:latin typeface="MS Reference Sans Serif" panose="020B0604030504040204" pitchFamily="34" charset="0"/>
            </a:endParaRPr>
          </a:p>
          <a:p>
            <a:pPr>
              <a:lnSpc>
                <a:spcPct val="90000"/>
              </a:lnSpc>
              <a:spcAft>
                <a:spcPts val="600"/>
              </a:spcAft>
            </a:pPr>
            <a:r>
              <a:rPr lang="en-US" sz="2400" b="0" dirty="0">
                <a:gradFill>
                  <a:gsLst>
                    <a:gs pos="2917">
                      <a:schemeClr val="tx1"/>
                    </a:gs>
                    <a:gs pos="30000">
                      <a:schemeClr val="tx1"/>
                    </a:gs>
                  </a:gsLst>
                  <a:lin ang="5400000" scaled="0"/>
                </a:gradFill>
                <a:latin typeface="MS Reference Sans Serif" panose="020B0604030504040204" pitchFamily="34" charset="0"/>
              </a:rPr>
              <a:t>These accounts are highly desirable because they provide admin privileges needed to advance an attack.  They are less likely to be watched by audit and logging systems</a:t>
            </a:r>
          </a:p>
          <a:p>
            <a:pPr>
              <a:lnSpc>
                <a:spcPct val="90000"/>
              </a:lnSpc>
              <a:spcAft>
                <a:spcPts val="600"/>
              </a:spcAft>
            </a:pPr>
            <a:endParaRPr lang="en-US" sz="2400" b="0" dirty="0" err="1">
              <a:gradFill>
                <a:gsLst>
                  <a:gs pos="2917">
                    <a:schemeClr val="tx1"/>
                  </a:gs>
                  <a:gs pos="30000">
                    <a:schemeClr val="tx1"/>
                  </a:gs>
                </a:gsLst>
                <a:lin ang="5400000" scaled="0"/>
              </a:gradFill>
              <a:latin typeface="MS Reference Sans Serif" panose="020B0604030504040204" pitchFamily="34" charset="0"/>
            </a:endParaRPr>
          </a:p>
        </p:txBody>
      </p:sp>
      <p:cxnSp>
        <p:nvCxnSpPr>
          <p:cNvPr id="7" name="Straight Connector 6">
            <a:extLst>
              <a:ext uri="{FF2B5EF4-FFF2-40B4-BE49-F238E27FC236}">
                <a16:creationId xmlns:a16="http://schemas.microsoft.com/office/drawing/2014/main" id="{DDF74805-22AE-4D3D-B2CA-C7EDAE1E3617}"/>
              </a:ext>
            </a:extLst>
          </p:cNvPr>
          <p:cNvCxnSpPr/>
          <p:nvPr/>
        </p:nvCxnSpPr>
        <p:spPr>
          <a:xfrm>
            <a:off x="1730600" y="914400"/>
            <a:ext cx="8556400" cy="0"/>
          </a:xfrm>
          <a:prstGeom prst="line">
            <a:avLst/>
          </a:prstGeom>
          <a:ln>
            <a:solidFill>
              <a:srgbClr val="C00000"/>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92448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A263D1A-2E5C-4852-8E6A-D3514156B12C}"/>
              </a:ext>
            </a:extLst>
          </p:cNvPr>
          <p:cNvPicPr>
            <a:picLocks noChangeAspect="1"/>
          </p:cNvPicPr>
          <p:nvPr/>
        </p:nvPicPr>
        <p:blipFill>
          <a:blip r:embed="rId3"/>
          <a:stretch>
            <a:fillRect/>
          </a:stretch>
        </p:blipFill>
        <p:spPr>
          <a:xfrm>
            <a:off x="1870490" y="2514600"/>
            <a:ext cx="7308321" cy="3969628"/>
          </a:xfrm>
          <a:prstGeom prst="rect">
            <a:avLst/>
          </a:prstGeom>
        </p:spPr>
      </p:pic>
      <p:sp>
        <p:nvSpPr>
          <p:cNvPr id="2" name="Title 1"/>
          <p:cNvSpPr>
            <a:spLocks noGrp="1"/>
          </p:cNvSpPr>
          <p:nvPr>
            <p:ph type="title"/>
          </p:nvPr>
        </p:nvSpPr>
        <p:spPr>
          <a:xfrm>
            <a:off x="1806257" y="228601"/>
            <a:ext cx="8572062" cy="606157"/>
          </a:xfrm>
        </p:spPr>
        <p:txBody>
          <a:bodyPr/>
          <a:lstStyle/>
          <a:p>
            <a:r>
              <a:rPr lang="en-US" sz="3970" dirty="0">
                <a:solidFill>
                  <a:srgbClr val="4B4B4B"/>
                </a:solidFill>
                <a:latin typeface="MS Reference Sans Serif" panose="020B0604030504040204" pitchFamily="34" charset="0"/>
              </a:rPr>
              <a:t>Finding Shadow Admins</a:t>
            </a:r>
            <a:endParaRPr lang="en-US" sz="3970" dirty="0">
              <a:solidFill>
                <a:schemeClr val="accent6"/>
              </a:solidFill>
              <a:latin typeface="MS Reference Sans Serif" panose="020B0604030504040204" pitchFamily="34" charset="0"/>
            </a:endParaRPr>
          </a:p>
        </p:txBody>
      </p:sp>
      <p:sp>
        <p:nvSpPr>
          <p:cNvPr id="8" name="Rectangle 7"/>
          <p:cNvSpPr/>
          <p:nvPr/>
        </p:nvSpPr>
        <p:spPr bwMode="auto">
          <a:xfrm>
            <a:off x="9129461" y="1860258"/>
            <a:ext cx="1248859" cy="1344928"/>
          </a:xfrm>
          <a:prstGeom prst="rect">
            <a:avLst/>
          </a:prstGeom>
          <a:solidFill>
            <a:schemeClr val="bg1">
              <a:alpha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4" tIns="107571" rIns="134464" bIns="107571" numCol="1" spcCol="0" rtlCol="0" fromWordArt="0" anchor="t" anchorCtr="0" forceAA="0" compatLnSpc="1">
            <a:prstTxWarp prst="textNoShape">
              <a:avLst/>
            </a:prstTxWarp>
            <a:noAutofit/>
          </a:bodyPr>
          <a:lstStyle/>
          <a:p>
            <a:pPr algn="ctr" defTabSz="685647">
              <a:lnSpc>
                <a:spcPct val="90000"/>
              </a:lnSpc>
            </a:pPr>
            <a:endParaRPr lang="en-US" sz="1765" b="0" dirty="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9" name="Rectangle 8"/>
          <p:cNvSpPr/>
          <p:nvPr/>
        </p:nvSpPr>
        <p:spPr bwMode="auto">
          <a:xfrm>
            <a:off x="1870490" y="1860258"/>
            <a:ext cx="942466" cy="1344928"/>
          </a:xfrm>
          <a:prstGeom prst="rect">
            <a:avLst/>
          </a:prstGeom>
          <a:solidFill>
            <a:schemeClr val="bg1">
              <a:alpha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4" tIns="107571" rIns="134464" bIns="107571" numCol="1" spcCol="0" rtlCol="0" fromWordArt="0" anchor="t" anchorCtr="0" forceAA="0" compatLnSpc="1">
            <a:prstTxWarp prst="textNoShape">
              <a:avLst/>
            </a:prstTxWarp>
            <a:noAutofit/>
          </a:bodyPr>
          <a:lstStyle/>
          <a:p>
            <a:pPr algn="ctr" defTabSz="685647">
              <a:lnSpc>
                <a:spcPct val="90000"/>
              </a:lnSpc>
            </a:pPr>
            <a:endParaRPr lang="en-US" sz="1765" b="0" dirty="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6" name="TextBox 5">
            <a:extLst>
              <a:ext uri="{FF2B5EF4-FFF2-40B4-BE49-F238E27FC236}">
                <a16:creationId xmlns:a16="http://schemas.microsoft.com/office/drawing/2014/main" id="{470B9D1E-C151-4931-AC44-C239CF538C12}"/>
              </a:ext>
            </a:extLst>
          </p:cNvPr>
          <p:cNvSpPr txBox="1"/>
          <p:nvPr/>
        </p:nvSpPr>
        <p:spPr>
          <a:xfrm>
            <a:off x="609601" y="914401"/>
            <a:ext cx="9518120" cy="1280351"/>
          </a:xfrm>
          <a:prstGeom prst="rect">
            <a:avLst/>
          </a:prstGeom>
          <a:noFill/>
        </p:spPr>
        <p:txBody>
          <a:bodyPr wrap="square" lIns="182880" tIns="146304" rIns="182880" bIns="146304" rtlCol="0">
            <a:spAutoFit/>
          </a:bodyPr>
          <a:lstStyle/>
          <a:p>
            <a:pPr>
              <a:lnSpc>
                <a:spcPct val="90000"/>
              </a:lnSpc>
              <a:spcAft>
                <a:spcPts val="600"/>
              </a:spcAft>
            </a:pPr>
            <a:r>
              <a:rPr lang="en-US" dirty="0">
                <a:gradFill>
                  <a:gsLst>
                    <a:gs pos="2917">
                      <a:schemeClr val="tx1"/>
                    </a:gs>
                    <a:gs pos="30000">
                      <a:schemeClr val="tx1"/>
                    </a:gs>
                  </a:gsLst>
                  <a:lin ang="5400000" scaled="0"/>
                </a:gradFill>
                <a:latin typeface="MS Reference Sans Serif" panose="020B0604030504040204" pitchFamily="34" charset="0"/>
              </a:rPr>
              <a:t>See GIT - Updated ACL scripts</a:t>
            </a:r>
          </a:p>
          <a:p>
            <a:pPr>
              <a:lnSpc>
                <a:spcPct val="90000"/>
              </a:lnSpc>
              <a:spcAft>
                <a:spcPts val="600"/>
              </a:spcAft>
            </a:pPr>
            <a:r>
              <a:rPr lang="en-US" dirty="0">
                <a:gradFill>
                  <a:gsLst>
                    <a:gs pos="2917">
                      <a:schemeClr val="tx1"/>
                    </a:gs>
                    <a:gs pos="30000">
                      <a:schemeClr val="tx1"/>
                    </a:gs>
                  </a:gsLst>
                  <a:lin ang="5400000" scaled="0"/>
                </a:gradFill>
                <a:latin typeface="MS Reference Sans Serif" panose="020B0604030504040204" pitchFamily="34" charset="0"/>
              </a:rPr>
              <a:t>Source: https://gallery.technet.microsoft.com/Active-Directory-OU-1d09f989</a:t>
            </a:r>
          </a:p>
          <a:p>
            <a:pPr>
              <a:lnSpc>
                <a:spcPct val="90000"/>
              </a:lnSpc>
              <a:spcAft>
                <a:spcPts val="600"/>
              </a:spcAft>
            </a:pPr>
            <a:endParaRPr lang="en-US" sz="2400" dirty="0" err="1">
              <a:gradFill>
                <a:gsLst>
                  <a:gs pos="2917">
                    <a:schemeClr val="tx1"/>
                  </a:gs>
                  <a:gs pos="30000">
                    <a:schemeClr val="tx1"/>
                  </a:gs>
                </a:gsLst>
                <a:lin ang="5400000" scaled="0"/>
              </a:gradFill>
              <a:latin typeface="MS Reference Sans Serif" panose="020B0604030504040204" pitchFamily="34" charset="0"/>
            </a:endParaRPr>
          </a:p>
        </p:txBody>
      </p:sp>
      <p:cxnSp>
        <p:nvCxnSpPr>
          <p:cNvPr id="7" name="Straight Connector 6">
            <a:extLst>
              <a:ext uri="{FF2B5EF4-FFF2-40B4-BE49-F238E27FC236}">
                <a16:creationId xmlns:a16="http://schemas.microsoft.com/office/drawing/2014/main" id="{DDF74805-22AE-4D3D-B2CA-C7EDAE1E3617}"/>
              </a:ext>
            </a:extLst>
          </p:cNvPr>
          <p:cNvCxnSpPr/>
          <p:nvPr/>
        </p:nvCxnSpPr>
        <p:spPr>
          <a:xfrm>
            <a:off x="1730600" y="914400"/>
            <a:ext cx="8556400" cy="0"/>
          </a:xfrm>
          <a:prstGeom prst="line">
            <a:avLst/>
          </a:prstGeom>
          <a:ln>
            <a:solidFill>
              <a:srgbClr val="C00000"/>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43951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1BC8C-2391-4979-ACC9-F906F0420682}"/>
              </a:ext>
            </a:extLst>
          </p:cNvPr>
          <p:cNvSpPr>
            <a:spLocks noGrp="1"/>
          </p:cNvSpPr>
          <p:nvPr>
            <p:ph type="title"/>
          </p:nvPr>
        </p:nvSpPr>
        <p:spPr>
          <a:xfrm>
            <a:off x="1676399" y="289514"/>
            <a:ext cx="7467600" cy="899665"/>
          </a:xfrm>
        </p:spPr>
        <p:txBody>
          <a:bodyPr/>
          <a:lstStyle/>
          <a:p>
            <a:r>
              <a:rPr lang="en-US" sz="4000" dirty="0">
                <a:latin typeface="MS Reference Sans Serif" panose="020B0604030504040204" pitchFamily="34" charset="0"/>
              </a:rPr>
              <a:t>Cached Story</a:t>
            </a:r>
          </a:p>
        </p:txBody>
      </p:sp>
      <p:cxnSp>
        <p:nvCxnSpPr>
          <p:cNvPr id="6" name="Straight Connector 5">
            <a:extLst>
              <a:ext uri="{FF2B5EF4-FFF2-40B4-BE49-F238E27FC236}">
                <a16:creationId xmlns:a16="http://schemas.microsoft.com/office/drawing/2014/main" id="{683BA517-6847-4CE2-BAEB-E9A771B1227D}"/>
              </a:ext>
            </a:extLst>
          </p:cNvPr>
          <p:cNvCxnSpPr/>
          <p:nvPr/>
        </p:nvCxnSpPr>
        <p:spPr>
          <a:xfrm>
            <a:off x="1730600" y="914400"/>
            <a:ext cx="8556400" cy="0"/>
          </a:xfrm>
          <a:prstGeom prst="line">
            <a:avLst/>
          </a:prstGeom>
          <a:ln>
            <a:solidFill>
              <a:srgbClr val="C00000"/>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CB9CE9AB-96FB-4E56-8DE2-1DBC82A091BD}"/>
              </a:ext>
            </a:extLst>
          </p:cNvPr>
          <p:cNvPicPr>
            <a:picLocks noChangeAspect="1"/>
          </p:cNvPicPr>
          <p:nvPr/>
        </p:nvPicPr>
        <p:blipFill>
          <a:blip r:embed="rId3"/>
          <a:stretch>
            <a:fillRect/>
          </a:stretch>
        </p:blipFill>
        <p:spPr>
          <a:xfrm>
            <a:off x="1905000" y="1191842"/>
            <a:ext cx="7467600" cy="4356100"/>
          </a:xfrm>
          <a:prstGeom prst="rect">
            <a:avLst/>
          </a:prstGeom>
        </p:spPr>
      </p:pic>
      <p:sp>
        <p:nvSpPr>
          <p:cNvPr id="12" name="TextBox 11">
            <a:extLst>
              <a:ext uri="{FF2B5EF4-FFF2-40B4-BE49-F238E27FC236}">
                <a16:creationId xmlns:a16="http://schemas.microsoft.com/office/drawing/2014/main" id="{4C73B697-390E-4CF0-9830-BD51EAA522C2}"/>
              </a:ext>
            </a:extLst>
          </p:cNvPr>
          <p:cNvSpPr txBox="1"/>
          <p:nvPr/>
        </p:nvSpPr>
        <p:spPr>
          <a:xfrm>
            <a:off x="1730600" y="5607050"/>
            <a:ext cx="8305800" cy="1037207"/>
          </a:xfrm>
          <a:prstGeom prst="rect">
            <a:avLst/>
          </a:prstGeom>
          <a:noFill/>
        </p:spPr>
        <p:txBody>
          <a:bodyPr wrap="square" lIns="182880" tIns="146304" rIns="182880" bIns="146304" rtlCol="0">
            <a:spAutoFit/>
          </a:bodyPr>
          <a:lstStyle/>
          <a:p>
            <a:pPr>
              <a:lnSpc>
                <a:spcPct val="90000"/>
              </a:lnSpc>
              <a:spcAft>
                <a:spcPts val="600"/>
              </a:spcAft>
            </a:pPr>
            <a:r>
              <a:rPr lang="en-US" sz="2400" dirty="0">
                <a:gradFill>
                  <a:gsLst>
                    <a:gs pos="2917">
                      <a:schemeClr val="tx1"/>
                    </a:gs>
                    <a:gs pos="30000">
                      <a:schemeClr val="tx1"/>
                    </a:gs>
                  </a:gsLst>
                  <a:lin ang="5400000" scaled="0"/>
                </a:gradFill>
                <a:latin typeface="MS Reference Sans Serif" panose="020B0604030504040204" pitchFamily="34" charset="0"/>
              </a:rPr>
              <a:t>How many stored passwords is too many?</a:t>
            </a:r>
          </a:p>
          <a:p>
            <a:pPr>
              <a:lnSpc>
                <a:spcPct val="90000"/>
              </a:lnSpc>
              <a:spcAft>
                <a:spcPts val="600"/>
              </a:spcAft>
            </a:pPr>
            <a:r>
              <a:rPr lang="en-US" sz="2400" dirty="0">
                <a:gradFill>
                  <a:gsLst>
                    <a:gs pos="2917">
                      <a:schemeClr val="tx1"/>
                    </a:gs>
                    <a:gs pos="30000">
                      <a:schemeClr val="tx1"/>
                    </a:gs>
                  </a:gsLst>
                  <a:lin ang="5400000" scaled="0"/>
                </a:gradFill>
                <a:latin typeface="MS Reference Sans Serif" panose="020B0604030504040204" pitchFamily="34" charset="0"/>
              </a:rPr>
              <a:t>How long are they stored?</a:t>
            </a:r>
          </a:p>
        </p:txBody>
      </p:sp>
    </p:spTree>
    <p:extLst>
      <p:ext uri="{BB962C8B-B14F-4D97-AF65-F5344CB8AC3E}">
        <p14:creationId xmlns:p14="http://schemas.microsoft.com/office/powerpoint/2010/main" val="27229585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1"/>
            <a:ext cx="9235319" cy="606157"/>
          </a:xfrm>
        </p:spPr>
        <p:txBody>
          <a:bodyPr/>
          <a:lstStyle/>
          <a:p>
            <a:r>
              <a:rPr lang="en-US" sz="3970" dirty="0">
                <a:solidFill>
                  <a:srgbClr val="4B4B4B"/>
                </a:solidFill>
                <a:latin typeface="MS Reference Sans Serif" panose="020B0604030504040204" pitchFamily="34" charset="0"/>
              </a:rPr>
              <a:t>Why find and limit # of admins</a:t>
            </a:r>
            <a:endParaRPr lang="en-US" sz="3970" dirty="0">
              <a:solidFill>
                <a:schemeClr val="accent6"/>
              </a:solidFill>
              <a:latin typeface="MS Reference Sans Serif" panose="020B0604030504040204" pitchFamily="34" charset="0"/>
            </a:endParaRPr>
          </a:p>
        </p:txBody>
      </p:sp>
      <p:sp>
        <p:nvSpPr>
          <p:cNvPr id="8" name="Rectangle 7"/>
          <p:cNvSpPr/>
          <p:nvPr/>
        </p:nvSpPr>
        <p:spPr bwMode="auto">
          <a:xfrm>
            <a:off x="9129461" y="1860258"/>
            <a:ext cx="1248859" cy="1344928"/>
          </a:xfrm>
          <a:prstGeom prst="rect">
            <a:avLst/>
          </a:prstGeom>
          <a:solidFill>
            <a:schemeClr val="bg1">
              <a:alpha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4" tIns="107571" rIns="134464" bIns="107571" numCol="1" spcCol="0" rtlCol="0" fromWordArt="0" anchor="t" anchorCtr="0" forceAA="0" compatLnSpc="1">
            <a:prstTxWarp prst="textNoShape">
              <a:avLst/>
            </a:prstTxWarp>
            <a:noAutofit/>
          </a:bodyPr>
          <a:lstStyle/>
          <a:p>
            <a:pPr algn="ctr" defTabSz="685647">
              <a:lnSpc>
                <a:spcPct val="90000"/>
              </a:lnSpc>
            </a:pPr>
            <a:endParaRPr lang="en-US" sz="1765" b="0" dirty="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9" name="Rectangle 8"/>
          <p:cNvSpPr/>
          <p:nvPr/>
        </p:nvSpPr>
        <p:spPr bwMode="auto">
          <a:xfrm>
            <a:off x="1870490" y="1860258"/>
            <a:ext cx="942466" cy="1344928"/>
          </a:xfrm>
          <a:prstGeom prst="rect">
            <a:avLst/>
          </a:prstGeom>
          <a:solidFill>
            <a:schemeClr val="bg1">
              <a:alpha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4" tIns="107571" rIns="134464" bIns="107571" numCol="1" spcCol="0" rtlCol="0" fromWordArt="0" anchor="t" anchorCtr="0" forceAA="0" compatLnSpc="1">
            <a:prstTxWarp prst="textNoShape">
              <a:avLst/>
            </a:prstTxWarp>
            <a:noAutofit/>
          </a:bodyPr>
          <a:lstStyle/>
          <a:p>
            <a:pPr algn="ctr" defTabSz="685647">
              <a:lnSpc>
                <a:spcPct val="90000"/>
              </a:lnSpc>
            </a:pPr>
            <a:endParaRPr lang="en-US" sz="1765" b="0" dirty="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6" name="TextBox 5">
            <a:extLst>
              <a:ext uri="{FF2B5EF4-FFF2-40B4-BE49-F238E27FC236}">
                <a16:creationId xmlns:a16="http://schemas.microsoft.com/office/drawing/2014/main" id="{470B9D1E-C151-4931-AC44-C239CF538C12}"/>
              </a:ext>
            </a:extLst>
          </p:cNvPr>
          <p:cNvSpPr txBox="1"/>
          <p:nvPr/>
        </p:nvSpPr>
        <p:spPr>
          <a:xfrm>
            <a:off x="609601" y="914401"/>
            <a:ext cx="9518120" cy="4235006"/>
          </a:xfrm>
          <a:prstGeom prst="rect">
            <a:avLst/>
          </a:prstGeom>
          <a:noFill/>
        </p:spPr>
        <p:txBody>
          <a:bodyPr wrap="square" lIns="182880" tIns="146304" rIns="182880" bIns="146304" rtlCol="0">
            <a:spAutoFit/>
          </a:bodyPr>
          <a:lstStyle/>
          <a:p>
            <a:pPr>
              <a:lnSpc>
                <a:spcPct val="90000"/>
              </a:lnSpc>
              <a:spcAft>
                <a:spcPts val="600"/>
              </a:spcAft>
            </a:pPr>
            <a:r>
              <a:rPr lang="en-US" sz="2400" dirty="0">
                <a:gradFill>
                  <a:gsLst>
                    <a:gs pos="2917">
                      <a:schemeClr val="tx1"/>
                    </a:gs>
                    <a:gs pos="30000">
                      <a:schemeClr val="tx1"/>
                    </a:gs>
                  </a:gsLst>
                  <a:lin ang="5400000" scaled="0"/>
                </a:gradFill>
                <a:latin typeface="MS Reference Sans Serif" panose="020B0604030504040204" pitchFamily="34" charset="0"/>
              </a:rPr>
              <a:t>These are:</a:t>
            </a:r>
          </a:p>
          <a:p>
            <a:pPr>
              <a:lnSpc>
                <a:spcPct val="90000"/>
              </a:lnSpc>
              <a:spcAft>
                <a:spcPts val="600"/>
              </a:spcAft>
            </a:pPr>
            <a:r>
              <a:rPr lang="en-US" sz="2400" dirty="0">
                <a:gradFill>
                  <a:gsLst>
                    <a:gs pos="2917">
                      <a:schemeClr val="tx1"/>
                    </a:gs>
                    <a:gs pos="30000">
                      <a:schemeClr val="tx1"/>
                    </a:gs>
                  </a:gsLst>
                  <a:lin ang="5400000" scaled="0"/>
                </a:gradFill>
                <a:latin typeface="MS Reference Sans Serif" panose="020B0604030504040204" pitchFamily="34" charset="0"/>
              </a:rPr>
              <a:t>The accounts the attackers are targeting.</a:t>
            </a:r>
          </a:p>
          <a:p>
            <a:pPr>
              <a:lnSpc>
                <a:spcPct val="90000"/>
              </a:lnSpc>
              <a:spcAft>
                <a:spcPts val="600"/>
              </a:spcAft>
            </a:pPr>
            <a:endParaRPr lang="en-US" sz="2400" dirty="0">
              <a:gradFill>
                <a:gsLst>
                  <a:gs pos="2917">
                    <a:schemeClr val="tx1"/>
                  </a:gs>
                  <a:gs pos="30000">
                    <a:schemeClr val="tx1"/>
                  </a:gs>
                </a:gsLst>
                <a:lin ang="5400000" scaled="0"/>
              </a:gradFill>
              <a:latin typeface="MS Reference Sans Serif" panose="020B0604030504040204" pitchFamily="34" charset="0"/>
            </a:endParaRPr>
          </a:p>
          <a:p>
            <a:pPr>
              <a:lnSpc>
                <a:spcPct val="90000"/>
              </a:lnSpc>
              <a:spcAft>
                <a:spcPts val="600"/>
              </a:spcAft>
            </a:pPr>
            <a:r>
              <a:rPr lang="en-US" sz="2400" dirty="0">
                <a:gradFill>
                  <a:gsLst>
                    <a:gs pos="2917">
                      <a:schemeClr val="tx1"/>
                    </a:gs>
                    <a:gs pos="30000">
                      <a:schemeClr val="tx1"/>
                    </a:gs>
                  </a:gsLst>
                  <a:lin ang="5400000" scaled="0"/>
                </a:gradFill>
                <a:latin typeface="MS Reference Sans Serif" panose="020B0604030504040204" pitchFamily="34" charset="0"/>
              </a:rPr>
              <a:t>The credentials they want</a:t>
            </a:r>
          </a:p>
          <a:p>
            <a:pPr>
              <a:lnSpc>
                <a:spcPct val="90000"/>
              </a:lnSpc>
              <a:spcAft>
                <a:spcPts val="600"/>
              </a:spcAft>
            </a:pPr>
            <a:endParaRPr lang="en-US" sz="2400" dirty="0">
              <a:gradFill>
                <a:gsLst>
                  <a:gs pos="2917">
                    <a:schemeClr val="tx1"/>
                  </a:gs>
                  <a:gs pos="30000">
                    <a:schemeClr val="tx1"/>
                  </a:gs>
                </a:gsLst>
                <a:lin ang="5400000" scaled="0"/>
              </a:gradFill>
              <a:latin typeface="MS Reference Sans Serif" panose="020B0604030504040204" pitchFamily="34" charset="0"/>
            </a:endParaRPr>
          </a:p>
          <a:p>
            <a:pPr>
              <a:lnSpc>
                <a:spcPct val="90000"/>
              </a:lnSpc>
              <a:spcAft>
                <a:spcPts val="600"/>
              </a:spcAft>
            </a:pPr>
            <a:r>
              <a:rPr lang="en-US" sz="2400" dirty="0">
                <a:gradFill>
                  <a:gsLst>
                    <a:gs pos="2917">
                      <a:schemeClr val="tx1"/>
                    </a:gs>
                    <a:gs pos="30000">
                      <a:schemeClr val="tx1"/>
                    </a:gs>
                  </a:gsLst>
                  <a:lin ang="5400000" scaled="0"/>
                </a:gradFill>
                <a:latin typeface="MS Reference Sans Serif" panose="020B0604030504040204" pitchFamily="34" charset="0"/>
              </a:rPr>
              <a:t>The credentials laying dormant on systems</a:t>
            </a:r>
          </a:p>
          <a:p>
            <a:pPr>
              <a:lnSpc>
                <a:spcPct val="90000"/>
              </a:lnSpc>
              <a:spcAft>
                <a:spcPts val="600"/>
              </a:spcAft>
            </a:pPr>
            <a:endParaRPr lang="en-US" sz="2400" dirty="0">
              <a:gradFill>
                <a:gsLst>
                  <a:gs pos="2917">
                    <a:schemeClr val="tx1"/>
                  </a:gs>
                  <a:gs pos="30000">
                    <a:schemeClr val="tx1"/>
                  </a:gs>
                </a:gsLst>
                <a:lin ang="5400000" scaled="0"/>
              </a:gradFill>
              <a:latin typeface="MS Reference Sans Serif" panose="020B0604030504040204" pitchFamily="34" charset="0"/>
            </a:endParaRPr>
          </a:p>
          <a:p>
            <a:pPr>
              <a:lnSpc>
                <a:spcPct val="90000"/>
              </a:lnSpc>
              <a:spcAft>
                <a:spcPts val="600"/>
              </a:spcAft>
            </a:pPr>
            <a:r>
              <a:rPr lang="en-US" sz="2400" dirty="0">
                <a:gradFill>
                  <a:gsLst>
                    <a:gs pos="2917">
                      <a:schemeClr val="tx1"/>
                    </a:gs>
                    <a:gs pos="30000">
                      <a:schemeClr val="tx1"/>
                    </a:gs>
                  </a:gsLst>
                  <a:lin ang="5400000" scaled="0"/>
                </a:gradFill>
                <a:latin typeface="MS Reference Sans Serif" panose="020B0604030504040204" pitchFamily="34" charset="0"/>
              </a:rPr>
              <a:t>These are the groups where you need to require separate administrative accounts</a:t>
            </a:r>
          </a:p>
          <a:p>
            <a:pPr>
              <a:lnSpc>
                <a:spcPct val="90000"/>
              </a:lnSpc>
              <a:spcAft>
                <a:spcPts val="600"/>
              </a:spcAft>
            </a:pPr>
            <a:endParaRPr lang="en-US" sz="2400" dirty="0">
              <a:gradFill>
                <a:gsLst>
                  <a:gs pos="2917">
                    <a:schemeClr val="tx1"/>
                  </a:gs>
                  <a:gs pos="30000">
                    <a:schemeClr val="tx1"/>
                  </a:gs>
                </a:gsLst>
                <a:lin ang="5400000" scaled="0"/>
              </a:gradFill>
              <a:latin typeface="MS Reference Sans Serif" panose="020B0604030504040204" pitchFamily="34" charset="0"/>
            </a:endParaRPr>
          </a:p>
        </p:txBody>
      </p:sp>
      <p:cxnSp>
        <p:nvCxnSpPr>
          <p:cNvPr id="7" name="Straight Connector 6">
            <a:extLst>
              <a:ext uri="{FF2B5EF4-FFF2-40B4-BE49-F238E27FC236}">
                <a16:creationId xmlns:a16="http://schemas.microsoft.com/office/drawing/2014/main" id="{DDF74805-22AE-4D3D-B2CA-C7EDAE1E3617}"/>
              </a:ext>
            </a:extLst>
          </p:cNvPr>
          <p:cNvCxnSpPr/>
          <p:nvPr/>
        </p:nvCxnSpPr>
        <p:spPr>
          <a:xfrm>
            <a:off x="1730600" y="914400"/>
            <a:ext cx="8556400" cy="0"/>
          </a:xfrm>
          <a:prstGeom prst="line">
            <a:avLst/>
          </a:prstGeom>
          <a:ln>
            <a:solidFill>
              <a:srgbClr val="C00000"/>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71735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72846" y="304800"/>
            <a:ext cx="9628553" cy="1060863"/>
          </a:xfrm>
        </p:spPr>
        <p:txBody>
          <a:bodyPr/>
          <a:lstStyle/>
          <a:p>
            <a:r>
              <a:rPr lang="en-US" dirty="0">
                <a:solidFill>
                  <a:srgbClr val="293352"/>
                </a:solidFill>
                <a:latin typeface="MS Reference Sans Serif" panose="020B0604030504040204" pitchFamily="34" charset="0"/>
              </a:rPr>
              <a:t>Step #2 Separate Admin Accounts</a:t>
            </a:r>
          </a:p>
        </p:txBody>
      </p:sp>
      <p:cxnSp>
        <p:nvCxnSpPr>
          <p:cNvPr id="28" name="Straight Connector 27">
            <a:extLst>
              <a:ext uri="{FF2B5EF4-FFF2-40B4-BE49-F238E27FC236}">
                <a16:creationId xmlns:a16="http://schemas.microsoft.com/office/drawing/2014/main" id="{CE6E2E1A-D771-4E0F-8678-AB41F8E9E197}"/>
              </a:ext>
            </a:extLst>
          </p:cNvPr>
          <p:cNvCxnSpPr/>
          <p:nvPr/>
        </p:nvCxnSpPr>
        <p:spPr>
          <a:xfrm>
            <a:off x="1730600" y="914400"/>
            <a:ext cx="8556400" cy="0"/>
          </a:xfrm>
          <a:prstGeom prst="line">
            <a:avLst/>
          </a:prstGeom>
          <a:ln>
            <a:solidFill>
              <a:srgbClr val="C0000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F0921CF0-B2FD-456C-8F78-410A35B2EF67}"/>
              </a:ext>
            </a:extLst>
          </p:cNvPr>
          <p:cNvSpPr txBox="1"/>
          <p:nvPr/>
        </p:nvSpPr>
        <p:spPr>
          <a:xfrm>
            <a:off x="609600" y="1365663"/>
            <a:ext cx="10896600" cy="5155257"/>
          </a:xfrm>
          <a:prstGeom prst="rect">
            <a:avLst/>
          </a:prstGeom>
          <a:noFill/>
        </p:spPr>
        <p:txBody>
          <a:bodyPr wrap="square" lIns="182880" tIns="146304" rIns="182880" bIns="146304" rtlCol="0">
            <a:spAutoFit/>
          </a:bodyPr>
          <a:lstStyle/>
          <a:p>
            <a:pPr marL="742950" indent="-742950">
              <a:lnSpc>
                <a:spcPct val="90000"/>
              </a:lnSpc>
              <a:spcAft>
                <a:spcPts val="600"/>
              </a:spcAft>
              <a:buFont typeface="+mj-lt"/>
              <a:buAutoNum type="arabicPeriod"/>
            </a:pPr>
            <a:r>
              <a:rPr lang="en-US" sz="4000" dirty="0">
                <a:gradFill>
                  <a:gsLst>
                    <a:gs pos="2917">
                      <a:schemeClr val="tx1"/>
                    </a:gs>
                    <a:gs pos="30000">
                      <a:schemeClr val="tx1"/>
                    </a:gs>
                  </a:gsLst>
                  <a:lin ang="5400000" scaled="0"/>
                </a:gradFill>
              </a:rPr>
              <a:t>Separate admin accounts </a:t>
            </a:r>
          </a:p>
          <a:p>
            <a:pPr marL="742950" indent="-742950">
              <a:lnSpc>
                <a:spcPct val="90000"/>
              </a:lnSpc>
              <a:spcAft>
                <a:spcPts val="600"/>
              </a:spcAft>
              <a:buFont typeface="+mj-lt"/>
              <a:buAutoNum type="arabicPeriod"/>
            </a:pPr>
            <a:endParaRPr lang="en-US" sz="4000" dirty="0">
              <a:gradFill>
                <a:gsLst>
                  <a:gs pos="2917">
                    <a:schemeClr val="tx1"/>
                  </a:gs>
                  <a:gs pos="30000">
                    <a:schemeClr val="tx1"/>
                  </a:gs>
                </a:gsLst>
                <a:lin ang="5400000" scaled="0"/>
              </a:gradFill>
            </a:endParaRPr>
          </a:p>
          <a:p>
            <a:pPr marL="742950" indent="-742950">
              <a:lnSpc>
                <a:spcPct val="90000"/>
              </a:lnSpc>
              <a:spcAft>
                <a:spcPts val="600"/>
              </a:spcAft>
              <a:buFont typeface="+mj-lt"/>
              <a:buAutoNum type="arabicPeriod"/>
            </a:pPr>
            <a:r>
              <a:rPr lang="en-US" sz="4000" dirty="0">
                <a:gradFill>
                  <a:gsLst>
                    <a:gs pos="2917">
                      <a:schemeClr val="tx1"/>
                    </a:gs>
                    <a:gs pos="30000">
                      <a:schemeClr val="tx1"/>
                    </a:gs>
                  </a:gsLst>
                  <a:lin ang="5400000" scaled="0"/>
                </a:gradFill>
              </a:rPr>
              <a:t>Block login access across tiers</a:t>
            </a:r>
          </a:p>
          <a:p>
            <a:pPr marL="742950" indent="-742950">
              <a:lnSpc>
                <a:spcPct val="90000"/>
              </a:lnSpc>
              <a:spcAft>
                <a:spcPts val="600"/>
              </a:spcAft>
              <a:buFont typeface="+mj-lt"/>
              <a:buAutoNum type="arabicPeriod"/>
            </a:pPr>
            <a:endParaRPr lang="en-US" sz="4000" dirty="0">
              <a:gradFill>
                <a:gsLst>
                  <a:gs pos="2917">
                    <a:schemeClr val="tx1"/>
                  </a:gs>
                  <a:gs pos="30000">
                    <a:schemeClr val="tx1"/>
                  </a:gs>
                </a:gsLst>
                <a:lin ang="5400000" scaled="0"/>
              </a:gradFill>
            </a:endParaRPr>
          </a:p>
          <a:p>
            <a:pPr marL="742950" indent="-742950">
              <a:lnSpc>
                <a:spcPct val="90000"/>
              </a:lnSpc>
              <a:spcAft>
                <a:spcPts val="600"/>
              </a:spcAft>
              <a:buFont typeface="+mj-lt"/>
              <a:buAutoNum type="arabicPeriod"/>
            </a:pPr>
            <a:r>
              <a:rPr lang="en-US" sz="4000" dirty="0">
                <a:gradFill>
                  <a:gsLst>
                    <a:gs pos="2917">
                      <a:schemeClr val="tx1"/>
                    </a:gs>
                    <a:gs pos="30000">
                      <a:schemeClr val="tx1"/>
                    </a:gs>
                  </a:gsLst>
                  <a:lin ang="5400000" scaled="0"/>
                </a:gradFill>
              </a:rPr>
              <a:t>Move Admin users and groups to Admin OU</a:t>
            </a:r>
          </a:p>
          <a:p>
            <a:pPr>
              <a:lnSpc>
                <a:spcPct val="90000"/>
              </a:lnSpc>
              <a:spcAft>
                <a:spcPts val="600"/>
              </a:spcAft>
            </a:pPr>
            <a:endParaRPr lang="en-US" sz="2400" dirty="0">
              <a:gradFill>
                <a:gsLst>
                  <a:gs pos="2917">
                    <a:schemeClr val="tx1"/>
                  </a:gs>
                  <a:gs pos="30000">
                    <a:schemeClr val="tx1"/>
                  </a:gs>
                </a:gsLst>
                <a:lin ang="5400000" scaled="0"/>
              </a:gradFill>
            </a:endParaRPr>
          </a:p>
          <a:p>
            <a:pPr marL="457200" indent="-457200">
              <a:lnSpc>
                <a:spcPct val="90000"/>
              </a:lnSpc>
              <a:spcAft>
                <a:spcPts val="600"/>
              </a:spcAft>
              <a:buFont typeface="+mj-lt"/>
              <a:buAutoNum type="arabicPeriod"/>
            </a:pPr>
            <a:endParaRPr lang="en-US" sz="2400" dirty="0">
              <a:gradFill>
                <a:gsLst>
                  <a:gs pos="2917">
                    <a:schemeClr val="tx1"/>
                  </a:gs>
                  <a:gs pos="30000">
                    <a:schemeClr val="tx1"/>
                  </a:gs>
                </a:gsLst>
                <a:lin ang="5400000" scaled="0"/>
              </a:gradFill>
            </a:endParaRPr>
          </a:p>
          <a:p>
            <a:pPr marL="914400" lvl="1" indent="-457200">
              <a:lnSpc>
                <a:spcPct val="90000"/>
              </a:lnSpc>
              <a:spcAft>
                <a:spcPts val="600"/>
              </a:spcAft>
              <a:buFont typeface="+mj-lt"/>
              <a:buAutoNum type="arabicPeriod"/>
            </a:pPr>
            <a:endParaRPr lang="en-US" sz="2400" dirty="0" err="1">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42323113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72847" y="304800"/>
            <a:ext cx="7799754" cy="1060863"/>
          </a:xfrm>
        </p:spPr>
        <p:txBody>
          <a:bodyPr/>
          <a:lstStyle/>
          <a:p>
            <a:r>
              <a:rPr lang="en-US" dirty="0">
                <a:solidFill>
                  <a:srgbClr val="293352"/>
                </a:solidFill>
                <a:latin typeface="MS Reference Sans Serif" panose="020B0604030504040204" pitchFamily="34" charset="0"/>
              </a:rPr>
              <a:t>Tiered Guidelines</a:t>
            </a:r>
          </a:p>
        </p:txBody>
      </p:sp>
      <p:sp>
        <p:nvSpPr>
          <p:cNvPr id="7" name="Text Placeholder 4">
            <a:extLst>
              <a:ext uri="{FF2B5EF4-FFF2-40B4-BE49-F238E27FC236}">
                <a16:creationId xmlns:a16="http://schemas.microsoft.com/office/drawing/2014/main" id="{182DC9D8-F865-4AD2-B3C2-B7719EE8E055}"/>
              </a:ext>
            </a:extLst>
          </p:cNvPr>
          <p:cNvSpPr txBox="1">
            <a:spLocks/>
          </p:cNvSpPr>
          <p:nvPr/>
        </p:nvSpPr>
        <p:spPr>
          <a:xfrm>
            <a:off x="281933" y="4612121"/>
            <a:ext cx="11354715" cy="1608843"/>
          </a:xfrm>
          <a:prstGeom prst="rect">
            <a:avLst/>
          </a:prstGeom>
          <a:solidFill>
            <a:schemeClr val="bg1">
              <a:lumMod val="95000"/>
            </a:schemeClr>
          </a:solidFill>
          <a:ln w="28575">
            <a:solidFill>
              <a:srgbClr val="232F3E"/>
            </a:solidFill>
          </a:ln>
        </p:spPr>
        <p:txBody>
          <a:bodyPr vert="horz" lIns="182732" tIns="137049" rIns="91365" bIns="45684" rtlCol="0">
            <a:normAutofit/>
          </a:bodyPr>
          <a:lstStyle>
            <a:lvl1pPr eaLnBrk="1" hangingPunct="1">
              <a:lnSpc>
                <a:spcPct val="120000"/>
              </a:lnSpc>
              <a:defRPr sz="1400" kern="800">
                <a:solidFill>
                  <a:schemeClr val="tx1"/>
                </a:solidFill>
                <a:latin typeface="+mn-lt"/>
                <a:cs typeface="Segoe UI Light"/>
              </a:defRPr>
            </a:lvl1pPr>
            <a:lvl2pPr eaLnBrk="1" hangingPunct="1">
              <a:lnSpc>
                <a:spcPct val="120000"/>
              </a:lnSpc>
              <a:defRPr sz="1400" kern="800">
                <a:solidFill>
                  <a:schemeClr val="tx1"/>
                </a:solidFill>
                <a:latin typeface="+mn-lt"/>
                <a:cs typeface="Segoe UI Light"/>
              </a:defRPr>
            </a:lvl2pPr>
            <a:lvl3pPr eaLnBrk="1" hangingPunct="1">
              <a:lnSpc>
                <a:spcPct val="120000"/>
              </a:lnSpc>
              <a:defRPr sz="1400" kern="800">
                <a:solidFill>
                  <a:schemeClr val="tx1"/>
                </a:solidFill>
                <a:latin typeface="+mn-lt"/>
                <a:cs typeface="Segoe UI Light"/>
              </a:defRPr>
            </a:lvl3pPr>
            <a:lvl4pPr eaLnBrk="1" hangingPunct="1">
              <a:lnSpc>
                <a:spcPct val="120000"/>
              </a:lnSpc>
              <a:defRPr sz="1400" kern="800">
                <a:solidFill>
                  <a:schemeClr val="tx1"/>
                </a:solidFill>
                <a:latin typeface="+mn-lt"/>
                <a:cs typeface="Segoe UI Light"/>
              </a:defRPr>
            </a:lvl4pPr>
            <a:lvl5pPr eaLnBrk="1" hangingPunct="1">
              <a:lnSpc>
                <a:spcPct val="120000"/>
              </a:lnSpc>
              <a:defRPr sz="1400" kern="800">
                <a:solidFill>
                  <a:schemeClr val="tx1"/>
                </a:solidFill>
                <a:latin typeface="+mn-lt"/>
                <a:cs typeface="Segoe UI Light"/>
              </a:defRPr>
            </a:lvl5pPr>
          </a:lstStyle>
          <a:p>
            <a:pPr defTabSz="913808" fontAlgn="auto">
              <a:spcBef>
                <a:spcPts val="0"/>
              </a:spcBef>
              <a:spcAft>
                <a:spcPts val="0"/>
              </a:spcAft>
              <a:defRPr/>
            </a:pPr>
            <a:endParaRPr lang="en-US" sz="1372" b="0" dirty="0">
              <a:solidFill>
                <a:srgbClr val="FFFFFF"/>
              </a:solidFill>
              <a:latin typeface="Segoe UI Semilight" panose="020B0402040204020203" pitchFamily="34" charset="0"/>
              <a:cs typeface="Segoe UI Semilight" panose="020B0402040204020203" pitchFamily="34" charset="0"/>
            </a:endParaRPr>
          </a:p>
        </p:txBody>
      </p:sp>
      <p:sp>
        <p:nvSpPr>
          <p:cNvPr id="8" name="Text Placeholder 5">
            <a:extLst>
              <a:ext uri="{FF2B5EF4-FFF2-40B4-BE49-F238E27FC236}">
                <a16:creationId xmlns:a16="http://schemas.microsoft.com/office/drawing/2014/main" id="{25C6A742-C46B-4461-BE29-4ABD70B4925C}"/>
              </a:ext>
            </a:extLst>
          </p:cNvPr>
          <p:cNvSpPr txBox="1">
            <a:spLocks/>
          </p:cNvSpPr>
          <p:nvPr/>
        </p:nvSpPr>
        <p:spPr>
          <a:xfrm>
            <a:off x="281933" y="2893165"/>
            <a:ext cx="11354715" cy="1610764"/>
          </a:xfrm>
          <a:prstGeom prst="rect">
            <a:avLst/>
          </a:prstGeom>
          <a:solidFill>
            <a:schemeClr val="bg1">
              <a:lumMod val="95000"/>
            </a:schemeClr>
          </a:solidFill>
          <a:ln w="28575">
            <a:solidFill>
              <a:srgbClr val="232F3E"/>
            </a:solidFill>
          </a:ln>
        </p:spPr>
        <p:txBody>
          <a:bodyPr vert="horz" lIns="182732" tIns="137049" rIns="91365" bIns="45684" rtlCol="0">
            <a:normAutofit/>
          </a:bodyPr>
          <a:lstStyle>
            <a:lvl1pPr eaLnBrk="1" hangingPunct="1">
              <a:lnSpc>
                <a:spcPct val="120000"/>
              </a:lnSpc>
              <a:defRPr sz="1400" kern="800">
                <a:solidFill>
                  <a:schemeClr val="bg1"/>
                </a:solidFill>
                <a:latin typeface="+mn-lt"/>
                <a:cs typeface="Segoe UI Light"/>
              </a:defRPr>
            </a:lvl1pPr>
            <a:lvl2pPr eaLnBrk="1" hangingPunct="1">
              <a:lnSpc>
                <a:spcPct val="120000"/>
              </a:lnSpc>
              <a:defRPr sz="1400" kern="800">
                <a:solidFill>
                  <a:schemeClr val="bg1"/>
                </a:solidFill>
                <a:latin typeface="+mn-lt"/>
                <a:cs typeface="Segoe UI Light"/>
              </a:defRPr>
            </a:lvl2pPr>
            <a:lvl3pPr eaLnBrk="1" hangingPunct="1">
              <a:lnSpc>
                <a:spcPct val="120000"/>
              </a:lnSpc>
              <a:defRPr sz="1400" kern="800">
                <a:solidFill>
                  <a:schemeClr val="bg1"/>
                </a:solidFill>
                <a:latin typeface="+mn-lt"/>
                <a:cs typeface="Segoe UI Light"/>
              </a:defRPr>
            </a:lvl3pPr>
            <a:lvl4pPr eaLnBrk="1" hangingPunct="1">
              <a:lnSpc>
                <a:spcPct val="120000"/>
              </a:lnSpc>
              <a:defRPr sz="1400" kern="800">
                <a:solidFill>
                  <a:schemeClr val="bg1"/>
                </a:solidFill>
                <a:latin typeface="+mn-lt"/>
                <a:cs typeface="Segoe UI Light"/>
              </a:defRPr>
            </a:lvl4pPr>
            <a:lvl5pPr eaLnBrk="1" hangingPunct="1">
              <a:lnSpc>
                <a:spcPct val="120000"/>
              </a:lnSpc>
              <a:defRPr sz="1400" kern="800">
                <a:solidFill>
                  <a:schemeClr val="bg1"/>
                </a:solidFill>
                <a:latin typeface="+mn-lt"/>
                <a:cs typeface="Segoe UI Light"/>
              </a:defRPr>
            </a:lvl5pPr>
          </a:lstStyle>
          <a:p>
            <a:pPr defTabSz="913808" fontAlgn="auto">
              <a:spcBef>
                <a:spcPts val="0"/>
              </a:spcBef>
              <a:spcAft>
                <a:spcPts val="0"/>
              </a:spcAft>
              <a:defRPr/>
            </a:pPr>
            <a:endParaRPr lang="en-US" sz="1372" b="0" dirty="0">
              <a:solidFill>
                <a:srgbClr val="FFFFFF"/>
              </a:solidFill>
              <a:latin typeface="Segoe UI Semilight" panose="020B0402040204020203" pitchFamily="34" charset="0"/>
              <a:cs typeface="Segoe UI Semilight" panose="020B0402040204020203" pitchFamily="34" charset="0"/>
            </a:endParaRPr>
          </a:p>
        </p:txBody>
      </p:sp>
      <p:sp>
        <p:nvSpPr>
          <p:cNvPr id="9" name="Rectangle 8">
            <a:extLst>
              <a:ext uri="{FF2B5EF4-FFF2-40B4-BE49-F238E27FC236}">
                <a16:creationId xmlns:a16="http://schemas.microsoft.com/office/drawing/2014/main" id="{437E414F-39D6-4560-AD78-EE55B4CF08E0}"/>
              </a:ext>
            </a:extLst>
          </p:cNvPr>
          <p:cNvSpPr/>
          <p:nvPr/>
        </p:nvSpPr>
        <p:spPr bwMode="auto">
          <a:xfrm>
            <a:off x="9971504" y="4610091"/>
            <a:ext cx="1665145" cy="1610872"/>
          </a:xfrm>
          <a:prstGeom prst="rect">
            <a:avLst/>
          </a:prstGeom>
          <a:solidFill>
            <a:schemeClr val="bg1">
              <a:alpha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73">
              <a:lnSpc>
                <a:spcPct val="90000"/>
              </a:lnSpc>
              <a:defRPr/>
            </a:pPr>
            <a:endParaRPr lang="en-US" sz="2353" b="0" dirty="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0" name="Rectangle 9">
            <a:extLst>
              <a:ext uri="{FF2B5EF4-FFF2-40B4-BE49-F238E27FC236}">
                <a16:creationId xmlns:a16="http://schemas.microsoft.com/office/drawing/2014/main" id="{D89869A2-94D2-46DF-BDFE-6902DFECF533}"/>
              </a:ext>
            </a:extLst>
          </p:cNvPr>
          <p:cNvSpPr/>
          <p:nvPr/>
        </p:nvSpPr>
        <p:spPr bwMode="auto">
          <a:xfrm>
            <a:off x="9971504" y="2893165"/>
            <a:ext cx="1665145" cy="1610764"/>
          </a:xfrm>
          <a:prstGeom prst="rect">
            <a:avLst/>
          </a:prstGeom>
          <a:solidFill>
            <a:schemeClr val="bg1">
              <a:alpha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73">
              <a:lnSpc>
                <a:spcPct val="90000"/>
              </a:lnSpc>
              <a:defRPr/>
            </a:pPr>
            <a:endParaRPr lang="en-US" sz="2353" b="0" dirty="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1" name="Text Placeholder 3">
            <a:extLst>
              <a:ext uri="{FF2B5EF4-FFF2-40B4-BE49-F238E27FC236}">
                <a16:creationId xmlns:a16="http://schemas.microsoft.com/office/drawing/2014/main" id="{2D8314D1-D6F3-4F53-8F78-BAD1290A340C}"/>
              </a:ext>
            </a:extLst>
          </p:cNvPr>
          <p:cNvSpPr txBox="1">
            <a:spLocks/>
          </p:cNvSpPr>
          <p:nvPr/>
        </p:nvSpPr>
        <p:spPr>
          <a:xfrm>
            <a:off x="281933" y="1174237"/>
            <a:ext cx="11354715" cy="1610875"/>
          </a:xfrm>
          <a:prstGeom prst="rect">
            <a:avLst/>
          </a:prstGeom>
          <a:solidFill>
            <a:schemeClr val="bg1">
              <a:lumMod val="95000"/>
            </a:schemeClr>
          </a:solidFill>
          <a:ln w="28575">
            <a:solidFill>
              <a:srgbClr val="232F3E"/>
            </a:solidFill>
          </a:ln>
        </p:spPr>
        <p:txBody>
          <a:bodyPr vert="horz" lIns="182732" tIns="137049" rIns="91365" bIns="45684" rtlCol="0">
            <a:normAutofit/>
          </a:bodyPr>
          <a:lstStyle>
            <a:lvl1pPr eaLnBrk="1" hangingPunct="1">
              <a:lnSpc>
                <a:spcPct val="120000"/>
              </a:lnSpc>
              <a:defRPr sz="1400" kern="800">
                <a:solidFill>
                  <a:schemeClr val="bg1"/>
                </a:solidFill>
                <a:latin typeface="+mn-lt"/>
                <a:cs typeface="Segoe UI Light"/>
              </a:defRPr>
            </a:lvl1pPr>
            <a:lvl2pPr eaLnBrk="1" hangingPunct="1">
              <a:lnSpc>
                <a:spcPct val="120000"/>
              </a:lnSpc>
              <a:defRPr sz="1400" kern="800">
                <a:solidFill>
                  <a:schemeClr val="bg1"/>
                </a:solidFill>
                <a:latin typeface="+mn-lt"/>
                <a:cs typeface="Segoe UI Light"/>
              </a:defRPr>
            </a:lvl2pPr>
            <a:lvl3pPr eaLnBrk="1" hangingPunct="1">
              <a:lnSpc>
                <a:spcPct val="120000"/>
              </a:lnSpc>
              <a:defRPr sz="1400" kern="800">
                <a:solidFill>
                  <a:schemeClr val="bg1"/>
                </a:solidFill>
                <a:latin typeface="+mn-lt"/>
                <a:cs typeface="Segoe UI Light"/>
              </a:defRPr>
            </a:lvl3pPr>
            <a:lvl4pPr eaLnBrk="1" hangingPunct="1">
              <a:lnSpc>
                <a:spcPct val="120000"/>
              </a:lnSpc>
              <a:defRPr sz="1400" kern="800">
                <a:solidFill>
                  <a:schemeClr val="bg1"/>
                </a:solidFill>
                <a:latin typeface="+mn-lt"/>
                <a:cs typeface="Segoe UI Light"/>
              </a:defRPr>
            </a:lvl4pPr>
            <a:lvl5pPr eaLnBrk="1" hangingPunct="1">
              <a:lnSpc>
                <a:spcPct val="120000"/>
              </a:lnSpc>
              <a:defRPr sz="1400" kern="800">
                <a:solidFill>
                  <a:schemeClr val="bg1"/>
                </a:solidFill>
                <a:latin typeface="+mn-lt"/>
                <a:cs typeface="Segoe UI Light"/>
              </a:defRPr>
            </a:lvl5pPr>
          </a:lstStyle>
          <a:p>
            <a:pPr defTabSz="913572" fontAlgn="auto">
              <a:spcBef>
                <a:spcPts val="588"/>
              </a:spcBef>
              <a:spcAft>
                <a:spcPts val="0"/>
              </a:spcAft>
              <a:defRPr/>
            </a:pPr>
            <a:endParaRPr lang="en-US" sz="1372" b="0" dirty="0">
              <a:solidFill>
                <a:srgbClr val="505050"/>
              </a:solidFill>
              <a:latin typeface="Segoe UI Semilight" panose="020B0402040204020203" pitchFamily="34" charset="0"/>
              <a:cs typeface="Segoe UI Semilight" panose="020B0402040204020203" pitchFamily="34" charset="0"/>
            </a:endParaRPr>
          </a:p>
        </p:txBody>
      </p:sp>
      <p:sp>
        <p:nvSpPr>
          <p:cNvPr id="12" name="Rectangle 11">
            <a:extLst>
              <a:ext uri="{FF2B5EF4-FFF2-40B4-BE49-F238E27FC236}">
                <a16:creationId xmlns:a16="http://schemas.microsoft.com/office/drawing/2014/main" id="{1C11162D-6684-43D3-A75B-24E742C20773}"/>
              </a:ext>
            </a:extLst>
          </p:cNvPr>
          <p:cNvSpPr/>
          <p:nvPr/>
        </p:nvSpPr>
        <p:spPr bwMode="auto">
          <a:xfrm>
            <a:off x="9971504" y="1174238"/>
            <a:ext cx="1665145" cy="1610873"/>
          </a:xfrm>
          <a:prstGeom prst="rect">
            <a:avLst/>
          </a:prstGeom>
          <a:solidFill>
            <a:schemeClr val="bg1">
              <a:alpha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73">
              <a:lnSpc>
                <a:spcPct val="90000"/>
              </a:lnSpc>
              <a:defRPr/>
            </a:pPr>
            <a:endParaRPr lang="en-US" sz="2353" b="0" dirty="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73" name="TextBox 72">
            <a:extLst>
              <a:ext uri="{FF2B5EF4-FFF2-40B4-BE49-F238E27FC236}">
                <a16:creationId xmlns:a16="http://schemas.microsoft.com/office/drawing/2014/main" id="{C8B8E559-E945-42D5-9D8B-E955EB113229}"/>
              </a:ext>
            </a:extLst>
          </p:cNvPr>
          <p:cNvSpPr txBox="1"/>
          <p:nvPr/>
        </p:nvSpPr>
        <p:spPr>
          <a:xfrm>
            <a:off x="1714321" y="1132296"/>
            <a:ext cx="8366601" cy="1610872"/>
          </a:xfrm>
          <a:prstGeom prst="rect">
            <a:avLst/>
          </a:prstGeom>
          <a:noFill/>
        </p:spPr>
        <p:txBody>
          <a:bodyPr wrap="square" lIns="179285" tIns="143428" rIns="179285" bIns="143428" rtlCol="0" anchor="t">
            <a:noAutofit/>
          </a:bodyPr>
          <a:lstStyle/>
          <a:p>
            <a:pPr defTabSz="914437" fontAlgn="auto">
              <a:lnSpc>
                <a:spcPct val="110000"/>
              </a:lnSpc>
              <a:spcBef>
                <a:spcPts val="0"/>
              </a:spcBef>
              <a:spcAft>
                <a:spcPts val="588"/>
              </a:spcAft>
              <a:defRPr/>
            </a:pPr>
            <a:r>
              <a:rPr lang="en-US" sz="2133" dirty="0">
                <a:solidFill>
                  <a:schemeClr val="tx1">
                    <a:lumMod val="50000"/>
                  </a:schemeClr>
                </a:solidFill>
                <a:latin typeface="Calibri" panose="020F0502020204030204" pitchFamily="34" charset="0"/>
                <a:cs typeface="Calibri" panose="020F0502020204030204" pitchFamily="34" charset="0"/>
              </a:rPr>
              <a:t>Accounts which have the ability to manage identity and permissions enterprise-wide.</a:t>
            </a:r>
          </a:p>
          <a:p>
            <a:pPr defTabSz="914437" fontAlgn="auto">
              <a:spcBef>
                <a:spcPts val="0"/>
              </a:spcBef>
              <a:spcAft>
                <a:spcPts val="0"/>
              </a:spcAft>
              <a:defRPr/>
            </a:pPr>
            <a:endParaRPr lang="en-US" sz="1867" dirty="0">
              <a:solidFill>
                <a:schemeClr val="tx1">
                  <a:lumMod val="50000"/>
                </a:schemeClr>
              </a:solidFill>
              <a:latin typeface="Calibri" panose="020F0502020204030204" pitchFamily="34" charset="0"/>
              <a:cs typeface="Calibri" panose="020F0502020204030204" pitchFamily="34" charset="0"/>
            </a:endParaRPr>
          </a:p>
          <a:p>
            <a:pPr defTabSz="914437" fontAlgn="auto">
              <a:spcBef>
                <a:spcPts val="0"/>
              </a:spcBef>
              <a:spcAft>
                <a:spcPts val="0"/>
              </a:spcAft>
              <a:defRPr/>
            </a:pPr>
            <a:r>
              <a:rPr lang="en-US" sz="1867" dirty="0">
                <a:solidFill>
                  <a:schemeClr val="tx1">
                    <a:lumMod val="50000"/>
                  </a:schemeClr>
                </a:solidFill>
                <a:latin typeface="Calibri" panose="020F0502020204030204" pitchFamily="34" charset="0"/>
                <a:cs typeface="Calibri" panose="020F0502020204030204" pitchFamily="34" charset="0"/>
              </a:rPr>
              <a:t>Objects: Domain Controllers and systems that manage DCs</a:t>
            </a:r>
          </a:p>
        </p:txBody>
      </p:sp>
      <p:sp>
        <p:nvSpPr>
          <p:cNvPr id="74" name="TextBox 73">
            <a:extLst>
              <a:ext uri="{FF2B5EF4-FFF2-40B4-BE49-F238E27FC236}">
                <a16:creationId xmlns:a16="http://schemas.microsoft.com/office/drawing/2014/main" id="{D44A5068-2BFB-44AF-996E-DFB4F2EFDCCE}"/>
              </a:ext>
            </a:extLst>
          </p:cNvPr>
          <p:cNvSpPr txBox="1"/>
          <p:nvPr/>
        </p:nvSpPr>
        <p:spPr>
          <a:xfrm>
            <a:off x="479990" y="1180633"/>
            <a:ext cx="1303988" cy="1044159"/>
          </a:xfrm>
          <a:prstGeom prst="rect">
            <a:avLst/>
          </a:prstGeom>
          <a:noFill/>
        </p:spPr>
        <p:txBody>
          <a:bodyPr wrap="square" lIns="179285" tIns="143428" rIns="179285" bIns="143428" rtlCol="0" anchor="t">
            <a:spAutoFit/>
          </a:bodyPr>
          <a:lstStyle/>
          <a:p>
            <a:pPr defTabSz="913808" fontAlgn="auto">
              <a:spcBef>
                <a:spcPts val="0"/>
              </a:spcBef>
              <a:spcAft>
                <a:spcPts val="0"/>
              </a:spcAft>
              <a:defRPr/>
            </a:pPr>
            <a:r>
              <a:rPr lang="en-US" sz="2353" kern="800" dirty="0">
                <a:solidFill>
                  <a:schemeClr val="tx1">
                    <a:lumMod val="50000"/>
                  </a:schemeClr>
                </a:solidFill>
                <a:latin typeface="+mn-lt"/>
                <a:cs typeface="Segoe UI Semilight" panose="020B0402040204020203" pitchFamily="34" charset="0"/>
              </a:rPr>
              <a:t>Tier 0</a:t>
            </a:r>
            <a:r>
              <a:rPr lang="en-US" sz="2353" dirty="0">
                <a:solidFill>
                  <a:schemeClr val="tx1">
                    <a:lumMod val="50000"/>
                  </a:schemeClr>
                </a:solidFill>
                <a:latin typeface="+mn-lt"/>
                <a:cs typeface="Segoe UI Semilight" panose="020B0402040204020203" pitchFamily="34" charset="0"/>
              </a:rPr>
              <a:t>  </a:t>
            </a:r>
            <a:endParaRPr lang="en-US" sz="1275" kern="800" dirty="0">
              <a:solidFill>
                <a:schemeClr val="tx1">
                  <a:lumMod val="50000"/>
                </a:schemeClr>
              </a:solidFill>
              <a:latin typeface="+mn-lt"/>
              <a:cs typeface="Segoe UI Semilight" panose="020B0402040204020203" pitchFamily="34" charset="0"/>
            </a:endParaRPr>
          </a:p>
          <a:p>
            <a:pPr defTabSz="913808" fontAlgn="auto">
              <a:spcBef>
                <a:spcPts val="0"/>
              </a:spcBef>
              <a:spcAft>
                <a:spcPts val="0"/>
              </a:spcAft>
              <a:defRPr/>
            </a:pPr>
            <a:r>
              <a:rPr lang="en-US" sz="1275" kern="800" dirty="0">
                <a:solidFill>
                  <a:schemeClr val="tx1">
                    <a:lumMod val="50000"/>
                  </a:schemeClr>
                </a:solidFill>
                <a:latin typeface="+mn-lt"/>
                <a:cs typeface="Segoe UI Semilight" panose="020B0402040204020203" pitchFamily="34" charset="0"/>
              </a:rPr>
              <a:t>Domain Admins</a:t>
            </a:r>
          </a:p>
        </p:txBody>
      </p:sp>
      <p:sp>
        <p:nvSpPr>
          <p:cNvPr id="114" name="TextBox 113">
            <a:extLst>
              <a:ext uri="{FF2B5EF4-FFF2-40B4-BE49-F238E27FC236}">
                <a16:creationId xmlns:a16="http://schemas.microsoft.com/office/drawing/2014/main" id="{101AEFBE-7CEF-4718-930F-69EEF160C9EF}"/>
              </a:ext>
            </a:extLst>
          </p:cNvPr>
          <p:cNvSpPr txBox="1"/>
          <p:nvPr/>
        </p:nvSpPr>
        <p:spPr>
          <a:xfrm>
            <a:off x="465423" y="2900767"/>
            <a:ext cx="1318555" cy="968689"/>
          </a:xfrm>
          <a:prstGeom prst="rect">
            <a:avLst/>
          </a:prstGeom>
          <a:noFill/>
        </p:spPr>
        <p:txBody>
          <a:bodyPr wrap="square" lIns="179285" tIns="143428" rIns="179285" bIns="143428" rtlCol="0" anchor="t">
            <a:spAutoFit/>
          </a:bodyPr>
          <a:lstStyle/>
          <a:p>
            <a:pPr defTabSz="914437" fontAlgn="auto">
              <a:lnSpc>
                <a:spcPct val="90000"/>
              </a:lnSpc>
              <a:spcBef>
                <a:spcPts val="0"/>
              </a:spcBef>
              <a:spcAft>
                <a:spcPts val="588"/>
              </a:spcAft>
              <a:defRPr/>
            </a:pPr>
            <a:r>
              <a:rPr lang="en-US" sz="2353" kern="800" dirty="0">
                <a:solidFill>
                  <a:schemeClr val="tx1">
                    <a:lumMod val="50000"/>
                  </a:schemeClr>
                </a:solidFill>
                <a:latin typeface="+mn-lt"/>
                <a:cs typeface="Segoe UI Semilight" panose="020B0402040204020203" pitchFamily="34" charset="0"/>
              </a:rPr>
              <a:t>Tier 1  </a:t>
            </a:r>
            <a:r>
              <a:rPr lang="en-US" sz="1275" kern="800" dirty="0">
                <a:solidFill>
                  <a:schemeClr val="tx1">
                    <a:lumMod val="50000"/>
                  </a:schemeClr>
                </a:solidFill>
                <a:latin typeface="+mn-lt"/>
                <a:cs typeface="Segoe UI Semilight" panose="020B0402040204020203" pitchFamily="34" charset="0"/>
              </a:rPr>
              <a:t>Server   Admins </a:t>
            </a:r>
          </a:p>
        </p:txBody>
      </p:sp>
      <p:sp>
        <p:nvSpPr>
          <p:cNvPr id="115" name="TextBox 114">
            <a:extLst>
              <a:ext uri="{FF2B5EF4-FFF2-40B4-BE49-F238E27FC236}">
                <a16:creationId xmlns:a16="http://schemas.microsoft.com/office/drawing/2014/main" id="{82CFBF70-E94F-4EA6-B07F-C5A06FC7980E}"/>
              </a:ext>
            </a:extLst>
          </p:cNvPr>
          <p:cNvSpPr txBox="1"/>
          <p:nvPr/>
        </p:nvSpPr>
        <p:spPr>
          <a:xfrm>
            <a:off x="1714320" y="2831118"/>
            <a:ext cx="8257184" cy="1576341"/>
          </a:xfrm>
          <a:prstGeom prst="rect">
            <a:avLst/>
          </a:prstGeom>
          <a:noFill/>
        </p:spPr>
        <p:txBody>
          <a:bodyPr wrap="square" lIns="179285" tIns="143428" rIns="179285" bIns="143428" rtlCol="0" anchor="t">
            <a:noAutofit/>
          </a:bodyPr>
          <a:lstStyle/>
          <a:p>
            <a:pPr defTabSz="914437" fontAlgn="auto">
              <a:lnSpc>
                <a:spcPct val="110000"/>
              </a:lnSpc>
              <a:spcBef>
                <a:spcPts val="0"/>
              </a:spcBef>
              <a:spcAft>
                <a:spcPts val="588"/>
              </a:spcAft>
              <a:defRPr/>
            </a:pPr>
            <a:r>
              <a:rPr lang="en-US" sz="2133" dirty="0">
                <a:solidFill>
                  <a:schemeClr val="tx1">
                    <a:lumMod val="50000"/>
                  </a:schemeClr>
                </a:solidFill>
                <a:latin typeface="Calibri" panose="020F0502020204030204" pitchFamily="34" charset="0"/>
                <a:cs typeface="Calibri" panose="020F0502020204030204" pitchFamily="34" charset="0"/>
              </a:rPr>
              <a:t>Accounts with control over resources or that manage critical data and applications. </a:t>
            </a:r>
          </a:p>
          <a:p>
            <a:pPr defTabSz="914437" fontAlgn="auto">
              <a:spcBef>
                <a:spcPts val="0"/>
              </a:spcBef>
              <a:spcAft>
                <a:spcPts val="0"/>
              </a:spcAft>
              <a:defRPr/>
            </a:pPr>
            <a:endParaRPr lang="en-US" sz="1867" dirty="0">
              <a:solidFill>
                <a:schemeClr val="tx1">
                  <a:lumMod val="50000"/>
                </a:schemeClr>
              </a:solidFill>
              <a:latin typeface="Calibri" panose="020F0502020204030204" pitchFamily="34" charset="0"/>
              <a:cs typeface="Calibri" panose="020F0502020204030204" pitchFamily="34" charset="0"/>
            </a:endParaRPr>
          </a:p>
          <a:p>
            <a:pPr defTabSz="914437" fontAlgn="auto">
              <a:spcBef>
                <a:spcPts val="0"/>
              </a:spcBef>
              <a:spcAft>
                <a:spcPts val="0"/>
              </a:spcAft>
              <a:defRPr/>
            </a:pPr>
            <a:r>
              <a:rPr lang="en-US" sz="1867" dirty="0">
                <a:solidFill>
                  <a:schemeClr val="tx1">
                    <a:lumMod val="50000"/>
                  </a:schemeClr>
                </a:solidFill>
                <a:latin typeface="Calibri" panose="020F0502020204030204" pitchFamily="34" charset="0"/>
                <a:cs typeface="Calibri" panose="020F0502020204030204" pitchFamily="34" charset="0"/>
              </a:rPr>
              <a:t>Objects: Servers</a:t>
            </a:r>
          </a:p>
        </p:txBody>
      </p:sp>
      <p:sp>
        <p:nvSpPr>
          <p:cNvPr id="158" name="TextBox 157">
            <a:extLst>
              <a:ext uri="{FF2B5EF4-FFF2-40B4-BE49-F238E27FC236}">
                <a16:creationId xmlns:a16="http://schemas.microsoft.com/office/drawing/2014/main" id="{F6413B2B-8EE1-4C49-B001-359D400ACFF8}"/>
              </a:ext>
            </a:extLst>
          </p:cNvPr>
          <p:cNvSpPr txBox="1"/>
          <p:nvPr/>
        </p:nvSpPr>
        <p:spPr>
          <a:xfrm>
            <a:off x="410333" y="4612121"/>
            <a:ext cx="1303988" cy="1044159"/>
          </a:xfrm>
          <a:prstGeom prst="rect">
            <a:avLst/>
          </a:prstGeom>
          <a:noFill/>
        </p:spPr>
        <p:txBody>
          <a:bodyPr wrap="square" lIns="179285" tIns="143428" rIns="179285" bIns="143428" rtlCol="0" anchor="t">
            <a:spAutoFit/>
          </a:bodyPr>
          <a:lstStyle/>
          <a:p>
            <a:pPr defTabSz="913808" fontAlgn="auto">
              <a:spcBef>
                <a:spcPts val="0"/>
              </a:spcBef>
              <a:spcAft>
                <a:spcPts val="0"/>
              </a:spcAft>
              <a:defRPr/>
            </a:pPr>
            <a:r>
              <a:rPr lang="en-US" sz="2353" kern="800" dirty="0">
                <a:solidFill>
                  <a:schemeClr val="tx1">
                    <a:lumMod val="50000"/>
                  </a:schemeClr>
                </a:solidFill>
                <a:latin typeface="+mn-lt"/>
                <a:cs typeface="Segoe UI Semilight" panose="020B0402040204020203" pitchFamily="34" charset="0"/>
              </a:rPr>
              <a:t>Tier 2</a:t>
            </a:r>
            <a:r>
              <a:rPr lang="en-US" sz="2353" dirty="0">
                <a:solidFill>
                  <a:schemeClr val="tx1">
                    <a:lumMod val="50000"/>
                  </a:schemeClr>
                </a:solidFill>
                <a:latin typeface="+mn-lt"/>
                <a:cs typeface="Segoe UI Semilight" panose="020B0402040204020203" pitchFamily="34" charset="0"/>
              </a:rPr>
              <a:t>  </a:t>
            </a:r>
            <a:r>
              <a:rPr lang="en-US" sz="1275" kern="800" dirty="0">
                <a:solidFill>
                  <a:schemeClr val="tx1">
                    <a:lumMod val="50000"/>
                  </a:schemeClr>
                </a:solidFill>
                <a:latin typeface="+mn-lt"/>
                <a:cs typeface="Segoe UI Semilight" panose="020B0402040204020203" pitchFamily="34" charset="0"/>
              </a:rPr>
              <a:t>Workstation Admins</a:t>
            </a:r>
          </a:p>
        </p:txBody>
      </p:sp>
      <p:sp>
        <p:nvSpPr>
          <p:cNvPr id="159" name="TextBox 158">
            <a:extLst>
              <a:ext uri="{FF2B5EF4-FFF2-40B4-BE49-F238E27FC236}">
                <a16:creationId xmlns:a16="http://schemas.microsoft.com/office/drawing/2014/main" id="{1385DBF9-6670-4556-88A2-50A890C39BDA}"/>
              </a:ext>
            </a:extLst>
          </p:cNvPr>
          <p:cNvSpPr txBox="1"/>
          <p:nvPr/>
        </p:nvSpPr>
        <p:spPr>
          <a:xfrm>
            <a:off x="1783978" y="4565975"/>
            <a:ext cx="8187525" cy="1610872"/>
          </a:xfrm>
          <a:prstGeom prst="rect">
            <a:avLst/>
          </a:prstGeom>
          <a:noFill/>
        </p:spPr>
        <p:txBody>
          <a:bodyPr wrap="square" lIns="179285" tIns="143428" rIns="179285" bIns="143428" rtlCol="0" anchor="t">
            <a:noAutofit/>
          </a:bodyPr>
          <a:lstStyle/>
          <a:p>
            <a:pPr defTabSz="914437" fontAlgn="auto">
              <a:lnSpc>
                <a:spcPct val="110000"/>
              </a:lnSpc>
              <a:spcBef>
                <a:spcPts val="0"/>
              </a:spcBef>
              <a:spcAft>
                <a:spcPts val="588"/>
              </a:spcAft>
              <a:defRPr/>
            </a:pPr>
            <a:r>
              <a:rPr lang="en-US" sz="2133" dirty="0">
                <a:solidFill>
                  <a:schemeClr val="tx1">
                    <a:lumMod val="50000"/>
                  </a:schemeClr>
                </a:solidFill>
                <a:latin typeface="+mn-lt"/>
                <a:cs typeface="Segoe UI" panose="020B0502040204020203" pitchFamily="34" charset="0"/>
              </a:rPr>
              <a:t>Accounts with administrative privileges over standard user accounts and standard-user devices.</a:t>
            </a:r>
          </a:p>
          <a:p>
            <a:pPr defTabSz="914437" fontAlgn="auto">
              <a:spcBef>
                <a:spcPts val="0"/>
              </a:spcBef>
              <a:spcAft>
                <a:spcPts val="0"/>
              </a:spcAft>
              <a:defRPr/>
            </a:pPr>
            <a:endParaRPr lang="en-US" sz="1867" dirty="0">
              <a:solidFill>
                <a:schemeClr val="tx1">
                  <a:lumMod val="50000"/>
                </a:schemeClr>
              </a:solidFill>
              <a:latin typeface="+mn-lt"/>
              <a:cs typeface="Segoe UI" panose="020B0502040204020203" pitchFamily="34" charset="0"/>
            </a:endParaRPr>
          </a:p>
          <a:p>
            <a:pPr defTabSz="914437" fontAlgn="auto">
              <a:spcBef>
                <a:spcPts val="0"/>
              </a:spcBef>
              <a:spcAft>
                <a:spcPts val="0"/>
              </a:spcAft>
              <a:defRPr/>
            </a:pPr>
            <a:r>
              <a:rPr lang="en-US" sz="1867" dirty="0">
                <a:solidFill>
                  <a:schemeClr val="tx1">
                    <a:lumMod val="50000"/>
                  </a:schemeClr>
                </a:solidFill>
                <a:latin typeface="+mn-lt"/>
                <a:cs typeface="Segoe UI" panose="020B0502040204020203" pitchFamily="34" charset="0"/>
              </a:rPr>
              <a:t>Objects: Workstations</a:t>
            </a:r>
          </a:p>
        </p:txBody>
      </p:sp>
      <p:grpSp>
        <p:nvGrpSpPr>
          <p:cNvPr id="160" name="Group 159">
            <a:extLst>
              <a:ext uri="{FF2B5EF4-FFF2-40B4-BE49-F238E27FC236}">
                <a16:creationId xmlns:a16="http://schemas.microsoft.com/office/drawing/2014/main" id="{CC706348-3D9C-4D2E-9E65-A47C38E777FE}"/>
              </a:ext>
            </a:extLst>
          </p:cNvPr>
          <p:cNvGrpSpPr/>
          <p:nvPr/>
        </p:nvGrpSpPr>
        <p:grpSpPr>
          <a:xfrm>
            <a:off x="10434950" y="1281466"/>
            <a:ext cx="966885" cy="1391151"/>
            <a:chOff x="6748776" y="2393252"/>
            <a:chExt cx="611679" cy="880082"/>
          </a:xfrm>
        </p:grpSpPr>
        <p:pic>
          <p:nvPicPr>
            <p:cNvPr id="161" name="Picture 160">
              <a:extLst>
                <a:ext uri="{FF2B5EF4-FFF2-40B4-BE49-F238E27FC236}">
                  <a16:creationId xmlns:a16="http://schemas.microsoft.com/office/drawing/2014/main" id="{0F8F307A-8A22-4FD2-8266-F3368C7991B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48776" y="2393252"/>
              <a:ext cx="467544" cy="880082"/>
            </a:xfrm>
            <a:prstGeom prst="rect">
              <a:avLst/>
            </a:prstGeom>
          </p:spPr>
        </p:pic>
        <p:sp>
          <p:nvSpPr>
            <p:cNvPr id="162" name="Isosceles Triangle 161">
              <a:extLst>
                <a:ext uri="{FF2B5EF4-FFF2-40B4-BE49-F238E27FC236}">
                  <a16:creationId xmlns:a16="http://schemas.microsoft.com/office/drawing/2014/main" id="{165474FF-0310-41D8-8A03-9B24E7E5D336}"/>
                </a:ext>
              </a:extLst>
            </p:cNvPr>
            <p:cNvSpPr/>
            <p:nvPr/>
          </p:nvSpPr>
          <p:spPr bwMode="auto">
            <a:xfrm>
              <a:off x="6904037" y="2877569"/>
              <a:ext cx="381000" cy="304800"/>
            </a:xfrm>
            <a:prstGeom prst="triangle">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73">
                <a:lnSpc>
                  <a:spcPct val="90000"/>
                </a:lnSpc>
                <a:defRPr/>
              </a:pPr>
              <a:endParaRPr lang="en-US" sz="2353" b="0" kern="0" dirty="0">
                <a:gradFill>
                  <a:gsLst>
                    <a:gs pos="0">
                      <a:srgbClr val="FFFFFF"/>
                    </a:gs>
                    <a:gs pos="100000">
                      <a:srgbClr val="FFFFFF"/>
                    </a:gs>
                  </a:gsLst>
                  <a:lin ang="5400000" scaled="0"/>
                </a:gradFill>
                <a:latin typeface="Segoe UI"/>
                <a:ea typeface="Segoe UI" pitchFamily="34" charset="0"/>
                <a:cs typeface="Segoe UI" pitchFamily="34" charset="0"/>
              </a:endParaRPr>
            </a:p>
          </p:txBody>
        </p:sp>
        <p:pic>
          <p:nvPicPr>
            <p:cNvPr id="163" name="Picture 162">
              <a:extLst>
                <a:ext uri="{FF2B5EF4-FFF2-40B4-BE49-F238E27FC236}">
                  <a16:creationId xmlns:a16="http://schemas.microsoft.com/office/drawing/2014/main" id="{909EBC3D-5105-473B-912E-53CFC9CDFA0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90341" y="2999731"/>
              <a:ext cx="370114" cy="228600"/>
            </a:xfrm>
            <a:prstGeom prst="rect">
              <a:avLst/>
            </a:prstGeom>
          </p:spPr>
        </p:pic>
      </p:grpSp>
      <p:grpSp>
        <p:nvGrpSpPr>
          <p:cNvPr id="164" name="Group 163">
            <a:extLst>
              <a:ext uri="{FF2B5EF4-FFF2-40B4-BE49-F238E27FC236}">
                <a16:creationId xmlns:a16="http://schemas.microsoft.com/office/drawing/2014/main" id="{E156CE5B-18D6-4936-83FE-1EDBF50FE332}"/>
              </a:ext>
            </a:extLst>
          </p:cNvPr>
          <p:cNvGrpSpPr/>
          <p:nvPr/>
        </p:nvGrpSpPr>
        <p:grpSpPr>
          <a:xfrm>
            <a:off x="10430854" y="3015640"/>
            <a:ext cx="950244" cy="1391819"/>
            <a:chOff x="10595704" y="3241988"/>
            <a:chExt cx="969299" cy="1419727"/>
          </a:xfrm>
        </p:grpSpPr>
        <p:pic>
          <p:nvPicPr>
            <p:cNvPr id="165" name="Picture 164">
              <a:extLst>
                <a:ext uri="{FF2B5EF4-FFF2-40B4-BE49-F238E27FC236}">
                  <a16:creationId xmlns:a16="http://schemas.microsoft.com/office/drawing/2014/main" id="{80178C05-672F-4F8F-B427-51B8D53900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95704" y="3241988"/>
              <a:ext cx="754231" cy="1419727"/>
            </a:xfrm>
            <a:prstGeom prst="rect">
              <a:avLst/>
            </a:prstGeom>
          </p:spPr>
        </p:pic>
        <p:grpSp>
          <p:nvGrpSpPr>
            <p:cNvPr id="166" name="Group 165">
              <a:extLst>
                <a:ext uri="{FF2B5EF4-FFF2-40B4-BE49-F238E27FC236}">
                  <a16:creationId xmlns:a16="http://schemas.microsoft.com/office/drawing/2014/main" id="{FA3F59D3-A907-4276-8E22-19B5BC2F0308}"/>
                </a:ext>
              </a:extLst>
            </p:cNvPr>
            <p:cNvGrpSpPr/>
            <p:nvPr/>
          </p:nvGrpSpPr>
          <p:grpSpPr>
            <a:xfrm>
              <a:off x="10989322" y="4000182"/>
              <a:ext cx="575681" cy="564626"/>
              <a:chOff x="7888501" y="1034902"/>
              <a:chExt cx="448095" cy="439490"/>
            </a:xfrm>
          </p:grpSpPr>
          <p:sp>
            <p:nvSpPr>
              <p:cNvPr id="167" name="Rectangle: Rounded Corners 166">
                <a:extLst>
                  <a:ext uri="{FF2B5EF4-FFF2-40B4-BE49-F238E27FC236}">
                    <a16:creationId xmlns:a16="http://schemas.microsoft.com/office/drawing/2014/main" id="{7D5F6957-BE84-44D6-89CC-4E84BC6755A8}"/>
                  </a:ext>
                </a:extLst>
              </p:cNvPr>
              <p:cNvSpPr/>
              <p:nvPr/>
            </p:nvSpPr>
            <p:spPr bwMode="auto">
              <a:xfrm>
                <a:off x="8213634" y="1235242"/>
                <a:ext cx="100012" cy="176212"/>
              </a:xfrm>
              <a:prstGeom prst="roundRect">
                <a:avLst/>
              </a:prstGeom>
              <a:solidFill>
                <a:srgbClr val="7FBA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73">
                  <a:lnSpc>
                    <a:spcPct val="90000"/>
                  </a:lnSpc>
                  <a:defRPr/>
                </a:pPr>
                <a:endParaRPr lang="en-US" sz="2353" b="0" dirty="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68" name="Rectangle: Rounded Corners 167">
                <a:extLst>
                  <a:ext uri="{FF2B5EF4-FFF2-40B4-BE49-F238E27FC236}">
                    <a16:creationId xmlns:a16="http://schemas.microsoft.com/office/drawing/2014/main" id="{7B8A1E1D-E1CA-43DF-8002-4A00CC4C5038}"/>
                  </a:ext>
                </a:extLst>
              </p:cNvPr>
              <p:cNvSpPr/>
              <p:nvPr/>
            </p:nvSpPr>
            <p:spPr bwMode="auto">
              <a:xfrm>
                <a:off x="8087589" y="1070935"/>
                <a:ext cx="100012" cy="340519"/>
              </a:xfrm>
              <a:prstGeom prst="roundRect">
                <a:avLst/>
              </a:prstGeom>
              <a:solidFill>
                <a:srgbClr val="00A4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73">
                  <a:lnSpc>
                    <a:spcPct val="90000"/>
                  </a:lnSpc>
                  <a:defRPr/>
                </a:pPr>
                <a:endParaRPr lang="en-US" sz="2353" b="0" dirty="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69" name="Rectangle: Rounded Corners 168">
                <a:extLst>
                  <a:ext uri="{FF2B5EF4-FFF2-40B4-BE49-F238E27FC236}">
                    <a16:creationId xmlns:a16="http://schemas.microsoft.com/office/drawing/2014/main" id="{4A7E0A80-8B61-4018-AB98-9A984D25A153}"/>
                  </a:ext>
                </a:extLst>
              </p:cNvPr>
              <p:cNvSpPr/>
              <p:nvPr/>
            </p:nvSpPr>
            <p:spPr bwMode="auto">
              <a:xfrm>
                <a:off x="7956852" y="1156660"/>
                <a:ext cx="100012" cy="256396"/>
              </a:xfrm>
              <a:prstGeom prst="roundRect">
                <a:avLst/>
              </a:prstGeom>
              <a:solidFill>
                <a:srgbClr val="F2502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73">
                  <a:lnSpc>
                    <a:spcPct val="90000"/>
                  </a:lnSpc>
                  <a:defRPr/>
                </a:pPr>
                <a:endParaRPr lang="en-US" sz="2353" b="0" dirty="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70" name="Freeform: Shape 169">
                <a:extLst>
                  <a:ext uri="{FF2B5EF4-FFF2-40B4-BE49-F238E27FC236}">
                    <a16:creationId xmlns:a16="http://schemas.microsoft.com/office/drawing/2014/main" id="{51521753-F9DA-4030-8F1D-B6D850CDCB05}"/>
                  </a:ext>
                </a:extLst>
              </p:cNvPr>
              <p:cNvSpPr/>
              <p:nvPr/>
            </p:nvSpPr>
            <p:spPr bwMode="auto">
              <a:xfrm rot="5400000">
                <a:off x="7892804" y="1030599"/>
                <a:ext cx="439490" cy="448095"/>
              </a:xfrm>
              <a:custGeom>
                <a:avLst/>
                <a:gdLst>
                  <a:gd name="connsiteX0" fmla="*/ 843003 w 888676"/>
                  <a:gd name="connsiteY0" fmla="*/ 886068 h 886069"/>
                  <a:gd name="connsiteX1" fmla="*/ 843003 w 888676"/>
                  <a:gd name="connsiteY1" fmla="*/ 886068 h 886069"/>
                  <a:gd name="connsiteX2" fmla="*/ 843004 w 888676"/>
                  <a:gd name="connsiteY2" fmla="*/ 886068 h 886069"/>
                  <a:gd name="connsiteX3" fmla="*/ 0 w 888676"/>
                  <a:gd name="connsiteY3" fmla="*/ 840397 h 886069"/>
                  <a:gd name="connsiteX4" fmla="*/ 3589 w 888676"/>
                  <a:gd name="connsiteY4" fmla="*/ 822620 h 886069"/>
                  <a:gd name="connsiteX5" fmla="*/ 45672 w 888676"/>
                  <a:gd name="connsiteY5" fmla="*/ 794725 h 886069"/>
                  <a:gd name="connsiteX6" fmla="*/ 797332 w 888676"/>
                  <a:gd name="connsiteY6" fmla="*/ 794725 h 886069"/>
                  <a:gd name="connsiteX7" fmla="*/ 797332 w 888676"/>
                  <a:gd name="connsiteY7" fmla="*/ 45672 h 886069"/>
                  <a:gd name="connsiteX8" fmla="*/ 843004 w 888676"/>
                  <a:gd name="connsiteY8" fmla="*/ 0 h 886069"/>
                  <a:gd name="connsiteX9" fmla="*/ 843004 w 888676"/>
                  <a:gd name="connsiteY9" fmla="*/ 1 h 886069"/>
                  <a:gd name="connsiteX10" fmla="*/ 888676 w 888676"/>
                  <a:gd name="connsiteY10" fmla="*/ 45673 h 886069"/>
                  <a:gd name="connsiteX11" fmla="*/ 888675 w 888676"/>
                  <a:gd name="connsiteY11" fmla="*/ 840396 h 886069"/>
                  <a:gd name="connsiteX12" fmla="*/ 860780 w 888676"/>
                  <a:gd name="connsiteY12" fmla="*/ 882479 h 886069"/>
                  <a:gd name="connsiteX13" fmla="*/ 843003 w 888676"/>
                  <a:gd name="connsiteY13" fmla="*/ 886068 h 886069"/>
                  <a:gd name="connsiteX14" fmla="*/ 841703 w 888676"/>
                  <a:gd name="connsiteY14" fmla="*/ 885805 h 886069"/>
                  <a:gd name="connsiteX15" fmla="*/ 840394 w 888676"/>
                  <a:gd name="connsiteY15" fmla="*/ 886069 h 886069"/>
                  <a:gd name="connsiteX16" fmla="*/ 45672 w 888676"/>
                  <a:gd name="connsiteY16" fmla="*/ 886068 h 886069"/>
                  <a:gd name="connsiteX17" fmla="*/ 3589 w 888676"/>
                  <a:gd name="connsiteY17" fmla="*/ 858174 h 886069"/>
                  <a:gd name="connsiteX18" fmla="*/ 0 w 888676"/>
                  <a:gd name="connsiteY18" fmla="*/ 840397 h 886069"/>
                  <a:gd name="connsiteX19" fmla="*/ 0 w 888676"/>
                  <a:gd name="connsiteY19" fmla="*/ 840396 h 886069"/>
                  <a:gd name="connsiteX20" fmla="*/ 0 w 888676"/>
                  <a:gd name="connsiteY20" fmla="*/ 840397 h 886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88676" h="886069">
                    <a:moveTo>
                      <a:pt x="843003" y="886068"/>
                    </a:moveTo>
                    <a:lnTo>
                      <a:pt x="843003" y="886068"/>
                    </a:lnTo>
                    <a:lnTo>
                      <a:pt x="843004" y="886068"/>
                    </a:lnTo>
                    <a:close/>
                    <a:moveTo>
                      <a:pt x="0" y="840397"/>
                    </a:moveTo>
                    <a:lnTo>
                      <a:pt x="3589" y="822620"/>
                    </a:lnTo>
                    <a:cubicBezTo>
                      <a:pt x="10523" y="806227"/>
                      <a:pt x="26754" y="794725"/>
                      <a:pt x="45672" y="794725"/>
                    </a:cubicBezTo>
                    <a:lnTo>
                      <a:pt x="797332" y="794725"/>
                    </a:lnTo>
                    <a:lnTo>
                      <a:pt x="797332" y="45672"/>
                    </a:lnTo>
                    <a:cubicBezTo>
                      <a:pt x="797332" y="20448"/>
                      <a:pt x="817780" y="0"/>
                      <a:pt x="843004" y="0"/>
                    </a:cubicBezTo>
                    <a:lnTo>
                      <a:pt x="843004" y="1"/>
                    </a:lnTo>
                    <a:cubicBezTo>
                      <a:pt x="868228" y="1"/>
                      <a:pt x="888676" y="20449"/>
                      <a:pt x="888676" y="45673"/>
                    </a:cubicBezTo>
                    <a:lnTo>
                      <a:pt x="888675" y="840396"/>
                    </a:lnTo>
                    <a:cubicBezTo>
                      <a:pt x="888675" y="859314"/>
                      <a:pt x="877173" y="875545"/>
                      <a:pt x="860780" y="882479"/>
                    </a:cubicBezTo>
                    <a:lnTo>
                      <a:pt x="843003" y="886068"/>
                    </a:lnTo>
                    <a:lnTo>
                      <a:pt x="841703" y="885805"/>
                    </a:lnTo>
                    <a:lnTo>
                      <a:pt x="840394" y="886069"/>
                    </a:lnTo>
                    <a:lnTo>
                      <a:pt x="45672" y="886068"/>
                    </a:lnTo>
                    <a:cubicBezTo>
                      <a:pt x="26754" y="886068"/>
                      <a:pt x="10523" y="874566"/>
                      <a:pt x="3589" y="858174"/>
                    </a:cubicBezTo>
                    <a:close/>
                    <a:moveTo>
                      <a:pt x="0" y="840397"/>
                    </a:moveTo>
                    <a:lnTo>
                      <a:pt x="0" y="840396"/>
                    </a:lnTo>
                    <a:lnTo>
                      <a:pt x="0" y="840397"/>
                    </a:lnTo>
                    <a:close/>
                  </a:path>
                </a:pathLst>
              </a:custGeom>
              <a:solidFill>
                <a:srgbClr val="FFB9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73">
                  <a:lnSpc>
                    <a:spcPct val="90000"/>
                  </a:lnSpc>
                  <a:defRPr/>
                </a:pPr>
                <a:endParaRPr lang="en-US" sz="2353" b="0" dirty="0">
                  <a:gradFill>
                    <a:gsLst>
                      <a:gs pos="0">
                        <a:srgbClr val="FFFFFF"/>
                      </a:gs>
                      <a:gs pos="100000">
                        <a:srgbClr val="FFFFFF"/>
                      </a:gs>
                    </a:gsLst>
                    <a:lin ang="5400000" scaled="0"/>
                  </a:gradFill>
                  <a:latin typeface="Segoe UI"/>
                  <a:ea typeface="Segoe UI" pitchFamily="34" charset="0"/>
                  <a:cs typeface="Segoe UI" pitchFamily="34" charset="0"/>
                </a:endParaRPr>
              </a:p>
            </p:txBody>
          </p:sp>
        </p:grpSp>
      </p:grpSp>
      <p:pic>
        <p:nvPicPr>
          <p:cNvPr id="171" name="Picture 170">
            <a:extLst>
              <a:ext uri="{FF2B5EF4-FFF2-40B4-BE49-F238E27FC236}">
                <a16:creationId xmlns:a16="http://schemas.microsoft.com/office/drawing/2014/main" id="{929C7A6A-764D-4EE8-B0DC-007BE955786A}"/>
              </a:ext>
            </a:extLst>
          </p:cNvPr>
          <p:cNvPicPr>
            <a:picLocks noChangeAspect="1"/>
          </p:cNvPicPr>
          <p:nvPr/>
        </p:nvPicPr>
        <p:blipFill>
          <a:blip r:embed="rId5"/>
          <a:stretch>
            <a:fillRect/>
          </a:stretch>
        </p:blipFill>
        <p:spPr>
          <a:xfrm>
            <a:off x="10132245" y="5021698"/>
            <a:ext cx="1367695" cy="787657"/>
          </a:xfrm>
          <a:prstGeom prst="rect">
            <a:avLst/>
          </a:prstGeom>
        </p:spPr>
      </p:pic>
      <p:cxnSp>
        <p:nvCxnSpPr>
          <p:cNvPr id="28" name="Straight Connector 27">
            <a:extLst>
              <a:ext uri="{FF2B5EF4-FFF2-40B4-BE49-F238E27FC236}">
                <a16:creationId xmlns:a16="http://schemas.microsoft.com/office/drawing/2014/main" id="{CE6E2E1A-D771-4E0F-8678-AB41F8E9E197}"/>
              </a:ext>
            </a:extLst>
          </p:cNvPr>
          <p:cNvCxnSpPr/>
          <p:nvPr/>
        </p:nvCxnSpPr>
        <p:spPr>
          <a:xfrm>
            <a:off x="1730600" y="914400"/>
            <a:ext cx="8556400" cy="0"/>
          </a:xfrm>
          <a:prstGeom prst="line">
            <a:avLst/>
          </a:prstGeom>
          <a:ln>
            <a:solidFill>
              <a:srgbClr val="C00000"/>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57246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72846" y="304800"/>
            <a:ext cx="9628553" cy="1060863"/>
          </a:xfrm>
        </p:spPr>
        <p:txBody>
          <a:bodyPr/>
          <a:lstStyle/>
          <a:p>
            <a:r>
              <a:rPr lang="en-US" dirty="0">
                <a:solidFill>
                  <a:srgbClr val="293352"/>
                </a:solidFill>
                <a:latin typeface="MS Reference Sans Serif" panose="020B0604030504040204" pitchFamily="34" charset="0"/>
              </a:rPr>
              <a:t>Step #2: Block Admins</a:t>
            </a:r>
          </a:p>
        </p:txBody>
      </p:sp>
      <p:cxnSp>
        <p:nvCxnSpPr>
          <p:cNvPr id="28" name="Straight Connector 27">
            <a:extLst>
              <a:ext uri="{FF2B5EF4-FFF2-40B4-BE49-F238E27FC236}">
                <a16:creationId xmlns:a16="http://schemas.microsoft.com/office/drawing/2014/main" id="{CE6E2E1A-D771-4E0F-8678-AB41F8E9E197}"/>
              </a:ext>
            </a:extLst>
          </p:cNvPr>
          <p:cNvCxnSpPr/>
          <p:nvPr/>
        </p:nvCxnSpPr>
        <p:spPr>
          <a:xfrm>
            <a:off x="1730600" y="914400"/>
            <a:ext cx="8556400" cy="0"/>
          </a:xfrm>
          <a:prstGeom prst="line">
            <a:avLst/>
          </a:prstGeom>
          <a:ln>
            <a:solidFill>
              <a:srgbClr val="C0000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F0921CF0-B2FD-456C-8F78-410A35B2EF67}"/>
              </a:ext>
            </a:extLst>
          </p:cNvPr>
          <p:cNvSpPr txBox="1"/>
          <p:nvPr/>
        </p:nvSpPr>
        <p:spPr>
          <a:xfrm>
            <a:off x="609600" y="1365663"/>
            <a:ext cx="10896600" cy="3450175"/>
          </a:xfrm>
          <a:prstGeom prst="rect">
            <a:avLst/>
          </a:prstGeom>
          <a:noFill/>
        </p:spPr>
        <p:txBody>
          <a:bodyPr wrap="square" lIns="182880" tIns="146304" rIns="182880" bIns="146304" rtlCol="0">
            <a:spAutoFit/>
          </a:bodyPr>
          <a:lstStyle/>
          <a:p>
            <a:pPr>
              <a:lnSpc>
                <a:spcPct val="90000"/>
              </a:lnSpc>
              <a:spcAft>
                <a:spcPts val="600"/>
              </a:spcAft>
            </a:pPr>
            <a:r>
              <a:rPr lang="en-US" sz="3200" dirty="0">
                <a:gradFill>
                  <a:gsLst>
                    <a:gs pos="2917">
                      <a:schemeClr val="tx1"/>
                    </a:gs>
                    <a:gs pos="30000">
                      <a:schemeClr val="tx1"/>
                    </a:gs>
                  </a:gsLst>
                  <a:lin ang="5400000" scaled="0"/>
                </a:gradFill>
                <a:latin typeface="MS Reference Sans Serif" panose="020B0604030504040204" pitchFamily="34" charset="0"/>
              </a:rPr>
              <a:t>Create separate administrator accounts for built-in and shadow admins</a:t>
            </a:r>
          </a:p>
          <a:p>
            <a:pPr>
              <a:lnSpc>
                <a:spcPct val="90000"/>
              </a:lnSpc>
              <a:spcAft>
                <a:spcPts val="600"/>
              </a:spcAft>
            </a:pPr>
            <a:endParaRPr lang="en-US" sz="3200" dirty="0">
              <a:gradFill>
                <a:gsLst>
                  <a:gs pos="2917">
                    <a:schemeClr val="tx1"/>
                  </a:gs>
                  <a:gs pos="30000">
                    <a:schemeClr val="tx1"/>
                  </a:gs>
                </a:gsLst>
                <a:lin ang="5400000" scaled="0"/>
              </a:gradFill>
              <a:latin typeface="MS Reference Sans Serif" panose="020B0604030504040204" pitchFamily="34" charset="0"/>
            </a:endParaRPr>
          </a:p>
          <a:p>
            <a:pPr>
              <a:lnSpc>
                <a:spcPct val="90000"/>
              </a:lnSpc>
              <a:spcAft>
                <a:spcPts val="600"/>
              </a:spcAft>
            </a:pPr>
            <a:r>
              <a:rPr lang="en-US" sz="3200" dirty="0">
                <a:gradFill>
                  <a:gsLst>
                    <a:gs pos="2917">
                      <a:schemeClr val="tx1"/>
                    </a:gs>
                    <a:gs pos="30000">
                      <a:schemeClr val="tx1"/>
                    </a:gs>
                  </a:gsLst>
                  <a:lin ang="5400000" scaled="0"/>
                </a:gradFill>
                <a:latin typeface="MS Reference Sans Serif" panose="020B0604030504040204" pitchFamily="34" charset="0"/>
              </a:rPr>
              <a:t>Don’t forget to create accounts for the helpdesk!</a:t>
            </a:r>
          </a:p>
          <a:p>
            <a:pPr>
              <a:lnSpc>
                <a:spcPct val="90000"/>
              </a:lnSpc>
              <a:spcAft>
                <a:spcPts val="600"/>
              </a:spcAft>
            </a:pPr>
            <a:endParaRPr lang="en-US" sz="2400" dirty="0">
              <a:gradFill>
                <a:gsLst>
                  <a:gs pos="2917">
                    <a:schemeClr val="tx1"/>
                  </a:gs>
                  <a:gs pos="30000">
                    <a:schemeClr val="tx1"/>
                  </a:gs>
                </a:gsLst>
                <a:lin ang="5400000" scaled="0"/>
              </a:gradFill>
            </a:endParaRPr>
          </a:p>
          <a:p>
            <a:pPr marL="457200" indent="-457200">
              <a:lnSpc>
                <a:spcPct val="90000"/>
              </a:lnSpc>
              <a:spcAft>
                <a:spcPts val="600"/>
              </a:spcAft>
              <a:buFont typeface="+mj-lt"/>
              <a:buAutoNum type="arabicPeriod"/>
            </a:pPr>
            <a:endParaRPr lang="en-US" sz="2400" dirty="0">
              <a:gradFill>
                <a:gsLst>
                  <a:gs pos="2917">
                    <a:schemeClr val="tx1"/>
                  </a:gs>
                  <a:gs pos="30000">
                    <a:schemeClr val="tx1"/>
                  </a:gs>
                </a:gsLst>
                <a:lin ang="5400000" scaled="0"/>
              </a:gradFill>
            </a:endParaRPr>
          </a:p>
          <a:p>
            <a:pPr marL="914400" lvl="1" indent="-457200">
              <a:lnSpc>
                <a:spcPct val="90000"/>
              </a:lnSpc>
              <a:spcAft>
                <a:spcPts val="600"/>
              </a:spcAft>
              <a:buFont typeface="+mj-lt"/>
              <a:buAutoNum type="arabicPeriod"/>
            </a:pPr>
            <a:endParaRPr lang="en-US" sz="2400" dirty="0" err="1">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11975905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8BEC552-25A6-4C6A-B7A1-40B967301C71}"/>
              </a:ext>
            </a:extLst>
          </p:cNvPr>
          <p:cNvPicPr>
            <a:picLocks noChangeAspect="1"/>
          </p:cNvPicPr>
          <p:nvPr/>
        </p:nvPicPr>
        <p:blipFill>
          <a:blip r:embed="rId2"/>
          <a:stretch>
            <a:fillRect/>
          </a:stretch>
        </p:blipFill>
        <p:spPr>
          <a:xfrm>
            <a:off x="4876800" y="5027093"/>
            <a:ext cx="6842760" cy="1558290"/>
          </a:xfrm>
          <a:prstGeom prst="rect">
            <a:avLst/>
          </a:prstGeom>
        </p:spPr>
      </p:pic>
      <p:sp>
        <p:nvSpPr>
          <p:cNvPr id="3" name="Title 2"/>
          <p:cNvSpPr>
            <a:spLocks noGrp="1"/>
          </p:cNvSpPr>
          <p:nvPr>
            <p:ph type="title"/>
          </p:nvPr>
        </p:nvSpPr>
        <p:spPr>
          <a:xfrm>
            <a:off x="1572846" y="304800"/>
            <a:ext cx="9628553" cy="1060863"/>
          </a:xfrm>
        </p:spPr>
        <p:txBody>
          <a:bodyPr/>
          <a:lstStyle/>
          <a:p>
            <a:r>
              <a:rPr lang="en-US" dirty="0">
                <a:solidFill>
                  <a:srgbClr val="293352"/>
                </a:solidFill>
                <a:latin typeface="MS Reference Sans Serif" panose="020B0604030504040204" pitchFamily="34" charset="0"/>
              </a:rPr>
              <a:t>Block Admins: The GPO: Servers</a:t>
            </a:r>
          </a:p>
        </p:txBody>
      </p:sp>
      <p:cxnSp>
        <p:nvCxnSpPr>
          <p:cNvPr id="28" name="Straight Connector 27">
            <a:extLst>
              <a:ext uri="{FF2B5EF4-FFF2-40B4-BE49-F238E27FC236}">
                <a16:creationId xmlns:a16="http://schemas.microsoft.com/office/drawing/2014/main" id="{CE6E2E1A-D771-4E0F-8678-AB41F8E9E197}"/>
              </a:ext>
            </a:extLst>
          </p:cNvPr>
          <p:cNvCxnSpPr/>
          <p:nvPr/>
        </p:nvCxnSpPr>
        <p:spPr>
          <a:xfrm>
            <a:off x="1730600" y="914400"/>
            <a:ext cx="8556400" cy="0"/>
          </a:xfrm>
          <a:prstGeom prst="line">
            <a:avLst/>
          </a:prstGeom>
          <a:ln>
            <a:solidFill>
              <a:srgbClr val="C0000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F0921CF0-B2FD-456C-8F78-410A35B2EF67}"/>
              </a:ext>
            </a:extLst>
          </p:cNvPr>
          <p:cNvSpPr txBox="1"/>
          <p:nvPr/>
        </p:nvSpPr>
        <p:spPr>
          <a:xfrm>
            <a:off x="609600" y="1365663"/>
            <a:ext cx="10896600" cy="1446550"/>
          </a:xfrm>
          <a:prstGeom prst="rect">
            <a:avLst/>
          </a:prstGeom>
          <a:noFill/>
        </p:spPr>
        <p:txBody>
          <a:bodyPr wrap="square" lIns="182880" tIns="146304" rIns="182880" bIns="146304" rtlCol="0">
            <a:spAutoFit/>
          </a:bodyPr>
          <a:lstStyle/>
          <a:p>
            <a:pPr>
              <a:lnSpc>
                <a:spcPct val="90000"/>
              </a:lnSpc>
              <a:spcAft>
                <a:spcPts val="600"/>
              </a:spcAft>
            </a:pPr>
            <a:endParaRPr lang="en-US" sz="2400" dirty="0">
              <a:gradFill>
                <a:gsLst>
                  <a:gs pos="2917">
                    <a:schemeClr val="tx1"/>
                  </a:gs>
                  <a:gs pos="30000">
                    <a:schemeClr val="tx1"/>
                  </a:gs>
                </a:gsLst>
                <a:lin ang="5400000" scaled="0"/>
              </a:gradFill>
            </a:endParaRPr>
          </a:p>
          <a:p>
            <a:pPr marL="457200" indent="-457200">
              <a:lnSpc>
                <a:spcPct val="90000"/>
              </a:lnSpc>
              <a:spcAft>
                <a:spcPts val="600"/>
              </a:spcAft>
              <a:buFont typeface="+mj-lt"/>
              <a:buAutoNum type="arabicPeriod"/>
            </a:pPr>
            <a:endParaRPr lang="en-US" sz="2400" dirty="0">
              <a:gradFill>
                <a:gsLst>
                  <a:gs pos="2917">
                    <a:schemeClr val="tx1"/>
                  </a:gs>
                  <a:gs pos="30000">
                    <a:schemeClr val="tx1"/>
                  </a:gs>
                </a:gsLst>
                <a:lin ang="5400000" scaled="0"/>
              </a:gradFill>
            </a:endParaRPr>
          </a:p>
          <a:p>
            <a:pPr marL="914400" lvl="1" indent="-457200">
              <a:lnSpc>
                <a:spcPct val="90000"/>
              </a:lnSpc>
              <a:spcAft>
                <a:spcPts val="600"/>
              </a:spcAft>
              <a:buFont typeface="+mj-lt"/>
              <a:buAutoNum type="arabicPeriod"/>
            </a:pPr>
            <a:endParaRPr lang="en-US" sz="2400" dirty="0" err="1">
              <a:gradFill>
                <a:gsLst>
                  <a:gs pos="2917">
                    <a:schemeClr val="tx1"/>
                  </a:gs>
                  <a:gs pos="30000">
                    <a:schemeClr val="tx1"/>
                  </a:gs>
                </a:gsLst>
                <a:lin ang="5400000" scaled="0"/>
              </a:gradFill>
            </a:endParaRPr>
          </a:p>
        </p:txBody>
      </p:sp>
      <p:pic>
        <p:nvPicPr>
          <p:cNvPr id="5" name="Picture 4">
            <a:extLst>
              <a:ext uri="{FF2B5EF4-FFF2-40B4-BE49-F238E27FC236}">
                <a16:creationId xmlns:a16="http://schemas.microsoft.com/office/drawing/2014/main" id="{FC9B49FA-E383-48AD-8221-58D07E3649DF}"/>
              </a:ext>
            </a:extLst>
          </p:cNvPr>
          <p:cNvPicPr>
            <a:picLocks noChangeAspect="1"/>
          </p:cNvPicPr>
          <p:nvPr/>
        </p:nvPicPr>
        <p:blipFill>
          <a:blip r:embed="rId3"/>
          <a:stretch>
            <a:fillRect/>
          </a:stretch>
        </p:blipFill>
        <p:spPr>
          <a:xfrm>
            <a:off x="1143000" y="1002368"/>
            <a:ext cx="8839200" cy="4577061"/>
          </a:xfrm>
          <a:prstGeom prst="rect">
            <a:avLst/>
          </a:prstGeom>
        </p:spPr>
      </p:pic>
      <p:pic>
        <p:nvPicPr>
          <p:cNvPr id="7" name="Picture 6">
            <a:extLst>
              <a:ext uri="{FF2B5EF4-FFF2-40B4-BE49-F238E27FC236}">
                <a16:creationId xmlns:a16="http://schemas.microsoft.com/office/drawing/2014/main" id="{3579FC96-87DC-48EF-A4B9-5452EE98D4CA}"/>
              </a:ext>
            </a:extLst>
          </p:cNvPr>
          <p:cNvPicPr>
            <a:picLocks noChangeAspect="1"/>
          </p:cNvPicPr>
          <p:nvPr/>
        </p:nvPicPr>
        <p:blipFill>
          <a:blip r:embed="rId4"/>
          <a:stretch>
            <a:fillRect/>
          </a:stretch>
        </p:blipFill>
        <p:spPr>
          <a:xfrm>
            <a:off x="323850" y="5579429"/>
            <a:ext cx="4552950" cy="1005840"/>
          </a:xfrm>
          <a:prstGeom prst="rect">
            <a:avLst/>
          </a:prstGeom>
        </p:spPr>
      </p:pic>
    </p:spTree>
    <p:extLst>
      <p:ext uri="{BB962C8B-B14F-4D97-AF65-F5344CB8AC3E}">
        <p14:creationId xmlns:p14="http://schemas.microsoft.com/office/powerpoint/2010/main" val="14845305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66800" y="304800"/>
            <a:ext cx="10134599" cy="1060863"/>
          </a:xfrm>
        </p:spPr>
        <p:txBody>
          <a:bodyPr/>
          <a:lstStyle/>
          <a:p>
            <a:r>
              <a:rPr lang="en-US" dirty="0">
                <a:solidFill>
                  <a:srgbClr val="293352"/>
                </a:solidFill>
                <a:latin typeface="MS Reference Sans Serif" panose="020B0604030504040204" pitchFamily="34" charset="0"/>
              </a:rPr>
              <a:t>Step #3: Cached Creds GPO</a:t>
            </a:r>
          </a:p>
        </p:txBody>
      </p:sp>
      <p:cxnSp>
        <p:nvCxnSpPr>
          <p:cNvPr id="28" name="Straight Connector 27">
            <a:extLst>
              <a:ext uri="{FF2B5EF4-FFF2-40B4-BE49-F238E27FC236}">
                <a16:creationId xmlns:a16="http://schemas.microsoft.com/office/drawing/2014/main" id="{CE6E2E1A-D771-4E0F-8678-AB41F8E9E197}"/>
              </a:ext>
            </a:extLst>
          </p:cNvPr>
          <p:cNvCxnSpPr/>
          <p:nvPr/>
        </p:nvCxnSpPr>
        <p:spPr>
          <a:xfrm>
            <a:off x="1730600" y="914400"/>
            <a:ext cx="8556400" cy="0"/>
          </a:xfrm>
          <a:prstGeom prst="line">
            <a:avLst/>
          </a:prstGeom>
          <a:ln>
            <a:solidFill>
              <a:srgbClr val="C0000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F0921CF0-B2FD-456C-8F78-410A35B2EF67}"/>
              </a:ext>
            </a:extLst>
          </p:cNvPr>
          <p:cNvSpPr txBox="1"/>
          <p:nvPr/>
        </p:nvSpPr>
        <p:spPr>
          <a:xfrm>
            <a:off x="609600" y="1365663"/>
            <a:ext cx="10896600" cy="3450175"/>
          </a:xfrm>
          <a:prstGeom prst="rect">
            <a:avLst/>
          </a:prstGeom>
          <a:noFill/>
        </p:spPr>
        <p:txBody>
          <a:bodyPr wrap="square" lIns="182880" tIns="146304" rIns="182880" bIns="146304" rtlCol="0">
            <a:spAutoFit/>
          </a:bodyPr>
          <a:lstStyle/>
          <a:p>
            <a:pPr>
              <a:lnSpc>
                <a:spcPct val="90000"/>
              </a:lnSpc>
              <a:spcAft>
                <a:spcPts val="600"/>
              </a:spcAft>
            </a:pPr>
            <a:r>
              <a:rPr lang="en-US" sz="3200" dirty="0">
                <a:gradFill>
                  <a:gsLst>
                    <a:gs pos="2917">
                      <a:schemeClr val="tx1"/>
                    </a:gs>
                    <a:gs pos="30000">
                      <a:schemeClr val="tx1"/>
                    </a:gs>
                  </a:gsLst>
                  <a:lin ang="5400000" scaled="0"/>
                </a:gradFill>
                <a:latin typeface="MS Reference Sans Serif" panose="020B0604030504040204" pitchFamily="34" charset="0"/>
              </a:rPr>
              <a:t>Create GPOs to remove the cached credentials from computers</a:t>
            </a:r>
          </a:p>
          <a:p>
            <a:pPr>
              <a:lnSpc>
                <a:spcPct val="90000"/>
              </a:lnSpc>
              <a:spcAft>
                <a:spcPts val="600"/>
              </a:spcAft>
            </a:pPr>
            <a:endParaRPr lang="en-US" sz="3200" dirty="0">
              <a:gradFill>
                <a:gsLst>
                  <a:gs pos="2917">
                    <a:schemeClr val="tx1"/>
                  </a:gs>
                  <a:gs pos="30000">
                    <a:schemeClr val="tx1"/>
                  </a:gs>
                </a:gsLst>
                <a:lin ang="5400000" scaled="0"/>
              </a:gradFill>
              <a:latin typeface="MS Reference Sans Serif" panose="020B0604030504040204" pitchFamily="34" charset="0"/>
            </a:endParaRPr>
          </a:p>
          <a:p>
            <a:pPr>
              <a:lnSpc>
                <a:spcPct val="90000"/>
              </a:lnSpc>
              <a:spcAft>
                <a:spcPts val="600"/>
              </a:spcAft>
            </a:pPr>
            <a:r>
              <a:rPr lang="en-US" sz="3200" dirty="0">
                <a:gradFill>
                  <a:gsLst>
                    <a:gs pos="2917">
                      <a:schemeClr val="tx1"/>
                    </a:gs>
                    <a:gs pos="30000">
                      <a:schemeClr val="tx1"/>
                    </a:gs>
                  </a:gsLst>
                  <a:lin ang="5400000" scaled="0"/>
                </a:gradFill>
                <a:latin typeface="MS Reference Sans Serif" panose="020B0604030504040204" pitchFamily="34" charset="0"/>
              </a:rPr>
              <a:t>…then reboot</a:t>
            </a:r>
          </a:p>
          <a:p>
            <a:pPr>
              <a:lnSpc>
                <a:spcPct val="90000"/>
              </a:lnSpc>
              <a:spcAft>
                <a:spcPts val="600"/>
              </a:spcAft>
            </a:pPr>
            <a:endParaRPr lang="en-US" sz="2400" dirty="0">
              <a:gradFill>
                <a:gsLst>
                  <a:gs pos="2917">
                    <a:schemeClr val="tx1"/>
                  </a:gs>
                  <a:gs pos="30000">
                    <a:schemeClr val="tx1"/>
                  </a:gs>
                </a:gsLst>
                <a:lin ang="5400000" scaled="0"/>
              </a:gradFill>
            </a:endParaRPr>
          </a:p>
          <a:p>
            <a:pPr marL="457200" indent="-457200">
              <a:lnSpc>
                <a:spcPct val="90000"/>
              </a:lnSpc>
              <a:spcAft>
                <a:spcPts val="600"/>
              </a:spcAft>
              <a:buFont typeface="+mj-lt"/>
              <a:buAutoNum type="arabicPeriod"/>
            </a:pPr>
            <a:endParaRPr lang="en-US" sz="2400" dirty="0">
              <a:gradFill>
                <a:gsLst>
                  <a:gs pos="2917">
                    <a:schemeClr val="tx1"/>
                  </a:gs>
                  <a:gs pos="30000">
                    <a:schemeClr val="tx1"/>
                  </a:gs>
                </a:gsLst>
                <a:lin ang="5400000" scaled="0"/>
              </a:gradFill>
            </a:endParaRPr>
          </a:p>
          <a:p>
            <a:pPr marL="914400" lvl="1" indent="-457200">
              <a:lnSpc>
                <a:spcPct val="90000"/>
              </a:lnSpc>
              <a:spcAft>
                <a:spcPts val="600"/>
              </a:spcAft>
              <a:buFont typeface="+mj-lt"/>
              <a:buAutoNum type="arabicPeriod"/>
            </a:pPr>
            <a:endParaRPr lang="en-US" sz="2400" dirty="0" err="1">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9842833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72846" y="304800"/>
            <a:ext cx="11360727" cy="1060863"/>
          </a:xfrm>
        </p:spPr>
        <p:txBody>
          <a:bodyPr/>
          <a:lstStyle/>
          <a:p>
            <a:r>
              <a:rPr lang="en-US" dirty="0">
                <a:solidFill>
                  <a:srgbClr val="293352"/>
                </a:solidFill>
                <a:latin typeface="MS Reference Sans Serif" panose="020B0604030504040204" pitchFamily="34" charset="0"/>
              </a:rPr>
              <a:t>Cached Creds Defined</a:t>
            </a:r>
          </a:p>
        </p:txBody>
      </p:sp>
      <p:cxnSp>
        <p:nvCxnSpPr>
          <p:cNvPr id="28" name="Straight Connector 27">
            <a:extLst>
              <a:ext uri="{FF2B5EF4-FFF2-40B4-BE49-F238E27FC236}">
                <a16:creationId xmlns:a16="http://schemas.microsoft.com/office/drawing/2014/main" id="{CE6E2E1A-D771-4E0F-8678-AB41F8E9E197}"/>
              </a:ext>
            </a:extLst>
          </p:cNvPr>
          <p:cNvCxnSpPr/>
          <p:nvPr/>
        </p:nvCxnSpPr>
        <p:spPr>
          <a:xfrm>
            <a:off x="1730600" y="914400"/>
            <a:ext cx="8556400" cy="0"/>
          </a:xfrm>
          <a:prstGeom prst="line">
            <a:avLst/>
          </a:prstGeom>
          <a:ln>
            <a:solidFill>
              <a:srgbClr val="C0000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0F0EFE85-79B2-459F-9668-0F978DD00B72}"/>
              </a:ext>
            </a:extLst>
          </p:cNvPr>
          <p:cNvSpPr txBox="1"/>
          <p:nvPr/>
        </p:nvSpPr>
        <p:spPr>
          <a:xfrm>
            <a:off x="152400" y="5641538"/>
            <a:ext cx="11887200" cy="1446550"/>
          </a:xfrm>
          <a:prstGeom prst="rect">
            <a:avLst/>
          </a:prstGeom>
          <a:noFill/>
        </p:spPr>
        <p:txBody>
          <a:bodyPr wrap="square" lIns="182880" tIns="146304" rIns="182880" bIns="146304" rtlCol="0">
            <a:spAutoFit/>
          </a:bodyPr>
          <a:lstStyle/>
          <a:p>
            <a:pPr>
              <a:lnSpc>
                <a:spcPct val="90000"/>
              </a:lnSpc>
              <a:spcAft>
                <a:spcPts val="600"/>
              </a:spcAft>
            </a:pPr>
            <a:r>
              <a:rPr lang="en-US" b="0" dirty="0">
                <a:gradFill>
                  <a:gsLst>
                    <a:gs pos="2917">
                      <a:schemeClr val="tx1"/>
                    </a:gs>
                    <a:gs pos="30000">
                      <a:schemeClr val="tx1"/>
                    </a:gs>
                  </a:gsLst>
                  <a:lin ang="5400000" scaled="0"/>
                </a:gradFill>
              </a:rPr>
              <a:t>Ref: 1. https://docs.microsoft.com/en-us/windows/security/threat-protection/security-policy-settings/interactive-logon-number-of-previous-logons-to-cache-in-case-domain-controller-is-not-available</a:t>
            </a:r>
          </a:p>
          <a:p>
            <a:pPr>
              <a:lnSpc>
                <a:spcPct val="90000"/>
              </a:lnSpc>
              <a:spcAft>
                <a:spcPts val="600"/>
              </a:spcAft>
            </a:pPr>
            <a:r>
              <a:rPr lang="en-US" sz="1600" b="0" dirty="0">
                <a:gradFill>
                  <a:gsLst>
                    <a:gs pos="2917">
                      <a:schemeClr val="tx1"/>
                    </a:gs>
                    <a:gs pos="30000">
                      <a:schemeClr val="tx1"/>
                    </a:gs>
                  </a:gsLst>
                  <a:lin ang="5400000" scaled="0"/>
                </a:gradFill>
                <a:latin typeface="MS Reference Sans Serif" panose="020B0604030504040204" pitchFamily="34" charset="0"/>
              </a:rPr>
              <a:t>2. https://adsecurity.org/?p=556</a:t>
            </a:r>
          </a:p>
          <a:p>
            <a:pPr>
              <a:lnSpc>
                <a:spcPct val="90000"/>
              </a:lnSpc>
              <a:spcAft>
                <a:spcPts val="600"/>
              </a:spcAft>
            </a:pPr>
            <a:endParaRPr lang="en-US" b="0" dirty="0">
              <a:gradFill>
                <a:gsLst>
                  <a:gs pos="2917">
                    <a:schemeClr val="tx1"/>
                  </a:gs>
                  <a:gs pos="30000">
                    <a:schemeClr val="tx1"/>
                  </a:gs>
                </a:gsLst>
                <a:lin ang="5400000" scaled="0"/>
              </a:gradFill>
            </a:endParaRPr>
          </a:p>
        </p:txBody>
      </p:sp>
      <p:sp>
        <p:nvSpPr>
          <p:cNvPr id="4" name="TextBox 3">
            <a:extLst>
              <a:ext uri="{FF2B5EF4-FFF2-40B4-BE49-F238E27FC236}">
                <a16:creationId xmlns:a16="http://schemas.microsoft.com/office/drawing/2014/main" id="{E4E86756-5A4D-4F5D-B187-4790AA8B82B2}"/>
              </a:ext>
            </a:extLst>
          </p:cNvPr>
          <p:cNvSpPr txBox="1"/>
          <p:nvPr/>
        </p:nvSpPr>
        <p:spPr>
          <a:xfrm>
            <a:off x="304800" y="1219200"/>
            <a:ext cx="11049000" cy="4247317"/>
          </a:xfrm>
          <a:prstGeom prst="rect">
            <a:avLst/>
          </a:prstGeom>
          <a:noFill/>
        </p:spPr>
        <p:txBody>
          <a:bodyPr wrap="square" lIns="182880" tIns="146304" rIns="182880" bIns="146304" rtlCol="0">
            <a:spAutoFit/>
          </a:bodyPr>
          <a:lstStyle/>
          <a:p>
            <a:pPr>
              <a:lnSpc>
                <a:spcPct val="90000"/>
              </a:lnSpc>
              <a:spcAft>
                <a:spcPts val="600"/>
              </a:spcAft>
            </a:pPr>
            <a:r>
              <a:rPr lang="en-US" sz="2800" dirty="0">
                <a:latin typeface="MS Reference Sans Serif" panose="020B0604030504040204" pitchFamily="34" charset="0"/>
              </a:rPr>
              <a:t>Computer level setting:</a:t>
            </a:r>
          </a:p>
          <a:p>
            <a:pPr>
              <a:lnSpc>
                <a:spcPct val="90000"/>
              </a:lnSpc>
              <a:spcAft>
                <a:spcPts val="600"/>
              </a:spcAft>
            </a:pPr>
            <a:r>
              <a:rPr lang="en-US" sz="2800" dirty="0">
                <a:latin typeface="MS Reference Sans Serif" panose="020B0604030504040204" pitchFamily="34" charset="0"/>
              </a:rPr>
              <a:t>	Interactive logon: Number of previous logons to cache </a:t>
            </a:r>
            <a:r>
              <a:rPr lang="en-US" sz="2800" b="0" dirty="0">
                <a:latin typeface="MS Reference Sans Serif" panose="020B0604030504040204" pitchFamily="34" charset="0"/>
              </a:rPr>
              <a:t>[store in memory] </a:t>
            </a:r>
            <a:r>
              <a:rPr lang="en-US" sz="2800" dirty="0">
                <a:latin typeface="MS Reference Sans Serif" panose="020B0604030504040204" pitchFamily="34" charset="0"/>
              </a:rPr>
              <a:t>(in case domain controller is not available</a:t>
            </a:r>
            <a:r>
              <a:rPr lang="en-US" sz="2800" b="0" dirty="0">
                <a:latin typeface="MS Reference Sans Serif" panose="020B0604030504040204" pitchFamily="34" charset="0"/>
              </a:rPr>
              <a:t>) 1</a:t>
            </a:r>
          </a:p>
          <a:p>
            <a:pPr>
              <a:lnSpc>
                <a:spcPct val="90000"/>
              </a:lnSpc>
              <a:spcAft>
                <a:spcPts val="600"/>
              </a:spcAft>
            </a:pPr>
            <a:endParaRPr lang="en-US" sz="2800" b="0" dirty="0">
              <a:latin typeface="MS Reference Sans Serif" panose="020B0604030504040204" pitchFamily="34" charset="0"/>
            </a:endParaRPr>
          </a:p>
          <a:p>
            <a:pPr>
              <a:lnSpc>
                <a:spcPct val="90000"/>
              </a:lnSpc>
              <a:spcAft>
                <a:spcPts val="600"/>
              </a:spcAft>
            </a:pPr>
            <a:r>
              <a:rPr lang="en-US" sz="2800" dirty="0">
                <a:latin typeface="MS Reference Sans Serif" panose="020B0604030504040204" pitchFamily="34" charset="0"/>
              </a:rPr>
              <a:t>Value indicates stored users credentials on device – (10)</a:t>
            </a:r>
          </a:p>
          <a:p>
            <a:pPr>
              <a:lnSpc>
                <a:spcPct val="90000"/>
              </a:lnSpc>
              <a:spcAft>
                <a:spcPts val="600"/>
              </a:spcAft>
            </a:pPr>
            <a:endParaRPr lang="en-US" sz="2800" dirty="0">
              <a:latin typeface="MS Reference Sans Serif" panose="020B0604030504040204" pitchFamily="34" charset="0"/>
            </a:endParaRPr>
          </a:p>
          <a:p>
            <a:pPr>
              <a:lnSpc>
                <a:spcPct val="90000"/>
              </a:lnSpc>
              <a:spcAft>
                <a:spcPts val="600"/>
              </a:spcAft>
            </a:pPr>
            <a:r>
              <a:rPr lang="en-US" sz="2800" dirty="0">
                <a:latin typeface="MS Reference Sans Serif" panose="020B0604030504040204" pitchFamily="34" charset="0"/>
              </a:rPr>
              <a:t>Default stored as RC4 hash on system</a:t>
            </a:r>
          </a:p>
          <a:p>
            <a:pPr>
              <a:lnSpc>
                <a:spcPct val="90000"/>
              </a:lnSpc>
              <a:spcAft>
                <a:spcPts val="600"/>
              </a:spcAft>
            </a:pPr>
            <a:endParaRPr lang="en-US" sz="2800" dirty="0">
              <a:latin typeface="MS Reference Sans Serif" panose="020B0604030504040204" pitchFamily="34" charset="0"/>
            </a:endParaRPr>
          </a:p>
        </p:txBody>
      </p:sp>
    </p:spTree>
    <p:extLst>
      <p:ext uri="{BB962C8B-B14F-4D97-AF65-F5344CB8AC3E}">
        <p14:creationId xmlns:p14="http://schemas.microsoft.com/office/powerpoint/2010/main" val="35348116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72846" y="304800"/>
            <a:ext cx="11360727" cy="1060863"/>
          </a:xfrm>
        </p:spPr>
        <p:txBody>
          <a:bodyPr/>
          <a:lstStyle/>
          <a:p>
            <a:r>
              <a:rPr lang="en-US" dirty="0">
                <a:solidFill>
                  <a:srgbClr val="293352"/>
                </a:solidFill>
                <a:latin typeface="MS Reference Sans Serif" panose="020B0604030504040204" pitchFamily="34" charset="0"/>
              </a:rPr>
              <a:t>Cached Creds Vulnerabilities</a:t>
            </a:r>
          </a:p>
        </p:txBody>
      </p:sp>
      <p:cxnSp>
        <p:nvCxnSpPr>
          <p:cNvPr id="28" name="Straight Connector 27">
            <a:extLst>
              <a:ext uri="{FF2B5EF4-FFF2-40B4-BE49-F238E27FC236}">
                <a16:creationId xmlns:a16="http://schemas.microsoft.com/office/drawing/2014/main" id="{CE6E2E1A-D771-4E0F-8678-AB41F8E9E197}"/>
              </a:ext>
            </a:extLst>
          </p:cNvPr>
          <p:cNvCxnSpPr/>
          <p:nvPr/>
        </p:nvCxnSpPr>
        <p:spPr>
          <a:xfrm>
            <a:off x="1730600" y="914400"/>
            <a:ext cx="8556400" cy="0"/>
          </a:xfrm>
          <a:prstGeom prst="line">
            <a:avLst/>
          </a:prstGeom>
          <a:ln>
            <a:solidFill>
              <a:srgbClr val="C0000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E4E86756-5A4D-4F5D-B187-4790AA8B82B2}"/>
              </a:ext>
            </a:extLst>
          </p:cNvPr>
          <p:cNvSpPr txBox="1"/>
          <p:nvPr/>
        </p:nvSpPr>
        <p:spPr>
          <a:xfrm>
            <a:off x="304800" y="1219200"/>
            <a:ext cx="11049000" cy="3373231"/>
          </a:xfrm>
          <a:prstGeom prst="rect">
            <a:avLst/>
          </a:prstGeom>
          <a:noFill/>
        </p:spPr>
        <p:txBody>
          <a:bodyPr wrap="square" lIns="182880" tIns="146304" rIns="182880" bIns="146304" rtlCol="0">
            <a:spAutoFit/>
          </a:bodyPr>
          <a:lstStyle/>
          <a:p>
            <a:pPr>
              <a:lnSpc>
                <a:spcPct val="90000"/>
              </a:lnSpc>
              <a:spcAft>
                <a:spcPts val="600"/>
              </a:spcAft>
            </a:pPr>
            <a:r>
              <a:rPr lang="en-US" sz="2800" dirty="0">
                <a:latin typeface="MS Reference Sans Serif" panose="020B0604030504040204" pitchFamily="34" charset="0"/>
              </a:rPr>
              <a:t>Targeted Pass-the-hash -If you can’t crack it, encapsulate and pass it</a:t>
            </a:r>
          </a:p>
          <a:p>
            <a:pPr>
              <a:lnSpc>
                <a:spcPct val="90000"/>
              </a:lnSpc>
              <a:spcAft>
                <a:spcPts val="600"/>
              </a:spcAft>
            </a:pPr>
            <a:endParaRPr lang="en-US" sz="2800" dirty="0">
              <a:latin typeface="MS Reference Sans Serif" panose="020B0604030504040204" pitchFamily="34" charset="0"/>
            </a:endParaRPr>
          </a:p>
          <a:p>
            <a:pPr>
              <a:lnSpc>
                <a:spcPct val="90000"/>
              </a:lnSpc>
              <a:spcAft>
                <a:spcPts val="600"/>
              </a:spcAft>
            </a:pPr>
            <a:r>
              <a:rPr lang="en-US" sz="2800" dirty="0">
                <a:latin typeface="MS Reference Sans Serif" panose="020B0604030504040204" pitchFamily="34" charset="0"/>
              </a:rPr>
              <a:t>RC4 </a:t>
            </a:r>
            <a:r>
              <a:rPr lang="en-US" sz="2800" dirty="0" err="1">
                <a:latin typeface="MS Reference Sans Serif" panose="020B0604030504040204" pitchFamily="34" charset="0"/>
              </a:rPr>
              <a:t>Nomore</a:t>
            </a:r>
            <a:r>
              <a:rPr lang="en-US" sz="2800" dirty="0">
                <a:latin typeface="MS Reference Sans Serif" panose="020B0604030504040204" pitchFamily="34" charset="0"/>
              </a:rPr>
              <a:t> – one type of RC4 Exploit – 52 </a:t>
            </a:r>
            <a:r>
              <a:rPr lang="en-US" sz="2800" dirty="0" err="1">
                <a:latin typeface="MS Reference Sans Serif" panose="020B0604030504040204" pitchFamily="34" charset="0"/>
              </a:rPr>
              <a:t>Hrs</a:t>
            </a:r>
            <a:r>
              <a:rPr lang="en-US" sz="2800" dirty="0">
                <a:latin typeface="MS Reference Sans Serif" panose="020B0604030504040204" pitchFamily="34" charset="0"/>
              </a:rPr>
              <a:t> to crack</a:t>
            </a:r>
          </a:p>
          <a:p>
            <a:pPr>
              <a:lnSpc>
                <a:spcPct val="90000"/>
              </a:lnSpc>
              <a:spcAft>
                <a:spcPts val="600"/>
              </a:spcAft>
            </a:pPr>
            <a:endParaRPr lang="en-US" sz="2800" dirty="0">
              <a:latin typeface="MS Reference Sans Serif" panose="020B0604030504040204" pitchFamily="34" charset="0"/>
            </a:endParaRPr>
          </a:p>
          <a:p>
            <a:pPr>
              <a:lnSpc>
                <a:spcPct val="90000"/>
              </a:lnSpc>
              <a:spcAft>
                <a:spcPts val="600"/>
              </a:spcAft>
            </a:pPr>
            <a:r>
              <a:rPr lang="en-US" sz="2800" dirty="0">
                <a:latin typeface="MS Reference Sans Serif" panose="020B0604030504040204" pitchFamily="34" charset="0"/>
              </a:rPr>
              <a:t>One incident I observed evidence a plaintext password 9 minutes after the hash was compromised</a:t>
            </a:r>
          </a:p>
        </p:txBody>
      </p:sp>
    </p:spTree>
    <p:extLst>
      <p:ext uri="{BB962C8B-B14F-4D97-AF65-F5344CB8AC3E}">
        <p14:creationId xmlns:p14="http://schemas.microsoft.com/office/powerpoint/2010/main" val="17571095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66800" y="304800"/>
            <a:ext cx="11866773" cy="1060863"/>
          </a:xfrm>
        </p:spPr>
        <p:txBody>
          <a:bodyPr/>
          <a:lstStyle/>
          <a:p>
            <a:r>
              <a:rPr lang="en-US" dirty="0">
                <a:solidFill>
                  <a:srgbClr val="293352"/>
                </a:solidFill>
                <a:latin typeface="MS Reference Sans Serif" panose="020B0604030504040204" pitchFamily="34" charset="0"/>
              </a:rPr>
              <a:t>Common tools to exploit Cached Creds </a:t>
            </a:r>
          </a:p>
        </p:txBody>
      </p:sp>
      <p:cxnSp>
        <p:nvCxnSpPr>
          <p:cNvPr id="28" name="Straight Connector 27">
            <a:extLst>
              <a:ext uri="{FF2B5EF4-FFF2-40B4-BE49-F238E27FC236}">
                <a16:creationId xmlns:a16="http://schemas.microsoft.com/office/drawing/2014/main" id="{CE6E2E1A-D771-4E0F-8678-AB41F8E9E197}"/>
              </a:ext>
            </a:extLst>
          </p:cNvPr>
          <p:cNvCxnSpPr/>
          <p:nvPr/>
        </p:nvCxnSpPr>
        <p:spPr>
          <a:xfrm>
            <a:off x="1730600" y="914400"/>
            <a:ext cx="8556400" cy="0"/>
          </a:xfrm>
          <a:prstGeom prst="line">
            <a:avLst/>
          </a:prstGeom>
          <a:ln>
            <a:solidFill>
              <a:srgbClr val="C0000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EE1D7433-2746-4777-A394-EA8759EDFCBF}"/>
              </a:ext>
            </a:extLst>
          </p:cNvPr>
          <p:cNvSpPr txBox="1"/>
          <p:nvPr/>
        </p:nvSpPr>
        <p:spPr>
          <a:xfrm>
            <a:off x="304800" y="1219200"/>
            <a:ext cx="11049000" cy="4721292"/>
          </a:xfrm>
          <a:prstGeom prst="rect">
            <a:avLst/>
          </a:prstGeom>
          <a:noFill/>
        </p:spPr>
        <p:txBody>
          <a:bodyPr wrap="square" lIns="182880" tIns="146304" rIns="182880" bIns="146304" rtlCol="0">
            <a:spAutoFit/>
          </a:bodyPr>
          <a:lstStyle/>
          <a:p>
            <a:pPr>
              <a:lnSpc>
                <a:spcPct val="90000"/>
              </a:lnSpc>
              <a:spcAft>
                <a:spcPts val="600"/>
              </a:spcAft>
            </a:pPr>
            <a:r>
              <a:rPr lang="en-US" sz="2400" dirty="0" err="1">
                <a:latin typeface="MS Reference Sans Serif" panose="020B0604030504040204" pitchFamily="34" charset="0"/>
              </a:rPr>
              <a:t>Mimikatz</a:t>
            </a:r>
            <a:endParaRPr lang="en-US" sz="2400" dirty="0">
              <a:latin typeface="MS Reference Sans Serif" panose="020B0604030504040204" pitchFamily="34" charset="0"/>
            </a:endParaRPr>
          </a:p>
          <a:p>
            <a:pPr>
              <a:lnSpc>
                <a:spcPct val="90000"/>
              </a:lnSpc>
              <a:spcAft>
                <a:spcPts val="600"/>
              </a:spcAft>
            </a:pPr>
            <a:r>
              <a:rPr lang="en-US" sz="2400" dirty="0" err="1">
                <a:latin typeface="MS Reference Sans Serif" panose="020B0604030504040204" pitchFamily="34" charset="0"/>
              </a:rPr>
              <a:t>Impacket</a:t>
            </a:r>
            <a:endParaRPr lang="en-US" sz="2400" dirty="0">
              <a:latin typeface="MS Reference Sans Serif" panose="020B0604030504040204" pitchFamily="34" charset="0"/>
            </a:endParaRPr>
          </a:p>
          <a:p>
            <a:pPr>
              <a:lnSpc>
                <a:spcPct val="90000"/>
              </a:lnSpc>
              <a:spcAft>
                <a:spcPts val="600"/>
              </a:spcAft>
            </a:pPr>
            <a:r>
              <a:rPr lang="en-US" sz="2400" dirty="0" err="1">
                <a:latin typeface="MS Reference Sans Serif" panose="020B0604030504040204" pitchFamily="34" charset="0"/>
              </a:rPr>
              <a:t>JtR</a:t>
            </a:r>
            <a:endParaRPr lang="en-US" sz="2400" dirty="0">
              <a:latin typeface="MS Reference Sans Serif" panose="020B0604030504040204" pitchFamily="34" charset="0"/>
            </a:endParaRPr>
          </a:p>
          <a:p>
            <a:pPr>
              <a:lnSpc>
                <a:spcPct val="90000"/>
              </a:lnSpc>
              <a:spcAft>
                <a:spcPts val="600"/>
              </a:spcAft>
            </a:pPr>
            <a:r>
              <a:rPr lang="en-US" sz="2400" dirty="0" err="1">
                <a:latin typeface="MS Reference Sans Serif" panose="020B0604030504040204" pitchFamily="34" charset="0"/>
              </a:rPr>
              <a:t>Hashcat</a:t>
            </a:r>
            <a:endParaRPr lang="en-US" sz="2400" dirty="0">
              <a:latin typeface="MS Reference Sans Serif" panose="020B0604030504040204" pitchFamily="34" charset="0"/>
            </a:endParaRPr>
          </a:p>
          <a:p>
            <a:pPr>
              <a:lnSpc>
                <a:spcPct val="90000"/>
              </a:lnSpc>
              <a:spcAft>
                <a:spcPts val="600"/>
              </a:spcAft>
            </a:pPr>
            <a:r>
              <a:rPr lang="en-US" sz="2400" dirty="0" err="1">
                <a:latin typeface="MS Reference Sans Serif" panose="020B0604030504040204" pitchFamily="34" charset="0"/>
              </a:rPr>
              <a:t>Ophcrack</a:t>
            </a:r>
            <a:endParaRPr lang="en-US" sz="2400" dirty="0">
              <a:latin typeface="MS Reference Sans Serif" panose="020B0604030504040204" pitchFamily="34" charset="0"/>
            </a:endParaRPr>
          </a:p>
          <a:p>
            <a:pPr>
              <a:lnSpc>
                <a:spcPct val="90000"/>
              </a:lnSpc>
              <a:spcAft>
                <a:spcPts val="600"/>
              </a:spcAft>
            </a:pPr>
            <a:r>
              <a:rPr lang="en-US" sz="2400" dirty="0" err="1">
                <a:latin typeface="MS Reference Sans Serif" panose="020B0604030504040204" pitchFamily="34" charset="0"/>
              </a:rPr>
              <a:t>Taskmanager</a:t>
            </a:r>
            <a:r>
              <a:rPr lang="en-US" sz="2400" dirty="0">
                <a:latin typeface="MS Reference Sans Serif" panose="020B0604030504040204" pitchFamily="34" charset="0"/>
              </a:rPr>
              <a:t>… + lsass.exe</a:t>
            </a:r>
          </a:p>
          <a:p>
            <a:pPr>
              <a:lnSpc>
                <a:spcPct val="90000"/>
              </a:lnSpc>
              <a:spcAft>
                <a:spcPts val="600"/>
              </a:spcAft>
            </a:pPr>
            <a:r>
              <a:rPr lang="en-US" sz="2400" dirty="0" err="1">
                <a:latin typeface="MS Reference Sans Serif" panose="020B0604030504040204" pitchFamily="34" charset="0"/>
              </a:rPr>
              <a:t>Pwdumpx</a:t>
            </a:r>
            <a:r>
              <a:rPr lang="en-US" sz="2400" dirty="0">
                <a:latin typeface="MS Reference Sans Serif" panose="020B0604030504040204" pitchFamily="34" charset="0"/>
              </a:rPr>
              <a:t> + </a:t>
            </a:r>
            <a:r>
              <a:rPr lang="en-US" sz="2400" dirty="0" err="1">
                <a:latin typeface="MS Reference Sans Serif" panose="020B0604030504040204" pitchFamily="34" charset="0"/>
              </a:rPr>
              <a:t>passwordPro</a:t>
            </a:r>
            <a:endParaRPr lang="en-US" sz="2400" dirty="0">
              <a:latin typeface="MS Reference Sans Serif" panose="020B0604030504040204" pitchFamily="34" charset="0"/>
            </a:endParaRPr>
          </a:p>
          <a:p>
            <a:pPr>
              <a:lnSpc>
                <a:spcPct val="90000"/>
              </a:lnSpc>
              <a:spcAft>
                <a:spcPts val="600"/>
              </a:spcAft>
            </a:pPr>
            <a:endParaRPr lang="en-US" sz="2400" dirty="0">
              <a:latin typeface="MS Reference Sans Serif" panose="020B0604030504040204" pitchFamily="34" charset="0"/>
            </a:endParaRPr>
          </a:p>
          <a:p>
            <a:pPr>
              <a:lnSpc>
                <a:spcPct val="90000"/>
              </a:lnSpc>
              <a:spcAft>
                <a:spcPts val="600"/>
              </a:spcAft>
            </a:pPr>
            <a:endParaRPr lang="en-US" sz="2400" dirty="0">
              <a:latin typeface="MS Reference Sans Serif" panose="020B0604030504040204" pitchFamily="34" charset="0"/>
            </a:endParaRPr>
          </a:p>
          <a:p>
            <a:pPr>
              <a:lnSpc>
                <a:spcPct val="90000"/>
              </a:lnSpc>
              <a:spcAft>
                <a:spcPts val="600"/>
              </a:spcAft>
            </a:pPr>
            <a:endParaRPr lang="en-US" sz="2400" dirty="0">
              <a:latin typeface="MS Reference Sans Serif" panose="020B0604030504040204" pitchFamily="34" charset="0"/>
            </a:endParaRPr>
          </a:p>
          <a:p>
            <a:pPr>
              <a:lnSpc>
                <a:spcPct val="90000"/>
              </a:lnSpc>
              <a:spcAft>
                <a:spcPts val="600"/>
              </a:spcAft>
            </a:pPr>
            <a:endParaRPr lang="en-US" sz="2400" dirty="0">
              <a:gradFill>
                <a:gsLst>
                  <a:gs pos="2917">
                    <a:schemeClr val="tx1"/>
                  </a:gs>
                  <a:gs pos="30000">
                    <a:schemeClr val="tx1"/>
                  </a:gs>
                </a:gsLst>
                <a:lin ang="5400000" scaled="0"/>
              </a:gradFill>
              <a:latin typeface="MS Reference Sans Serif" panose="020B0604030504040204" pitchFamily="34" charset="0"/>
            </a:endParaRPr>
          </a:p>
        </p:txBody>
      </p:sp>
    </p:spTree>
    <p:extLst>
      <p:ext uri="{BB962C8B-B14F-4D97-AF65-F5344CB8AC3E}">
        <p14:creationId xmlns:p14="http://schemas.microsoft.com/office/powerpoint/2010/main" val="6293948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30600" y="304800"/>
            <a:ext cx="9470799" cy="1060863"/>
          </a:xfrm>
        </p:spPr>
        <p:txBody>
          <a:bodyPr/>
          <a:lstStyle/>
          <a:p>
            <a:r>
              <a:rPr lang="en-US" dirty="0">
                <a:solidFill>
                  <a:srgbClr val="293352"/>
                </a:solidFill>
                <a:latin typeface="MS Reference Sans Serif" panose="020B0604030504040204" pitchFamily="34" charset="0"/>
              </a:rPr>
              <a:t>Cached Creds: The GPO: Servers</a:t>
            </a:r>
          </a:p>
        </p:txBody>
      </p:sp>
      <p:cxnSp>
        <p:nvCxnSpPr>
          <p:cNvPr id="28" name="Straight Connector 27">
            <a:extLst>
              <a:ext uri="{FF2B5EF4-FFF2-40B4-BE49-F238E27FC236}">
                <a16:creationId xmlns:a16="http://schemas.microsoft.com/office/drawing/2014/main" id="{CE6E2E1A-D771-4E0F-8678-AB41F8E9E197}"/>
              </a:ext>
            </a:extLst>
          </p:cNvPr>
          <p:cNvCxnSpPr/>
          <p:nvPr/>
        </p:nvCxnSpPr>
        <p:spPr>
          <a:xfrm>
            <a:off x="1730600" y="914400"/>
            <a:ext cx="8556400" cy="0"/>
          </a:xfrm>
          <a:prstGeom prst="line">
            <a:avLst/>
          </a:prstGeom>
          <a:ln>
            <a:solidFill>
              <a:srgbClr val="C00000"/>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0CC87D0E-92C9-4A3F-8F15-C4CB180CB5A5}"/>
              </a:ext>
            </a:extLst>
          </p:cNvPr>
          <p:cNvPicPr>
            <a:picLocks noChangeAspect="1"/>
          </p:cNvPicPr>
          <p:nvPr/>
        </p:nvPicPr>
        <p:blipFill>
          <a:blip r:embed="rId3"/>
          <a:stretch>
            <a:fillRect/>
          </a:stretch>
        </p:blipFill>
        <p:spPr>
          <a:xfrm>
            <a:off x="392289" y="990600"/>
            <a:ext cx="11190111" cy="3962848"/>
          </a:xfrm>
          <a:prstGeom prst="rect">
            <a:avLst/>
          </a:prstGeom>
        </p:spPr>
      </p:pic>
      <p:pic>
        <p:nvPicPr>
          <p:cNvPr id="11" name="Picture 10">
            <a:extLst>
              <a:ext uri="{FF2B5EF4-FFF2-40B4-BE49-F238E27FC236}">
                <a16:creationId xmlns:a16="http://schemas.microsoft.com/office/drawing/2014/main" id="{13FEE45B-A6B5-4777-955C-282932AB360E}"/>
              </a:ext>
            </a:extLst>
          </p:cNvPr>
          <p:cNvPicPr>
            <a:picLocks noChangeAspect="1"/>
          </p:cNvPicPr>
          <p:nvPr/>
        </p:nvPicPr>
        <p:blipFill>
          <a:blip r:embed="rId4"/>
          <a:stretch>
            <a:fillRect/>
          </a:stretch>
        </p:blipFill>
        <p:spPr>
          <a:xfrm>
            <a:off x="533400" y="5029647"/>
            <a:ext cx="4267200" cy="800100"/>
          </a:xfrm>
          <a:prstGeom prst="rect">
            <a:avLst/>
          </a:prstGeom>
        </p:spPr>
      </p:pic>
      <p:pic>
        <p:nvPicPr>
          <p:cNvPr id="13" name="Picture 12">
            <a:extLst>
              <a:ext uri="{FF2B5EF4-FFF2-40B4-BE49-F238E27FC236}">
                <a16:creationId xmlns:a16="http://schemas.microsoft.com/office/drawing/2014/main" id="{4C286C0B-DB3C-4D6C-B57B-50DF63689FE8}"/>
              </a:ext>
            </a:extLst>
          </p:cNvPr>
          <p:cNvPicPr>
            <a:picLocks noChangeAspect="1"/>
          </p:cNvPicPr>
          <p:nvPr/>
        </p:nvPicPr>
        <p:blipFill>
          <a:blip r:embed="rId5"/>
          <a:stretch>
            <a:fillRect/>
          </a:stretch>
        </p:blipFill>
        <p:spPr>
          <a:xfrm>
            <a:off x="3657600" y="4953448"/>
            <a:ext cx="7835148" cy="1599752"/>
          </a:xfrm>
          <a:prstGeom prst="rect">
            <a:avLst/>
          </a:prstGeom>
        </p:spPr>
      </p:pic>
    </p:spTree>
    <p:extLst>
      <p:ext uri="{BB962C8B-B14F-4D97-AF65-F5344CB8AC3E}">
        <p14:creationId xmlns:p14="http://schemas.microsoft.com/office/powerpoint/2010/main" val="2116267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1BC8C-2391-4979-ACC9-F906F0420682}"/>
              </a:ext>
            </a:extLst>
          </p:cNvPr>
          <p:cNvSpPr>
            <a:spLocks noGrp="1"/>
          </p:cNvSpPr>
          <p:nvPr>
            <p:ph type="title"/>
          </p:nvPr>
        </p:nvSpPr>
        <p:spPr>
          <a:xfrm>
            <a:off x="1676399" y="289514"/>
            <a:ext cx="10248681" cy="899665"/>
          </a:xfrm>
        </p:spPr>
        <p:txBody>
          <a:bodyPr/>
          <a:lstStyle/>
          <a:p>
            <a:r>
              <a:rPr lang="en-US" dirty="0">
                <a:gradFill>
                  <a:gsLst>
                    <a:gs pos="1250">
                      <a:srgbClr val="505050"/>
                    </a:gs>
                    <a:gs pos="100000">
                      <a:srgbClr val="505050"/>
                    </a:gs>
                  </a:gsLst>
                  <a:lin ang="5400000" scaled="0"/>
                </a:gradFill>
                <a:latin typeface="MS Reference Sans Serif" panose="020B0604030504040204" pitchFamily="34" charset="0"/>
              </a:rPr>
              <a:t>David Rowe</a:t>
            </a:r>
            <a:endParaRPr lang="en-US" dirty="0">
              <a:latin typeface="MS Reference Sans Serif" panose="020B0604030504040204" pitchFamily="34" charset="0"/>
            </a:endParaRPr>
          </a:p>
        </p:txBody>
      </p:sp>
      <p:cxnSp>
        <p:nvCxnSpPr>
          <p:cNvPr id="6" name="Straight Connector 5">
            <a:extLst>
              <a:ext uri="{FF2B5EF4-FFF2-40B4-BE49-F238E27FC236}">
                <a16:creationId xmlns:a16="http://schemas.microsoft.com/office/drawing/2014/main" id="{683BA517-6847-4CE2-BAEB-E9A771B1227D}"/>
              </a:ext>
            </a:extLst>
          </p:cNvPr>
          <p:cNvCxnSpPr/>
          <p:nvPr/>
        </p:nvCxnSpPr>
        <p:spPr>
          <a:xfrm>
            <a:off x="1730600" y="914400"/>
            <a:ext cx="8556400" cy="0"/>
          </a:xfrm>
          <a:prstGeom prst="line">
            <a:avLst/>
          </a:prstGeom>
          <a:ln>
            <a:solidFill>
              <a:srgbClr val="C0000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a16="http://schemas.microsoft.com/office/drawing/2014/main" id="{0AD13DCE-DB75-4CE0-8794-DDCD7207ED7F}"/>
              </a:ext>
            </a:extLst>
          </p:cNvPr>
          <p:cNvSpPr txBox="1">
            <a:spLocks/>
          </p:cNvSpPr>
          <p:nvPr/>
        </p:nvSpPr>
        <p:spPr>
          <a:xfrm>
            <a:off x="1828800" y="1230260"/>
            <a:ext cx="3581400" cy="1524000"/>
          </a:xfrm>
          <a:prstGeom prst="rect">
            <a:avLst/>
          </a:prstGeom>
        </p:spPr>
        <p:txBody>
          <a:bodyPr vert="horz" wrap="square" lIns="146304" tIns="91440" rIns="146304" bIns="91440" rtlCol="0" anchor="t">
            <a:noAutofit/>
          </a:bodyPr>
          <a:lstStyle>
            <a:lvl1pPr algn="l" defTabSz="685442" rtl="0" eaLnBrk="1" latinLnBrk="0" hangingPunct="1">
              <a:lnSpc>
                <a:spcPct val="90000"/>
              </a:lnSpc>
              <a:spcBef>
                <a:spcPct val="0"/>
              </a:spcBef>
              <a:buNone/>
              <a:defRPr lang="en-US" sz="3968" b="0" kern="1200" cap="none" spc="-75"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fontAlgn="auto">
              <a:spcAft>
                <a:spcPts val="0"/>
              </a:spcAft>
              <a:defRPr/>
            </a:pPr>
            <a:endParaRPr lang="en-US" sz="1600" i="1" dirty="0">
              <a:gradFill>
                <a:gsLst>
                  <a:gs pos="1250">
                    <a:srgbClr val="505050"/>
                  </a:gs>
                  <a:gs pos="100000">
                    <a:srgbClr val="505050"/>
                  </a:gs>
                </a:gsLst>
                <a:lin ang="5400000" scaled="0"/>
              </a:gradFill>
              <a:latin typeface="Segoe UI Light"/>
            </a:endParaRPr>
          </a:p>
        </p:txBody>
      </p:sp>
      <p:sp>
        <p:nvSpPr>
          <p:cNvPr id="5" name="Title 1">
            <a:extLst>
              <a:ext uri="{FF2B5EF4-FFF2-40B4-BE49-F238E27FC236}">
                <a16:creationId xmlns:a16="http://schemas.microsoft.com/office/drawing/2014/main" id="{5D889C96-38FC-4B1E-8439-A33E5C565821}"/>
              </a:ext>
            </a:extLst>
          </p:cNvPr>
          <p:cNvSpPr txBox="1">
            <a:spLocks/>
          </p:cNvSpPr>
          <p:nvPr/>
        </p:nvSpPr>
        <p:spPr>
          <a:xfrm>
            <a:off x="838199" y="1230260"/>
            <a:ext cx="10248681" cy="4789540"/>
          </a:xfrm>
          <a:prstGeom prst="rect">
            <a:avLst/>
          </a:prstGeom>
        </p:spPr>
        <p:txBody>
          <a:bodyPr vert="horz" wrap="square" lIns="146304" tIns="91440" rIns="146304" bIns="91440" rtlCol="0" anchor="t">
            <a:noAutofit/>
          </a:bodyPr>
          <a:lstStyle>
            <a:lvl1pPr algn="l" defTabSz="685442" rtl="0" eaLnBrk="1" latinLnBrk="0" hangingPunct="1">
              <a:lnSpc>
                <a:spcPct val="90000"/>
              </a:lnSpc>
              <a:spcBef>
                <a:spcPct val="0"/>
              </a:spcBef>
              <a:buNone/>
              <a:defRPr lang="en-US" sz="3968" b="0" kern="1200" cap="none" spc="-75"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marL="342900" indent="-342900" fontAlgn="auto">
              <a:lnSpc>
                <a:spcPct val="200000"/>
              </a:lnSpc>
              <a:spcAft>
                <a:spcPts val="0"/>
              </a:spcAft>
              <a:buFont typeface="Arial" panose="020B0604020202020204" pitchFamily="34" charset="0"/>
              <a:buChar char="•"/>
              <a:defRPr/>
            </a:pPr>
            <a:r>
              <a:rPr lang="en-US" sz="2400" b="1" dirty="0">
                <a:gradFill>
                  <a:gsLst>
                    <a:gs pos="1250">
                      <a:srgbClr val="505050"/>
                    </a:gs>
                    <a:gs pos="100000">
                      <a:srgbClr val="505050"/>
                    </a:gs>
                  </a:gsLst>
                  <a:lin ang="5400000" scaled="0"/>
                </a:gradFill>
                <a:latin typeface="MS Reference Sans Serif" panose="020B0604030504040204" pitchFamily="34" charset="0"/>
              </a:rPr>
              <a:t>Active Directory (AD) Engineer @ Harvard University</a:t>
            </a:r>
          </a:p>
          <a:p>
            <a:pPr marL="342900" indent="-342900" fontAlgn="auto">
              <a:lnSpc>
                <a:spcPct val="200000"/>
              </a:lnSpc>
              <a:spcAft>
                <a:spcPts val="0"/>
              </a:spcAft>
              <a:buFont typeface="Arial" panose="020B0604020202020204" pitchFamily="34" charset="0"/>
              <a:buChar char="•"/>
              <a:defRPr/>
            </a:pPr>
            <a:r>
              <a:rPr lang="en-US" sz="2400" b="1" dirty="0">
                <a:gradFill>
                  <a:gsLst>
                    <a:gs pos="1250">
                      <a:srgbClr val="505050"/>
                    </a:gs>
                    <a:gs pos="100000">
                      <a:srgbClr val="505050"/>
                    </a:gs>
                  </a:gsLst>
                  <a:lin ang="5400000" scaled="0"/>
                </a:gradFill>
                <a:latin typeface="MS Reference Sans Serif" panose="020B0604030504040204" pitchFamily="34" charset="0"/>
              </a:rPr>
              <a:t>Results from 16 vulnerability assessments: AD Access Paths</a:t>
            </a:r>
          </a:p>
          <a:p>
            <a:pPr marL="342900" indent="-342900" fontAlgn="auto">
              <a:lnSpc>
                <a:spcPct val="200000"/>
              </a:lnSpc>
              <a:spcAft>
                <a:spcPts val="0"/>
              </a:spcAft>
              <a:buFont typeface="Arial" panose="020B0604020202020204" pitchFamily="34" charset="0"/>
              <a:buChar char="•"/>
              <a:defRPr/>
            </a:pPr>
            <a:r>
              <a:rPr lang="en-US" sz="2400" b="1" dirty="0">
                <a:gradFill>
                  <a:gsLst>
                    <a:gs pos="1250">
                      <a:srgbClr val="505050"/>
                    </a:gs>
                    <a:gs pos="100000">
                      <a:srgbClr val="505050"/>
                    </a:gs>
                  </a:gsLst>
                  <a:lin ang="5400000" scaled="0"/>
                </a:gradFill>
                <a:latin typeface="MS Reference Sans Serif" panose="020B0604030504040204" pitchFamily="34" charset="0"/>
              </a:rPr>
              <a:t>Audited 520,000+ objects across Harvard University</a:t>
            </a:r>
          </a:p>
          <a:p>
            <a:pPr marL="342900" indent="-342900" fontAlgn="auto">
              <a:lnSpc>
                <a:spcPct val="200000"/>
              </a:lnSpc>
              <a:spcAft>
                <a:spcPts val="0"/>
              </a:spcAft>
              <a:buFont typeface="Arial" panose="020B0604020202020204" pitchFamily="34" charset="0"/>
              <a:buChar char="•"/>
              <a:defRPr/>
            </a:pPr>
            <a:r>
              <a:rPr lang="en-US" sz="2400" b="1" dirty="0">
                <a:gradFill>
                  <a:gsLst>
                    <a:gs pos="1250">
                      <a:srgbClr val="505050"/>
                    </a:gs>
                    <a:gs pos="100000">
                      <a:srgbClr val="505050"/>
                    </a:gs>
                  </a:gsLst>
                  <a:lin ang="5400000" scaled="0"/>
                </a:gradFill>
                <a:latin typeface="MS Reference Sans Serif" panose="020B0604030504040204" pitchFamily="34" charset="0"/>
              </a:rPr>
              <a:t>1350+ Group policies </a:t>
            </a:r>
          </a:p>
          <a:p>
            <a:pPr marL="342900" indent="-342900" fontAlgn="auto">
              <a:lnSpc>
                <a:spcPct val="200000"/>
              </a:lnSpc>
              <a:spcAft>
                <a:spcPts val="0"/>
              </a:spcAft>
              <a:buFont typeface="Arial" panose="020B0604020202020204" pitchFamily="34" charset="0"/>
              <a:buChar char="•"/>
              <a:defRPr/>
            </a:pPr>
            <a:r>
              <a:rPr lang="en-US" sz="2400" b="1" dirty="0">
                <a:gradFill>
                  <a:gsLst>
                    <a:gs pos="1250">
                      <a:srgbClr val="505050"/>
                    </a:gs>
                    <a:gs pos="100000">
                      <a:srgbClr val="505050"/>
                    </a:gs>
                  </a:gsLst>
                  <a:lin ang="5400000" scaled="0"/>
                </a:gradFill>
                <a:latin typeface="MS Reference Sans Serif" panose="020B0604030504040204" pitchFamily="34" charset="0"/>
              </a:rPr>
              <a:t>Incident Response on multiple nation state attacks</a:t>
            </a:r>
          </a:p>
          <a:p>
            <a:pPr fontAlgn="auto">
              <a:spcAft>
                <a:spcPts val="0"/>
              </a:spcAft>
              <a:defRPr/>
            </a:pPr>
            <a:endParaRPr lang="en-US" sz="1600" i="1" dirty="0">
              <a:gradFill>
                <a:gsLst>
                  <a:gs pos="1250">
                    <a:srgbClr val="505050"/>
                  </a:gs>
                  <a:gs pos="100000">
                    <a:srgbClr val="505050"/>
                  </a:gs>
                </a:gsLst>
                <a:lin ang="5400000" scaled="0"/>
              </a:gradFill>
              <a:latin typeface="MS Reference Sans Serif" panose="020B0604030504040204" pitchFamily="34" charset="0"/>
            </a:endParaRPr>
          </a:p>
        </p:txBody>
      </p:sp>
    </p:spTree>
    <p:extLst>
      <p:ext uri="{BB962C8B-B14F-4D97-AF65-F5344CB8AC3E}">
        <p14:creationId xmlns:p14="http://schemas.microsoft.com/office/powerpoint/2010/main" val="28229462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00200" y="304800"/>
            <a:ext cx="9601200" cy="1060863"/>
          </a:xfrm>
        </p:spPr>
        <p:txBody>
          <a:bodyPr/>
          <a:lstStyle/>
          <a:p>
            <a:r>
              <a:rPr lang="en-US" dirty="0">
                <a:solidFill>
                  <a:srgbClr val="293352"/>
                </a:solidFill>
                <a:latin typeface="MS Reference Sans Serif" panose="020B0604030504040204" pitchFamily="34" charset="0"/>
              </a:rPr>
              <a:t>Cached Creds: The GPO: Desktops</a:t>
            </a:r>
          </a:p>
        </p:txBody>
      </p:sp>
      <p:cxnSp>
        <p:nvCxnSpPr>
          <p:cNvPr id="28" name="Straight Connector 27">
            <a:extLst>
              <a:ext uri="{FF2B5EF4-FFF2-40B4-BE49-F238E27FC236}">
                <a16:creationId xmlns:a16="http://schemas.microsoft.com/office/drawing/2014/main" id="{CE6E2E1A-D771-4E0F-8678-AB41F8E9E197}"/>
              </a:ext>
            </a:extLst>
          </p:cNvPr>
          <p:cNvCxnSpPr/>
          <p:nvPr/>
        </p:nvCxnSpPr>
        <p:spPr>
          <a:xfrm>
            <a:off x="1730600" y="914400"/>
            <a:ext cx="8556400" cy="0"/>
          </a:xfrm>
          <a:prstGeom prst="line">
            <a:avLst/>
          </a:prstGeom>
          <a:ln>
            <a:solidFill>
              <a:srgbClr val="C00000"/>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B088B23F-6B67-4EC3-AA62-7B4CA11F7C2A}"/>
              </a:ext>
            </a:extLst>
          </p:cNvPr>
          <p:cNvPicPr>
            <a:picLocks noChangeAspect="1"/>
          </p:cNvPicPr>
          <p:nvPr/>
        </p:nvPicPr>
        <p:blipFill>
          <a:blip r:embed="rId3"/>
          <a:stretch>
            <a:fillRect/>
          </a:stretch>
        </p:blipFill>
        <p:spPr>
          <a:xfrm>
            <a:off x="1241537" y="4495800"/>
            <a:ext cx="9534525" cy="1628775"/>
          </a:xfrm>
          <a:prstGeom prst="rect">
            <a:avLst/>
          </a:prstGeom>
        </p:spPr>
      </p:pic>
      <p:pic>
        <p:nvPicPr>
          <p:cNvPr id="7" name="Picture 6">
            <a:extLst>
              <a:ext uri="{FF2B5EF4-FFF2-40B4-BE49-F238E27FC236}">
                <a16:creationId xmlns:a16="http://schemas.microsoft.com/office/drawing/2014/main" id="{D7A1DA40-D29C-4C69-BC83-72B3893262DA}"/>
              </a:ext>
            </a:extLst>
          </p:cNvPr>
          <p:cNvPicPr>
            <a:picLocks noChangeAspect="1"/>
          </p:cNvPicPr>
          <p:nvPr/>
        </p:nvPicPr>
        <p:blipFill>
          <a:blip r:embed="rId4"/>
          <a:stretch>
            <a:fillRect/>
          </a:stretch>
        </p:blipFill>
        <p:spPr>
          <a:xfrm>
            <a:off x="1224604" y="948619"/>
            <a:ext cx="9443396" cy="3566898"/>
          </a:xfrm>
          <a:prstGeom prst="rect">
            <a:avLst/>
          </a:prstGeom>
        </p:spPr>
      </p:pic>
      <p:sp>
        <p:nvSpPr>
          <p:cNvPr id="2" name="TextBox 1">
            <a:extLst>
              <a:ext uri="{FF2B5EF4-FFF2-40B4-BE49-F238E27FC236}">
                <a16:creationId xmlns:a16="http://schemas.microsoft.com/office/drawing/2014/main" id="{8A6DD04D-DE2E-4D6F-834B-8C3D819D151D}"/>
              </a:ext>
            </a:extLst>
          </p:cNvPr>
          <p:cNvSpPr txBox="1"/>
          <p:nvPr/>
        </p:nvSpPr>
        <p:spPr>
          <a:xfrm>
            <a:off x="7467600" y="3521540"/>
            <a:ext cx="3962400" cy="960263"/>
          </a:xfrm>
          <a:prstGeom prst="rect">
            <a:avLst/>
          </a:prstGeom>
          <a:solidFill>
            <a:schemeClr val="bg1"/>
          </a:solidFill>
          <a:effectLst>
            <a:outerShdw blurRad="50800" dist="38100" dir="5400000" algn="t" rotWithShape="0">
              <a:prstClr val="black">
                <a:alpha val="40000"/>
              </a:prstClr>
            </a:outerShdw>
            <a:softEdge rad="76200"/>
          </a:effectLst>
        </p:spPr>
        <p:txBody>
          <a:bodyPr wrap="square" lIns="182880" tIns="146304" rIns="182880" bIns="146304" rtlCol="0">
            <a:spAutoFit/>
          </a:bodyPr>
          <a:lstStyle/>
          <a:p>
            <a:pPr>
              <a:lnSpc>
                <a:spcPct val="90000"/>
              </a:lnSpc>
              <a:spcAft>
                <a:spcPts val="600"/>
              </a:spcAft>
            </a:pPr>
            <a:r>
              <a:rPr lang="en-US" sz="2400" dirty="0">
                <a:gradFill>
                  <a:gsLst>
                    <a:gs pos="2917">
                      <a:schemeClr val="tx1"/>
                    </a:gs>
                    <a:gs pos="30000">
                      <a:schemeClr val="tx1"/>
                    </a:gs>
                  </a:gsLst>
                  <a:lin ang="5400000" scaled="0"/>
                </a:gradFill>
              </a:rPr>
              <a:t>Go for the smallest number possible! ~2</a:t>
            </a:r>
          </a:p>
        </p:txBody>
      </p:sp>
    </p:spTree>
    <p:extLst>
      <p:ext uri="{BB962C8B-B14F-4D97-AF65-F5344CB8AC3E}">
        <p14:creationId xmlns:p14="http://schemas.microsoft.com/office/powerpoint/2010/main" val="534864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4400" y="383968"/>
            <a:ext cx="11360727" cy="1060863"/>
          </a:xfrm>
        </p:spPr>
        <p:txBody>
          <a:bodyPr/>
          <a:lstStyle/>
          <a:p>
            <a:r>
              <a:rPr lang="en-US" dirty="0">
                <a:solidFill>
                  <a:srgbClr val="293352"/>
                </a:solidFill>
                <a:latin typeface="MS Reference Sans Serif" panose="020B0604030504040204" pitchFamily="34" charset="0"/>
              </a:rPr>
              <a:t>Report on your domain’s cache settings</a:t>
            </a:r>
          </a:p>
        </p:txBody>
      </p:sp>
      <p:cxnSp>
        <p:nvCxnSpPr>
          <p:cNvPr id="28" name="Straight Connector 27">
            <a:extLst>
              <a:ext uri="{FF2B5EF4-FFF2-40B4-BE49-F238E27FC236}">
                <a16:creationId xmlns:a16="http://schemas.microsoft.com/office/drawing/2014/main" id="{CE6E2E1A-D771-4E0F-8678-AB41F8E9E197}"/>
              </a:ext>
            </a:extLst>
          </p:cNvPr>
          <p:cNvCxnSpPr/>
          <p:nvPr/>
        </p:nvCxnSpPr>
        <p:spPr>
          <a:xfrm>
            <a:off x="1730600" y="990600"/>
            <a:ext cx="8556400" cy="0"/>
          </a:xfrm>
          <a:prstGeom prst="line">
            <a:avLst/>
          </a:prstGeom>
          <a:ln>
            <a:solidFill>
              <a:srgbClr val="C0000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EE1D7433-2746-4777-A394-EA8759EDFCBF}"/>
              </a:ext>
            </a:extLst>
          </p:cNvPr>
          <p:cNvSpPr txBox="1"/>
          <p:nvPr/>
        </p:nvSpPr>
        <p:spPr>
          <a:xfrm>
            <a:off x="304800" y="1219200"/>
            <a:ext cx="11049000" cy="3006977"/>
          </a:xfrm>
          <a:prstGeom prst="rect">
            <a:avLst/>
          </a:prstGeom>
          <a:noFill/>
        </p:spPr>
        <p:txBody>
          <a:bodyPr wrap="square" lIns="182880" tIns="146304" rIns="182880" bIns="146304" rtlCol="0">
            <a:spAutoFit/>
          </a:bodyPr>
          <a:lstStyle/>
          <a:p>
            <a:pPr>
              <a:lnSpc>
                <a:spcPct val="90000"/>
              </a:lnSpc>
              <a:spcAft>
                <a:spcPts val="600"/>
              </a:spcAft>
            </a:pPr>
            <a:r>
              <a:rPr lang="en-US" sz="2400" dirty="0">
                <a:latin typeface="MS Reference Sans Serif" panose="020B0604030504040204" pitchFamily="34" charset="0"/>
              </a:rPr>
              <a:t>Find machines on the domain that have cached creds enabled</a:t>
            </a:r>
          </a:p>
          <a:p>
            <a:pPr>
              <a:lnSpc>
                <a:spcPct val="90000"/>
              </a:lnSpc>
              <a:spcAft>
                <a:spcPts val="600"/>
              </a:spcAft>
            </a:pPr>
            <a:endParaRPr lang="en-US" sz="2400" dirty="0">
              <a:latin typeface="MS Reference Sans Serif" panose="020B0604030504040204" pitchFamily="34" charset="0"/>
            </a:endParaRPr>
          </a:p>
          <a:p>
            <a:pPr>
              <a:lnSpc>
                <a:spcPct val="90000"/>
              </a:lnSpc>
              <a:spcAft>
                <a:spcPts val="600"/>
              </a:spcAft>
            </a:pPr>
            <a:r>
              <a:rPr lang="en-US" sz="2400" dirty="0">
                <a:latin typeface="MS Reference Sans Serif" panose="020B0604030504040204" pitchFamily="34" charset="0"/>
              </a:rPr>
              <a:t>*</a:t>
            </a:r>
            <a:r>
              <a:rPr lang="en-US" sz="2400" dirty="0" err="1">
                <a:latin typeface="MS Reference Sans Serif" panose="020B0604030504040204" pitchFamily="34" charset="0"/>
              </a:rPr>
              <a:t>AD_Computer_CachedCreds</a:t>
            </a:r>
            <a:r>
              <a:rPr lang="en-US" sz="2400" dirty="0">
                <a:latin typeface="MS Reference Sans Serif" panose="020B0604030504040204" pitchFamily="34" charset="0"/>
              </a:rPr>
              <a:t>\Find Computers without Cached Cred GPO.ps1</a:t>
            </a:r>
          </a:p>
          <a:p>
            <a:pPr>
              <a:lnSpc>
                <a:spcPct val="90000"/>
              </a:lnSpc>
              <a:spcAft>
                <a:spcPts val="600"/>
              </a:spcAft>
            </a:pPr>
            <a:endParaRPr lang="en-US" sz="2400" dirty="0">
              <a:latin typeface="MS Reference Sans Serif" panose="020B0604030504040204" pitchFamily="34" charset="0"/>
            </a:endParaRPr>
          </a:p>
          <a:p>
            <a:pPr>
              <a:lnSpc>
                <a:spcPct val="90000"/>
              </a:lnSpc>
              <a:spcAft>
                <a:spcPts val="600"/>
              </a:spcAft>
            </a:pPr>
            <a:endParaRPr lang="en-US" sz="2400" dirty="0">
              <a:latin typeface="MS Reference Sans Serif" panose="020B0604030504040204" pitchFamily="34" charset="0"/>
            </a:endParaRPr>
          </a:p>
          <a:p>
            <a:pPr>
              <a:lnSpc>
                <a:spcPct val="90000"/>
              </a:lnSpc>
              <a:spcAft>
                <a:spcPts val="600"/>
              </a:spcAft>
            </a:pPr>
            <a:endParaRPr lang="en-US" sz="2400" dirty="0">
              <a:gradFill>
                <a:gsLst>
                  <a:gs pos="2917">
                    <a:schemeClr val="tx1"/>
                  </a:gs>
                  <a:gs pos="30000">
                    <a:schemeClr val="tx1"/>
                  </a:gs>
                </a:gsLst>
                <a:lin ang="5400000" scaled="0"/>
              </a:gradFill>
              <a:latin typeface="MS Reference Sans Serif" panose="020B0604030504040204" pitchFamily="34" charset="0"/>
            </a:endParaRPr>
          </a:p>
        </p:txBody>
      </p:sp>
      <p:pic>
        <p:nvPicPr>
          <p:cNvPr id="2" name="Picture 1">
            <a:extLst>
              <a:ext uri="{FF2B5EF4-FFF2-40B4-BE49-F238E27FC236}">
                <a16:creationId xmlns:a16="http://schemas.microsoft.com/office/drawing/2014/main" id="{B1E29385-D905-444F-B5F1-9FB0FCA38916}"/>
              </a:ext>
            </a:extLst>
          </p:cNvPr>
          <p:cNvPicPr>
            <a:picLocks noChangeAspect="1"/>
          </p:cNvPicPr>
          <p:nvPr/>
        </p:nvPicPr>
        <p:blipFill>
          <a:blip r:embed="rId3"/>
          <a:stretch>
            <a:fillRect/>
          </a:stretch>
        </p:blipFill>
        <p:spPr>
          <a:xfrm>
            <a:off x="2209800" y="2759282"/>
            <a:ext cx="6854916" cy="3714750"/>
          </a:xfrm>
          <a:prstGeom prst="rect">
            <a:avLst/>
          </a:prstGeom>
        </p:spPr>
      </p:pic>
    </p:spTree>
    <p:extLst>
      <p:ext uri="{BB962C8B-B14F-4D97-AF65-F5344CB8AC3E}">
        <p14:creationId xmlns:p14="http://schemas.microsoft.com/office/powerpoint/2010/main" val="13320044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ACBD71D-1037-49EC-A1AA-1A0FE6D9F5C2}"/>
              </a:ext>
            </a:extLst>
          </p:cNvPr>
          <p:cNvPicPr>
            <a:picLocks noChangeAspect="1"/>
          </p:cNvPicPr>
          <p:nvPr/>
        </p:nvPicPr>
        <p:blipFill>
          <a:blip r:embed="rId3"/>
          <a:stretch>
            <a:fillRect/>
          </a:stretch>
        </p:blipFill>
        <p:spPr>
          <a:xfrm>
            <a:off x="239889" y="1343569"/>
            <a:ext cx="5981700" cy="4695825"/>
          </a:xfrm>
          <a:prstGeom prst="rect">
            <a:avLst/>
          </a:prstGeom>
        </p:spPr>
      </p:pic>
      <p:sp>
        <p:nvSpPr>
          <p:cNvPr id="3" name="Title 2"/>
          <p:cNvSpPr>
            <a:spLocks noGrp="1"/>
          </p:cNvSpPr>
          <p:nvPr>
            <p:ph type="title"/>
          </p:nvPr>
        </p:nvSpPr>
        <p:spPr>
          <a:xfrm>
            <a:off x="914400" y="383968"/>
            <a:ext cx="11360727" cy="1060863"/>
          </a:xfrm>
        </p:spPr>
        <p:txBody>
          <a:bodyPr/>
          <a:lstStyle/>
          <a:p>
            <a:r>
              <a:rPr lang="en-US" dirty="0">
                <a:solidFill>
                  <a:srgbClr val="293352"/>
                </a:solidFill>
                <a:latin typeface="MS Reference Sans Serif" panose="020B0604030504040204" pitchFamily="34" charset="0"/>
              </a:rPr>
              <a:t>Report on your domain’s cache settings</a:t>
            </a:r>
          </a:p>
        </p:txBody>
      </p:sp>
      <p:cxnSp>
        <p:nvCxnSpPr>
          <p:cNvPr id="28" name="Straight Connector 27">
            <a:extLst>
              <a:ext uri="{FF2B5EF4-FFF2-40B4-BE49-F238E27FC236}">
                <a16:creationId xmlns:a16="http://schemas.microsoft.com/office/drawing/2014/main" id="{CE6E2E1A-D771-4E0F-8678-AB41F8E9E197}"/>
              </a:ext>
            </a:extLst>
          </p:cNvPr>
          <p:cNvCxnSpPr/>
          <p:nvPr/>
        </p:nvCxnSpPr>
        <p:spPr>
          <a:xfrm>
            <a:off x="1730600" y="990600"/>
            <a:ext cx="8556400" cy="0"/>
          </a:xfrm>
          <a:prstGeom prst="line">
            <a:avLst/>
          </a:prstGeom>
          <a:ln>
            <a:solidFill>
              <a:srgbClr val="C0000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EE1D7433-2746-4777-A394-EA8759EDFCBF}"/>
              </a:ext>
            </a:extLst>
          </p:cNvPr>
          <p:cNvSpPr txBox="1"/>
          <p:nvPr/>
        </p:nvSpPr>
        <p:spPr>
          <a:xfrm>
            <a:off x="304800" y="1219200"/>
            <a:ext cx="11049000" cy="1446550"/>
          </a:xfrm>
          <a:prstGeom prst="rect">
            <a:avLst/>
          </a:prstGeom>
          <a:noFill/>
        </p:spPr>
        <p:txBody>
          <a:bodyPr wrap="square" lIns="182880" tIns="146304" rIns="182880" bIns="146304" rtlCol="0">
            <a:spAutoFit/>
          </a:bodyPr>
          <a:lstStyle/>
          <a:p>
            <a:pPr>
              <a:lnSpc>
                <a:spcPct val="90000"/>
              </a:lnSpc>
              <a:spcAft>
                <a:spcPts val="600"/>
              </a:spcAft>
            </a:pPr>
            <a:endParaRPr lang="en-US" sz="2400" dirty="0">
              <a:latin typeface="MS Reference Sans Serif" panose="020B0604030504040204" pitchFamily="34" charset="0"/>
            </a:endParaRPr>
          </a:p>
          <a:p>
            <a:pPr>
              <a:lnSpc>
                <a:spcPct val="90000"/>
              </a:lnSpc>
              <a:spcAft>
                <a:spcPts val="600"/>
              </a:spcAft>
            </a:pPr>
            <a:endParaRPr lang="en-US" sz="2400" dirty="0">
              <a:latin typeface="MS Reference Sans Serif" panose="020B0604030504040204" pitchFamily="34" charset="0"/>
            </a:endParaRPr>
          </a:p>
          <a:p>
            <a:pPr>
              <a:lnSpc>
                <a:spcPct val="90000"/>
              </a:lnSpc>
              <a:spcAft>
                <a:spcPts val="600"/>
              </a:spcAft>
            </a:pPr>
            <a:endParaRPr lang="en-US" sz="2400" dirty="0">
              <a:gradFill>
                <a:gsLst>
                  <a:gs pos="2917">
                    <a:schemeClr val="tx1"/>
                  </a:gs>
                  <a:gs pos="30000">
                    <a:schemeClr val="tx1"/>
                  </a:gs>
                </a:gsLst>
                <a:lin ang="5400000" scaled="0"/>
              </a:gradFill>
              <a:latin typeface="MS Reference Sans Serif" panose="020B0604030504040204" pitchFamily="34" charset="0"/>
            </a:endParaRPr>
          </a:p>
        </p:txBody>
      </p:sp>
      <p:pic>
        <p:nvPicPr>
          <p:cNvPr id="7" name="Picture 6">
            <a:extLst>
              <a:ext uri="{FF2B5EF4-FFF2-40B4-BE49-F238E27FC236}">
                <a16:creationId xmlns:a16="http://schemas.microsoft.com/office/drawing/2014/main" id="{AA0AC5AE-A552-4C4A-873A-82FEA20AF728}"/>
              </a:ext>
            </a:extLst>
          </p:cNvPr>
          <p:cNvPicPr>
            <a:picLocks noChangeAspect="1"/>
          </p:cNvPicPr>
          <p:nvPr/>
        </p:nvPicPr>
        <p:blipFill>
          <a:blip r:embed="rId4"/>
          <a:stretch>
            <a:fillRect/>
          </a:stretch>
        </p:blipFill>
        <p:spPr>
          <a:xfrm>
            <a:off x="5105400" y="1409700"/>
            <a:ext cx="7439025" cy="4762500"/>
          </a:xfrm>
          <a:prstGeom prst="rect">
            <a:avLst/>
          </a:prstGeom>
        </p:spPr>
      </p:pic>
    </p:spTree>
    <p:extLst>
      <p:ext uri="{BB962C8B-B14F-4D97-AF65-F5344CB8AC3E}">
        <p14:creationId xmlns:p14="http://schemas.microsoft.com/office/powerpoint/2010/main" val="19554513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66800" y="304800"/>
            <a:ext cx="10134599" cy="1060863"/>
          </a:xfrm>
        </p:spPr>
        <p:txBody>
          <a:bodyPr/>
          <a:lstStyle/>
          <a:p>
            <a:r>
              <a:rPr lang="en-US" dirty="0">
                <a:solidFill>
                  <a:srgbClr val="293352"/>
                </a:solidFill>
                <a:latin typeface="MS Reference Sans Serif" panose="020B0604030504040204" pitchFamily="34" charset="0"/>
              </a:rPr>
              <a:t>Step #4: LAPS</a:t>
            </a:r>
          </a:p>
        </p:txBody>
      </p:sp>
      <p:cxnSp>
        <p:nvCxnSpPr>
          <p:cNvPr id="28" name="Straight Connector 27">
            <a:extLst>
              <a:ext uri="{FF2B5EF4-FFF2-40B4-BE49-F238E27FC236}">
                <a16:creationId xmlns:a16="http://schemas.microsoft.com/office/drawing/2014/main" id="{CE6E2E1A-D771-4E0F-8678-AB41F8E9E197}"/>
              </a:ext>
            </a:extLst>
          </p:cNvPr>
          <p:cNvCxnSpPr/>
          <p:nvPr/>
        </p:nvCxnSpPr>
        <p:spPr>
          <a:xfrm>
            <a:off x="1730600" y="914400"/>
            <a:ext cx="8556400" cy="0"/>
          </a:xfrm>
          <a:prstGeom prst="line">
            <a:avLst/>
          </a:prstGeom>
          <a:ln>
            <a:solidFill>
              <a:srgbClr val="C0000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F0921CF0-B2FD-456C-8F78-410A35B2EF67}"/>
              </a:ext>
            </a:extLst>
          </p:cNvPr>
          <p:cNvSpPr txBox="1"/>
          <p:nvPr/>
        </p:nvSpPr>
        <p:spPr>
          <a:xfrm>
            <a:off x="609600" y="1365663"/>
            <a:ext cx="10896600" cy="5253746"/>
          </a:xfrm>
          <a:prstGeom prst="rect">
            <a:avLst/>
          </a:prstGeom>
          <a:noFill/>
        </p:spPr>
        <p:txBody>
          <a:bodyPr wrap="square" lIns="182880" tIns="146304" rIns="182880" bIns="146304" rtlCol="0">
            <a:spAutoFit/>
          </a:bodyPr>
          <a:lstStyle/>
          <a:p>
            <a:pPr>
              <a:lnSpc>
                <a:spcPct val="90000"/>
              </a:lnSpc>
              <a:spcAft>
                <a:spcPts val="600"/>
              </a:spcAft>
            </a:pPr>
            <a:r>
              <a:rPr lang="en-US" sz="2800" dirty="0">
                <a:gradFill>
                  <a:gsLst>
                    <a:gs pos="2917">
                      <a:schemeClr val="tx1"/>
                    </a:gs>
                    <a:gs pos="30000">
                      <a:schemeClr val="tx1"/>
                    </a:gs>
                  </a:gsLst>
                  <a:lin ang="5400000" scaled="0"/>
                </a:gradFill>
                <a:latin typeface="MS Reference Sans Serif" panose="020B0604030504040204" pitchFamily="34" charset="0"/>
              </a:rPr>
              <a:t>Unique passwords for all workstations and servers</a:t>
            </a:r>
          </a:p>
          <a:p>
            <a:pPr>
              <a:lnSpc>
                <a:spcPct val="90000"/>
              </a:lnSpc>
              <a:spcAft>
                <a:spcPts val="600"/>
              </a:spcAft>
            </a:pPr>
            <a:endParaRPr lang="en-US" sz="2800" dirty="0">
              <a:gradFill>
                <a:gsLst>
                  <a:gs pos="2917">
                    <a:schemeClr val="tx1"/>
                  </a:gs>
                  <a:gs pos="30000">
                    <a:schemeClr val="tx1"/>
                  </a:gs>
                </a:gsLst>
                <a:lin ang="5400000" scaled="0"/>
              </a:gradFill>
              <a:latin typeface="MS Reference Sans Serif" panose="020B0604030504040204" pitchFamily="34" charset="0"/>
            </a:endParaRPr>
          </a:p>
          <a:p>
            <a:pPr>
              <a:lnSpc>
                <a:spcPct val="90000"/>
              </a:lnSpc>
              <a:spcAft>
                <a:spcPts val="600"/>
              </a:spcAft>
            </a:pPr>
            <a:r>
              <a:rPr lang="en-US" sz="2800" dirty="0">
                <a:gradFill>
                  <a:gsLst>
                    <a:gs pos="2917">
                      <a:schemeClr val="tx1"/>
                    </a:gs>
                    <a:gs pos="30000">
                      <a:schemeClr val="tx1"/>
                    </a:gs>
                  </a:gsLst>
                  <a:lin ang="5400000" scaled="0"/>
                </a:gradFill>
                <a:latin typeface="MS Reference Sans Serif" panose="020B0604030504040204" pitchFamily="34" charset="0"/>
              </a:rPr>
              <a:t>Local Admin Password Solution – </a:t>
            </a:r>
            <a:r>
              <a:rPr lang="en-US" sz="2800" dirty="0" err="1">
                <a:gradFill>
                  <a:gsLst>
                    <a:gs pos="2917">
                      <a:schemeClr val="tx1"/>
                    </a:gs>
                    <a:gs pos="30000">
                      <a:schemeClr val="tx1"/>
                    </a:gs>
                  </a:gsLst>
                  <a:lin ang="5400000" scaled="0"/>
                </a:gradFill>
                <a:latin typeface="MS Reference Sans Serif" panose="020B0604030504040204" pitchFamily="34" charset="0"/>
              </a:rPr>
              <a:t>ms-mcs-admpwd</a:t>
            </a:r>
            <a:r>
              <a:rPr lang="en-US" sz="2800" dirty="0">
                <a:gradFill>
                  <a:gsLst>
                    <a:gs pos="2917">
                      <a:schemeClr val="tx1"/>
                    </a:gs>
                    <a:gs pos="30000">
                      <a:schemeClr val="tx1"/>
                    </a:gs>
                  </a:gsLst>
                  <a:lin ang="5400000" scaled="0"/>
                </a:gradFill>
                <a:latin typeface="MS Reference Sans Serif" panose="020B0604030504040204" pitchFamily="34" charset="0"/>
              </a:rPr>
              <a:t>, …</a:t>
            </a:r>
            <a:r>
              <a:rPr lang="en-US" sz="2800" dirty="0" err="1">
                <a:gradFill>
                  <a:gsLst>
                    <a:gs pos="2917">
                      <a:schemeClr val="tx1"/>
                    </a:gs>
                    <a:gs pos="30000">
                      <a:schemeClr val="tx1"/>
                    </a:gs>
                  </a:gsLst>
                  <a:lin ang="5400000" scaled="0"/>
                </a:gradFill>
                <a:latin typeface="MS Reference Sans Serif" panose="020B0604030504040204" pitchFamily="34" charset="0"/>
              </a:rPr>
              <a:t>expirationtime</a:t>
            </a:r>
            <a:endParaRPr lang="en-US" sz="2800" dirty="0">
              <a:gradFill>
                <a:gsLst>
                  <a:gs pos="2917">
                    <a:schemeClr val="tx1"/>
                  </a:gs>
                  <a:gs pos="30000">
                    <a:schemeClr val="tx1"/>
                  </a:gs>
                </a:gsLst>
                <a:lin ang="5400000" scaled="0"/>
              </a:gradFill>
              <a:latin typeface="MS Reference Sans Serif" panose="020B0604030504040204" pitchFamily="34" charset="0"/>
            </a:endParaRPr>
          </a:p>
          <a:p>
            <a:pPr>
              <a:lnSpc>
                <a:spcPct val="90000"/>
              </a:lnSpc>
              <a:spcAft>
                <a:spcPts val="600"/>
              </a:spcAft>
            </a:pPr>
            <a:endParaRPr lang="en-US" sz="2800" dirty="0">
              <a:gradFill>
                <a:gsLst>
                  <a:gs pos="2917">
                    <a:schemeClr val="tx1"/>
                  </a:gs>
                  <a:gs pos="30000">
                    <a:schemeClr val="tx1"/>
                  </a:gs>
                </a:gsLst>
                <a:lin ang="5400000" scaled="0"/>
              </a:gradFill>
              <a:latin typeface="MS Reference Sans Serif" panose="020B0604030504040204" pitchFamily="34" charset="0"/>
            </a:endParaRPr>
          </a:p>
          <a:p>
            <a:pPr>
              <a:lnSpc>
                <a:spcPct val="90000"/>
              </a:lnSpc>
              <a:spcAft>
                <a:spcPts val="600"/>
              </a:spcAft>
            </a:pPr>
            <a:r>
              <a:rPr lang="en-US" sz="2800" dirty="0">
                <a:gradFill>
                  <a:gsLst>
                    <a:gs pos="2917">
                      <a:schemeClr val="tx1"/>
                    </a:gs>
                    <a:gs pos="30000">
                      <a:schemeClr val="tx1"/>
                    </a:gs>
                  </a:gsLst>
                  <a:lin ang="5400000" scaled="0"/>
                </a:gradFill>
                <a:latin typeface="MS Reference Sans Serif" panose="020B0604030504040204" pitchFamily="34" charset="0"/>
              </a:rPr>
              <a:t>Prevents lateral movement between machines</a:t>
            </a:r>
          </a:p>
          <a:p>
            <a:pPr>
              <a:lnSpc>
                <a:spcPct val="90000"/>
              </a:lnSpc>
              <a:spcAft>
                <a:spcPts val="600"/>
              </a:spcAft>
            </a:pPr>
            <a:endParaRPr lang="en-US" sz="2800" dirty="0">
              <a:gradFill>
                <a:gsLst>
                  <a:gs pos="2917">
                    <a:schemeClr val="tx1"/>
                  </a:gs>
                  <a:gs pos="30000">
                    <a:schemeClr val="tx1"/>
                  </a:gs>
                </a:gsLst>
                <a:lin ang="5400000" scaled="0"/>
              </a:gradFill>
              <a:latin typeface="MS Reference Sans Serif" panose="020B0604030504040204" pitchFamily="34" charset="0"/>
            </a:endParaRPr>
          </a:p>
          <a:p>
            <a:pPr>
              <a:lnSpc>
                <a:spcPct val="90000"/>
              </a:lnSpc>
              <a:spcAft>
                <a:spcPts val="600"/>
              </a:spcAft>
            </a:pPr>
            <a:endParaRPr lang="en-US" sz="2800" dirty="0">
              <a:gradFill>
                <a:gsLst>
                  <a:gs pos="2917">
                    <a:schemeClr val="tx1"/>
                  </a:gs>
                  <a:gs pos="30000">
                    <a:schemeClr val="tx1"/>
                  </a:gs>
                </a:gsLst>
                <a:lin ang="5400000" scaled="0"/>
              </a:gradFill>
              <a:latin typeface="MS Reference Sans Serif" panose="020B0604030504040204" pitchFamily="34" charset="0"/>
            </a:endParaRPr>
          </a:p>
          <a:p>
            <a:pPr>
              <a:lnSpc>
                <a:spcPct val="90000"/>
              </a:lnSpc>
              <a:spcAft>
                <a:spcPts val="600"/>
              </a:spcAft>
            </a:pPr>
            <a:endParaRPr lang="en-US" sz="2800" dirty="0">
              <a:gradFill>
                <a:gsLst>
                  <a:gs pos="2917">
                    <a:schemeClr val="tx1"/>
                  </a:gs>
                  <a:gs pos="30000">
                    <a:schemeClr val="tx1"/>
                  </a:gs>
                </a:gsLst>
                <a:lin ang="5400000" scaled="0"/>
              </a:gradFill>
              <a:latin typeface="MS Reference Sans Serif" panose="020B0604030504040204" pitchFamily="34" charset="0"/>
            </a:endParaRPr>
          </a:p>
          <a:p>
            <a:pPr>
              <a:lnSpc>
                <a:spcPct val="90000"/>
              </a:lnSpc>
              <a:spcAft>
                <a:spcPts val="600"/>
              </a:spcAft>
            </a:pPr>
            <a:endParaRPr lang="en-US" sz="2800" dirty="0">
              <a:gradFill>
                <a:gsLst>
                  <a:gs pos="2917">
                    <a:schemeClr val="tx1"/>
                  </a:gs>
                  <a:gs pos="30000">
                    <a:schemeClr val="tx1"/>
                  </a:gs>
                </a:gsLst>
                <a:lin ang="5400000" scaled="0"/>
              </a:gradFill>
              <a:latin typeface="MS Reference Sans Serif" panose="020B0604030504040204" pitchFamily="34" charset="0"/>
            </a:endParaRPr>
          </a:p>
          <a:p>
            <a:pPr>
              <a:lnSpc>
                <a:spcPct val="90000"/>
              </a:lnSpc>
              <a:spcAft>
                <a:spcPts val="600"/>
              </a:spcAft>
            </a:pPr>
            <a:r>
              <a:rPr lang="en-US" sz="2800" dirty="0">
                <a:gradFill>
                  <a:gsLst>
                    <a:gs pos="2917">
                      <a:schemeClr val="tx1"/>
                    </a:gs>
                    <a:gs pos="30000">
                      <a:schemeClr val="tx1"/>
                    </a:gs>
                  </a:gsLst>
                  <a:lin ang="5400000" scaled="0"/>
                </a:gradFill>
                <a:latin typeface="MS Reference Sans Serif" panose="020B0604030504040204" pitchFamily="34" charset="0"/>
              </a:rPr>
              <a:t>More info: https://adsecurity.org/?p=3164</a:t>
            </a:r>
            <a:endParaRPr lang="en-US" sz="2800" dirty="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24290615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66800" y="304800"/>
            <a:ext cx="10134599" cy="1060863"/>
          </a:xfrm>
        </p:spPr>
        <p:txBody>
          <a:bodyPr/>
          <a:lstStyle/>
          <a:p>
            <a:r>
              <a:rPr lang="en-US" dirty="0">
                <a:solidFill>
                  <a:srgbClr val="293352"/>
                </a:solidFill>
                <a:latin typeface="MS Reference Sans Serif" panose="020B0604030504040204" pitchFamily="34" charset="0"/>
              </a:rPr>
              <a:t>LAPS</a:t>
            </a:r>
          </a:p>
        </p:txBody>
      </p:sp>
      <p:cxnSp>
        <p:nvCxnSpPr>
          <p:cNvPr id="28" name="Straight Connector 27">
            <a:extLst>
              <a:ext uri="{FF2B5EF4-FFF2-40B4-BE49-F238E27FC236}">
                <a16:creationId xmlns:a16="http://schemas.microsoft.com/office/drawing/2014/main" id="{CE6E2E1A-D771-4E0F-8678-AB41F8E9E197}"/>
              </a:ext>
            </a:extLst>
          </p:cNvPr>
          <p:cNvCxnSpPr/>
          <p:nvPr/>
        </p:nvCxnSpPr>
        <p:spPr>
          <a:xfrm>
            <a:off x="1730600" y="914400"/>
            <a:ext cx="8556400" cy="0"/>
          </a:xfrm>
          <a:prstGeom prst="line">
            <a:avLst/>
          </a:prstGeom>
          <a:ln>
            <a:solidFill>
              <a:srgbClr val="C0000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F0921CF0-B2FD-456C-8F78-410A35B2EF67}"/>
              </a:ext>
            </a:extLst>
          </p:cNvPr>
          <p:cNvSpPr txBox="1"/>
          <p:nvPr/>
        </p:nvSpPr>
        <p:spPr>
          <a:xfrm>
            <a:off x="560500" y="1365663"/>
            <a:ext cx="10896600" cy="5253746"/>
          </a:xfrm>
          <a:prstGeom prst="rect">
            <a:avLst/>
          </a:prstGeom>
          <a:noFill/>
        </p:spPr>
        <p:txBody>
          <a:bodyPr wrap="square" lIns="182880" tIns="146304" rIns="182880" bIns="146304" rtlCol="0">
            <a:spAutoFit/>
          </a:bodyPr>
          <a:lstStyle/>
          <a:p>
            <a:pPr>
              <a:lnSpc>
                <a:spcPct val="90000"/>
              </a:lnSpc>
              <a:spcAft>
                <a:spcPts val="600"/>
              </a:spcAft>
            </a:pPr>
            <a:r>
              <a:rPr lang="en-US" sz="2800" dirty="0">
                <a:gradFill>
                  <a:gsLst>
                    <a:gs pos="2917">
                      <a:schemeClr val="tx1"/>
                    </a:gs>
                    <a:gs pos="30000">
                      <a:schemeClr val="tx1"/>
                    </a:gs>
                  </a:gsLst>
                  <a:lin ang="5400000" scaled="0"/>
                </a:gradFill>
                <a:latin typeface="MS Reference Sans Serif" panose="020B0604030504040204" pitchFamily="34" charset="0"/>
              </a:rPr>
              <a:t>4 Things needed for LAPS to work.</a:t>
            </a:r>
          </a:p>
          <a:p>
            <a:pPr>
              <a:lnSpc>
                <a:spcPct val="90000"/>
              </a:lnSpc>
              <a:spcAft>
                <a:spcPts val="600"/>
              </a:spcAft>
            </a:pPr>
            <a:endParaRPr lang="en-US" sz="2800" dirty="0">
              <a:gradFill>
                <a:gsLst>
                  <a:gs pos="2917">
                    <a:schemeClr val="tx1"/>
                  </a:gs>
                  <a:gs pos="30000">
                    <a:schemeClr val="tx1"/>
                  </a:gs>
                </a:gsLst>
                <a:lin ang="5400000" scaled="0"/>
              </a:gradFill>
              <a:latin typeface="MS Reference Sans Serif" panose="020B0604030504040204" pitchFamily="34" charset="0"/>
            </a:endParaRPr>
          </a:p>
          <a:p>
            <a:pPr marL="457200" indent="-457200">
              <a:lnSpc>
                <a:spcPct val="90000"/>
              </a:lnSpc>
              <a:spcAft>
                <a:spcPts val="600"/>
              </a:spcAft>
              <a:buFont typeface="+mj-lt"/>
              <a:buAutoNum type="arabicPeriod"/>
            </a:pPr>
            <a:r>
              <a:rPr lang="en-US" sz="2800" dirty="0">
                <a:gradFill>
                  <a:gsLst>
                    <a:gs pos="2917">
                      <a:schemeClr val="tx1"/>
                    </a:gs>
                    <a:gs pos="30000">
                      <a:schemeClr val="tx1"/>
                    </a:gs>
                  </a:gsLst>
                  <a:lin ang="5400000" scaled="0"/>
                </a:gradFill>
                <a:latin typeface="MS Reference Sans Serif" panose="020B0604030504040204" pitchFamily="34" charset="0"/>
              </a:rPr>
              <a:t>Extend schema on the domain to support LAPS * </a:t>
            </a:r>
          </a:p>
          <a:p>
            <a:pPr marL="457200" indent="-457200">
              <a:lnSpc>
                <a:spcPct val="90000"/>
              </a:lnSpc>
              <a:spcAft>
                <a:spcPts val="600"/>
              </a:spcAft>
              <a:buFont typeface="+mj-lt"/>
              <a:buAutoNum type="arabicPeriod"/>
            </a:pPr>
            <a:r>
              <a:rPr lang="en-US" sz="2800" dirty="0">
                <a:gradFill>
                  <a:gsLst>
                    <a:gs pos="2917">
                      <a:schemeClr val="tx1"/>
                    </a:gs>
                    <a:gs pos="30000">
                      <a:schemeClr val="tx1"/>
                    </a:gs>
                  </a:gsLst>
                  <a:lin ang="5400000" scaled="0"/>
                </a:gradFill>
                <a:latin typeface="MS Reference Sans Serif" panose="020B0604030504040204" pitchFamily="34" charset="0"/>
              </a:rPr>
              <a:t>Allow computers on the domain to write LAPS attribute *</a:t>
            </a:r>
          </a:p>
          <a:p>
            <a:pPr marL="457200" indent="-457200">
              <a:lnSpc>
                <a:spcPct val="90000"/>
              </a:lnSpc>
              <a:spcAft>
                <a:spcPts val="600"/>
              </a:spcAft>
              <a:buFont typeface="+mj-lt"/>
              <a:buAutoNum type="arabicPeriod"/>
            </a:pPr>
            <a:r>
              <a:rPr lang="en-US" sz="2800" dirty="0">
                <a:gradFill>
                  <a:gsLst>
                    <a:gs pos="2917">
                      <a:schemeClr val="tx1"/>
                    </a:gs>
                    <a:gs pos="30000">
                      <a:schemeClr val="tx1"/>
                    </a:gs>
                  </a:gsLst>
                  <a:lin ang="5400000" scaled="0"/>
                </a:gradFill>
                <a:latin typeface="MS Reference Sans Serif" panose="020B0604030504040204" pitchFamily="34" charset="0"/>
              </a:rPr>
              <a:t>Software must be installed on workstations/servers</a:t>
            </a:r>
          </a:p>
          <a:p>
            <a:pPr marL="457200" indent="-457200">
              <a:lnSpc>
                <a:spcPct val="90000"/>
              </a:lnSpc>
              <a:spcAft>
                <a:spcPts val="600"/>
              </a:spcAft>
              <a:buFont typeface="+mj-lt"/>
              <a:buAutoNum type="arabicPeriod"/>
            </a:pPr>
            <a:r>
              <a:rPr lang="en-US" sz="2800" dirty="0">
                <a:gradFill>
                  <a:gsLst>
                    <a:gs pos="2917">
                      <a:schemeClr val="tx1"/>
                    </a:gs>
                    <a:gs pos="30000">
                      <a:schemeClr val="tx1"/>
                    </a:gs>
                  </a:gsLst>
                  <a:lin ang="5400000" scaled="0"/>
                </a:gradFill>
                <a:latin typeface="MS Reference Sans Serif" panose="020B0604030504040204" pitchFamily="34" charset="0"/>
              </a:rPr>
              <a:t>GPO to deploy password settings</a:t>
            </a:r>
          </a:p>
          <a:p>
            <a:pPr marL="457200" indent="-457200">
              <a:lnSpc>
                <a:spcPct val="90000"/>
              </a:lnSpc>
              <a:spcAft>
                <a:spcPts val="600"/>
              </a:spcAft>
              <a:buFont typeface="+mj-lt"/>
              <a:buAutoNum type="arabicPeriod"/>
            </a:pPr>
            <a:endParaRPr lang="en-US" sz="2800" dirty="0">
              <a:gradFill>
                <a:gsLst>
                  <a:gs pos="2917">
                    <a:schemeClr val="tx1"/>
                  </a:gs>
                  <a:gs pos="30000">
                    <a:schemeClr val="tx1"/>
                  </a:gs>
                </a:gsLst>
                <a:lin ang="5400000" scaled="0"/>
              </a:gradFill>
              <a:latin typeface="MS Reference Sans Serif" panose="020B0604030504040204" pitchFamily="34" charset="0"/>
            </a:endParaRPr>
          </a:p>
          <a:p>
            <a:pPr>
              <a:lnSpc>
                <a:spcPct val="90000"/>
              </a:lnSpc>
              <a:spcAft>
                <a:spcPts val="600"/>
              </a:spcAft>
            </a:pPr>
            <a:endParaRPr lang="en-US" sz="2800" dirty="0">
              <a:gradFill>
                <a:gsLst>
                  <a:gs pos="2917">
                    <a:schemeClr val="tx1"/>
                  </a:gs>
                  <a:gs pos="30000">
                    <a:schemeClr val="tx1"/>
                  </a:gs>
                </a:gsLst>
                <a:lin ang="5400000" scaled="0"/>
              </a:gradFill>
            </a:endParaRPr>
          </a:p>
          <a:p>
            <a:pPr>
              <a:lnSpc>
                <a:spcPct val="90000"/>
              </a:lnSpc>
              <a:spcAft>
                <a:spcPts val="600"/>
              </a:spcAft>
            </a:pPr>
            <a:r>
              <a:rPr lang="en-US" sz="2800" dirty="0">
                <a:gradFill>
                  <a:gsLst>
                    <a:gs pos="2917">
                      <a:schemeClr val="tx1"/>
                    </a:gs>
                    <a:gs pos="30000">
                      <a:schemeClr val="tx1"/>
                    </a:gs>
                  </a:gsLst>
                  <a:lin ang="5400000" scaled="0"/>
                </a:gradFill>
              </a:rPr>
              <a:t>*\</a:t>
            </a:r>
            <a:r>
              <a:rPr lang="en-US" sz="2800" dirty="0" err="1">
                <a:gradFill>
                  <a:gsLst>
                    <a:gs pos="2917">
                      <a:schemeClr val="tx1"/>
                    </a:gs>
                    <a:gs pos="30000">
                      <a:schemeClr val="tx1"/>
                    </a:gs>
                  </a:gsLst>
                  <a:lin ang="5400000" scaled="0"/>
                </a:gradFill>
              </a:rPr>
              <a:t>AD_Sec_Tools</a:t>
            </a:r>
            <a:r>
              <a:rPr lang="en-US" sz="2800" dirty="0">
                <a:gradFill>
                  <a:gsLst>
                    <a:gs pos="2917">
                      <a:schemeClr val="tx1"/>
                    </a:gs>
                    <a:gs pos="30000">
                      <a:schemeClr val="tx1"/>
                    </a:gs>
                  </a:gsLst>
                  <a:lin ang="5400000" scaled="0"/>
                </a:gradFill>
              </a:rPr>
              <a:t>\</a:t>
            </a:r>
            <a:r>
              <a:rPr lang="en-US" sz="2800" dirty="0" err="1">
                <a:gradFill>
                  <a:gsLst>
                    <a:gs pos="2917">
                      <a:schemeClr val="tx1"/>
                    </a:gs>
                    <a:gs pos="30000">
                      <a:schemeClr val="tx1"/>
                    </a:gs>
                  </a:gsLst>
                  <a:lin ang="5400000" scaled="0"/>
                </a:gradFill>
              </a:rPr>
              <a:t>AD_LAPS_Install</a:t>
            </a:r>
            <a:endParaRPr lang="en-US" sz="2800" dirty="0">
              <a:gradFill>
                <a:gsLst>
                  <a:gs pos="2917">
                    <a:schemeClr val="tx1"/>
                  </a:gs>
                  <a:gs pos="30000">
                    <a:schemeClr val="tx1"/>
                  </a:gs>
                </a:gsLst>
                <a:lin ang="5400000" scaled="0"/>
              </a:gradFill>
            </a:endParaRPr>
          </a:p>
          <a:p>
            <a:pPr marL="914400" lvl="1" indent="-457200">
              <a:lnSpc>
                <a:spcPct val="90000"/>
              </a:lnSpc>
              <a:spcAft>
                <a:spcPts val="600"/>
              </a:spcAft>
              <a:buFont typeface="+mj-lt"/>
              <a:buAutoNum type="arabicPeriod"/>
            </a:pPr>
            <a:endParaRPr lang="en-US" sz="2800" dirty="0" err="1">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6755557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66800" y="304800"/>
            <a:ext cx="10134599" cy="1060863"/>
          </a:xfrm>
        </p:spPr>
        <p:txBody>
          <a:bodyPr/>
          <a:lstStyle/>
          <a:p>
            <a:r>
              <a:rPr lang="en-US" dirty="0">
                <a:solidFill>
                  <a:srgbClr val="293352"/>
                </a:solidFill>
                <a:latin typeface="MS Reference Sans Serif" panose="020B0604030504040204" pitchFamily="34" charset="0"/>
              </a:rPr>
              <a:t>LAPS: </a:t>
            </a:r>
            <a:r>
              <a:rPr lang="en-US" dirty="0" err="1">
                <a:solidFill>
                  <a:srgbClr val="293352"/>
                </a:solidFill>
                <a:latin typeface="MS Reference Sans Serif" panose="020B0604030504040204" pitchFamily="34" charset="0"/>
              </a:rPr>
              <a:t>Reqs</a:t>
            </a:r>
            <a:r>
              <a:rPr lang="en-US" dirty="0">
                <a:solidFill>
                  <a:srgbClr val="293352"/>
                </a:solidFill>
                <a:latin typeface="MS Reference Sans Serif" panose="020B0604030504040204" pitchFamily="34" charset="0"/>
              </a:rPr>
              <a:t> #1 and #2</a:t>
            </a:r>
          </a:p>
        </p:txBody>
      </p:sp>
      <p:cxnSp>
        <p:nvCxnSpPr>
          <p:cNvPr id="28" name="Straight Connector 27">
            <a:extLst>
              <a:ext uri="{FF2B5EF4-FFF2-40B4-BE49-F238E27FC236}">
                <a16:creationId xmlns:a16="http://schemas.microsoft.com/office/drawing/2014/main" id="{CE6E2E1A-D771-4E0F-8678-AB41F8E9E197}"/>
              </a:ext>
            </a:extLst>
          </p:cNvPr>
          <p:cNvCxnSpPr/>
          <p:nvPr/>
        </p:nvCxnSpPr>
        <p:spPr>
          <a:xfrm>
            <a:off x="1730600" y="914400"/>
            <a:ext cx="8556400" cy="0"/>
          </a:xfrm>
          <a:prstGeom prst="line">
            <a:avLst/>
          </a:prstGeom>
          <a:ln>
            <a:solidFill>
              <a:srgbClr val="C00000"/>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52FCDE87-BDEC-4F9D-A737-5A9F042008CA}"/>
              </a:ext>
            </a:extLst>
          </p:cNvPr>
          <p:cNvPicPr>
            <a:picLocks noChangeAspect="1"/>
          </p:cNvPicPr>
          <p:nvPr/>
        </p:nvPicPr>
        <p:blipFill>
          <a:blip r:embed="rId2"/>
          <a:stretch>
            <a:fillRect/>
          </a:stretch>
        </p:blipFill>
        <p:spPr>
          <a:xfrm>
            <a:off x="2667000" y="1219200"/>
            <a:ext cx="6086475" cy="5191125"/>
          </a:xfrm>
          <a:prstGeom prst="rect">
            <a:avLst/>
          </a:prstGeom>
        </p:spPr>
      </p:pic>
    </p:spTree>
    <p:extLst>
      <p:ext uri="{BB962C8B-B14F-4D97-AF65-F5344CB8AC3E}">
        <p14:creationId xmlns:p14="http://schemas.microsoft.com/office/powerpoint/2010/main" val="31912841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66800" y="304800"/>
            <a:ext cx="10134599" cy="1060863"/>
          </a:xfrm>
        </p:spPr>
        <p:txBody>
          <a:bodyPr/>
          <a:lstStyle/>
          <a:p>
            <a:r>
              <a:rPr lang="en-US" dirty="0">
                <a:solidFill>
                  <a:srgbClr val="293352"/>
                </a:solidFill>
                <a:latin typeface="MS Reference Sans Serif" panose="020B0604030504040204" pitchFamily="34" charset="0"/>
              </a:rPr>
              <a:t>LAPS: </a:t>
            </a:r>
            <a:r>
              <a:rPr lang="en-US" dirty="0" err="1">
                <a:solidFill>
                  <a:srgbClr val="293352"/>
                </a:solidFill>
                <a:latin typeface="MS Reference Sans Serif" panose="020B0604030504040204" pitchFamily="34" charset="0"/>
              </a:rPr>
              <a:t>Reqs</a:t>
            </a:r>
            <a:r>
              <a:rPr lang="en-US" dirty="0">
                <a:solidFill>
                  <a:srgbClr val="293352"/>
                </a:solidFill>
                <a:latin typeface="MS Reference Sans Serif" panose="020B0604030504040204" pitchFamily="34" charset="0"/>
              </a:rPr>
              <a:t> #3 and #4</a:t>
            </a:r>
          </a:p>
        </p:txBody>
      </p:sp>
      <p:cxnSp>
        <p:nvCxnSpPr>
          <p:cNvPr id="28" name="Straight Connector 27">
            <a:extLst>
              <a:ext uri="{FF2B5EF4-FFF2-40B4-BE49-F238E27FC236}">
                <a16:creationId xmlns:a16="http://schemas.microsoft.com/office/drawing/2014/main" id="{CE6E2E1A-D771-4E0F-8678-AB41F8E9E197}"/>
              </a:ext>
            </a:extLst>
          </p:cNvPr>
          <p:cNvCxnSpPr/>
          <p:nvPr/>
        </p:nvCxnSpPr>
        <p:spPr>
          <a:xfrm>
            <a:off x="1730600" y="914400"/>
            <a:ext cx="8556400" cy="0"/>
          </a:xfrm>
          <a:prstGeom prst="line">
            <a:avLst/>
          </a:prstGeom>
          <a:ln>
            <a:solidFill>
              <a:srgbClr val="C00000"/>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35D01204-57C2-46C0-96EE-7C88951E3927}"/>
              </a:ext>
            </a:extLst>
          </p:cNvPr>
          <p:cNvPicPr>
            <a:picLocks noChangeAspect="1"/>
          </p:cNvPicPr>
          <p:nvPr/>
        </p:nvPicPr>
        <p:blipFill>
          <a:blip r:embed="rId2"/>
          <a:stretch>
            <a:fillRect/>
          </a:stretch>
        </p:blipFill>
        <p:spPr>
          <a:xfrm>
            <a:off x="417625" y="1223962"/>
            <a:ext cx="5591175" cy="4410075"/>
          </a:xfrm>
          <a:prstGeom prst="rect">
            <a:avLst/>
          </a:prstGeom>
        </p:spPr>
      </p:pic>
      <p:pic>
        <p:nvPicPr>
          <p:cNvPr id="5" name="Picture 4">
            <a:extLst>
              <a:ext uri="{FF2B5EF4-FFF2-40B4-BE49-F238E27FC236}">
                <a16:creationId xmlns:a16="http://schemas.microsoft.com/office/drawing/2014/main" id="{5C4A56C1-84F8-4BB1-B5D1-01FC5E9A11C1}"/>
              </a:ext>
            </a:extLst>
          </p:cNvPr>
          <p:cNvPicPr>
            <a:picLocks noChangeAspect="1"/>
          </p:cNvPicPr>
          <p:nvPr/>
        </p:nvPicPr>
        <p:blipFill>
          <a:blip r:embed="rId3"/>
          <a:stretch>
            <a:fillRect/>
          </a:stretch>
        </p:blipFill>
        <p:spPr>
          <a:xfrm>
            <a:off x="6008800" y="1243718"/>
            <a:ext cx="5705475" cy="3524250"/>
          </a:xfrm>
          <a:prstGeom prst="rect">
            <a:avLst/>
          </a:prstGeom>
        </p:spPr>
      </p:pic>
      <p:pic>
        <p:nvPicPr>
          <p:cNvPr id="6" name="Picture 5">
            <a:extLst>
              <a:ext uri="{FF2B5EF4-FFF2-40B4-BE49-F238E27FC236}">
                <a16:creationId xmlns:a16="http://schemas.microsoft.com/office/drawing/2014/main" id="{55AF3E5B-A43E-482E-A8E6-CF9969198939}"/>
              </a:ext>
            </a:extLst>
          </p:cNvPr>
          <p:cNvPicPr>
            <a:picLocks noChangeAspect="1"/>
          </p:cNvPicPr>
          <p:nvPr/>
        </p:nvPicPr>
        <p:blipFill>
          <a:blip r:embed="rId4"/>
          <a:stretch>
            <a:fillRect/>
          </a:stretch>
        </p:blipFill>
        <p:spPr>
          <a:xfrm>
            <a:off x="6008800" y="5188655"/>
            <a:ext cx="4057650" cy="695325"/>
          </a:xfrm>
          <a:prstGeom prst="rect">
            <a:avLst/>
          </a:prstGeom>
        </p:spPr>
      </p:pic>
    </p:spTree>
    <p:extLst>
      <p:ext uri="{BB962C8B-B14F-4D97-AF65-F5344CB8AC3E}">
        <p14:creationId xmlns:p14="http://schemas.microsoft.com/office/powerpoint/2010/main" val="9480765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66800" y="304800"/>
            <a:ext cx="10134599" cy="1060863"/>
          </a:xfrm>
        </p:spPr>
        <p:txBody>
          <a:bodyPr/>
          <a:lstStyle/>
          <a:p>
            <a:r>
              <a:rPr lang="en-US" dirty="0">
                <a:solidFill>
                  <a:srgbClr val="293352"/>
                </a:solidFill>
                <a:latin typeface="MS Reference Sans Serif" panose="020B0604030504040204" pitchFamily="34" charset="0"/>
              </a:rPr>
              <a:t>Step #5: Audit and Alert</a:t>
            </a:r>
          </a:p>
        </p:txBody>
      </p:sp>
      <p:cxnSp>
        <p:nvCxnSpPr>
          <p:cNvPr id="28" name="Straight Connector 27">
            <a:extLst>
              <a:ext uri="{FF2B5EF4-FFF2-40B4-BE49-F238E27FC236}">
                <a16:creationId xmlns:a16="http://schemas.microsoft.com/office/drawing/2014/main" id="{CE6E2E1A-D771-4E0F-8678-AB41F8E9E197}"/>
              </a:ext>
            </a:extLst>
          </p:cNvPr>
          <p:cNvCxnSpPr/>
          <p:nvPr/>
        </p:nvCxnSpPr>
        <p:spPr>
          <a:xfrm>
            <a:off x="1730600" y="914400"/>
            <a:ext cx="8556400" cy="0"/>
          </a:xfrm>
          <a:prstGeom prst="line">
            <a:avLst/>
          </a:prstGeom>
          <a:ln>
            <a:solidFill>
              <a:srgbClr val="C0000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F0921CF0-B2FD-456C-8F78-410A35B2EF67}"/>
              </a:ext>
            </a:extLst>
          </p:cNvPr>
          <p:cNvSpPr txBox="1"/>
          <p:nvPr/>
        </p:nvSpPr>
        <p:spPr>
          <a:xfrm>
            <a:off x="609600" y="1365663"/>
            <a:ext cx="10896600" cy="4822859"/>
          </a:xfrm>
          <a:prstGeom prst="rect">
            <a:avLst/>
          </a:prstGeom>
          <a:noFill/>
        </p:spPr>
        <p:txBody>
          <a:bodyPr wrap="square" lIns="182880" tIns="146304" rIns="182880" bIns="146304" rtlCol="0">
            <a:spAutoFit/>
          </a:bodyPr>
          <a:lstStyle/>
          <a:p>
            <a:pPr marL="457200" indent="-457200">
              <a:lnSpc>
                <a:spcPct val="90000"/>
              </a:lnSpc>
              <a:spcAft>
                <a:spcPts val="600"/>
              </a:spcAft>
              <a:buFont typeface="+mj-lt"/>
              <a:buAutoNum type="arabicPeriod"/>
            </a:pPr>
            <a:r>
              <a:rPr lang="en-US" sz="3600" dirty="0">
                <a:gradFill>
                  <a:gsLst>
                    <a:gs pos="2917">
                      <a:schemeClr val="tx1"/>
                    </a:gs>
                    <a:gs pos="30000">
                      <a:schemeClr val="tx1"/>
                    </a:gs>
                  </a:gsLst>
                  <a:lin ang="5400000" scaled="0"/>
                </a:gradFill>
                <a:latin typeface="MS Reference Sans Serif" panose="020B0604030504040204" pitchFamily="34" charset="0"/>
              </a:rPr>
              <a:t>Audit</a:t>
            </a:r>
          </a:p>
          <a:p>
            <a:pPr marL="457200" indent="-457200">
              <a:lnSpc>
                <a:spcPct val="90000"/>
              </a:lnSpc>
              <a:spcAft>
                <a:spcPts val="600"/>
              </a:spcAft>
              <a:buFont typeface="+mj-lt"/>
              <a:buAutoNum type="arabicPeriod"/>
            </a:pPr>
            <a:r>
              <a:rPr lang="en-US" sz="3600" dirty="0">
                <a:gradFill>
                  <a:gsLst>
                    <a:gs pos="2917">
                      <a:schemeClr val="tx1"/>
                    </a:gs>
                    <a:gs pos="30000">
                      <a:schemeClr val="tx1"/>
                    </a:gs>
                  </a:gsLst>
                  <a:lin ang="5400000" scaled="0"/>
                </a:gradFill>
                <a:latin typeface="MS Reference Sans Serif" panose="020B0604030504040204" pitchFamily="34" charset="0"/>
              </a:rPr>
              <a:t>Alert</a:t>
            </a:r>
          </a:p>
          <a:p>
            <a:pPr marL="914400" lvl="1" indent="-457200">
              <a:lnSpc>
                <a:spcPct val="90000"/>
              </a:lnSpc>
              <a:spcAft>
                <a:spcPts val="600"/>
              </a:spcAft>
              <a:buFont typeface="+mj-lt"/>
              <a:buAutoNum type="arabicPeriod"/>
            </a:pPr>
            <a:r>
              <a:rPr lang="en-US" sz="3600" dirty="0">
                <a:gradFill>
                  <a:gsLst>
                    <a:gs pos="2917">
                      <a:schemeClr val="tx1"/>
                    </a:gs>
                    <a:gs pos="30000">
                      <a:schemeClr val="tx1"/>
                    </a:gs>
                  </a:gsLst>
                  <a:lin ang="5400000" scaled="0"/>
                </a:gradFill>
                <a:latin typeface="MS Reference Sans Serif" panose="020B0604030504040204" pitchFamily="34" charset="0"/>
              </a:rPr>
              <a:t>Domain Admin logon</a:t>
            </a:r>
          </a:p>
          <a:p>
            <a:pPr marL="914400" lvl="1" indent="-457200">
              <a:lnSpc>
                <a:spcPct val="90000"/>
              </a:lnSpc>
              <a:spcAft>
                <a:spcPts val="600"/>
              </a:spcAft>
              <a:buFont typeface="+mj-lt"/>
              <a:buAutoNum type="arabicPeriod"/>
            </a:pPr>
            <a:r>
              <a:rPr lang="en-US" sz="3600" dirty="0">
                <a:gradFill>
                  <a:gsLst>
                    <a:gs pos="2917">
                      <a:schemeClr val="tx1"/>
                    </a:gs>
                    <a:gs pos="30000">
                      <a:schemeClr val="tx1"/>
                    </a:gs>
                  </a:gsLst>
                  <a:lin ang="5400000" scaled="0"/>
                </a:gradFill>
                <a:latin typeface="MS Reference Sans Serif" panose="020B0604030504040204" pitchFamily="34" charset="0"/>
              </a:rPr>
              <a:t>Alert of </a:t>
            </a:r>
            <a:r>
              <a:rPr lang="en-US" sz="3600" dirty="0" err="1">
                <a:gradFill>
                  <a:gsLst>
                    <a:gs pos="2917">
                      <a:schemeClr val="tx1"/>
                    </a:gs>
                    <a:gs pos="30000">
                      <a:schemeClr val="tx1"/>
                    </a:gs>
                  </a:gsLst>
                  <a:lin ang="5400000" scaled="0"/>
                </a:gradFill>
                <a:latin typeface="MS Reference Sans Serif" panose="020B0604030504040204" pitchFamily="34" charset="0"/>
              </a:rPr>
              <a:t>vssadmin</a:t>
            </a:r>
            <a:r>
              <a:rPr lang="en-US" sz="3600" dirty="0">
                <a:gradFill>
                  <a:gsLst>
                    <a:gs pos="2917">
                      <a:schemeClr val="tx1"/>
                    </a:gs>
                    <a:gs pos="30000">
                      <a:schemeClr val="tx1"/>
                    </a:gs>
                  </a:gsLst>
                  <a:lin ang="5400000" scaled="0"/>
                </a:gradFill>
                <a:latin typeface="MS Reference Sans Serif" panose="020B0604030504040204" pitchFamily="34" charset="0"/>
              </a:rPr>
              <a:t> create shadow</a:t>
            </a:r>
          </a:p>
          <a:p>
            <a:pPr marL="457200" indent="-457200">
              <a:lnSpc>
                <a:spcPct val="90000"/>
              </a:lnSpc>
              <a:spcAft>
                <a:spcPts val="600"/>
              </a:spcAft>
              <a:buFont typeface="+mj-lt"/>
              <a:buAutoNum type="arabicPeriod"/>
            </a:pPr>
            <a:r>
              <a:rPr lang="en-US" sz="3600" dirty="0">
                <a:gradFill>
                  <a:gsLst>
                    <a:gs pos="2917">
                      <a:schemeClr val="tx1"/>
                    </a:gs>
                    <a:gs pos="30000">
                      <a:schemeClr val="tx1"/>
                    </a:gs>
                  </a:gsLst>
                  <a:lin ang="5400000" scaled="0"/>
                </a:gradFill>
                <a:latin typeface="MS Reference Sans Serif" panose="020B0604030504040204" pitchFamily="34" charset="0"/>
              </a:rPr>
              <a:t>Install Security Tools</a:t>
            </a:r>
          </a:p>
          <a:p>
            <a:pPr marL="457200" indent="-457200">
              <a:lnSpc>
                <a:spcPct val="90000"/>
              </a:lnSpc>
              <a:spcAft>
                <a:spcPts val="600"/>
              </a:spcAft>
              <a:buFont typeface="+mj-lt"/>
              <a:buAutoNum type="arabicPeriod"/>
            </a:pPr>
            <a:endParaRPr lang="en-US" sz="3600" dirty="0">
              <a:gradFill>
                <a:gsLst>
                  <a:gs pos="2917">
                    <a:schemeClr val="tx1"/>
                  </a:gs>
                  <a:gs pos="30000">
                    <a:schemeClr val="tx1"/>
                  </a:gs>
                </a:gsLst>
                <a:lin ang="5400000" scaled="0"/>
              </a:gradFill>
            </a:endParaRPr>
          </a:p>
          <a:p>
            <a:pPr marL="457200" indent="-457200">
              <a:lnSpc>
                <a:spcPct val="90000"/>
              </a:lnSpc>
              <a:spcAft>
                <a:spcPts val="600"/>
              </a:spcAft>
              <a:buFont typeface="+mj-lt"/>
              <a:buAutoNum type="arabicPeriod"/>
            </a:pPr>
            <a:endParaRPr lang="en-US" sz="3600" dirty="0">
              <a:gradFill>
                <a:gsLst>
                  <a:gs pos="2917">
                    <a:schemeClr val="tx1"/>
                  </a:gs>
                  <a:gs pos="30000">
                    <a:schemeClr val="tx1"/>
                  </a:gs>
                </a:gsLst>
                <a:lin ang="5400000" scaled="0"/>
              </a:gradFill>
            </a:endParaRPr>
          </a:p>
          <a:p>
            <a:pPr marL="914400" lvl="1" indent="-457200">
              <a:lnSpc>
                <a:spcPct val="90000"/>
              </a:lnSpc>
              <a:spcAft>
                <a:spcPts val="600"/>
              </a:spcAft>
              <a:buFont typeface="+mj-lt"/>
              <a:buAutoNum type="arabicPeriod"/>
            </a:pPr>
            <a:endParaRPr lang="en-US" sz="3600" dirty="0" err="1">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16137449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BF75BC0-4ED6-44EA-9B4F-C60D831F8E2A}"/>
              </a:ext>
            </a:extLst>
          </p:cNvPr>
          <p:cNvPicPr>
            <a:picLocks noChangeAspect="1"/>
          </p:cNvPicPr>
          <p:nvPr/>
        </p:nvPicPr>
        <p:blipFill>
          <a:blip r:embed="rId2"/>
          <a:stretch>
            <a:fillRect/>
          </a:stretch>
        </p:blipFill>
        <p:spPr>
          <a:xfrm>
            <a:off x="1828800" y="1618843"/>
            <a:ext cx="7788650" cy="5138140"/>
          </a:xfrm>
          <a:prstGeom prst="rect">
            <a:avLst/>
          </a:prstGeom>
        </p:spPr>
      </p:pic>
      <p:sp>
        <p:nvSpPr>
          <p:cNvPr id="3" name="Title 2"/>
          <p:cNvSpPr>
            <a:spLocks noGrp="1"/>
          </p:cNvSpPr>
          <p:nvPr>
            <p:ph type="title"/>
          </p:nvPr>
        </p:nvSpPr>
        <p:spPr>
          <a:xfrm>
            <a:off x="1572846" y="304800"/>
            <a:ext cx="11360727" cy="1060863"/>
          </a:xfrm>
        </p:spPr>
        <p:txBody>
          <a:bodyPr/>
          <a:lstStyle/>
          <a:p>
            <a:r>
              <a:rPr lang="en-US" dirty="0">
                <a:solidFill>
                  <a:srgbClr val="293352"/>
                </a:solidFill>
                <a:latin typeface="MS Reference Sans Serif" panose="020B0604030504040204" pitchFamily="34" charset="0"/>
              </a:rPr>
              <a:t>Audit</a:t>
            </a:r>
          </a:p>
        </p:txBody>
      </p:sp>
      <p:cxnSp>
        <p:nvCxnSpPr>
          <p:cNvPr id="28" name="Straight Connector 27">
            <a:extLst>
              <a:ext uri="{FF2B5EF4-FFF2-40B4-BE49-F238E27FC236}">
                <a16:creationId xmlns:a16="http://schemas.microsoft.com/office/drawing/2014/main" id="{CE6E2E1A-D771-4E0F-8678-AB41F8E9E197}"/>
              </a:ext>
            </a:extLst>
          </p:cNvPr>
          <p:cNvCxnSpPr/>
          <p:nvPr/>
        </p:nvCxnSpPr>
        <p:spPr>
          <a:xfrm>
            <a:off x="1730600" y="914400"/>
            <a:ext cx="8556400" cy="0"/>
          </a:xfrm>
          <a:prstGeom prst="line">
            <a:avLst/>
          </a:prstGeom>
          <a:ln>
            <a:solidFill>
              <a:srgbClr val="C0000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FBAE7235-6880-47BE-84B1-2EA0BD607EA5}"/>
              </a:ext>
            </a:extLst>
          </p:cNvPr>
          <p:cNvSpPr txBox="1"/>
          <p:nvPr/>
        </p:nvSpPr>
        <p:spPr>
          <a:xfrm>
            <a:off x="914400" y="1143000"/>
            <a:ext cx="8915400" cy="1446550"/>
          </a:xfrm>
          <a:prstGeom prst="rect">
            <a:avLst/>
          </a:prstGeom>
          <a:noFill/>
        </p:spPr>
        <p:txBody>
          <a:bodyPr wrap="square" lIns="182880" tIns="146304" rIns="182880" bIns="146304" rtlCol="0">
            <a:spAutoFit/>
          </a:bodyPr>
          <a:lstStyle/>
          <a:p>
            <a:pPr marL="457200" indent="-457200">
              <a:lnSpc>
                <a:spcPct val="90000"/>
              </a:lnSpc>
              <a:spcAft>
                <a:spcPts val="600"/>
              </a:spcAft>
              <a:buFont typeface="Arial" panose="020B0604020202020204" pitchFamily="34" charset="0"/>
              <a:buChar char="•"/>
            </a:pPr>
            <a:r>
              <a:rPr lang="en-US" sz="2400" dirty="0">
                <a:gradFill>
                  <a:gsLst>
                    <a:gs pos="2917">
                      <a:schemeClr val="tx1"/>
                    </a:gs>
                    <a:gs pos="30000">
                      <a:schemeClr val="tx1"/>
                    </a:gs>
                  </a:gsLst>
                  <a:lin ang="5400000" scaled="0"/>
                </a:gradFill>
                <a:latin typeface="MS Reference Sans Serif" panose="020B0604030504040204" pitchFamily="34" charset="0"/>
              </a:rPr>
              <a:t>MS Audit Policy Recs: </a:t>
            </a:r>
            <a:r>
              <a:rPr lang="en-US" sz="2400" b="0" dirty="0">
                <a:latin typeface="MS Reference Sans Serif" panose="020B0604030504040204" pitchFamily="34" charset="0"/>
                <a:hlinkClick r:id="rId3"/>
              </a:rPr>
              <a:t>https://goo.gl/uGUL4a</a:t>
            </a:r>
            <a:endParaRPr lang="en-US" sz="2400" b="0" dirty="0">
              <a:latin typeface="MS Reference Sans Serif" panose="020B0604030504040204" pitchFamily="34" charset="0"/>
            </a:endParaRPr>
          </a:p>
          <a:p>
            <a:pPr marL="457200" indent="-457200">
              <a:lnSpc>
                <a:spcPct val="90000"/>
              </a:lnSpc>
              <a:spcAft>
                <a:spcPts val="600"/>
              </a:spcAft>
              <a:buFont typeface="Arial" panose="020B0604020202020204" pitchFamily="34" charset="0"/>
              <a:buChar char="•"/>
            </a:pPr>
            <a:r>
              <a:rPr lang="en-US" sz="2400" b="0" dirty="0">
                <a:gradFill>
                  <a:gsLst>
                    <a:gs pos="2917">
                      <a:schemeClr val="tx1"/>
                    </a:gs>
                    <a:gs pos="30000">
                      <a:schemeClr val="tx1"/>
                    </a:gs>
                  </a:gsLst>
                  <a:lin ang="5400000" scaled="0"/>
                </a:gradFill>
                <a:latin typeface="MS Reference Sans Serif" panose="020B0604030504040204" pitchFamily="34" charset="0"/>
              </a:rPr>
              <a:t>Sample:</a:t>
            </a:r>
            <a:endParaRPr lang="en-US" sz="2400" dirty="0">
              <a:gradFill>
                <a:gsLst>
                  <a:gs pos="2917">
                    <a:schemeClr val="tx1"/>
                  </a:gs>
                  <a:gs pos="30000">
                    <a:schemeClr val="tx1"/>
                  </a:gs>
                </a:gsLst>
                <a:lin ang="5400000" scaled="0"/>
              </a:gradFill>
              <a:latin typeface="MS Reference Sans Serif" panose="020B0604030504040204" pitchFamily="34" charset="0"/>
            </a:endParaRPr>
          </a:p>
          <a:p>
            <a:pPr marL="457200" indent="-457200">
              <a:lnSpc>
                <a:spcPct val="90000"/>
              </a:lnSpc>
              <a:spcAft>
                <a:spcPts val="600"/>
              </a:spcAft>
              <a:buFont typeface="Arial" panose="020B0604020202020204" pitchFamily="34" charset="0"/>
              <a:buChar char="•"/>
            </a:pPr>
            <a:endParaRPr lang="en-US" sz="2400" dirty="0" err="1">
              <a:gradFill>
                <a:gsLst>
                  <a:gs pos="2917">
                    <a:schemeClr val="tx1"/>
                  </a:gs>
                  <a:gs pos="30000">
                    <a:schemeClr val="tx1"/>
                  </a:gs>
                </a:gsLst>
                <a:lin ang="5400000" scaled="0"/>
              </a:gradFill>
              <a:latin typeface="MS Reference Sans Serif" panose="020B0604030504040204" pitchFamily="34" charset="0"/>
            </a:endParaRPr>
          </a:p>
        </p:txBody>
      </p:sp>
    </p:spTree>
    <p:extLst>
      <p:ext uri="{BB962C8B-B14F-4D97-AF65-F5344CB8AC3E}">
        <p14:creationId xmlns:p14="http://schemas.microsoft.com/office/powerpoint/2010/main" val="38665382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72846" y="304800"/>
            <a:ext cx="11360727" cy="1060863"/>
          </a:xfrm>
        </p:spPr>
        <p:txBody>
          <a:bodyPr/>
          <a:lstStyle/>
          <a:p>
            <a:r>
              <a:rPr lang="en-US" dirty="0">
                <a:solidFill>
                  <a:srgbClr val="293352"/>
                </a:solidFill>
                <a:latin typeface="MS Reference Sans Serif" panose="020B0604030504040204" pitchFamily="34" charset="0"/>
              </a:rPr>
              <a:t>Alert</a:t>
            </a:r>
          </a:p>
        </p:txBody>
      </p:sp>
      <p:cxnSp>
        <p:nvCxnSpPr>
          <p:cNvPr id="28" name="Straight Connector 27">
            <a:extLst>
              <a:ext uri="{FF2B5EF4-FFF2-40B4-BE49-F238E27FC236}">
                <a16:creationId xmlns:a16="http://schemas.microsoft.com/office/drawing/2014/main" id="{CE6E2E1A-D771-4E0F-8678-AB41F8E9E197}"/>
              </a:ext>
            </a:extLst>
          </p:cNvPr>
          <p:cNvCxnSpPr/>
          <p:nvPr/>
        </p:nvCxnSpPr>
        <p:spPr>
          <a:xfrm>
            <a:off x="1730600" y="914400"/>
            <a:ext cx="8556400" cy="0"/>
          </a:xfrm>
          <a:prstGeom prst="line">
            <a:avLst/>
          </a:prstGeom>
          <a:ln>
            <a:solidFill>
              <a:srgbClr val="C0000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FBAE7235-6880-47BE-84B1-2EA0BD607EA5}"/>
              </a:ext>
            </a:extLst>
          </p:cNvPr>
          <p:cNvSpPr txBox="1"/>
          <p:nvPr/>
        </p:nvSpPr>
        <p:spPr>
          <a:xfrm>
            <a:off x="914400" y="1143000"/>
            <a:ext cx="8915400" cy="2674578"/>
          </a:xfrm>
          <a:prstGeom prst="rect">
            <a:avLst/>
          </a:prstGeom>
          <a:noFill/>
        </p:spPr>
        <p:txBody>
          <a:bodyPr wrap="square" lIns="182880" tIns="146304" rIns="182880" bIns="146304" rtlCol="0">
            <a:spAutoFit/>
          </a:bodyPr>
          <a:lstStyle/>
          <a:p>
            <a:pPr marL="457200" indent="-457200">
              <a:lnSpc>
                <a:spcPct val="90000"/>
              </a:lnSpc>
              <a:spcAft>
                <a:spcPts val="600"/>
              </a:spcAft>
              <a:buFont typeface="Arial" panose="020B0604020202020204" pitchFamily="34" charset="0"/>
              <a:buChar char="•"/>
            </a:pPr>
            <a:r>
              <a:rPr lang="en-US" sz="2400" dirty="0">
                <a:gradFill>
                  <a:gsLst>
                    <a:gs pos="2917">
                      <a:schemeClr val="tx1"/>
                    </a:gs>
                    <a:gs pos="30000">
                      <a:schemeClr val="tx1"/>
                    </a:gs>
                  </a:gsLst>
                  <a:lin ang="5400000" scaled="0"/>
                </a:gradFill>
                <a:latin typeface="MS Reference Sans Serif" panose="020B0604030504040204" pitchFamily="34" charset="0"/>
                <a:cs typeface="Arial" panose="020B0604020202020204" pitchFamily="34" charset="0"/>
              </a:rPr>
              <a:t>Domain Admin logons</a:t>
            </a:r>
          </a:p>
          <a:p>
            <a:pPr marL="457200" indent="-457200">
              <a:lnSpc>
                <a:spcPct val="90000"/>
              </a:lnSpc>
              <a:spcAft>
                <a:spcPts val="600"/>
              </a:spcAft>
              <a:buFont typeface="Arial" panose="020B0604020202020204" pitchFamily="34" charset="0"/>
              <a:buChar char="•"/>
            </a:pPr>
            <a:r>
              <a:rPr lang="en-US" sz="2400" dirty="0" err="1">
                <a:gradFill>
                  <a:gsLst>
                    <a:gs pos="2917">
                      <a:schemeClr val="tx1"/>
                    </a:gs>
                    <a:gs pos="30000">
                      <a:schemeClr val="tx1"/>
                    </a:gs>
                  </a:gsLst>
                  <a:lin ang="5400000" scaled="0"/>
                </a:gradFill>
                <a:latin typeface="MS Reference Sans Serif" panose="020B0604030504040204" pitchFamily="34" charset="0"/>
                <a:cs typeface="Arial" panose="020B0604020202020204" pitchFamily="34" charset="0"/>
              </a:rPr>
              <a:t>Vssadmin</a:t>
            </a:r>
            <a:r>
              <a:rPr lang="en-US" sz="2400" dirty="0">
                <a:gradFill>
                  <a:gsLst>
                    <a:gs pos="2917">
                      <a:schemeClr val="tx1"/>
                    </a:gs>
                    <a:gs pos="30000">
                      <a:schemeClr val="tx1"/>
                    </a:gs>
                  </a:gsLst>
                  <a:lin ang="5400000" scaled="0"/>
                </a:gradFill>
                <a:latin typeface="MS Reference Sans Serif" panose="020B0604030504040204" pitchFamily="34" charset="0"/>
                <a:cs typeface="Arial" panose="020B0604020202020204" pitchFamily="34" charset="0"/>
              </a:rPr>
              <a:t> create shadow on domain controllers</a:t>
            </a:r>
          </a:p>
          <a:p>
            <a:pPr marL="914400" lvl="1" indent="-457200">
              <a:lnSpc>
                <a:spcPct val="90000"/>
              </a:lnSpc>
              <a:spcAft>
                <a:spcPts val="600"/>
              </a:spcAft>
              <a:buFont typeface="Arial" panose="020B0604020202020204" pitchFamily="34" charset="0"/>
              <a:buChar char="•"/>
            </a:pPr>
            <a:r>
              <a:rPr lang="en-US" sz="2400" dirty="0">
                <a:gradFill>
                  <a:gsLst>
                    <a:gs pos="2917">
                      <a:schemeClr val="tx1"/>
                    </a:gs>
                    <a:gs pos="30000">
                      <a:schemeClr val="tx1"/>
                    </a:gs>
                  </a:gsLst>
                  <a:lin ang="5400000" scaled="0"/>
                </a:gradFill>
                <a:latin typeface="MS Reference Sans Serif" panose="020B0604030504040204" pitchFamily="34" charset="0"/>
                <a:cs typeface="Arial" panose="020B0604020202020204" pitchFamily="34" charset="0"/>
              </a:rPr>
              <a:t>Protect the </a:t>
            </a:r>
            <a:r>
              <a:rPr lang="en-US" sz="2400" dirty="0" err="1">
                <a:gradFill>
                  <a:gsLst>
                    <a:gs pos="2917">
                      <a:schemeClr val="tx1"/>
                    </a:gs>
                    <a:gs pos="30000">
                      <a:schemeClr val="tx1"/>
                    </a:gs>
                  </a:gsLst>
                  <a:lin ang="5400000" scaled="0"/>
                </a:gradFill>
                <a:latin typeface="MS Reference Sans Serif" panose="020B0604030504040204" pitchFamily="34" charset="0"/>
                <a:cs typeface="Arial" panose="020B0604020202020204" pitchFamily="34" charset="0"/>
              </a:rPr>
              <a:t>NTDS.dit</a:t>
            </a:r>
            <a:endParaRPr lang="en-US" sz="2400" dirty="0">
              <a:gradFill>
                <a:gsLst>
                  <a:gs pos="2917">
                    <a:schemeClr val="tx1"/>
                  </a:gs>
                  <a:gs pos="30000">
                    <a:schemeClr val="tx1"/>
                  </a:gs>
                </a:gsLst>
                <a:lin ang="5400000" scaled="0"/>
              </a:gradFill>
              <a:latin typeface="MS Reference Sans Serif" panose="020B0604030504040204" pitchFamily="34" charset="0"/>
              <a:cs typeface="Arial" panose="020B0604020202020204" pitchFamily="34" charset="0"/>
            </a:endParaRPr>
          </a:p>
          <a:p>
            <a:pPr marL="914400" lvl="1" indent="-457200">
              <a:lnSpc>
                <a:spcPct val="90000"/>
              </a:lnSpc>
              <a:spcAft>
                <a:spcPts val="600"/>
              </a:spcAft>
              <a:buFont typeface="Arial" panose="020B0604020202020204" pitchFamily="34" charset="0"/>
              <a:buChar char="•"/>
            </a:pPr>
            <a:r>
              <a:rPr lang="en-US" sz="2400" dirty="0">
                <a:gradFill>
                  <a:gsLst>
                    <a:gs pos="2917">
                      <a:schemeClr val="tx1"/>
                    </a:gs>
                    <a:gs pos="30000">
                      <a:schemeClr val="tx1"/>
                    </a:gs>
                  </a:gsLst>
                  <a:lin ang="5400000" scaled="0"/>
                </a:gradFill>
                <a:latin typeface="MS Reference Sans Serif" panose="020B0604030504040204" pitchFamily="34" charset="0"/>
                <a:cs typeface="Arial" panose="020B0604020202020204" pitchFamily="34" charset="0"/>
              </a:rPr>
              <a:t>Move the </a:t>
            </a:r>
            <a:r>
              <a:rPr lang="en-US" sz="2400" dirty="0" err="1">
                <a:gradFill>
                  <a:gsLst>
                    <a:gs pos="2917">
                      <a:schemeClr val="tx1"/>
                    </a:gs>
                    <a:gs pos="30000">
                      <a:schemeClr val="tx1"/>
                    </a:gs>
                  </a:gsLst>
                  <a:lin ang="5400000" scaled="0"/>
                </a:gradFill>
                <a:latin typeface="MS Reference Sans Serif" panose="020B0604030504040204" pitchFamily="34" charset="0"/>
                <a:cs typeface="Arial" panose="020B0604020202020204" pitchFamily="34" charset="0"/>
              </a:rPr>
              <a:t>NTDS.dit</a:t>
            </a:r>
            <a:endParaRPr lang="en-US" sz="2400" dirty="0">
              <a:gradFill>
                <a:gsLst>
                  <a:gs pos="2917">
                    <a:schemeClr val="tx1"/>
                  </a:gs>
                  <a:gs pos="30000">
                    <a:schemeClr val="tx1"/>
                  </a:gs>
                </a:gsLst>
                <a:lin ang="5400000" scaled="0"/>
              </a:gradFill>
              <a:latin typeface="MS Reference Sans Serif" panose="020B0604030504040204" pitchFamily="34" charset="0"/>
              <a:cs typeface="Arial" panose="020B0604020202020204" pitchFamily="34" charset="0"/>
            </a:endParaRPr>
          </a:p>
          <a:p>
            <a:pPr marL="914400" lvl="1" indent="-457200">
              <a:lnSpc>
                <a:spcPct val="90000"/>
              </a:lnSpc>
              <a:spcAft>
                <a:spcPts val="600"/>
              </a:spcAft>
              <a:buFont typeface="Arial" panose="020B0604020202020204" pitchFamily="34" charset="0"/>
              <a:buChar char="•"/>
            </a:pPr>
            <a:r>
              <a:rPr lang="en-US" sz="2400" dirty="0">
                <a:gradFill>
                  <a:gsLst>
                    <a:gs pos="2917">
                      <a:schemeClr val="tx1"/>
                    </a:gs>
                    <a:gs pos="30000">
                      <a:schemeClr val="tx1"/>
                    </a:gs>
                  </a:gsLst>
                  <a:lin ang="5400000" scaled="0"/>
                </a:gradFill>
                <a:latin typeface="MS Reference Sans Serif" panose="020B0604030504040204" pitchFamily="34" charset="0"/>
                <a:cs typeface="Arial" panose="020B0604020202020204" pitchFamily="34" charset="0"/>
              </a:rPr>
              <a:t>Domain dumps often start with the </a:t>
            </a:r>
            <a:r>
              <a:rPr lang="en-US" sz="2400" dirty="0" err="1">
                <a:gradFill>
                  <a:gsLst>
                    <a:gs pos="2917">
                      <a:schemeClr val="tx1"/>
                    </a:gs>
                    <a:gs pos="30000">
                      <a:schemeClr val="tx1"/>
                    </a:gs>
                  </a:gsLst>
                  <a:lin ang="5400000" scaled="0"/>
                </a:gradFill>
                <a:latin typeface="MS Reference Sans Serif" panose="020B0604030504040204" pitchFamily="34" charset="0"/>
                <a:cs typeface="Arial" panose="020B0604020202020204" pitchFamily="34" charset="0"/>
              </a:rPr>
              <a:t>vss</a:t>
            </a:r>
            <a:r>
              <a:rPr lang="en-US" sz="2400" dirty="0">
                <a:gradFill>
                  <a:gsLst>
                    <a:gs pos="2917">
                      <a:schemeClr val="tx1"/>
                    </a:gs>
                    <a:gs pos="30000">
                      <a:schemeClr val="tx1"/>
                    </a:gs>
                  </a:gsLst>
                  <a:lin ang="5400000" scaled="0"/>
                </a:gradFill>
                <a:latin typeface="MS Reference Sans Serif" panose="020B0604030504040204" pitchFamily="34" charset="0"/>
                <a:cs typeface="Arial" panose="020B0604020202020204" pitchFamily="34" charset="0"/>
              </a:rPr>
              <a:t> copy</a:t>
            </a:r>
          </a:p>
          <a:p>
            <a:pPr marL="457200" indent="-457200">
              <a:lnSpc>
                <a:spcPct val="90000"/>
              </a:lnSpc>
              <a:spcAft>
                <a:spcPts val="600"/>
              </a:spcAft>
              <a:buFont typeface="Arial" panose="020B0604020202020204" pitchFamily="34" charset="0"/>
              <a:buChar char="•"/>
            </a:pPr>
            <a:endParaRPr lang="en-US" sz="2400" dirty="0" err="1">
              <a:gradFill>
                <a:gsLst>
                  <a:gs pos="2917">
                    <a:schemeClr val="tx1"/>
                  </a:gs>
                  <a:gs pos="30000">
                    <a:schemeClr val="tx1"/>
                  </a:gs>
                </a:gsLst>
                <a:lin ang="5400000" scaled="0"/>
              </a:gradFill>
              <a:latin typeface="MS Reference Sans Serif" panose="020B0604030504040204" pitchFamily="34" charset="0"/>
              <a:cs typeface="Arial" panose="020B0604020202020204" pitchFamily="34" charset="0"/>
            </a:endParaRPr>
          </a:p>
        </p:txBody>
      </p:sp>
    </p:spTree>
    <p:extLst>
      <p:ext uri="{BB962C8B-B14F-4D97-AF65-F5344CB8AC3E}">
        <p14:creationId xmlns:p14="http://schemas.microsoft.com/office/powerpoint/2010/main" val="33840070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72846" y="304800"/>
            <a:ext cx="11360727" cy="1060863"/>
          </a:xfrm>
        </p:spPr>
        <p:txBody>
          <a:bodyPr/>
          <a:lstStyle/>
          <a:p>
            <a:r>
              <a:rPr lang="en-US" dirty="0">
                <a:solidFill>
                  <a:srgbClr val="293352"/>
                </a:solidFill>
                <a:latin typeface="MS Reference Sans Serif" panose="020B0604030504040204" pitchFamily="34" charset="0"/>
              </a:rPr>
              <a:t>What is Active Directory?</a:t>
            </a:r>
          </a:p>
        </p:txBody>
      </p:sp>
      <p:cxnSp>
        <p:nvCxnSpPr>
          <p:cNvPr id="28" name="Straight Connector 27">
            <a:extLst>
              <a:ext uri="{FF2B5EF4-FFF2-40B4-BE49-F238E27FC236}">
                <a16:creationId xmlns:a16="http://schemas.microsoft.com/office/drawing/2014/main" id="{CE6E2E1A-D771-4E0F-8678-AB41F8E9E197}"/>
              </a:ext>
            </a:extLst>
          </p:cNvPr>
          <p:cNvCxnSpPr/>
          <p:nvPr/>
        </p:nvCxnSpPr>
        <p:spPr>
          <a:xfrm>
            <a:off x="1730600" y="914400"/>
            <a:ext cx="8556400" cy="0"/>
          </a:xfrm>
          <a:prstGeom prst="line">
            <a:avLst/>
          </a:prstGeom>
          <a:ln>
            <a:solidFill>
              <a:srgbClr val="C0000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E4E86756-5A4D-4F5D-B187-4790AA8B82B2}"/>
              </a:ext>
            </a:extLst>
          </p:cNvPr>
          <p:cNvSpPr txBox="1"/>
          <p:nvPr/>
        </p:nvSpPr>
        <p:spPr>
          <a:xfrm>
            <a:off x="484300" y="1349969"/>
            <a:ext cx="11049000" cy="4235006"/>
          </a:xfrm>
          <a:prstGeom prst="rect">
            <a:avLst/>
          </a:prstGeom>
          <a:noFill/>
        </p:spPr>
        <p:txBody>
          <a:bodyPr wrap="square" lIns="182880" tIns="146304" rIns="182880" bIns="146304" rtlCol="0">
            <a:spAutoFit/>
          </a:bodyPr>
          <a:lstStyle/>
          <a:p>
            <a:pPr>
              <a:lnSpc>
                <a:spcPct val="90000"/>
              </a:lnSpc>
              <a:spcAft>
                <a:spcPts val="600"/>
              </a:spcAft>
            </a:pPr>
            <a:r>
              <a:rPr lang="en-US" sz="2400" dirty="0">
                <a:latin typeface="MS Reference Sans Serif" panose="020B0604030504040204" pitchFamily="34" charset="0"/>
              </a:rPr>
              <a:t>Active Directory is a hierarchical structure that stores information about objects on a network</a:t>
            </a:r>
          </a:p>
          <a:p>
            <a:pPr>
              <a:lnSpc>
                <a:spcPct val="90000"/>
              </a:lnSpc>
              <a:spcAft>
                <a:spcPts val="600"/>
              </a:spcAft>
            </a:pPr>
            <a:endParaRPr lang="en-US" sz="2400" dirty="0">
              <a:latin typeface="MS Reference Sans Serif" panose="020B0604030504040204" pitchFamily="34" charset="0"/>
            </a:endParaRPr>
          </a:p>
          <a:p>
            <a:pPr marL="800100" lvl="1" indent="-342900">
              <a:lnSpc>
                <a:spcPct val="90000"/>
              </a:lnSpc>
              <a:spcAft>
                <a:spcPts val="600"/>
              </a:spcAft>
              <a:buFont typeface="Arial" panose="020B0604020202020204" pitchFamily="34" charset="0"/>
              <a:buChar char="•"/>
            </a:pPr>
            <a:r>
              <a:rPr lang="en-US" sz="2400" dirty="0">
                <a:latin typeface="MS Reference Sans Serif" panose="020B0604030504040204" pitchFamily="34" charset="0"/>
              </a:rPr>
              <a:t>	Users</a:t>
            </a:r>
          </a:p>
          <a:p>
            <a:pPr marL="800100" lvl="1" indent="-342900">
              <a:lnSpc>
                <a:spcPct val="90000"/>
              </a:lnSpc>
              <a:spcAft>
                <a:spcPts val="600"/>
              </a:spcAft>
              <a:buFont typeface="Arial" panose="020B0604020202020204" pitchFamily="34" charset="0"/>
              <a:buChar char="•"/>
            </a:pPr>
            <a:r>
              <a:rPr lang="en-US" sz="2400" dirty="0">
                <a:latin typeface="MS Reference Sans Serif" panose="020B0604030504040204" pitchFamily="34" charset="0"/>
              </a:rPr>
              <a:t>	Computers</a:t>
            </a:r>
          </a:p>
          <a:p>
            <a:pPr marL="800100" lvl="1" indent="-342900">
              <a:lnSpc>
                <a:spcPct val="90000"/>
              </a:lnSpc>
              <a:spcAft>
                <a:spcPts val="600"/>
              </a:spcAft>
              <a:buFont typeface="Arial" panose="020B0604020202020204" pitchFamily="34" charset="0"/>
              <a:buChar char="•"/>
            </a:pPr>
            <a:r>
              <a:rPr lang="en-US" sz="2400" dirty="0">
                <a:latin typeface="MS Reference Sans Serif" panose="020B0604030504040204" pitchFamily="34" charset="0"/>
              </a:rPr>
              <a:t>	Groups</a:t>
            </a:r>
          </a:p>
          <a:p>
            <a:pPr>
              <a:lnSpc>
                <a:spcPct val="90000"/>
              </a:lnSpc>
              <a:spcAft>
                <a:spcPts val="600"/>
              </a:spcAft>
            </a:pPr>
            <a:endParaRPr lang="en-US" sz="2400" dirty="0">
              <a:latin typeface="MS Reference Sans Serif" panose="020B0604030504040204" pitchFamily="34" charset="0"/>
            </a:endParaRPr>
          </a:p>
          <a:p>
            <a:pPr>
              <a:lnSpc>
                <a:spcPct val="90000"/>
              </a:lnSpc>
              <a:spcAft>
                <a:spcPts val="600"/>
              </a:spcAft>
            </a:pPr>
            <a:r>
              <a:rPr lang="en-US" sz="2400" dirty="0">
                <a:latin typeface="MS Reference Sans Serif" panose="020B0604030504040204" pitchFamily="34" charset="0"/>
              </a:rPr>
              <a:t>Dictates security through object ownership and group membership</a:t>
            </a:r>
          </a:p>
          <a:p>
            <a:pPr>
              <a:lnSpc>
                <a:spcPct val="90000"/>
              </a:lnSpc>
              <a:spcAft>
                <a:spcPts val="600"/>
              </a:spcAft>
            </a:pPr>
            <a:endParaRPr lang="en-US" sz="2400" dirty="0">
              <a:latin typeface="MS Reference Sans Serif" panose="020B0604030504040204" pitchFamily="34" charset="0"/>
            </a:endParaRPr>
          </a:p>
          <a:p>
            <a:pPr>
              <a:lnSpc>
                <a:spcPct val="90000"/>
              </a:lnSpc>
              <a:spcAft>
                <a:spcPts val="600"/>
              </a:spcAft>
            </a:pPr>
            <a:endParaRPr lang="en-US" sz="2400" dirty="0">
              <a:latin typeface="MS Reference Sans Serif" panose="020B0604030504040204" pitchFamily="34" charset="0"/>
            </a:endParaRPr>
          </a:p>
        </p:txBody>
      </p:sp>
    </p:spTree>
    <p:extLst>
      <p:ext uri="{BB962C8B-B14F-4D97-AF65-F5344CB8AC3E}">
        <p14:creationId xmlns:p14="http://schemas.microsoft.com/office/powerpoint/2010/main" val="38242694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72846" y="304800"/>
            <a:ext cx="11360727" cy="1060863"/>
          </a:xfrm>
        </p:spPr>
        <p:txBody>
          <a:bodyPr/>
          <a:lstStyle/>
          <a:p>
            <a:r>
              <a:rPr lang="en-US" dirty="0">
                <a:solidFill>
                  <a:srgbClr val="293352"/>
                </a:solidFill>
                <a:latin typeface="MS Reference Sans Serif" panose="020B0604030504040204" pitchFamily="34" charset="0"/>
              </a:rPr>
              <a:t>Security Tools	</a:t>
            </a:r>
          </a:p>
        </p:txBody>
      </p:sp>
      <p:cxnSp>
        <p:nvCxnSpPr>
          <p:cNvPr id="28" name="Straight Connector 27">
            <a:extLst>
              <a:ext uri="{FF2B5EF4-FFF2-40B4-BE49-F238E27FC236}">
                <a16:creationId xmlns:a16="http://schemas.microsoft.com/office/drawing/2014/main" id="{CE6E2E1A-D771-4E0F-8678-AB41F8E9E197}"/>
              </a:ext>
            </a:extLst>
          </p:cNvPr>
          <p:cNvCxnSpPr/>
          <p:nvPr/>
        </p:nvCxnSpPr>
        <p:spPr>
          <a:xfrm>
            <a:off x="1730600" y="914400"/>
            <a:ext cx="8556400" cy="0"/>
          </a:xfrm>
          <a:prstGeom prst="line">
            <a:avLst/>
          </a:prstGeom>
          <a:ln>
            <a:solidFill>
              <a:srgbClr val="C0000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FBAE7235-6880-47BE-84B1-2EA0BD607EA5}"/>
              </a:ext>
            </a:extLst>
          </p:cNvPr>
          <p:cNvSpPr txBox="1"/>
          <p:nvPr/>
        </p:nvSpPr>
        <p:spPr>
          <a:xfrm>
            <a:off x="914400" y="1143000"/>
            <a:ext cx="8915400" cy="3493264"/>
          </a:xfrm>
          <a:prstGeom prst="rect">
            <a:avLst/>
          </a:prstGeom>
          <a:noFill/>
        </p:spPr>
        <p:txBody>
          <a:bodyPr wrap="square" lIns="182880" tIns="146304" rIns="182880" bIns="146304" rtlCol="0">
            <a:spAutoFit/>
          </a:bodyPr>
          <a:lstStyle/>
          <a:p>
            <a:pPr marL="457200" indent="-457200">
              <a:lnSpc>
                <a:spcPct val="90000"/>
              </a:lnSpc>
              <a:spcAft>
                <a:spcPts val="600"/>
              </a:spcAft>
              <a:buFont typeface="Arial" panose="020B0604020202020204" pitchFamily="34" charset="0"/>
              <a:buChar char="•"/>
            </a:pPr>
            <a:r>
              <a:rPr lang="en-US" sz="2400" dirty="0">
                <a:gradFill>
                  <a:gsLst>
                    <a:gs pos="2917">
                      <a:schemeClr val="tx1"/>
                    </a:gs>
                    <a:gs pos="30000">
                      <a:schemeClr val="tx1"/>
                    </a:gs>
                  </a:gsLst>
                  <a:lin ang="5400000" scaled="0"/>
                </a:gradFill>
                <a:latin typeface="MS Reference Sans Serif" panose="020B0604030504040204" pitchFamily="34" charset="0"/>
                <a:cs typeface="Arial" panose="020B0604020202020204" pitchFamily="34" charset="0"/>
              </a:rPr>
              <a:t>Endpoint Protection – </a:t>
            </a:r>
          </a:p>
          <a:p>
            <a:pPr marL="457200" indent="-457200">
              <a:lnSpc>
                <a:spcPct val="90000"/>
              </a:lnSpc>
              <a:spcAft>
                <a:spcPts val="600"/>
              </a:spcAft>
              <a:buFont typeface="Arial" panose="020B0604020202020204" pitchFamily="34" charset="0"/>
              <a:buChar char="•"/>
            </a:pPr>
            <a:r>
              <a:rPr lang="en-US" sz="2400" dirty="0">
                <a:gradFill>
                  <a:gsLst>
                    <a:gs pos="2917">
                      <a:schemeClr val="tx1"/>
                    </a:gs>
                    <a:gs pos="30000">
                      <a:schemeClr val="tx1"/>
                    </a:gs>
                  </a:gsLst>
                  <a:lin ang="5400000" scaled="0"/>
                </a:gradFill>
                <a:latin typeface="MS Reference Sans Serif" panose="020B0604030504040204" pitchFamily="34" charset="0"/>
                <a:cs typeface="Arial" panose="020B0604020202020204" pitchFamily="34" charset="0"/>
              </a:rPr>
              <a:t>Gartner link </a:t>
            </a:r>
            <a:r>
              <a:rPr lang="en-US" sz="2400" b="0" dirty="0"/>
              <a:t>https://goo.gl/NgWuGK</a:t>
            </a:r>
            <a:endParaRPr lang="en-US" sz="2400" dirty="0">
              <a:gradFill>
                <a:gsLst>
                  <a:gs pos="2917">
                    <a:schemeClr val="tx1"/>
                  </a:gs>
                  <a:gs pos="30000">
                    <a:schemeClr val="tx1"/>
                  </a:gs>
                </a:gsLst>
                <a:lin ang="5400000" scaled="0"/>
              </a:gradFill>
              <a:latin typeface="MS Reference Sans Serif" panose="020B0604030504040204" pitchFamily="34" charset="0"/>
              <a:cs typeface="Arial" panose="020B0604020202020204" pitchFamily="34" charset="0"/>
            </a:endParaRPr>
          </a:p>
          <a:p>
            <a:pPr marL="914400" lvl="1" indent="-457200">
              <a:lnSpc>
                <a:spcPct val="90000"/>
              </a:lnSpc>
              <a:spcAft>
                <a:spcPts val="600"/>
              </a:spcAft>
              <a:buFont typeface="Arial" panose="020B0604020202020204" pitchFamily="34" charset="0"/>
              <a:buChar char="•"/>
            </a:pPr>
            <a:r>
              <a:rPr lang="en-US" sz="2400" dirty="0" err="1">
                <a:gradFill>
                  <a:gsLst>
                    <a:gs pos="2917">
                      <a:schemeClr val="tx1"/>
                    </a:gs>
                    <a:gs pos="30000">
                      <a:schemeClr val="tx1"/>
                    </a:gs>
                  </a:gsLst>
                  <a:lin ang="5400000" scaled="0"/>
                </a:gradFill>
                <a:latin typeface="MS Reference Sans Serif" panose="020B0604030504040204" pitchFamily="34" charset="0"/>
                <a:cs typeface="Arial" panose="020B0604020202020204" pitchFamily="34" charset="0"/>
              </a:rPr>
              <a:t>Crowdstrike</a:t>
            </a:r>
            <a:endParaRPr lang="en-US" sz="2400" dirty="0">
              <a:gradFill>
                <a:gsLst>
                  <a:gs pos="2917">
                    <a:schemeClr val="tx1"/>
                  </a:gs>
                  <a:gs pos="30000">
                    <a:schemeClr val="tx1"/>
                  </a:gs>
                </a:gsLst>
                <a:lin ang="5400000" scaled="0"/>
              </a:gradFill>
              <a:latin typeface="MS Reference Sans Serif" panose="020B0604030504040204" pitchFamily="34" charset="0"/>
              <a:cs typeface="Arial" panose="020B0604020202020204" pitchFamily="34" charset="0"/>
            </a:endParaRPr>
          </a:p>
          <a:p>
            <a:pPr marL="914400" lvl="1" indent="-457200">
              <a:lnSpc>
                <a:spcPct val="90000"/>
              </a:lnSpc>
              <a:spcAft>
                <a:spcPts val="600"/>
              </a:spcAft>
              <a:buFont typeface="Arial" panose="020B0604020202020204" pitchFamily="34" charset="0"/>
              <a:buChar char="•"/>
            </a:pPr>
            <a:r>
              <a:rPr lang="en-US" sz="2400" dirty="0" err="1">
                <a:gradFill>
                  <a:gsLst>
                    <a:gs pos="2917">
                      <a:schemeClr val="tx1"/>
                    </a:gs>
                    <a:gs pos="30000">
                      <a:schemeClr val="tx1"/>
                    </a:gs>
                  </a:gsLst>
                  <a:lin ang="5400000" scaled="0"/>
                </a:gradFill>
                <a:latin typeface="MS Reference Sans Serif" panose="020B0604030504040204" pitchFamily="34" charset="0"/>
                <a:cs typeface="Arial" panose="020B0604020202020204" pitchFamily="34" charset="0"/>
              </a:rPr>
              <a:t>CarbonBlack</a:t>
            </a:r>
            <a:endParaRPr lang="en-US" sz="2400" dirty="0">
              <a:gradFill>
                <a:gsLst>
                  <a:gs pos="2917">
                    <a:schemeClr val="tx1"/>
                  </a:gs>
                  <a:gs pos="30000">
                    <a:schemeClr val="tx1"/>
                  </a:gs>
                </a:gsLst>
                <a:lin ang="5400000" scaled="0"/>
              </a:gradFill>
              <a:latin typeface="MS Reference Sans Serif" panose="020B0604030504040204" pitchFamily="34" charset="0"/>
              <a:cs typeface="Arial" panose="020B0604020202020204" pitchFamily="34" charset="0"/>
            </a:endParaRPr>
          </a:p>
          <a:p>
            <a:pPr marL="914400" lvl="1" indent="-457200">
              <a:lnSpc>
                <a:spcPct val="90000"/>
              </a:lnSpc>
              <a:spcAft>
                <a:spcPts val="600"/>
              </a:spcAft>
              <a:buFont typeface="Arial" panose="020B0604020202020204" pitchFamily="34" charset="0"/>
              <a:buChar char="•"/>
            </a:pPr>
            <a:r>
              <a:rPr lang="en-US" sz="2400" dirty="0">
                <a:gradFill>
                  <a:gsLst>
                    <a:gs pos="2917">
                      <a:schemeClr val="tx1"/>
                    </a:gs>
                    <a:gs pos="30000">
                      <a:schemeClr val="tx1"/>
                    </a:gs>
                  </a:gsLst>
                  <a:lin ang="5400000" scaled="0"/>
                </a:gradFill>
                <a:latin typeface="MS Reference Sans Serif" panose="020B0604030504040204" pitchFamily="34" charset="0"/>
                <a:cs typeface="Arial" panose="020B0604020202020204" pitchFamily="34" charset="0"/>
              </a:rPr>
              <a:t>Cylance</a:t>
            </a:r>
          </a:p>
          <a:p>
            <a:pPr marL="914400" lvl="1" indent="-457200">
              <a:lnSpc>
                <a:spcPct val="90000"/>
              </a:lnSpc>
              <a:spcAft>
                <a:spcPts val="600"/>
              </a:spcAft>
              <a:buFont typeface="Arial" panose="020B0604020202020204" pitchFamily="34" charset="0"/>
              <a:buChar char="•"/>
            </a:pPr>
            <a:r>
              <a:rPr lang="en-US" sz="2400" dirty="0">
                <a:gradFill>
                  <a:gsLst>
                    <a:gs pos="2917">
                      <a:schemeClr val="tx1"/>
                    </a:gs>
                    <a:gs pos="30000">
                      <a:schemeClr val="tx1"/>
                    </a:gs>
                  </a:gsLst>
                  <a:lin ang="5400000" scaled="0"/>
                </a:gradFill>
                <a:latin typeface="MS Reference Sans Serif" panose="020B0604030504040204" pitchFamily="34" charset="0"/>
                <a:cs typeface="Arial" panose="020B0604020202020204" pitchFamily="34" charset="0"/>
              </a:rPr>
              <a:t>Sophos</a:t>
            </a:r>
          </a:p>
          <a:p>
            <a:pPr marL="914400" lvl="1" indent="-457200">
              <a:lnSpc>
                <a:spcPct val="90000"/>
              </a:lnSpc>
              <a:spcAft>
                <a:spcPts val="600"/>
              </a:spcAft>
              <a:buFont typeface="Arial" panose="020B0604020202020204" pitchFamily="34" charset="0"/>
              <a:buChar char="•"/>
            </a:pPr>
            <a:r>
              <a:rPr lang="en-US" sz="2400" dirty="0" err="1">
                <a:gradFill>
                  <a:gsLst>
                    <a:gs pos="2917">
                      <a:schemeClr val="tx1"/>
                    </a:gs>
                    <a:gs pos="30000">
                      <a:schemeClr val="tx1"/>
                    </a:gs>
                  </a:gsLst>
                  <a:lin ang="5400000" scaled="0"/>
                </a:gradFill>
                <a:latin typeface="MS Reference Sans Serif" panose="020B0604030504040204" pitchFamily="34" charset="0"/>
                <a:cs typeface="Arial" panose="020B0604020202020204" pitchFamily="34" charset="0"/>
              </a:rPr>
              <a:t>Fireeye</a:t>
            </a:r>
            <a:endParaRPr lang="en-US" sz="2400" dirty="0">
              <a:gradFill>
                <a:gsLst>
                  <a:gs pos="2917">
                    <a:schemeClr val="tx1"/>
                  </a:gs>
                  <a:gs pos="30000">
                    <a:schemeClr val="tx1"/>
                  </a:gs>
                </a:gsLst>
                <a:lin ang="5400000" scaled="0"/>
              </a:gradFill>
              <a:latin typeface="MS Reference Sans Serif" panose="020B0604030504040204" pitchFamily="34" charset="0"/>
              <a:cs typeface="Arial" panose="020B0604020202020204" pitchFamily="34" charset="0"/>
            </a:endParaRPr>
          </a:p>
          <a:p>
            <a:pPr marL="457200" indent="-457200">
              <a:lnSpc>
                <a:spcPct val="90000"/>
              </a:lnSpc>
              <a:spcAft>
                <a:spcPts val="600"/>
              </a:spcAft>
              <a:buFont typeface="Arial" panose="020B0604020202020204" pitchFamily="34" charset="0"/>
              <a:buChar char="•"/>
            </a:pPr>
            <a:endParaRPr lang="en-US" sz="2400" dirty="0" err="1">
              <a:gradFill>
                <a:gsLst>
                  <a:gs pos="2917">
                    <a:schemeClr val="tx1"/>
                  </a:gs>
                  <a:gs pos="30000">
                    <a:schemeClr val="tx1"/>
                  </a:gs>
                </a:gsLst>
                <a:lin ang="5400000" scaled="0"/>
              </a:gradFill>
              <a:latin typeface="MS Reference Sans Serif" panose="020B0604030504040204" pitchFamily="34" charset="0"/>
              <a:cs typeface="Arial" panose="020B0604020202020204" pitchFamily="34" charset="0"/>
            </a:endParaRPr>
          </a:p>
        </p:txBody>
      </p:sp>
    </p:spTree>
    <p:extLst>
      <p:ext uri="{BB962C8B-B14F-4D97-AF65-F5344CB8AC3E}">
        <p14:creationId xmlns:p14="http://schemas.microsoft.com/office/powerpoint/2010/main" val="17708677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8244"/>
            <a:ext cx="10515600" cy="606157"/>
          </a:xfrm>
        </p:spPr>
        <p:txBody>
          <a:bodyPr/>
          <a:lstStyle/>
          <a:p>
            <a:r>
              <a:rPr lang="en-US" sz="3600" dirty="0">
                <a:solidFill>
                  <a:srgbClr val="4B4B4B"/>
                </a:solidFill>
                <a:latin typeface="MS Reference Sans Serif" panose="020B0604030504040204" pitchFamily="34" charset="0"/>
              </a:rPr>
              <a:t>Groups with ACL permissions on Domain</a:t>
            </a:r>
          </a:p>
        </p:txBody>
      </p:sp>
      <p:cxnSp>
        <p:nvCxnSpPr>
          <p:cNvPr id="66" name="Straight Connector 65">
            <a:extLst>
              <a:ext uri="{FF2B5EF4-FFF2-40B4-BE49-F238E27FC236}">
                <a16:creationId xmlns:a16="http://schemas.microsoft.com/office/drawing/2014/main" id="{B85DCD24-0A4F-49C1-B7CC-4EA438543DA4}"/>
              </a:ext>
            </a:extLst>
          </p:cNvPr>
          <p:cNvCxnSpPr>
            <a:cxnSpLocks/>
          </p:cNvCxnSpPr>
          <p:nvPr/>
        </p:nvCxnSpPr>
        <p:spPr>
          <a:xfrm>
            <a:off x="1730600" y="990600"/>
            <a:ext cx="8556400" cy="0"/>
          </a:xfrm>
          <a:prstGeom prst="line">
            <a:avLst/>
          </a:prstGeom>
          <a:ln>
            <a:solidFill>
              <a:srgbClr val="C0000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E69377B-69F5-4A4B-B1DE-BF05FDADC36F}"/>
              </a:ext>
            </a:extLst>
          </p:cNvPr>
          <p:cNvSpPr txBox="1"/>
          <p:nvPr/>
        </p:nvSpPr>
        <p:spPr>
          <a:xfrm>
            <a:off x="533400" y="1219200"/>
            <a:ext cx="11049000" cy="6106287"/>
          </a:xfrm>
          <a:prstGeom prst="rect">
            <a:avLst/>
          </a:prstGeom>
          <a:noFill/>
        </p:spPr>
        <p:txBody>
          <a:bodyPr wrap="square" lIns="182880" tIns="146304" rIns="182880" bIns="146304" numCol="2" rtlCol="0">
            <a:spAutoFit/>
          </a:bodyPr>
          <a:lstStyle/>
          <a:p>
            <a:pPr>
              <a:lnSpc>
                <a:spcPct val="90000"/>
              </a:lnSpc>
              <a:spcAft>
                <a:spcPts val="600"/>
              </a:spcAft>
            </a:pPr>
            <a:r>
              <a:rPr lang="en-US" dirty="0">
                <a:latin typeface="MS Reference Sans Serif" panose="020B0604030504040204" pitchFamily="34" charset="0"/>
              </a:rPr>
              <a:t>*DOMAIN\IT USERS</a:t>
            </a:r>
            <a:br>
              <a:rPr lang="en-US" dirty="0">
                <a:latin typeface="MS Reference Sans Serif" panose="020B0604030504040204" pitchFamily="34" charset="0"/>
              </a:rPr>
            </a:br>
            <a:r>
              <a:rPr lang="en-US" dirty="0">
                <a:latin typeface="MS Reference Sans Serif" panose="020B0604030504040204" pitchFamily="34" charset="0"/>
              </a:rPr>
              <a:t>*DOMAIN\HR USER MANAGEMENT </a:t>
            </a:r>
            <a:br>
              <a:rPr lang="en-US" dirty="0">
                <a:latin typeface="MS Reference Sans Serif" panose="020B0604030504040204" pitchFamily="34" charset="0"/>
              </a:rPr>
            </a:br>
            <a:r>
              <a:rPr lang="en-US" dirty="0">
                <a:latin typeface="MS Reference Sans Serif" panose="020B0604030504040204" pitchFamily="34" charset="0"/>
              </a:rPr>
              <a:t>*DOMAIN\IT - HELP DESK</a:t>
            </a:r>
            <a:br>
              <a:rPr lang="en-US" dirty="0">
                <a:latin typeface="MS Reference Sans Serif" panose="020B0604030504040204" pitchFamily="34" charset="0"/>
              </a:rPr>
            </a:br>
            <a:r>
              <a:rPr lang="en-US" dirty="0">
                <a:latin typeface="MS Reference Sans Serif" panose="020B0604030504040204" pitchFamily="34" charset="0"/>
              </a:rPr>
              <a:t>*DOMAIN\ACCOUNT MANAGEMENT</a:t>
            </a:r>
            <a:br>
              <a:rPr lang="en-US" dirty="0">
                <a:latin typeface="MS Reference Sans Serif" panose="020B0604030504040204" pitchFamily="34" charset="0"/>
              </a:rPr>
            </a:br>
            <a:r>
              <a:rPr lang="en-US" dirty="0">
                <a:latin typeface="MS Reference Sans Serif" panose="020B0604030504040204" pitchFamily="34" charset="0"/>
              </a:rPr>
              <a:t>*DOMAIN\IT Exchange</a:t>
            </a:r>
            <a:br>
              <a:rPr lang="en-US" dirty="0">
                <a:latin typeface="MS Reference Sans Serif" panose="020B0604030504040204" pitchFamily="34" charset="0"/>
              </a:rPr>
            </a:br>
            <a:r>
              <a:rPr lang="en-US" dirty="0">
                <a:latin typeface="MS Reference Sans Serif" panose="020B0604030504040204" pitchFamily="34" charset="0"/>
              </a:rPr>
              <a:t>*DOMAIN\IT User Password Resets</a:t>
            </a:r>
            <a:br>
              <a:rPr lang="en-US" dirty="0">
                <a:latin typeface="MS Reference Sans Serif" panose="020B0604030504040204" pitchFamily="34" charset="0"/>
              </a:rPr>
            </a:br>
            <a:r>
              <a:rPr lang="en-US" dirty="0">
                <a:latin typeface="MS Reference Sans Serif" panose="020B0604030504040204" pitchFamily="34" charset="0"/>
              </a:rPr>
              <a:t>*DOMAIN\IT SERVER ADMINS</a:t>
            </a:r>
            <a:br>
              <a:rPr lang="en-US" dirty="0">
                <a:latin typeface="MS Reference Sans Serif" panose="020B0604030504040204" pitchFamily="34" charset="0"/>
              </a:rPr>
            </a:br>
            <a:r>
              <a:rPr lang="en-US" dirty="0">
                <a:latin typeface="MS Reference Sans Serif" panose="020B0604030504040204" pitchFamily="34" charset="0"/>
              </a:rPr>
              <a:t>*DOMAIN\Enterprise Services</a:t>
            </a:r>
            <a:br>
              <a:rPr lang="en-US" dirty="0">
                <a:latin typeface="MS Reference Sans Serif" panose="020B0604030504040204" pitchFamily="34" charset="0"/>
              </a:rPr>
            </a:br>
            <a:r>
              <a:rPr lang="en-US" dirty="0">
                <a:latin typeface="MS Reference Sans Serif" panose="020B0604030504040204" pitchFamily="34" charset="0"/>
              </a:rPr>
              <a:t>*DOMAIN\Office dept Admins</a:t>
            </a:r>
            <a:br>
              <a:rPr lang="en-US" dirty="0">
                <a:latin typeface="MS Reference Sans Serif" panose="020B0604030504040204" pitchFamily="34" charset="0"/>
              </a:rPr>
            </a:br>
            <a:r>
              <a:rPr lang="en-US" dirty="0">
                <a:latin typeface="MS Reference Sans Serif" panose="020B0604030504040204" pitchFamily="34" charset="0"/>
              </a:rPr>
              <a:t>*DOMAIN\Base Admins</a:t>
            </a:r>
            <a:br>
              <a:rPr lang="en-US" dirty="0">
                <a:latin typeface="MS Reference Sans Serif" panose="020B0604030504040204" pitchFamily="34" charset="0"/>
              </a:rPr>
            </a:br>
            <a:r>
              <a:rPr lang="en-US" dirty="0">
                <a:latin typeface="MS Reference Sans Serif" panose="020B0604030504040204" pitchFamily="34" charset="0"/>
              </a:rPr>
              <a:t>*DOMAIN\Comp Management</a:t>
            </a:r>
            <a:br>
              <a:rPr lang="en-US" dirty="0">
                <a:latin typeface="MS Reference Sans Serif" panose="020B0604030504040204" pitchFamily="34" charset="0"/>
              </a:rPr>
            </a:br>
            <a:r>
              <a:rPr lang="en-US" dirty="0">
                <a:latin typeface="MS Reference Sans Serif" panose="020B0604030504040204" pitchFamily="34" charset="0"/>
              </a:rPr>
              <a:t>*DOMAIN\EMAIL ADMINS</a:t>
            </a:r>
            <a:br>
              <a:rPr lang="en-US" dirty="0">
                <a:latin typeface="MS Reference Sans Serif" panose="020B0604030504040204" pitchFamily="34" charset="0"/>
              </a:rPr>
            </a:br>
            <a:r>
              <a:rPr lang="en-US" dirty="0">
                <a:latin typeface="MS Reference Sans Serif" panose="020B0604030504040204" pitchFamily="34" charset="0"/>
              </a:rPr>
              <a:t>*DOMAIN\CONTACT CREATOR</a:t>
            </a:r>
            <a:br>
              <a:rPr lang="en-US" dirty="0">
                <a:latin typeface="MS Reference Sans Serif" panose="020B0604030504040204" pitchFamily="34" charset="0"/>
              </a:rPr>
            </a:br>
            <a:r>
              <a:rPr lang="en-US" dirty="0">
                <a:latin typeface="MS Reference Sans Serif" panose="020B0604030504040204" pitchFamily="34" charset="0"/>
              </a:rPr>
              <a:t>*DOMAIN\</a:t>
            </a:r>
            <a:r>
              <a:rPr lang="en-US" dirty="0" err="1">
                <a:latin typeface="MS Reference Sans Serif" panose="020B0604030504040204" pitchFamily="34" charset="0"/>
              </a:rPr>
              <a:t>ContactManagement</a:t>
            </a:r>
            <a:br>
              <a:rPr lang="en-US" dirty="0">
                <a:latin typeface="MS Reference Sans Serif" panose="020B0604030504040204" pitchFamily="34" charset="0"/>
              </a:rPr>
            </a:br>
            <a:r>
              <a:rPr lang="en-US" dirty="0">
                <a:latin typeface="MS Reference Sans Serif" panose="020B0604030504040204" pitchFamily="34" charset="0"/>
              </a:rPr>
              <a:t>*DOMAIN\</a:t>
            </a:r>
            <a:r>
              <a:rPr lang="en-US" dirty="0" err="1">
                <a:latin typeface="MS Reference Sans Serif" panose="020B0604030504040204" pitchFamily="34" charset="0"/>
              </a:rPr>
              <a:t>Credit_SUPPORT</a:t>
            </a:r>
            <a:br>
              <a:rPr lang="en-US" dirty="0">
                <a:latin typeface="MS Reference Sans Serif" panose="020B0604030504040204" pitchFamily="34" charset="0"/>
              </a:rPr>
            </a:br>
            <a:r>
              <a:rPr lang="en-US" dirty="0">
                <a:latin typeface="MS Reference Sans Serif" panose="020B0604030504040204" pitchFamily="34" charset="0"/>
              </a:rPr>
              <a:t>*DOMAIN\Web Administration</a:t>
            </a:r>
            <a:br>
              <a:rPr lang="en-US" dirty="0">
                <a:latin typeface="MS Reference Sans Serif" panose="020B0604030504040204" pitchFamily="34" charset="0"/>
              </a:rPr>
            </a:br>
            <a:r>
              <a:rPr lang="en-US" dirty="0">
                <a:latin typeface="MS Reference Sans Serif" panose="020B0604030504040204" pitchFamily="34" charset="0"/>
              </a:rPr>
              <a:t>*DOMAIN\MAILBOX MGMT</a:t>
            </a:r>
            <a:br>
              <a:rPr lang="en-US" dirty="0">
                <a:latin typeface="MS Reference Sans Serif" panose="020B0604030504040204" pitchFamily="34" charset="0"/>
              </a:rPr>
            </a:br>
            <a:r>
              <a:rPr lang="en-US" dirty="0">
                <a:latin typeface="MS Reference Sans Serif" panose="020B0604030504040204" pitchFamily="34" charset="0"/>
              </a:rPr>
              <a:t>*DOMAIN\Service Desk</a:t>
            </a:r>
            <a:br>
              <a:rPr lang="en-US" dirty="0">
                <a:latin typeface="MS Reference Sans Serif" panose="020B0604030504040204" pitchFamily="34" charset="0"/>
              </a:rPr>
            </a:br>
            <a:r>
              <a:rPr lang="en-US" dirty="0">
                <a:latin typeface="MS Reference Sans Serif" panose="020B0604030504040204" pitchFamily="34" charset="0"/>
              </a:rPr>
              <a:t>*DOMAIN\O ADMINS</a:t>
            </a:r>
            <a:br>
              <a:rPr lang="en-US" dirty="0">
                <a:latin typeface="MS Reference Sans Serif" panose="020B0604030504040204" pitchFamily="34" charset="0"/>
              </a:rPr>
            </a:br>
            <a:r>
              <a:rPr lang="en-US" dirty="0">
                <a:latin typeface="MS Reference Sans Serif" panose="020B0604030504040204" pitchFamily="34" charset="0"/>
              </a:rPr>
              <a:t>*DOMAIN\VPN Administrators</a:t>
            </a:r>
            <a:br>
              <a:rPr lang="en-US" dirty="0">
                <a:latin typeface="MS Reference Sans Serif" panose="020B0604030504040204" pitchFamily="34" charset="0"/>
              </a:rPr>
            </a:br>
            <a:r>
              <a:rPr lang="en-US" dirty="0">
                <a:latin typeface="MS Reference Sans Serif" panose="020B0604030504040204" pitchFamily="34" charset="0"/>
              </a:rPr>
              <a:t>*DOMAIN\AD User Cleanup</a:t>
            </a:r>
            <a:br>
              <a:rPr lang="en-US" dirty="0">
                <a:latin typeface="MS Reference Sans Serif" panose="020B0604030504040204" pitchFamily="34" charset="0"/>
              </a:rPr>
            </a:br>
            <a:r>
              <a:rPr lang="en-US" dirty="0">
                <a:latin typeface="MS Reference Sans Serif" panose="020B0604030504040204" pitchFamily="34" charset="0"/>
              </a:rPr>
              <a:t>*DOMAIN\R&amp;D ADMINS</a:t>
            </a:r>
          </a:p>
          <a:p>
            <a:pPr>
              <a:lnSpc>
                <a:spcPct val="90000"/>
              </a:lnSpc>
              <a:spcAft>
                <a:spcPts val="600"/>
              </a:spcAft>
            </a:pPr>
            <a:br>
              <a:rPr lang="en-US" dirty="0">
                <a:latin typeface="MS Reference Sans Serif" panose="020B0604030504040204" pitchFamily="34" charset="0"/>
              </a:rPr>
            </a:br>
            <a:r>
              <a:rPr lang="en-US" dirty="0">
                <a:latin typeface="MS Reference Sans Serif" panose="020B0604030504040204" pitchFamily="34" charset="0"/>
              </a:rPr>
              <a:t>*DOMAIN\Epsilon Admins</a:t>
            </a:r>
            <a:br>
              <a:rPr lang="en-US" dirty="0">
                <a:latin typeface="MS Reference Sans Serif" panose="020B0604030504040204" pitchFamily="34" charset="0"/>
              </a:rPr>
            </a:br>
            <a:r>
              <a:rPr lang="en-US" dirty="0">
                <a:latin typeface="MS Reference Sans Serif" panose="020B0604030504040204" pitchFamily="34" charset="0"/>
              </a:rPr>
              <a:t>*DOMAIN\Zone ADMINS</a:t>
            </a:r>
            <a:br>
              <a:rPr lang="en-US" dirty="0">
                <a:latin typeface="MS Reference Sans Serif" panose="020B0604030504040204" pitchFamily="34" charset="0"/>
              </a:rPr>
            </a:br>
            <a:r>
              <a:rPr lang="en-US" dirty="0">
                <a:latin typeface="MS Reference Sans Serif" panose="020B0604030504040204" pitchFamily="34" charset="0"/>
              </a:rPr>
              <a:t>*DOMAIN\ADWRITERS Admins</a:t>
            </a:r>
            <a:br>
              <a:rPr lang="en-US" dirty="0">
                <a:latin typeface="MS Reference Sans Serif" panose="020B0604030504040204" pitchFamily="34" charset="0"/>
              </a:rPr>
            </a:br>
            <a:r>
              <a:rPr lang="en-US" dirty="0">
                <a:latin typeface="MS Reference Sans Serif" panose="020B0604030504040204" pitchFamily="34" charset="0"/>
              </a:rPr>
              <a:t>*DOMAIN\File Share ADMINS</a:t>
            </a:r>
            <a:br>
              <a:rPr lang="en-US" dirty="0">
                <a:latin typeface="MS Reference Sans Serif" panose="020B0604030504040204" pitchFamily="34" charset="0"/>
              </a:rPr>
            </a:br>
            <a:r>
              <a:rPr lang="en-US" dirty="0">
                <a:latin typeface="MS Reference Sans Serif" panose="020B0604030504040204" pitchFamily="34" charset="0"/>
              </a:rPr>
              <a:t>*DOMAIN\R drive ADMINS</a:t>
            </a:r>
            <a:br>
              <a:rPr lang="en-US" dirty="0">
                <a:latin typeface="MS Reference Sans Serif" panose="020B0604030504040204" pitchFamily="34" charset="0"/>
              </a:rPr>
            </a:br>
            <a:r>
              <a:rPr lang="en-US" dirty="0">
                <a:latin typeface="MS Reference Sans Serif" panose="020B0604030504040204" pitchFamily="34" charset="0"/>
              </a:rPr>
              <a:t>*DOMAIN\O drive ADMINS</a:t>
            </a:r>
            <a:br>
              <a:rPr lang="en-US" dirty="0">
                <a:latin typeface="MS Reference Sans Serif" panose="020B0604030504040204" pitchFamily="34" charset="0"/>
              </a:rPr>
            </a:br>
            <a:r>
              <a:rPr lang="en-US" dirty="0">
                <a:latin typeface="MS Reference Sans Serif" panose="020B0604030504040204" pitchFamily="34" charset="0"/>
              </a:rPr>
              <a:t>*DOMAIN\SAN Admins</a:t>
            </a:r>
            <a:br>
              <a:rPr lang="en-US" dirty="0">
                <a:latin typeface="MS Reference Sans Serif" panose="020B0604030504040204" pitchFamily="34" charset="0"/>
              </a:rPr>
            </a:br>
            <a:r>
              <a:rPr lang="en-US" dirty="0">
                <a:latin typeface="MS Reference Sans Serif" panose="020B0604030504040204" pitchFamily="34" charset="0"/>
              </a:rPr>
              <a:t>*DOMAIN\Cloud apps ADMINS</a:t>
            </a:r>
            <a:br>
              <a:rPr lang="en-US" dirty="0">
                <a:latin typeface="MS Reference Sans Serif" panose="020B0604030504040204" pitchFamily="34" charset="0"/>
              </a:rPr>
            </a:br>
            <a:r>
              <a:rPr lang="en-US" dirty="0">
                <a:latin typeface="MS Reference Sans Serif" panose="020B0604030504040204" pitchFamily="34" charset="0"/>
              </a:rPr>
              <a:t>*DOMAIN\SERVICE NOW ADMINS</a:t>
            </a:r>
            <a:br>
              <a:rPr lang="en-US" dirty="0">
                <a:latin typeface="MS Reference Sans Serif" panose="020B0604030504040204" pitchFamily="34" charset="0"/>
              </a:rPr>
            </a:br>
            <a:r>
              <a:rPr lang="en-US" dirty="0">
                <a:latin typeface="MS Reference Sans Serif" panose="020B0604030504040204" pitchFamily="34" charset="0"/>
              </a:rPr>
              <a:t>*DOMAIN\SERVICE NOW OU ADMINS</a:t>
            </a:r>
            <a:br>
              <a:rPr lang="en-US" dirty="0">
                <a:latin typeface="MS Reference Sans Serif" panose="020B0604030504040204" pitchFamily="34" charset="0"/>
              </a:rPr>
            </a:br>
            <a:r>
              <a:rPr lang="en-US" dirty="0">
                <a:latin typeface="MS Reference Sans Serif" panose="020B0604030504040204" pitchFamily="34" charset="0"/>
              </a:rPr>
              <a:t>*DOMAIN\SERVICE NOW Group ADMINS</a:t>
            </a:r>
            <a:br>
              <a:rPr lang="en-US" dirty="0">
                <a:latin typeface="MS Reference Sans Serif" panose="020B0604030504040204" pitchFamily="34" charset="0"/>
              </a:rPr>
            </a:br>
            <a:r>
              <a:rPr lang="en-US" dirty="0">
                <a:latin typeface="MS Reference Sans Serif" panose="020B0604030504040204" pitchFamily="34" charset="0"/>
              </a:rPr>
              <a:t>*DOMAIN\IT OU ADMINS</a:t>
            </a:r>
            <a:br>
              <a:rPr lang="en-US" dirty="0">
                <a:latin typeface="MS Reference Sans Serif" panose="020B0604030504040204" pitchFamily="34" charset="0"/>
              </a:rPr>
            </a:br>
            <a:r>
              <a:rPr lang="en-US" dirty="0">
                <a:latin typeface="MS Reference Sans Serif" panose="020B0604030504040204" pitchFamily="34" charset="0"/>
              </a:rPr>
              <a:t>*DOMAIN\Network Team</a:t>
            </a:r>
            <a:br>
              <a:rPr lang="en-US" dirty="0">
                <a:latin typeface="MS Reference Sans Serif" panose="020B0604030504040204" pitchFamily="34" charset="0"/>
              </a:rPr>
            </a:br>
            <a:r>
              <a:rPr lang="en-US" dirty="0">
                <a:latin typeface="MS Reference Sans Serif" panose="020B0604030504040204" pitchFamily="34" charset="0"/>
              </a:rPr>
              <a:t>*DOMAIN\Cluster2 Admins</a:t>
            </a:r>
            <a:br>
              <a:rPr lang="en-US" dirty="0">
                <a:latin typeface="MS Reference Sans Serif" panose="020B0604030504040204" pitchFamily="34" charset="0"/>
              </a:rPr>
            </a:br>
            <a:r>
              <a:rPr lang="en-US" dirty="0">
                <a:latin typeface="MS Reference Sans Serif" panose="020B0604030504040204" pitchFamily="34" charset="0"/>
              </a:rPr>
              <a:t>*DOMAIN\Database Disk Admins</a:t>
            </a:r>
            <a:br>
              <a:rPr lang="en-US" dirty="0">
                <a:latin typeface="MS Reference Sans Serif" panose="020B0604030504040204" pitchFamily="34" charset="0"/>
              </a:rPr>
            </a:br>
            <a:r>
              <a:rPr lang="en-US" dirty="0">
                <a:latin typeface="MS Reference Sans Serif" panose="020B0604030504040204" pitchFamily="34" charset="0"/>
              </a:rPr>
              <a:t>*DOMAIN\Cluster Admins </a:t>
            </a:r>
          </a:p>
          <a:p>
            <a:pPr>
              <a:lnSpc>
                <a:spcPct val="90000"/>
              </a:lnSpc>
              <a:spcAft>
                <a:spcPts val="600"/>
              </a:spcAft>
            </a:pPr>
            <a:endParaRPr lang="en-US" sz="2400" dirty="0" err="1">
              <a:gradFill>
                <a:gsLst>
                  <a:gs pos="2917">
                    <a:schemeClr val="tx1"/>
                  </a:gs>
                  <a:gs pos="30000">
                    <a:schemeClr val="tx1"/>
                  </a:gs>
                </a:gsLst>
                <a:lin ang="5400000" scaled="0"/>
              </a:gradFill>
              <a:latin typeface="MS Reference Sans Serif" panose="020B0604030504040204" pitchFamily="34" charset="0"/>
            </a:endParaRPr>
          </a:p>
        </p:txBody>
      </p:sp>
    </p:spTree>
    <p:extLst>
      <p:ext uri="{BB962C8B-B14F-4D97-AF65-F5344CB8AC3E}">
        <p14:creationId xmlns:p14="http://schemas.microsoft.com/office/powerpoint/2010/main" val="15330487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
            <a:ext cx="9235319" cy="1143000"/>
          </a:xfrm>
        </p:spPr>
        <p:txBody>
          <a:bodyPr/>
          <a:lstStyle/>
          <a:p>
            <a:r>
              <a:rPr lang="en-US" sz="3529" dirty="0">
                <a:solidFill>
                  <a:srgbClr val="4B4B4B"/>
                </a:solidFill>
                <a:latin typeface="MS Reference Sans Serif" panose="020B0604030504040204" pitchFamily="34" charset="0"/>
              </a:rPr>
              <a:t>Excessive Group Membership Example: </a:t>
            </a:r>
            <a:br>
              <a:rPr lang="en-US" sz="3529" dirty="0">
                <a:solidFill>
                  <a:srgbClr val="4B4B4B"/>
                </a:solidFill>
                <a:latin typeface="MS Reference Sans Serif" panose="020B0604030504040204" pitchFamily="34" charset="0"/>
              </a:rPr>
            </a:br>
            <a:r>
              <a:rPr lang="en-US" sz="3529" dirty="0">
                <a:solidFill>
                  <a:srgbClr val="4B4B4B"/>
                </a:solidFill>
                <a:latin typeface="MS Reference Sans Serif" panose="020B0604030504040204" pitchFamily="34" charset="0"/>
              </a:rPr>
              <a:t>Epic Sunflower</a:t>
            </a:r>
            <a:endParaRPr lang="en-US" sz="3529" dirty="0">
              <a:solidFill>
                <a:srgbClr val="C00000"/>
              </a:solidFill>
              <a:latin typeface="MS Reference Sans Serif" panose="020B0604030504040204" pitchFamily="34" charset="0"/>
            </a:endParaRPr>
          </a:p>
        </p:txBody>
      </p:sp>
      <p:sp>
        <p:nvSpPr>
          <p:cNvPr id="8" name="Rectangle 7"/>
          <p:cNvSpPr/>
          <p:nvPr/>
        </p:nvSpPr>
        <p:spPr bwMode="auto">
          <a:xfrm>
            <a:off x="9129461" y="1860258"/>
            <a:ext cx="1248859" cy="1344928"/>
          </a:xfrm>
          <a:prstGeom prst="rect">
            <a:avLst/>
          </a:prstGeom>
          <a:solidFill>
            <a:schemeClr val="bg1">
              <a:alpha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4" tIns="107571" rIns="134464" bIns="107571" numCol="1" spcCol="0" rtlCol="0" fromWordArt="0" anchor="t" anchorCtr="0" forceAA="0" compatLnSpc="1">
            <a:prstTxWarp prst="textNoShape">
              <a:avLst/>
            </a:prstTxWarp>
            <a:noAutofit/>
          </a:bodyPr>
          <a:lstStyle/>
          <a:p>
            <a:pPr algn="ctr" defTabSz="685647">
              <a:lnSpc>
                <a:spcPct val="90000"/>
              </a:lnSpc>
            </a:pPr>
            <a:endParaRPr lang="en-US" sz="1765" b="0" dirty="0" err="1">
              <a:gradFill>
                <a:gsLst>
                  <a:gs pos="0">
                    <a:srgbClr val="FFFFFF"/>
                  </a:gs>
                  <a:gs pos="100000">
                    <a:srgbClr val="FFFFFF"/>
                  </a:gs>
                </a:gsLst>
                <a:lin ang="5400000" scaled="0"/>
              </a:gradFill>
              <a:latin typeface="Segoe UI"/>
              <a:ea typeface="Segoe UI" pitchFamily="34" charset="0"/>
              <a:cs typeface="Segoe UI" pitchFamily="34" charset="0"/>
            </a:endParaRPr>
          </a:p>
        </p:txBody>
      </p:sp>
      <p:pic>
        <p:nvPicPr>
          <p:cNvPr id="3" name="Picture 2">
            <a:extLst>
              <a:ext uri="{FF2B5EF4-FFF2-40B4-BE49-F238E27FC236}">
                <a16:creationId xmlns:a16="http://schemas.microsoft.com/office/drawing/2014/main" id="{8E5C500B-9E78-4A67-A6E6-46F0DE54B199}"/>
              </a:ext>
            </a:extLst>
          </p:cNvPr>
          <p:cNvPicPr>
            <a:picLocks noChangeAspect="1"/>
          </p:cNvPicPr>
          <p:nvPr/>
        </p:nvPicPr>
        <p:blipFill>
          <a:blip r:embed="rId3"/>
          <a:stretch>
            <a:fillRect/>
          </a:stretch>
        </p:blipFill>
        <p:spPr>
          <a:xfrm>
            <a:off x="1827791" y="1371600"/>
            <a:ext cx="7491412" cy="5320560"/>
          </a:xfrm>
          <a:prstGeom prst="rect">
            <a:avLst/>
          </a:prstGeom>
        </p:spPr>
      </p:pic>
    </p:spTree>
    <p:extLst>
      <p:ext uri="{BB962C8B-B14F-4D97-AF65-F5344CB8AC3E}">
        <p14:creationId xmlns:p14="http://schemas.microsoft.com/office/powerpoint/2010/main" val="21329882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6257" y="228601"/>
            <a:ext cx="8572062" cy="1219199"/>
          </a:xfrm>
        </p:spPr>
        <p:txBody>
          <a:bodyPr/>
          <a:lstStyle/>
          <a:p>
            <a:r>
              <a:rPr lang="en-US" sz="3529" dirty="0">
                <a:solidFill>
                  <a:srgbClr val="4B4B4B"/>
                </a:solidFill>
                <a:latin typeface="MS Reference Sans Serif" panose="020B0604030504040204" pitchFamily="34" charset="0"/>
              </a:rPr>
              <a:t>Questions?</a:t>
            </a:r>
            <a:br>
              <a:rPr lang="en-US" sz="3529" dirty="0">
                <a:solidFill>
                  <a:srgbClr val="C00000"/>
                </a:solidFill>
                <a:latin typeface="MS Reference Sans Serif" panose="020B0604030504040204" pitchFamily="34" charset="0"/>
              </a:rPr>
            </a:br>
            <a:endParaRPr lang="en-US" sz="3529" dirty="0">
              <a:solidFill>
                <a:srgbClr val="C00000"/>
              </a:solidFill>
              <a:latin typeface="MS Reference Sans Serif" panose="020B0604030504040204" pitchFamily="34" charset="0"/>
            </a:endParaRPr>
          </a:p>
        </p:txBody>
      </p:sp>
      <p:sp>
        <p:nvSpPr>
          <p:cNvPr id="8" name="Rectangle 7"/>
          <p:cNvSpPr/>
          <p:nvPr/>
        </p:nvSpPr>
        <p:spPr bwMode="auto">
          <a:xfrm>
            <a:off x="9129461" y="1860258"/>
            <a:ext cx="1248859" cy="1344928"/>
          </a:xfrm>
          <a:prstGeom prst="rect">
            <a:avLst/>
          </a:prstGeom>
          <a:solidFill>
            <a:schemeClr val="bg1">
              <a:alpha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4" tIns="107571" rIns="134464" bIns="107571" numCol="1" spcCol="0" rtlCol="0" fromWordArt="0" anchor="t" anchorCtr="0" forceAA="0" compatLnSpc="1">
            <a:prstTxWarp prst="textNoShape">
              <a:avLst/>
            </a:prstTxWarp>
            <a:noAutofit/>
          </a:bodyPr>
          <a:lstStyle/>
          <a:p>
            <a:pPr algn="ctr" defTabSz="685647">
              <a:lnSpc>
                <a:spcPct val="90000"/>
              </a:lnSpc>
            </a:pPr>
            <a:endParaRPr lang="en-US" sz="1765" b="0" dirty="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3" name="Rectangle 2">
            <a:extLst>
              <a:ext uri="{FF2B5EF4-FFF2-40B4-BE49-F238E27FC236}">
                <a16:creationId xmlns:a16="http://schemas.microsoft.com/office/drawing/2014/main" id="{0D3083B3-6518-40E0-8C99-65CB21BBEBDF}"/>
              </a:ext>
            </a:extLst>
          </p:cNvPr>
          <p:cNvSpPr/>
          <p:nvPr/>
        </p:nvSpPr>
        <p:spPr>
          <a:xfrm>
            <a:off x="1066800" y="5029200"/>
            <a:ext cx="8565102" cy="1815882"/>
          </a:xfrm>
          <a:prstGeom prst="rect">
            <a:avLst/>
          </a:prstGeom>
        </p:spPr>
        <p:txBody>
          <a:bodyPr wrap="none">
            <a:spAutoFit/>
          </a:bodyPr>
          <a:lstStyle/>
          <a:p>
            <a:r>
              <a:rPr lang="en-US" sz="2800" dirty="0">
                <a:latin typeface="MS Reference Sans Serif" panose="020B0604030504040204" pitchFamily="34" charset="0"/>
              </a:rPr>
              <a:t>https://github.com/davidprowe/AD_Sec_Tools</a:t>
            </a:r>
          </a:p>
          <a:p>
            <a:r>
              <a:rPr lang="en-US" sz="2800" dirty="0">
                <a:solidFill>
                  <a:schemeClr val="bg2">
                    <a:lumMod val="50000"/>
                  </a:schemeClr>
                </a:solidFill>
                <a:latin typeface="MS Reference Sans Serif" panose="020B0604030504040204" pitchFamily="34" charset="0"/>
                <a:ea typeface="Ebrima" panose="02000000000000000000" pitchFamily="2" charset="0"/>
                <a:cs typeface="Ebrima" panose="02000000000000000000" pitchFamily="2" charset="0"/>
              </a:rPr>
              <a:t>@customes</a:t>
            </a:r>
          </a:p>
          <a:p>
            <a:r>
              <a:rPr lang="en-US" sz="2800" dirty="0">
                <a:latin typeface="MS Reference Sans Serif" panose="020B0604030504040204" pitchFamily="34" charset="0"/>
                <a:ea typeface="Ebrima" panose="02000000000000000000" pitchFamily="2" charset="0"/>
                <a:cs typeface="Ebrima" panose="02000000000000000000" pitchFamily="2" charset="0"/>
              </a:rPr>
              <a:t>david_rowe [@] Harvard.edu</a:t>
            </a:r>
          </a:p>
          <a:p>
            <a:endParaRPr lang="en-US" sz="2800" dirty="0">
              <a:latin typeface="MS Reference Sans Serif" panose="020B0604030504040204" pitchFamily="34" charset="0"/>
            </a:endParaRPr>
          </a:p>
        </p:txBody>
      </p:sp>
    </p:spTree>
    <p:extLst>
      <p:ext uri="{BB962C8B-B14F-4D97-AF65-F5344CB8AC3E}">
        <p14:creationId xmlns:p14="http://schemas.microsoft.com/office/powerpoint/2010/main" val="29345362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36495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0" y="304800"/>
            <a:ext cx="11409573" cy="1060863"/>
          </a:xfrm>
        </p:spPr>
        <p:txBody>
          <a:bodyPr/>
          <a:lstStyle/>
          <a:p>
            <a:r>
              <a:rPr lang="en-US" dirty="0">
                <a:solidFill>
                  <a:srgbClr val="293352"/>
                </a:solidFill>
                <a:latin typeface="MS Reference Sans Serif" panose="020B0604030504040204" pitchFamily="34" charset="0"/>
              </a:rPr>
              <a:t>Why access is important</a:t>
            </a:r>
          </a:p>
        </p:txBody>
      </p:sp>
      <p:cxnSp>
        <p:nvCxnSpPr>
          <p:cNvPr id="28" name="Straight Connector 27">
            <a:extLst>
              <a:ext uri="{FF2B5EF4-FFF2-40B4-BE49-F238E27FC236}">
                <a16:creationId xmlns:a16="http://schemas.microsoft.com/office/drawing/2014/main" id="{CE6E2E1A-D771-4E0F-8678-AB41F8E9E197}"/>
              </a:ext>
            </a:extLst>
          </p:cNvPr>
          <p:cNvCxnSpPr/>
          <p:nvPr/>
        </p:nvCxnSpPr>
        <p:spPr>
          <a:xfrm>
            <a:off x="1730600" y="914400"/>
            <a:ext cx="8556400" cy="0"/>
          </a:xfrm>
          <a:prstGeom prst="line">
            <a:avLst/>
          </a:prstGeom>
          <a:ln>
            <a:solidFill>
              <a:srgbClr val="C0000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E4E86756-5A4D-4F5D-B187-4790AA8B82B2}"/>
              </a:ext>
            </a:extLst>
          </p:cNvPr>
          <p:cNvSpPr txBox="1"/>
          <p:nvPr/>
        </p:nvSpPr>
        <p:spPr>
          <a:xfrm>
            <a:off x="304800" y="1219200"/>
            <a:ext cx="11049000" cy="3083921"/>
          </a:xfrm>
          <a:prstGeom prst="rect">
            <a:avLst/>
          </a:prstGeom>
          <a:noFill/>
        </p:spPr>
        <p:txBody>
          <a:bodyPr wrap="square" lIns="182880" tIns="146304" rIns="182880" bIns="146304" rtlCol="0">
            <a:spAutoFit/>
          </a:bodyPr>
          <a:lstStyle/>
          <a:p>
            <a:pPr>
              <a:lnSpc>
                <a:spcPct val="90000"/>
              </a:lnSpc>
              <a:spcAft>
                <a:spcPts val="600"/>
              </a:spcAft>
            </a:pPr>
            <a:r>
              <a:rPr lang="en-US" sz="2400" dirty="0">
                <a:latin typeface="MS Reference Sans Serif" panose="020B0604030504040204" pitchFamily="34" charset="0"/>
              </a:rPr>
              <a:t>Active directory is set up as a discretionary access control model</a:t>
            </a:r>
          </a:p>
          <a:p>
            <a:pPr marL="342900" indent="-342900">
              <a:lnSpc>
                <a:spcPct val="90000"/>
              </a:lnSpc>
              <a:spcAft>
                <a:spcPts val="600"/>
              </a:spcAft>
              <a:buFont typeface="Arial" panose="020B0604020202020204" pitchFamily="34" charset="0"/>
              <a:buChar char="•"/>
            </a:pPr>
            <a:r>
              <a:rPr lang="en-US" sz="2400" dirty="0">
                <a:latin typeface="MS Reference Sans Serif" panose="020B0604030504040204" pitchFamily="34" charset="0"/>
              </a:rPr>
              <a:t>Based on the individual </a:t>
            </a:r>
          </a:p>
          <a:p>
            <a:pPr marL="800100" lvl="1" indent="-342900">
              <a:lnSpc>
                <a:spcPct val="90000"/>
              </a:lnSpc>
              <a:spcAft>
                <a:spcPts val="600"/>
              </a:spcAft>
              <a:buFont typeface="Arial" panose="020B0604020202020204" pitchFamily="34" charset="0"/>
              <a:buChar char="•"/>
            </a:pPr>
            <a:r>
              <a:rPr lang="en-US" sz="2400" dirty="0">
                <a:latin typeface="MS Reference Sans Serif" panose="020B0604030504040204" pitchFamily="34" charset="0"/>
              </a:rPr>
              <a:t>Each person has an account</a:t>
            </a:r>
          </a:p>
          <a:p>
            <a:pPr marL="342900" indent="-342900">
              <a:lnSpc>
                <a:spcPct val="90000"/>
              </a:lnSpc>
              <a:spcAft>
                <a:spcPts val="600"/>
              </a:spcAft>
              <a:buFont typeface="Arial" panose="020B0604020202020204" pitchFamily="34" charset="0"/>
              <a:buChar char="•"/>
            </a:pPr>
            <a:r>
              <a:rPr lang="en-US" sz="2400" dirty="0">
                <a:latin typeface="MS Reference Sans Serif" panose="020B0604030504040204" pitchFamily="34" charset="0"/>
              </a:rPr>
              <a:t>Accounts have access to objects</a:t>
            </a:r>
          </a:p>
          <a:p>
            <a:pPr>
              <a:lnSpc>
                <a:spcPct val="90000"/>
              </a:lnSpc>
              <a:spcAft>
                <a:spcPts val="600"/>
              </a:spcAft>
            </a:pPr>
            <a:endParaRPr lang="en-US" sz="2400" dirty="0">
              <a:latin typeface="MS Reference Sans Serif" panose="020B0604030504040204" pitchFamily="34" charset="0"/>
            </a:endParaRPr>
          </a:p>
          <a:p>
            <a:pPr>
              <a:lnSpc>
                <a:spcPct val="90000"/>
              </a:lnSpc>
              <a:spcAft>
                <a:spcPts val="600"/>
              </a:spcAft>
            </a:pPr>
            <a:endParaRPr lang="en-US" sz="2400" dirty="0">
              <a:latin typeface="MS Reference Sans Serif" panose="020B0604030504040204" pitchFamily="34" charset="0"/>
            </a:endParaRPr>
          </a:p>
          <a:p>
            <a:pPr>
              <a:lnSpc>
                <a:spcPct val="90000"/>
              </a:lnSpc>
              <a:spcAft>
                <a:spcPts val="600"/>
              </a:spcAft>
            </a:pPr>
            <a:endParaRPr lang="en-US" sz="2400" dirty="0">
              <a:gradFill>
                <a:gsLst>
                  <a:gs pos="2917">
                    <a:schemeClr val="tx1"/>
                  </a:gs>
                  <a:gs pos="30000">
                    <a:schemeClr val="tx1"/>
                  </a:gs>
                </a:gsLst>
                <a:lin ang="5400000" scaled="0"/>
              </a:gradFill>
              <a:latin typeface="MS Reference Sans Serif" panose="020B0604030504040204" pitchFamily="34" charset="0"/>
            </a:endParaRPr>
          </a:p>
        </p:txBody>
      </p:sp>
    </p:spTree>
    <p:extLst>
      <p:ext uri="{BB962C8B-B14F-4D97-AF65-F5344CB8AC3E}">
        <p14:creationId xmlns:p14="http://schemas.microsoft.com/office/powerpoint/2010/main" val="1695597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0" y="304800"/>
            <a:ext cx="11409573" cy="1060863"/>
          </a:xfrm>
        </p:spPr>
        <p:txBody>
          <a:bodyPr/>
          <a:lstStyle/>
          <a:p>
            <a:r>
              <a:rPr lang="en-US" dirty="0">
                <a:solidFill>
                  <a:srgbClr val="293352"/>
                </a:solidFill>
                <a:latin typeface="MS Reference Sans Serif" panose="020B0604030504040204" pitchFamily="34" charset="0"/>
              </a:rPr>
              <a:t>Why access is important</a:t>
            </a:r>
          </a:p>
        </p:txBody>
      </p:sp>
      <p:cxnSp>
        <p:nvCxnSpPr>
          <p:cNvPr id="28" name="Straight Connector 27">
            <a:extLst>
              <a:ext uri="{FF2B5EF4-FFF2-40B4-BE49-F238E27FC236}">
                <a16:creationId xmlns:a16="http://schemas.microsoft.com/office/drawing/2014/main" id="{CE6E2E1A-D771-4E0F-8678-AB41F8E9E197}"/>
              </a:ext>
            </a:extLst>
          </p:cNvPr>
          <p:cNvCxnSpPr/>
          <p:nvPr/>
        </p:nvCxnSpPr>
        <p:spPr>
          <a:xfrm>
            <a:off x="1730600" y="914400"/>
            <a:ext cx="8556400" cy="0"/>
          </a:xfrm>
          <a:prstGeom prst="line">
            <a:avLst/>
          </a:prstGeom>
          <a:ln>
            <a:solidFill>
              <a:srgbClr val="C0000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E4E86756-5A4D-4F5D-B187-4790AA8B82B2}"/>
              </a:ext>
            </a:extLst>
          </p:cNvPr>
          <p:cNvSpPr txBox="1"/>
          <p:nvPr/>
        </p:nvSpPr>
        <p:spPr>
          <a:xfrm>
            <a:off x="304800" y="1219200"/>
            <a:ext cx="11049000" cy="5053691"/>
          </a:xfrm>
          <a:prstGeom prst="rect">
            <a:avLst/>
          </a:prstGeom>
          <a:noFill/>
        </p:spPr>
        <p:txBody>
          <a:bodyPr wrap="square" lIns="182880" tIns="146304" rIns="182880" bIns="146304" rtlCol="0">
            <a:spAutoFit/>
          </a:bodyPr>
          <a:lstStyle/>
          <a:p>
            <a:pPr>
              <a:lnSpc>
                <a:spcPct val="90000"/>
              </a:lnSpc>
              <a:spcAft>
                <a:spcPts val="600"/>
              </a:spcAft>
            </a:pPr>
            <a:r>
              <a:rPr lang="en-US" sz="2400" dirty="0">
                <a:latin typeface="MS Reference Sans Serif" panose="020B0604030504040204" pitchFamily="34" charset="0"/>
              </a:rPr>
              <a:t>RBAC </a:t>
            </a:r>
          </a:p>
          <a:p>
            <a:pPr marL="342900" indent="-342900">
              <a:lnSpc>
                <a:spcPct val="90000"/>
              </a:lnSpc>
              <a:spcAft>
                <a:spcPts val="600"/>
              </a:spcAft>
              <a:buFont typeface="Arial" panose="020B0604020202020204" pitchFamily="34" charset="0"/>
              <a:buChar char="•"/>
            </a:pPr>
            <a:r>
              <a:rPr lang="en-US" sz="2400" dirty="0">
                <a:latin typeface="MS Reference Sans Serif" panose="020B0604030504040204" pitchFamily="34" charset="0"/>
              </a:rPr>
              <a:t>As administrators shift and rotate roles, they create different role groups with different access across the domain(s)</a:t>
            </a:r>
          </a:p>
          <a:p>
            <a:pPr marL="800100" lvl="1" indent="-342900">
              <a:lnSpc>
                <a:spcPct val="90000"/>
              </a:lnSpc>
              <a:spcAft>
                <a:spcPts val="600"/>
              </a:spcAft>
              <a:buFont typeface="Arial" panose="020B0604020202020204" pitchFamily="34" charset="0"/>
              <a:buChar char="•"/>
            </a:pPr>
            <a:r>
              <a:rPr lang="en-US" sz="2400" dirty="0">
                <a:latin typeface="MS Reference Sans Serif" panose="020B0604030504040204" pitchFamily="34" charset="0"/>
              </a:rPr>
              <a:t>Ex: Helpdesk – reset passwords</a:t>
            </a:r>
          </a:p>
          <a:p>
            <a:pPr marL="800100" lvl="1" indent="-342900">
              <a:lnSpc>
                <a:spcPct val="90000"/>
              </a:lnSpc>
              <a:spcAft>
                <a:spcPts val="600"/>
              </a:spcAft>
              <a:buFont typeface="Arial" panose="020B0604020202020204" pitchFamily="34" charset="0"/>
              <a:buChar char="•"/>
            </a:pPr>
            <a:r>
              <a:rPr lang="en-US" sz="2400" dirty="0">
                <a:latin typeface="MS Reference Sans Serif" panose="020B0604030504040204" pitchFamily="34" charset="0"/>
              </a:rPr>
              <a:t>Ex: Server Team – log on to servers</a:t>
            </a:r>
          </a:p>
          <a:p>
            <a:pPr lvl="1">
              <a:lnSpc>
                <a:spcPct val="90000"/>
              </a:lnSpc>
              <a:spcAft>
                <a:spcPts val="600"/>
              </a:spcAft>
            </a:pPr>
            <a:endParaRPr lang="en-US" sz="2400" dirty="0">
              <a:latin typeface="MS Reference Sans Serif" panose="020B0604030504040204" pitchFamily="34" charset="0"/>
            </a:endParaRPr>
          </a:p>
          <a:p>
            <a:pPr>
              <a:lnSpc>
                <a:spcPct val="90000"/>
              </a:lnSpc>
              <a:spcAft>
                <a:spcPts val="600"/>
              </a:spcAft>
            </a:pPr>
            <a:r>
              <a:rPr lang="en-US" sz="2400" dirty="0">
                <a:latin typeface="MS Reference Sans Serif" panose="020B0604030504040204" pitchFamily="34" charset="0"/>
              </a:rPr>
              <a:t>Privilege creep </a:t>
            </a:r>
          </a:p>
          <a:p>
            <a:pPr marL="342900" indent="-342900">
              <a:lnSpc>
                <a:spcPct val="90000"/>
              </a:lnSpc>
              <a:spcAft>
                <a:spcPts val="600"/>
              </a:spcAft>
              <a:buFont typeface="Arial" panose="020B0604020202020204" pitchFamily="34" charset="0"/>
              <a:buChar char="•"/>
            </a:pPr>
            <a:r>
              <a:rPr lang="en-US" sz="2400" dirty="0">
                <a:latin typeface="MS Reference Sans Serif" panose="020B0604030504040204" pitchFamily="34" charset="0"/>
              </a:rPr>
              <a:t>Over time accounts gain more and more to objects. </a:t>
            </a:r>
          </a:p>
          <a:p>
            <a:pPr marL="342900" indent="-342900">
              <a:lnSpc>
                <a:spcPct val="90000"/>
              </a:lnSpc>
              <a:spcAft>
                <a:spcPts val="600"/>
              </a:spcAft>
              <a:buFont typeface="Arial" panose="020B0604020202020204" pitchFamily="34" charset="0"/>
              <a:buChar char="•"/>
            </a:pPr>
            <a:r>
              <a:rPr lang="en-US" sz="2400" dirty="0">
                <a:latin typeface="MS Reference Sans Serif" panose="020B0604030504040204" pitchFamily="34" charset="0"/>
              </a:rPr>
              <a:t>The rights are often overlooked and unknown by owners of AD</a:t>
            </a:r>
          </a:p>
          <a:p>
            <a:pPr lvl="1">
              <a:lnSpc>
                <a:spcPct val="90000"/>
              </a:lnSpc>
              <a:spcAft>
                <a:spcPts val="600"/>
              </a:spcAft>
            </a:pPr>
            <a:endParaRPr lang="en-US" sz="2400" dirty="0">
              <a:latin typeface="MS Reference Sans Serif" panose="020B0604030504040204" pitchFamily="34" charset="0"/>
            </a:endParaRPr>
          </a:p>
          <a:p>
            <a:pPr>
              <a:lnSpc>
                <a:spcPct val="90000"/>
              </a:lnSpc>
              <a:spcAft>
                <a:spcPts val="600"/>
              </a:spcAft>
            </a:pPr>
            <a:endParaRPr lang="en-US" sz="2400" dirty="0">
              <a:latin typeface="MS Reference Sans Serif" panose="020B0604030504040204" pitchFamily="34" charset="0"/>
            </a:endParaRPr>
          </a:p>
          <a:p>
            <a:pPr>
              <a:lnSpc>
                <a:spcPct val="90000"/>
              </a:lnSpc>
              <a:spcAft>
                <a:spcPts val="600"/>
              </a:spcAft>
            </a:pPr>
            <a:endParaRPr lang="en-US" sz="2400" dirty="0">
              <a:gradFill>
                <a:gsLst>
                  <a:gs pos="2917">
                    <a:schemeClr val="tx1"/>
                  </a:gs>
                  <a:gs pos="30000">
                    <a:schemeClr val="tx1"/>
                  </a:gs>
                </a:gsLst>
                <a:lin ang="5400000" scaled="0"/>
              </a:gradFill>
              <a:latin typeface="MS Reference Sans Serif" panose="020B0604030504040204" pitchFamily="34" charset="0"/>
            </a:endParaRPr>
          </a:p>
        </p:txBody>
      </p:sp>
    </p:spTree>
    <p:extLst>
      <p:ext uri="{BB962C8B-B14F-4D97-AF65-F5344CB8AC3E}">
        <p14:creationId xmlns:p14="http://schemas.microsoft.com/office/powerpoint/2010/main" val="13285112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0" y="304800"/>
            <a:ext cx="11409573" cy="1060863"/>
          </a:xfrm>
        </p:spPr>
        <p:txBody>
          <a:bodyPr/>
          <a:lstStyle/>
          <a:p>
            <a:r>
              <a:rPr lang="en-US" dirty="0">
                <a:solidFill>
                  <a:srgbClr val="293352"/>
                </a:solidFill>
                <a:latin typeface="MS Reference Sans Serif" panose="020B0604030504040204" pitchFamily="34" charset="0"/>
              </a:rPr>
              <a:t>Why access is important</a:t>
            </a:r>
          </a:p>
        </p:txBody>
      </p:sp>
      <p:cxnSp>
        <p:nvCxnSpPr>
          <p:cNvPr id="28" name="Straight Connector 27">
            <a:extLst>
              <a:ext uri="{FF2B5EF4-FFF2-40B4-BE49-F238E27FC236}">
                <a16:creationId xmlns:a16="http://schemas.microsoft.com/office/drawing/2014/main" id="{CE6E2E1A-D771-4E0F-8678-AB41F8E9E197}"/>
              </a:ext>
            </a:extLst>
          </p:cNvPr>
          <p:cNvCxnSpPr/>
          <p:nvPr/>
        </p:nvCxnSpPr>
        <p:spPr>
          <a:xfrm>
            <a:off x="1730600" y="914400"/>
            <a:ext cx="8556400" cy="0"/>
          </a:xfrm>
          <a:prstGeom prst="line">
            <a:avLst/>
          </a:prstGeom>
          <a:ln>
            <a:solidFill>
              <a:srgbClr val="C0000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E4E86756-5A4D-4F5D-B187-4790AA8B82B2}"/>
              </a:ext>
            </a:extLst>
          </p:cNvPr>
          <p:cNvSpPr txBox="1"/>
          <p:nvPr/>
        </p:nvSpPr>
        <p:spPr>
          <a:xfrm>
            <a:off x="304800" y="1219200"/>
            <a:ext cx="11049000" cy="2597634"/>
          </a:xfrm>
          <a:prstGeom prst="rect">
            <a:avLst/>
          </a:prstGeom>
          <a:noFill/>
        </p:spPr>
        <p:txBody>
          <a:bodyPr wrap="square" lIns="182880" tIns="146304" rIns="182880" bIns="146304" rtlCol="0">
            <a:spAutoFit/>
          </a:bodyPr>
          <a:lstStyle/>
          <a:p>
            <a:pPr>
              <a:lnSpc>
                <a:spcPct val="90000"/>
              </a:lnSpc>
              <a:spcAft>
                <a:spcPts val="600"/>
              </a:spcAft>
            </a:pPr>
            <a:r>
              <a:rPr lang="en-US" sz="2400" dirty="0">
                <a:latin typeface="MS Reference Sans Serif" panose="020B0604030504040204" pitchFamily="34" charset="0"/>
              </a:rPr>
              <a:t>With users gaining more and more access to objects; computers, groups and other users, attackers have more areas to exploit</a:t>
            </a:r>
          </a:p>
          <a:p>
            <a:pPr>
              <a:lnSpc>
                <a:spcPct val="90000"/>
              </a:lnSpc>
              <a:spcAft>
                <a:spcPts val="600"/>
              </a:spcAft>
            </a:pPr>
            <a:endParaRPr lang="en-US" sz="2400" dirty="0">
              <a:latin typeface="MS Reference Sans Serif" panose="020B0604030504040204" pitchFamily="34" charset="0"/>
            </a:endParaRPr>
          </a:p>
          <a:p>
            <a:pPr>
              <a:lnSpc>
                <a:spcPct val="90000"/>
              </a:lnSpc>
              <a:spcAft>
                <a:spcPts val="600"/>
              </a:spcAft>
            </a:pPr>
            <a:endParaRPr lang="en-US" sz="2400" dirty="0">
              <a:latin typeface="MS Reference Sans Serif" panose="020B0604030504040204" pitchFamily="34" charset="0"/>
            </a:endParaRPr>
          </a:p>
          <a:p>
            <a:pPr>
              <a:lnSpc>
                <a:spcPct val="90000"/>
              </a:lnSpc>
              <a:spcAft>
                <a:spcPts val="600"/>
              </a:spcAft>
            </a:pPr>
            <a:endParaRPr lang="en-US" sz="2400" dirty="0">
              <a:latin typeface="MS Reference Sans Serif" panose="020B0604030504040204" pitchFamily="34" charset="0"/>
            </a:endParaRPr>
          </a:p>
          <a:p>
            <a:pPr>
              <a:lnSpc>
                <a:spcPct val="90000"/>
              </a:lnSpc>
              <a:spcAft>
                <a:spcPts val="600"/>
              </a:spcAft>
            </a:pPr>
            <a:endParaRPr lang="en-US" sz="2400" dirty="0">
              <a:gradFill>
                <a:gsLst>
                  <a:gs pos="2917">
                    <a:schemeClr val="tx1"/>
                  </a:gs>
                  <a:gs pos="30000">
                    <a:schemeClr val="tx1"/>
                  </a:gs>
                </a:gsLst>
                <a:lin ang="5400000" scaled="0"/>
              </a:gradFill>
              <a:latin typeface="MS Reference Sans Serif" panose="020B0604030504040204" pitchFamily="34" charset="0"/>
            </a:endParaRPr>
          </a:p>
        </p:txBody>
      </p:sp>
    </p:spTree>
    <p:extLst>
      <p:ext uri="{BB962C8B-B14F-4D97-AF65-F5344CB8AC3E}">
        <p14:creationId xmlns:p14="http://schemas.microsoft.com/office/powerpoint/2010/main" val="23730527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47800" y="304800"/>
            <a:ext cx="11485773" cy="1060863"/>
          </a:xfrm>
        </p:spPr>
        <p:txBody>
          <a:bodyPr/>
          <a:lstStyle/>
          <a:p>
            <a:r>
              <a:rPr lang="en-US" dirty="0">
                <a:solidFill>
                  <a:srgbClr val="293352"/>
                </a:solidFill>
                <a:latin typeface="MS Reference Sans Serif" panose="020B0604030504040204" pitchFamily="34" charset="0"/>
              </a:rPr>
              <a:t>A.D. – What usually happens	</a:t>
            </a:r>
          </a:p>
        </p:txBody>
      </p:sp>
      <p:cxnSp>
        <p:nvCxnSpPr>
          <p:cNvPr id="28" name="Straight Connector 27">
            <a:extLst>
              <a:ext uri="{FF2B5EF4-FFF2-40B4-BE49-F238E27FC236}">
                <a16:creationId xmlns:a16="http://schemas.microsoft.com/office/drawing/2014/main" id="{CE6E2E1A-D771-4E0F-8678-AB41F8E9E197}"/>
              </a:ext>
            </a:extLst>
          </p:cNvPr>
          <p:cNvCxnSpPr/>
          <p:nvPr/>
        </p:nvCxnSpPr>
        <p:spPr>
          <a:xfrm>
            <a:off x="1730600" y="914400"/>
            <a:ext cx="8556400" cy="0"/>
          </a:xfrm>
          <a:prstGeom prst="line">
            <a:avLst/>
          </a:prstGeom>
          <a:ln>
            <a:solidFill>
              <a:srgbClr val="C0000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E4E86756-5A4D-4F5D-B187-4790AA8B82B2}"/>
              </a:ext>
            </a:extLst>
          </p:cNvPr>
          <p:cNvSpPr txBox="1"/>
          <p:nvPr/>
        </p:nvSpPr>
        <p:spPr>
          <a:xfrm>
            <a:off x="304800" y="1219200"/>
            <a:ext cx="11049000" cy="3416320"/>
          </a:xfrm>
          <a:prstGeom prst="rect">
            <a:avLst/>
          </a:prstGeom>
          <a:noFill/>
        </p:spPr>
        <p:txBody>
          <a:bodyPr wrap="square" lIns="182880" tIns="146304" rIns="182880" bIns="146304" rtlCol="0">
            <a:spAutoFit/>
          </a:bodyPr>
          <a:lstStyle/>
          <a:p>
            <a:pPr>
              <a:lnSpc>
                <a:spcPct val="90000"/>
              </a:lnSpc>
              <a:spcAft>
                <a:spcPts val="600"/>
              </a:spcAft>
            </a:pPr>
            <a:r>
              <a:rPr lang="en-US" sz="2400" dirty="0">
                <a:latin typeface="MS Reference Sans Serif" panose="020B0604030504040204" pitchFamily="34" charset="0"/>
              </a:rPr>
              <a:t>More and more users on the domain have privileges</a:t>
            </a:r>
          </a:p>
          <a:p>
            <a:pPr>
              <a:lnSpc>
                <a:spcPct val="90000"/>
              </a:lnSpc>
              <a:spcAft>
                <a:spcPts val="600"/>
              </a:spcAft>
            </a:pPr>
            <a:endParaRPr lang="en-US" sz="2400" dirty="0">
              <a:latin typeface="MS Reference Sans Serif" panose="020B0604030504040204" pitchFamily="34" charset="0"/>
            </a:endParaRPr>
          </a:p>
          <a:p>
            <a:pPr>
              <a:lnSpc>
                <a:spcPct val="90000"/>
              </a:lnSpc>
              <a:spcAft>
                <a:spcPts val="600"/>
              </a:spcAft>
            </a:pPr>
            <a:r>
              <a:rPr lang="en-US" sz="2400" dirty="0">
                <a:latin typeface="MS Reference Sans Serif" panose="020B0604030504040204" pitchFamily="34" charset="0"/>
              </a:rPr>
              <a:t>User rights sit idle and can be used by anyone with access to that account, group, or computer</a:t>
            </a:r>
          </a:p>
          <a:p>
            <a:pPr>
              <a:lnSpc>
                <a:spcPct val="90000"/>
              </a:lnSpc>
              <a:spcAft>
                <a:spcPts val="600"/>
              </a:spcAft>
            </a:pPr>
            <a:endParaRPr lang="en-US" sz="2400" dirty="0">
              <a:latin typeface="MS Reference Sans Serif" panose="020B0604030504040204" pitchFamily="34" charset="0"/>
            </a:endParaRPr>
          </a:p>
          <a:p>
            <a:pPr>
              <a:lnSpc>
                <a:spcPct val="90000"/>
              </a:lnSpc>
              <a:spcAft>
                <a:spcPts val="600"/>
              </a:spcAft>
            </a:pPr>
            <a:endParaRPr lang="en-US" sz="2400" dirty="0">
              <a:latin typeface="MS Reference Sans Serif" panose="020B0604030504040204" pitchFamily="34" charset="0"/>
            </a:endParaRPr>
          </a:p>
          <a:p>
            <a:pPr>
              <a:lnSpc>
                <a:spcPct val="90000"/>
              </a:lnSpc>
              <a:spcAft>
                <a:spcPts val="600"/>
              </a:spcAft>
            </a:pPr>
            <a:endParaRPr lang="en-US" sz="2400" dirty="0">
              <a:latin typeface="MS Reference Sans Serif" panose="020B0604030504040204" pitchFamily="34" charset="0"/>
            </a:endParaRPr>
          </a:p>
          <a:p>
            <a:pPr>
              <a:lnSpc>
                <a:spcPct val="90000"/>
              </a:lnSpc>
              <a:spcAft>
                <a:spcPts val="600"/>
              </a:spcAft>
            </a:pPr>
            <a:endParaRPr lang="en-US" sz="2400" dirty="0">
              <a:gradFill>
                <a:gsLst>
                  <a:gs pos="2917">
                    <a:schemeClr val="tx1"/>
                  </a:gs>
                  <a:gs pos="30000">
                    <a:schemeClr val="tx1"/>
                  </a:gs>
                </a:gsLst>
                <a:lin ang="5400000" scaled="0"/>
              </a:gradFill>
              <a:latin typeface="MS Reference Sans Serif" panose="020B0604030504040204" pitchFamily="34" charset="0"/>
            </a:endParaRPr>
          </a:p>
        </p:txBody>
      </p:sp>
    </p:spTree>
    <p:extLst>
      <p:ext uri="{BB962C8B-B14F-4D97-AF65-F5344CB8AC3E}">
        <p14:creationId xmlns:p14="http://schemas.microsoft.com/office/powerpoint/2010/main" val="3362225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8650" y="304800"/>
            <a:ext cx="10344149" cy="1060863"/>
          </a:xfrm>
        </p:spPr>
        <p:txBody>
          <a:bodyPr/>
          <a:lstStyle/>
          <a:p>
            <a:r>
              <a:rPr lang="en-US" dirty="0">
                <a:solidFill>
                  <a:srgbClr val="293352"/>
                </a:solidFill>
                <a:latin typeface="MS Reference Sans Serif" panose="020B0604030504040204" pitchFamily="34" charset="0"/>
              </a:rPr>
              <a:t>Microsoft’s Solution – ESAE</a:t>
            </a:r>
          </a:p>
        </p:txBody>
      </p:sp>
      <p:cxnSp>
        <p:nvCxnSpPr>
          <p:cNvPr id="28" name="Straight Connector 27">
            <a:extLst>
              <a:ext uri="{FF2B5EF4-FFF2-40B4-BE49-F238E27FC236}">
                <a16:creationId xmlns:a16="http://schemas.microsoft.com/office/drawing/2014/main" id="{CE6E2E1A-D771-4E0F-8678-AB41F8E9E197}"/>
              </a:ext>
            </a:extLst>
          </p:cNvPr>
          <p:cNvCxnSpPr/>
          <p:nvPr/>
        </p:nvCxnSpPr>
        <p:spPr>
          <a:xfrm>
            <a:off x="1730600" y="914400"/>
            <a:ext cx="8556400" cy="0"/>
          </a:xfrm>
          <a:prstGeom prst="line">
            <a:avLst/>
          </a:prstGeom>
          <a:ln>
            <a:solidFill>
              <a:srgbClr val="C0000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DBCF561C-07C4-479E-AACC-E6CD60C2A160}"/>
              </a:ext>
            </a:extLst>
          </p:cNvPr>
          <p:cNvSpPr txBox="1"/>
          <p:nvPr/>
        </p:nvSpPr>
        <p:spPr>
          <a:xfrm>
            <a:off x="304800" y="1219200"/>
            <a:ext cx="10344149" cy="6614118"/>
          </a:xfrm>
          <a:prstGeom prst="rect">
            <a:avLst/>
          </a:prstGeom>
          <a:noFill/>
        </p:spPr>
        <p:txBody>
          <a:bodyPr wrap="square" lIns="182880" tIns="146304" rIns="182880" bIns="146304" rtlCol="0">
            <a:spAutoFit/>
          </a:bodyPr>
          <a:lstStyle/>
          <a:p>
            <a:pPr>
              <a:lnSpc>
                <a:spcPct val="90000"/>
              </a:lnSpc>
              <a:spcAft>
                <a:spcPts val="600"/>
              </a:spcAft>
            </a:pPr>
            <a:r>
              <a:rPr lang="en-US" sz="2400" dirty="0">
                <a:latin typeface="MS Reference Sans Serif" panose="020B0604030504040204" pitchFamily="34" charset="0"/>
              </a:rPr>
              <a:t>Enhanced Security Administrative Environment</a:t>
            </a:r>
          </a:p>
          <a:p>
            <a:pPr>
              <a:lnSpc>
                <a:spcPct val="90000"/>
              </a:lnSpc>
              <a:spcAft>
                <a:spcPts val="600"/>
              </a:spcAft>
            </a:pPr>
            <a:endParaRPr lang="en-US" sz="2400" dirty="0">
              <a:latin typeface="MS Reference Sans Serif" panose="020B0604030504040204" pitchFamily="34" charset="0"/>
            </a:endParaRPr>
          </a:p>
          <a:p>
            <a:pPr marL="342900" indent="-342900">
              <a:lnSpc>
                <a:spcPct val="90000"/>
              </a:lnSpc>
              <a:spcAft>
                <a:spcPts val="600"/>
              </a:spcAft>
              <a:buFont typeface="Arial" panose="020B0604020202020204" pitchFamily="34" charset="0"/>
              <a:buChar char="•"/>
            </a:pPr>
            <a:r>
              <a:rPr lang="en-US" sz="2400" dirty="0">
                <a:latin typeface="MS Reference Sans Serif" panose="020B0604030504040204" pitchFamily="34" charset="0"/>
              </a:rPr>
              <a:t>Helps prevent compromise of administrative credentials from cyber-attacks</a:t>
            </a:r>
          </a:p>
          <a:p>
            <a:pPr marL="342900" indent="-342900">
              <a:lnSpc>
                <a:spcPct val="90000"/>
              </a:lnSpc>
              <a:spcAft>
                <a:spcPts val="600"/>
              </a:spcAft>
              <a:buFont typeface="Arial" panose="020B0604020202020204" pitchFamily="34" charset="0"/>
              <a:buChar char="•"/>
            </a:pPr>
            <a:endParaRPr lang="en-US" sz="2400" dirty="0">
              <a:latin typeface="MS Reference Sans Serif" panose="020B0604030504040204" pitchFamily="34" charset="0"/>
            </a:endParaRPr>
          </a:p>
          <a:p>
            <a:pPr marL="342900" indent="-342900">
              <a:lnSpc>
                <a:spcPct val="90000"/>
              </a:lnSpc>
              <a:spcAft>
                <a:spcPts val="600"/>
              </a:spcAft>
              <a:buFont typeface="Arial" panose="020B0604020202020204" pitchFamily="34" charset="0"/>
              <a:buChar char="•"/>
            </a:pPr>
            <a:r>
              <a:rPr lang="en-US" sz="2400" dirty="0">
                <a:latin typeface="MS Reference Sans Serif" panose="020B0604030504040204" pitchFamily="34" charset="0"/>
              </a:rPr>
              <a:t>Thwart attacks by limiting exposure of admin credentials (Cached Credentials)</a:t>
            </a:r>
          </a:p>
          <a:p>
            <a:pPr marL="342900" indent="-342900">
              <a:lnSpc>
                <a:spcPct val="90000"/>
              </a:lnSpc>
              <a:spcAft>
                <a:spcPts val="600"/>
              </a:spcAft>
              <a:buFont typeface="Arial" panose="020B0604020202020204" pitchFamily="34" charset="0"/>
              <a:buChar char="•"/>
            </a:pPr>
            <a:endParaRPr lang="en-US" sz="2400" dirty="0">
              <a:latin typeface="MS Reference Sans Serif" panose="020B0604030504040204" pitchFamily="34" charset="0"/>
            </a:endParaRPr>
          </a:p>
          <a:p>
            <a:pPr marL="342900" indent="-342900">
              <a:lnSpc>
                <a:spcPct val="90000"/>
              </a:lnSpc>
              <a:spcAft>
                <a:spcPts val="600"/>
              </a:spcAft>
              <a:buFont typeface="Arial" panose="020B0604020202020204" pitchFamily="34" charset="0"/>
              <a:buChar char="•"/>
            </a:pPr>
            <a:r>
              <a:rPr lang="en-US" sz="2400" dirty="0">
                <a:gradFill>
                  <a:gsLst>
                    <a:gs pos="1250">
                      <a:srgbClr val="505050"/>
                    </a:gs>
                    <a:gs pos="100000">
                      <a:srgbClr val="505050"/>
                    </a:gs>
                  </a:gsLst>
                  <a:lin ang="5400000" scaled="0"/>
                </a:gradFill>
                <a:latin typeface="MS Reference Sans Serif" panose="020B0604030504040204" pitchFamily="34" charset="0"/>
              </a:rPr>
              <a:t>Microsoft’s recommended baseline to remediate pass the hash</a:t>
            </a:r>
          </a:p>
          <a:p>
            <a:pPr>
              <a:lnSpc>
                <a:spcPct val="90000"/>
              </a:lnSpc>
              <a:spcAft>
                <a:spcPts val="600"/>
              </a:spcAft>
            </a:pPr>
            <a:endParaRPr lang="en-US" sz="2400" dirty="0"/>
          </a:p>
          <a:p>
            <a:pPr marL="342900" indent="-342900">
              <a:lnSpc>
                <a:spcPct val="90000"/>
              </a:lnSpc>
              <a:spcAft>
                <a:spcPts val="600"/>
              </a:spcAft>
              <a:buFont typeface="Arial" panose="020B0604020202020204" pitchFamily="34" charset="0"/>
              <a:buChar char="•"/>
            </a:pPr>
            <a:endParaRPr lang="en-US" sz="2400" dirty="0"/>
          </a:p>
          <a:p>
            <a:pPr marL="342900" indent="-342900">
              <a:lnSpc>
                <a:spcPct val="90000"/>
              </a:lnSpc>
              <a:spcAft>
                <a:spcPts val="600"/>
              </a:spcAft>
              <a:buFont typeface="Arial" panose="020B0604020202020204" pitchFamily="34" charset="0"/>
              <a:buChar char="•"/>
            </a:pPr>
            <a:endParaRPr lang="en-US" sz="2400" dirty="0"/>
          </a:p>
          <a:p>
            <a:pPr>
              <a:lnSpc>
                <a:spcPct val="90000"/>
              </a:lnSpc>
              <a:spcAft>
                <a:spcPts val="600"/>
              </a:spcAft>
            </a:pPr>
            <a:r>
              <a:rPr lang="en-US" sz="2400" dirty="0"/>
              <a:t>Source: </a:t>
            </a:r>
          </a:p>
          <a:p>
            <a:pPr>
              <a:lnSpc>
                <a:spcPct val="90000"/>
              </a:lnSpc>
              <a:spcAft>
                <a:spcPts val="600"/>
              </a:spcAft>
            </a:pPr>
            <a:r>
              <a:rPr lang="en-US" sz="2400" b="0" dirty="0"/>
              <a:t>https://goo.gl/UqHTJA</a:t>
            </a:r>
            <a:endParaRPr lang="en-US" sz="2400" dirty="0"/>
          </a:p>
          <a:p>
            <a:pPr>
              <a:lnSpc>
                <a:spcPct val="90000"/>
              </a:lnSpc>
              <a:spcAft>
                <a:spcPts val="600"/>
              </a:spcAft>
            </a:pPr>
            <a:endParaRPr lang="en-US" sz="2400" dirty="0"/>
          </a:p>
          <a:p>
            <a:pPr>
              <a:lnSpc>
                <a:spcPct val="90000"/>
              </a:lnSpc>
              <a:spcAft>
                <a:spcPts val="600"/>
              </a:spcAft>
            </a:pPr>
            <a:endParaRPr lang="en-US" sz="2400" dirty="0" err="1">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3511014092"/>
      </p:ext>
    </p:extLst>
  </p:cSld>
  <p:clrMapOvr>
    <a:masterClrMapping/>
  </p:clrMapOvr>
</p:sld>
</file>

<file path=ppt/theme/theme1.xml><?xml version="1.0" encoding="utf-8"?>
<a:theme xmlns:a="http://schemas.openxmlformats.org/drawingml/2006/main" name="LIGHT COLOR TEMPLATE">
  <a:themeElements>
    <a:clrScheme name="Custom 19">
      <a:dk1>
        <a:srgbClr val="505050"/>
      </a:dk1>
      <a:lt1>
        <a:srgbClr val="FFFFFF"/>
      </a:lt1>
      <a:dk2>
        <a:srgbClr val="0078D7"/>
      </a:dk2>
      <a:lt2>
        <a:srgbClr val="EAEAEA"/>
      </a:lt2>
      <a:accent1>
        <a:srgbClr val="0078D7"/>
      </a:accent1>
      <a:accent2>
        <a:srgbClr val="B4009E"/>
      </a:accent2>
      <a:accent3>
        <a:srgbClr val="107C10"/>
      </a:accent3>
      <a:accent4>
        <a:srgbClr val="5C2D91"/>
      </a:accent4>
      <a:accent5>
        <a:srgbClr val="008272"/>
      </a:accent5>
      <a:accent6>
        <a:srgbClr val="D83B01"/>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SVID_TT_BRAND_16-9_LIGHT_Oct_2014.potx" id="{01585BF9-DAFB-4D05-AB61-D5E973BF12D0}" vid="{F7B22F6B-F826-443B-8C90-7F7D36D644D5}"/>
    </a:ext>
  </a:extLst>
</a:theme>
</file>

<file path=ppt/theme/theme2.xml><?xml version="1.0" encoding="utf-8"?>
<a:theme xmlns:a="http://schemas.openxmlformats.org/drawingml/2006/main" name="HUIT PPT Template 1.11.12">
  <a:themeElements>
    <a:clrScheme name="HPAC_Powerpoint 5">
      <a:dk1>
        <a:srgbClr val="000000"/>
      </a:dk1>
      <a:lt1>
        <a:srgbClr val="FFFFFF"/>
      </a:lt1>
      <a:dk2>
        <a:srgbClr val="A51C30"/>
      </a:dk2>
      <a:lt2>
        <a:srgbClr val="BAC5C6"/>
      </a:lt2>
      <a:accent1>
        <a:srgbClr val="8996A0"/>
      </a:accent1>
      <a:accent2>
        <a:srgbClr val="A51C30"/>
      </a:accent2>
      <a:accent3>
        <a:srgbClr val="FFFFFF"/>
      </a:accent3>
      <a:accent4>
        <a:srgbClr val="000000"/>
      </a:accent4>
      <a:accent5>
        <a:srgbClr val="C4C9CD"/>
      </a:accent5>
      <a:accent6>
        <a:srgbClr val="95182A"/>
      </a:accent6>
      <a:hlink>
        <a:srgbClr val="E87D1E"/>
      </a:hlink>
      <a:folHlink>
        <a:srgbClr val="4E84C4"/>
      </a:folHlink>
    </a:clrScheme>
    <a:fontScheme name="HPAC_Powerpoin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HPAC_Powerpoint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HPAC_Powerpoint 2">
        <a:dk1>
          <a:srgbClr val="000000"/>
        </a:dk1>
        <a:lt1>
          <a:srgbClr val="FFFFFF"/>
        </a:lt1>
        <a:dk2>
          <a:srgbClr val="293352"/>
        </a:dk2>
        <a:lt2>
          <a:srgbClr val="F3F3F1"/>
        </a:lt2>
        <a:accent1>
          <a:srgbClr val="8996A0"/>
        </a:accent1>
        <a:accent2>
          <a:srgbClr val="A51C30"/>
        </a:accent2>
        <a:accent3>
          <a:srgbClr val="FFFFFF"/>
        </a:accent3>
        <a:accent4>
          <a:srgbClr val="000000"/>
        </a:accent4>
        <a:accent5>
          <a:srgbClr val="C4C9CD"/>
        </a:accent5>
        <a:accent6>
          <a:srgbClr val="95182A"/>
        </a:accent6>
        <a:hlink>
          <a:srgbClr val="DE7008"/>
        </a:hlink>
        <a:folHlink>
          <a:srgbClr val="4E84C4"/>
        </a:folHlink>
      </a:clrScheme>
      <a:clrMap bg1="lt1" tx1="dk1" bg2="lt2" tx2="dk2" accent1="accent1" accent2="accent2" accent3="accent3" accent4="accent4" accent5="accent5" accent6="accent6" hlink="hlink" folHlink="folHlink"/>
    </a:extraClrScheme>
    <a:extraClrScheme>
      <a:clrScheme name="HPAC_Powerpoint 3">
        <a:dk1>
          <a:srgbClr val="000000"/>
        </a:dk1>
        <a:lt1>
          <a:srgbClr val="FFFFFF"/>
        </a:lt1>
        <a:dk2>
          <a:srgbClr val="293352"/>
        </a:dk2>
        <a:lt2>
          <a:srgbClr val="F3F3F1"/>
        </a:lt2>
        <a:accent1>
          <a:srgbClr val="8996A0"/>
        </a:accent1>
        <a:accent2>
          <a:srgbClr val="A51C30"/>
        </a:accent2>
        <a:accent3>
          <a:srgbClr val="FFFFFF"/>
        </a:accent3>
        <a:accent4>
          <a:srgbClr val="000000"/>
        </a:accent4>
        <a:accent5>
          <a:srgbClr val="C4C9CD"/>
        </a:accent5>
        <a:accent6>
          <a:srgbClr val="95182A"/>
        </a:accent6>
        <a:hlink>
          <a:srgbClr val="52854C"/>
        </a:hlink>
        <a:folHlink>
          <a:srgbClr val="4E84C4"/>
        </a:folHlink>
      </a:clrScheme>
      <a:clrMap bg1="lt1" tx1="dk1" bg2="lt2" tx2="dk2" accent1="accent1" accent2="accent2" accent3="accent3" accent4="accent4" accent5="accent5" accent6="accent6" hlink="hlink" folHlink="folHlink"/>
    </a:extraClrScheme>
    <a:extraClrScheme>
      <a:clrScheme name="HPAC_Powerpoint 4">
        <a:dk1>
          <a:srgbClr val="000000"/>
        </a:dk1>
        <a:lt1>
          <a:srgbClr val="FFFFFF"/>
        </a:lt1>
        <a:dk2>
          <a:srgbClr val="293352"/>
        </a:dk2>
        <a:lt2>
          <a:srgbClr val="F3F3F1"/>
        </a:lt2>
        <a:accent1>
          <a:srgbClr val="8996A0"/>
        </a:accent1>
        <a:accent2>
          <a:srgbClr val="A51C30"/>
        </a:accent2>
        <a:accent3>
          <a:srgbClr val="FFFFFF"/>
        </a:accent3>
        <a:accent4>
          <a:srgbClr val="000000"/>
        </a:accent4>
        <a:accent5>
          <a:srgbClr val="C4C9CD"/>
        </a:accent5>
        <a:accent6>
          <a:srgbClr val="95182A"/>
        </a:accent6>
        <a:hlink>
          <a:srgbClr val="A51C30"/>
        </a:hlink>
        <a:folHlink>
          <a:srgbClr val="4E84C4"/>
        </a:folHlink>
      </a:clrScheme>
      <a:clrMap bg1="lt1" tx1="dk1" bg2="lt2" tx2="dk2" accent1="accent1" accent2="accent2" accent3="accent3" accent4="accent4" accent5="accent5" accent6="accent6" hlink="hlink" folHlink="folHlink"/>
    </a:extraClrScheme>
    <a:extraClrScheme>
      <a:clrScheme name="HPAC_Powerpoint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HPAC_Powerpoint 2">
        <a:dk1>
          <a:srgbClr val="000000"/>
        </a:dk1>
        <a:lt1>
          <a:srgbClr val="FFFFFF"/>
        </a:lt1>
        <a:dk2>
          <a:srgbClr val="293352"/>
        </a:dk2>
        <a:lt2>
          <a:srgbClr val="F3F3F1"/>
        </a:lt2>
        <a:accent1>
          <a:srgbClr val="8996A0"/>
        </a:accent1>
        <a:accent2>
          <a:srgbClr val="A51C30"/>
        </a:accent2>
        <a:accent3>
          <a:srgbClr val="FFFFFF"/>
        </a:accent3>
        <a:accent4>
          <a:srgbClr val="000000"/>
        </a:accent4>
        <a:accent5>
          <a:srgbClr val="C4C9CD"/>
        </a:accent5>
        <a:accent6>
          <a:srgbClr val="95182A"/>
        </a:accent6>
        <a:hlink>
          <a:srgbClr val="DE7008"/>
        </a:hlink>
        <a:folHlink>
          <a:srgbClr val="4E84C4"/>
        </a:folHlink>
      </a:clrScheme>
      <a:clrMap bg1="lt1" tx1="dk1" bg2="lt2" tx2="dk2" accent1="accent1" accent2="accent2" accent3="accent3" accent4="accent4" accent5="accent5" accent6="accent6" hlink="hlink" folHlink="folHlink"/>
    </a:extraClrScheme>
    <a:extraClrScheme>
      <a:clrScheme name="HPAC_Powerpoint 3">
        <a:dk1>
          <a:srgbClr val="000000"/>
        </a:dk1>
        <a:lt1>
          <a:srgbClr val="FFFFFF"/>
        </a:lt1>
        <a:dk2>
          <a:srgbClr val="293352"/>
        </a:dk2>
        <a:lt2>
          <a:srgbClr val="F3F3F1"/>
        </a:lt2>
        <a:accent1>
          <a:srgbClr val="8996A0"/>
        </a:accent1>
        <a:accent2>
          <a:srgbClr val="A51C30"/>
        </a:accent2>
        <a:accent3>
          <a:srgbClr val="FFFFFF"/>
        </a:accent3>
        <a:accent4>
          <a:srgbClr val="000000"/>
        </a:accent4>
        <a:accent5>
          <a:srgbClr val="C4C9CD"/>
        </a:accent5>
        <a:accent6>
          <a:srgbClr val="95182A"/>
        </a:accent6>
        <a:hlink>
          <a:srgbClr val="52854C"/>
        </a:hlink>
        <a:folHlink>
          <a:srgbClr val="4E84C4"/>
        </a:folHlink>
      </a:clrScheme>
      <a:clrMap bg1="lt1" tx1="dk1" bg2="lt2" tx2="dk2" accent1="accent1" accent2="accent2" accent3="accent3" accent4="accent4" accent5="accent5" accent6="accent6" hlink="hlink" folHlink="folHlink"/>
    </a:extraClrScheme>
    <a:extraClrScheme>
      <a:clrScheme name="HPAC_Powerpoint 4">
        <a:dk1>
          <a:srgbClr val="000000"/>
        </a:dk1>
        <a:lt1>
          <a:srgbClr val="FFFFFF"/>
        </a:lt1>
        <a:dk2>
          <a:srgbClr val="293352"/>
        </a:dk2>
        <a:lt2>
          <a:srgbClr val="F3F3F1"/>
        </a:lt2>
        <a:accent1>
          <a:srgbClr val="8996A0"/>
        </a:accent1>
        <a:accent2>
          <a:srgbClr val="A51C30"/>
        </a:accent2>
        <a:accent3>
          <a:srgbClr val="FFFFFF"/>
        </a:accent3>
        <a:accent4>
          <a:srgbClr val="000000"/>
        </a:accent4>
        <a:accent5>
          <a:srgbClr val="C4C9CD"/>
        </a:accent5>
        <a:accent6>
          <a:srgbClr val="95182A"/>
        </a:accent6>
        <a:hlink>
          <a:srgbClr val="A51C30"/>
        </a:hlink>
        <a:folHlink>
          <a:srgbClr val="4E84C4"/>
        </a:folHlink>
      </a:clrScheme>
      <a:clrMap bg1="lt1" tx1="dk1" bg2="lt2" tx2="dk2" accent1="accent1" accent2="accent2" accent3="accent3" accent4="accent4" accent5="accent5" accent6="accent6" hlink="hlink" folHlink="folHlink"/>
    </a:extraClrScheme>
    <a:extraClrScheme>
      <a:clrScheme name="HPAC_Powerpoint 5">
        <a:dk1>
          <a:srgbClr val="000000"/>
        </a:dk1>
        <a:lt1>
          <a:srgbClr val="FFFFFF"/>
        </a:lt1>
        <a:dk2>
          <a:srgbClr val="A51C30"/>
        </a:dk2>
        <a:lt2>
          <a:srgbClr val="BAC5C6"/>
        </a:lt2>
        <a:accent1>
          <a:srgbClr val="8996A0"/>
        </a:accent1>
        <a:accent2>
          <a:srgbClr val="A51C30"/>
        </a:accent2>
        <a:accent3>
          <a:srgbClr val="FFFFFF"/>
        </a:accent3>
        <a:accent4>
          <a:srgbClr val="000000"/>
        </a:accent4>
        <a:accent5>
          <a:srgbClr val="C4C9CD"/>
        </a:accent5>
        <a:accent6>
          <a:srgbClr val="95182A"/>
        </a:accent6>
        <a:hlink>
          <a:srgbClr val="E87D1E"/>
        </a:hlink>
        <a:folHlink>
          <a:srgbClr val="4E84C4"/>
        </a:folHlink>
      </a:clrScheme>
      <a:clrMap bg1="lt1" tx1="dk1" bg2="lt2" tx2="dk2" accent1="accent1" accent2="accent2" accent3="accent3" accent4="accent4" accent5="accent5" accent6="accent6" hlink="hlink" folHlink="folHlink"/>
    </a:extraClrScheme>
    <a:extraClrScheme>
      <a:clrScheme name="HPAC_Powerpoint 6">
        <a:dk1>
          <a:srgbClr val="000000"/>
        </a:dk1>
        <a:lt1>
          <a:srgbClr val="FFFFFF"/>
        </a:lt1>
        <a:dk2>
          <a:srgbClr val="A51C30"/>
        </a:dk2>
        <a:lt2>
          <a:srgbClr val="BAC5C6"/>
        </a:lt2>
        <a:accent1>
          <a:srgbClr val="8996A0"/>
        </a:accent1>
        <a:accent2>
          <a:srgbClr val="A51C30"/>
        </a:accent2>
        <a:accent3>
          <a:srgbClr val="FFFFFF"/>
        </a:accent3>
        <a:accent4>
          <a:srgbClr val="000000"/>
        </a:accent4>
        <a:accent5>
          <a:srgbClr val="C4C9CD"/>
        </a:accent5>
        <a:accent6>
          <a:srgbClr val="95182A"/>
        </a:accent6>
        <a:hlink>
          <a:srgbClr val="293352"/>
        </a:hlink>
        <a:folHlink>
          <a:srgbClr val="4E84C4"/>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MS Brand White 16-9_Dec-2013">
  <a:themeElements>
    <a:clrScheme name="Custom 57">
      <a:dk1>
        <a:srgbClr val="505050"/>
      </a:dk1>
      <a:lt1>
        <a:srgbClr val="FFFFFF"/>
      </a:lt1>
      <a:dk2>
        <a:srgbClr val="002050"/>
      </a:dk2>
      <a:lt2>
        <a:srgbClr val="0072C6"/>
      </a:lt2>
      <a:accent1>
        <a:srgbClr val="0072C6"/>
      </a:accent1>
      <a:accent2>
        <a:srgbClr val="00BCF2"/>
      </a:accent2>
      <a:accent3>
        <a:srgbClr val="008A00"/>
      </a:accent3>
      <a:accent4>
        <a:srgbClr val="7FBA00"/>
      </a:accent4>
      <a:accent5>
        <a:srgbClr val="68217A"/>
      </a:accent5>
      <a:accent6>
        <a:srgbClr val="DC3C00"/>
      </a:accent6>
      <a:hlink>
        <a:srgbClr val="00BCF2"/>
      </a:hlink>
      <a:folHlink>
        <a:srgbClr val="82CAFE"/>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S01877B_Services_Template_Blue_r01.pptx [Read-Only]" id="{9F05EFB9-1617-486C-8ABB-711C74708254}" vid="{AD02F57A-CFDA-4201-BA17-8241C05F4AA4}"/>
    </a:ext>
  </a:extLst>
</a:theme>
</file>

<file path=ppt/theme/theme4.xml><?xml version="1.0" encoding="utf-8"?>
<a:theme xmlns:a="http://schemas.openxmlformats.org/drawingml/2006/main" name="HUIT Closing Thank you Slide">
  <a:themeElements>
    <a:clrScheme name="Harvard Email">
      <a:dk1>
        <a:srgbClr val="1E1E1E"/>
      </a:dk1>
      <a:lt1>
        <a:srgbClr val="FFFFFF"/>
      </a:lt1>
      <a:dk2>
        <a:srgbClr val="293352"/>
      </a:dk2>
      <a:lt2>
        <a:srgbClr val="F3F3F1"/>
      </a:lt2>
      <a:accent1>
        <a:srgbClr val="4E84C4"/>
      </a:accent1>
      <a:accent2>
        <a:srgbClr val="A51C30"/>
      </a:accent2>
      <a:accent3>
        <a:srgbClr val="52854C"/>
      </a:accent3>
      <a:accent4>
        <a:srgbClr val="C3D7A4"/>
      </a:accent4>
      <a:accent5>
        <a:srgbClr val="8C8179"/>
      </a:accent5>
      <a:accent6>
        <a:srgbClr val="8996A0"/>
      </a:accent6>
      <a:hlink>
        <a:srgbClr val="BAC5C6"/>
      </a:hlink>
      <a:folHlink>
        <a:srgbClr val="DE7008"/>
      </a:folHlink>
    </a:clrScheme>
    <a:fontScheme name="Closing Thank you 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losing Thank you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losing Thank you 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losing Thank you 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losing Thank you 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losing Thank you 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losing Thank you 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losing Thank you 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losing Thank you 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losing Thank you 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losing Thank you 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losing Thank you 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losing Thank you 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losing Thank you Slide 13">
        <a:dk1>
          <a:srgbClr val="000000"/>
        </a:dk1>
        <a:lt1>
          <a:srgbClr val="FFFFFF"/>
        </a:lt1>
        <a:dk2>
          <a:srgbClr val="293352"/>
        </a:dk2>
        <a:lt2>
          <a:srgbClr val="F3F3F1"/>
        </a:lt2>
        <a:accent1>
          <a:srgbClr val="8996A0"/>
        </a:accent1>
        <a:accent2>
          <a:srgbClr val="A51C30"/>
        </a:accent2>
        <a:accent3>
          <a:srgbClr val="FFFFFF"/>
        </a:accent3>
        <a:accent4>
          <a:srgbClr val="000000"/>
        </a:accent4>
        <a:accent5>
          <a:srgbClr val="C4C9CD"/>
        </a:accent5>
        <a:accent6>
          <a:srgbClr val="95182A"/>
        </a:accent6>
        <a:hlink>
          <a:srgbClr val="52854C"/>
        </a:hlink>
        <a:folHlink>
          <a:srgbClr val="4E84C4"/>
        </a:folHlink>
      </a:clrScheme>
      <a:clrMap bg1="lt1" tx1="dk1" bg2="lt2" tx2="dk2" accent1="accent1" accent2="accent2" accent3="accent3" accent4="accent4" accent5="accent5" accent6="accent6" hlink="hlink" folHlink="folHlink"/>
    </a:extraClrScheme>
    <a:extraClrScheme>
      <a:clrScheme name="Closing Thank you Slide 14">
        <a:dk1>
          <a:srgbClr val="000000"/>
        </a:dk1>
        <a:lt1>
          <a:srgbClr val="FFFFFF"/>
        </a:lt1>
        <a:dk2>
          <a:srgbClr val="293352"/>
        </a:dk2>
        <a:lt2>
          <a:srgbClr val="F3F3F1"/>
        </a:lt2>
        <a:accent1>
          <a:srgbClr val="8996A0"/>
        </a:accent1>
        <a:accent2>
          <a:srgbClr val="A51C30"/>
        </a:accent2>
        <a:accent3>
          <a:srgbClr val="FFFFFF"/>
        </a:accent3>
        <a:accent4>
          <a:srgbClr val="000000"/>
        </a:accent4>
        <a:accent5>
          <a:srgbClr val="C4C9CD"/>
        </a:accent5>
        <a:accent6>
          <a:srgbClr val="95182A"/>
        </a:accent6>
        <a:hlink>
          <a:srgbClr val="A51C30"/>
        </a:hlink>
        <a:folHlink>
          <a:srgbClr val="4E84C4"/>
        </a:folHlink>
      </a:clrScheme>
      <a:clrMap bg1="lt1" tx1="dk1" bg2="lt2" tx2="dk2" accent1="accent1" accent2="accent2" accent3="accent3" accent4="accent4" accent5="accent5" accent6="accent6" hlink="hlink" folHlink="folHlink"/>
    </a:extraClrScheme>
    <a:extraClrScheme>
      <a:clrScheme name="Closing Thank you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losing Thank you 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losing Thank you 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losing Thank you 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losing Thank you 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losing Thank you 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losing Thank you 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losing Thank you 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losing Thank you 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losing Thank you 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losing Thank you 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losing Thank you 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losing Thank you Slide 13">
        <a:dk1>
          <a:srgbClr val="000000"/>
        </a:dk1>
        <a:lt1>
          <a:srgbClr val="FFFFFF"/>
        </a:lt1>
        <a:dk2>
          <a:srgbClr val="293352"/>
        </a:dk2>
        <a:lt2>
          <a:srgbClr val="F3F3F1"/>
        </a:lt2>
        <a:accent1>
          <a:srgbClr val="8996A0"/>
        </a:accent1>
        <a:accent2>
          <a:srgbClr val="A51C30"/>
        </a:accent2>
        <a:accent3>
          <a:srgbClr val="FFFFFF"/>
        </a:accent3>
        <a:accent4>
          <a:srgbClr val="000000"/>
        </a:accent4>
        <a:accent5>
          <a:srgbClr val="C4C9CD"/>
        </a:accent5>
        <a:accent6>
          <a:srgbClr val="95182A"/>
        </a:accent6>
        <a:hlink>
          <a:srgbClr val="52854C"/>
        </a:hlink>
        <a:folHlink>
          <a:srgbClr val="4E84C4"/>
        </a:folHlink>
      </a:clrScheme>
      <a:clrMap bg1="lt1" tx1="dk1" bg2="lt2" tx2="dk2" accent1="accent1" accent2="accent2" accent3="accent3" accent4="accent4" accent5="accent5" accent6="accent6" hlink="hlink" folHlink="folHlink"/>
    </a:extraClrScheme>
    <a:extraClrScheme>
      <a:clrScheme name="Closing Thank you Slide 14">
        <a:dk1>
          <a:srgbClr val="000000"/>
        </a:dk1>
        <a:lt1>
          <a:srgbClr val="FFFFFF"/>
        </a:lt1>
        <a:dk2>
          <a:srgbClr val="293352"/>
        </a:dk2>
        <a:lt2>
          <a:srgbClr val="F3F3F1"/>
        </a:lt2>
        <a:accent1>
          <a:srgbClr val="8996A0"/>
        </a:accent1>
        <a:accent2>
          <a:srgbClr val="A51C30"/>
        </a:accent2>
        <a:accent3>
          <a:srgbClr val="FFFFFF"/>
        </a:accent3>
        <a:accent4>
          <a:srgbClr val="000000"/>
        </a:accent4>
        <a:accent5>
          <a:srgbClr val="C4C9CD"/>
        </a:accent5>
        <a:accent6>
          <a:srgbClr val="95182A"/>
        </a:accent6>
        <a:hlink>
          <a:srgbClr val="A51C30"/>
        </a:hlink>
        <a:folHlink>
          <a:srgbClr val="4E84C4"/>
        </a:folHlink>
      </a:clrScheme>
      <a:clrMap bg1="lt1" tx1="dk1" bg2="lt2" tx2="dk2" accent1="accent1" accent2="accent2" accent3="accent3" accent4="accent4" accent5="accent5" accent6="accent6" hlink="hlink" folHlink="folHlink"/>
    </a:extraClrScheme>
    <a:extraClrScheme>
      <a:clrScheme name="Closing Thank you Slide 15">
        <a:dk1>
          <a:srgbClr val="000000"/>
        </a:dk1>
        <a:lt1>
          <a:srgbClr val="FFFFFF"/>
        </a:lt1>
        <a:dk2>
          <a:srgbClr val="A51C30"/>
        </a:dk2>
        <a:lt2>
          <a:srgbClr val="BAC5C6"/>
        </a:lt2>
        <a:accent1>
          <a:srgbClr val="8996A0"/>
        </a:accent1>
        <a:accent2>
          <a:srgbClr val="A51C30"/>
        </a:accent2>
        <a:accent3>
          <a:srgbClr val="FFFFFF"/>
        </a:accent3>
        <a:accent4>
          <a:srgbClr val="000000"/>
        </a:accent4>
        <a:accent5>
          <a:srgbClr val="C4C9CD"/>
        </a:accent5>
        <a:accent6>
          <a:srgbClr val="95182A"/>
        </a:accent6>
        <a:hlink>
          <a:srgbClr val="E87D1E"/>
        </a:hlink>
        <a:folHlink>
          <a:srgbClr val="4E84C4"/>
        </a:folHlink>
      </a:clrScheme>
      <a:clrMap bg1="lt1" tx1="dk1" bg2="lt2" tx2="dk2" accent1="accent1" accent2="accent2" accent3="accent3" accent4="accent4" accent5="accent5" accent6="accent6" hlink="hlink" folHlink="folHlink"/>
    </a:extraClrScheme>
    <a:extraClrScheme>
      <a:clrScheme name="Closing Thank you Slide 16">
        <a:dk1>
          <a:srgbClr val="000000"/>
        </a:dk1>
        <a:lt1>
          <a:srgbClr val="FFFFFF"/>
        </a:lt1>
        <a:dk2>
          <a:srgbClr val="A51C30"/>
        </a:dk2>
        <a:lt2>
          <a:srgbClr val="BAC5C6"/>
        </a:lt2>
        <a:accent1>
          <a:srgbClr val="8996A0"/>
        </a:accent1>
        <a:accent2>
          <a:srgbClr val="A51C30"/>
        </a:accent2>
        <a:accent3>
          <a:srgbClr val="FFFFFF"/>
        </a:accent3>
        <a:accent4>
          <a:srgbClr val="000000"/>
        </a:accent4>
        <a:accent5>
          <a:srgbClr val="C4C9CD"/>
        </a:accent5>
        <a:accent6>
          <a:srgbClr val="95182A"/>
        </a:accent6>
        <a:hlink>
          <a:srgbClr val="293352"/>
        </a:hlink>
        <a:folHlink>
          <a:srgbClr val="4E84C4"/>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HPAC TITLE 5">
    <a:dk1>
      <a:srgbClr val="000000"/>
    </a:dk1>
    <a:lt1>
      <a:srgbClr val="FFFFFF"/>
    </a:lt1>
    <a:dk2>
      <a:srgbClr val="A51C30"/>
    </a:dk2>
    <a:lt2>
      <a:srgbClr val="BAC5C6"/>
    </a:lt2>
    <a:accent1>
      <a:srgbClr val="8996A0"/>
    </a:accent1>
    <a:accent2>
      <a:srgbClr val="A51C30"/>
    </a:accent2>
    <a:accent3>
      <a:srgbClr val="FFFFFF"/>
    </a:accent3>
    <a:accent4>
      <a:srgbClr val="000000"/>
    </a:accent4>
    <a:accent5>
      <a:srgbClr val="C4C9CD"/>
    </a:accent5>
    <a:accent6>
      <a:srgbClr val="95182A"/>
    </a:accent6>
    <a:hlink>
      <a:srgbClr val="E87D1E"/>
    </a:hlink>
    <a:folHlink>
      <a:srgbClr val="4E84C4"/>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8B24DAAA90C524F8A47A7D113B61F83" ma:contentTypeVersion="8" ma:contentTypeDescription="Create a new document." ma:contentTypeScope="" ma:versionID="e6e09c456242511e8233597d588a8567">
  <xsd:schema xmlns:xsd="http://www.w3.org/2001/XMLSchema" xmlns:xs="http://www.w3.org/2001/XMLSchema" xmlns:p="http://schemas.microsoft.com/office/2006/metadata/properties" xmlns:ns2="d35994bc-9d77-45e4-88f7-dcd79cdfcd93" xmlns:ns3="0ec1f4b0-be71-439a-b91a-2476dbd745d3" targetNamespace="http://schemas.microsoft.com/office/2006/metadata/properties" ma:root="true" ma:fieldsID="f1a1f1ec90c9a30b5bba82f8f8f34959" ns2:_="" ns3:_="">
    <xsd:import namespace="d35994bc-9d77-45e4-88f7-dcd79cdfcd93"/>
    <xsd:import namespace="0ec1f4b0-be71-439a-b91a-2476dbd745d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3:SharedWithUsers" minOccurs="0"/>
                <xsd:element ref="ns3:SharedWithDetails" minOccurs="0"/>
                <xsd:element ref="ns2:MediaServiceLocatio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5994bc-9d77-45e4-88f7-dcd79cdfcd93"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Location" ma:index="14" nillable="true" ma:displayName="MediaServiceLoca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ec1f4b0-be71-439a-b91a-2476dbd745d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5782BD8-301F-4D8E-A5C9-A61491BBB259}">
  <ds:schemaRefs>
    <ds:schemaRef ds:uri="http://schemas.microsoft.com/sharepoint/v3/contenttype/forms"/>
  </ds:schemaRefs>
</ds:datastoreItem>
</file>

<file path=customXml/itemProps2.xml><?xml version="1.0" encoding="utf-8"?>
<ds:datastoreItem xmlns:ds="http://schemas.openxmlformats.org/officeDocument/2006/customXml" ds:itemID="{DF14EE8E-9147-4F24-AAB6-8D2F28154AC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35994bc-9d77-45e4-88f7-dcd79cdfcd93"/>
    <ds:schemaRef ds:uri="0ec1f4b0-be71-439a-b91a-2476dbd745d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C5D206E-9C8A-4D64-A5B1-C7FF1268012F}">
  <ds:schemaRefs>
    <ds:schemaRef ds:uri="http://purl.org/dc/dcmitype/"/>
    <ds:schemaRef ds:uri="http://schemas.microsoft.com/office/infopath/2007/PartnerControls"/>
    <ds:schemaRef ds:uri="0ec1f4b0-be71-439a-b91a-2476dbd745d3"/>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d35994bc-9d77-45e4-88f7-dcd79cdfcd93"/>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HUIT PPT Template 1.13.12</Template>
  <TotalTime>33281</TotalTime>
  <Words>2163</Words>
  <Application>Microsoft Office PowerPoint</Application>
  <PresentationFormat>Widescreen</PresentationFormat>
  <Paragraphs>414</Paragraphs>
  <Slides>44</Slides>
  <Notes>32</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44</vt:i4>
      </vt:variant>
    </vt:vector>
  </HeadingPairs>
  <TitlesOfParts>
    <vt:vector size="57" baseType="lpstr">
      <vt:lpstr>Arial</vt:lpstr>
      <vt:lpstr>Calibri</vt:lpstr>
      <vt:lpstr>Ebrima</vt:lpstr>
      <vt:lpstr>Lucida Sans Unicode</vt:lpstr>
      <vt:lpstr>MS Reference Sans Serif</vt:lpstr>
      <vt:lpstr>Segoe UI</vt:lpstr>
      <vt:lpstr>Segoe UI Light</vt:lpstr>
      <vt:lpstr>Segoe UI Semilight</vt:lpstr>
      <vt:lpstr>Wingdings</vt:lpstr>
      <vt:lpstr>LIGHT COLOR TEMPLATE</vt:lpstr>
      <vt:lpstr>HUIT PPT Template 1.11.12</vt:lpstr>
      <vt:lpstr>1_MS Brand White 16-9_Dec-2013</vt:lpstr>
      <vt:lpstr>HUIT Closing Thank you Slide</vt:lpstr>
      <vt:lpstr>Secure Active Directory in one day without spending  a single dollar</vt:lpstr>
      <vt:lpstr>Cached Story</vt:lpstr>
      <vt:lpstr>David Rowe</vt:lpstr>
      <vt:lpstr>What is Active Directory?</vt:lpstr>
      <vt:lpstr>Why access is important</vt:lpstr>
      <vt:lpstr>Why access is important</vt:lpstr>
      <vt:lpstr>Why access is important</vt:lpstr>
      <vt:lpstr>A.D. – What usually happens </vt:lpstr>
      <vt:lpstr>Microsoft’s Solution – ESAE</vt:lpstr>
      <vt:lpstr>Takeaway</vt:lpstr>
      <vt:lpstr>Microsoft’s Solution – 3 Stages, 14 steps</vt:lpstr>
      <vt:lpstr>1 Day Security Solution</vt:lpstr>
      <vt:lpstr>Microsoft’s Solution – 3 Stages, 14 steps</vt:lpstr>
      <vt:lpstr>The Breach</vt:lpstr>
      <vt:lpstr>Step #1 Limit Admins</vt:lpstr>
      <vt:lpstr>1. Limit Admins</vt:lpstr>
      <vt:lpstr>Built-in Groups’ Rights Overview</vt:lpstr>
      <vt:lpstr>What is a Shadow Admin?</vt:lpstr>
      <vt:lpstr>Finding Shadow Admins</vt:lpstr>
      <vt:lpstr>Why find and limit # of admins</vt:lpstr>
      <vt:lpstr>Step #2 Separate Admin Accounts</vt:lpstr>
      <vt:lpstr>Tiered Guidelines</vt:lpstr>
      <vt:lpstr>Step #2: Block Admins</vt:lpstr>
      <vt:lpstr>Block Admins: The GPO: Servers</vt:lpstr>
      <vt:lpstr>Step #3: Cached Creds GPO</vt:lpstr>
      <vt:lpstr>Cached Creds Defined</vt:lpstr>
      <vt:lpstr>Cached Creds Vulnerabilities</vt:lpstr>
      <vt:lpstr>Common tools to exploit Cached Creds </vt:lpstr>
      <vt:lpstr>Cached Creds: The GPO: Servers</vt:lpstr>
      <vt:lpstr>Cached Creds: The GPO: Desktops</vt:lpstr>
      <vt:lpstr>Report on your domain’s cache settings</vt:lpstr>
      <vt:lpstr>Report on your domain’s cache settings</vt:lpstr>
      <vt:lpstr>Step #4: LAPS</vt:lpstr>
      <vt:lpstr>LAPS</vt:lpstr>
      <vt:lpstr>LAPS: Reqs #1 and #2</vt:lpstr>
      <vt:lpstr>LAPS: Reqs #3 and #4</vt:lpstr>
      <vt:lpstr>Step #5: Audit and Alert</vt:lpstr>
      <vt:lpstr>Audit</vt:lpstr>
      <vt:lpstr>Alert</vt:lpstr>
      <vt:lpstr>Security Tools </vt:lpstr>
      <vt:lpstr>Groups with ACL permissions on Domain</vt:lpstr>
      <vt:lpstr>Excessive Group Membership Example:  Epic Sunflower</vt:lpstr>
      <vt:lpstr>Questions? </vt:lpstr>
      <vt:lpstr>PowerPoint Presentation</vt:lpstr>
    </vt:vector>
  </TitlesOfParts>
  <Company>Harvard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david_rowe@harvard.edu</dc:creator>
  <cp:lastModifiedBy>Rowe, David P</cp:lastModifiedBy>
  <cp:revision>103</cp:revision>
  <cp:lastPrinted>2019-03-06T15:55:53Z</cp:lastPrinted>
  <dcterms:created xsi:type="dcterms:W3CDTF">2017-10-12T17:06:48Z</dcterms:created>
  <dcterms:modified xsi:type="dcterms:W3CDTF">2019-03-18T17:56:24Z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Ref">
    <vt:lpwstr>https://api.informationprotection.azure.com/api/72f988bf-86f1-41af-91ab-2d7cd011db47</vt:lpwstr>
  </property>
  <property fmtid="{D5CDD505-2E9C-101B-9397-08002B2CF9AE}" pid="5" name="MSIP_Label_f42aa342-8706-4288-bd11-ebb85995028c_SetBy">
    <vt:lpwstr>mheavey@microsoft.com</vt:lpwstr>
  </property>
  <property fmtid="{D5CDD505-2E9C-101B-9397-08002B2CF9AE}" pid="6" name="MSIP_Label_f42aa342-8706-4288-bd11-ebb85995028c_SetDate">
    <vt:lpwstr>2017-10-12T13:06:58.5039619-04:00</vt:lpwstr>
  </property>
  <property fmtid="{D5CDD505-2E9C-101B-9397-08002B2CF9AE}" pid="7" name="MSIP_Label_f42aa342-8706-4288-bd11-ebb85995028c_Name">
    <vt:lpwstr>General</vt:lpwstr>
  </property>
  <property fmtid="{D5CDD505-2E9C-101B-9397-08002B2CF9AE}" pid="8" name="MSIP_Label_f42aa342-8706-4288-bd11-ebb85995028c_Application">
    <vt:lpwstr>Microsoft Azure Information Protection</vt:lpwstr>
  </property>
  <property fmtid="{D5CDD505-2E9C-101B-9397-08002B2CF9AE}" pid="9" name="MSIP_Label_f42aa342-8706-4288-bd11-ebb85995028c_Extended_MSFT_Method">
    <vt:lpwstr>Automatic</vt:lpwstr>
  </property>
  <property fmtid="{D5CDD505-2E9C-101B-9397-08002B2CF9AE}" pid="10" name="Sensitivity">
    <vt:lpwstr>General</vt:lpwstr>
  </property>
  <property fmtid="{D5CDD505-2E9C-101B-9397-08002B2CF9AE}" pid="11" name="ContentTypeId">
    <vt:lpwstr>0x010100B8B24DAAA90C524F8A47A7D113B61F83</vt:lpwstr>
  </property>
  <property fmtid="{D5CDD505-2E9C-101B-9397-08002B2CF9AE}" pid="12" name="_dlc_DocIdItemGuid">
    <vt:lpwstr>91e7e2fa-578d-4520-936a-43dd245b92dc</vt:lpwstr>
  </property>
</Properties>
</file>