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7" r:id="rId12"/>
  </p:sldIdLst>
  <p:sldSz cx="9144000" cy="5143500" type="screen16x9"/>
  <p:notesSz cx="6858000" cy="9144000"/>
  <p:embeddedFontLst>
    <p:embeddedFont>
      <p:font typeface="Raleway" panose="020B0604020202020204" charset="0"/>
      <p:regular r:id="rId14"/>
      <p:bold r:id="rId15"/>
      <p:italic r:id="rId16"/>
      <p:boldItalic r:id="rId17"/>
    </p:embeddedFont>
    <p:embeddedFont>
      <p:font typeface="Lato"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a:t>Student created videos allow instructors to conduct a wide range of assessments, from student presentations to foreign language exercises. Previously, the video production process presented the potential for multiple technical complications in capturing, editing, and sharing videos, which can shift the focus from the learning objectives of an assignment to the technical process of video production. </a:t>
            </a:r>
            <a:endParaRPr/>
          </a:p>
          <a:p>
            <a:pPr marL="0" lvl="0" indent="0" algn="l" rtl="0">
              <a:lnSpc>
                <a:spcPct val="115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45000ce4c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45000ce4c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800">
              <a:solidFill>
                <a:schemeClr val="dk2"/>
              </a:solidFill>
            </a:endParaRPr>
          </a:p>
          <a:p>
            <a:pPr marL="914400" lvl="0" indent="0" algn="l" rtl="0">
              <a:lnSpc>
                <a:spcPct val="115000"/>
              </a:lnSpc>
              <a:spcBef>
                <a:spcPts val="1600"/>
              </a:spcBef>
              <a:spcAft>
                <a:spcPts val="160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3f6d9d59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43f6d9d59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t>The Education Technology Office at Framingham State has focused most of our support for video creation on helping faculty create recordings for their courses. This began with “lecture capture” where faculty would record their live classroom proceedings, and moved towards faculty creating narrated screen recordings that were specifically made to be watched online.</a:t>
            </a:r>
            <a:endParaRPr/>
          </a:p>
          <a:p>
            <a:pPr marL="0" lvl="0" indent="0" algn="l" rtl="0">
              <a:lnSpc>
                <a:spcPct val="115000"/>
              </a:lnSpc>
              <a:spcBef>
                <a:spcPts val="1600"/>
              </a:spcBef>
              <a:spcAft>
                <a:spcPts val="0"/>
              </a:spcAft>
              <a:buClr>
                <a:schemeClr val="dk1"/>
              </a:buClr>
              <a:buSzPts val="1100"/>
              <a:buFont typeface="Arial"/>
              <a:buNone/>
            </a:pPr>
            <a:r>
              <a:rPr lang="en"/>
              <a:t>As video creation tools became easier to use and faculty became more comfortable creating their own materials, interest in having students create videos increased. </a:t>
            </a:r>
            <a:endParaRPr/>
          </a:p>
          <a:p>
            <a:pPr marL="0" lvl="0" indent="0" algn="l" rtl="0">
              <a:lnSpc>
                <a:spcPct val="115000"/>
              </a:lnSpc>
              <a:spcBef>
                <a:spcPts val="1600"/>
              </a:spcBef>
              <a:spcAft>
                <a:spcPts val="0"/>
              </a:spcAft>
              <a:buClr>
                <a:schemeClr val="dk1"/>
              </a:buClr>
              <a:buSzPts val="1100"/>
              <a:buFont typeface="Arial"/>
              <a:buNone/>
            </a:pPr>
            <a:r>
              <a:rPr lang="en"/>
              <a:t>Faculty at FSU saw student created recordings as opportunities to:</a:t>
            </a:r>
            <a:endParaRPr/>
          </a:p>
          <a:p>
            <a:pPr marL="0" lvl="0" indent="0" algn="l" rtl="0">
              <a:lnSpc>
                <a:spcPct val="115000"/>
              </a:lnSpc>
              <a:spcBef>
                <a:spcPts val="1600"/>
              </a:spcBef>
              <a:spcAft>
                <a:spcPts val="0"/>
              </a:spcAft>
              <a:buClr>
                <a:schemeClr val="dk1"/>
              </a:buClr>
              <a:buSzPts val="1100"/>
              <a:buFont typeface="Arial"/>
              <a:buNone/>
            </a:pPr>
            <a:r>
              <a:rPr lang="en"/>
              <a:t> free up class time otherwise spent delivering in-class presentations</a:t>
            </a:r>
            <a:endParaRPr/>
          </a:p>
          <a:p>
            <a:pPr marL="0" lvl="0" indent="0" algn="l" rtl="0">
              <a:lnSpc>
                <a:spcPct val="115000"/>
              </a:lnSpc>
              <a:spcBef>
                <a:spcPts val="1600"/>
              </a:spcBef>
              <a:spcAft>
                <a:spcPts val="0"/>
              </a:spcAft>
              <a:buClr>
                <a:schemeClr val="dk1"/>
              </a:buClr>
              <a:buSzPts val="1100"/>
              <a:buFont typeface="Arial"/>
              <a:buNone/>
            </a:pPr>
            <a:r>
              <a:rPr lang="en"/>
              <a:t>allow students to still deliver presentations in  an online course where students and faculty are available at different times and locations</a:t>
            </a:r>
            <a:endParaRPr/>
          </a:p>
          <a:p>
            <a:pPr marL="0" lvl="0" indent="0" algn="l" rtl="0">
              <a:lnSpc>
                <a:spcPct val="115000"/>
              </a:lnSpc>
              <a:spcBef>
                <a:spcPts val="1600"/>
              </a:spcBef>
              <a:spcAft>
                <a:spcPts val="1600"/>
              </a:spcAft>
              <a:buClr>
                <a:schemeClr val="dk1"/>
              </a:buClr>
              <a:buSzPts val="1100"/>
              <a:buFont typeface="Arial"/>
              <a:buNone/>
            </a:pPr>
            <a:r>
              <a:rPr lang="en"/>
              <a:t>Let faculty review recordings multiple times to allow for easier grading and feedback, and allow classmates to review presentations as a means of review</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049072d1e_0_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049072d1e_0_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t>As faculty have had their students create recordings across multiple courses and for multiple semesters, certain instructional practices have been identified that increase success. These include:</a:t>
            </a:r>
            <a:endParaRPr/>
          </a:p>
          <a:p>
            <a:pPr marL="0" lvl="0" indent="0" algn="l" rtl="0">
              <a:lnSpc>
                <a:spcPct val="115000"/>
              </a:lnSpc>
              <a:spcBef>
                <a:spcPts val="1600"/>
              </a:spcBef>
              <a:spcAft>
                <a:spcPts val="0"/>
              </a:spcAft>
              <a:buClr>
                <a:schemeClr val="dk1"/>
              </a:buClr>
              <a:buSzPts val="1100"/>
              <a:buFont typeface="Arial"/>
              <a:buNone/>
            </a:pPr>
            <a:r>
              <a:rPr lang="en"/>
              <a:t>The instructor having a clear sense of what they want to appear in the finished recording (i.e. a powerpoint slideshow along with the student’s webcam feed, the student’s camera feed alone, just sound etc.)</a:t>
            </a:r>
            <a:endParaRPr/>
          </a:p>
          <a:p>
            <a:pPr marL="0" lvl="0" indent="0" algn="l" rtl="0">
              <a:lnSpc>
                <a:spcPct val="115000"/>
              </a:lnSpc>
              <a:spcBef>
                <a:spcPts val="1600"/>
              </a:spcBef>
              <a:spcAft>
                <a:spcPts val="0"/>
              </a:spcAft>
              <a:buClr>
                <a:schemeClr val="dk1"/>
              </a:buClr>
              <a:buSzPts val="1100"/>
              <a:buFont typeface="Arial"/>
              <a:buNone/>
            </a:pPr>
            <a:r>
              <a:rPr lang="en"/>
              <a:t>The instructor familiarizing themselves with the recording process by using the same tools as the students to make their own recordings</a:t>
            </a:r>
            <a:endParaRPr/>
          </a:p>
          <a:p>
            <a:pPr marL="0" lvl="0" indent="0" algn="l" rtl="0">
              <a:lnSpc>
                <a:spcPct val="115000"/>
              </a:lnSpc>
              <a:spcBef>
                <a:spcPts val="1600"/>
              </a:spcBef>
              <a:spcAft>
                <a:spcPts val="0"/>
              </a:spcAft>
              <a:buClr>
                <a:schemeClr val="dk1"/>
              </a:buClr>
              <a:buSzPts val="1100"/>
              <a:buFont typeface="Arial"/>
              <a:buNone/>
            </a:pPr>
            <a:r>
              <a:rPr lang="en"/>
              <a:t>Providing students a model finished recording</a:t>
            </a:r>
            <a:endParaRPr/>
          </a:p>
          <a:p>
            <a:pPr marL="0" lvl="0" indent="0" algn="l" rtl="0">
              <a:lnSpc>
                <a:spcPct val="115000"/>
              </a:lnSpc>
              <a:spcBef>
                <a:spcPts val="1600"/>
              </a:spcBef>
              <a:spcAft>
                <a:spcPts val="1600"/>
              </a:spcAft>
              <a:buClr>
                <a:schemeClr val="dk1"/>
              </a:buClr>
              <a:buSzPts val="1100"/>
              <a:buFont typeface="Arial"/>
              <a:buNone/>
            </a:pPr>
            <a:r>
              <a:rPr lang="en"/>
              <a:t>Providing detailed , step by step instructions for using the recording tools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49a2590b5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49a2590b5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create a finished recording that is shared among students and an instructor, there are three stages involved. </a:t>
            </a:r>
            <a:endParaRPr/>
          </a:p>
          <a:p>
            <a:pPr marL="0" lvl="0" indent="0" algn="l" rtl="0">
              <a:spcBef>
                <a:spcPts val="0"/>
              </a:spcBef>
              <a:spcAft>
                <a:spcPts val="0"/>
              </a:spcAft>
              <a:buNone/>
            </a:pPr>
            <a:endParaRPr/>
          </a:p>
          <a:p>
            <a:pPr marL="0" lvl="0" indent="0" algn="l" rtl="0">
              <a:spcBef>
                <a:spcPts val="0"/>
              </a:spcBef>
              <a:spcAft>
                <a:spcPts val="0"/>
              </a:spcAft>
              <a:buNone/>
            </a:pPr>
            <a:r>
              <a:rPr lang="en"/>
              <a:t>The first is recording of the initial footage.</a:t>
            </a:r>
            <a:endParaRPr/>
          </a:p>
          <a:p>
            <a:pPr marL="0" lvl="0" indent="0" algn="l" rtl="0">
              <a:spcBef>
                <a:spcPts val="0"/>
              </a:spcBef>
              <a:spcAft>
                <a:spcPts val="0"/>
              </a:spcAft>
              <a:buNone/>
            </a:pPr>
            <a:endParaRPr/>
          </a:p>
          <a:p>
            <a:pPr marL="0" lvl="0" indent="0" algn="l" rtl="0">
              <a:spcBef>
                <a:spcPts val="0"/>
              </a:spcBef>
              <a:spcAft>
                <a:spcPts val="0"/>
              </a:spcAft>
              <a:buNone/>
            </a:pPr>
            <a:r>
              <a:rPr lang="en"/>
              <a:t>The second is editing the footage and providing closed captions</a:t>
            </a:r>
            <a:endParaRPr/>
          </a:p>
          <a:p>
            <a:pPr marL="0" lvl="0" indent="0" algn="l" rtl="0">
              <a:spcBef>
                <a:spcPts val="0"/>
              </a:spcBef>
              <a:spcAft>
                <a:spcPts val="0"/>
              </a:spcAft>
              <a:buNone/>
            </a:pPr>
            <a:endParaRPr/>
          </a:p>
          <a:p>
            <a:pPr marL="0" lvl="0" indent="0" algn="l" rtl="0">
              <a:spcBef>
                <a:spcPts val="0"/>
              </a:spcBef>
              <a:spcAft>
                <a:spcPts val="0"/>
              </a:spcAft>
              <a:buNone/>
            </a:pPr>
            <a:r>
              <a:rPr lang="en"/>
              <a:t>The third is storing the completed video recording and providing a means to link to the video.</a:t>
            </a:r>
            <a:endParaRPr/>
          </a:p>
          <a:p>
            <a:pPr marL="0" lvl="0" indent="0" algn="l" rtl="0">
              <a:spcBef>
                <a:spcPts val="0"/>
              </a:spcBef>
              <a:spcAft>
                <a:spcPts val="0"/>
              </a:spcAft>
              <a:buNone/>
            </a:pPr>
            <a:endParaRPr/>
          </a:p>
          <a:p>
            <a:pPr marL="0" lvl="0" indent="0" algn="l" rtl="0">
              <a:spcBef>
                <a:spcPts val="0"/>
              </a:spcBef>
              <a:spcAft>
                <a:spcPts val="0"/>
              </a:spcAft>
              <a:buNone/>
            </a:pPr>
            <a:r>
              <a:rPr lang="en"/>
              <a:t>At Framingham State University, we use Panopto. The tool can handle all three steps of the process, or start at any point by allowing users to upload edited or unedited footage.</a:t>
            </a:r>
            <a:endParaRPr/>
          </a:p>
          <a:p>
            <a:pPr marL="0" lvl="0" indent="0" algn="l" rtl="0">
              <a:spcBef>
                <a:spcPts val="0"/>
              </a:spcBef>
              <a:spcAft>
                <a:spcPts val="0"/>
              </a:spcAft>
              <a:buNone/>
            </a:pPr>
            <a:endParaRPr/>
          </a:p>
          <a:p>
            <a:pPr marL="0" lvl="0" indent="0" algn="l" rtl="0">
              <a:spcBef>
                <a:spcPts val="0"/>
              </a:spcBef>
              <a:spcAft>
                <a:spcPts val="0"/>
              </a:spcAft>
              <a:buNone/>
            </a:pPr>
            <a:r>
              <a:rPr lang="en"/>
              <a:t>Having a tool that is flexible enough to handle all parts of the process has made support much easier and allows us to go into the storage area of Panopto as System Admins and resolve more complex technical issues. </a:t>
            </a:r>
            <a:endParaRPr/>
          </a:p>
          <a:p>
            <a:pPr marL="0" lvl="0" indent="0" algn="l" rtl="0">
              <a:spcBef>
                <a:spcPts val="0"/>
              </a:spcBef>
              <a:spcAft>
                <a:spcPts val="0"/>
              </a:spcAft>
              <a:buNone/>
            </a:pPr>
            <a:endParaRPr/>
          </a:p>
          <a:p>
            <a:pPr marL="0" lvl="0" indent="0" algn="l" rtl="0">
              <a:spcBef>
                <a:spcPts val="0"/>
              </a:spcBef>
              <a:spcAft>
                <a:spcPts val="0"/>
              </a:spcAft>
              <a:buNone/>
            </a:pPr>
            <a:r>
              <a:rPr lang="en"/>
              <a:t>There are many solutions out there that can handle one of or all of the stages, such as Screencastify , Jing, Youtube. Some are free like Youtube, while some of the more robust solutions like Panopto require a license. Regardless of the tool selected, the technical steps that instructors and students need to follow to create a recording should be clearly defined so adequate support can be provided.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049072d1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5049072d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a:t>Instructors at Framingham State have had students create recordings in a variety of formats.</a:t>
            </a:r>
            <a:endParaRPr/>
          </a:p>
          <a:p>
            <a:pPr marL="0" lvl="0" indent="0" algn="l" rtl="0">
              <a:lnSpc>
                <a:spcPct val="150000"/>
              </a:lnSpc>
              <a:spcBef>
                <a:spcPts val="1600"/>
              </a:spcBef>
              <a:spcAft>
                <a:spcPts val="0"/>
              </a:spcAft>
              <a:buClr>
                <a:schemeClr val="dk1"/>
              </a:buClr>
              <a:buSzPts val="1100"/>
              <a:buFont typeface="Arial"/>
              <a:buNone/>
            </a:pPr>
            <a:r>
              <a:rPr lang="en"/>
              <a:t>Students in an Online HR Management course were asked to create narrated powerpoint presentations that captured from their webcam as well as their screen. The resulting recordings closely matched the format of video lectures that the instructor used. Since the instructor was very comfortable using Panopto, he was able to handle most of the support questions from his students.</a:t>
            </a:r>
            <a:endParaRPr/>
          </a:p>
          <a:p>
            <a:pPr marL="0" lvl="0" indent="0" algn="l" rtl="0">
              <a:lnSpc>
                <a:spcPct val="150000"/>
              </a:lnSpc>
              <a:spcBef>
                <a:spcPts val="1600"/>
              </a:spcBef>
              <a:spcAft>
                <a:spcPts val="0"/>
              </a:spcAft>
              <a:buClr>
                <a:schemeClr val="dk1"/>
              </a:buClr>
              <a:buSzPts val="1100"/>
              <a:buFont typeface="Arial"/>
              <a:buNone/>
            </a:pPr>
            <a:r>
              <a:rPr lang="en"/>
              <a:t>French 101 courses needed a way to record oral exercises. Since the students were predominantly Freshman, using mobile devices to create and upload recordings through the Panopto mobile app helped provide a simplified process and did not require the instructors to be able to provide as much support.</a:t>
            </a:r>
            <a:endParaRPr/>
          </a:p>
          <a:p>
            <a:pPr marL="0" lvl="0" indent="0" algn="l" rtl="0">
              <a:lnSpc>
                <a:spcPct val="150000"/>
              </a:lnSpc>
              <a:spcBef>
                <a:spcPts val="1600"/>
              </a:spcBef>
              <a:spcAft>
                <a:spcPts val="1600"/>
              </a:spcAft>
              <a:buClr>
                <a:schemeClr val="dk1"/>
              </a:buClr>
              <a:buSzPts val="1100"/>
              <a:buFont typeface="Arial"/>
              <a:buNone/>
            </a:pPr>
            <a:r>
              <a:rPr lang="en"/>
              <a:t>A nutrition course had an assignment that asked students to record podcasts covering different nutrients. They had previously used audacity to create the audio recordings, but were running into issues with where to host the files. Using mobile devices to create audio-only recordings that were uploaded to Panopto resolved the issue of how to host the recordings.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3f6d9d59e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3f6d9d59e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Based on what needs to be in the final recording and the level of technical proficiency of both the instructor and students there are three workflows available through the Panopto tool for student assignments.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43fed80b3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43fed80b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Panopto recorder for Windows and Mac is potentially the most technically complicated way to produce a recording, but it is the most flexible in terms of what can be recorded.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43f6d9d59e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43f6d9d59e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Panopto Mobile app uses the built in camera and microphone of the mobile device to capture the initial footage, and then allows it to be edited and shared once it is uploaded to the Panopto server. Video can only be captured from the device camera, and the mobile screen cannot be recorded.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463e60199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463e60199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upload media option allows a finished recording file to be uploaded directly to the Panopto server. The video can still be edited once uploaded, but often the videos uploaded through this option have already been edited in a more powerful tool like iMovie or Adobe Premiere.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D966"/>
              </a:solidFill>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ody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497304" y="1203158"/>
            <a:ext cx="8125328" cy="3070018"/>
          </a:xfrm>
          <a:prstGeom prst="rect">
            <a:avLst/>
          </a:prstGeom>
        </p:spPr>
        <p:txBody>
          <a:bodyPr vert="horz"/>
          <a:lstStyle>
            <a:lvl1pPr marL="342900" indent="-342900">
              <a:buClr>
                <a:srgbClr val="789C4A"/>
              </a:buClr>
              <a:buFont typeface="Arial" panose="020B0604020202020204" pitchFamily="34" charset="0"/>
              <a:buChar char="•"/>
              <a:defRPr>
                <a:solidFill>
                  <a:srgbClr val="524F4F"/>
                </a:solidFill>
              </a:defRPr>
            </a:lvl1pPr>
            <a:lvl2pPr marL="742950" indent="-285750">
              <a:buClr>
                <a:srgbClr val="789C4A"/>
              </a:buClr>
              <a:buFont typeface="Arial" panose="020B0604020202020204" pitchFamily="34" charset="0"/>
              <a:buChar char="•"/>
              <a:defRPr>
                <a:solidFill>
                  <a:srgbClr val="524F4F"/>
                </a:solidFill>
              </a:defRPr>
            </a:lvl2pPr>
            <a:lvl3pPr marL="1143000" indent="-228600">
              <a:buClr>
                <a:srgbClr val="789C4A"/>
              </a:buClr>
              <a:buFont typeface="Arial" panose="020B0604020202020204" pitchFamily="34" charset="0"/>
              <a:buChar char="•"/>
              <a:defRPr>
                <a:solidFill>
                  <a:srgbClr val="524F4F"/>
                </a:solidFill>
              </a:defRPr>
            </a:lvl3pPr>
            <a:lvl4pPr marL="1600200" indent="-228600">
              <a:buClr>
                <a:srgbClr val="789C4A"/>
              </a:buClr>
              <a:buFont typeface="Arial" panose="020B0604020202020204" pitchFamily="34" charset="0"/>
              <a:buChar char="•"/>
              <a:defRPr>
                <a:solidFill>
                  <a:srgbClr val="524F4F"/>
                </a:solidFill>
              </a:defRPr>
            </a:lvl4pPr>
            <a:lvl5pPr marL="2057400" indent="-228600">
              <a:buClr>
                <a:srgbClr val="789C4A"/>
              </a:buClr>
              <a:buFont typeface="Arial" panose="020B0604020202020204" pitchFamily="34" charset="0"/>
              <a:buChar char="•"/>
              <a:defRPr>
                <a:solidFill>
                  <a:srgbClr val="524F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a:xfrm>
            <a:off x="497304" y="250149"/>
            <a:ext cx="8125329" cy="857250"/>
          </a:xfrm>
          <a:prstGeom prst="rect">
            <a:avLst/>
          </a:prstGeom>
        </p:spPr>
        <p:txBody>
          <a:bodyPr vert="horz"/>
          <a:lstStyle>
            <a:lvl1pPr algn="l">
              <a:defRPr sz="4000">
                <a:solidFill>
                  <a:srgbClr val="003B71"/>
                </a:solidFill>
              </a:defRPr>
            </a:lvl1pPr>
          </a:lstStyle>
          <a:p>
            <a:r>
              <a:rPr lang="en-US" dirty="0"/>
              <a:t>Click to edit Master title style</a:t>
            </a:r>
          </a:p>
        </p:txBody>
      </p:sp>
    </p:spTree>
    <p:extLst>
      <p:ext uri="{BB962C8B-B14F-4D97-AF65-F5344CB8AC3E}">
        <p14:creationId xmlns:p14="http://schemas.microsoft.com/office/powerpoint/2010/main" val="4035850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Streamlining Student Video</a:t>
            </a:r>
            <a:endParaRPr dirty="0"/>
          </a:p>
        </p:txBody>
      </p:sp>
      <p:sp>
        <p:nvSpPr>
          <p:cNvPr id="87" name="Google Shape;87;p13"/>
          <p:cNvSpPr txBox="1">
            <a:spLocks noGrp="1"/>
          </p:cNvSpPr>
          <p:nvPr>
            <p:ph type="subTitle" idx="1"/>
          </p:nvPr>
        </p:nvSpPr>
        <p:spPr>
          <a:xfrm>
            <a:off x="729625" y="3172900"/>
            <a:ext cx="7688100" cy="101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Gordon Hall- </a:t>
            </a:r>
            <a:endParaRPr/>
          </a:p>
          <a:p>
            <a:pPr marL="0" lvl="0" indent="0" algn="l" rtl="0">
              <a:spcBef>
                <a:spcPts val="0"/>
              </a:spcBef>
              <a:spcAft>
                <a:spcPts val="0"/>
              </a:spcAft>
              <a:buNone/>
            </a:pPr>
            <a:r>
              <a:rPr lang="en"/>
              <a:t>Technology Specialist</a:t>
            </a:r>
            <a:endParaRPr/>
          </a:p>
          <a:p>
            <a:pPr marL="0" lvl="0" indent="0" algn="l" rtl="0">
              <a:spcBef>
                <a:spcPts val="0"/>
              </a:spcBef>
              <a:spcAft>
                <a:spcPts val="0"/>
              </a:spcAft>
              <a:buNone/>
            </a:pPr>
            <a:r>
              <a:rPr lang="en"/>
              <a:t> Framingham State University </a:t>
            </a:r>
            <a:endParaRPr/>
          </a:p>
        </p:txBody>
      </p:sp>
      <p:sp>
        <p:nvSpPr>
          <p:cNvPr id="2" name="TextBox 1"/>
          <p:cNvSpPr txBox="1"/>
          <p:nvPr/>
        </p:nvSpPr>
        <p:spPr>
          <a:xfrm>
            <a:off x="390939" y="4492487"/>
            <a:ext cx="8521148" cy="400110"/>
          </a:xfrm>
          <a:prstGeom prst="rect">
            <a:avLst/>
          </a:prstGeom>
          <a:noFill/>
        </p:spPr>
        <p:txBody>
          <a:bodyPr wrap="square" rtlCol="0">
            <a:spAutoFit/>
          </a:bodyPr>
          <a:lstStyle/>
          <a:p>
            <a:r>
              <a:rPr lang="en-US" sz="1000" i="1" dirty="0">
                <a:solidFill>
                  <a:schemeClr val="bg2">
                    <a:lumMod val="50000"/>
                    <a:lumOff val="50000"/>
                  </a:schemeClr>
                </a:solidFill>
              </a:rPr>
              <a:t>This presentation leaves copyright of the content to the presenter. Unless otherwise noted in the materials, uploaded content carries the </a:t>
            </a:r>
            <a:r>
              <a:rPr lang="en-US" sz="1000" b="1" i="1" dirty="0">
                <a:solidFill>
                  <a:schemeClr val="bg2">
                    <a:lumMod val="50000"/>
                    <a:lumOff val="50000"/>
                  </a:schemeClr>
                </a:solidFill>
                <a:hlinkClick r:id="rId3"/>
              </a:rPr>
              <a:t>Creative Commons Attribution 4.0 International (CC BY 4.0)</a:t>
            </a:r>
            <a:r>
              <a:rPr lang="en-US" sz="1000" i="1" dirty="0">
                <a:solidFill>
                  <a:schemeClr val="bg2">
                    <a:lumMod val="50000"/>
                    <a:lumOff val="50000"/>
                  </a:schemeClr>
                </a:solidFill>
              </a:rPr>
              <a:t>, which grants usage to the general public, with appropriate credit to the author</a:t>
            </a:r>
            <a:endParaRPr lang="en-US" sz="1000" dirty="0">
              <a:solidFill>
                <a:schemeClr val="bg2">
                  <a:lumMod val="50000"/>
                  <a:lumOff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2"/>
          <p:cNvSpPr txBox="1">
            <a:spLocks noGrp="1"/>
          </p:cNvSpPr>
          <p:nvPr>
            <p:ph type="title"/>
          </p:nvPr>
        </p:nvSpPr>
        <p:spPr>
          <a:xfrm>
            <a:off x="384825" y="556650"/>
            <a:ext cx="83628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Steps to create video assignments</a:t>
            </a:r>
            <a:endParaRPr/>
          </a:p>
        </p:txBody>
      </p:sp>
      <p:sp>
        <p:nvSpPr>
          <p:cNvPr id="175" name="Google Shape;175;p22"/>
          <p:cNvSpPr txBox="1">
            <a:spLocks noGrp="1"/>
          </p:cNvSpPr>
          <p:nvPr>
            <p:ph type="body" idx="1"/>
          </p:nvPr>
        </p:nvSpPr>
        <p:spPr>
          <a:xfrm>
            <a:off x="1796250" y="1469275"/>
            <a:ext cx="5950800" cy="333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1. Define what will be covered in the videos and how they will look</a:t>
            </a:r>
            <a:endParaRPr/>
          </a:p>
        </p:txBody>
      </p:sp>
      <p:sp>
        <p:nvSpPr>
          <p:cNvPr id="176" name="Google Shape;176;p22"/>
          <p:cNvSpPr txBox="1">
            <a:spLocks noGrp="1"/>
          </p:cNvSpPr>
          <p:nvPr>
            <p:ph type="body" idx="1"/>
          </p:nvPr>
        </p:nvSpPr>
        <p:spPr>
          <a:xfrm>
            <a:off x="1804400" y="2111450"/>
            <a:ext cx="6515100" cy="611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2. Select your tools and define the technical process </a:t>
            </a:r>
            <a:endParaRPr/>
          </a:p>
        </p:txBody>
      </p:sp>
      <p:sp>
        <p:nvSpPr>
          <p:cNvPr id="177" name="Google Shape;177;p22"/>
          <p:cNvSpPr txBox="1">
            <a:spLocks noGrp="1"/>
          </p:cNvSpPr>
          <p:nvPr>
            <p:ph type="body" idx="1"/>
          </p:nvPr>
        </p:nvSpPr>
        <p:spPr>
          <a:xfrm>
            <a:off x="1835350" y="2863300"/>
            <a:ext cx="6272700" cy="732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3. Creating a sample recording yourself and use as a model, or find another model video</a:t>
            </a:r>
            <a:endParaRPr/>
          </a:p>
        </p:txBody>
      </p:sp>
      <p:sp>
        <p:nvSpPr>
          <p:cNvPr id="178" name="Google Shape;178;p22"/>
          <p:cNvSpPr txBox="1">
            <a:spLocks noGrp="1"/>
          </p:cNvSpPr>
          <p:nvPr>
            <p:ph type="body" idx="1"/>
          </p:nvPr>
        </p:nvSpPr>
        <p:spPr>
          <a:xfrm>
            <a:off x="1849400" y="3716200"/>
            <a:ext cx="6272700" cy="793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a:t>4. Provide technical instructions for how the students will upload their videos</a:t>
            </a:r>
            <a:endParaRPr/>
          </a:p>
        </p:txBody>
      </p:sp>
      <p:pic>
        <p:nvPicPr>
          <p:cNvPr id="179" name="Google Shape;179;p22"/>
          <p:cNvPicPr preferRelativeResize="0"/>
          <p:nvPr/>
        </p:nvPicPr>
        <p:blipFill rotWithShape="1">
          <a:blip r:embed="rId3">
            <a:alphaModFix/>
          </a:blip>
          <a:srcRect l="16485" t="22851" r="19567" b="17871"/>
          <a:stretch/>
        </p:blipFill>
        <p:spPr>
          <a:xfrm>
            <a:off x="1073700" y="1467125"/>
            <a:ext cx="617850" cy="572700"/>
          </a:xfrm>
          <a:prstGeom prst="rect">
            <a:avLst/>
          </a:prstGeom>
          <a:noFill/>
          <a:ln>
            <a:noFill/>
          </a:ln>
        </p:spPr>
      </p:pic>
      <p:pic>
        <p:nvPicPr>
          <p:cNvPr id="180" name="Google Shape;180;p22"/>
          <p:cNvPicPr preferRelativeResize="0"/>
          <p:nvPr/>
        </p:nvPicPr>
        <p:blipFill rotWithShape="1">
          <a:blip r:embed="rId4">
            <a:alphaModFix/>
          </a:blip>
          <a:srcRect l="18201" t="17408" r="17022" b="19788"/>
          <a:stretch/>
        </p:blipFill>
        <p:spPr>
          <a:xfrm>
            <a:off x="1163450" y="2927825"/>
            <a:ext cx="525400" cy="509414"/>
          </a:xfrm>
          <a:prstGeom prst="rect">
            <a:avLst/>
          </a:prstGeom>
          <a:noFill/>
          <a:ln>
            <a:noFill/>
          </a:ln>
        </p:spPr>
      </p:pic>
      <p:pic>
        <p:nvPicPr>
          <p:cNvPr id="181" name="Google Shape;181;p22"/>
          <p:cNvPicPr preferRelativeResize="0"/>
          <p:nvPr/>
        </p:nvPicPr>
        <p:blipFill>
          <a:blip r:embed="rId5">
            <a:alphaModFix/>
          </a:blip>
          <a:stretch>
            <a:fillRect/>
          </a:stretch>
        </p:blipFill>
        <p:spPr>
          <a:xfrm>
            <a:off x="216335" y="3730900"/>
            <a:ext cx="611700" cy="611700"/>
          </a:xfrm>
          <a:prstGeom prst="rect">
            <a:avLst/>
          </a:prstGeom>
          <a:noFill/>
          <a:ln>
            <a:noFill/>
          </a:ln>
        </p:spPr>
      </p:pic>
      <p:pic>
        <p:nvPicPr>
          <p:cNvPr id="182" name="Google Shape;182;p22"/>
          <p:cNvPicPr preferRelativeResize="0"/>
          <p:nvPr/>
        </p:nvPicPr>
        <p:blipFill>
          <a:blip r:embed="rId6">
            <a:alphaModFix/>
          </a:blip>
          <a:stretch>
            <a:fillRect/>
          </a:stretch>
        </p:blipFill>
        <p:spPr>
          <a:xfrm>
            <a:off x="821215" y="3787120"/>
            <a:ext cx="480735" cy="480735"/>
          </a:xfrm>
          <a:prstGeom prst="rect">
            <a:avLst/>
          </a:prstGeom>
          <a:noFill/>
          <a:ln>
            <a:noFill/>
          </a:ln>
        </p:spPr>
      </p:pic>
      <p:pic>
        <p:nvPicPr>
          <p:cNvPr id="183" name="Google Shape;183;p22"/>
          <p:cNvPicPr preferRelativeResize="0"/>
          <p:nvPr/>
        </p:nvPicPr>
        <p:blipFill>
          <a:blip r:embed="rId7">
            <a:alphaModFix/>
          </a:blip>
          <a:stretch>
            <a:fillRect/>
          </a:stretch>
        </p:blipFill>
        <p:spPr>
          <a:xfrm>
            <a:off x="1163450" y="3730900"/>
            <a:ext cx="732300" cy="732300"/>
          </a:xfrm>
          <a:prstGeom prst="rect">
            <a:avLst/>
          </a:prstGeom>
          <a:noFill/>
          <a:ln>
            <a:noFill/>
          </a:ln>
        </p:spPr>
      </p:pic>
      <p:pic>
        <p:nvPicPr>
          <p:cNvPr id="184" name="Google Shape;184;p22"/>
          <p:cNvPicPr preferRelativeResize="0"/>
          <p:nvPr/>
        </p:nvPicPr>
        <p:blipFill>
          <a:blip r:embed="rId8">
            <a:alphaModFix/>
          </a:blip>
          <a:stretch>
            <a:fillRect/>
          </a:stretch>
        </p:blipFill>
        <p:spPr>
          <a:xfrm>
            <a:off x="904225" y="1963625"/>
            <a:ext cx="957100" cy="957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fade">
                                      <p:cBhvr>
                                        <p:cTn id="7" dur="1000"/>
                                        <p:tgtEl>
                                          <p:spTgt spid="179"/>
                                        </p:tgtEl>
                                      </p:cBhvr>
                                    </p:animEffect>
                                  </p:childTnLst>
                                </p:cTn>
                              </p:par>
                              <p:par>
                                <p:cTn id="8" presetID="10" presetClass="entr" presetSubtype="0" fill="hold" nodeType="withEffect">
                                  <p:stCondLst>
                                    <p:cond delay="0"/>
                                  </p:stCondLst>
                                  <p:childTnLst>
                                    <p:set>
                                      <p:cBhvr>
                                        <p:cTn id="9" dur="1" fill="hold">
                                          <p:stCondLst>
                                            <p:cond delay="0"/>
                                          </p:stCondLst>
                                        </p:cTn>
                                        <p:tgtEl>
                                          <p:spTgt spid="175"/>
                                        </p:tgtEl>
                                        <p:attrNameLst>
                                          <p:attrName>style.visibility</p:attrName>
                                        </p:attrNameLst>
                                      </p:cBhvr>
                                      <p:to>
                                        <p:strVal val="visible"/>
                                      </p:to>
                                    </p:set>
                                    <p:animEffect transition="in" filter="fade">
                                      <p:cBhvr>
                                        <p:cTn id="10" dur="1000"/>
                                        <p:tgtEl>
                                          <p:spTgt spid="175"/>
                                        </p:tgtEl>
                                      </p:cBhvr>
                                    </p:animEffect>
                                  </p:childTnLst>
                                </p:cTn>
                              </p:par>
                              <p:par>
                                <p:cTn id="11" presetID="10" presetClass="entr" presetSubtype="0" fill="hold" nodeType="withEffect">
                                  <p:stCondLst>
                                    <p:cond delay="0"/>
                                  </p:stCondLst>
                                  <p:childTnLst>
                                    <p:set>
                                      <p:cBhvr>
                                        <p:cTn id="12" dur="1" fill="hold">
                                          <p:stCondLst>
                                            <p:cond delay="0"/>
                                          </p:stCondLst>
                                        </p:cTn>
                                        <p:tgtEl>
                                          <p:spTgt spid="176"/>
                                        </p:tgtEl>
                                        <p:attrNameLst>
                                          <p:attrName>style.visibility</p:attrName>
                                        </p:attrNameLst>
                                      </p:cBhvr>
                                      <p:to>
                                        <p:strVal val="visible"/>
                                      </p:to>
                                    </p:set>
                                    <p:animEffect transition="in" filter="fade">
                                      <p:cBhvr>
                                        <p:cTn id="13" dur="1000"/>
                                        <p:tgtEl>
                                          <p:spTgt spid="17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80"/>
                                        </p:tgtEl>
                                        <p:attrNameLst>
                                          <p:attrName>style.visibility</p:attrName>
                                        </p:attrNameLst>
                                      </p:cBhvr>
                                      <p:to>
                                        <p:strVal val="visible"/>
                                      </p:to>
                                    </p:set>
                                    <p:animEffect transition="in" filter="fade">
                                      <p:cBhvr>
                                        <p:cTn id="18" dur="1000"/>
                                        <p:tgtEl>
                                          <p:spTgt spid="180"/>
                                        </p:tgtEl>
                                      </p:cBhvr>
                                    </p:animEffect>
                                  </p:childTnLst>
                                </p:cTn>
                              </p:par>
                              <p:par>
                                <p:cTn id="19" presetID="10" presetClass="entr" presetSubtype="0" fill="hold" nodeType="withEffect">
                                  <p:stCondLst>
                                    <p:cond delay="0"/>
                                  </p:stCondLst>
                                  <p:childTnLst>
                                    <p:set>
                                      <p:cBhvr>
                                        <p:cTn id="20" dur="1" fill="hold">
                                          <p:stCondLst>
                                            <p:cond delay="0"/>
                                          </p:stCondLst>
                                        </p:cTn>
                                        <p:tgtEl>
                                          <p:spTgt spid="177"/>
                                        </p:tgtEl>
                                        <p:attrNameLst>
                                          <p:attrName>style.visibility</p:attrName>
                                        </p:attrNameLst>
                                      </p:cBhvr>
                                      <p:to>
                                        <p:strVal val="visible"/>
                                      </p:to>
                                    </p:set>
                                    <p:animEffect transition="in" filter="fade">
                                      <p:cBhvr>
                                        <p:cTn id="21" dur="1000"/>
                                        <p:tgtEl>
                                          <p:spTgt spid="17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1"/>
                                        </p:tgtEl>
                                        <p:attrNameLst>
                                          <p:attrName>style.visibility</p:attrName>
                                        </p:attrNameLst>
                                      </p:cBhvr>
                                      <p:to>
                                        <p:strVal val="visible"/>
                                      </p:to>
                                    </p:set>
                                    <p:animEffect transition="in" filter="fade">
                                      <p:cBhvr>
                                        <p:cTn id="26" dur="1000"/>
                                        <p:tgtEl>
                                          <p:spTgt spid="181"/>
                                        </p:tgtEl>
                                      </p:cBhvr>
                                    </p:animEffect>
                                  </p:childTnLst>
                                </p:cTn>
                              </p:par>
                              <p:par>
                                <p:cTn id="27" presetID="10" presetClass="entr" presetSubtype="0" fill="hold" nodeType="withEffect">
                                  <p:stCondLst>
                                    <p:cond delay="0"/>
                                  </p:stCondLst>
                                  <p:childTnLst>
                                    <p:set>
                                      <p:cBhvr>
                                        <p:cTn id="28" dur="1" fill="hold">
                                          <p:stCondLst>
                                            <p:cond delay="0"/>
                                          </p:stCondLst>
                                        </p:cTn>
                                        <p:tgtEl>
                                          <p:spTgt spid="182"/>
                                        </p:tgtEl>
                                        <p:attrNameLst>
                                          <p:attrName>style.visibility</p:attrName>
                                        </p:attrNameLst>
                                      </p:cBhvr>
                                      <p:to>
                                        <p:strVal val="visible"/>
                                      </p:to>
                                    </p:set>
                                    <p:animEffect transition="in" filter="fade">
                                      <p:cBhvr>
                                        <p:cTn id="29" dur="1000"/>
                                        <p:tgtEl>
                                          <p:spTgt spid="182"/>
                                        </p:tgtEl>
                                      </p:cBhvr>
                                    </p:animEffect>
                                  </p:childTnLst>
                                </p:cTn>
                              </p:par>
                              <p:par>
                                <p:cTn id="30" presetID="10" presetClass="entr" presetSubtype="0" fill="hold" nodeType="withEffect">
                                  <p:stCondLst>
                                    <p:cond delay="0"/>
                                  </p:stCondLst>
                                  <p:childTnLst>
                                    <p:set>
                                      <p:cBhvr>
                                        <p:cTn id="31" dur="1" fill="hold">
                                          <p:stCondLst>
                                            <p:cond delay="0"/>
                                          </p:stCondLst>
                                        </p:cTn>
                                        <p:tgtEl>
                                          <p:spTgt spid="178"/>
                                        </p:tgtEl>
                                        <p:attrNameLst>
                                          <p:attrName>style.visibility</p:attrName>
                                        </p:attrNameLst>
                                      </p:cBhvr>
                                      <p:to>
                                        <p:strVal val="visible"/>
                                      </p:to>
                                    </p:set>
                                    <p:animEffect transition="in" filter="fade">
                                      <p:cBhvr>
                                        <p:cTn id="32" dur="1000"/>
                                        <p:tgtEl>
                                          <p:spTgt spid="178"/>
                                        </p:tgtEl>
                                      </p:cBhvr>
                                    </p:animEffect>
                                  </p:childTnLst>
                                </p:cTn>
                              </p:par>
                              <p:par>
                                <p:cTn id="33" presetID="10" presetClass="entr" presetSubtype="0" fill="hold" nodeType="withEffect">
                                  <p:stCondLst>
                                    <p:cond delay="0"/>
                                  </p:stCondLst>
                                  <p:childTnLst>
                                    <p:set>
                                      <p:cBhvr>
                                        <p:cTn id="34" dur="1" fill="hold">
                                          <p:stCondLst>
                                            <p:cond delay="0"/>
                                          </p:stCondLst>
                                        </p:cTn>
                                        <p:tgtEl>
                                          <p:spTgt spid="183"/>
                                        </p:tgtEl>
                                        <p:attrNameLst>
                                          <p:attrName>style.visibility</p:attrName>
                                        </p:attrNameLst>
                                      </p:cBhvr>
                                      <p:to>
                                        <p:strVal val="visible"/>
                                      </p:to>
                                    </p:set>
                                    <p:animEffect transition="in" filter="fade">
                                      <p:cBhvr>
                                        <p:cTn id="35" dur="10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Sessions Evaluations </a:t>
            </a:r>
            <a:br>
              <a:rPr lang="en-US" dirty="0"/>
            </a:br>
            <a:r>
              <a:rPr lang="en-US" sz="2000" dirty="0"/>
              <a:t>There are two ways to access the session and presenter evaluations:</a:t>
            </a:r>
            <a:endParaRPr lang="en-US" dirty="0"/>
          </a:p>
        </p:txBody>
      </p:sp>
      <p:sp>
        <p:nvSpPr>
          <p:cNvPr id="4" name="Content Placeholder 2">
            <a:extLst>
              <a:ext uri="{FF2B5EF4-FFF2-40B4-BE49-F238E27FC236}">
                <a16:creationId xmlns:a16="http://schemas.microsoft.com/office/drawing/2014/main" id="{531BAC60-9FE0-4EC1-9274-50ED27CAE57F}"/>
              </a:ext>
            </a:extLst>
          </p:cNvPr>
          <p:cNvSpPr txBox="1">
            <a:spLocks/>
          </p:cNvSpPr>
          <p:nvPr/>
        </p:nvSpPr>
        <p:spPr>
          <a:xfrm>
            <a:off x="423044" y="1525356"/>
            <a:ext cx="9694331" cy="452437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4000" dirty="0">
                <a:solidFill>
                  <a:schemeClr val="bg2"/>
                </a:solidFill>
              </a:rPr>
              <a:t>1</a:t>
            </a:r>
          </a:p>
          <a:p>
            <a:pPr marL="0" indent="0">
              <a:buFont typeface="Arial"/>
              <a:buNone/>
            </a:pPr>
            <a:endParaRPr lang="en-US" sz="2000" dirty="0">
              <a:solidFill>
                <a:schemeClr val="tx1">
                  <a:lumMod val="50000"/>
                  <a:lumOff val="50000"/>
                </a:schemeClr>
              </a:solidFill>
            </a:endParaRPr>
          </a:p>
          <a:p>
            <a:pPr marL="0" indent="0">
              <a:buFont typeface="Arial"/>
              <a:buNone/>
            </a:pPr>
            <a:r>
              <a:rPr lang="en-US" sz="4000" dirty="0">
                <a:solidFill>
                  <a:schemeClr val="bg2"/>
                </a:solidFill>
              </a:rPr>
              <a:t>2</a:t>
            </a:r>
          </a:p>
        </p:txBody>
      </p:sp>
      <p:sp>
        <p:nvSpPr>
          <p:cNvPr id="5" name="TextBox 4">
            <a:extLst>
              <a:ext uri="{FF2B5EF4-FFF2-40B4-BE49-F238E27FC236}">
                <a16:creationId xmlns:a16="http://schemas.microsoft.com/office/drawing/2014/main" id="{5B3469BA-4539-40D6-B693-7F6415E77EEB}"/>
              </a:ext>
            </a:extLst>
          </p:cNvPr>
          <p:cNvSpPr txBox="1"/>
          <p:nvPr/>
        </p:nvSpPr>
        <p:spPr>
          <a:xfrm>
            <a:off x="922408" y="1762506"/>
            <a:ext cx="2771747" cy="830997"/>
          </a:xfrm>
          <a:prstGeom prst="rect">
            <a:avLst/>
          </a:prstGeom>
          <a:noFill/>
        </p:spPr>
        <p:txBody>
          <a:bodyPr wrap="square" rtlCol="0">
            <a:spAutoFit/>
          </a:bodyPr>
          <a:lstStyle/>
          <a:p>
            <a:r>
              <a:rPr lang="en-US" sz="1600" dirty="0">
                <a:solidFill>
                  <a:schemeClr val="bg2"/>
                </a:solidFill>
              </a:rPr>
              <a:t>In the online agenda, click on the “</a:t>
            </a:r>
            <a:r>
              <a:rPr lang="en-US" sz="1600" dirty="0">
                <a:solidFill>
                  <a:srgbClr val="B7002B"/>
                </a:solidFill>
              </a:rPr>
              <a:t>Evaluate Session</a:t>
            </a:r>
            <a:r>
              <a:rPr lang="en-US" sz="1600" dirty="0">
                <a:solidFill>
                  <a:schemeClr val="bg2"/>
                </a:solidFill>
              </a:rPr>
              <a:t>” link</a:t>
            </a:r>
          </a:p>
        </p:txBody>
      </p:sp>
      <p:sp>
        <p:nvSpPr>
          <p:cNvPr id="6" name="TextBox 5">
            <a:extLst>
              <a:ext uri="{FF2B5EF4-FFF2-40B4-BE49-F238E27FC236}">
                <a16:creationId xmlns:a16="http://schemas.microsoft.com/office/drawing/2014/main" id="{654F53A2-E46C-447E-8B18-B88C07219CB9}"/>
              </a:ext>
            </a:extLst>
          </p:cNvPr>
          <p:cNvSpPr txBox="1"/>
          <p:nvPr/>
        </p:nvSpPr>
        <p:spPr>
          <a:xfrm>
            <a:off x="922408" y="2821697"/>
            <a:ext cx="2816353" cy="1815882"/>
          </a:xfrm>
          <a:prstGeom prst="rect">
            <a:avLst/>
          </a:prstGeom>
          <a:noFill/>
        </p:spPr>
        <p:txBody>
          <a:bodyPr wrap="square" rtlCol="0">
            <a:spAutoFit/>
          </a:bodyPr>
          <a:lstStyle/>
          <a:p>
            <a:r>
              <a:rPr lang="en-US" sz="1600" dirty="0">
                <a:solidFill>
                  <a:schemeClr val="bg2"/>
                </a:solidFill>
              </a:rPr>
              <a:t>From the mobile app, click on the session you want from the schedule &gt; then click the associated resources &gt; and the </a:t>
            </a:r>
            <a:r>
              <a:rPr lang="en-US" sz="1600" dirty="0">
                <a:solidFill>
                  <a:srgbClr val="B7002B"/>
                </a:solidFill>
              </a:rPr>
              <a:t>evaluation</a:t>
            </a:r>
            <a:r>
              <a:rPr lang="en-US" sz="1600" dirty="0"/>
              <a:t> </a:t>
            </a:r>
            <a:r>
              <a:rPr lang="en-US" sz="1600" dirty="0">
                <a:solidFill>
                  <a:schemeClr val="bg2"/>
                </a:solidFill>
              </a:rPr>
              <a:t>will pop up in the list</a:t>
            </a:r>
          </a:p>
        </p:txBody>
      </p:sp>
      <p:pic>
        <p:nvPicPr>
          <p:cNvPr id="7" name="Picture 6">
            <a:extLst>
              <a:ext uri="{FF2B5EF4-FFF2-40B4-BE49-F238E27FC236}">
                <a16:creationId xmlns:a16="http://schemas.microsoft.com/office/drawing/2014/main" id="{0F7382CD-50FA-4B71-8D8D-3089349450EE}"/>
              </a:ext>
            </a:extLst>
          </p:cNvPr>
          <p:cNvPicPr>
            <a:picLocks noChangeAspect="1"/>
          </p:cNvPicPr>
          <p:nvPr/>
        </p:nvPicPr>
        <p:blipFill>
          <a:blip r:embed="rId2"/>
          <a:stretch>
            <a:fillRect/>
          </a:stretch>
        </p:blipFill>
        <p:spPr>
          <a:xfrm>
            <a:off x="4099859" y="1525356"/>
            <a:ext cx="4318669" cy="1124404"/>
          </a:xfrm>
          <a:prstGeom prst="rect">
            <a:avLst/>
          </a:prstGeom>
        </p:spPr>
      </p:pic>
      <p:pic>
        <p:nvPicPr>
          <p:cNvPr id="8" name="Picture 7">
            <a:extLst>
              <a:ext uri="{FF2B5EF4-FFF2-40B4-BE49-F238E27FC236}">
                <a16:creationId xmlns:a16="http://schemas.microsoft.com/office/drawing/2014/main" id="{5416D82C-06E0-4A8D-8FE9-6416E2D1451D}"/>
              </a:ext>
            </a:extLst>
          </p:cNvPr>
          <p:cNvPicPr>
            <a:picLocks noChangeAspect="1"/>
          </p:cNvPicPr>
          <p:nvPr/>
        </p:nvPicPr>
        <p:blipFill>
          <a:blip r:embed="rId3"/>
          <a:stretch>
            <a:fillRect/>
          </a:stretch>
        </p:blipFill>
        <p:spPr>
          <a:xfrm>
            <a:off x="4148912" y="2751013"/>
            <a:ext cx="4117285" cy="1665117"/>
          </a:xfrm>
          <a:prstGeom prst="rect">
            <a:avLst/>
          </a:prstGeom>
        </p:spPr>
      </p:pic>
    </p:spTree>
    <p:extLst>
      <p:ext uri="{BB962C8B-B14F-4D97-AF65-F5344CB8AC3E}">
        <p14:creationId xmlns:p14="http://schemas.microsoft.com/office/powerpoint/2010/main" val="3822990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729450" y="556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use student video assignments?</a:t>
            </a:r>
            <a:endParaRPr/>
          </a:p>
        </p:txBody>
      </p:sp>
      <p:sp>
        <p:nvSpPr>
          <p:cNvPr id="93" name="Google Shape;93;p14"/>
          <p:cNvSpPr txBox="1">
            <a:spLocks noGrp="1"/>
          </p:cNvSpPr>
          <p:nvPr>
            <p:ph type="body" idx="1"/>
          </p:nvPr>
        </p:nvSpPr>
        <p:spPr>
          <a:xfrm>
            <a:off x="1796250" y="1545475"/>
            <a:ext cx="6191400" cy="65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a:t>allow students to demonstrate speaking and presenting skills without using class time </a:t>
            </a:r>
            <a:endParaRPr/>
          </a:p>
        </p:txBody>
      </p:sp>
      <p:pic>
        <p:nvPicPr>
          <p:cNvPr id="94" name="Google Shape;94;p14"/>
          <p:cNvPicPr preferRelativeResize="0"/>
          <p:nvPr/>
        </p:nvPicPr>
        <p:blipFill>
          <a:blip r:embed="rId3">
            <a:alphaModFix/>
          </a:blip>
          <a:stretch>
            <a:fillRect/>
          </a:stretch>
        </p:blipFill>
        <p:spPr>
          <a:xfrm>
            <a:off x="507299" y="1111000"/>
            <a:ext cx="1405949" cy="1405949"/>
          </a:xfrm>
          <a:prstGeom prst="rect">
            <a:avLst/>
          </a:prstGeom>
          <a:noFill/>
          <a:ln>
            <a:noFill/>
          </a:ln>
        </p:spPr>
      </p:pic>
      <p:pic>
        <p:nvPicPr>
          <p:cNvPr id="95" name="Google Shape;95;p14"/>
          <p:cNvPicPr preferRelativeResize="0"/>
          <p:nvPr/>
        </p:nvPicPr>
        <p:blipFill>
          <a:blip r:embed="rId4">
            <a:alphaModFix/>
          </a:blip>
          <a:stretch>
            <a:fillRect/>
          </a:stretch>
        </p:blipFill>
        <p:spPr>
          <a:xfrm>
            <a:off x="326575" y="2232975"/>
            <a:ext cx="1595750" cy="1595750"/>
          </a:xfrm>
          <a:prstGeom prst="rect">
            <a:avLst/>
          </a:prstGeom>
          <a:noFill/>
          <a:ln>
            <a:noFill/>
          </a:ln>
        </p:spPr>
      </p:pic>
      <p:sp>
        <p:nvSpPr>
          <p:cNvPr id="96" name="Google Shape;96;p14"/>
          <p:cNvSpPr txBox="1">
            <a:spLocks noGrp="1"/>
          </p:cNvSpPr>
          <p:nvPr>
            <p:ph type="body" idx="1"/>
          </p:nvPr>
        </p:nvSpPr>
        <p:spPr>
          <a:xfrm>
            <a:off x="1771500" y="2789625"/>
            <a:ext cx="7137000" cy="876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a:t>allow students and instructor to be available at the different times and locations</a:t>
            </a:r>
            <a:endParaRPr/>
          </a:p>
        </p:txBody>
      </p:sp>
      <p:sp>
        <p:nvSpPr>
          <p:cNvPr id="97" name="Google Shape;97;p14"/>
          <p:cNvSpPr txBox="1">
            <a:spLocks noGrp="1"/>
          </p:cNvSpPr>
          <p:nvPr>
            <p:ph type="body" idx="1"/>
          </p:nvPr>
        </p:nvSpPr>
        <p:spPr>
          <a:xfrm>
            <a:off x="1771500" y="4088450"/>
            <a:ext cx="6028800" cy="65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allow students and instructor to review classmates presentations multiple times</a:t>
            </a:r>
            <a:endParaRPr/>
          </a:p>
        </p:txBody>
      </p:sp>
      <p:pic>
        <p:nvPicPr>
          <p:cNvPr id="98" name="Google Shape;98;p14"/>
          <p:cNvPicPr preferRelativeResize="0"/>
          <p:nvPr/>
        </p:nvPicPr>
        <p:blipFill>
          <a:blip r:embed="rId5">
            <a:alphaModFix/>
          </a:blip>
          <a:stretch>
            <a:fillRect/>
          </a:stretch>
        </p:blipFill>
        <p:spPr>
          <a:xfrm>
            <a:off x="429925" y="3604200"/>
            <a:ext cx="1405949" cy="14059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1000"/>
                                        <p:tgtEl>
                                          <p:spTgt spid="94"/>
                                        </p:tgtEl>
                                      </p:cBhvr>
                                    </p:animEffect>
                                  </p:childTnLst>
                                </p:cTn>
                              </p:par>
                              <p:par>
                                <p:cTn id="8" presetID="10" presetClass="entr" presetSubtype="0" fill="hold"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fade">
                                      <p:cBhvr>
                                        <p:cTn id="10" dur="1000"/>
                                        <p:tgtEl>
                                          <p:spTgt spid="9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fade">
                                      <p:cBhvr>
                                        <p:cTn id="15" dur="1000"/>
                                        <p:tgtEl>
                                          <p:spTgt spid="95"/>
                                        </p:tgtEl>
                                      </p:cBhvr>
                                    </p:animEffect>
                                  </p:childTnLst>
                                </p:cTn>
                              </p:par>
                              <p:par>
                                <p:cTn id="16" presetID="10" presetClass="entr" presetSubtype="0" fill="hold" nodeType="with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fade">
                                      <p:cBhvr>
                                        <p:cTn id="23" dur="1000"/>
                                        <p:tgtEl>
                                          <p:spTgt spid="98"/>
                                        </p:tgtEl>
                                      </p:cBhvr>
                                    </p:animEffect>
                                  </p:childTnLst>
                                </p:cTn>
                              </p:par>
                              <p:par>
                                <p:cTn id="24" presetID="10" presetClass="entr" presetSubtype="0" fill="hold" nodeType="with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xfrm>
            <a:off x="729450" y="556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are some instructional best practices?</a:t>
            </a:r>
            <a:endParaRPr/>
          </a:p>
        </p:txBody>
      </p:sp>
      <p:sp>
        <p:nvSpPr>
          <p:cNvPr id="104" name="Google Shape;104;p15"/>
          <p:cNvSpPr txBox="1">
            <a:spLocks noGrp="1"/>
          </p:cNvSpPr>
          <p:nvPr>
            <p:ph type="body" idx="1"/>
          </p:nvPr>
        </p:nvSpPr>
        <p:spPr>
          <a:xfrm>
            <a:off x="2329650" y="1393075"/>
            <a:ext cx="3511200" cy="40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Be clear on what you want in the recording </a:t>
            </a:r>
            <a:endParaRPr/>
          </a:p>
          <a:p>
            <a:pPr marL="0" lvl="0" indent="0" algn="l" rtl="0">
              <a:spcBef>
                <a:spcPts val="1600"/>
              </a:spcBef>
              <a:spcAft>
                <a:spcPts val="1600"/>
              </a:spcAft>
              <a:buNone/>
            </a:pPr>
            <a:endParaRPr/>
          </a:p>
        </p:txBody>
      </p:sp>
      <p:sp>
        <p:nvSpPr>
          <p:cNvPr id="105" name="Google Shape;105;p15"/>
          <p:cNvSpPr txBox="1">
            <a:spLocks noGrp="1"/>
          </p:cNvSpPr>
          <p:nvPr>
            <p:ph type="body" idx="1"/>
          </p:nvPr>
        </p:nvSpPr>
        <p:spPr>
          <a:xfrm>
            <a:off x="2120300" y="2317100"/>
            <a:ext cx="4858800" cy="69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a:t>Familiarize yourself by creating your own recording</a:t>
            </a:r>
            <a:endParaRPr/>
          </a:p>
        </p:txBody>
      </p:sp>
      <p:sp>
        <p:nvSpPr>
          <p:cNvPr id="106" name="Google Shape;106;p15"/>
          <p:cNvSpPr txBox="1">
            <a:spLocks noGrp="1"/>
          </p:cNvSpPr>
          <p:nvPr>
            <p:ph type="body" idx="1"/>
          </p:nvPr>
        </p:nvSpPr>
        <p:spPr>
          <a:xfrm>
            <a:off x="2127624" y="4235650"/>
            <a:ext cx="6260700" cy="69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Provide detailed step by step instructions</a:t>
            </a:r>
            <a:endParaRPr/>
          </a:p>
          <a:p>
            <a:pPr marL="0" lvl="0" indent="0" algn="l" rtl="0">
              <a:spcBef>
                <a:spcPts val="1600"/>
              </a:spcBef>
              <a:spcAft>
                <a:spcPts val="1600"/>
              </a:spcAft>
              <a:buNone/>
            </a:pPr>
            <a:endParaRPr/>
          </a:p>
        </p:txBody>
      </p:sp>
      <p:sp>
        <p:nvSpPr>
          <p:cNvPr id="107" name="Google Shape;107;p15"/>
          <p:cNvSpPr txBox="1">
            <a:spLocks noGrp="1"/>
          </p:cNvSpPr>
          <p:nvPr>
            <p:ph type="body" idx="1"/>
          </p:nvPr>
        </p:nvSpPr>
        <p:spPr>
          <a:xfrm>
            <a:off x="2127625" y="3352575"/>
            <a:ext cx="5069100" cy="69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Provide students with a model for their finished product</a:t>
            </a:r>
            <a:endParaRPr/>
          </a:p>
          <a:p>
            <a:pPr marL="0" lvl="0" indent="0" algn="l" rtl="0">
              <a:spcBef>
                <a:spcPts val="1600"/>
              </a:spcBef>
              <a:spcAft>
                <a:spcPts val="1600"/>
              </a:spcAft>
              <a:buNone/>
            </a:pPr>
            <a:endParaRPr/>
          </a:p>
        </p:txBody>
      </p:sp>
      <p:pic>
        <p:nvPicPr>
          <p:cNvPr id="108" name="Google Shape;108;p15"/>
          <p:cNvPicPr preferRelativeResize="0"/>
          <p:nvPr/>
        </p:nvPicPr>
        <p:blipFill rotWithShape="1">
          <a:blip r:embed="rId3">
            <a:alphaModFix/>
          </a:blip>
          <a:srcRect l="29822" t="33796" r="31100" b="34593"/>
          <a:stretch/>
        </p:blipFill>
        <p:spPr>
          <a:xfrm>
            <a:off x="338775" y="1345100"/>
            <a:ext cx="597736" cy="483534"/>
          </a:xfrm>
          <a:prstGeom prst="rect">
            <a:avLst/>
          </a:prstGeom>
          <a:noFill/>
          <a:ln>
            <a:noFill/>
          </a:ln>
        </p:spPr>
      </p:pic>
      <p:pic>
        <p:nvPicPr>
          <p:cNvPr id="109" name="Google Shape;109;p15"/>
          <p:cNvPicPr preferRelativeResize="0"/>
          <p:nvPr/>
        </p:nvPicPr>
        <p:blipFill rotWithShape="1">
          <a:blip r:embed="rId4">
            <a:alphaModFix/>
          </a:blip>
          <a:srcRect l="14588" t="22189" r="14389" b="21916"/>
          <a:stretch/>
        </p:blipFill>
        <p:spPr>
          <a:xfrm>
            <a:off x="1041567" y="1364215"/>
            <a:ext cx="565820" cy="445304"/>
          </a:xfrm>
          <a:prstGeom prst="rect">
            <a:avLst/>
          </a:prstGeom>
          <a:noFill/>
          <a:ln>
            <a:noFill/>
          </a:ln>
        </p:spPr>
      </p:pic>
      <p:pic>
        <p:nvPicPr>
          <p:cNvPr id="110" name="Google Shape;110;p15"/>
          <p:cNvPicPr preferRelativeResize="0"/>
          <p:nvPr/>
        </p:nvPicPr>
        <p:blipFill rotWithShape="1">
          <a:blip r:embed="rId5">
            <a:alphaModFix/>
          </a:blip>
          <a:srcRect l="19190" t="17255" r="20968" b="17307"/>
          <a:stretch/>
        </p:blipFill>
        <p:spPr>
          <a:xfrm>
            <a:off x="1714009" y="1364215"/>
            <a:ext cx="442232" cy="483534"/>
          </a:xfrm>
          <a:prstGeom prst="rect">
            <a:avLst/>
          </a:prstGeom>
          <a:noFill/>
          <a:ln>
            <a:noFill/>
          </a:ln>
        </p:spPr>
      </p:pic>
      <p:pic>
        <p:nvPicPr>
          <p:cNvPr id="111" name="Google Shape;111;p15"/>
          <p:cNvPicPr preferRelativeResize="0"/>
          <p:nvPr/>
        </p:nvPicPr>
        <p:blipFill rotWithShape="1">
          <a:blip r:embed="rId6">
            <a:alphaModFix/>
          </a:blip>
          <a:srcRect l="18201" t="17408" r="17022" b="19788"/>
          <a:stretch/>
        </p:blipFill>
        <p:spPr>
          <a:xfrm>
            <a:off x="637926" y="2127275"/>
            <a:ext cx="808826" cy="784205"/>
          </a:xfrm>
          <a:prstGeom prst="rect">
            <a:avLst/>
          </a:prstGeom>
          <a:noFill/>
          <a:ln>
            <a:noFill/>
          </a:ln>
        </p:spPr>
      </p:pic>
      <p:pic>
        <p:nvPicPr>
          <p:cNvPr id="112" name="Google Shape;112;p15"/>
          <p:cNvPicPr preferRelativeResize="0"/>
          <p:nvPr/>
        </p:nvPicPr>
        <p:blipFill rotWithShape="1">
          <a:blip r:embed="rId7">
            <a:alphaModFix/>
          </a:blip>
          <a:srcRect l="21956" t="25923" r="21584" b="26518"/>
          <a:stretch/>
        </p:blipFill>
        <p:spPr>
          <a:xfrm>
            <a:off x="610775" y="3156525"/>
            <a:ext cx="808826" cy="681313"/>
          </a:xfrm>
          <a:prstGeom prst="rect">
            <a:avLst/>
          </a:prstGeom>
          <a:noFill/>
          <a:ln>
            <a:noFill/>
          </a:ln>
        </p:spPr>
      </p:pic>
      <p:pic>
        <p:nvPicPr>
          <p:cNvPr id="113" name="Google Shape;113;p15"/>
          <p:cNvPicPr preferRelativeResize="0"/>
          <p:nvPr/>
        </p:nvPicPr>
        <p:blipFill rotWithShape="1">
          <a:blip r:embed="rId8">
            <a:alphaModFix/>
          </a:blip>
          <a:srcRect l="21920" t="15937" r="18449" b="14766"/>
          <a:stretch/>
        </p:blipFill>
        <p:spPr>
          <a:xfrm>
            <a:off x="740850" y="4061569"/>
            <a:ext cx="632150" cy="73456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1000"/>
                                        <p:tgtEl>
                                          <p:spTgt spid="108"/>
                                        </p:tgtEl>
                                      </p:cBhvr>
                                    </p:animEffect>
                                  </p:childTnLst>
                                </p:cTn>
                              </p:par>
                              <p:par>
                                <p:cTn id="8" presetID="10" presetClass="entr" presetSubtype="0" fill="hold" nodeType="withEffect">
                                  <p:stCondLst>
                                    <p:cond delay="0"/>
                                  </p:stCondLst>
                                  <p:childTnLst>
                                    <p:set>
                                      <p:cBhvr>
                                        <p:cTn id="9" dur="1" fill="hold">
                                          <p:stCondLst>
                                            <p:cond delay="0"/>
                                          </p:stCondLst>
                                        </p:cTn>
                                        <p:tgtEl>
                                          <p:spTgt spid="109"/>
                                        </p:tgtEl>
                                        <p:attrNameLst>
                                          <p:attrName>style.visibility</p:attrName>
                                        </p:attrNameLst>
                                      </p:cBhvr>
                                      <p:to>
                                        <p:strVal val="visible"/>
                                      </p:to>
                                    </p:set>
                                    <p:animEffect transition="in" filter="fade">
                                      <p:cBhvr>
                                        <p:cTn id="10" dur="1000"/>
                                        <p:tgtEl>
                                          <p:spTgt spid="109"/>
                                        </p:tgtEl>
                                      </p:cBhvr>
                                    </p:animEffect>
                                  </p:childTnLst>
                                </p:cTn>
                              </p:par>
                              <p:par>
                                <p:cTn id="11" presetID="10" presetClass="entr" presetSubtype="0" fill="hold" nodeType="withEffect">
                                  <p:stCondLst>
                                    <p:cond delay="0"/>
                                  </p:stCondLst>
                                  <p:childTnLst>
                                    <p:set>
                                      <p:cBhvr>
                                        <p:cTn id="12" dur="1" fill="hold">
                                          <p:stCondLst>
                                            <p:cond delay="0"/>
                                          </p:stCondLst>
                                        </p:cTn>
                                        <p:tgtEl>
                                          <p:spTgt spid="110"/>
                                        </p:tgtEl>
                                        <p:attrNameLst>
                                          <p:attrName>style.visibility</p:attrName>
                                        </p:attrNameLst>
                                      </p:cBhvr>
                                      <p:to>
                                        <p:strVal val="visible"/>
                                      </p:to>
                                    </p:set>
                                    <p:animEffect transition="in" filter="fade">
                                      <p:cBhvr>
                                        <p:cTn id="13" dur="1000"/>
                                        <p:tgtEl>
                                          <p:spTgt spid="110"/>
                                        </p:tgtEl>
                                      </p:cBhvr>
                                    </p:animEffect>
                                  </p:childTnLst>
                                </p:cTn>
                              </p:par>
                              <p:par>
                                <p:cTn id="14" presetID="10" presetClass="entr" presetSubtype="0" fill="hold" nodeType="withEffect">
                                  <p:stCondLst>
                                    <p:cond delay="0"/>
                                  </p:stCondLst>
                                  <p:childTnLst>
                                    <p:set>
                                      <p:cBhvr>
                                        <p:cTn id="15" dur="1" fill="hold">
                                          <p:stCondLst>
                                            <p:cond delay="0"/>
                                          </p:stCondLst>
                                        </p:cTn>
                                        <p:tgtEl>
                                          <p:spTgt spid="104"/>
                                        </p:tgtEl>
                                        <p:attrNameLst>
                                          <p:attrName>style.visibility</p:attrName>
                                        </p:attrNameLst>
                                      </p:cBhvr>
                                      <p:to>
                                        <p:strVal val="visible"/>
                                      </p:to>
                                    </p:set>
                                    <p:animEffect transition="in" filter="fade">
                                      <p:cBhvr>
                                        <p:cTn id="16" dur="1000"/>
                                        <p:tgtEl>
                                          <p:spTgt spid="10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1"/>
                                        </p:tgtEl>
                                        <p:attrNameLst>
                                          <p:attrName>style.visibility</p:attrName>
                                        </p:attrNameLst>
                                      </p:cBhvr>
                                      <p:to>
                                        <p:strVal val="visible"/>
                                      </p:to>
                                    </p:set>
                                    <p:animEffect transition="in" filter="fade">
                                      <p:cBhvr>
                                        <p:cTn id="21" dur="1000"/>
                                        <p:tgtEl>
                                          <p:spTgt spid="111"/>
                                        </p:tgtEl>
                                      </p:cBhvr>
                                    </p:animEffect>
                                  </p:childTnLst>
                                </p:cTn>
                              </p:par>
                              <p:par>
                                <p:cTn id="22" presetID="10" presetClass="entr" presetSubtype="0" fill="hold" nodeType="withEffect">
                                  <p:stCondLst>
                                    <p:cond delay="0"/>
                                  </p:stCondLst>
                                  <p:childTnLst>
                                    <p:set>
                                      <p:cBhvr>
                                        <p:cTn id="23" dur="1" fill="hold">
                                          <p:stCondLst>
                                            <p:cond delay="0"/>
                                          </p:stCondLst>
                                        </p:cTn>
                                        <p:tgtEl>
                                          <p:spTgt spid="105"/>
                                        </p:tgtEl>
                                        <p:attrNameLst>
                                          <p:attrName>style.visibility</p:attrName>
                                        </p:attrNameLst>
                                      </p:cBhvr>
                                      <p:to>
                                        <p:strVal val="visible"/>
                                      </p:to>
                                    </p:set>
                                    <p:animEffect transition="in" filter="fade">
                                      <p:cBhvr>
                                        <p:cTn id="24" dur="1000"/>
                                        <p:tgtEl>
                                          <p:spTgt spid="10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2"/>
                                        </p:tgtEl>
                                        <p:attrNameLst>
                                          <p:attrName>style.visibility</p:attrName>
                                        </p:attrNameLst>
                                      </p:cBhvr>
                                      <p:to>
                                        <p:strVal val="visible"/>
                                      </p:to>
                                    </p:set>
                                    <p:animEffect transition="in" filter="fade">
                                      <p:cBhvr>
                                        <p:cTn id="29" dur="1000"/>
                                        <p:tgtEl>
                                          <p:spTgt spid="112"/>
                                        </p:tgtEl>
                                      </p:cBhvr>
                                    </p:animEffect>
                                  </p:childTnLst>
                                </p:cTn>
                              </p:par>
                              <p:par>
                                <p:cTn id="30" presetID="10" presetClass="entr" presetSubtype="0" fill="hold" nodeType="withEffect">
                                  <p:stCondLst>
                                    <p:cond delay="0"/>
                                  </p:stCondLst>
                                  <p:childTnLst>
                                    <p:set>
                                      <p:cBhvr>
                                        <p:cTn id="31" dur="1" fill="hold">
                                          <p:stCondLst>
                                            <p:cond delay="0"/>
                                          </p:stCondLst>
                                        </p:cTn>
                                        <p:tgtEl>
                                          <p:spTgt spid="107"/>
                                        </p:tgtEl>
                                        <p:attrNameLst>
                                          <p:attrName>style.visibility</p:attrName>
                                        </p:attrNameLst>
                                      </p:cBhvr>
                                      <p:to>
                                        <p:strVal val="visible"/>
                                      </p:to>
                                    </p:set>
                                    <p:animEffect transition="in" filter="fade">
                                      <p:cBhvr>
                                        <p:cTn id="32" dur="1000"/>
                                        <p:tgtEl>
                                          <p:spTgt spid="10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3"/>
                                        </p:tgtEl>
                                        <p:attrNameLst>
                                          <p:attrName>style.visibility</p:attrName>
                                        </p:attrNameLst>
                                      </p:cBhvr>
                                      <p:to>
                                        <p:strVal val="visible"/>
                                      </p:to>
                                    </p:set>
                                    <p:animEffect transition="in" filter="fade">
                                      <p:cBhvr>
                                        <p:cTn id="37" dur="1000"/>
                                        <p:tgtEl>
                                          <p:spTgt spid="113"/>
                                        </p:tgtEl>
                                      </p:cBhvr>
                                    </p:animEffect>
                                  </p:childTnLst>
                                </p:cTn>
                              </p:par>
                              <p:par>
                                <p:cTn id="38" presetID="10" presetClass="entr" presetSubtype="0" fill="hold" nodeType="withEffect">
                                  <p:stCondLst>
                                    <p:cond delay="0"/>
                                  </p:stCondLst>
                                  <p:childTnLst>
                                    <p:set>
                                      <p:cBhvr>
                                        <p:cTn id="39" dur="1" fill="hold">
                                          <p:stCondLst>
                                            <p:cond delay="0"/>
                                          </p:stCondLst>
                                        </p:cTn>
                                        <p:tgtEl>
                                          <p:spTgt spid="106"/>
                                        </p:tgtEl>
                                        <p:attrNameLst>
                                          <p:attrName>style.visibility</p:attrName>
                                        </p:attrNameLst>
                                      </p:cBhvr>
                                      <p:to>
                                        <p:strVal val="visible"/>
                                      </p:to>
                                    </p:set>
                                    <p:animEffect transition="in" filter="fade">
                                      <p:cBhvr>
                                        <p:cTn id="40" dur="1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title"/>
          </p:nvPr>
        </p:nvSpPr>
        <p:spPr>
          <a:xfrm>
            <a:off x="729450" y="556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Steps to make and share a video</a:t>
            </a:r>
            <a:endParaRPr/>
          </a:p>
        </p:txBody>
      </p:sp>
      <p:sp>
        <p:nvSpPr>
          <p:cNvPr id="119" name="Google Shape;119;p16"/>
          <p:cNvSpPr txBox="1">
            <a:spLocks noGrp="1"/>
          </p:cNvSpPr>
          <p:nvPr>
            <p:ph type="body" idx="1"/>
          </p:nvPr>
        </p:nvSpPr>
        <p:spPr>
          <a:xfrm>
            <a:off x="1567650" y="1621675"/>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Record from a screen, webcam, phone, etc </a:t>
            </a:r>
            <a:endParaRPr/>
          </a:p>
          <a:p>
            <a:pPr marL="0" lvl="0" indent="0" algn="l" rtl="0">
              <a:spcBef>
                <a:spcPts val="1600"/>
              </a:spcBef>
              <a:spcAft>
                <a:spcPts val="1600"/>
              </a:spcAft>
              <a:buNone/>
            </a:pPr>
            <a:endParaRPr/>
          </a:p>
        </p:txBody>
      </p:sp>
      <p:sp>
        <p:nvSpPr>
          <p:cNvPr id="120" name="Google Shape;120;p16"/>
          <p:cNvSpPr txBox="1">
            <a:spLocks noGrp="1"/>
          </p:cNvSpPr>
          <p:nvPr>
            <p:ph type="body" idx="1"/>
          </p:nvPr>
        </p:nvSpPr>
        <p:spPr>
          <a:xfrm>
            <a:off x="1622475" y="2794250"/>
            <a:ext cx="4260300" cy="461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Edit  and caption video</a:t>
            </a:r>
            <a:endParaRPr/>
          </a:p>
        </p:txBody>
      </p:sp>
      <p:sp>
        <p:nvSpPr>
          <p:cNvPr id="121" name="Google Shape;121;p16"/>
          <p:cNvSpPr txBox="1">
            <a:spLocks noGrp="1"/>
          </p:cNvSpPr>
          <p:nvPr>
            <p:ph type="body" idx="1"/>
          </p:nvPr>
        </p:nvSpPr>
        <p:spPr>
          <a:xfrm>
            <a:off x="1622475" y="3952525"/>
            <a:ext cx="4881600" cy="822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Store and share video recordings</a:t>
            </a:r>
            <a:endParaRPr/>
          </a:p>
        </p:txBody>
      </p:sp>
      <p:pic>
        <p:nvPicPr>
          <p:cNvPr id="122" name="Google Shape;122;p16"/>
          <p:cNvPicPr preferRelativeResize="0"/>
          <p:nvPr/>
        </p:nvPicPr>
        <p:blipFill>
          <a:blip r:embed="rId3">
            <a:alphaModFix/>
          </a:blip>
          <a:stretch>
            <a:fillRect/>
          </a:stretch>
        </p:blipFill>
        <p:spPr>
          <a:xfrm>
            <a:off x="520221" y="1150000"/>
            <a:ext cx="1089953" cy="1089967"/>
          </a:xfrm>
          <a:prstGeom prst="rect">
            <a:avLst/>
          </a:prstGeom>
          <a:noFill/>
          <a:ln>
            <a:noFill/>
          </a:ln>
        </p:spPr>
      </p:pic>
      <p:pic>
        <p:nvPicPr>
          <p:cNvPr id="123" name="Google Shape;123;p16"/>
          <p:cNvPicPr preferRelativeResize="0"/>
          <p:nvPr/>
        </p:nvPicPr>
        <p:blipFill>
          <a:blip r:embed="rId4">
            <a:alphaModFix/>
          </a:blip>
          <a:stretch>
            <a:fillRect/>
          </a:stretch>
        </p:blipFill>
        <p:spPr>
          <a:xfrm>
            <a:off x="499706" y="2468567"/>
            <a:ext cx="1060355" cy="1060367"/>
          </a:xfrm>
          <a:prstGeom prst="rect">
            <a:avLst/>
          </a:prstGeom>
          <a:noFill/>
          <a:ln>
            <a:noFill/>
          </a:ln>
        </p:spPr>
      </p:pic>
      <p:pic>
        <p:nvPicPr>
          <p:cNvPr id="124" name="Google Shape;124;p16"/>
          <p:cNvPicPr preferRelativeResize="0"/>
          <p:nvPr/>
        </p:nvPicPr>
        <p:blipFill>
          <a:blip r:embed="rId5">
            <a:alphaModFix/>
          </a:blip>
          <a:stretch>
            <a:fillRect/>
          </a:stretch>
        </p:blipFill>
        <p:spPr>
          <a:xfrm>
            <a:off x="447473" y="3599534"/>
            <a:ext cx="1235450" cy="123546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1000"/>
                                        <p:tgtEl>
                                          <p:spTgt spid="122"/>
                                        </p:tgtEl>
                                      </p:cBhvr>
                                    </p:animEffect>
                                  </p:childTnLst>
                                </p:cTn>
                              </p:par>
                              <p:par>
                                <p:cTn id="8" presetID="10" presetClass="entr" presetSubtype="0" fill="hold" nodeType="withEffect">
                                  <p:stCondLst>
                                    <p:cond delay="0"/>
                                  </p:stCondLst>
                                  <p:childTnLst>
                                    <p:set>
                                      <p:cBhvr>
                                        <p:cTn id="9" dur="1" fill="hold">
                                          <p:stCondLst>
                                            <p:cond delay="0"/>
                                          </p:stCondLst>
                                        </p:cTn>
                                        <p:tgtEl>
                                          <p:spTgt spid="119"/>
                                        </p:tgtEl>
                                        <p:attrNameLst>
                                          <p:attrName>style.visibility</p:attrName>
                                        </p:attrNameLst>
                                      </p:cBhvr>
                                      <p:to>
                                        <p:strVal val="visible"/>
                                      </p:to>
                                    </p:set>
                                    <p:animEffect transition="in" filter="fade">
                                      <p:cBhvr>
                                        <p:cTn id="10" dur="1000"/>
                                        <p:tgtEl>
                                          <p:spTgt spid="1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fade">
                                      <p:cBhvr>
                                        <p:cTn id="15" dur="1000"/>
                                        <p:tgtEl>
                                          <p:spTgt spid="123"/>
                                        </p:tgtEl>
                                      </p:cBhvr>
                                    </p:animEffect>
                                  </p:childTnLst>
                                </p:cTn>
                              </p:par>
                              <p:par>
                                <p:cTn id="16" presetID="10" presetClass="entr" presetSubtype="0" fill="hold" nodeType="withEffect">
                                  <p:stCondLst>
                                    <p:cond delay="0"/>
                                  </p:stCondLst>
                                  <p:childTnLst>
                                    <p:set>
                                      <p:cBhvr>
                                        <p:cTn id="17" dur="1" fill="hold">
                                          <p:stCondLst>
                                            <p:cond delay="0"/>
                                          </p:stCondLst>
                                        </p:cTn>
                                        <p:tgtEl>
                                          <p:spTgt spid="120"/>
                                        </p:tgtEl>
                                        <p:attrNameLst>
                                          <p:attrName>style.visibility</p:attrName>
                                        </p:attrNameLst>
                                      </p:cBhvr>
                                      <p:to>
                                        <p:strVal val="visible"/>
                                      </p:to>
                                    </p:set>
                                    <p:animEffect transition="in" filter="fade">
                                      <p:cBhvr>
                                        <p:cTn id="18" dur="1000"/>
                                        <p:tgtEl>
                                          <p:spTgt spid="1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4"/>
                                        </p:tgtEl>
                                        <p:attrNameLst>
                                          <p:attrName>style.visibility</p:attrName>
                                        </p:attrNameLst>
                                      </p:cBhvr>
                                      <p:to>
                                        <p:strVal val="visible"/>
                                      </p:to>
                                    </p:set>
                                    <p:animEffect transition="in" filter="fade">
                                      <p:cBhvr>
                                        <p:cTn id="23" dur="1000"/>
                                        <p:tgtEl>
                                          <p:spTgt spid="124"/>
                                        </p:tgtEl>
                                      </p:cBhvr>
                                    </p:animEffect>
                                  </p:childTnLst>
                                </p:cTn>
                              </p:par>
                              <p:par>
                                <p:cTn id="24" presetID="10" presetClass="entr" presetSubtype="0" fill="hold" nodeType="withEffect">
                                  <p:stCondLst>
                                    <p:cond delay="0"/>
                                  </p:stCondLst>
                                  <p:childTnLst>
                                    <p:set>
                                      <p:cBhvr>
                                        <p:cTn id="25" dur="1" fill="hold">
                                          <p:stCondLst>
                                            <p:cond delay="0"/>
                                          </p:stCondLst>
                                        </p:cTn>
                                        <p:tgtEl>
                                          <p:spTgt spid="121"/>
                                        </p:tgtEl>
                                        <p:attrNameLst>
                                          <p:attrName>style.visibility</p:attrName>
                                        </p:attrNameLst>
                                      </p:cBhvr>
                                      <p:to>
                                        <p:strVal val="visible"/>
                                      </p:to>
                                    </p:set>
                                    <p:animEffect transition="in" filter="fade">
                                      <p:cBhvr>
                                        <p:cTn id="26" dur="1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7"/>
          <p:cNvSpPr txBox="1">
            <a:spLocks noGrp="1"/>
          </p:cNvSpPr>
          <p:nvPr>
            <p:ph type="title"/>
          </p:nvPr>
        </p:nvSpPr>
        <p:spPr>
          <a:xfrm>
            <a:off x="729450" y="556650"/>
            <a:ext cx="67158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are video assignments used at FSU?</a:t>
            </a:r>
            <a:endParaRPr/>
          </a:p>
        </p:txBody>
      </p:sp>
      <p:sp>
        <p:nvSpPr>
          <p:cNvPr id="130" name="Google Shape;130;p17"/>
          <p:cNvSpPr txBox="1">
            <a:spLocks noGrp="1"/>
          </p:cNvSpPr>
          <p:nvPr>
            <p:ph type="body" idx="1"/>
          </p:nvPr>
        </p:nvSpPr>
        <p:spPr>
          <a:xfrm>
            <a:off x="1262850" y="1545475"/>
            <a:ext cx="7226400" cy="3426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1600"/>
              </a:spcAft>
              <a:buClr>
                <a:schemeClr val="dk1"/>
              </a:buClr>
              <a:buSzPts val="1100"/>
              <a:buFont typeface="Arial"/>
              <a:buNone/>
            </a:pPr>
            <a:r>
              <a:rPr lang="en"/>
              <a:t>Online Human Resource Management students are creating narrated Powerpoint presentations</a:t>
            </a:r>
            <a:endParaRPr/>
          </a:p>
        </p:txBody>
      </p:sp>
      <p:pic>
        <p:nvPicPr>
          <p:cNvPr id="131" name="Google Shape;131;p17"/>
          <p:cNvPicPr preferRelativeResize="0"/>
          <p:nvPr/>
        </p:nvPicPr>
        <p:blipFill>
          <a:blip r:embed="rId3">
            <a:alphaModFix/>
          </a:blip>
          <a:stretch>
            <a:fillRect/>
          </a:stretch>
        </p:blipFill>
        <p:spPr>
          <a:xfrm>
            <a:off x="405350" y="3537325"/>
            <a:ext cx="689400" cy="689400"/>
          </a:xfrm>
          <a:prstGeom prst="rect">
            <a:avLst/>
          </a:prstGeom>
          <a:noFill/>
          <a:ln>
            <a:noFill/>
          </a:ln>
        </p:spPr>
      </p:pic>
      <p:pic>
        <p:nvPicPr>
          <p:cNvPr id="132" name="Google Shape;132;p17"/>
          <p:cNvPicPr preferRelativeResize="0"/>
          <p:nvPr/>
        </p:nvPicPr>
        <p:blipFill>
          <a:blip r:embed="rId4">
            <a:alphaModFix/>
          </a:blip>
          <a:stretch>
            <a:fillRect/>
          </a:stretch>
        </p:blipFill>
        <p:spPr>
          <a:xfrm>
            <a:off x="304563" y="2421350"/>
            <a:ext cx="890976" cy="890976"/>
          </a:xfrm>
          <a:prstGeom prst="rect">
            <a:avLst/>
          </a:prstGeom>
          <a:noFill/>
          <a:ln>
            <a:noFill/>
          </a:ln>
        </p:spPr>
      </p:pic>
      <p:pic>
        <p:nvPicPr>
          <p:cNvPr id="133" name="Google Shape;133;p17"/>
          <p:cNvPicPr preferRelativeResize="0"/>
          <p:nvPr/>
        </p:nvPicPr>
        <p:blipFill>
          <a:blip r:embed="rId5">
            <a:alphaModFix/>
          </a:blip>
          <a:stretch>
            <a:fillRect/>
          </a:stretch>
        </p:blipFill>
        <p:spPr>
          <a:xfrm>
            <a:off x="454438" y="1435925"/>
            <a:ext cx="743649" cy="743649"/>
          </a:xfrm>
          <a:prstGeom prst="rect">
            <a:avLst/>
          </a:prstGeom>
          <a:noFill/>
          <a:ln>
            <a:noFill/>
          </a:ln>
        </p:spPr>
      </p:pic>
      <p:sp>
        <p:nvSpPr>
          <p:cNvPr id="134" name="Google Shape;134;p17"/>
          <p:cNvSpPr txBox="1">
            <a:spLocks noGrp="1"/>
          </p:cNvSpPr>
          <p:nvPr>
            <p:ph type="body" idx="1"/>
          </p:nvPr>
        </p:nvSpPr>
        <p:spPr>
          <a:xfrm>
            <a:off x="1274275" y="2547600"/>
            <a:ext cx="6971700" cy="575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1600"/>
              </a:spcAft>
              <a:buNone/>
            </a:pPr>
            <a:r>
              <a:rPr lang="en"/>
              <a:t>French 1 students are recording video self-introductions</a:t>
            </a:r>
            <a:endParaRPr/>
          </a:p>
        </p:txBody>
      </p:sp>
      <p:sp>
        <p:nvSpPr>
          <p:cNvPr id="135" name="Google Shape;135;p17"/>
          <p:cNvSpPr txBox="1">
            <a:spLocks noGrp="1"/>
          </p:cNvSpPr>
          <p:nvPr>
            <p:ph type="body" idx="1"/>
          </p:nvPr>
        </p:nvSpPr>
        <p:spPr>
          <a:xfrm>
            <a:off x="1247150" y="3665125"/>
            <a:ext cx="5258100" cy="535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1600"/>
              </a:spcAft>
              <a:buNone/>
            </a:pPr>
            <a:r>
              <a:rPr lang="en"/>
              <a:t>Nutrition students are creating audio podcasts on different nutrients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childTnLst>
                                </p:cTn>
                              </p:par>
                              <p:par>
                                <p:cTn id="8" presetID="10" presetClass="entr" presetSubtype="0" fill="hold" nodeType="withEffect">
                                  <p:stCondLst>
                                    <p:cond delay="0"/>
                                  </p:stCondLst>
                                  <p:childTnLst>
                                    <p:set>
                                      <p:cBhvr>
                                        <p:cTn id="9" dur="1" fill="hold">
                                          <p:stCondLst>
                                            <p:cond delay="0"/>
                                          </p:stCondLst>
                                        </p:cTn>
                                        <p:tgtEl>
                                          <p:spTgt spid="130"/>
                                        </p:tgtEl>
                                        <p:attrNameLst>
                                          <p:attrName>style.visibility</p:attrName>
                                        </p:attrNameLst>
                                      </p:cBhvr>
                                      <p:to>
                                        <p:strVal val="visible"/>
                                      </p:to>
                                    </p:set>
                                    <p:animEffect transition="in" filter="fade">
                                      <p:cBhvr>
                                        <p:cTn id="10" dur="1000"/>
                                        <p:tgtEl>
                                          <p:spTgt spid="1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2"/>
                                        </p:tgtEl>
                                        <p:attrNameLst>
                                          <p:attrName>style.visibility</p:attrName>
                                        </p:attrNameLst>
                                      </p:cBhvr>
                                      <p:to>
                                        <p:strVal val="visible"/>
                                      </p:to>
                                    </p:set>
                                    <p:animEffect transition="in" filter="fade">
                                      <p:cBhvr>
                                        <p:cTn id="15" dur="1000"/>
                                        <p:tgtEl>
                                          <p:spTgt spid="132"/>
                                        </p:tgtEl>
                                      </p:cBhvr>
                                    </p:animEffect>
                                  </p:childTnLst>
                                </p:cTn>
                              </p:par>
                              <p:par>
                                <p:cTn id="16" presetID="10" presetClass="entr" presetSubtype="0" fill="hold" nodeType="withEffect">
                                  <p:stCondLst>
                                    <p:cond delay="0"/>
                                  </p:stCondLst>
                                  <p:childTnLst>
                                    <p:set>
                                      <p:cBhvr>
                                        <p:cTn id="17" dur="1" fill="hold">
                                          <p:stCondLst>
                                            <p:cond delay="0"/>
                                          </p:stCondLst>
                                        </p:cTn>
                                        <p:tgtEl>
                                          <p:spTgt spid="134"/>
                                        </p:tgtEl>
                                        <p:attrNameLst>
                                          <p:attrName>style.visibility</p:attrName>
                                        </p:attrNameLst>
                                      </p:cBhvr>
                                      <p:to>
                                        <p:strVal val="visible"/>
                                      </p:to>
                                    </p:set>
                                    <p:animEffect transition="in" filter="fade">
                                      <p:cBhvr>
                                        <p:cTn id="18" dur="1000"/>
                                        <p:tgtEl>
                                          <p:spTgt spid="1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1"/>
                                        </p:tgtEl>
                                        <p:attrNameLst>
                                          <p:attrName>style.visibility</p:attrName>
                                        </p:attrNameLst>
                                      </p:cBhvr>
                                      <p:to>
                                        <p:strVal val="visible"/>
                                      </p:to>
                                    </p:set>
                                    <p:animEffect transition="in" filter="fade">
                                      <p:cBhvr>
                                        <p:cTn id="23" dur="1000"/>
                                        <p:tgtEl>
                                          <p:spTgt spid="131"/>
                                        </p:tgtEl>
                                      </p:cBhvr>
                                    </p:animEffect>
                                  </p:childTnLst>
                                </p:cTn>
                              </p:par>
                              <p:par>
                                <p:cTn id="24" presetID="10" presetClass="entr" presetSubtype="0" fill="hold" nodeType="withEffect">
                                  <p:stCondLst>
                                    <p:cond delay="0"/>
                                  </p:stCondLst>
                                  <p:childTnLst>
                                    <p:set>
                                      <p:cBhvr>
                                        <p:cTn id="25" dur="1" fill="hold">
                                          <p:stCondLst>
                                            <p:cond delay="0"/>
                                          </p:stCondLst>
                                        </p:cTn>
                                        <p:tgtEl>
                                          <p:spTgt spid="135"/>
                                        </p:tgtEl>
                                        <p:attrNameLst>
                                          <p:attrName>style.visibility</p:attrName>
                                        </p:attrNameLst>
                                      </p:cBhvr>
                                      <p:to>
                                        <p:strVal val="visible"/>
                                      </p:to>
                                    </p:set>
                                    <p:animEffect transition="in" filter="fade">
                                      <p:cBhvr>
                                        <p:cTn id="26" dur="1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8"/>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Choosing a student workflow</a:t>
            </a:r>
            <a:endParaRPr/>
          </a:p>
        </p:txBody>
      </p:sp>
      <p:sp>
        <p:nvSpPr>
          <p:cNvPr id="141" name="Google Shape;141;p18"/>
          <p:cNvSpPr txBox="1">
            <a:spLocks noGrp="1"/>
          </p:cNvSpPr>
          <p:nvPr>
            <p:ph type="body" idx="1"/>
          </p:nvPr>
        </p:nvSpPr>
        <p:spPr>
          <a:xfrm>
            <a:off x="729450" y="3450475"/>
            <a:ext cx="2608200" cy="437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Panopto Recorder for PC and Mac</a:t>
            </a:r>
            <a:endParaRPr/>
          </a:p>
        </p:txBody>
      </p:sp>
      <p:pic>
        <p:nvPicPr>
          <p:cNvPr id="142" name="Google Shape;142;p18"/>
          <p:cNvPicPr preferRelativeResize="0"/>
          <p:nvPr/>
        </p:nvPicPr>
        <p:blipFill>
          <a:blip r:embed="rId3">
            <a:alphaModFix/>
          </a:blip>
          <a:stretch>
            <a:fillRect/>
          </a:stretch>
        </p:blipFill>
        <p:spPr>
          <a:xfrm>
            <a:off x="580775" y="1461050"/>
            <a:ext cx="2331624" cy="2331624"/>
          </a:xfrm>
          <a:prstGeom prst="rect">
            <a:avLst/>
          </a:prstGeom>
          <a:noFill/>
          <a:ln>
            <a:noFill/>
          </a:ln>
        </p:spPr>
      </p:pic>
      <p:pic>
        <p:nvPicPr>
          <p:cNvPr id="143" name="Google Shape;143;p18"/>
          <p:cNvPicPr preferRelativeResize="0"/>
          <p:nvPr/>
        </p:nvPicPr>
        <p:blipFill>
          <a:blip r:embed="rId4">
            <a:alphaModFix/>
          </a:blip>
          <a:stretch>
            <a:fillRect/>
          </a:stretch>
        </p:blipFill>
        <p:spPr>
          <a:xfrm>
            <a:off x="3468000" y="1610375"/>
            <a:ext cx="1944300" cy="1944300"/>
          </a:xfrm>
          <a:prstGeom prst="rect">
            <a:avLst/>
          </a:prstGeom>
          <a:noFill/>
          <a:ln>
            <a:noFill/>
          </a:ln>
        </p:spPr>
      </p:pic>
      <p:sp>
        <p:nvSpPr>
          <p:cNvPr id="144" name="Google Shape;144;p18"/>
          <p:cNvSpPr txBox="1">
            <a:spLocks noGrp="1"/>
          </p:cNvSpPr>
          <p:nvPr>
            <p:ph type="body" idx="1"/>
          </p:nvPr>
        </p:nvSpPr>
        <p:spPr>
          <a:xfrm>
            <a:off x="3589175" y="3515225"/>
            <a:ext cx="1944300" cy="860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Panopto App for iOS and Android</a:t>
            </a:r>
            <a:endParaRPr/>
          </a:p>
        </p:txBody>
      </p:sp>
      <p:pic>
        <p:nvPicPr>
          <p:cNvPr id="145" name="Google Shape;145;p18"/>
          <p:cNvPicPr preferRelativeResize="0"/>
          <p:nvPr/>
        </p:nvPicPr>
        <p:blipFill>
          <a:blip r:embed="rId5">
            <a:alphaModFix/>
          </a:blip>
          <a:stretch>
            <a:fillRect/>
          </a:stretch>
        </p:blipFill>
        <p:spPr>
          <a:xfrm>
            <a:off x="5981650" y="1565100"/>
            <a:ext cx="2257875" cy="2257875"/>
          </a:xfrm>
          <a:prstGeom prst="rect">
            <a:avLst/>
          </a:prstGeom>
          <a:noFill/>
          <a:ln>
            <a:noFill/>
          </a:ln>
        </p:spPr>
      </p:pic>
      <p:sp>
        <p:nvSpPr>
          <p:cNvPr id="146" name="Google Shape;146;p18"/>
          <p:cNvSpPr txBox="1">
            <a:spLocks noGrp="1"/>
          </p:cNvSpPr>
          <p:nvPr>
            <p:ph type="body" idx="1"/>
          </p:nvPr>
        </p:nvSpPr>
        <p:spPr>
          <a:xfrm>
            <a:off x="6111775" y="3487875"/>
            <a:ext cx="2192100" cy="634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Upload pre-made video or audio to Panopto</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1000"/>
                                        <p:tgtEl>
                                          <p:spTgt spid="142"/>
                                        </p:tgtEl>
                                      </p:cBhvr>
                                    </p:animEffect>
                                  </p:childTnLst>
                                </p:cTn>
                              </p:par>
                              <p:par>
                                <p:cTn id="8" presetID="10" presetClass="entr" presetSubtype="0" fill="hold" nodeType="withEffect">
                                  <p:stCondLst>
                                    <p:cond delay="0"/>
                                  </p:stCondLst>
                                  <p:childTnLst>
                                    <p:set>
                                      <p:cBhvr>
                                        <p:cTn id="9" dur="1" fill="hold">
                                          <p:stCondLst>
                                            <p:cond delay="0"/>
                                          </p:stCondLst>
                                        </p:cTn>
                                        <p:tgtEl>
                                          <p:spTgt spid="141"/>
                                        </p:tgtEl>
                                        <p:attrNameLst>
                                          <p:attrName>style.visibility</p:attrName>
                                        </p:attrNameLst>
                                      </p:cBhvr>
                                      <p:to>
                                        <p:strVal val="visible"/>
                                      </p:to>
                                    </p:set>
                                    <p:animEffect transition="in" filter="fade">
                                      <p:cBhvr>
                                        <p:cTn id="10" dur="1000"/>
                                        <p:tgtEl>
                                          <p:spTgt spid="14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3"/>
                                        </p:tgtEl>
                                        <p:attrNameLst>
                                          <p:attrName>style.visibility</p:attrName>
                                        </p:attrNameLst>
                                      </p:cBhvr>
                                      <p:to>
                                        <p:strVal val="visible"/>
                                      </p:to>
                                    </p:set>
                                    <p:animEffect transition="in" filter="fade">
                                      <p:cBhvr>
                                        <p:cTn id="15" dur="1000"/>
                                        <p:tgtEl>
                                          <p:spTgt spid="143"/>
                                        </p:tgtEl>
                                      </p:cBhvr>
                                    </p:animEffect>
                                  </p:childTnLst>
                                </p:cTn>
                              </p:par>
                              <p:par>
                                <p:cTn id="16" presetID="10" presetClass="entr" presetSubtype="0" fill="hold" nodeType="withEffect">
                                  <p:stCondLst>
                                    <p:cond delay="0"/>
                                  </p:stCondLst>
                                  <p:childTnLst>
                                    <p:set>
                                      <p:cBhvr>
                                        <p:cTn id="17" dur="1" fill="hold">
                                          <p:stCondLst>
                                            <p:cond delay="0"/>
                                          </p:stCondLst>
                                        </p:cTn>
                                        <p:tgtEl>
                                          <p:spTgt spid="144"/>
                                        </p:tgtEl>
                                        <p:attrNameLst>
                                          <p:attrName>style.visibility</p:attrName>
                                        </p:attrNameLst>
                                      </p:cBhvr>
                                      <p:to>
                                        <p:strVal val="visible"/>
                                      </p:to>
                                    </p:set>
                                    <p:animEffect transition="in" filter="fade">
                                      <p:cBhvr>
                                        <p:cTn id="18" dur="1000"/>
                                        <p:tgtEl>
                                          <p:spTgt spid="14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5"/>
                                        </p:tgtEl>
                                        <p:attrNameLst>
                                          <p:attrName>style.visibility</p:attrName>
                                        </p:attrNameLst>
                                      </p:cBhvr>
                                      <p:to>
                                        <p:strVal val="visible"/>
                                      </p:to>
                                    </p:set>
                                    <p:animEffect transition="in" filter="fade">
                                      <p:cBhvr>
                                        <p:cTn id="23" dur="1000"/>
                                        <p:tgtEl>
                                          <p:spTgt spid="145"/>
                                        </p:tgtEl>
                                      </p:cBhvr>
                                    </p:animEffect>
                                  </p:childTnLst>
                                </p:cTn>
                              </p:par>
                              <p:par>
                                <p:cTn id="24" presetID="10" presetClass="entr" presetSubtype="0" fill="hold" nodeType="withEffect">
                                  <p:stCondLst>
                                    <p:cond delay="0"/>
                                  </p:stCondLst>
                                  <p:childTnLst>
                                    <p:set>
                                      <p:cBhvr>
                                        <p:cTn id="25" dur="1" fill="hold">
                                          <p:stCondLst>
                                            <p:cond delay="0"/>
                                          </p:stCondLst>
                                        </p:cTn>
                                        <p:tgtEl>
                                          <p:spTgt spid="146"/>
                                        </p:tgtEl>
                                        <p:attrNameLst>
                                          <p:attrName>style.visibility</p:attrName>
                                        </p:attrNameLst>
                                      </p:cBhvr>
                                      <p:to>
                                        <p:strVal val="visible"/>
                                      </p:to>
                                    </p:set>
                                    <p:animEffect transition="in" filter="fade">
                                      <p:cBhvr>
                                        <p:cTn id="26" dur="10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9"/>
          <p:cNvSpPr txBox="1">
            <a:spLocks noGrp="1"/>
          </p:cNvSpPr>
          <p:nvPr>
            <p:ph type="title"/>
          </p:nvPr>
        </p:nvSpPr>
        <p:spPr>
          <a:xfrm>
            <a:off x="729450" y="556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Creating videos using the Panopto Recorder</a:t>
            </a:r>
            <a:endParaRPr/>
          </a:p>
        </p:txBody>
      </p:sp>
      <p:sp>
        <p:nvSpPr>
          <p:cNvPr id="152" name="Google Shape;152;p19"/>
          <p:cNvSpPr txBox="1">
            <a:spLocks noGrp="1"/>
          </p:cNvSpPr>
          <p:nvPr>
            <p:ph type="body" idx="1"/>
          </p:nvPr>
        </p:nvSpPr>
        <p:spPr>
          <a:xfrm>
            <a:off x="729450" y="1343800"/>
            <a:ext cx="3311400" cy="299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Well suited to narrated powerpoints/ screen-capture</a:t>
            </a:r>
            <a:endParaRPr/>
          </a:p>
          <a:p>
            <a:pPr marL="0" lvl="0" indent="0" algn="l" rtl="0">
              <a:spcBef>
                <a:spcPts val="1600"/>
              </a:spcBef>
              <a:spcAft>
                <a:spcPts val="0"/>
              </a:spcAft>
              <a:buNone/>
            </a:pPr>
            <a:r>
              <a:rPr lang="en"/>
              <a:t>Requires computer with microphone and webcam</a:t>
            </a:r>
            <a:endParaRPr/>
          </a:p>
          <a:p>
            <a:pPr marL="0" lvl="0" indent="0" algn="l" rtl="0">
              <a:spcBef>
                <a:spcPts val="1600"/>
              </a:spcBef>
              <a:spcAft>
                <a:spcPts val="1600"/>
              </a:spcAft>
              <a:buNone/>
            </a:pPr>
            <a:r>
              <a:rPr lang="en"/>
              <a:t>Can only review recordings after uploading to panopto server</a:t>
            </a:r>
            <a:endParaRPr/>
          </a:p>
        </p:txBody>
      </p:sp>
      <p:pic>
        <p:nvPicPr>
          <p:cNvPr id="153" name="Google Shape;153;p19"/>
          <p:cNvPicPr preferRelativeResize="0"/>
          <p:nvPr/>
        </p:nvPicPr>
        <p:blipFill>
          <a:blip r:embed="rId3">
            <a:alphaModFix/>
          </a:blip>
          <a:stretch>
            <a:fillRect/>
          </a:stretch>
        </p:blipFill>
        <p:spPr>
          <a:xfrm>
            <a:off x="4123650" y="1152475"/>
            <a:ext cx="4214775" cy="3474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2">
                                            <p:txEl>
                                              <p:pRg st="0" end="0"/>
                                            </p:txEl>
                                          </p:spTgt>
                                        </p:tgtEl>
                                        <p:attrNameLst>
                                          <p:attrName>style.visibility</p:attrName>
                                        </p:attrNameLst>
                                      </p:cBhvr>
                                      <p:to>
                                        <p:strVal val="visible"/>
                                      </p:to>
                                    </p:set>
                                    <p:animEffect transition="in" filter="fade">
                                      <p:cBhvr>
                                        <p:cTn id="7" dur="1000"/>
                                        <p:tgtEl>
                                          <p:spTgt spid="1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2">
                                            <p:txEl>
                                              <p:pRg st="1" end="1"/>
                                            </p:txEl>
                                          </p:spTgt>
                                        </p:tgtEl>
                                        <p:attrNameLst>
                                          <p:attrName>style.visibility</p:attrName>
                                        </p:attrNameLst>
                                      </p:cBhvr>
                                      <p:to>
                                        <p:strVal val="visible"/>
                                      </p:to>
                                    </p:set>
                                    <p:animEffect transition="in" filter="fade">
                                      <p:cBhvr>
                                        <p:cTn id="12" dur="1000"/>
                                        <p:tgtEl>
                                          <p:spTgt spid="15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2">
                                            <p:txEl>
                                              <p:pRg st="2" end="2"/>
                                            </p:txEl>
                                          </p:spTgt>
                                        </p:tgtEl>
                                        <p:attrNameLst>
                                          <p:attrName>style.visibility</p:attrName>
                                        </p:attrNameLst>
                                      </p:cBhvr>
                                      <p:to>
                                        <p:strVal val="visible"/>
                                      </p:to>
                                    </p:set>
                                    <p:animEffect transition="in" filter="fade">
                                      <p:cBhvr>
                                        <p:cTn id="17" dur="1000"/>
                                        <p:tgtEl>
                                          <p:spTgt spid="1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0"/>
          <p:cNvSpPr txBox="1">
            <a:spLocks noGrp="1"/>
          </p:cNvSpPr>
          <p:nvPr>
            <p:ph type="title"/>
          </p:nvPr>
        </p:nvSpPr>
        <p:spPr>
          <a:xfrm>
            <a:off x="729450" y="556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Uploading videos with the Panopto Mobile App </a:t>
            </a:r>
            <a:endParaRPr/>
          </a:p>
        </p:txBody>
      </p:sp>
      <p:sp>
        <p:nvSpPr>
          <p:cNvPr id="159" name="Google Shape;159;p20"/>
          <p:cNvSpPr txBox="1">
            <a:spLocks noGrp="1"/>
          </p:cNvSpPr>
          <p:nvPr>
            <p:ph type="body" idx="1"/>
          </p:nvPr>
        </p:nvSpPr>
        <p:spPr>
          <a:xfrm>
            <a:off x="729450" y="1363425"/>
            <a:ext cx="2490000" cy="297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Well suited to video and voice or voice only recordings</a:t>
            </a:r>
            <a:endParaRPr/>
          </a:p>
          <a:p>
            <a:pPr marL="0" lvl="0" indent="0" algn="l" rtl="0">
              <a:spcBef>
                <a:spcPts val="1600"/>
              </a:spcBef>
              <a:spcAft>
                <a:spcPts val="0"/>
              </a:spcAft>
              <a:buNone/>
            </a:pPr>
            <a:r>
              <a:rPr lang="en"/>
              <a:t>Makes use of smartphones built-in camera and speaker</a:t>
            </a:r>
            <a:endParaRPr/>
          </a:p>
          <a:p>
            <a:pPr marL="0" lvl="0" indent="0" algn="l" rtl="0">
              <a:spcBef>
                <a:spcPts val="1600"/>
              </a:spcBef>
              <a:spcAft>
                <a:spcPts val="0"/>
              </a:spcAft>
              <a:buNone/>
            </a:pPr>
            <a:r>
              <a:rPr lang="en"/>
              <a:t>Can review recording before uploading</a:t>
            </a:r>
            <a:endParaRPr/>
          </a:p>
          <a:p>
            <a:pPr marL="0" lvl="0" indent="0" algn="l" rtl="0">
              <a:spcBef>
                <a:spcPts val="1600"/>
              </a:spcBef>
              <a:spcAft>
                <a:spcPts val="1600"/>
              </a:spcAft>
              <a:buNone/>
            </a:pPr>
            <a:endParaRPr/>
          </a:p>
        </p:txBody>
      </p:sp>
      <p:pic>
        <p:nvPicPr>
          <p:cNvPr id="160" name="Google Shape;160;p20"/>
          <p:cNvPicPr preferRelativeResize="0"/>
          <p:nvPr/>
        </p:nvPicPr>
        <p:blipFill rotWithShape="1">
          <a:blip r:embed="rId3">
            <a:alphaModFix/>
          </a:blip>
          <a:srcRect b="10586"/>
          <a:stretch/>
        </p:blipFill>
        <p:spPr>
          <a:xfrm>
            <a:off x="3416850" y="1152475"/>
            <a:ext cx="2149301" cy="3416400"/>
          </a:xfrm>
          <a:prstGeom prst="rect">
            <a:avLst/>
          </a:prstGeom>
          <a:noFill/>
          <a:ln>
            <a:noFill/>
          </a:ln>
        </p:spPr>
      </p:pic>
      <p:pic>
        <p:nvPicPr>
          <p:cNvPr id="161" name="Google Shape;161;p20"/>
          <p:cNvPicPr preferRelativeResize="0"/>
          <p:nvPr/>
        </p:nvPicPr>
        <p:blipFill>
          <a:blip r:embed="rId4">
            <a:alphaModFix/>
          </a:blip>
          <a:stretch>
            <a:fillRect/>
          </a:stretch>
        </p:blipFill>
        <p:spPr>
          <a:xfrm>
            <a:off x="5718549" y="1152475"/>
            <a:ext cx="2149299" cy="3820976"/>
          </a:xfrm>
          <a:prstGeom prst="rect">
            <a:avLst/>
          </a:prstGeom>
          <a:noFill/>
          <a:ln>
            <a:noFill/>
          </a:ln>
        </p:spPr>
      </p:pic>
      <p:sp>
        <p:nvSpPr>
          <p:cNvPr id="162" name="Google Shape;162;p20"/>
          <p:cNvSpPr/>
          <p:nvPr/>
        </p:nvSpPr>
        <p:spPr>
          <a:xfrm>
            <a:off x="4945575" y="1363425"/>
            <a:ext cx="252600" cy="1659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animEffect transition="in" filter="fade">
                                      <p:cBhvr>
                                        <p:cTn id="7" dur="1000"/>
                                        <p:tgtEl>
                                          <p:spTgt spid="1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9">
                                            <p:txEl>
                                              <p:pRg st="1" end="1"/>
                                            </p:txEl>
                                          </p:spTgt>
                                        </p:tgtEl>
                                        <p:attrNameLst>
                                          <p:attrName>style.visibility</p:attrName>
                                        </p:attrNameLst>
                                      </p:cBhvr>
                                      <p:to>
                                        <p:strVal val="visible"/>
                                      </p:to>
                                    </p:set>
                                    <p:animEffect transition="in" filter="fade">
                                      <p:cBhvr>
                                        <p:cTn id="12" dur="1000"/>
                                        <p:tgtEl>
                                          <p:spTgt spid="1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9">
                                            <p:txEl>
                                              <p:pRg st="2" end="2"/>
                                            </p:txEl>
                                          </p:spTgt>
                                        </p:tgtEl>
                                        <p:attrNameLst>
                                          <p:attrName>style.visibility</p:attrName>
                                        </p:attrNameLst>
                                      </p:cBhvr>
                                      <p:to>
                                        <p:strVal val="visible"/>
                                      </p:to>
                                    </p:set>
                                    <p:animEffect transition="in" filter="fade">
                                      <p:cBhvr>
                                        <p:cTn id="17" dur="1000"/>
                                        <p:tgtEl>
                                          <p:spTgt spid="1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9">
                                            <p:txEl>
                                              <p:pRg st="3" end="3"/>
                                            </p:txEl>
                                          </p:spTgt>
                                        </p:tgtEl>
                                        <p:attrNameLst>
                                          <p:attrName>style.visibility</p:attrName>
                                        </p:attrNameLst>
                                      </p:cBhvr>
                                      <p:to>
                                        <p:strVal val="visible"/>
                                      </p:to>
                                    </p:set>
                                    <p:animEffect transition="in" filter="fade">
                                      <p:cBhvr>
                                        <p:cTn id="22" dur="1000"/>
                                        <p:tgtEl>
                                          <p:spTgt spid="1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1"/>
          <p:cNvSpPr txBox="1">
            <a:spLocks noGrp="1"/>
          </p:cNvSpPr>
          <p:nvPr>
            <p:ph type="title"/>
          </p:nvPr>
        </p:nvSpPr>
        <p:spPr>
          <a:xfrm>
            <a:off x="729450" y="556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Using the Upload Option</a:t>
            </a:r>
            <a:endParaRPr/>
          </a:p>
        </p:txBody>
      </p:sp>
      <p:sp>
        <p:nvSpPr>
          <p:cNvPr id="168" name="Google Shape;168;p21"/>
          <p:cNvSpPr txBox="1">
            <a:spLocks noGrp="1"/>
          </p:cNvSpPr>
          <p:nvPr>
            <p:ph type="body" idx="1"/>
          </p:nvPr>
        </p:nvSpPr>
        <p:spPr>
          <a:xfrm>
            <a:off x="729450" y="1354325"/>
            <a:ext cx="3096600" cy="298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Allows students to create recording using software of their choice</a:t>
            </a:r>
            <a:endParaRPr/>
          </a:p>
          <a:p>
            <a:pPr marL="0" lvl="0" indent="0" algn="l" rtl="0">
              <a:spcBef>
                <a:spcPts val="1600"/>
              </a:spcBef>
              <a:spcAft>
                <a:spcPts val="0"/>
              </a:spcAft>
              <a:buNone/>
            </a:pPr>
            <a:r>
              <a:rPr lang="en"/>
              <a:t>Best for students who are experienced creating recordings</a:t>
            </a:r>
            <a:endParaRPr/>
          </a:p>
          <a:p>
            <a:pPr marL="0" lvl="0" indent="0" algn="l" rtl="0">
              <a:spcBef>
                <a:spcPts val="1600"/>
              </a:spcBef>
              <a:spcAft>
                <a:spcPts val="1600"/>
              </a:spcAft>
              <a:buNone/>
            </a:pPr>
            <a:r>
              <a:rPr lang="en"/>
              <a:t>Handles storage and sharing of video files</a:t>
            </a:r>
            <a:endParaRPr/>
          </a:p>
        </p:txBody>
      </p:sp>
      <p:pic>
        <p:nvPicPr>
          <p:cNvPr id="169" name="Google Shape;169;p21"/>
          <p:cNvPicPr preferRelativeResize="0"/>
          <p:nvPr/>
        </p:nvPicPr>
        <p:blipFill rotWithShape="1">
          <a:blip r:embed="rId3">
            <a:alphaModFix/>
          </a:blip>
          <a:srcRect l="2776" r="3115"/>
          <a:stretch/>
        </p:blipFill>
        <p:spPr>
          <a:xfrm>
            <a:off x="4029175" y="1304875"/>
            <a:ext cx="4814126" cy="2545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
                                            <p:txEl>
                                              <p:pRg st="0" end="0"/>
                                            </p:txEl>
                                          </p:spTgt>
                                        </p:tgtEl>
                                        <p:attrNameLst>
                                          <p:attrName>style.visibility</p:attrName>
                                        </p:attrNameLst>
                                      </p:cBhvr>
                                      <p:to>
                                        <p:strVal val="visible"/>
                                      </p:to>
                                    </p:set>
                                    <p:animEffect transition="in" filter="fade">
                                      <p:cBhvr>
                                        <p:cTn id="7" dur="1000"/>
                                        <p:tgtEl>
                                          <p:spTgt spid="1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8">
                                            <p:txEl>
                                              <p:pRg st="1" end="1"/>
                                            </p:txEl>
                                          </p:spTgt>
                                        </p:tgtEl>
                                        <p:attrNameLst>
                                          <p:attrName>style.visibility</p:attrName>
                                        </p:attrNameLst>
                                      </p:cBhvr>
                                      <p:to>
                                        <p:strVal val="visible"/>
                                      </p:to>
                                    </p:set>
                                    <p:animEffect transition="in" filter="fade">
                                      <p:cBhvr>
                                        <p:cTn id="12" dur="1000"/>
                                        <p:tgtEl>
                                          <p:spTgt spid="1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8">
                                            <p:txEl>
                                              <p:pRg st="2" end="2"/>
                                            </p:txEl>
                                          </p:spTgt>
                                        </p:tgtEl>
                                        <p:attrNameLst>
                                          <p:attrName>style.visibility</p:attrName>
                                        </p:attrNameLst>
                                      </p:cBhvr>
                                      <p:to>
                                        <p:strVal val="visible"/>
                                      </p:to>
                                    </p:set>
                                    <p:animEffect transition="in" filter="fade">
                                      <p:cBhvr>
                                        <p:cTn id="17" dur="1000"/>
                                        <p:tgtEl>
                                          <p:spTgt spid="16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1283</Words>
  <Application>Microsoft Office PowerPoint</Application>
  <PresentationFormat>On-screen Show (16:9)</PresentationFormat>
  <Paragraphs>82</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Raleway</vt:lpstr>
      <vt:lpstr>Lato</vt:lpstr>
      <vt:lpstr>Arial</vt:lpstr>
      <vt:lpstr>Streamline</vt:lpstr>
      <vt:lpstr>Streamlining Student Video</vt:lpstr>
      <vt:lpstr>Why use student video assignments?</vt:lpstr>
      <vt:lpstr>What are some instructional best practices?</vt:lpstr>
      <vt:lpstr>Steps to make and share a video</vt:lpstr>
      <vt:lpstr>How are video assignments used at FSU?</vt:lpstr>
      <vt:lpstr>Choosing a student workflow</vt:lpstr>
      <vt:lpstr>Creating videos using the Panopto Recorder</vt:lpstr>
      <vt:lpstr>Uploading videos with the Panopto Mobile App </vt:lpstr>
      <vt:lpstr>Using the Upload Option</vt:lpstr>
      <vt:lpstr>Steps to create video assignments</vt:lpstr>
      <vt:lpstr>Sessions Evaluations  There are two ways to access the session and presenter evaluations: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Streamlining Student Video</dc:title>
  <dc:creator>Gordon Hall</dc:creator>
  <cp:lastModifiedBy>Gordon Hall</cp:lastModifiedBy>
  <cp:revision>3</cp:revision>
  <dcterms:modified xsi:type="dcterms:W3CDTF">2019-03-15T16:29:09Z</dcterms:modified>
</cp:coreProperties>
</file>