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7" r:id="rId2"/>
    <p:sldId id="259" r:id="rId3"/>
    <p:sldId id="260" r:id="rId4"/>
    <p:sldId id="264" r:id="rId5"/>
    <p:sldId id="261" r:id="rId6"/>
    <p:sldId id="263" r:id="rId7"/>
    <p:sldId id="265" r:id="rId8"/>
    <p:sldId id="266" r:id="rId9"/>
    <p:sldId id="285" r:id="rId10"/>
    <p:sldId id="28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62" r:id="rId3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6"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7002B"/>
    <a:srgbClr val="004D66"/>
    <a:srgbClr val="003B71"/>
    <a:srgbClr val="2C5159"/>
    <a:srgbClr val="524F4F"/>
    <a:srgbClr val="2B7A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84308" autoAdjust="0"/>
  </p:normalViewPr>
  <p:slideViewPr>
    <p:cSldViewPr snapToGrid="0" snapToObjects="1">
      <p:cViewPr varScale="1">
        <p:scale>
          <a:sx n="135" d="100"/>
          <a:sy n="135" d="100"/>
        </p:scale>
        <p:origin x="114" y="276"/>
      </p:cViewPr>
      <p:guideLst>
        <p:guide orient="horz" pos="2160"/>
        <p:guide pos="2856"/>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289D522-62B5-41C2-BFA8-299781B44391}" type="datetimeFigureOut">
              <a:rPr lang="en-US" smtClean="0"/>
              <a:t>5/10/2019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CDC15F-D038-4190-A80B-8432586BE9A6}" type="slidenum">
              <a:rPr lang="en-US" smtClean="0"/>
              <a:t>‹#›</a:t>
            </a:fld>
            <a:endParaRPr lang="en-US" dirty="0"/>
          </a:p>
        </p:txBody>
      </p:sp>
    </p:spTree>
    <p:extLst>
      <p:ext uri="{BB962C8B-B14F-4D97-AF65-F5344CB8AC3E}">
        <p14:creationId xmlns:p14="http://schemas.microsoft.com/office/powerpoint/2010/main" val="3498064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25680C-C8D5-46BB-9B34-EFBC640F0B8D}" type="datetimeFigureOut">
              <a:rPr lang="en-US" smtClean="0"/>
              <a:t>5/10/2019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7B29C7-399B-4BFF-AE3C-3A1869343FA2}" type="slidenum">
              <a:rPr lang="en-US" smtClean="0"/>
              <a:t>‹#›</a:t>
            </a:fld>
            <a:endParaRPr lang="en-US" dirty="0"/>
          </a:p>
        </p:txBody>
      </p:sp>
    </p:spTree>
    <p:extLst>
      <p:ext uri="{BB962C8B-B14F-4D97-AF65-F5344CB8AC3E}">
        <p14:creationId xmlns:p14="http://schemas.microsoft.com/office/powerpoint/2010/main" val="370878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14</a:t>
            </a:fld>
            <a:endParaRPr lang="en-US" dirty="0"/>
          </a:p>
        </p:txBody>
      </p:sp>
    </p:spTree>
    <p:extLst>
      <p:ext uri="{BB962C8B-B14F-4D97-AF65-F5344CB8AC3E}">
        <p14:creationId xmlns:p14="http://schemas.microsoft.com/office/powerpoint/2010/main" val="80952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25</a:t>
            </a:fld>
            <a:endParaRPr lang="en-US" dirty="0"/>
          </a:p>
        </p:txBody>
      </p:sp>
    </p:spTree>
    <p:extLst>
      <p:ext uri="{BB962C8B-B14F-4D97-AF65-F5344CB8AC3E}">
        <p14:creationId xmlns:p14="http://schemas.microsoft.com/office/powerpoint/2010/main" val="96694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27</a:t>
            </a:fld>
            <a:endParaRPr lang="en-US" dirty="0"/>
          </a:p>
        </p:txBody>
      </p:sp>
    </p:spTree>
    <p:extLst>
      <p:ext uri="{BB962C8B-B14F-4D97-AF65-F5344CB8AC3E}">
        <p14:creationId xmlns:p14="http://schemas.microsoft.com/office/powerpoint/2010/main" val="64620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29</a:t>
            </a:fld>
            <a:endParaRPr lang="en-US" dirty="0"/>
          </a:p>
        </p:txBody>
      </p:sp>
    </p:spTree>
    <p:extLst>
      <p:ext uri="{BB962C8B-B14F-4D97-AF65-F5344CB8AC3E}">
        <p14:creationId xmlns:p14="http://schemas.microsoft.com/office/powerpoint/2010/main" val="3609365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7"/>
          <p:cNvSpPr>
            <a:spLocks noGrp="1"/>
          </p:cNvSpPr>
          <p:nvPr>
            <p:ph type="title"/>
          </p:nvPr>
        </p:nvSpPr>
        <p:spPr>
          <a:xfrm>
            <a:off x="376990" y="1713850"/>
            <a:ext cx="8442455" cy="998621"/>
          </a:xfrm>
          <a:prstGeom prst="rect">
            <a:avLst/>
          </a:prstGeom>
        </p:spPr>
        <p:txBody>
          <a:bodyPr vert="horz" anchor="ctr"/>
          <a:lstStyle>
            <a:lvl1pPr algn="ctr">
              <a:defRPr baseline="0">
                <a:ln>
                  <a:noFill/>
                </a:ln>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8047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95758" y="187248"/>
            <a:ext cx="6369799" cy="2457097"/>
          </a:xfrm>
          <a:prstGeom prst="rect">
            <a:avLst/>
          </a:prstGeom>
        </p:spPr>
        <p:txBody>
          <a:bodyPr vert="horz" anchor="ctr"/>
          <a:lstStyle>
            <a:lvl1pPr algn="l">
              <a:defRPr baseline="0">
                <a:ln>
                  <a:noFill/>
                </a:ln>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479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67792" y="1213510"/>
            <a:ext cx="6689559" cy="3080084"/>
          </a:xfrm>
          <a:prstGeom prst="rect">
            <a:avLst/>
          </a:prstGeom>
        </p:spPr>
        <p:txBody>
          <a:bodyPr vert="horz"/>
          <a:lstStyle>
            <a:lvl1pPr marL="342900" indent="-342900">
              <a:buClr>
                <a:srgbClr val="A32035"/>
              </a:buClr>
              <a:buFont typeface="Arial" panose="020B0604020202020204" pitchFamily="34" charset="0"/>
              <a:buChar char="•"/>
              <a:defRPr baseline="0">
                <a:solidFill>
                  <a:schemeClr val="tx1">
                    <a:lumMod val="85000"/>
                    <a:lumOff val="15000"/>
                  </a:schemeClr>
                </a:solidFill>
              </a:defRPr>
            </a:lvl1pPr>
            <a:lvl2pPr marL="742950" indent="-285750">
              <a:buClr>
                <a:srgbClr val="A32035"/>
              </a:buClr>
              <a:buFont typeface="Arial" panose="020B0604020202020204" pitchFamily="34" charset="0"/>
              <a:buChar char="•"/>
              <a:defRPr baseline="0">
                <a:solidFill>
                  <a:schemeClr val="tx1">
                    <a:lumMod val="85000"/>
                    <a:lumOff val="15000"/>
                  </a:schemeClr>
                </a:solidFill>
              </a:defRPr>
            </a:lvl2pPr>
            <a:lvl3pPr marL="1143000" indent="-228600">
              <a:buClr>
                <a:srgbClr val="A32035"/>
              </a:buClr>
              <a:buFont typeface="Arial" panose="020B0604020202020204" pitchFamily="34" charset="0"/>
              <a:buChar char="•"/>
              <a:defRPr baseline="0">
                <a:solidFill>
                  <a:schemeClr val="tx1">
                    <a:lumMod val="85000"/>
                    <a:lumOff val="15000"/>
                  </a:schemeClr>
                </a:solidFill>
              </a:defRPr>
            </a:lvl3pPr>
            <a:lvl4pPr marL="1600200" indent="-228600">
              <a:buClr>
                <a:srgbClr val="A32035"/>
              </a:buClr>
              <a:buFont typeface="Arial" panose="020B0604020202020204" pitchFamily="34" charset="0"/>
              <a:buChar char="•"/>
              <a:defRPr baseline="0">
                <a:solidFill>
                  <a:schemeClr val="tx1">
                    <a:lumMod val="85000"/>
                    <a:lumOff val="15000"/>
                  </a:schemeClr>
                </a:solidFill>
              </a:defRPr>
            </a:lvl4pPr>
            <a:lvl5pPr marL="2057400" indent="-228600">
              <a:buClr>
                <a:srgbClr val="A32035"/>
              </a:buClr>
              <a:buFont typeface="Arial" panose="020B0604020202020204" pitchFamily="34" charset="0"/>
              <a:buChar char="•"/>
              <a:defRPr baseline="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167791" y="212286"/>
            <a:ext cx="6689560" cy="860258"/>
          </a:xfrm>
          <a:prstGeom prst="rect">
            <a:avLst/>
          </a:prstGeom>
        </p:spPr>
        <p:txBody>
          <a:bodyPr vert="horz"/>
          <a:lstStyle>
            <a:lvl1pPr algn="l">
              <a:defRPr sz="4000" baseline="0">
                <a:solidFill>
                  <a:srgbClr val="003B71"/>
                </a:solidFill>
              </a:defRPr>
            </a:lvl1pPr>
          </a:lstStyle>
          <a:p>
            <a:r>
              <a:rPr lang="en-US" dirty="0"/>
              <a:t>Click to edit Master title style</a:t>
            </a:r>
          </a:p>
        </p:txBody>
      </p:sp>
    </p:spTree>
    <p:extLst>
      <p:ext uri="{BB962C8B-B14F-4D97-AF65-F5344CB8AC3E}">
        <p14:creationId xmlns:p14="http://schemas.microsoft.com/office/powerpoint/2010/main" val="289135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68005" y="1238224"/>
            <a:ext cx="8157411" cy="3080084"/>
          </a:xfrm>
          <a:prstGeom prst="rect">
            <a:avLst/>
          </a:prstGeom>
        </p:spPr>
        <p:txBody>
          <a:bodyPr vert="horz"/>
          <a:lstStyle>
            <a:lvl1pPr marL="342900" indent="-342900">
              <a:buClr>
                <a:srgbClr val="A32035"/>
              </a:buClr>
              <a:buFont typeface="Arial" panose="020B0604020202020204" pitchFamily="34" charset="0"/>
              <a:buChar char="•"/>
              <a:defRPr baseline="0">
                <a:solidFill>
                  <a:schemeClr val="tx1">
                    <a:lumMod val="85000"/>
                    <a:lumOff val="15000"/>
                  </a:schemeClr>
                </a:solidFill>
              </a:defRPr>
            </a:lvl1pPr>
            <a:lvl2pPr marL="742950" indent="-285750">
              <a:buClr>
                <a:srgbClr val="A32035"/>
              </a:buClr>
              <a:buFont typeface="Arial" panose="020B0604020202020204" pitchFamily="34" charset="0"/>
              <a:buChar char="•"/>
              <a:defRPr baseline="0">
                <a:solidFill>
                  <a:schemeClr val="tx1">
                    <a:lumMod val="85000"/>
                    <a:lumOff val="15000"/>
                  </a:schemeClr>
                </a:solidFill>
              </a:defRPr>
            </a:lvl2pPr>
            <a:lvl3pPr marL="1143000" indent="-228600">
              <a:buClr>
                <a:srgbClr val="A32035"/>
              </a:buClr>
              <a:buFont typeface="Arial" panose="020B0604020202020204" pitchFamily="34" charset="0"/>
              <a:buChar char="•"/>
              <a:defRPr baseline="0">
                <a:solidFill>
                  <a:schemeClr val="tx1">
                    <a:lumMod val="85000"/>
                    <a:lumOff val="15000"/>
                  </a:schemeClr>
                </a:solidFill>
              </a:defRPr>
            </a:lvl3pPr>
            <a:lvl4pPr marL="1600200" indent="-228600">
              <a:buClr>
                <a:srgbClr val="A32035"/>
              </a:buClr>
              <a:buFont typeface="Arial" panose="020B0604020202020204" pitchFamily="34" charset="0"/>
              <a:buChar char="•"/>
              <a:defRPr baseline="0">
                <a:solidFill>
                  <a:schemeClr val="tx1">
                    <a:lumMod val="85000"/>
                    <a:lumOff val="15000"/>
                  </a:schemeClr>
                </a:solidFill>
              </a:defRPr>
            </a:lvl4pPr>
            <a:lvl5pPr marL="2057400" indent="-228600">
              <a:buClr>
                <a:srgbClr val="A32035"/>
              </a:buClr>
              <a:buFont typeface="Arial" panose="020B0604020202020204" pitchFamily="34" charset="0"/>
              <a:buChar char="•"/>
              <a:defRPr baseline="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868005" y="236999"/>
            <a:ext cx="8157412" cy="860258"/>
          </a:xfrm>
          <a:prstGeom prst="rect">
            <a:avLst/>
          </a:prstGeom>
        </p:spPr>
        <p:txBody>
          <a:bodyPr vert="horz"/>
          <a:lstStyle>
            <a:lvl1pPr algn="l">
              <a:defRPr sz="4000" baseline="0">
                <a:solidFill>
                  <a:srgbClr val="003B71"/>
                </a:solidFill>
              </a:defRPr>
            </a:lvl1pPr>
          </a:lstStyle>
          <a:p>
            <a:r>
              <a:rPr lang="en-US" dirty="0"/>
              <a:t>Click to edit Master title style</a:t>
            </a:r>
          </a:p>
        </p:txBody>
      </p:sp>
    </p:spTree>
    <p:extLst>
      <p:ext uri="{BB962C8B-B14F-4D97-AF65-F5344CB8AC3E}">
        <p14:creationId xmlns:p14="http://schemas.microsoft.com/office/powerpoint/2010/main" val="49671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184266" y="1122893"/>
            <a:ext cx="8778502" cy="3391442"/>
          </a:xfrm>
          <a:prstGeom prst="rect">
            <a:avLst/>
          </a:prstGeom>
        </p:spPr>
        <p:txBody>
          <a:bodyPr vert="horz"/>
          <a:lstStyle>
            <a:lvl1pPr marL="342900" indent="-342900">
              <a:buClr>
                <a:srgbClr val="A32035"/>
              </a:buClr>
              <a:buFont typeface="Arial" panose="020B0604020202020204" pitchFamily="34" charset="0"/>
              <a:buChar char="•"/>
              <a:defRPr baseline="0">
                <a:solidFill>
                  <a:schemeClr val="tx1">
                    <a:lumMod val="85000"/>
                    <a:lumOff val="15000"/>
                  </a:schemeClr>
                </a:solidFill>
              </a:defRPr>
            </a:lvl1pPr>
            <a:lvl2pPr marL="742950" indent="-285750">
              <a:buClr>
                <a:srgbClr val="A32035"/>
              </a:buClr>
              <a:buFont typeface="Arial" panose="020B0604020202020204" pitchFamily="34" charset="0"/>
              <a:buChar char="•"/>
              <a:defRPr baseline="0">
                <a:solidFill>
                  <a:schemeClr val="tx1">
                    <a:lumMod val="85000"/>
                    <a:lumOff val="15000"/>
                  </a:schemeClr>
                </a:solidFill>
              </a:defRPr>
            </a:lvl2pPr>
            <a:lvl3pPr marL="1143000" indent="-228600">
              <a:buClr>
                <a:srgbClr val="A32035"/>
              </a:buClr>
              <a:buFont typeface="Arial" panose="020B0604020202020204" pitchFamily="34" charset="0"/>
              <a:buChar char="•"/>
              <a:defRPr baseline="0">
                <a:solidFill>
                  <a:schemeClr val="tx1">
                    <a:lumMod val="85000"/>
                    <a:lumOff val="15000"/>
                  </a:schemeClr>
                </a:solidFill>
              </a:defRPr>
            </a:lvl3pPr>
            <a:lvl4pPr marL="1600200" indent="-228600">
              <a:buClr>
                <a:srgbClr val="A32035"/>
              </a:buClr>
              <a:buFont typeface="Arial" panose="020B0604020202020204" pitchFamily="34" charset="0"/>
              <a:buChar char="•"/>
              <a:defRPr baseline="0">
                <a:solidFill>
                  <a:schemeClr val="tx1">
                    <a:lumMod val="85000"/>
                    <a:lumOff val="15000"/>
                  </a:schemeClr>
                </a:solidFill>
              </a:defRPr>
            </a:lvl4pPr>
            <a:lvl5pPr marL="2057400" indent="-228600">
              <a:buClr>
                <a:srgbClr val="A32035"/>
              </a:buClr>
              <a:buFont typeface="Arial" panose="020B0604020202020204" pitchFamily="34" charset="0"/>
              <a:buChar char="•"/>
              <a:defRPr baseline="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5"/>
          <p:cNvSpPr>
            <a:spLocks noGrp="1"/>
          </p:cNvSpPr>
          <p:nvPr>
            <p:ph type="title"/>
          </p:nvPr>
        </p:nvSpPr>
        <p:spPr>
          <a:xfrm>
            <a:off x="184266" y="171096"/>
            <a:ext cx="8778502" cy="860258"/>
          </a:xfrm>
          <a:prstGeom prst="rect">
            <a:avLst/>
          </a:prstGeom>
        </p:spPr>
        <p:txBody>
          <a:bodyPr vert="horz"/>
          <a:lstStyle>
            <a:lvl1pPr algn="l">
              <a:defRPr sz="4000" baseline="0">
                <a:solidFill>
                  <a:srgbClr val="003B71"/>
                </a:solidFill>
              </a:defRPr>
            </a:lvl1pPr>
          </a:lstStyle>
          <a:p>
            <a:r>
              <a:rPr lang="en-US" dirty="0"/>
              <a:t>Click to edit Master title style</a:t>
            </a:r>
          </a:p>
        </p:txBody>
      </p:sp>
    </p:spTree>
    <p:extLst>
      <p:ext uri="{BB962C8B-B14F-4D97-AF65-F5344CB8AC3E}">
        <p14:creationId xmlns:p14="http://schemas.microsoft.com/office/powerpoint/2010/main" val="2545125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854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5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8F917C-4A09-144A-9C80-4C4A3C27776A}"/>
              </a:ext>
            </a:extLst>
          </p:cNvPr>
          <p:cNvSpPr>
            <a:spLocks noGrp="1"/>
          </p:cNvSpPr>
          <p:nvPr>
            <p:ph type="title"/>
          </p:nvPr>
        </p:nvSpPr>
        <p:spPr>
          <a:xfrm>
            <a:off x="231518" y="1586347"/>
            <a:ext cx="8442455" cy="2029690"/>
          </a:xfrm>
        </p:spPr>
        <p:txBody>
          <a:bodyPr/>
          <a:lstStyle/>
          <a:p>
            <a:r>
              <a:rPr lang="en-US" dirty="0" smtClean="0"/>
              <a:t>Is Weird really weird?</a:t>
            </a:r>
            <a:br>
              <a:rPr lang="en-US" dirty="0" smtClean="0"/>
            </a:br>
            <a:r>
              <a:rPr lang="en-US" dirty="0"/>
              <a:t/>
            </a:r>
            <a:br>
              <a:rPr lang="en-US" dirty="0"/>
            </a:br>
            <a:r>
              <a:rPr lang="en-US" sz="2400" dirty="0" smtClean="0"/>
              <a:t>Fatema Bannat Wala</a:t>
            </a:r>
            <a:br>
              <a:rPr lang="en-US" sz="2400" dirty="0" smtClean="0"/>
            </a:br>
            <a:r>
              <a:rPr lang="en-US" sz="2400" dirty="0" smtClean="0"/>
              <a:t>Security Engineer</a:t>
            </a:r>
            <a:br>
              <a:rPr lang="en-US" sz="2400" dirty="0" smtClean="0"/>
            </a:br>
            <a:r>
              <a:rPr lang="en-US" sz="2400" dirty="0" smtClean="0"/>
              <a:t>University of Delaware</a:t>
            </a:r>
            <a:endParaRPr lang="en-US" sz="2400" dirty="0"/>
          </a:p>
        </p:txBody>
      </p:sp>
    </p:spTree>
    <p:extLst>
      <p:ext uri="{BB962C8B-B14F-4D97-AF65-F5344CB8AC3E}">
        <p14:creationId xmlns:p14="http://schemas.microsoft.com/office/powerpoint/2010/main" val="2981608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9684" y="527148"/>
            <a:ext cx="8778502" cy="3391442"/>
          </a:xfrm>
        </p:spPr>
        <p:txBody>
          <a:bodyPr/>
          <a:lstStyle/>
          <a:p>
            <a:pPr marL="0" indent="0">
              <a:buNone/>
            </a:pPr>
            <a:r>
              <a:rPr lang="en-US" sz="2400" dirty="0" smtClean="0">
                <a:solidFill>
                  <a:srgbClr val="7030A0"/>
                </a:solidFill>
                <a:latin typeface="Calibri" panose="020F0502020204030204" pitchFamily="34" charset="0"/>
                <a:ea typeface="Helvetica Light"/>
                <a:cs typeface="Helvetica Light"/>
              </a:rPr>
              <a:t>	</a:t>
            </a:r>
            <a:r>
              <a:rPr lang="en-US" sz="2400" u="sng" dirty="0" smtClean="0">
                <a:solidFill>
                  <a:srgbClr val="7030A0"/>
                </a:solidFill>
                <a:latin typeface="Calibri" panose="020F0502020204030204" pitchFamily="34" charset="0"/>
                <a:ea typeface="Helvetica Light"/>
                <a:cs typeface="Helvetica Light"/>
              </a:rPr>
              <a:t>Logging</a:t>
            </a:r>
            <a:r>
              <a:rPr lang="en-US" sz="2400" dirty="0" smtClean="0"/>
              <a:t> : Script - </a:t>
            </a:r>
            <a:r>
              <a:rPr lang="en-US" sz="2400" dirty="0" err="1" smtClean="0">
                <a:solidFill>
                  <a:srgbClr val="FF0000"/>
                </a:solidFill>
              </a:rPr>
              <a:t>weird.bro</a:t>
            </a:r>
            <a:r>
              <a:rPr lang="en-US" sz="2400" dirty="0" smtClean="0"/>
              <a:t>,   Log file - </a:t>
            </a:r>
            <a:r>
              <a:rPr lang="en-US" sz="2400" dirty="0" smtClean="0">
                <a:solidFill>
                  <a:srgbClr val="FF0000"/>
                </a:solidFill>
              </a:rPr>
              <a:t>weird.log</a:t>
            </a:r>
            <a:endParaRPr lang="en-US" sz="2400" dirty="0">
              <a:solidFill>
                <a:srgbClr val="FF0000"/>
              </a:solidFill>
            </a:endParaRPr>
          </a:p>
        </p:txBody>
      </p:sp>
      <p:sp>
        <p:nvSpPr>
          <p:cNvPr id="3" name="Title 2"/>
          <p:cNvSpPr>
            <a:spLocks noGrp="1"/>
          </p:cNvSpPr>
          <p:nvPr>
            <p:ph type="title"/>
          </p:nvPr>
        </p:nvSpPr>
        <p:spPr>
          <a:xfrm>
            <a:off x="239684" y="-89438"/>
            <a:ext cx="8778502" cy="527148"/>
          </a:xfrm>
        </p:spPr>
        <p:txBody>
          <a:bodyPr/>
          <a:lstStyle/>
          <a:p>
            <a:pPr algn="ctr"/>
            <a:r>
              <a:rPr lang="en-US" sz="3600" dirty="0">
                <a:latin typeface="Calibri" panose="020F0502020204030204" pitchFamily="34" charset="0"/>
                <a:ea typeface="Helvetica Light"/>
                <a:cs typeface="Helvetica Light"/>
                <a:sym typeface="Helvetica Light"/>
              </a:rPr>
              <a:t>Where</a:t>
            </a:r>
            <a:r>
              <a:rPr lang="en-US" dirty="0">
                <a:latin typeface="Calibri" panose="020F0502020204030204" pitchFamily="34" charset="0"/>
                <a:ea typeface="Helvetica Light"/>
                <a:cs typeface="Helvetica Light"/>
                <a:sym typeface="Helvetica Light"/>
              </a:rPr>
              <a:t> to find </a:t>
            </a:r>
            <a:r>
              <a:rPr lang="en-US" dirty="0" err="1">
                <a:latin typeface="Calibri" panose="020F0502020204030204" pitchFamily="34" charset="0"/>
                <a:ea typeface="Helvetica Light"/>
                <a:cs typeface="Helvetica Light"/>
                <a:sym typeface="Helvetica Light"/>
              </a:rPr>
              <a:t>Weirds</a:t>
            </a:r>
            <a:r>
              <a:rPr lang="en-US" dirty="0">
                <a:latin typeface="Calibri" panose="020F0502020204030204" pitchFamily="34" charset="0"/>
                <a:ea typeface="Helvetica Light"/>
                <a:cs typeface="Helvetica Light"/>
                <a:sym typeface="Helvetica Light"/>
              </a:rPr>
              <a:t>?</a:t>
            </a:r>
            <a:endParaRPr lang="en-US" dirty="0"/>
          </a:p>
        </p:txBody>
      </p:sp>
      <p:sp>
        <p:nvSpPr>
          <p:cNvPr id="4" name="Folded Corner 3"/>
          <p:cNvSpPr/>
          <p:nvPr/>
        </p:nvSpPr>
        <p:spPr>
          <a:xfrm>
            <a:off x="181809" y="1228845"/>
            <a:ext cx="3279020" cy="2941228"/>
          </a:xfrm>
          <a:prstGeom prst="foldedCorner">
            <a:avLst/>
          </a:prstGeom>
          <a:ln>
            <a:solidFill>
              <a:srgbClr val="0070C0"/>
            </a:solidFill>
          </a:ln>
          <a:effectLst>
            <a:outerShdw blurRad="50800" dist="38100" dir="13500000" algn="b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endParaRPr lang="en-US" sz="1600" kern="1200" dirty="0" smtClean="0">
              <a:solidFill>
                <a:srgbClr val="0070C0"/>
              </a:solidFill>
              <a:latin typeface="Calibri" panose="020F0502020204030204" pitchFamily="34" charset="0"/>
              <a:ea typeface="Helvetica Light"/>
              <a:cs typeface="Helvetica Light"/>
            </a:endParaRPr>
          </a:p>
          <a:p>
            <a:endParaRPr lang="en-US" sz="1600" kern="1200" dirty="0">
              <a:solidFill>
                <a:srgbClr val="0070C0"/>
              </a:solidFill>
              <a:latin typeface="Calibri" panose="020F0502020204030204" pitchFamily="34" charset="0"/>
              <a:ea typeface="Helvetica Light"/>
              <a:cs typeface="Helvetica Light"/>
            </a:endParaRPr>
          </a:p>
          <a:p>
            <a:r>
              <a:rPr lang="en-US" sz="1100" dirty="0">
                <a:solidFill>
                  <a:srgbClr val="7030A0"/>
                </a:solidFill>
                <a:latin typeface="Calibri" panose="020F0502020204030204" pitchFamily="34" charset="0"/>
                <a:ea typeface="Helvetica Light"/>
                <a:cs typeface="Helvetica Light"/>
              </a:rPr>
              <a:t>b</a:t>
            </a:r>
            <a:r>
              <a:rPr lang="en-US" sz="1100" dirty="0" smtClean="0">
                <a:solidFill>
                  <a:srgbClr val="7030A0"/>
                </a:solidFill>
                <a:latin typeface="Calibri" panose="020F0502020204030204" pitchFamily="34" charset="0"/>
                <a:ea typeface="Helvetica Light"/>
                <a:cs typeface="Helvetica Light"/>
              </a:rPr>
              <a:t>ase/frameworks/notice/</a:t>
            </a:r>
            <a:r>
              <a:rPr lang="en-US" sz="1100" dirty="0" err="1" smtClean="0">
                <a:solidFill>
                  <a:srgbClr val="7030A0"/>
                </a:solidFill>
                <a:latin typeface="Calibri" panose="020F0502020204030204" pitchFamily="34" charset="0"/>
                <a:ea typeface="Helvetica Light"/>
                <a:cs typeface="Helvetica Light"/>
              </a:rPr>
              <a:t>weird.bro</a:t>
            </a:r>
            <a:endParaRPr lang="en-US" sz="1100" kern="1200" dirty="0" smtClean="0">
              <a:solidFill>
                <a:srgbClr val="7030A0"/>
              </a:solidFill>
              <a:latin typeface="Calibri" panose="020F0502020204030204" pitchFamily="34" charset="0"/>
              <a:ea typeface="Helvetica Light"/>
              <a:cs typeface="Helvetica Light"/>
            </a:endParaRPr>
          </a:p>
          <a:p>
            <a:endParaRPr lang="en-US" sz="1100" dirty="0">
              <a:solidFill>
                <a:schemeClr val="bg1">
                  <a:lumMod val="50000"/>
                </a:schemeClr>
              </a:solidFill>
              <a:latin typeface="Calibri" panose="020F0502020204030204" pitchFamily="34" charset="0"/>
              <a:ea typeface="Helvetica Light"/>
              <a:cs typeface="Helvetica Light"/>
            </a:endParaRPr>
          </a:p>
          <a:p>
            <a:r>
              <a:rPr lang="en-US" sz="1100" kern="1200" dirty="0" smtClean="0">
                <a:solidFill>
                  <a:schemeClr val="bg1">
                    <a:lumMod val="50000"/>
                  </a:schemeClr>
                </a:solidFill>
                <a:latin typeface="Calibri" panose="020F0502020204030204" pitchFamily="34" charset="0"/>
                <a:ea typeface="Helvetica Light"/>
                <a:cs typeface="Helvetica Light"/>
              </a:rPr>
              <a:t>## </a:t>
            </a:r>
            <a:r>
              <a:rPr lang="en-US" sz="1100" kern="1200" dirty="0">
                <a:solidFill>
                  <a:schemeClr val="bg1">
                    <a:lumMod val="50000"/>
                  </a:schemeClr>
                </a:solidFill>
                <a:latin typeface="Calibri" panose="020F0502020204030204" pitchFamily="34" charset="0"/>
                <a:ea typeface="Helvetica Light"/>
                <a:cs typeface="Helvetica Light"/>
              </a:rPr>
              <a:t>A table specifying default/recommended actions per weird type</a:t>
            </a:r>
            <a:r>
              <a:rPr lang="en-US" sz="1100" kern="1200" dirty="0" smtClean="0">
                <a:solidFill>
                  <a:schemeClr val="bg1">
                    <a:lumMod val="50000"/>
                  </a:schemeClr>
                </a:solidFill>
                <a:latin typeface="Calibri" panose="020F0502020204030204" pitchFamily="34" charset="0"/>
                <a:ea typeface="Helvetica Light"/>
                <a:cs typeface="Helvetica Light"/>
              </a:rPr>
              <a:t>. </a:t>
            </a:r>
          </a:p>
          <a:p>
            <a:endParaRPr lang="en-US" sz="1100" kern="1200" dirty="0" smtClean="0">
              <a:solidFill>
                <a:srgbClr val="0070C0"/>
              </a:solidFill>
              <a:latin typeface="Calibri" panose="020F0502020204030204" pitchFamily="34" charset="0"/>
              <a:ea typeface="Helvetica Light"/>
              <a:cs typeface="Helvetica Light"/>
            </a:endParaRPr>
          </a:p>
          <a:p>
            <a:r>
              <a:rPr lang="en-US" sz="1100" kern="1200" dirty="0" err="1" smtClean="0">
                <a:solidFill>
                  <a:srgbClr val="0070C0"/>
                </a:solidFill>
                <a:latin typeface="Calibri" panose="020F0502020204030204" pitchFamily="34" charset="0"/>
                <a:ea typeface="Helvetica Light"/>
                <a:cs typeface="Helvetica Light"/>
              </a:rPr>
              <a:t>const</a:t>
            </a:r>
            <a:r>
              <a:rPr lang="en-US" sz="1100" kern="1200" dirty="0" smtClean="0">
                <a:solidFill>
                  <a:srgbClr val="0070C0"/>
                </a:solidFill>
                <a:latin typeface="Calibri" panose="020F0502020204030204" pitchFamily="34" charset="0"/>
                <a:ea typeface="Helvetica Light"/>
                <a:cs typeface="Helvetica Light"/>
              </a:rPr>
              <a:t> </a:t>
            </a:r>
            <a:r>
              <a:rPr lang="en-US" sz="1100" kern="1200" dirty="0">
                <a:solidFill>
                  <a:srgbClr val="0070C0"/>
                </a:solidFill>
                <a:latin typeface="Calibri" panose="020F0502020204030204" pitchFamily="34" charset="0"/>
                <a:ea typeface="Helvetica Light"/>
                <a:cs typeface="Helvetica Light"/>
              </a:rPr>
              <a:t>actions: table[string] of Action = </a:t>
            </a:r>
            <a:r>
              <a:rPr lang="en-US" sz="1100" kern="1200" dirty="0" smtClean="0">
                <a:solidFill>
                  <a:srgbClr val="0070C0"/>
                </a:solidFill>
                <a:latin typeface="Calibri" panose="020F0502020204030204" pitchFamily="34" charset="0"/>
                <a:ea typeface="Helvetica Light"/>
                <a:cs typeface="Helvetica Light"/>
              </a:rPr>
              <a:t>{</a:t>
            </a:r>
          </a:p>
          <a:p>
            <a:r>
              <a:rPr lang="en-US" sz="1100" kern="1200" dirty="0">
                <a:solidFill>
                  <a:srgbClr val="0070C0"/>
                </a:solidFill>
                <a:latin typeface="Calibri" panose="020F0502020204030204" pitchFamily="34" charset="0"/>
                <a:ea typeface="Helvetica Light"/>
                <a:cs typeface="Helvetica Light"/>
              </a:rPr>
              <a:t> </a:t>
            </a:r>
            <a:r>
              <a:rPr lang="en-US" sz="1100" kern="1200" dirty="0" smtClean="0">
                <a:solidFill>
                  <a:srgbClr val="0070C0"/>
                </a:solidFill>
                <a:latin typeface="Calibri" panose="020F0502020204030204" pitchFamily="34" charset="0"/>
                <a:ea typeface="Helvetica Light"/>
                <a:cs typeface="Helvetica Light"/>
              </a:rPr>
              <a:t>……</a:t>
            </a:r>
          </a:p>
          <a:p>
            <a:r>
              <a:rPr lang="en-US" sz="1100" dirty="0"/>
              <a:t> </a:t>
            </a:r>
            <a:r>
              <a:rPr lang="en-US" sz="1100" kern="1200" dirty="0">
                <a:solidFill>
                  <a:srgbClr val="0070C0"/>
                </a:solidFill>
                <a:latin typeface="Calibri" panose="020F0502020204030204" pitchFamily="34" charset="0"/>
                <a:ea typeface="Helvetica Light"/>
                <a:cs typeface="Helvetica Light"/>
              </a:rPr>
              <a:t>["</a:t>
            </a:r>
            <a:r>
              <a:rPr lang="en-US" sz="1100" kern="1200" dirty="0" err="1">
                <a:solidFill>
                  <a:srgbClr val="0070C0"/>
                </a:solidFill>
                <a:latin typeface="Calibri" panose="020F0502020204030204" pitchFamily="34" charset="0"/>
                <a:ea typeface="Helvetica Light"/>
                <a:cs typeface="Helvetica Light"/>
              </a:rPr>
              <a:t>DNS_RR_bad_length</a:t>
            </a:r>
            <a:r>
              <a:rPr lang="en-US" sz="1100" kern="1200" dirty="0">
                <a:solidFill>
                  <a:srgbClr val="0070C0"/>
                </a:solidFill>
                <a:latin typeface="Calibri" panose="020F0502020204030204" pitchFamily="34" charset="0"/>
                <a:ea typeface="Helvetica Light"/>
                <a:cs typeface="Helvetica Light"/>
              </a:rPr>
              <a:t>"] </a:t>
            </a:r>
            <a:r>
              <a:rPr lang="en-US" sz="1100" kern="1200" dirty="0" smtClean="0">
                <a:solidFill>
                  <a:srgbClr val="0070C0"/>
                </a:solidFill>
                <a:latin typeface="Calibri" panose="020F0502020204030204" pitchFamily="34" charset="0"/>
                <a:ea typeface="Helvetica Light"/>
                <a:cs typeface="Helvetica Light"/>
              </a:rPr>
              <a:t>           = </a:t>
            </a:r>
            <a:r>
              <a:rPr lang="en-US" sz="1100" kern="1200" dirty="0">
                <a:solidFill>
                  <a:srgbClr val="0070C0"/>
                </a:solidFill>
                <a:latin typeface="Calibri" panose="020F0502020204030204" pitchFamily="34" charset="0"/>
                <a:ea typeface="Helvetica Light"/>
                <a:cs typeface="Helvetica Light"/>
              </a:rPr>
              <a:t>ACTION_LOG,</a:t>
            </a:r>
          </a:p>
          <a:p>
            <a:r>
              <a:rPr lang="en-US" sz="1100" kern="1200" dirty="0">
                <a:solidFill>
                  <a:srgbClr val="0070C0"/>
                </a:solidFill>
                <a:latin typeface="Calibri" panose="020F0502020204030204" pitchFamily="34" charset="0"/>
                <a:ea typeface="Helvetica Light"/>
                <a:cs typeface="Helvetica Light"/>
              </a:rPr>
              <a:t> </a:t>
            </a:r>
            <a:r>
              <a:rPr lang="en-US" sz="1100" kern="1200" dirty="0" smtClean="0">
                <a:solidFill>
                  <a:srgbClr val="0070C0"/>
                </a:solidFill>
                <a:latin typeface="Calibri" panose="020F0502020204030204" pitchFamily="34" charset="0"/>
                <a:ea typeface="Helvetica Light"/>
                <a:cs typeface="Helvetica Light"/>
              </a:rPr>
              <a:t>["</a:t>
            </a:r>
            <a:r>
              <a:rPr lang="en-US" sz="1100" kern="1200" dirty="0" err="1">
                <a:solidFill>
                  <a:srgbClr val="0070C0"/>
                </a:solidFill>
                <a:latin typeface="Calibri" panose="020F0502020204030204" pitchFamily="34" charset="0"/>
                <a:ea typeface="Helvetica Light"/>
                <a:cs typeface="Helvetica Light"/>
              </a:rPr>
              <a:t>DNS_RR_length_mismatch</a:t>
            </a:r>
            <a:r>
              <a:rPr lang="en-US" sz="1100" kern="1200" dirty="0">
                <a:solidFill>
                  <a:srgbClr val="0070C0"/>
                </a:solidFill>
                <a:latin typeface="Calibri" panose="020F0502020204030204" pitchFamily="34" charset="0"/>
                <a:ea typeface="Helvetica Light"/>
                <a:cs typeface="Helvetica Light"/>
              </a:rPr>
              <a:t>"] </a:t>
            </a:r>
            <a:r>
              <a:rPr lang="en-US" sz="1100" kern="1200" dirty="0" smtClean="0">
                <a:solidFill>
                  <a:srgbClr val="0070C0"/>
                </a:solidFill>
                <a:latin typeface="Calibri" panose="020F0502020204030204" pitchFamily="34" charset="0"/>
                <a:ea typeface="Helvetica Light"/>
                <a:cs typeface="Helvetica Light"/>
              </a:rPr>
              <a:t>= </a:t>
            </a:r>
            <a:r>
              <a:rPr lang="en-US" sz="1100" kern="1200" dirty="0">
                <a:solidFill>
                  <a:srgbClr val="0070C0"/>
                </a:solidFill>
                <a:latin typeface="Calibri" panose="020F0502020204030204" pitchFamily="34" charset="0"/>
                <a:ea typeface="Helvetica Light"/>
                <a:cs typeface="Helvetica Light"/>
              </a:rPr>
              <a:t>ACTION_LOG,</a:t>
            </a:r>
          </a:p>
          <a:p>
            <a:r>
              <a:rPr lang="en-US" sz="1100" kern="1200" dirty="0">
                <a:solidFill>
                  <a:srgbClr val="0070C0"/>
                </a:solidFill>
                <a:latin typeface="Calibri" panose="020F0502020204030204" pitchFamily="34" charset="0"/>
                <a:ea typeface="Helvetica Light"/>
                <a:cs typeface="Helvetica Light"/>
              </a:rPr>
              <a:t> </a:t>
            </a:r>
            <a:r>
              <a:rPr lang="en-US" sz="1100" kern="1200" dirty="0" smtClean="0">
                <a:solidFill>
                  <a:srgbClr val="0070C0"/>
                </a:solidFill>
                <a:latin typeface="Calibri" panose="020F0502020204030204" pitchFamily="34" charset="0"/>
                <a:ea typeface="Helvetica Light"/>
                <a:cs typeface="Helvetica Light"/>
              </a:rPr>
              <a:t>["</a:t>
            </a:r>
            <a:r>
              <a:rPr lang="en-US" sz="1100" kern="1200" dirty="0" err="1">
                <a:solidFill>
                  <a:srgbClr val="0070C0"/>
                </a:solidFill>
                <a:latin typeface="Calibri" panose="020F0502020204030204" pitchFamily="34" charset="0"/>
                <a:ea typeface="Helvetica Light"/>
                <a:cs typeface="Helvetica Light"/>
              </a:rPr>
              <a:t>DNS_RR_unknown_type</a:t>
            </a:r>
            <a:r>
              <a:rPr lang="en-US" sz="1100" kern="1200" dirty="0">
                <a:solidFill>
                  <a:srgbClr val="0070C0"/>
                </a:solidFill>
                <a:latin typeface="Calibri" panose="020F0502020204030204" pitchFamily="34" charset="0"/>
                <a:ea typeface="Helvetica Light"/>
                <a:cs typeface="Helvetica Light"/>
              </a:rPr>
              <a:t>"] </a:t>
            </a:r>
            <a:r>
              <a:rPr lang="en-US" sz="1100" kern="1200" dirty="0" smtClean="0">
                <a:solidFill>
                  <a:srgbClr val="0070C0"/>
                </a:solidFill>
                <a:latin typeface="Calibri" panose="020F0502020204030204" pitchFamily="34" charset="0"/>
                <a:ea typeface="Helvetica Light"/>
                <a:cs typeface="Helvetica Light"/>
              </a:rPr>
              <a:t>    = </a:t>
            </a:r>
            <a:r>
              <a:rPr lang="en-US" sz="1100" kern="1200" dirty="0">
                <a:solidFill>
                  <a:srgbClr val="0070C0"/>
                </a:solidFill>
                <a:latin typeface="Calibri" panose="020F0502020204030204" pitchFamily="34" charset="0"/>
                <a:ea typeface="Helvetica Light"/>
                <a:cs typeface="Helvetica Light"/>
              </a:rPr>
              <a:t>ACTION_LOG</a:t>
            </a:r>
            <a:r>
              <a:rPr lang="en-US" sz="1100" kern="1200" dirty="0" smtClean="0">
                <a:solidFill>
                  <a:srgbClr val="0070C0"/>
                </a:solidFill>
                <a:latin typeface="Calibri" panose="020F0502020204030204" pitchFamily="34" charset="0"/>
                <a:ea typeface="Helvetica Light"/>
                <a:cs typeface="Helvetica Light"/>
              </a:rPr>
              <a:t>,</a:t>
            </a:r>
          </a:p>
          <a:p>
            <a:r>
              <a:rPr lang="en-US" sz="1100" dirty="0" smtClean="0">
                <a:solidFill>
                  <a:srgbClr val="0070C0"/>
                </a:solidFill>
                <a:latin typeface="Calibri" panose="020F0502020204030204" pitchFamily="34" charset="0"/>
                <a:ea typeface="Helvetica Light"/>
                <a:cs typeface="Helvetica Light"/>
              </a:rPr>
              <a:t> ["</a:t>
            </a:r>
            <a:r>
              <a:rPr lang="en-US" sz="1100" dirty="0" err="1">
                <a:solidFill>
                  <a:srgbClr val="0070C0"/>
                </a:solidFill>
                <a:latin typeface="Calibri" panose="020F0502020204030204" pitchFamily="34" charset="0"/>
                <a:ea typeface="Helvetica Light"/>
                <a:cs typeface="Helvetica Light"/>
              </a:rPr>
              <a:t>FIN_after_reset</a:t>
            </a:r>
            <a:r>
              <a:rPr lang="en-US" sz="1100" dirty="0">
                <a:solidFill>
                  <a:srgbClr val="0070C0"/>
                </a:solidFill>
                <a:latin typeface="Calibri" panose="020F0502020204030204" pitchFamily="34" charset="0"/>
                <a:ea typeface="Helvetica Light"/>
                <a:cs typeface="Helvetica Light"/>
              </a:rPr>
              <a:t>"]    </a:t>
            </a:r>
            <a:r>
              <a:rPr lang="en-US" sz="1100" dirty="0" smtClean="0">
                <a:solidFill>
                  <a:srgbClr val="0070C0"/>
                </a:solidFill>
                <a:latin typeface="Calibri" panose="020F0502020204030204" pitchFamily="34" charset="0"/>
                <a:ea typeface="Helvetica Light"/>
                <a:cs typeface="Helvetica Light"/>
              </a:rPr>
              <a:t>                 = </a:t>
            </a:r>
            <a:r>
              <a:rPr lang="en-US" sz="1100" dirty="0">
                <a:solidFill>
                  <a:srgbClr val="0070C0"/>
                </a:solidFill>
                <a:latin typeface="Calibri" panose="020F0502020204030204" pitchFamily="34" charset="0"/>
                <a:ea typeface="Helvetica Light"/>
                <a:cs typeface="Helvetica Light"/>
              </a:rPr>
              <a:t>ACTION_IGNORE,</a:t>
            </a:r>
            <a:endParaRPr lang="en-US" sz="1100" kern="1200" dirty="0" smtClean="0">
              <a:solidFill>
                <a:srgbClr val="0070C0"/>
              </a:solidFill>
              <a:latin typeface="Calibri" panose="020F0502020204030204" pitchFamily="34" charset="0"/>
              <a:ea typeface="Helvetica Light"/>
              <a:cs typeface="Helvetica Light"/>
            </a:endParaRPr>
          </a:p>
          <a:p>
            <a:r>
              <a:rPr lang="en-US" sz="1100" dirty="0" smtClean="0">
                <a:solidFill>
                  <a:srgbClr val="0070C0"/>
                </a:solidFill>
                <a:latin typeface="Calibri" panose="020F0502020204030204" pitchFamily="34" charset="0"/>
                <a:ea typeface="Helvetica Light"/>
                <a:cs typeface="Helvetica Light"/>
              </a:rPr>
              <a:t> ["</a:t>
            </a:r>
            <a:r>
              <a:rPr lang="en-US" sz="1100" dirty="0">
                <a:solidFill>
                  <a:srgbClr val="0070C0"/>
                </a:solidFill>
                <a:latin typeface="Calibri" panose="020F0502020204030204" pitchFamily="34" charset="0"/>
                <a:ea typeface="Helvetica Light"/>
                <a:cs typeface="Helvetica Light"/>
              </a:rPr>
              <a:t>non_IPv4_packet"] </a:t>
            </a:r>
            <a:r>
              <a:rPr lang="en-US" sz="1100" dirty="0" smtClean="0">
                <a:solidFill>
                  <a:srgbClr val="0070C0"/>
                </a:solidFill>
                <a:latin typeface="Calibri" panose="020F0502020204030204" pitchFamily="34" charset="0"/>
                <a:ea typeface="Helvetica Light"/>
                <a:cs typeface="Helvetica Light"/>
              </a:rPr>
              <a:t>                 = </a:t>
            </a:r>
            <a:r>
              <a:rPr lang="en-US" sz="1100" dirty="0">
                <a:solidFill>
                  <a:srgbClr val="0070C0"/>
                </a:solidFill>
                <a:latin typeface="Calibri" panose="020F0502020204030204" pitchFamily="34" charset="0"/>
                <a:ea typeface="Helvetica Light"/>
                <a:cs typeface="Helvetica Light"/>
              </a:rPr>
              <a:t>ACTION_LOG_ONCE,</a:t>
            </a:r>
            <a:endParaRPr lang="en-US" sz="1100" kern="1200" dirty="0" smtClean="0">
              <a:solidFill>
                <a:srgbClr val="0070C0"/>
              </a:solidFill>
              <a:latin typeface="Calibri" panose="020F0502020204030204" pitchFamily="34" charset="0"/>
              <a:ea typeface="Helvetica Light"/>
              <a:cs typeface="Helvetica Light"/>
            </a:endParaRPr>
          </a:p>
          <a:p>
            <a:r>
              <a:rPr lang="en-US" sz="1100" kern="1200" dirty="0" smtClean="0">
                <a:solidFill>
                  <a:srgbClr val="0070C0"/>
                </a:solidFill>
                <a:latin typeface="Calibri" panose="020F0502020204030204" pitchFamily="34" charset="0"/>
                <a:ea typeface="Helvetica Light"/>
                <a:cs typeface="Helvetica Light"/>
              </a:rPr>
              <a:t> ……</a:t>
            </a:r>
            <a:endParaRPr lang="en-US" sz="1100" kern="1200" dirty="0">
              <a:solidFill>
                <a:srgbClr val="0070C0"/>
              </a:solidFill>
              <a:latin typeface="Calibri" panose="020F0502020204030204" pitchFamily="34" charset="0"/>
              <a:ea typeface="Helvetica Light"/>
              <a:cs typeface="Helvetica Light"/>
            </a:endParaRPr>
          </a:p>
          <a:p>
            <a:r>
              <a:rPr lang="en-US" sz="1100" kern="1200" dirty="0">
                <a:solidFill>
                  <a:srgbClr val="0070C0"/>
                </a:solidFill>
                <a:latin typeface="Calibri" panose="020F0502020204030204" pitchFamily="34" charset="0"/>
                <a:ea typeface="Helvetica Light"/>
                <a:cs typeface="Helvetica Light"/>
              </a:rPr>
              <a:t>} &amp;default=ACTION_LOG &amp;</a:t>
            </a:r>
            <a:r>
              <a:rPr lang="en-US" sz="1100" kern="1200" dirty="0" err="1">
                <a:solidFill>
                  <a:srgbClr val="0070C0"/>
                </a:solidFill>
                <a:latin typeface="Calibri" panose="020F0502020204030204" pitchFamily="34" charset="0"/>
                <a:ea typeface="Helvetica Light"/>
                <a:cs typeface="Helvetica Light"/>
              </a:rPr>
              <a:t>redef</a:t>
            </a:r>
            <a:r>
              <a:rPr lang="en-US" sz="1100" kern="1200" dirty="0" smtClean="0">
                <a:solidFill>
                  <a:srgbClr val="0070C0"/>
                </a:solidFill>
                <a:latin typeface="Calibri" panose="020F0502020204030204" pitchFamily="34" charset="0"/>
                <a:ea typeface="Helvetica Light"/>
                <a:cs typeface="Helvetica Light"/>
              </a:rPr>
              <a:t>;</a:t>
            </a:r>
          </a:p>
          <a:p>
            <a:r>
              <a:rPr lang="en-US" sz="1400" kern="1200" dirty="0" smtClean="0">
                <a:solidFill>
                  <a:srgbClr val="0070C0"/>
                </a:solidFill>
                <a:latin typeface="Calibri" panose="020F0502020204030204" pitchFamily="34" charset="0"/>
                <a:ea typeface="Helvetica Light"/>
                <a:cs typeface="Helvetica Light"/>
              </a:rPr>
              <a:t> ……</a:t>
            </a:r>
          </a:p>
        </p:txBody>
      </p:sp>
      <p:pic>
        <p:nvPicPr>
          <p:cNvPr id="6" name="Picture 5"/>
          <p:cNvPicPr>
            <a:picLocks noChangeAspect="1"/>
          </p:cNvPicPr>
          <p:nvPr/>
        </p:nvPicPr>
        <p:blipFill>
          <a:blip r:embed="rId2"/>
          <a:stretch>
            <a:fillRect/>
          </a:stretch>
        </p:blipFill>
        <p:spPr>
          <a:xfrm>
            <a:off x="3518705" y="1542165"/>
            <a:ext cx="5557356" cy="2132797"/>
          </a:xfrm>
          <a:prstGeom prst="rect">
            <a:avLst/>
          </a:prstGeom>
        </p:spPr>
      </p:pic>
    </p:spTree>
    <p:extLst>
      <p:ext uri="{BB962C8B-B14F-4D97-AF65-F5344CB8AC3E}">
        <p14:creationId xmlns:p14="http://schemas.microsoft.com/office/powerpoint/2010/main" val="69941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4481" y="1031354"/>
            <a:ext cx="7923046" cy="3391442"/>
          </a:xfrm>
        </p:spPr>
        <p:txBody>
          <a:bodyPr/>
          <a:lstStyle/>
          <a:p>
            <a:pPr defTabSz="584200">
              <a:spcBef>
                <a:spcPts val="4200"/>
              </a:spcBef>
              <a:buSzPct val="75000"/>
              <a:defRPr sz="1800"/>
            </a:pPr>
            <a:r>
              <a:rPr lang="en-US" sz="2400" dirty="0">
                <a:latin typeface="Calibri" panose="020F0502020204030204" pitchFamily="34" charset="0"/>
                <a:ea typeface="Helvetica Light"/>
                <a:cs typeface="Helvetica Light"/>
                <a:sym typeface="Helvetica Light"/>
              </a:rPr>
              <a:t>In </a:t>
            </a:r>
            <a:r>
              <a:rPr lang="en-US" sz="2400" dirty="0" smtClean="0">
                <a:latin typeface="Calibri" panose="020F0502020204030204" pitchFamily="34" charset="0"/>
                <a:ea typeface="Helvetica Light"/>
                <a:cs typeface="Helvetica Light"/>
                <a:sym typeface="Helvetica Light"/>
              </a:rPr>
              <a:t>the University’s </a:t>
            </a:r>
            <a:r>
              <a:rPr lang="en-US" sz="2400" dirty="0">
                <a:latin typeface="Calibri" panose="020F0502020204030204" pitchFamily="34" charset="0"/>
                <a:ea typeface="Helvetica Light"/>
                <a:cs typeface="Helvetica Light"/>
                <a:sym typeface="Helvetica Light"/>
              </a:rPr>
              <a:t>network </a:t>
            </a:r>
            <a:r>
              <a:rPr lang="en-US" sz="2400" dirty="0" smtClean="0">
                <a:latin typeface="Calibri" panose="020F0502020204030204" pitchFamily="34" charset="0"/>
                <a:ea typeface="Helvetica Light"/>
                <a:cs typeface="Helvetica Light"/>
                <a:sym typeface="Helvetica Light"/>
              </a:rPr>
              <a:t>the following </a:t>
            </a:r>
            <a:r>
              <a:rPr lang="en-US" sz="2400" dirty="0">
                <a:latin typeface="Calibri" panose="020F0502020204030204" pitchFamily="34" charset="0"/>
                <a:ea typeface="Helvetica Light"/>
                <a:cs typeface="Helvetica Light"/>
                <a:sym typeface="Helvetica Light"/>
              </a:rPr>
              <a:t>were the top most triggered Weirds in weird.log over 24 hrs period:</a:t>
            </a:r>
          </a:p>
          <a:p>
            <a:pPr marL="400050" lvl="1" indent="0">
              <a:buNone/>
            </a:pPr>
            <a:r>
              <a:rPr lang="en-US" sz="2400" dirty="0">
                <a:solidFill>
                  <a:srgbClr val="C00000"/>
                </a:solidFill>
                <a:latin typeface="Calibri" panose="020F0502020204030204" pitchFamily="34" charset="0"/>
                <a:ea typeface="Helvetica Light"/>
                <a:cs typeface="Helvetica Light"/>
              </a:rPr>
              <a:t>$ zcat weird.*.log.gz | awk -F'\t' '{print $7}' | sort | uniq -c | sort -rn  </a:t>
            </a:r>
          </a:p>
          <a:p>
            <a:pPr marL="800100" lvl="2" indent="0">
              <a:buNone/>
            </a:pPr>
            <a:r>
              <a:rPr lang="en-US" sz="2000" dirty="0" smtClean="0">
                <a:solidFill>
                  <a:srgbClr val="0070C0"/>
                </a:solidFill>
                <a:latin typeface="Calibri" panose="020F0502020204030204" pitchFamily="34" charset="0"/>
                <a:ea typeface="Helvetica Light"/>
                <a:cs typeface="Helvetica Light"/>
              </a:rPr>
              <a:t>	2,603,914  DNS_RR_unknown_type</a:t>
            </a:r>
            <a:endParaRPr lang="en-US" sz="2000" dirty="0">
              <a:solidFill>
                <a:srgbClr val="0070C0"/>
              </a:solidFill>
              <a:latin typeface="Calibri" panose="020F0502020204030204" pitchFamily="34" charset="0"/>
              <a:ea typeface="Helvetica Light"/>
              <a:cs typeface="Helvetica Light"/>
            </a:endParaRPr>
          </a:p>
          <a:p>
            <a:pPr marL="800100" lvl="2" indent="0">
              <a:buNone/>
            </a:pPr>
            <a:r>
              <a:rPr lang="en-US" sz="2000" dirty="0" smtClean="0">
                <a:solidFill>
                  <a:srgbClr val="0070C0"/>
                </a:solidFill>
                <a:latin typeface="Calibri" panose="020F0502020204030204" pitchFamily="34" charset="0"/>
                <a:ea typeface="Helvetica Light"/>
                <a:cs typeface="Helvetica Light"/>
              </a:rPr>
              <a:t>	2,160,812  possible_split_routing</a:t>
            </a:r>
            <a:endParaRPr lang="en-US" sz="2000" dirty="0">
              <a:solidFill>
                <a:srgbClr val="0070C0"/>
              </a:solidFill>
              <a:latin typeface="Calibri" panose="020F0502020204030204" pitchFamily="34" charset="0"/>
              <a:ea typeface="Helvetica Light"/>
              <a:cs typeface="Helvetica Light"/>
            </a:endParaRPr>
          </a:p>
          <a:p>
            <a:pPr marL="800100" lvl="2" indent="0">
              <a:buNone/>
            </a:pPr>
            <a:r>
              <a:rPr lang="en-US" sz="2000" dirty="0" smtClean="0">
                <a:solidFill>
                  <a:srgbClr val="0070C0"/>
                </a:solidFill>
                <a:latin typeface="Calibri" panose="020F0502020204030204" pitchFamily="34" charset="0"/>
                <a:ea typeface="Helvetica Light"/>
                <a:cs typeface="Helvetica Light"/>
              </a:rPr>
              <a:t>	2,092,811  inappropriate_FIN</a:t>
            </a:r>
            <a:endParaRPr lang="en-US" sz="2000" dirty="0">
              <a:solidFill>
                <a:srgbClr val="0070C0"/>
              </a:solidFill>
              <a:latin typeface="Calibri" panose="020F0502020204030204" pitchFamily="34" charset="0"/>
              <a:ea typeface="Helvetica Light"/>
              <a:cs typeface="Helvetica Light"/>
            </a:endParaRPr>
          </a:p>
          <a:p>
            <a:pPr marL="800100" lvl="2" indent="0">
              <a:buNone/>
            </a:pPr>
            <a:r>
              <a:rPr lang="en-US" sz="2000" dirty="0">
                <a:solidFill>
                  <a:srgbClr val="0070C0"/>
                </a:solidFill>
                <a:latin typeface="Calibri" panose="020F0502020204030204" pitchFamily="34" charset="0"/>
                <a:ea typeface="Helvetica Light"/>
                <a:cs typeface="Helvetica Light"/>
              </a:rPr>
              <a:t>    </a:t>
            </a:r>
            <a:r>
              <a:rPr lang="en-US" sz="2000" dirty="0" smtClean="0">
                <a:solidFill>
                  <a:srgbClr val="0070C0"/>
                </a:solidFill>
                <a:latin typeface="Calibri" panose="020F0502020204030204" pitchFamily="34" charset="0"/>
                <a:ea typeface="Helvetica Light"/>
                <a:cs typeface="Helvetica Light"/>
              </a:rPr>
              <a:t> 753,398  fragment_with_DF </a:t>
            </a:r>
            <a:endParaRPr lang="en-US" sz="2000" dirty="0">
              <a:solidFill>
                <a:srgbClr val="0070C0"/>
              </a:solidFill>
              <a:latin typeface="Calibri" panose="020F0502020204030204" pitchFamily="34" charset="0"/>
              <a:ea typeface="Helvetica Light"/>
              <a:cs typeface="Helvetica Light"/>
            </a:endParaRPr>
          </a:p>
          <a:p>
            <a:pPr marL="800100" lvl="2" indent="0">
              <a:buNone/>
            </a:pPr>
            <a:r>
              <a:rPr lang="en-US" sz="2000" dirty="0">
                <a:solidFill>
                  <a:srgbClr val="0070C0"/>
                </a:solidFill>
                <a:latin typeface="Calibri" panose="020F0502020204030204" pitchFamily="34" charset="0"/>
                <a:ea typeface="Helvetica Light"/>
                <a:cs typeface="Helvetica Light"/>
              </a:rPr>
              <a:t>   </a:t>
            </a:r>
            <a:r>
              <a:rPr lang="en-US" sz="2000" dirty="0" smtClean="0">
                <a:solidFill>
                  <a:srgbClr val="0070C0"/>
                </a:solidFill>
                <a:latin typeface="Calibri" panose="020F0502020204030204" pitchFamily="34" charset="0"/>
                <a:ea typeface="Helvetica Light"/>
                <a:cs typeface="Helvetica Light"/>
              </a:rPr>
              <a:t>    18,343  bad_ICMP_checksum</a:t>
            </a:r>
            <a:endParaRPr lang="en-US" sz="2000" dirty="0">
              <a:solidFill>
                <a:srgbClr val="0070C0"/>
              </a:solidFill>
              <a:latin typeface="Calibri" panose="020F0502020204030204" pitchFamily="34" charset="0"/>
              <a:ea typeface="Helvetica Light"/>
              <a:cs typeface="Helvetica Light"/>
            </a:endParaRPr>
          </a:p>
        </p:txBody>
      </p:sp>
      <p:sp>
        <p:nvSpPr>
          <p:cNvPr id="3" name="Title 2"/>
          <p:cNvSpPr>
            <a:spLocks noGrp="1"/>
          </p:cNvSpPr>
          <p:nvPr>
            <p:ph type="title"/>
          </p:nvPr>
        </p:nvSpPr>
        <p:spPr>
          <a:xfrm>
            <a:off x="184266" y="0"/>
            <a:ext cx="8778502" cy="860258"/>
          </a:xfrm>
        </p:spPr>
        <p:txBody>
          <a:bodyPr/>
          <a:lstStyle/>
          <a:p>
            <a:pPr algn="ctr"/>
            <a:r>
              <a:rPr lang="en-US" sz="3600" dirty="0">
                <a:latin typeface="Calibri" panose="020F0502020204030204" pitchFamily="34" charset="0"/>
              </a:rPr>
              <a:t>Analysis of top most triggered Weirds</a:t>
            </a:r>
            <a:endParaRPr lang="en-US" sz="3600" dirty="0"/>
          </a:p>
        </p:txBody>
      </p:sp>
    </p:spTree>
    <p:extLst>
      <p:ext uri="{BB962C8B-B14F-4D97-AF65-F5344CB8AC3E}">
        <p14:creationId xmlns:p14="http://schemas.microsoft.com/office/powerpoint/2010/main" val="733725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69042" y="768927"/>
            <a:ext cx="7856071" cy="3482773"/>
          </a:xfrm>
        </p:spPr>
        <p:txBody>
          <a:bodyPr/>
          <a:lstStyle/>
          <a:p>
            <a:r>
              <a:rPr lang="en-US" sz="2000" b="1" i="1" dirty="0">
                <a:latin typeface="Calibri" panose="020F0502020204030204" pitchFamily="34" charset="0"/>
                <a:ea typeface="Helvetica Light"/>
                <a:cs typeface="Helvetica Light"/>
                <a:sym typeface="Helvetica Light"/>
              </a:rPr>
              <a:t>Defined: </a:t>
            </a:r>
            <a:r>
              <a:rPr lang="en-US" sz="2000" dirty="0">
                <a:latin typeface="Calibri" panose="020F0502020204030204" pitchFamily="34" charset="0"/>
                <a:ea typeface="Helvetica Light"/>
                <a:cs typeface="Helvetica Light"/>
                <a:sym typeface="Helvetica Light"/>
              </a:rPr>
              <a:t>In </a:t>
            </a:r>
            <a:r>
              <a:rPr lang="en-US" sz="2000" dirty="0" smtClean="0">
                <a:latin typeface="Calibri" panose="020F0502020204030204" pitchFamily="34" charset="0"/>
                <a:ea typeface="Helvetica Light"/>
                <a:cs typeface="Helvetica Light"/>
                <a:sym typeface="Helvetica Light"/>
              </a:rPr>
              <a:t>src/analyzer/protocol/dns/dns.cc</a:t>
            </a:r>
          </a:p>
          <a:p>
            <a:pPr marL="0" indent="0">
              <a:buNone/>
            </a:pPr>
            <a:endParaRPr lang="en-US" sz="2000" dirty="0">
              <a:latin typeface="Calibri" panose="020F0502020204030204" pitchFamily="34" charset="0"/>
              <a:ea typeface="Helvetica Light"/>
              <a:cs typeface="Helvetica Light"/>
              <a:sym typeface="Helvetica Light"/>
            </a:endParaRPr>
          </a:p>
          <a:p>
            <a:r>
              <a:rPr lang="en-US" sz="2000" b="1" i="1" dirty="0">
                <a:latin typeface="Calibri" panose="020F0502020204030204" pitchFamily="34" charset="0"/>
                <a:ea typeface="Helvetica Light"/>
                <a:cs typeface="Helvetica Light"/>
                <a:sym typeface="Helvetica Light"/>
              </a:rPr>
              <a:t>Cause: </a:t>
            </a:r>
            <a:r>
              <a:rPr lang="en-US" sz="2000" dirty="0">
                <a:latin typeface="Calibri" panose="020F0502020204030204" pitchFamily="34" charset="0"/>
                <a:ea typeface="Helvetica Light"/>
                <a:cs typeface="Helvetica Light"/>
                <a:sym typeface="Helvetica Light"/>
              </a:rPr>
              <a:t>The RR type currently not parsed in </a:t>
            </a:r>
            <a:r>
              <a:rPr lang="en-US" sz="2000" dirty="0" smtClean="0">
                <a:latin typeface="Calibri" panose="020F0502020204030204" pitchFamily="34" charset="0"/>
                <a:ea typeface="Helvetica Light"/>
                <a:cs typeface="Helvetica Light"/>
                <a:sym typeface="Helvetica Light"/>
              </a:rPr>
              <a:t>Bro</a:t>
            </a:r>
          </a:p>
          <a:p>
            <a:pPr marL="0" indent="0">
              <a:buNone/>
            </a:pPr>
            <a:endParaRPr lang="en-US" sz="2000" dirty="0">
              <a:latin typeface="Calibri" panose="020F0502020204030204" pitchFamily="34" charset="0"/>
              <a:ea typeface="Helvetica Light"/>
              <a:cs typeface="Helvetica Light"/>
              <a:sym typeface="Helvetica Light"/>
            </a:endParaRPr>
          </a:p>
          <a:p>
            <a:r>
              <a:rPr lang="en-US" sz="2000" b="1" i="1" dirty="0">
                <a:latin typeface="Calibri" panose="020F0502020204030204" pitchFamily="34" charset="0"/>
                <a:ea typeface="Helvetica Light"/>
                <a:cs typeface="Helvetica Light"/>
                <a:sym typeface="Helvetica Light"/>
              </a:rPr>
              <a:t>Types seen in the traffic: </a:t>
            </a:r>
            <a:r>
              <a:rPr lang="en-US" sz="2000" dirty="0">
                <a:latin typeface="Calibri" panose="020F0502020204030204" pitchFamily="34" charset="0"/>
                <a:ea typeface="Helvetica Light"/>
                <a:cs typeface="Helvetica Light"/>
                <a:sym typeface="Helvetica Light"/>
              </a:rPr>
              <a:t>Top most RR types recorded in </a:t>
            </a:r>
            <a:r>
              <a:rPr lang="en-US" sz="2000" dirty="0" smtClean="0">
                <a:latin typeface="Calibri" panose="020F0502020204030204" pitchFamily="34" charset="0"/>
                <a:ea typeface="Helvetica Light"/>
                <a:cs typeface="Helvetica Light"/>
                <a:sym typeface="Helvetica Light"/>
              </a:rPr>
              <a:t>weird.log</a:t>
            </a:r>
          </a:p>
          <a:p>
            <a:pPr marL="400050" lvl="1" indent="0">
              <a:buNone/>
            </a:pPr>
            <a:r>
              <a:rPr lang="en-US" sz="1800" dirty="0" smtClean="0">
                <a:latin typeface="Calibri" panose="020F0502020204030204" pitchFamily="34" charset="0"/>
                <a:ea typeface="Helvetica Light"/>
                <a:cs typeface="Helvetica Light"/>
              </a:rPr>
              <a:t>		</a:t>
            </a:r>
            <a:r>
              <a:rPr lang="en-US" sz="2000" dirty="0" smtClean="0">
                <a:solidFill>
                  <a:srgbClr val="0070C0"/>
                </a:solidFill>
                <a:latin typeface="Calibri" panose="020F0502020204030204" pitchFamily="34" charset="0"/>
                <a:ea typeface="Helvetica Light"/>
                <a:cs typeface="Helvetica Light"/>
              </a:rPr>
              <a:t>1,049,729 </a:t>
            </a:r>
            <a:r>
              <a:rPr lang="en-US" sz="2000" dirty="0">
                <a:solidFill>
                  <a:srgbClr val="0070C0"/>
                </a:solidFill>
                <a:latin typeface="Calibri" panose="020F0502020204030204" pitchFamily="34" charset="0"/>
                <a:ea typeface="Helvetica Light"/>
                <a:cs typeface="Helvetica Light"/>
              </a:rPr>
              <a:t>DNS_RR_unknown_type </a:t>
            </a:r>
            <a:r>
              <a:rPr lang="en-US" sz="2000" dirty="0" smtClean="0">
                <a:solidFill>
                  <a:srgbClr val="0070C0"/>
                </a:solidFill>
                <a:latin typeface="Calibri" panose="020F0502020204030204" pitchFamily="34" charset="0"/>
                <a:ea typeface="Helvetica Light"/>
                <a:cs typeface="Helvetica Light"/>
              </a:rPr>
              <a:t>46</a:t>
            </a:r>
          </a:p>
          <a:p>
            <a:pPr marL="400050" lvl="1" indent="0">
              <a:buNone/>
            </a:pPr>
            <a:r>
              <a:rPr lang="en-US" sz="2000" dirty="0">
                <a:solidFill>
                  <a:srgbClr val="0070C0"/>
                </a:solidFill>
                <a:latin typeface="Calibri" panose="020F0502020204030204" pitchFamily="34" charset="0"/>
                <a:ea typeface="Helvetica Light"/>
                <a:cs typeface="Helvetica Light"/>
              </a:rPr>
              <a:t>	 </a:t>
            </a:r>
            <a:r>
              <a:rPr lang="en-US" sz="2000" dirty="0" smtClean="0">
                <a:solidFill>
                  <a:srgbClr val="0070C0"/>
                </a:solidFill>
                <a:latin typeface="Calibri" panose="020F0502020204030204" pitchFamily="34" charset="0"/>
                <a:ea typeface="Helvetica Light"/>
                <a:cs typeface="Helvetica Light"/>
              </a:rPr>
              <a:t> 	   234,393 </a:t>
            </a:r>
            <a:r>
              <a:rPr lang="en-US" sz="2000" dirty="0">
                <a:solidFill>
                  <a:srgbClr val="0070C0"/>
                </a:solidFill>
                <a:latin typeface="Calibri" panose="020F0502020204030204" pitchFamily="34" charset="0"/>
                <a:ea typeface="Helvetica Light"/>
                <a:cs typeface="Helvetica Light"/>
              </a:rPr>
              <a:t>DNS_RR_unknown_type </a:t>
            </a:r>
            <a:r>
              <a:rPr lang="en-US" sz="2000" dirty="0" smtClean="0">
                <a:solidFill>
                  <a:srgbClr val="0070C0"/>
                </a:solidFill>
                <a:latin typeface="Calibri" panose="020F0502020204030204" pitchFamily="34" charset="0"/>
                <a:ea typeface="Helvetica Light"/>
                <a:cs typeface="Helvetica Light"/>
              </a:rPr>
              <a:t>50</a:t>
            </a:r>
            <a:endParaRPr lang="en-US" sz="2000" dirty="0">
              <a:solidFill>
                <a:srgbClr val="0070C0"/>
              </a:solidFill>
              <a:latin typeface="Calibri" panose="020F0502020204030204" pitchFamily="34" charset="0"/>
              <a:ea typeface="Helvetica Light"/>
              <a:cs typeface="Helvetica Light"/>
            </a:endParaRPr>
          </a:p>
          <a:p>
            <a:pPr marL="400050" lvl="1" indent="0">
              <a:buNone/>
            </a:pPr>
            <a:r>
              <a:rPr lang="en-US" sz="2000" dirty="0">
                <a:solidFill>
                  <a:srgbClr val="0070C0"/>
                </a:solidFill>
                <a:latin typeface="Calibri" panose="020F0502020204030204" pitchFamily="34" charset="0"/>
                <a:ea typeface="Helvetica Light"/>
                <a:cs typeface="Helvetica Light"/>
              </a:rPr>
              <a:t>   </a:t>
            </a:r>
            <a:r>
              <a:rPr lang="en-US" sz="2000" dirty="0" smtClean="0">
                <a:solidFill>
                  <a:srgbClr val="0070C0"/>
                </a:solidFill>
                <a:latin typeface="Calibri" panose="020F0502020204030204" pitchFamily="34" charset="0"/>
                <a:ea typeface="Helvetica Light"/>
                <a:cs typeface="Helvetica Light"/>
              </a:rPr>
              <a:t>	     99,914 </a:t>
            </a:r>
            <a:r>
              <a:rPr lang="en-US" sz="2000" dirty="0">
                <a:solidFill>
                  <a:srgbClr val="0070C0"/>
                </a:solidFill>
                <a:latin typeface="Calibri" panose="020F0502020204030204" pitchFamily="34" charset="0"/>
                <a:ea typeface="Helvetica Light"/>
                <a:cs typeface="Helvetica Light"/>
              </a:rPr>
              <a:t>DNS_RR_unknown_type 43</a:t>
            </a:r>
          </a:p>
          <a:p>
            <a:pPr marL="400050" lvl="1" indent="0">
              <a:buNone/>
            </a:pPr>
            <a:r>
              <a:rPr lang="en-US" sz="2000" dirty="0">
                <a:solidFill>
                  <a:srgbClr val="0070C0"/>
                </a:solidFill>
                <a:latin typeface="Calibri" panose="020F0502020204030204" pitchFamily="34" charset="0"/>
                <a:ea typeface="Helvetica Light"/>
                <a:cs typeface="Helvetica Light"/>
              </a:rPr>
              <a:t>  </a:t>
            </a:r>
            <a:r>
              <a:rPr lang="en-US" sz="2000" dirty="0" smtClean="0">
                <a:solidFill>
                  <a:srgbClr val="0070C0"/>
                </a:solidFill>
                <a:latin typeface="Calibri" panose="020F0502020204030204" pitchFamily="34" charset="0"/>
                <a:ea typeface="Helvetica Light"/>
                <a:cs typeface="Helvetica Light"/>
              </a:rPr>
              <a:t>            44,346 </a:t>
            </a:r>
            <a:r>
              <a:rPr lang="en-US" sz="2000" dirty="0">
                <a:solidFill>
                  <a:srgbClr val="0070C0"/>
                </a:solidFill>
                <a:latin typeface="Calibri" panose="020F0502020204030204" pitchFamily="34" charset="0"/>
                <a:ea typeface="Helvetica Light"/>
                <a:cs typeface="Helvetica Light"/>
              </a:rPr>
              <a:t>DNS_RR_unknown_type 47</a:t>
            </a:r>
          </a:p>
          <a:p>
            <a:pPr marL="400050" lvl="1" indent="0">
              <a:buNone/>
            </a:pPr>
            <a:r>
              <a:rPr lang="en-US" sz="2000" dirty="0">
                <a:solidFill>
                  <a:srgbClr val="0070C0"/>
                </a:solidFill>
                <a:latin typeface="Calibri" panose="020F0502020204030204" pitchFamily="34" charset="0"/>
                <a:ea typeface="Helvetica Light"/>
                <a:cs typeface="Helvetica Light"/>
              </a:rPr>
              <a:t> </a:t>
            </a:r>
            <a:r>
              <a:rPr lang="en-US" sz="2000" dirty="0" smtClean="0">
                <a:solidFill>
                  <a:srgbClr val="0070C0"/>
                </a:solidFill>
                <a:latin typeface="Calibri" panose="020F0502020204030204" pitchFamily="34" charset="0"/>
                <a:ea typeface="Helvetica Light"/>
                <a:cs typeface="Helvetica Light"/>
              </a:rPr>
              <a:t>	     26,592 </a:t>
            </a:r>
            <a:r>
              <a:rPr lang="en-US" sz="2000" dirty="0">
                <a:solidFill>
                  <a:srgbClr val="0070C0"/>
                </a:solidFill>
                <a:latin typeface="Calibri" panose="020F0502020204030204" pitchFamily="34" charset="0"/>
                <a:ea typeface="Helvetica Light"/>
                <a:cs typeface="Helvetica Light"/>
              </a:rPr>
              <a:t>DNS_RR_unknown_type </a:t>
            </a:r>
            <a:r>
              <a:rPr lang="en-US" sz="2000" dirty="0" smtClean="0">
                <a:solidFill>
                  <a:srgbClr val="0070C0"/>
                </a:solidFill>
                <a:latin typeface="Calibri" panose="020F0502020204030204" pitchFamily="34" charset="0"/>
                <a:ea typeface="Helvetica Light"/>
                <a:cs typeface="Helvetica Light"/>
              </a:rPr>
              <a:t>48</a:t>
            </a:r>
            <a:r>
              <a:rPr lang="en-US" sz="2000" dirty="0" smtClean="0">
                <a:latin typeface="Calibri" panose="020F0502020204030204" pitchFamily="34" charset="0"/>
                <a:ea typeface="Helvetica Light"/>
                <a:cs typeface="Helvetica Light"/>
              </a:rPr>
              <a:t>	</a:t>
            </a:r>
            <a:endParaRPr lang="en-US" sz="2000" dirty="0">
              <a:latin typeface="Calibri" panose="020F0502020204030204" pitchFamily="34" charset="0"/>
              <a:ea typeface="Helvetica Light"/>
              <a:cs typeface="Helvetica Light"/>
            </a:endParaRPr>
          </a:p>
          <a:p>
            <a:endParaRPr lang="en-US" dirty="0"/>
          </a:p>
        </p:txBody>
      </p:sp>
      <p:sp>
        <p:nvSpPr>
          <p:cNvPr id="3" name="Title 2"/>
          <p:cNvSpPr>
            <a:spLocks noGrp="1"/>
          </p:cNvSpPr>
          <p:nvPr>
            <p:ph type="title"/>
          </p:nvPr>
        </p:nvSpPr>
        <p:spPr>
          <a:xfrm>
            <a:off x="184266" y="0"/>
            <a:ext cx="8778502" cy="860258"/>
          </a:xfrm>
        </p:spPr>
        <p:txBody>
          <a:bodyPr/>
          <a:lstStyle/>
          <a:p>
            <a:pPr algn="ctr"/>
            <a:r>
              <a:rPr lang="en-US" sz="3600" dirty="0">
                <a:latin typeface="Calibri" panose="020F0502020204030204" pitchFamily="34" charset="0"/>
              </a:rPr>
              <a:t>DNS_RR_unknown_type</a:t>
            </a:r>
            <a:endParaRPr lang="en-US" sz="3600" dirty="0"/>
          </a:p>
        </p:txBody>
      </p:sp>
    </p:spTree>
    <p:extLst>
      <p:ext uri="{BB962C8B-B14F-4D97-AF65-F5344CB8AC3E}">
        <p14:creationId xmlns:p14="http://schemas.microsoft.com/office/powerpoint/2010/main" val="3850455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6597" y="860258"/>
            <a:ext cx="7464628" cy="3391442"/>
          </a:xfrm>
        </p:spPr>
        <p:txBody>
          <a:bodyPr/>
          <a:lstStyle/>
          <a:p>
            <a:pPr marL="0" indent="0">
              <a:buNone/>
            </a:pPr>
            <a:r>
              <a:rPr lang="en-US" sz="2400" dirty="0">
                <a:latin typeface="Calibri" panose="020F0502020204030204" pitchFamily="34" charset="0"/>
              </a:rPr>
              <a:t>After looking up those RR numbers, looks like they belong to </a:t>
            </a:r>
            <a:r>
              <a:rPr lang="en-US" sz="2400" dirty="0">
                <a:solidFill>
                  <a:srgbClr val="0070C0"/>
                </a:solidFill>
                <a:latin typeface="Calibri" panose="020F0502020204030204" pitchFamily="34" charset="0"/>
              </a:rPr>
              <a:t>DNSSEC protocol </a:t>
            </a:r>
            <a:r>
              <a:rPr lang="en-US" sz="2400" dirty="0">
                <a:latin typeface="Calibri" panose="020F0502020204030204" pitchFamily="34" charset="0"/>
              </a:rPr>
              <a:t>types:</a:t>
            </a:r>
          </a:p>
          <a:p>
            <a:endParaRPr lang="en-US" dirty="0"/>
          </a:p>
        </p:txBody>
      </p:sp>
      <p:sp>
        <p:nvSpPr>
          <p:cNvPr id="3" name="Title 2"/>
          <p:cNvSpPr>
            <a:spLocks noGrp="1"/>
          </p:cNvSpPr>
          <p:nvPr>
            <p:ph type="title"/>
          </p:nvPr>
        </p:nvSpPr>
        <p:spPr>
          <a:xfrm>
            <a:off x="184266" y="0"/>
            <a:ext cx="8778502" cy="720436"/>
          </a:xfrm>
        </p:spPr>
        <p:txBody>
          <a:bodyPr/>
          <a:lstStyle/>
          <a:p>
            <a:pPr algn="ctr"/>
            <a:r>
              <a:rPr lang="en-US" sz="3600" dirty="0">
                <a:latin typeface="Calibri" panose="020F0502020204030204" pitchFamily="34" charset="0"/>
              </a:rPr>
              <a:t>DNS_RR_unknown_type</a:t>
            </a:r>
            <a:endParaRPr lang="en-US" sz="3600" dirty="0"/>
          </a:p>
        </p:txBody>
      </p:sp>
      <p:pic>
        <p:nvPicPr>
          <p:cNvPr id="4" name="table"/>
          <p:cNvPicPr>
            <a:picLocks noChangeAspect="1"/>
          </p:cNvPicPr>
          <p:nvPr/>
        </p:nvPicPr>
        <p:blipFill>
          <a:blip r:embed="rId2"/>
          <a:stretch>
            <a:fillRect/>
          </a:stretch>
        </p:blipFill>
        <p:spPr>
          <a:xfrm>
            <a:off x="1500389" y="1891145"/>
            <a:ext cx="6358749" cy="2277169"/>
          </a:xfrm>
          <a:prstGeom prst="rect">
            <a:avLst/>
          </a:prstGeom>
        </p:spPr>
      </p:pic>
    </p:spTree>
    <p:extLst>
      <p:ext uri="{BB962C8B-B14F-4D97-AF65-F5344CB8AC3E}">
        <p14:creationId xmlns:p14="http://schemas.microsoft.com/office/powerpoint/2010/main" val="1949122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266" y="671944"/>
            <a:ext cx="8778502" cy="4471555"/>
          </a:xfrm>
        </p:spPr>
        <p:txBody>
          <a:bodyPr/>
          <a:lstStyle/>
          <a:p>
            <a:r>
              <a:rPr lang="en-US" sz="2000" b="1" i="1" dirty="0">
                <a:latin typeface="Calibri" panose="020F0502020204030204" pitchFamily="34" charset="0"/>
                <a:ea typeface="Helvetica Light"/>
                <a:cs typeface="Helvetica Light"/>
              </a:rPr>
              <a:t>Reason: </a:t>
            </a:r>
            <a:r>
              <a:rPr lang="en-US" sz="2000" dirty="0">
                <a:latin typeface="Calibri" panose="020F0502020204030204" pitchFamily="34" charset="0"/>
                <a:ea typeface="Helvetica Light"/>
                <a:cs typeface="Helvetica Light"/>
              </a:rPr>
              <a:t>The DNS servers support DNSSEC and receive good amount of traffic for DNSSEC requests and responses.</a:t>
            </a:r>
          </a:p>
          <a:p>
            <a:pPr marL="0" indent="0">
              <a:buNone/>
            </a:pPr>
            <a:endParaRPr lang="en-US" sz="2000" dirty="0">
              <a:latin typeface="Calibri" panose="020F0502020204030204" pitchFamily="34" charset="0"/>
              <a:ea typeface="Helvetica Light"/>
              <a:cs typeface="Helvetica Light"/>
            </a:endParaRPr>
          </a:p>
          <a:p>
            <a:r>
              <a:rPr lang="en-US" sz="2000" b="1" i="1" dirty="0">
                <a:latin typeface="Calibri" panose="020F0502020204030204" pitchFamily="34" charset="0"/>
                <a:ea typeface="Helvetica Light"/>
                <a:cs typeface="Helvetica Light"/>
              </a:rPr>
              <a:t>Remediation</a:t>
            </a:r>
            <a:r>
              <a:rPr lang="en-US" sz="2000" dirty="0">
                <a:latin typeface="Calibri" panose="020F0502020204030204" pitchFamily="34" charset="0"/>
                <a:ea typeface="Helvetica Light"/>
                <a:cs typeface="Helvetica Light"/>
              </a:rPr>
              <a:t>: Ignore those alerts and move on, or write DNSSEC RR types parsing support in </a:t>
            </a:r>
            <a:r>
              <a:rPr lang="en-US" sz="2000" dirty="0" smtClean="0">
                <a:latin typeface="Calibri" panose="020F0502020204030204" pitchFamily="34" charset="0"/>
                <a:ea typeface="Helvetica Light"/>
                <a:cs typeface="Helvetica Light"/>
              </a:rPr>
              <a:t>Zeek*. </a:t>
            </a:r>
            <a:r>
              <a:rPr lang="en-US" sz="2000" dirty="0">
                <a:latin typeface="Calibri" panose="020F0502020204030204" pitchFamily="34" charset="0"/>
                <a:ea typeface="Helvetica Light"/>
                <a:cs typeface="Helvetica Light"/>
              </a:rPr>
              <a:t>We chose the later </a:t>
            </a:r>
            <a:r>
              <a:rPr lang="en-US" sz="2000" dirty="0">
                <a:latin typeface="Calibri" panose="020F0502020204030204" pitchFamily="34" charset="0"/>
                <a:ea typeface="Helvetica Light"/>
                <a:cs typeface="Helvetica Light"/>
                <a:sym typeface="Wingdings" panose="05000000000000000000" pitchFamily="2" charset="2"/>
              </a:rPr>
              <a:t></a:t>
            </a:r>
          </a:p>
          <a:p>
            <a:pPr marL="0" indent="0">
              <a:buNone/>
            </a:pPr>
            <a:endParaRPr lang="en-US" sz="2000" dirty="0">
              <a:latin typeface="Calibri" panose="020F0502020204030204" pitchFamily="34" charset="0"/>
              <a:ea typeface="Helvetica Light"/>
              <a:cs typeface="Helvetica Light"/>
              <a:sym typeface="Wingdings" panose="05000000000000000000" pitchFamily="2" charset="2"/>
            </a:endParaRPr>
          </a:p>
          <a:p>
            <a:r>
              <a:rPr lang="en-US" sz="2000" b="1" i="1" dirty="0">
                <a:latin typeface="Calibri" panose="020F0502020204030204" pitchFamily="34" charset="0"/>
                <a:ea typeface="Helvetica Light"/>
                <a:cs typeface="Helvetica Light"/>
                <a:sym typeface="Wingdings" panose="05000000000000000000" pitchFamily="2" charset="2"/>
              </a:rPr>
              <a:t>Result: </a:t>
            </a:r>
            <a:r>
              <a:rPr lang="en-US" sz="2000" dirty="0">
                <a:latin typeface="Calibri" panose="020F0502020204030204" pitchFamily="34" charset="0"/>
                <a:ea typeface="Helvetica Light"/>
                <a:cs typeface="Helvetica Light"/>
                <a:sym typeface="Wingdings" panose="05000000000000000000" pitchFamily="2" charset="2"/>
              </a:rPr>
              <a:t>Compiled the code with DNSSEC RR types parsing support and aha </a:t>
            </a:r>
            <a:r>
              <a:rPr lang="en-US" sz="2000" dirty="0" smtClean="0">
                <a:latin typeface="Calibri" panose="020F0502020204030204" pitchFamily="34" charset="0"/>
                <a:ea typeface="Helvetica Light"/>
                <a:cs typeface="Helvetica Light"/>
                <a:sym typeface="Wingdings" panose="05000000000000000000" pitchFamily="2" charset="2"/>
              </a:rPr>
              <a:t>- no </a:t>
            </a:r>
            <a:r>
              <a:rPr lang="en-US" sz="2000" dirty="0">
                <a:latin typeface="Calibri" panose="020F0502020204030204" pitchFamily="34" charset="0"/>
                <a:ea typeface="Helvetica Light"/>
                <a:cs typeface="Helvetica Light"/>
                <a:sym typeface="Wingdings" panose="05000000000000000000" pitchFamily="2" charset="2"/>
              </a:rPr>
              <a:t>more alerts for those 5 RRs, </a:t>
            </a:r>
            <a:r>
              <a:rPr lang="en-US" sz="2000" dirty="0" smtClean="0">
                <a:latin typeface="Calibri" panose="020F0502020204030204" pitchFamily="34" charset="0"/>
                <a:ea typeface="Helvetica Light"/>
                <a:cs typeface="Helvetica Light"/>
                <a:sym typeface="Wingdings" panose="05000000000000000000" pitchFamily="2" charset="2"/>
              </a:rPr>
              <a:t>the </a:t>
            </a:r>
            <a:r>
              <a:rPr lang="en-US" sz="2000" dirty="0">
                <a:latin typeface="Calibri" panose="020F0502020204030204" pitchFamily="34" charset="0"/>
                <a:ea typeface="Helvetica Light"/>
                <a:cs typeface="Helvetica Light"/>
                <a:sym typeface="Wingdings" panose="05000000000000000000" pitchFamily="2" charset="2"/>
              </a:rPr>
              <a:t>alert </a:t>
            </a:r>
            <a:r>
              <a:rPr lang="en-US" sz="2000" dirty="0" smtClean="0">
                <a:latin typeface="Calibri" panose="020F0502020204030204" pitchFamily="34" charset="0"/>
                <a:ea typeface="Helvetica Light"/>
                <a:cs typeface="Helvetica Light"/>
                <a:sym typeface="Wingdings" panose="05000000000000000000" pitchFamily="2" charset="2"/>
              </a:rPr>
              <a:t>count </a:t>
            </a:r>
            <a:r>
              <a:rPr lang="en-US" sz="2000" dirty="0">
                <a:latin typeface="Calibri" panose="020F0502020204030204" pitchFamily="34" charset="0"/>
                <a:ea typeface="Helvetica Light"/>
                <a:cs typeface="Helvetica Light"/>
                <a:sym typeface="Wingdings" panose="05000000000000000000" pitchFamily="2" charset="2"/>
              </a:rPr>
              <a:t>for ‘DNS_RR_unknown_type’ reduced </a:t>
            </a:r>
            <a:r>
              <a:rPr lang="en-US" sz="2000" dirty="0" smtClean="0">
                <a:latin typeface="Calibri" panose="020F0502020204030204" pitchFamily="34" charset="0"/>
                <a:ea typeface="Helvetica Light"/>
                <a:cs typeface="Helvetica Light"/>
                <a:sym typeface="Wingdings" panose="05000000000000000000" pitchFamily="2" charset="2"/>
              </a:rPr>
              <a:t>from </a:t>
            </a:r>
            <a:r>
              <a:rPr lang="en-US" sz="2000" dirty="0">
                <a:latin typeface="Calibri" panose="020F0502020204030204" pitchFamily="34" charset="0"/>
                <a:ea typeface="Helvetica Light"/>
                <a:cs typeface="Helvetica Light"/>
                <a:sym typeface="Wingdings" panose="05000000000000000000" pitchFamily="2" charset="2"/>
              </a:rPr>
              <a:t>~</a:t>
            </a:r>
            <a:r>
              <a:rPr lang="en-US" sz="2000" dirty="0" smtClean="0">
                <a:latin typeface="Calibri" panose="020F0502020204030204" pitchFamily="34" charset="0"/>
                <a:ea typeface="Helvetica Light"/>
                <a:cs typeface="Helvetica Light"/>
                <a:sym typeface="Wingdings" panose="05000000000000000000" pitchFamily="2" charset="2"/>
              </a:rPr>
              <a:t>2 M </a:t>
            </a:r>
            <a:r>
              <a:rPr lang="en-US" sz="2000" dirty="0">
                <a:latin typeface="Calibri" panose="020F0502020204030204" pitchFamily="34" charset="0"/>
                <a:ea typeface="Helvetica Light"/>
                <a:cs typeface="Helvetica Light"/>
                <a:sym typeface="Wingdings" panose="05000000000000000000" pitchFamily="2" charset="2"/>
              </a:rPr>
              <a:t>to ~</a:t>
            </a:r>
            <a:r>
              <a:rPr lang="en-US" sz="2000" dirty="0" smtClean="0">
                <a:latin typeface="Calibri" panose="020F0502020204030204" pitchFamily="34" charset="0"/>
                <a:ea typeface="Helvetica Light"/>
                <a:cs typeface="Helvetica Light"/>
                <a:sym typeface="Wingdings" panose="05000000000000000000" pitchFamily="2" charset="2"/>
              </a:rPr>
              <a:t>5 K </a:t>
            </a:r>
            <a:r>
              <a:rPr lang="en-US" sz="2000" dirty="0">
                <a:latin typeface="Calibri" panose="020F0502020204030204" pitchFamily="34" charset="0"/>
                <a:ea typeface="Helvetica Light"/>
                <a:cs typeface="Helvetica Light"/>
                <a:sym typeface="Wingdings" panose="05000000000000000000" pitchFamily="2" charset="2"/>
              </a:rPr>
              <a:t>per day. </a:t>
            </a:r>
            <a:r>
              <a:rPr lang="en-US" sz="2000" dirty="0">
                <a:latin typeface="Calibri" panose="020F0502020204030204" pitchFamily="34" charset="0"/>
                <a:ea typeface="Helvetica Light"/>
                <a:cs typeface="Helvetica Light"/>
              </a:rPr>
              <a:t> </a:t>
            </a:r>
          </a:p>
          <a:p>
            <a:pPr marL="0" indent="0">
              <a:buNone/>
            </a:pPr>
            <a:endParaRPr lang="en-US" sz="2000" dirty="0">
              <a:latin typeface="Calibri" panose="020F0502020204030204" pitchFamily="34" charset="0"/>
              <a:ea typeface="Helvetica Light"/>
              <a:cs typeface="Helvetica Light"/>
            </a:endParaRPr>
          </a:p>
          <a:p>
            <a:pPr marL="400050" lvl="1" indent="0">
              <a:buNone/>
            </a:pPr>
            <a:r>
              <a:rPr lang="en-US" sz="1600" dirty="0" smtClean="0">
                <a:latin typeface="Calibri" panose="020F0502020204030204" pitchFamily="34" charset="0"/>
                <a:ea typeface="Helvetica Light"/>
                <a:cs typeface="Helvetica Light"/>
              </a:rPr>
              <a:t>		       *</a:t>
            </a:r>
            <a:r>
              <a:rPr lang="en-US" sz="1600" dirty="0">
                <a:latin typeface="Calibri" panose="020F0502020204030204" pitchFamily="34" charset="0"/>
                <a:ea typeface="Helvetica Light"/>
                <a:cs typeface="Helvetica Light"/>
              </a:rPr>
              <a:t>The code with DNSSEC support </a:t>
            </a:r>
            <a:r>
              <a:rPr lang="en-US" sz="1600" dirty="0" smtClean="0">
                <a:latin typeface="Calibri" panose="020F0502020204030204" pitchFamily="34" charset="0"/>
                <a:ea typeface="Helvetica Light"/>
                <a:cs typeface="Helvetica Light"/>
              </a:rPr>
              <a:t>in Zeek can </a:t>
            </a:r>
            <a:r>
              <a:rPr lang="en-US" sz="1600" dirty="0">
                <a:latin typeface="Calibri" panose="020F0502020204030204" pitchFamily="34" charset="0"/>
                <a:ea typeface="Helvetica Light"/>
                <a:cs typeface="Helvetica Light"/>
              </a:rPr>
              <a:t>be found at: 		               	    </a:t>
            </a:r>
            <a:r>
              <a:rPr lang="en-US" sz="1600" dirty="0" smtClean="0">
                <a:latin typeface="Calibri" panose="020F0502020204030204" pitchFamily="34" charset="0"/>
                <a:ea typeface="Helvetica Light"/>
                <a:cs typeface="Helvetica Light"/>
              </a:rPr>
              <a:t>				</a:t>
            </a:r>
            <a:r>
              <a:rPr lang="en-US" sz="1600" dirty="0" smtClean="0">
                <a:solidFill>
                  <a:srgbClr val="0070C0"/>
                </a:solidFill>
                <a:latin typeface="Calibri" panose="020F0502020204030204" pitchFamily="34" charset="0"/>
                <a:ea typeface="Helvetica Light"/>
                <a:cs typeface="Helvetica Light"/>
              </a:rPr>
              <a:t>https</a:t>
            </a:r>
            <a:r>
              <a:rPr lang="en-US" sz="1600" dirty="0">
                <a:solidFill>
                  <a:srgbClr val="0070C0"/>
                </a:solidFill>
                <a:latin typeface="Calibri" panose="020F0502020204030204" pitchFamily="34" charset="0"/>
                <a:ea typeface="Helvetica Light"/>
                <a:cs typeface="Helvetica Light"/>
              </a:rPr>
              <a:t>://</a:t>
            </a:r>
            <a:r>
              <a:rPr lang="en-US" sz="1600" dirty="0" smtClean="0">
                <a:solidFill>
                  <a:srgbClr val="0070C0"/>
                </a:solidFill>
                <a:latin typeface="Calibri" panose="020F0502020204030204" pitchFamily="34" charset="0"/>
                <a:ea typeface="Helvetica Light"/>
                <a:cs typeface="Helvetica Light"/>
              </a:rPr>
              <a:t>github.com/zeek/zeek/tree/master  </a:t>
            </a:r>
            <a:r>
              <a:rPr lang="en-US" sz="1600" dirty="0">
                <a:latin typeface="Calibri" panose="020F0502020204030204" pitchFamily="34" charset="0"/>
                <a:ea typeface="Helvetica Light"/>
                <a:cs typeface="Helvetica Light"/>
              </a:rPr>
              <a:t>or                                                  </a:t>
            </a:r>
            <a:r>
              <a:rPr lang="en-US" sz="1600" dirty="0" smtClean="0">
                <a:latin typeface="Calibri" panose="020F0502020204030204" pitchFamily="34" charset="0"/>
                <a:ea typeface="Helvetica Light"/>
                <a:cs typeface="Helvetica Light"/>
              </a:rPr>
              <a:t>					</a:t>
            </a:r>
            <a:r>
              <a:rPr lang="en-US" sz="1600" dirty="0" smtClean="0">
                <a:solidFill>
                  <a:srgbClr val="0070C0"/>
                </a:solidFill>
                <a:latin typeface="Calibri" panose="020F0502020204030204" pitchFamily="34" charset="0"/>
                <a:ea typeface="Helvetica Light"/>
                <a:cs typeface="Helvetica Light"/>
              </a:rPr>
              <a:t>https</a:t>
            </a:r>
            <a:r>
              <a:rPr lang="en-US" sz="1600" dirty="0">
                <a:solidFill>
                  <a:srgbClr val="0070C0"/>
                </a:solidFill>
                <a:latin typeface="Calibri" panose="020F0502020204030204" pitchFamily="34" charset="0"/>
                <a:ea typeface="Helvetica Light"/>
                <a:cs typeface="Helvetica Light"/>
              </a:rPr>
              <a:t>://github.com/fatemabw/bro/tree/master </a:t>
            </a:r>
            <a:r>
              <a:rPr lang="en-US" sz="1600" dirty="0">
                <a:latin typeface="Calibri" panose="020F0502020204030204" pitchFamily="34" charset="0"/>
                <a:ea typeface="Helvetica Light"/>
                <a:cs typeface="Helvetica Light"/>
              </a:rPr>
              <a:t>(bro2.5.4 with DNSSEC)</a:t>
            </a:r>
          </a:p>
          <a:p>
            <a:endParaRPr lang="en-US" sz="2000" dirty="0"/>
          </a:p>
        </p:txBody>
      </p:sp>
      <p:sp>
        <p:nvSpPr>
          <p:cNvPr id="3" name="Title 2"/>
          <p:cNvSpPr>
            <a:spLocks noGrp="1"/>
          </p:cNvSpPr>
          <p:nvPr>
            <p:ph type="title"/>
          </p:nvPr>
        </p:nvSpPr>
        <p:spPr>
          <a:xfrm>
            <a:off x="184266" y="18696"/>
            <a:ext cx="8778502" cy="653249"/>
          </a:xfrm>
        </p:spPr>
        <p:txBody>
          <a:bodyPr/>
          <a:lstStyle/>
          <a:p>
            <a:pPr algn="ctr"/>
            <a:r>
              <a:rPr lang="en-US" sz="3600" dirty="0">
                <a:latin typeface="Calibri" panose="020F0502020204030204" pitchFamily="34" charset="0"/>
              </a:rPr>
              <a:t>DNS_RR_unknown_type</a:t>
            </a:r>
            <a:endParaRPr lang="en-US" sz="3600" dirty="0"/>
          </a:p>
        </p:txBody>
      </p:sp>
    </p:spTree>
    <p:extLst>
      <p:ext uri="{BB962C8B-B14F-4D97-AF65-F5344CB8AC3E}">
        <p14:creationId xmlns:p14="http://schemas.microsoft.com/office/powerpoint/2010/main" val="3554417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5342" y="868101"/>
            <a:ext cx="7211027" cy="3854370"/>
          </a:xfrm>
        </p:spPr>
        <p:txBody>
          <a:bodyPr/>
          <a:lstStyle/>
          <a:p>
            <a:pPr defTabSz="584200">
              <a:spcBef>
                <a:spcPts val="4200"/>
              </a:spcBef>
              <a:buSzPct val="75000"/>
              <a:defRPr sz="1800"/>
            </a:pPr>
            <a:r>
              <a:rPr lang="en-US" sz="2000" b="1" i="1" dirty="0">
                <a:latin typeface="Calibri" panose="020F0502020204030204" pitchFamily="34" charset="0"/>
                <a:ea typeface="Helvetica Light"/>
                <a:cs typeface="Helvetica Light"/>
                <a:sym typeface="Helvetica Light"/>
              </a:rPr>
              <a:t>Defined: </a:t>
            </a:r>
            <a:r>
              <a:rPr lang="en-US" sz="2000" dirty="0">
                <a:latin typeface="Calibri" panose="020F0502020204030204" pitchFamily="34" charset="0"/>
                <a:ea typeface="Helvetica Light"/>
                <a:cs typeface="Helvetica Light"/>
                <a:sym typeface="Helvetica Light"/>
              </a:rPr>
              <a:t>In src/analyzer/protocol/tcp/TCP.cc</a:t>
            </a:r>
          </a:p>
          <a:p>
            <a:pPr defTabSz="584200">
              <a:spcBef>
                <a:spcPts val="4200"/>
              </a:spcBef>
              <a:buSzPct val="75000"/>
              <a:defRPr sz="1800"/>
            </a:pPr>
            <a:r>
              <a:rPr lang="en-US" sz="2000" b="1" i="1" dirty="0">
                <a:latin typeface="Calibri" panose="020F0502020204030204" pitchFamily="34" charset="0"/>
                <a:ea typeface="Helvetica Light"/>
                <a:cs typeface="Helvetica Light"/>
                <a:sym typeface="Helvetica Light"/>
              </a:rPr>
              <a:t>Cause: </a:t>
            </a:r>
            <a:r>
              <a:rPr lang="en-US" sz="2000" dirty="0">
                <a:latin typeface="Calibri" panose="020F0502020204030204" pitchFamily="34" charset="0"/>
                <a:ea typeface="Helvetica Light"/>
                <a:cs typeface="Helvetica Light"/>
                <a:sym typeface="Helvetica Light"/>
              </a:rPr>
              <a:t>When </a:t>
            </a:r>
            <a:r>
              <a:rPr lang="en-US" sz="2000" dirty="0" smtClean="0">
                <a:latin typeface="Calibri" panose="020F0502020204030204" pitchFamily="34" charset="0"/>
                <a:ea typeface="Helvetica Light"/>
                <a:cs typeface="Helvetica Light"/>
                <a:sym typeface="Helvetica Light"/>
              </a:rPr>
              <a:t>Zeek </a:t>
            </a:r>
            <a:r>
              <a:rPr lang="en-US" sz="2000" dirty="0">
                <a:latin typeface="Calibri" panose="020F0502020204030204" pitchFamily="34" charset="0"/>
                <a:ea typeface="Helvetica Light"/>
                <a:cs typeface="Helvetica Light"/>
                <a:sym typeface="Helvetica Light"/>
              </a:rPr>
              <a:t>doesn’t see the other side of the connection, signifying possible split routing</a:t>
            </a:r>
            <a:r>
              <a:rPr lang="en-US" sz="2000" b="1" i="1" dirty="0">
                <a:latin typeface="Calibri" panose="020F0502020204030204" pitchFamily="34" charset="0"/>
                <a:ea typeface="Helvetica Light"/>
                <a:cs typeface="Helvetica Light"/>
                <a:sym typeface="Helvetica Light"/>
              </a:rPr>
              <a:t> </a:t>
            </a:r>
            <a:endParaRPr lang="en-US" sz="2000" dirty="0">
              <a:latin typeface="Calibri" panose="020F0502020204030204" pitchFamily="34" charset="0"/>
              <a:ea typeface="Helvetica Light"/>
              <a:cs typeface="Helvetica Light"/>
              <a:sym typeface="Helvetica Light"/>
            </a:endParaRPr>
          </a:p>
          <a:p>
            <a:pPr defTabSz="584200">
              <a:spcBef>
                <a:spcPts val="4200"/>
              </a:spcBef>
              <a:buSzPct val="75000"/>
              <a:defRPr sz="1800"/>
            </a:pPr>
            <a:r>
              <a:rPr lang="en-US" sz="2000" b="1" i="1" dirty="0">
                <a:latin typeface="Calibri" panose="020F0502020204030204" pitchFamily="34" charset="0"/>
                <a:ea typeface="Helvetica Light"/>
                <a:cs typeface="Helvetica Light"/>
                <a:sym typeface="Helvetica Light"/>
              </a:rPr>
              <a:t>Seen in the traffic: </a:t>
            </a:r>
            <a:r>
              <a:rPr lang="en-US" sz="2000" dirty="0">
                <a:latin typeface="Calibri" panose="020F0502020204030204" pitchFamily="34" charset="0"/>
                <a:ea typeface="Helvetica Light"/>
                <a:cs typeface="Helvetica Light"/>
                <a:sym typeface="Helvetica Light"/>
              </a:rPr>
              <a:t>Top most destination hosts recorded in weird.log</a:t>
            </a:r>
          </a:p>
          <a:p>
            <a:pPr marL="400050" lvl="1" indent="0">
              <a:buNone/>
            </a:pPr>
            <a:r>
              <a:rPr lang="en-US" sz="2000" dirty="0">
                <a:latin typeface="Calibri" panose="020F0502020204030204" pitchFamily="34" charset="0"/>
                <a:ea typeface="Helvetica Light"/>
                <a:cs typeface="Helvetica Light"/>
              </a:rPr>
              <a:t>  </a:t>
            </a:r>
            <a:r>
              <a:rPr lang="en-US" sz="2000" b="1" dirty="0">
                <a:solidFill>
                  <a:srgbClr val="0070C0"/>
                </a:solidFill>
                <a:latin typeface="Calibri" panose="020F0502020204030204" pitchFamily="34" charset="0"/>
                <a:ea typeface="Helvetica Light"/>
                <a:cs typeface="Helvetica Light"/>
              </a:rPr>
              <a:t>1,515,526   </a:t>
            </a:r>
            <a:r>
              <a:rPr lang="en-US" sz="2000" b="1" dirty="0" smtClean="0">
                <a:solidFill>
                  <a:srgbClr val="0070C0"/>
                </a:solidFill>
                <a:latin typeface="Calibri" panose="020F0502020204030204" pitchFamily="34" charset="0"/>
                <a:ea typeface="Helvetica Light"/>
                <a:cs typeface="Helvetica Light"/>
              </a:rPr>
              <a:t>128.xx.xx.xx    </a:t>
            </a:r>
            <a:r>
              <a:rPr lang="en-US" sz="2000" b="1" dirty="0">
                <a:solidFill>
                  <a:srgbClr val="0070C0"/>
                </a:solidFill>
                <a:latin typeface="Calibri" panose="020F0502020204030204" pitchFamily="34" charset="0"/>
                <a:ea typeface="Helvetica Light"/>
                <a:cs typeface="Helvetica Light"/>
              </a:rPr>
              <a:t>80 possible_split_routing</a:t>
            </a:r>
          </a:p>
          <a:p>
            <a:pPr marL="400050" lvl="1" indent="0">
              <a:buNone/>
            </a:pPr>
            <a:r>
              <a:rPr lang="en-US" sz="2000" dirty="0">
                <a:solidFill>
                  <a:srgbClr val="0070C0"/>
                </a:solidFill>
                <a:latin typeface="Calibri" panose="020F0502020204030204" pitchFamily="34" charset="0"/>
                <a:ea typeface="Helvetica Light"/>
                <a:cs typeface="Helvetica Light"/>
              </a:rPr>
              <a:t>           </a:t>
            </a:r>
            <a:r>
              <a:rPr lang="en-US" sz="2000" dirty="0" smtClean="0">
                <a:solidFill>
                  <a:srgbClr val="0070C0"/>
                </a:solidFill>
                <a:latin typeface="Calibri" panose="020F0502020204030204" pitchFamily="34" charset="0"/>
                <a:ea typeface="Helvetica Light"/>
                <a:cs typeface="Helvetica Light"/>
              </a:rPr>
              <a:t>5,640  128.yy.yy.yy    </a:t>
            </a:r>
            <a:r>
              <a:rPr lang="en-US" sz="2000" dirty="0">
                <a:solidFill>
                  <a:srgbClr val="0070C0"/>
                </a:solidFill>
                <a:latin typeface="Calibri" panose="020F0502020204030204" pitchFamily="34" charset="0"/>
                <a:ea typeface="Helvetica Light"/>
                <a:cs typeface="Helvetica Light"/>
              </a:rPr>
              <a:t>443 possible_split_routing</a:t>
            </a:r>
          </a:p>
          <a:p>
            <a:pPr marL="400050" lvl="1" indent="0">
              <a:buNone/>
            </a:pPr>
            <a:r>
              <a:rPr lang="en-US" sz="2000" dirty="0">
                <a:solidFill>
                  <a:srgbClr val="0070C0"/>
                </a:solidFill>
                <a:latin typeface="Calibri" panose="020F0502020204030204" pitchFamily="34" charset="0"/>
                <a:ea typeface="Helvetica Light"/>
                <a:cs typeface="Helvetica Light"/>
              </a:rPr>
              <a:t>             </a:t>
            </a:r>
            <a:r>
              <a:rPr lang="en-US" sz="2000" dirty="0" smtClean="0">
                <a:solidFill>
                  <a:srgbClr val="0070C0"/>
                </a:solidFill>
                <a:latin typeface="Calibri" panose="020F0502020204030204" pitchFamily="34" charset="0"/>
                <a:ea typeface="Helvetica Light"/>
                <a:cs typeface="Helvetica Light"/>
              </a:rPr>
              <a:t> 121   5.185.16.24   </a:t>
            </a:r>
            <a:r>
              <a:rPr lang="en-US" sz="2000" dirty="0">
                <a:solidFill>
                  <a:srgbClr val="0070C0"/>
                </a:solidFill>
                <a:latin typeface="Calibri" panose="020F0502020204030204" pitchFamily="34" charset="0"/>
                <a:ea typeface="Helvetica Light"/>
                <a:cs typeface="Helvetica Light"/>
              </a:rPr>
              <a:t>443 </a:t>
            </a:r>
            <a:r>
              <a:rPr lang="en-US" sz="2000" dirty="0" smtClean="0">
                <a:solidFill>
                  <a:srgbClr val="0070C0"/>
                </a:solidFill>
                <a:latin typeface="Calibri" panose="020F0502020204030204" pitchFamily="34" charset="0"/>
                <a:ea typeface="Helvetica Light"/>
                <a:cs typeface="Helvetica Light"/>
              </a:rPr>
              <a:t>possible_split_routing</a:t>
            </a:r>
            <a:endParaRPr lang="en-US" sz="2000" dirty="0">
              <a:solidFill>
                <a:srgbClr val="0070C0"/>
              </a:solidFill>
              <a:latin typeface="Calibri" panose="020F0502020204030204" pitchFamily="34" charset="0"/>
              <a:ea typeface="Helvetica Light"/>
              <a:cs typeface="Helvetica Light"/>
            </a:endParaRPr>
          </a:p>
        </p:txBody>
      </p:sp>
      <p:sp>
        <p:nvSpPr>
          <p:cNvPr id="3" name="Title 2"/>
          <p:cNvSpPr>
            <a:spLocks noGrp="1"/>
          </p:cNvSpPr>
          <p:nvPr>
            <p:ph type="title"/>
          </p:nvPr>
        </p:nvSpPr>
        <p:spPr>
          <a:xfrm>
            <a:off x="184266" y="9050"/>
            <a:ext cx="8778502" cy="731730"/>
          </a:xfrm>
        </p:spPr>
        <p:txBody>
          <a:bodyPr/>
          <a:lstStyle/>
          <a:p>
            <a:pPr algn="ctr"/>
            <a:r>
              <a:rPr lang="en-US" sz="3600" dirty="0">
                <a:latin typeface="Calibri" panose="020F0502020204030204" pitchFamily="34" charset="0"/>
              </a:rPr>
              <a:t>possible_split_routing</a:t>
            </a:r>
          </a:p>
        </p:txBody>
      </p:sp>
    </p:spTree>
    <p:extLst>
      <p:ext uri="{BB962C8B-B14F-4D97-AF65-F5344CB8AC3E}">
        <p14:creationId xmlns:p14="http://schemas.microsoft.com/office/powerpoint/2010/main" val="3649994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30820" y="654119"/>
            <a:ext cx="6126022" cy="3391442"/>
          </a:xfrm>
        </p:spPr>
        <p:txBody>
          <a:bodyPr/>
          <a:lstStyle/>
          <a:p>
            <a:r>
              <a:rPr lang="en-US" sz="2000" b="1" i="1" dirty="0">
                <a:latin typeface="Calibri" panose="020F0502020204030204" pitchFamily="34" charset="0"/>
                <a:ea typeface="Helvetica Light"/>
                <a:cs typeface="Helvetica Light"/>
              </a:rPr>
              <a:t>Reason: </a:t>
            </a:r>
            <a:r>
              <a:rPr lang="en-US" sz="2000" dirty="0">
                <a:latin typeface="Calibri" panose="020F0502020204030204" pitchFamily="34" charset="0"/>
                <a:ea typeface="Helvetica Light"/>
                <a:cs typeface="Helvetica Light"/>
              </a:rPr>
              <a:t>Router ACLs filtering one side of the connection, i.e. the requests from the internet to the server, so not to overwhelm the traffic from mirrored interface</a:t>
            </a:r>
            <a:r>
              <a:rPr lang="en-US" sz="2000" dirty="0" smtClean="0">
                <a:latin typeface="Calibri" panose="020F0502020204030204" pitchFamily="34" charset="0"/>
                <a:ea typeface="Helvetica Light"/>
                <a:cs typeface="Helvetica Light"/>
              </a:rPr>
              <a:t>.</a:t>
            </a:r>
          </a:p>
          <a:p>
            <a:pPr marL="0" indent="0">
              <a:buNone/>
            </a:pPr>
            <a:endParaRPr lang="en-US" sz="2000" dirty="0">
              <a:latin typeface="Calibri" panose="020F0502020204030204" pitchFamily="34" charset="0"/>
              <a:ea typeface="Helvetica Light"/>
              <a:cs typeface="Helvetica Light"/>
            </a:endParaRPr>
          </a:p>
          <a:p>
            <a:r>
              <a:rPr lang="en-US" sz="2000" b="1" i="1" dirty="0">
                <a:latin typeface="Calibri" panose="020F0502020204030204" pitchFamily="34" charset="0"/>
                <a:ea typeface="Helvetica Light"/>
                <a:cs typeface="Helvetica Light"/>
              </a:rPr>
              <a:t>Remediation</a:t>
            </a:r>
            <a:r>
              <a:rPr lang="en-US" sz="2000" dirty="0">
                <a:latin typeface="Calibri" panose="020F0502020204030204" pitchFamily="34" charset="0"/>
                <a:ea typeface="Helvetica Light"/>
                <a:cs typeface="Helvetica Light"/>
              </a:rPr>
              <a:t>: Router ACLs now filtering both sides of the connection to reduce noisy </a:t>
            </a:r>
            <a:r>
              <a:rPr lang="en-US" sz="2000" dirty="0" smtClean="0">
                <a:latin typeface="Calibri" panose="020F0502020204030204" pitchFamily="34" charset="0"/>
                <a:ea typeface="Helvetica Light"/>
                <a:cs typeface="Helvetica Light"/>
              </a:rPr>
              <a:t>flows. “</a:t>
            </a:r>
            <a:r>
              <a:rPr lang="en-US" sz="2000" i="1" dirty="0" smtClean="0">
                <a:latin typeface="Calibri" panose="020F0502020204030204" pitchFamily="34" charset="0"/>
                <a:ea typeface="Helvetica Light"/>
                <a:cs typeface="Helvetica Light"/>
              </a:rPr>
              <a:t>Don’t confuse your IDS</a:t>
            </a:r>
            <a:r>
              <a:rPr lang="en-US" sz="2000" dirty="0" smtClean="0">
                <a:latin typeface="Calibri" panose="020F0502020204030204" pitchFamily="34" charset="0"/>
                <a:ea typeface="Helvetica Light"/>
                <a:cs typeface="Helvetica Light"/>
              </a:rPr>
              <a:t>”</a:t>
            </a:r>
          </a:p>
          <a:p>
            <a:pPr marL="0" indent="0">
              <a:buNone/>
            </a:pPr>
            <a:endParaRPr lang="en-US" sz="2000" dirty="0">
              <a:latin typeface="Calibri" panose="020F0502020204030204" pitchFamily="34" charset="0"/>
              <a:ea typeface="Helvetica Light"/>
              <a:cs typeface="Helvetica Light"/>
              <a:sym typeface="Wingdings" panose="05000000000000000000" pitchFamily="2" charset="2"/>
            </a:endParaRPr>
          </a:p>
          <a:p>
            <a:r>
              <a:rPr lang="en-US" sz="2000" b="1" i="1" dirty="0">
                <a:latin typeface="Calibri" panose="020F0502020204030204" pitchFamily="34" charset="0"/>
                <a:ea typeface="Helvetica Light"/>
                <a:cs typeface="Helvetica Light"/>
                <a:sym typeface="Wingdings" panose="05000000000000000000" pitchFamily="2" charset="2"/>
              </a:rPr>
              <a:t>Result: </a:t>
            </a:r>
            <a:r>
              <a:rPr lang="en-US" sz="2000" dirty="0">
                <a:latin typeface="Calibri" panose="020F0502020204030204" pitchFamily="34" charset="0"/>
                <a:ea typeface="Helvetica Light"/>
                <a:cs typeface="Helvetica Light"/>
                <a:sym typeface="Wingdings" panose="05000000000000000000" pitchFamily="2" charset="2"/>
              </a:rPr>
              <a:t>Not seeing the possible_split_routing anymore for that server, just couple of those alerts every now and then for other IPs</a:t>
            </a:r>
            <a:r>
              <a:rPr lang="en-US" sz="2000" dirty="0" smtClean="0">
                <a:latin typeface="Calibri" panose="020F0502020204030204" pitchFamily="34" charset="0"/>
                <a:ea typeface="Helvetica Light"/>
                <a:cs typeface="Helvetica Light"/>
                <a:sym typeface="Wingdings" panose="05000000000000000000" pitchFamily="2" charset="2"/>
              </a:rPr>
              <a:t>.</a:t>
            </a:r>
            <a:endParaRPr lang="en-US" sz="2000" dirty="0">
              <a:latin typeface="Calibri" panose="020F0502020204030204" pitchFamily="34" charset="0"/>
              <a:ea typeface="Helvetica Light"/>
              <a:cs typeface="Helvetica Light"/>
            </a:endParaRPr>
          </a:p>
        </p:txBody>
      </p:sp>
      <p:sp>
        <p:nvSpPr>
          <p:cNvPr id="3" name="Title 2"/>
          <p:cNvSpPr>
            <a:spLocks noGrp="1"/>
          </p:cNvSpPr>
          <p:nvPr>
            <p:ph type="title"/>
          </p:nvPr>
        </p:nvSpPr>
        <p:spPr>
          <a:xfrm>
            <a:off x="184266" y="0"/>
            <a:ext cx="8778502" cy="650631"/>
          </a:xfrm>
        </p:spPr>
        <p:txBody>
          <a:bodyPr/>
          <a:lstStyle/>
          <a:p>
            <a:pPr algn="ctr"/>
            <a:r>
              <a:rPr lang="en-US" sz="3600" dirty="0">
                <a:latin typeface="Calibri" panose="020F0502020204030204" pitchFamily="34" charset="0"/>
              </a:rPr>
              <a:t>possible_split_routing</a:t>
            </a:r>
            <a:endParaRPr lang="en-US" sz="3600" dirty="0"/>
          </a:p>
        </p:txBody>
      </p:sp>
      <p:pic>
        <p:nvPicPr>
          <p:cNvPr id="6" name="Picture 5"/>
          <p:cNvPicPr>
            <a:picLocks noChangeAspect="1"/>
          </p:cNvPicPr>
          <p:nvPr/>
        </p:nvPicPr>
        <p:blipFill rotWithShape="1">
          <a:blip r:embed="rId2"/>
          <a:srcRect l="4328" b="1728"/>
          <a:stretch/>
        </p:blipFill>
        <p:spPr>
          <a:xfrm>
            <a:off x="6624589" y="816683"/>
            <a:ext cx="2393231" cy="28705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6977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38491" y="956587"/>
            <a:ext cx="7106856" cy="3654077"/>
          </a:xfrm>
        </p:spPr>
        <p:txBody>
          <a:bodyPr/>
          <a:lstStyle/>
          <a:p>
            <a:pPr defTabSz="584200">
              <a:spcBef>
                <a:spcPts val="4200"/>
              </a:spcBef>
              <a:buSzPct val="75000"/>
              <a:defRPr sz="1800"/>
            </a:pPr>
            <a:r>
              <a:rPr lang="en-US" sz="2000" b="1" i="1" dirty="0">
                <a:latin typeface="Calibri" panose="020F0502020204030204" pitchFamily="34" charset="0"/>
                <a:ea typeface="Helvetica Light"/>
                <a:cs typeface="Helvetica Light"/>
                <a:sym typeface="Helvetica Light"/>
              </a:rPr>
              <a:t>Defined: </a:t>
            </a:r>
            <a:r>
              <a:rPr lang="en-US" sz="2000" dirty="0">
                <a:latin typeface="Calibri" panose="020F0502020204030204" pitchFamily="34" charset="0"/>
                <a:ea typeface="Helvetica Light"/>
                <a:cs typeface="Helvetica Light"/>
                <a:sym typeface="Helvetica Light"/>
              </a:rPr>
              <a:t>In src/analyzer/protocol/tcp/TCP.cc</a:t>
            </a:r>
          </a:p>
          <a:p>
            <a:pPr defTabSz="584200">
              <a:spcBef>
                <a:spcPts val="4200"/>
              </a:spcBef>
              <a:buSzPct val="75000"/>
              <a:defRPr sz="1800"/>
            </a:pPr>
            <a:r>
              <a:rPr lang="en-US" sz="2000" b="1" i="1" dirty="0">
                <a:latin typeface="Calibri" panose="020F0502020204030204" pitchFamily="34" charset="0"/>
                <a:ea typeface="Helvetica Light"/>
                <a:cs typeface="Helvetica Light"/>
                <a:sym typeface="Helvetica Light"/>
              </a:rPr>
              <a:t>Cause: </a:t>
            </a:r>
            <a:r>
              <a:rPr lang="en-US" sz="2000" dirty="0">
                <a:latin typeface="Calibri" panose="020F0502020204030204" pitchFamily="34" charset="0"/>
                <a:ea typeface="Helvetica Light"/>
                <a:cs typeface="Helvetica Light"/>
                <a:sym typeface="Helvetica Light"/>
              </a:rPr>
              <a:t>When </a:t>
            </a:r>
            <a:r>
              <a:rPr lang="en-US" sz="2000" dirty="0" smtClean="0">
                <a:latin typeface="Calibri" panose="020F0502020204030204" pitchFamily="34" charset="0"/>
                <a:ea typeface="Helvetica Light"/>
                <a:cs typeface="Helvetica Light"/>
                <a:sym typeface="Helvetica Light"/>
              </a:rPr>
              <a:t>Zeek </a:t>
            </a:r>
            <a:r>
              <a:rPr lang="en-US" sz="2000" dirty="0">
                <a:latin typeface="Calibri" panose="020F0502020204030204" pitchFamily="34" charset="0"/>
                <a:ea typeface="Helvetica Light"/>
                <a:cs typeface="Helvetica Light"/>
                <a:sym typeface="Helvetica Light"/>
              </a:rPr>
              <a:t>sees a packet with a FIN set during a connection not complying with TCP/IP standard. </a:t>
            </a:r>
          </a:p>
          <a:p>
            <a:pPr defTabSz="584200">
              <a:spcBef>
                <a:spcPts val="4200"/>
              </a:spcBef>
              <a:buSzPct val="75000"/>
              <a:defRPr sz="1800"/>
            </a:pPr>
            <a:r>
              <a:rPr lang="en-US" sz="2000" b="1" i="1" dirty="0">
                <a:latin typeface="Calibri" panose="020F0502020204030204" pitchFamily="34" charset="0"/>
                <a:ea typeface="Helvetica Light"/>
                <a:cs typeface="Helvetica Light"/>
                <a:sym typeface="Helvetica Light"/>
              </a:rPr>
              <a:t>Seen in the traffic: </a:t>
            </a:r>
            <a:r>
              <a:rPr lang="en-US" sz="2000" dirty="0">
                <a:latin typeface="Calibri" panose="020F0502020204030204" pitchFamily="34" charset="0"/>
                <a:ea typeface="Helvetica Light"/>
                <a:cs typeface="Helvetica Light"/>
                <a:sym typeface="Helvetica Light"/>
              </a:rPr>
              <a:t>Top most destination hosts recorded in weird.log.</a:t>
            </a:r>
          </a:p>
          <a:p>
            <a:pPr marL="400050" lvl="1" indent="0">
              <a:buNone/>
            </a:pPr>
            <a:r>
              <a:rPr lang="en-US" sz="2000" dirty="0">
                <a:latin typeface="Calibri" panose="020F0502020204030204" pitchFamily="34" charset="0"/>
                <a:ea typeface="Helvetica Light"/>
                <a:cs typeface="Helvetica Light"/>
              </a:rPr>
              <a:t>  </a:t>
            </a:r>
            <a:r>
              <a:rPr lang="en-US" sz="2000" dirty="0" smtClean="0">
                <a:latin typeface="Calibri" panose="020F0502020204030204" pitchFamily="34" charset="0"/>
                <a:ea typeface="Helvetica Light"/>
                <a:cs typeface="Helvetica Light"/>
              </a:rPr>
              <a:t>	</a:t>
            </a:r>
            <a:r>
              <a:rPr lang="en-US" sz="2000" b="1" dirty="0" smtClean="0">
                <a:solidFill>
                  <a:srgbClr val="0070C0"/>
                </a:solidFill>
                <a:latin typeface="Calibri" panose="020F0502020204030204" pitchFamily="34" charset="0"/>
                <a:ea typeface="Helvetica Light"/>
                <a:cs typeface="Helvetica Light"/>
              </a:rPr>
              <a:t>1,410,450   128.xx.xx.xx  </a:t>
            </a:r>
            <a:r>
              <a:rPr lang="en-US" sz="2000" b="1" dirty="0">
                <a:solidFill>
                  <a:srgbClr val="0070C0"/>
                </a:solidFill>
                <a:latin typeface="Calibri" panose="020F0502020204030204" pitchFamily="34" charset="0"/>
                <a:ea typeface="Helvetica Light"/>
                <a:cs typeface="Helvetica Light"/>
              </a:rPr>
              <a:t>80 inappropriate_FIN</a:t>
            </a:r>
          </a:p>
          <a:p>
            <a:pPr marL="400050" lvl="1" indent="0">
              <a:buNone/>
            </a:pPr>
            <a:r>
              <a:rPr lang="en-US" sz="2000" dirty="0">
                <a:solidFill>
                  <a:srgbClr val="0070C0"/>
                </a:solidFill>
                <a:latin typeface="Calibri" panose="020F0502020204030204" pitchFamily="34" charset="0"/>
                <a:ea typeface="Helvetica Light"/>
                <a:cs typeface="Helvetica Light"/>
              </a:rPr>
              <a:t>         </a:t>
            </a:r>
            <a:r>
              <a:rPr lang="en-US" sz="2000" dirty="0" smtClean="0">
                <a:solidFill>
                  <a:srgbClr val="0070C0"/>
                </a:solidFill>
                <a:latin typeface="Calibri" panose="020F0502020204030204" pitchFamily="34" charset="0"/>
                <a:ea typeface="Helvetica Light"/>
                <a:cs typeface="Helvetica Light"/>
              </a:rPr>
              <a:t>	4,840   128.yy.yy.yy  </a:t>
            </a:r>
            <a:r>
              <a:rPr lang="en-US" sz="2000" dirty="0">
                <a:solidFill>
                  <a:srgbClr val="0070C0"/>
                </a:solidFill>
                <a:latin typeface="Calibri" panose="020F0502020204030204" pitchFamily="34" charset="0"/>
                <a:ea typeface="Helvetica Light"/>
                <a:cs typeface="Helvetica Light"/>
              </a:rPr>
              <a:t>443 inappropriate_FIN</a:t>
            </a:r>
          </a:p>
          <a:p>
            <a:pPr marL="400050" lvl="1" indent="0">
              <a:buNone/>
            </a:pPr>
            <a:r>
              <a:rPr lang="en-US" sz="2000" dirty="0">
                <a:solidFill>
                  <a:srgbClr val="0070C0"/>
                </a:solidFill>
                <a:latin typeface="Calibri" panose="020F0502020204030204" pitchFamily="34" charset="0"/>
                <a:ea typeface="Helvetica Light"/>
                <a:cs typeface="Helvetica Light"/>
              </a:rPr>
              <a:t>            </a:t>
            </a:r>
            <a:r>
              <a:rPr lang="en-US" sz="2000" dirty="0" smtClean="0">
                <a:solidFill>
                  <a:srgbClr val="0070C0"/>
                </a:solidFill>
                <a:latin typeface="Calibri" panose="020F0502020204030204" pitchFamily="34" charset="0"/>
                <a:ea typeface="Helvetica Light"/>
                <a:cs typeface="Helvetica Light"/>
              </a:rPr>
              <a:t>	   </a:t>
            </a:r>
            <a:r>
              <a:rPr lang="en-US" sz="2000" dirty="0">
                <a:solidFill>
                  <a:srgbClr val="0070C0"/>
                </a:solidFill>
                <a:latin typeface="Calibri" panose="020F0502020204030204" pitchFamily="34" charset="0"/>
                <a:ea typeface="Helvetica Light"/>
                <a:cs typeface="Helvetica Light"/>
              </a:rPr>
              <a:t>121   </a:t>
            </a:r>
            <a:r>
              <a:rPr lang="en-US" sz="2000" dirty="0" smtClean="0">
                <a:solidFill>
                  <a:srgbClr val="0070C0"/>
                </a:solidFill>
                <a:latin typeface="Calibri" panose="020F0502020204030204" pitchFamily="34" charset="0"/>
                <a:ea typeface="Helvetica Light"/>
                <a:cs typeface="Helvetica Light"/>
              </a:rPr>
              <a:t>5.185.16.24  </a:t>
            </a:r>
            <a:r>
              <a:rPr lang="en-US" sz="2000" dirty="0">
                <a:solidFill>
                  <a:srgbClr val="0070C0"/>
                </a:solidFill>
                <a:latin typeface="Calibri" panose="020F0502020204030204" pitchFamily="34" charset="0"/>
                <a:ea typeface="Helvetica Light"/>
                <a:cs typeface="Helvetica Light"/>
              </a:rPr>
              <a:t>443 </a:t>
            </a:r>
            <a:r>
              <a:rPr lang="en-US" sz="2000" dirty="0" smtClean="0">
                <a:solidFill>
                  <a:srgbClr val="0070C0"/>
                </a:solidFill>
                <a:latin typeface="Calibri" panose="020F0502020204030204" pitchFamily="34" charset="0"/>
                <a:ea typeface="Helvetica Light"/>
                <a:cs typeface="Helvetica Light"/>
              </a:rPr>
              <a:t>inappropriate_FIN</a:t>
            </a:r>
            <a:endParaRPr lang="en-US" sz="2000" dirty="0">
              <a:solidFill>
                <a:srgbClr val="0070C0"/>
              </a:solidFill>
              <a:latin typeface="Calibri" panose="020F0502020204030204" pitchFamily="34" charset="0"/>
              <a:ea typeface="Helvetica Light"/>
              <a:cs typeface="Helvetica Light"/>
            </a:endParaRPr>
          </a:p>
        </p:txBody>
      </p:sp>
      <p:sp>
        <p:nvSpPr>
          <p:cNvPr id="3" name="Title 2"/>
          <p:cNvSpPr>
            <a:spLocks noGrp="1"/>
          </p:cNvSpPr>
          <p:nvPr>
            <p:ph type="title"/>
          </p:nvPr>
        </p:nvSpPr>
        <p:spPr>
          <a:xfrm>
            <a:off x="184266" y="0"/>
            <a:ext cx="8778502" cy="860258"/>
          </a:xfrm>
        </p:spPr>
        <p:txBody>
          <a:bodyPr/>
          <a:lstStyle/>
          <a:p>
            <a:pPr algn="ctr"/>
            <a:r>
              <a:rPr lang="en-US" sz="3600" dirty="0">
                <a:latin typeface="Calibri" panose="020F0502020204030204" pitchFamily="34" charset="0"/>
              </a:rPr>
              <a:t>inappropriate_FIN</a:t>
            </a:r>
          </a:p>
        </p:txBody>
      </p:sp>
    </p:spTree>
    <p:extLst>
      <p:ext uri="{BB962C8B-B14F-4D97-AF65-F5344CB8AC3E}">
        <p14:creationId xmlns:p14="http://schemas.microsoft.com/office/powerpoint/2010/main" val="3357875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31089" y="869308"/>
            <a:ext cx="6910086" cy="3831429"/>
          </a:xfrm>
        </p:spPr>
        <p:txBody>
          <a:bodyPr/>
          <a:lstStyle/>
          <a:p>
            <a:r>
              <a:rPr lang="en-US" sz="2000" b="1" i="1" dirty="0">
                <a:latin typeface="Calibri" panose="020F0502020204030204" pitchFamily="34" charset="0"/>
                <a:ea typeface="Helvetica Light"/>
                <a:cs typeface="Helvetica Light"/>
              </a:rPr>
              <a:t>Reason: </a:t>
            </a:r>
            <a:r>
              <a:rPr lang="en-US" sz="2000" dirty="0">
                <a:latin typeface="Calibri" panose="020F0502020204030204" pitchFamily="34" charset="0"/>
                <a:ea typeface="Helvetica Light"/>
                <a:cs typeface="Helvetica Light"/>
              </a:rPr>
              <a:t>Because of Router filtering one side of traffic, </a:t>
            </a:r>
            <a:r>
              <a:rPr lang="en-US" sz="2000" dirty="0" smtClean="0">
                <a:latin typeface="Calibri" panose="020F0502020204030204" pitchFamily="34" charset="0"/>
                <a:ea typeface="Helvetica Light"/>
                <a:cs typeface="Helvetica Light"/>
              </a:rPr>
              <a:t>Zeek </a:t>
            </a:r>
            <a:r>
              <a:rPr lang="en-US" sz="2000" dirty="0">
                <a:latin typeface="Calibri" panose="020F0502020204030204" pitchFamily="34" charset="0"/>
                <a:ea typeface="Helvetica Light"/>
                <a:cs typeface="Helvetica Light"/>
              </a:rPr>
              <a:t>would see the Fin sent by the server as inappropriate, as it couldn’t see the other side of traffic (was a consequence of ‘possible_split_routing</a:t>
            </a:r>
            <a:r>
              <a:rPr lang="en-US" sz="2000" dirty="0" smtClean="0">
                <a:latin typeface="Calibri" panose="020F0502020204030204" pitchFamily="34" charset="0"/>
                <a:ea typeface="Helvetica Light"/>
                <a:cs typeface="Helvetica Light"/>
              </a:rPr>
              <a:t>’).</a:t>
            </a:r>
          </a:p>
          <a:p>
            <a:pPr marL="0" indent="0">
              <a:buNone/>
            </a:pPr>
            <a:endParaRPr lang="en-US" sz="2000" dirty="0">
              <a:latin typeface="Calibri" panose="020F0502020204030204" pitchFamily="34" charset="0"/>
              <a:ea typeface="Helvetica Light"/>
              <a:cs typeface="Helvetica Light"/>
            </a:endParaRPr>
          </a:p>
          <a:p>
            <a:r>
              <a:rPr lang="en-US" sz="2000" b="1" i="1" dirty="0">
                <a:latin typeface="Calibri" panose="020F0502020204030204" pitchFamily="34" charset="0"/>
                <a:ea typeface="Helvetica Light"/>
                <a:cs typeface="Helvetica Light"/>
              </a:rPr>
              <a:t>Remediation</a:t>
            </a:r>
            <a:r>
              <a:rPr lang="en-US" sz="2000" dirty="0">
                <a:latin typeface="Calibri" panose="020F0502020204030204" pitchFamily="34" charset="0"/>
                <a:ea typeface="Helvetica Light"/>
                <a:cs typeface="Helvetica Light"/>
              </a:rPr>
              <a:t>: Router ACLs now filtering both sides of the connection to reduce noisy flows</a:t>
            </a:r>
            <a:r>
              <a:rPr lang="en-US" sz="2000" dirty="0" smtClean="0">
                <a:latin typeface="Calibri" panose="020F0502020204030204" pitchFamily="34" charset="0"/>
                <a:ea typeface="Helvetica Light"/>
                <a:cs typeface="Helvetica Light"/>
              </a:rPr>
              <a:t>.</a:t>
            </a:r>
          </a:p>
          <a:p>
            <a:pPr marL="0" indent="0">
              <a:buNone/>
            </a:pPr>
            <a:endParaRPr lang="en-US" sz="2000" dirty="0">
              <a:latin typeface="Calibri" panose="020F0502020204030204" pitchFamily="34" charset="0"/>
              <a:ea typeface="Helvetica Light"/>
              <a:cs typeface="Helvetica Light"/>
              <a:sym typeface="Wingdings" panose="05000000000000000000" pitchFamily="2" charset="2"/>
            </a:endParaRPr>
          </a:p>
          <a:p>
            <a:r>
              <a:rPr lang="en-US" sz="2000" b="1" i="1" dirty="0">
                <a:latin typeface="Calibri" panose="020F0502020204030204" pitchFamily="34" charset="0"/>
                <a:ea typeface="Helvetica Light"/>
                <a:cs typeface="Helvetica Light"/>
                <a:sym typeface="Wingdings" panose="05000000000000000000" pitchFamily="2" charset="2"/>
              </a:rPr>
              <a:t>Result: </a:t>
            </a:r>
            <a:r>
              <a:rPr lang="en-US" sz="2000" dirty="0">
                <a:latin typeface="Calibri" panose="020F0502020204030204" pitchFamily="34" charset="0"/>
                <a:ea typeface="Helvetica Light"/>
                <a:cs typeface="Helvetica Light"/>
                <a:sym typeface="Wingdings" panose="05000000000000000000" pitchFamily="2" charset="2"/>
              </a:rPr>
              <a:t>Not seeing the inappropriate_FIN anymore for that server, just couple of those alerts every now and then for other </a:t>
            </a:r>
            <a:r>
              <a:rPr lang="en-US" sz="2000" dirty="0" smtClean="0">
                <a:latin typeface="Calibri" panose="020F0502020204030204" pitchFamily="34" charset="0"/>
                <a:ea typeface="Helvetica Light"/>
                <a:cs typeface="Helvetica Light"/>
                <a:sym typeface="Wingdings" panose="05000000000000000000" pitchFamily="2" charset="2"/>
              </a:rPr>
              <a:t>IPs</a:t>
            </a:r>
            <a:endParaRPr lang="en-US" sz="2000" dirty="0"/>
          </a:p>
        </p:txBody>
      </p:sp>
      <p:sp>
        <p:nvSpPr>
          <p:cNvPr id="3" name="Title 2"/>
          <p:cNvSpPr>
            <a:spLocks noGrp="1"/>
          </p:cNvSpPr>
          <p:nvPr>
            <p:ph type="title"/>
          </p:nvPr>
        </p:nvSpPr>
        <p:spPr>
          <a:xfrm>
            <a:off x="184266" y="9050"/>
            <a:ext cx="8778502" cy="860258"/>
          </a:xfrm>
        </p:spPr>
        <p:txBody>
          <a:bodyPr/>
          <a:lstStyle/>
          <a:p>
            <a:pPr algn="ctr"/>
            <a:r>
              <a:rPr lang="en-US" sz="3600" dirty="0">
                <a:latin typeface="Calibri" panose="020F0502020204030204" pitchFamily="34" charset="0"/>
              </a:rPr>
              <a:t>inappropriate_FIN</a:t>
            </a:r>
            <a:endParaRPr lang="en-US" sz="3600" dirty="0"/>
          </a:p>
        </p:txBody>
      </p:sp>
    </p:spTree>
    <p:extLst>
      <p:ext uri="{BB962C8B-B14F-4D97-AF65-F5344CB8AC3E}">
        <p14:creationId xmlns:p14="http://schemas.microsoft.com/office/powerpoint/2010/main" val="1777158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99594" y="775504"/>
            <a:ext cx="7187879" cy="3738831"/>
          </a:xfrm>
        </p:spPr>
        <p:txBody>
          <a:bodyPr/>
          <a:lstStyle/>
          <a:p>
            <a:pPr defTabSz="584200">
              <a:spcBef>
                <a:spcPts val="4200"/>
              </a:spcBef>
              <a:buSzPct val="75000"/>
              <a:defRPr sz="1800"/>
            </a:pPr>
            <a:r>
              <a:rPr lang="en-US" sz="2000" b="1" i="1" dirty="0">
                <a:latin typeface="Calibri" panose="020F0502020204030204" pitchFamily="34" charset="0"/>
                <a:ea typeface="Helvetica Light"/>
                <a:cs typeface="Helvetica Light"/>
                <a:sym typeface="Helvetica Light"/>
              </a:rPr>
              <a:t>Defined: </a:t>
            </a:r>
            <a:r>
              <a:rPr lang="en-US" sz="2000" dirty="0">
                <a:latin typeface="Calibri" panose="020F0502020204030204" pitchFamily="34" charset="0"/>
                <a:ea typeface="Helvetica Light"/>
                <a:cs typeface="Helvetica Light"/>
                <a:sym typeface="Helvetica Light"/>
              </a:rPr>
              <a:t>In src/Frag.cc</a:t>
            </a:r>
          </a:p>
          <a:p>
            <a:pPr defTabSz="584200">
              <a:spcBef>
                <a:spcPts val="4200"/>
              </a:spcBef>
              <a:buSzPct val="75000"/>
              <a:defRPr sz="1800"/>
            </a:pPr>
            <a:r>
              <a:rPr lang="en-US" sz="2000" b="1" i="1" dirty="0">
                <a:latin typeface="Calibri" panose="020F0502020204030204" pitchFamily="34" charset="0"/>
                <a:ea typeface="Helvetica Light"/>
                <a:cs typeface="Helvetica Light"/>
                <a:sym typeface="Helvetica Light"/>
              </a:rPr>
              <a:t>Cause: </a:t>
            </a:r>
            <a:r>
              <a:rPr lang="en-US" sz="2000" dirty="0">
                <a:latin typeface="Calibri" panose="020F0502020204030204" pitchFamily="34" charset="0"/>
                <a:ea typeface="Helvetica Light"/>
                <a:cs typeface="Helvetica Light"/>
                <a:sym typeface="Helvetica Light"/>
              </a:rPr>
              <a:t>When a fragmented packet is encountered with DF flag set (Don’t Fragment).</a:t>
            </a:r>
          </a:p>
          <a:p>
            <a:pPr defTabSz="584200">
              <a:spcBef>
                <a:spcPts val="4200"/>
              </a:spcBef>
              <a:buSzPct val="75000"/>
              <a:defRPr sz="1800"/>
            </a:pPr>
            <a:r>
              <a:rPr lang="en-US" sz="2000" b="1" i="1" dirty="0">
                <a:latin typeface="Calibri" panose="020F0502020204030204" pitchFamily="34" charset="0"/>
                <a:ea typeface="Helvetica Light"/>
                <a:cs typeface="Helvetica Light"/>
                <a:sym typeface="Helvetica Light"/>
              </a:rPr>
              <a:t>Seen in the traffic: </a:t>
            </a:r>
            <a:r>
              <a:rPr lang="en-US" sz="2000" dirty="0">
                <a:latin typeface="Calibri" panose="020F0502020204030204" pitchFamily="34" charset="0"/>
                <a:ea typeface="Helvetica Light"/>
                <a:cs typeface="Helvetica Light"/>
                <a:sym typeface="Helvetica Light"/>
              </a:rPr>
              <a:t>Top most Src hosts recorded in weird.log, the top most IPs belong to the DNS servers!</a:t>
            </a:r>
          </a:p>
          <a:p>
            <a:pPr marL="400050" lvl="1" indent="0">
              <a:buNone/>
            </a:pPr>
            <a:r>
              <a:rPr lang="en-US" sz="2000" dirty="0" smtClean="0">
                <a:solidFill>
                  <a:srgbClr val="0070C0"/>
                </a:solidFill>
                <a:latin typeface="Calibri" panose="020F0502020204030204" pitchFamily="34" charset="0"/>
                <a:ea typeface="Helvetica Light"/>
                <a:cs typeface="Helvetica Light"/>
              </a:rPr>
              <a:t>		</a:t>
            </a:r>
            <a:r>
              <a:rPr lang="en-US" sz="2000" b="1" dirty="0" smtClean="0">
                <a:solidFill>
                  <a:srgbClr val="0070C0"/>
                </a:solidFill>
                <a:latin typeface="Calibri" panose="020F0502020204030204" pitchFamily="34" charset="0"/>
                <a:ea typeface="Helvetica Light"/>
                <a:cs typeface="Helvetica Light"/>
              </a:rPr>
              <a:t>336,240  128.xxx.xxx.xx  </a:t>
            </a:r>
            <a:r>
              <a:rPr lang="en-US" sz="2000" b="1" dirty="0">
                <a:solidFill>
                  <a:srgbClr val="0070C0"/>
                </a:solidFill>
                <a:latin typeface="Calibri" panose="020F0502020204030204" pitchFamily="34" charset="0"/>
                <a:ea typeface="Helvetica Light"/>
                <a:cs typeface="Helvetica Light"/>
              </a:rPr>
              <a:t>fragment_with_DF</a:t>
            </a:r>
          </a:p>
          <a:p>
            <a:pPr marL="400050" lvl="1" indent="0">
              <a:buNone/>
            </a:pPr>
            <a:r>
              <a:rPr lang="en-US" sz="2000" b="1" dirty="0" smtClean="0">
                <a:solidFill>
                  <a:srgbClr val="0070C0"/>
                </a:solidFill>
                <a:latin typeface="Calibri" panose="020F0502020204030204" pitchFamily="34" charset="0"/>
                <a:ea typeface="Helvetica Light"/>
                <a:cs typeface="Helvetica Light"/>
              </a:rPr>
              <a:t>		335,411  128.yyy.yyy.yy  </a:t>
            </a:r>
            <a:r>
              <a:rPr lang="en-US" sz="2000" b="1" dirty="0">
                <a:solidFill>
                  <a:srgbClr val="0070C0"/>
                </a:solidFill>
                <a:latin typeface="Calibri" panose="020F0502020204030204" pitchFamily="34" charset="0"/>
                <a:ea typeface="Helvetica Light"/>
                <a:cs typeface="Helvetica Light"/>
              </a:rPr>
              <a:t>fragment_with_DF</a:t>
            </a:r>
          </a:p>
          <a:p>
            <a:pPr marL="400050" lvl="1" indent="0">
              <a:buNone/>
            </a:pPr>
            <a:r>
              <a:rPr lang="en-US" sz="2000" dirty="0">
                <a:solidFill>
                  <a:srgbClr val="0070C0"/>
                </a:solidFill>
                <a:latin typeface="Calibri" panose="020F0502020204030204" pitchFamily="34" charset="0"/>
                <a:ea typeface="Helvetica Light"/>
                <a:cs typeface="Helvetica Light"/>
              </a:rPr>
              <a:t>       </a:t>
            </a:r>
            <a:r>
              <a:rPr lang="en-US" sz="2000" dirty="0" smtClean="0">
                <a:solidFill>
                  <a:srgbClr val="0070C0"/>
                </a:solidFill>
                <a:latin typeface="Calibri" panose="020F0502020204030204" pitchFamily="34" charset="0"/>
                <a:ea typeface="Helvetica Light"/>
                <a:cs typeface="Helvetica Light"/>
              </a:rPr>
              <a:t>		172  </a:t>
            </a:r>
            <a:r>
              <a:rPr lang="en-US" sz="2000" dirty="0">
                <a:solidFill>
                  <a:srgbClr val="0070C0"/>
                </a:solidFill>
                <a:latin typeface="Calibri" panose="020F0502020204030204" pitchFamily="34" charset="0"/>
                <a:ea typeface="Helvetica Light"/>
                <a:cs typeface="Helvetica Light"/>
              </a:rPr>
              <a:t>130.114.200.6 </a:t>
            </a:r>
            <a:r>
              <a:rPr lang="en-US" sz="2000" dirty="0" smtClean="0">
                <a:solidFill>
                  <a:srgbClr val="0070C0"/>
                </a:solidFill>
                <a:latin typeface="Calibri" panose="020F0502020204030204" pitchFamily="34" charset="0"/>
                <a:ea typeface="Helvetica Light"/>
                <a:cs typeface="Helvetica Light"/>
              </a:rPr>
              <a:t>  fragment_with_DF</a:t>
            </a:r>
            <a:endParaRPr lang="en-US" sz="2000" dirty="0">
              <a:solidFill>
                <a:srgbClr val="0070C0"/>
              </a:solidFill>
              <a:latin typeface="Calibri" panose="020F0502020204030204" pitchFamily="34" charset="0"/>
              <a:ea typeface="Helvetica Light"/>
              <a:cs typeface="Helvetica Light"/>
            </a:endParaRPr>
          </a:p>
        </p:txBody>
      </p:sp>
      <p:sp>
        <p:nvSpPr>
          <p:cNvPr id="3" name="Title 2"/>
          <p:cNvSpPr>
            <a:spLocks noGrp="1"/>
          </p:cNvSpPr>
          <p:nvPr>
            <p:ph type="title"/>
          </p:nvPr>
        </p:nvSpPr>
        <p:spPr>
          <a:xfrm>
            <a:off x="184266" y="-1"/>
            <a:ext cx="8778502" cy="868101"/>
          </a:xfrm>
        </p:spPr>
        <p:txBody>
          <a:bodyPr/>
          <a:lstStyle/>
          <a:p>
            <a:pPr algn="ctr"/>
            <a:r>
              <a:rPr lang="en-US" sz="3600" dirty="0">
                <a:latin typeface="Calibri" panose="020F0502020204030204" pitchFamily="34" charset="0"/>
                <a:ea typeface="Helvetica Light"/>
                <a:cs typeface="Helvetica Light"/>
              </a:rPr>
              <a:t>fragment_with_DF</a:t>
            </a:r>
            <a:endParaRPr lang="en-US" sz="3600" dirty="0"/>
          </a:p>
        </p:txBody>
      </p:sp>
    </p:spTree>
    <p:extLst>
      <p:ext uri="{BB962C8B-B14F-4D97-AF65-F5344CB8AC3E}">
        <p14:creationId xmlns:p14="http://schemas.microsoft.com/office/powerpoint/2010/main" val="898234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CD79D95-5D8E-224F-8B26-38DA1EB7B694}"/>
              </a:ext>
            </a:extLst>
          </p:cNvPr>
          <p:cNvSpPr>
            <a:spLocks noGrp="1"/>
          </p:cNvSpPr>
          <p:nvPr>
            <p:ph type="body" sz="quarter" idx="10"/>
          </p:nvPr>
        </p:nvSpPr>
        <p:spPr>
          <a:xfrm>
            <a:off x="985210" y="1213510"/>
            <a:ext cx="7133553" cy="3081399"/>
          </a:xfrm>
        </p:spPr>
        <p:txBody>
          <a:bodyPr/>
          <a:lstStyle/>
          <a:p>
            <a:r>
              <a:rPr lang="en-US" sz="2400" dirty="0" smtClean="0"/>
              <a:t>A big fan of Zeek IDS</a:t>
            </a:r>
          </a:p>
          <a:p>
            <a:r>
              <a:rPr lang="en-US" sz="2400" dirty="0" smtClean="0"/>
              <a:t>Have been working with Zeek for past 3.5 years</a:t>
            </a:r>
          </a:p>
          <a:p>
            <a:r>
              <a:rPr lang="en-US" sz="2400" dirty="0">
                <a:latin typeface="Calibri" panose="020F0502020204030204" pitchFamily="34" charset="0"/>
                <a:ea typeface="Helvetica Light"/>
                <a:cs typeface="Helvetica Light"/>
                <a:sym typeface="Helvetica Light"/>
              </a:rPr>
              <a:t>Joined UD’s </a:t>
            </a:r>
            <a:r>
              <a:rPr lang="en-US" sz="2400" dirty="0" smtClean="0">
                <a:latin typeface="Calibri" panose="020F0502020204030204" pitchFamily="34" charset="0"/>
                <a:ea typeface="Helvetica Light"/>
                <a:cs typeface="Helvetica Light"/>
                <a:sym typeface="Helvetica Light"/>
              </a:rPr>
              <a:t>SecOps team </a:t>
            </a:r>
            <a:r>
              <a:rPr lang="en-US" sz="2400" dirty="0">
                <a:latin typeface="Calibri" panose="020F0502020204030204" pitchFamily="34" charset="0"/>
                <a:ea typeface="Helvetica Light"/>
                <a:cs typeface="Helvetica Light"/>
                <a:sym typeface="Helvetica Light"/>
              </a:rPr>
              <a:t>in </a:t>
            </a:r>
            <a:r>
              <a:rPr lang="en-US" sz="2400" dirty="0" smtClean="0">
                <a:latin typeface="Calibri" panose="020F0502020204030204" pitchFamily="34" charset="0"/>
                <a:ea typeface="Helvetica Light"/>
                <a:cs typeface="Helvetica Light"/>
                <a:sym typeface="Helvetica Light"/>
              </a:rPr>
              <a:t>2015</a:t>
            </a:r>
          </a:p>
          <a:p>
            <a:r>
              <a:rPr lang="en-US" sz="2400" dirty="0">
                <a:latin typeface="Calibri" panose="020F0502020204030204" pitchFamily="34" charset="0"/>
                <a:ea typeface="Helvetica Light"/>
                <a:cs typeface="Helvetica Light"/>
                <a:sym typeface="Helvetica Light"/>
              </a:rPr>
              <a:t>Passionate about </a:t>
            </a:r>
            <a:r>
              <a:rPr lang="en-US" sz="2400" dirty="0" smtClean="0">
                <a:latin typeface="Calibri" panose="020F0502020204030204" pitchFamily="34" charset="0"/>
                <a:ea typeface="Helvetica Light"/>
                <a:cs typeface="Helvetica Light"/>
                <a:sym typeface="Helvetica Light"/>
              </a:rPr>
              <a:t>Cyber-Security</a:t>
            </a:r>
          </a:p>
          <a:p>
            <a:r>
              <a:rPr lang="en-US" sz="2400" dirty="0">
                <a:latin typeface="Calibri" panose="020F0502020204030204" pitchFamily="34" charset="0"/>
                <a:ea typeface="Helvetica Light"/>
                <a:cs typeface="Helvetica Light"/>
                <a:sym typeface="Helvetica Light"/>
              </a:rPr>
              <a:t>Also a part-time </a:t>
            </a:r>
            <a:r>
              <a:rPr lang="en-US" sz="2400" dirty="0" smtClean="0">
                <a:latin typeface="Calibri" panose="020F0502020204030204" pitchFamily="34" charset="0"/>
                <a:ea typeface="Helvetica Light"/>
                <a:cs typeface="Helvetica Light"/>
                <a:sym typeface="Helvetica Light"/>
              </a:rPr>
              <a:t>Ph.D. student</a:t>
            </a:r>
            <a:endParaRPr lang="en-US" sz="2400" dirty="0">
              <a:latin typeface="Calibri" panose="020F0502020204030204" pitchFamily="34" charset="0"/>
              <a:ea typeface="Helvetica Light"/>
              <a:cs typeface="Helvetica Light"/>
              <a:sym typeface="Helvetica Light"/>
            </a:endParaRPr>
          </a:p>
        </p:txBody>
      </p:sp>
      <p:sp>
        <p:nvSpPr>
          <p:cNvPr id="3" name="Title 2">
            <a:extLst>
              <a:ext uri="{FF2B5EF4-FFF2-40B4-BE49-F238E27FC236}">
                <a16:creationId xmlns="" xmlns:a16="http://schemas.microsoft.com/office/drawing/2014/main" id="{78C26D08-9573-0B40-B4E2-C95A9421D218}"/>
              </a:ext>
            </a:extLst>
          </p:cNvPr>
          <p:cNvSpPr>
            <a:spLocks noGrp="1"/>
          </p:cNvSpPr>
          <p:nvPr>
            <p:ph type="title"/>
          </p:nvPr>
        </p:nvSpPr>
        <p:spPr/>
        <p:txBody>
          <a:bodyPr/>
          <a:lstStyle/>
          <a:p>
            <a:pPr algn="ctr"/>
            <a:r>
              <a:rPr lang="en-US" sz="3600" dirty="0" smtClean="0"/>
              <a:t>About Me</a:t>
            </a:r>
            <a:endParaRPr lang="en-US" sz="3600" dirty="0"/>
          </a:p>
        </p:txBody>
      </p:sp>
    </p:spTree>
    <p:extLst>
      <p:ext uri="{BB962C8B-B14F-4D97-AF65-F5344CB8AC3E}">
        <p14:creationId xmlns:p14="http://schemas.microsoft.com/office/powerpoint/2010/main" val="1471910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79676" y="869308"/>
            <a:ext cx="7442521" cy="3645027"/>
          </a:xfrm>
        </p:spPr>
        <p:txBody>
          <a:bodyPr/>
          <a:lstStyle/>
          <a:p>
            <a:r>
              <a:rPr lang="en-US" sz="2000" b="1" i="1" dirty="0">
                <a:latin typeface="Calibri" panose="020F0502020204030204" pitchFamily="34" charset="0"/>
                <a:ea typeface="Helvetica Light"/>
                <a:cs typeface="Helvetica Light"/>
              </a:rPr>
              <a:t>Reason</a:t>
            </a:r>
            <a:r>
              <a:rPr lang="en-US" sz="2000" dirty="0">
                <a:latin typeface="Calibri" panose="020F0502020204030204" pitchFamily="34" charset="0"/>
                <a:ea typeface="Helvetica Light"/>
                <a:cs typeface="Helvetica Light"/>
              </a:rPr>
              <a:t>: </a:t>
            </a:r>
          </a:p>
          <a:p>
            <a:pPr lvl="1"/>
            <a:r>
              <a:rPr lang="en-US" sz="2000" dirty="0">
                <a:latin typeface="Calibri" panose="020F0502020204030204" pitchFamily="34" charset="0"/>
                <a:ea typeface="Helvetica Light"/>
                <a:cs typeface="Helvetica Light"/>
              </a:rPr>
              <a:t>Because of EDNS0 (Extensible DNS v0)!</a:t>
            </a:r>
          </a:p>
          <a:p>
            <a:pPr lvl="1"/>
            <a:r>
              <a:rPr lang="en-US" sz="2000" dirty="0">
                <a:latin typeface="Calibri" panose="020F0502020204030204" pitchFamily="34" charset="0"/>
                <a:ea typeface="Helvetica Light"/>
                <a:cs typeface="Helvetica Light"/>
              </a:rPr>
              <a:t>DNS approach to a reasonable </a:t>
            </a:r>
            <a:r>
              <a:rPr lang="en-US" sz="2000" dirty="0" smtClean="0">
                <a:latin typeface="Calibri" panose="020F0502020204030204" pitchFamily="34" charset="0"/>
                <a:ea typeface="Helvetica Light"/>
                <a:cs typeface="Helvetica Light"/>
              </a:rPr>
              <a:t>compromise - the </a:t>
            </a:r>
            <a:r>
              <a:rPr lang="en-US" sz="2000" dirty="0">
                <a:latin typeface="Calibri" panose="020F0502020204030204" pitchFamily="34" charset="0"/>
                <a:ea typeface="Helvetica Light"/>
                <a:cs typeface="Helvetica Light"/>
              </a:rPr>
              <a:t>management of the packet MTU is passed into the application layer.</a:t>
            </a:r>
          </a:p>
          <a:p>
            <a:pPr lvl="1"/>
            <a:r>
              <a:rPr lang="en-US" sz="2000" dirty="0">
                <a:latin typeface="Calibri" panose="020F0502020204030204" pitchFamily="34" charset="0"/>
                <a:ea typeface="Helvetica Light"/>
                <a:cs typeface="Helvetica Light"/>
                <a:sym typeface="Helvetica Neue"/>
              </a:rPr>
              <a:t>The application will conventionally operate with a maximum UDP payload size (which is </a:t>
            </a:r>
            <a:r>
              <a:rPr lang="en-US" sz="2000" dirty="0" smtClean="0">
                <a:latin typeface="Calibri" panose="020F0502020204030204" pitchFamily="34" charset="0"/>
                <a:ea typeface="Helvetica Light"/>
                <a:cs typeface="Helvetica Light"/>
                <a:sym typeface="Helvetica Neue"/>
              </a:rPr>
              <a:t>4096B </a:t>
            </a:r>
            <a:r>
              <a:rPr lang="en-US" sz="2000" dirty="0">
                <a:latin typeface="Calibri" panose="020F0502020204030204" pitchFamily="34" charset="0"/>
                <a:ea typeface="Helvetica Light"/>
                <a:cs typeface="Helvetica Light"/>
                <a:sym typeface="Helvetica Neue"/>
              </a:rPr>
              <a:t>in BIND 9+ by default) </a:t>
            </a:r>
            <a:endParaRPr lang="en-US" sz="2000" dirty="0">
              <a:latin typeface="Calibri" panose="020F0502020204030204" pitchFamily="34" charset="0"/>
              <a:ea typeface="Helvetica Light"/>
              <a:cs typeface="Helvetica Light"/>
            </a:endParaRPr>
          </a:p>
          <a:p>
            <a:pPr lvl="1"/>
            <a:r>
              <a:rPr lang="en-US" sz="2000" dirty="0">
                <a:latin typeface="Calibri" panose="020F0502020204030204" pitchFamily="34" charset="0"/>
                <a:ea typeface="Helvetica Light"/>
                <a:cs typeface="Helvetica Light"/>
              </a:rPr>
              <a:t>It was happening because of the lower MTU (1500) of the local interface of DNS servers. But as the servers support EDNS0 and DNSSEC, the responses are bound to be greater than local interface MTU.</a:t>
            </a:r>
            <a:endParaRPr lang="en-US" sz="2000" dirty="0"/>
          </a:p>
        </p:txBody>
      </p:sp>
      <p:sp>
        <p:nvSpPr>
          <p:cNvPr id="3" name="Title 2"/>
          <p:cNvSpPr>
            <a:spLocks noGrp="1"/>
          </p:cNvSpPr>
          <p:nvPr>
            <p:ph type="title"/>
          </p:nvPr>
        </p:nvSpPr>
        <p:spPr>
          <a:xfrm>
            <a:off x="184266" y="9050"/>
            <a:ext cx="8778502" cy="860258"/>
          </a:xfrm>
        </p:spPr>
        <p:txBody>
          <a:bodyPr/>
          <a:lstStyle/>
          <a:p>
            <a:pPr algn="ctr"/>
            <a:r>
              <a:rPr lang="en-US" sz="3600" dirty="0">
                <a:latin typeface="Calibri" panose="020F0502020204030204" pitchFamily="34" charset="0"/>
                <a:ea typeface="Helvetica Light"/>
                <a:cs typeface="Helvetica Light"/>
              </a:rPr>
              <a:t>fragment_with_DF</a:t>
            </a:r>
            <a:endParaRPr lang="en-US" sz="3600" dirty="0"/>
          </a:p>
        </p:txBody>
      </p:sp>
    </p:spTree>
    <p:extLst>
      <p:ext uri="{BB962C8B-B14F-4D97-AF65-F5344CB8AC3E}">
        <p14:creationId xmlns:p14="http://schemas.microsoft.com/office/powerpoint/2010/main" val="747259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34318" y="1008204"/>
            <a:ext cx="7002685" cy="3668176"/>
          </a:xfrm>
        </p:spPr>
        <p:txBody>
          <a:bodyPr/>
          <a:lstStyle/>
          <a:p>
            <a:r>
              <a:rPr lang="en-US" sz="2000" b="1" i="1" dirty="0">
                <a:latin typeface="Calibri" panose="020F0502020204030204" pitchFamily="34" charset="0"/>
                <a:ea typeface="Helvetica Light"/>
                <a:cs typeface="Helvetica Light"/>
              </a:rPr>
              <a:t>Remediation</a:t>
            </a:r>
            <a:r>
              <a:rPr lang="en-US" sz="2000" dirty="0">
                <a:latin typeface="Calibri" panose="020F0502020204030204" pitchFamily="34" charset="0"/>
                <a:ea typeface="Helvetica Light"/>
                <a:cs typeface="Helvetica Light"/>
              </a:rPr>
              <a:t>: </a:t>
            </a:r>
          </a:p>
          <a:p>
            <a:pPr lvl="1"/>
            <a:r>
              <a:rPr lang="en-US" sz="2000" dirty="0">
                <a:latin typeface="Calibri" panose="020F0502020204030204" pitchFamily="34" charset="0"/>
                <a:ea typeface="Helvetica Light"/>
                <a:cs typeface="Helvetica Light"/>
                <a:sym typeface="Helvetica Neue"/>
              </a:rPr>
              <a:t>could try to increase the MTU of the local  interfaces of  DNS servers to be 4096 bytes, so that the fragmentation </a:t>
            </a:r>
            <a:r>
              <a:rPr lang="en-US" sz="2000" dirty="0" smtClean="0">
                <a:latin typeface="Calibri" panose="020F0502020204030204" pitchFamily="34" charset="0"/>
                <a:ea typeface="Helvetica Light"/>
                <a:cs typeface="Helvetica Light"/>
                <a:sym typeface="Helvetica Neue"/>
              </a:rPr>
              <a:t>doesn’t </a:t>
            </a:r>
            <a:r>
              <a:rPr lang="en-US" sz="2000" dirty="0">
                <a:latin typeface="Calibri" panose="020F0502020204030204" pitchFamily="34" charset="0"/>
                <a:ea typeface="Helvetica Light"/>
                <a:cs typeface="Helvetica Light"/>
                <a:sym typeface="Helvetica Neue"/>
              </a:rPr>
              <a:t>happen on the local interface.</a:t>
            </a:r>
          </a:p>
          <a:p>
            <a:pPr marL="457200" lvl="1" indent="0">
              <a:buNone/>
            </a:pPr>
            <a:endParaRPr lang="en-US" sz="2000" dirty="0">
              <a:latin typeface="Calibri" panose="020F0502020204030204" pitchFamily="34" charset="0"/>
              <a:ea typeface="Helvetica Light"/>
              <a:cs typeface="Helvetica Light"/>
              <a:sym typeface="Helvetica Neue"/>
            </a:endParaRPr>
          </a:p>
          <a:p>
            <a:pPr lvl="1"/>
            <a:r>
              <a:rPr lang="en-US" sz="2000" dirty="0">
                <a:latin typeface="Calibri" panose="020F0502020204030204" pitchFamily="34" charset="0"/>
                <a:ea typeface="Helvetica Light"/>
                <a:cs typeface="Helvetica Light"/>
                <a:sym typeface="Helvetica Neue"/>
              </a:rPr>
              <a:t>could try to tweak maximum UDP payload size in the BIND settings, which is by default 4096, to 1472 bytes to match the MTU of the local interface to avoid fragmentation.  (We chose this one)</a:t>
            </a:r>
          </a:p>
          <a:p>
            <a:pPr marL="0" indent="0">
              <a:buNone/>
            </a:pPr>
            <a:endParaRPr lang="en-US" sz="2000" dirty="0"/>
          </a:p>
        </p:txBody>
      </p:sp>
      <p:sp>
        <p:nvSpPr>
          <p:cNvPr id="3" name="Title 2"/>
          <p:cNvSpPr>
            <a:spLocks noGrp="1"/>
          </p:cNvSpPr>
          <p:nvPr>
            <p:ph type="title"/>
          </p:nvPr>
        </p:nvSpPr>
        <p:spPr>
          <a:xfrm>
            <a:off x="184266" y="-14099"/>
            <a:ext cx="8778502" cy="860258"/>
          </a:xfrm>
        </p:spPr>
        <p:txBody>
          <a:bodyPr/>
          <a:lstStyle/>
          <a:p>
            <a:pPr algn="ctr"/>
            <a:r>
              <a:rPr lang="en-US" sz="3600" dirty="0">
                <a:latin typeface="Calibri" panose="020F0502020204030204" pitchFamily="34" charset="0"/>
                <a:ea typeface="Helvetica Light"/>
                <a:cs typeface="Helvetica Light"/>
              </a:rPr>
              <a:t>fragment_with_DF</a:t>
            </a:r>
            <a:endParaRPr lang="en-US" sz="3600" dirty="0"/>
          </a:p>
        </p:txBody>
      </p:sp>
    </p:spTree>
    <p:extLst>
      <p:ext uri="{BB962C8B-B14F-4D97-AF65-F5344CB8AC3E}">
        <p14:creationId xmlns:p14="http://schemas.microsoft.com/office/powerpoint/2010/main" val="2555160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44952" y="860258"/>
            <a:ext cx="8117816" cy="3654077"/>
          </a:xfrm>
        </p:spPr>
        <p:txBody>
          <a:bodyPr/>
          <a:lstStyle/>
          <a:p>
            <a:r>
              <a:rPr lang="en-US" sz="2000" b="1" i="1" dirty="0">
                <a:latin typeface="Calibri" panose="020F0502020204030204" pitchFamily="34" charset="0"/>
                <a:ea typeface="Helvetica Light"/>
                <a:cs typeface="Helvetica Light"/>
              </a:rPr>
              <a:t>Remediation continued</a:t>
            </a:r>
            <a:r>
              <a:rPr lang="en-US" sz="2000" b="1" i="1" dirty="0" smtClean="0">
                <a:latin typeface="Calibri" panose="020F0502020204030204" pitchFamily="34" charset="0"/>
                <a:ea typeface="Helvetica Light"/>
                <a:cs typeface="Helvetica Light"/>
              </a:rPr>
              <a:t>…</a:t>
            </a:r>
          </a:p>
          <a:p>
            <a:pPr marL="0" indent="0">
              <a:buNone/>
            </a:pPr>
            <a:endParaRPr lang="en-US" sz="2000" b="1" i="1" dirty="0">
              <a:latin typeface="Calibri" panose="020F0502020204030204" pitchFamily="34" charset="0"/>
              <a:ea typeface="Helvetica Light"/>
              <a:cs typeface="Helvetica Light"/>
            </a:endParaRPr>
          </a:p>
          <a:p>
            <a:pPr marL="400050" lvl="1" indent="0">
              <a:buNone/>
            </a:pPr>
            <a:r>
              <a:rPr lang="en-US" sz="2000" dirty="0">
                <a:latin typeface="Calibri" panose="020F0502020204030204" pitchFamily="34" charset="0"/>
                <a:ea typeface="Helvetica Light"/>
                <a:cs typeface="Helvetica Light"/>
              </a:rPr>
              <a:t>BIND 9 configuration attribute:</a:t>
            </a:r>
          </a:p>
          <a:p>
            <a:pPr marL="400050" lvl="1" indent="0">
              <a:buNone/>
            </a:pPr>
            <a:r>
              <a:rPr lang="en-US" sz="1800" b="1" dirty="0">
                <a:latin typeface="Calibri" panose="020F0502020204030204" pitchFamily="34" charset="0"/>
                <a:ea typeface="Helvetica Light"/>
                <a:cs typeface="Helvetica Light"/>
              </a:rPr>
              <a:t>“max-udp-size” </a:t>
            </a:r>
            <a:r>
              <a:rPr lang="en-US" sz="1800" dirty="0">
                <a:latin typeface="Calibri" panose="020F0502020204030204" pitchFamily="34" charset="0"/>
                <a:ea typeface="Helvetica Light"/>
                <a:cs typeface="Helvetica Light"/>
              </a:rPr>
              <a:t> </a:t>
            </a:r>
          </a:p>
          <a:p>
            <a:pPr marL="800100" lvl="2" indent="0">
              <a:buNone/>
            </a:pPr>
            <a:r>
              <a:rPr lang="en-US" sz="1800" i="1" dirty="0">
                <a:solidFill>
                  <a:srgbClr val="0070C0"/>
                </a:solidFill>
                <a:latin typeface="Calibri" panose="020F0502020204030204" pitchFamily="34" charset="0"/>
                <a:ea typeface="Helvetica Light"/>
                <a:cs typeface="Helvetica Light"/>
              </a:rPr>
              <a:t>Sets the maximum EDNS UDP message size named will send in bytes. Valid values are 512 to 4096. The default value is 4096.</a:t>
            </a:r>
          </a:p>
          <a:p>
            <a:pPr marL="800100" lvl="2" indent="0">
              <a:buNone/>
            </a:pPr>
            <a:r>
              <a:rPr lang="en-US" sz="1800" i="1" dirty="0">
                <a:solidFill>
                  <a:srgbClr val="0070C0"/>
                </a:solidFill>
                <a:latin typeface="Calibri" panose="020F0502020204030204" pitchFamily="34" charset="0"/>
                <a:ea typeface="Helvetica Light"/>
                <a:cs typeface="Helvetica Light"/>
              </a:rPr>
              <a:t>This value applies to responses sent by a server.</a:t>
            </a:r>
          </a:p>
          <a:p>
            <a:pPr marL="800100" lvl="2" indent="0">
              <a:buNone/>
            </a:pPr>
            <a:r>
              <a:rPr lang="en-US" sz="1800" i="1" dirty="0">
                <a:solidFill>
                  <a:srgbClr val="0070C0"/>
                </a:solidFill>
                <a:latin typeface="Calibri" panose="020F0502020204030204" pitchFamily="34" charset="0"/>
                <a:ea typeface="Helvetica Light"/>
                <a:cs typeface="Helvetica Light"/>
              </a:rPr>
              <a:t>The usual reason for setting max-udp-size to a non-default value is to get UDP answers to pass through broken firewalls that block fragmented packets and/or block UDP packets that are greater than 512 bytes.</a:t>
            </a:r>
          </a:p>
          <a:p>
            <a:pPr marL="800100" lvl="2" indent="0">
              <a:buNone/>
            </a:pPr>
            <a:r>
              <a:rPr lang="en-US" sz="1800" i="1" dirty="0">
                <a:solidFill>
                  <a:srgbClr val="0070C0"/>
                </a:solidFill>
                <a:latin typeface="Calibri" panose="020F0502020204030204" pitchFamily="34" charset="0"/>
                <a:ea typeface="Helvetica Light"/>
                <a:cs typeface="Helvetica Light"/>
              </a:rPr>
              <a:t>Setting this to a low value will encourage additional TCP traffic to the</a:t>
            </a:r>
            <a:r>
              <a:rPr lang="en-US" sz="1800" i="1" dirty="0">
                <a:solidFill>
                  <a:srgbClr val="0070C0"/>
                </a:solidFill>
              </a:rPr>
              <a:t> </a:t>
            </a:r>
            <a:r>
              <a:rPr lang="en-US" sz="1800" i="1" dirty="0">
                <a:solidFill>
                  <a:srgbClr val="0070C0"/>
                </a:solidFill>
                <a:latin typeface="Calibri" panose="020F0502020204030204" pitchFamily="34" charset="0"/>
                <a:ea typeface="Helvetica Light"/>
                <a:cs typeface="Helvetica Light"/>
              </a:rPr>
              <a:t>nameserver</a:t>
            </a:r>
            <a:r>
              <a:rPr lang="en-US" sz="1800" i="1" dirty="0" smtClean="0">
                <a:solidFill>
                  <a:srgbClr val="0070C0"/>
                </a:solidFill>
                <a:latin typeface="Calibri" panose="020F0502020204030204" pitchFamily="34" charset="0"/>
                <a:ea typeface="Helvetica Light"/>
                <a:cs typeface="Helvetica Light"/>
              </a:rPr>
              <a:t>.</a:t>
            </a:r>
            <a:endParaRPr lang="en-US" sz="1800" i="1" dirty="0">
              <a:solidFill>
                <a:srgbClr val="0070C0"/>
              </a:solidFill>
              <a:latin typeface="Calibri" panose="020F0502020204030204" pitchFamily="34" charset="0"/>
              <a:ea typeface="Helvetica Light"/>
              <a:cs typeface="Helvetica Light"/>
            </a:endParaRPr>
          </a:p>
        </p:txBody>
      </p:sp>
      <p:sp>
        <p:nvSpPr>
          <p:cNvPr id="3" name="Title 2"/>
          <p:cNvSpPr>
            <a:spLocks noGrp="1"/>
          </p:cNvSpPr>
          <p:nvPr>
            <p:ph type="title"/>
          </p:nvPr>
        </p:nvSpPr>
        <p:spPr>
          <a:xfrm>
            <a:off x="184266" y="0"/>
            <a:ext cx="8778502" cy="860258"/>
          </a:xfrm>
        </p:spPr>
        <p:txBody>
          <a:bodyPr/>
          <a:lstStyle/>
          <a:p>
            <a:pPr algn="ctr"/>
            <a:r>
              <a:rPr lang="en-US" sz="3600" dirty="0">
                <a:latin typeface="Calibri" panose="020F0502020204030204" pitchFamily="34" charset="0"/>
                <a:ea typeface="Helvetica Light"/>
                <a:cs typeface="Helvetica Light"/>
              </a:rPr>
              <a:t>fragment_with_DF</a:t>
            </a:r>
            <a:endParaRPr lang="en-US" sz="3600" dirty="0"/>
          </a:p>
        </p:txBody>
      </p:sp>
    </p:spTree>
    <p:extLst>
      <p:ext uri="{BB962C8B-B14F-4D97-AF65-F5344CB8AC3E}">
        <p14:creationId xmlns:p14="http://schemas.microsoft.com/office/powerpoint/2010/main" val="731699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0066" y="1296513"/>
            <a:ext cx="6933235" cy="3391442"/>
          </a:xfrm>
        </p:spPr>
        <p:txBody>
          <a:bodyPr/>
          <a:lstStyle/>
          <a:p>
            <a:r>
              <a:rPr lang="en-US" sz="2400" b="1" i="1" dirty="0">
                <a:latin typeface="Calibri" panose="020F0502020204030204" pitchFamily="34" charset="0"/>
                <a:ea typeface="Helvetica Light"/>
                <a:cs typeface="Helvetica Light"/>
                <a:sym typeface="Wingdings" panose="05000000000000000000" pitchFamily="2" charset="2"/>
              </a:rPr>
              <a:t>Result: </a:t>
            </a:r>
            <a:r>
              <a:rPr lang="en-US" sz="2400" dirty="0">
                <a:latin typeface="Calibri" panose="020F0502020204030204" pitchFamily="34" charset="0"/>
                <a:ea typeface="Helvetica Light"/>
                <a:cs typeface="Helvetica Light"/>
              </a:rPr>
              <a:t>No more "fragment_with_DF" notices in the </a:t>
            </a:r>
            <a:r>
              <a:rPr lang="en-US" sz="2400" dirty="0" smtClean="0">
                <a:latin typeface="Calibri" panose="020F0502020204030204" pitchFamily="34" charset="0"/>
                <a:ea typeface="Helvetica Light"/>
                <a:cs typeface="Helvetica Light"/>
              </a:rPr>
              <a:t>weird logs </a:t>
            </a:r>
            <a:r>
              <a:rPr lang="en-US" sz="2400" dirty="0">
                <a:latin typeface="Calibri" panose="020F0502020204030204" pitchFamily="34" charset="0"/>
                <a:ea typeface="Helvetica Light"/>
                <a:cs typeface="Helvetica Light"/>
              </a:rPr>
              <a:t>for the DNS servers! </a:t>
            </a:r>
            <a:r>
              <a:rPr lang="en-US" sz="2400" dirty="0">
                <a:latin typeface="Calibri" panose="020F0502020204030204" pitchFamily="34" charset="0"/>
                <a:ea typeface="Helvetica Light"/>
                <a:cs typeface="Helvetica Light"/>
                <a:sym typeface="Wingdings" panose="05000000000000000000" pitchFamily="2" charset="2"/>
              </a:rPr>
              <a:t>and the alert counts was reduced dramatically from ~700K to couple of 100s for a </a:t>
            </a:r>
            <a:r>
              <a:rPr lang="en-US" sz="2400" dirty="0" smtClean="0">
                <a:latin typeface="Calibri" panose="020F0502020204030204" pitchFamily="34" charset="0"/>
                <a:ea typeface="Helvetica Light"/>
                <a:cs typeface="Helvetica Light"/>
                <a:sym typeface="Wingdings" panose="05000000000000000000" pitchFamily="2" charset="2"/>
              </a:rPr>
              <a:t>day!!</a:t>
            </a:r>
          </a:p>
        </p:txBody>
      </p:sp>
      <p:sp>
        <p:nvSpPr>
          <p:cNvPr id="3" name="Title 2"/>
          <p:cNvSpPr>
            <a:spLocks noGrp="1"/>
          </p:cNvSpPr>
          <p:nvPr>
            <p:ph type="title"/>
          </p:nvPr>
        </p:nvSpPr>
        <p:spPr>
          <a:xfrm>
            <a:off x="184266" y="0"/>
            <a:ext cx="8778502" cy="860258"/>
          </a:xfrm>
        </p:spPr>
        <p:txBody>
          <a:bodyPr/>
          <a:lstStyle/>
          <a:p>
            <a:pPr algn="ctr"/>
            <a:r>
              <a:rPr lang="en-US" sz="3600" dirty="0">
                <a:latin typeface="Calibri" panose="020F0502020204030204" pitchFamily="34" charset="0"/>
                <a:ea typeface="Helvetica Light"/>
                <a:cs typeface="Helvetica Light"/>
              </a:rPr>
              <a:t>fragment_with_DF</a:t>
            </a:r>
            <a:endParaRPr lang="en-US" sz="3600" dirty="0"/>
          </a:p>
        </p:txBody>
      </p:sp>
    </p:spTree>
    <p:extLst>
      <p:ext uri="{BB962C8B-B14F-4D97-AF65-F5344CB8AC3E}">
        <p14:creationId xmlns:p14="http://schemas.microsoft.com/office/powerpoint/2010/main" val="1438512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18571" y="729205"/>
            <a:ext cx="7280477" cy="3785130"/>
          </a:xfrm>
        </p:spPr>
        <p:txBody>
          <a:bodyPr/>
          <a:lstStyle/>
          <a:p>
            <a:r>
              <a:rPr lang="en-US" sz="2000" dirty="0">
                <a:latin typeface="Calibri" panose="020F0502020204030204" pitchFamily="34" charset="0"/>
                <a:ea typeface="Helvetica Light"/>
                <a:cs typeface="Helvetica Light"/>
              </a:rPr>
              <a:t>Following Weirds signify potentially bad traffic </a:t>
            </a:r>
          </a:p>
          <a:p>
            <a:pPr lvl="1"/>
            <a:r>
              <a:rPr lang="en-US" sz="2000" i="1" dirty="0">
                <a:solidFill>
                  <a:srgbClr val="0070C0"/>
                </a:solidFill>
                <a:latin typeface="Calibri" panose="020F0502020204030204" pitchFamily="34" charset="0"/>
                <a:ea typeface="Helvetica Light"/>
                <a:cs typeface="Helvetica Light"/>
              </a:rPr>
              <a:t>bad_ICMP_checksum</a:t>
            </a:r>
            <a:r>
              <a:rPr lang="en-US" sz="2000" dirty="0">
                <a:latin typeface="Calibri" panose="020F0502020204030204" pitchFamily="34" charset="0"/>
                <a:ea typeface="Helvetica Light"/>
                <a:cs typeface="Helvetica Light"/>
              </a:rPr>
              <a:t> (src/analyzer/protocol/icmp/ICMP.cc)</a:t>
            </a:r>
          </a:p>
          <a:p>
            <a:pPr lvl="1"/>
            <a:r>
              <a:rPr lang="en-US" sz="2000" i="1" dirty="0">
                <a:solidFill>
                  <a:srgbClr val="0070C0"/>
                </a:solidFill>
                <a:latin typeface="Calibri" panose="020F0502020204030204" pitchFamily="34" charset="0"/>
                <a:ea typeface="Helvetica Light"/>
                <a:cs typeface="Helvetica Light"/>
              </a:rPr>
              <a:t>TCP_Christmas</a:t>
            </a:r>
            <a:r>
              <a:rPr lang="en-US" sz="2000" dirty="0">
                <a:latin typeface="Calibri" panose="020F0502020204030204" pitchFamily="34" charset="0"/>
                <a:ea typeface="Helvetica Light"/>
                <a:cs typeface="Helvetica Light"/>
              </a:rPr>
              <a:t> (src/analyzer/protocol/tcp/TCP.cc</a:t>
            </a:r>
            <a:r>
              <a:rPr lang="en-US" sz="2000" dirty="0" smtClean="0">
                <a:latin typeface="Calibri" panose="020F0502020204030204" pitchFamily="34" charset="0"/>
                <a:ea typeface="Helvetica Light"/>
                <a:cs typeface="Helvetica Light"/>
              </a:rPr>
              <a:t>)</a:t>
            </a:r>
          </a:p>
          <a:p>
            <a:pPr marL="457200" lvl="1" indent="0">
              <a:buNone/>
            </a:pPr>
            <a:endParaRPr lang="en-US" sz="2000" dirty="0">
              <a:latin typeface="Calibri" panose="020F0502020204030204" pitchFamily="34" charset="0"/>
              <a:ea typeface="Helvetica Light"/>
              <a:cs typeface="Helvetica Light"/>
            </a:endParaRPr>
          </a:p>
          <a:p>
            <a:pPr marL="342900" lvl="1" indent="-342900"/>
            <a:r>
              <a:rPr lang="en-US" sz="2000" b="1" i="1" dirty="0">
                <a:latin typeface="Calibri" panose="020F0502020204030204" pitchFamily="34" charset="0"/>
                <a:ea typeface="Helvetica Light"/>
                <a:cs typeface="Helvetica Light"/>
              </a:rPr>
              <a:t>Reason</a:t>
            </a:r>
            <a:r>
              <a:rPr lang="en-US" sz="2000" dirty="0">
                <a:latin typeface="Calibri" panose="020F0502020204030204" pitchFamily="34" charset="0"/>
                <a:ea typeface="Helvetica Light"/>
                <a:cs typeface="Helvetica Light"/>
              </a:rPr>
              <a:t>: bad_ICMP_checksum / TCP_Christmas Weird notices were seen to be triggered by the scanner IPs, sweeping the range of IPs on the network</a:t>
            </a:r>
            <a:r>
              <a:rPr lang="en-US" sz="2000" dirty="0" smtClean="0">
                <a:latin typeface="Calibri" panose="020F0502020204030204" pitchFamily="34" charset="0"/>
                <a:ea typeface="Helvetica Light"/>
                <a:cs typeface="Helvetica Light"/>
              </a:rPr>
              <a:t>.</a:t>
            </a:r>
          </a:p>
          <a:p>
            <a:pPr marL="0" lvl="1" indent="0">
              <a:buNone/>
            </a:pPr>
            <a:endParaRPr lang="en-US" sz="2000" dirty="0">
              <a:latin typeface="Calibri" panose="020F0502020204030204" pitchFamily="34" charset="0"/>
              <a:ea typeface="Helvetica Light"/>
              <a:cs typeface="Helvetica Light"/>
            </a:endParaRPr>
          </a:p>
          <a:p>
            <a:r>
              <a:rPr lang="en-US" sz="2000" b="1" i="1" dirty="0">
                <a:latin typeface="Calibri" panose="020F0502020204030204" pitchFamily="34" charset="0"/>
                <a:ea typeface="Helvetica Light"/>
                <a:cs typeface="Helvetica Light"/>
              </a:rPr>
              <a:t>Remediation</a:t>
            </a:r>
            <a:r>
              <a:rPr lang="en-US" sz="2000" dirty="0">
                <a:latin typeface="Calibri" panose="020F0502020204030204" pitchFamily="34" charset="0"/>
                <a:ea typeface="Helvetica Light"/>
                <a:cs typeface="Helvetica Light"/>
              </a:rPr>
              <a:t>:  Blocked the src IPs at the border. For bad_ICMP_checksum, we have a threshold of more than 10 bad checksum requests per host.</a:t>
            </a:r>
          </a:p>
        </p:txBody>
      </p:sp>
      <p:sp>
        <p:nvSpPr>
          <p:cNvPr id="3" name="Title 2"/>
          <p:cNvSpPr>
            <a:spLocks noGrp="1"/>
          </p:cNvSpPr>
          <p:nvPr>
            <p:ph type="title"/>
          </p:nvPr>
        </p:nvSpPr>
        <p:spPr>
          <a:xfrm>
            <a:off x="184266" y="0"/>
            <a:ext cx="8778502" cy="860258"/>
          </a:xfrm>
        </p:spPr>
        <p:txBody>
          <a:bodyPr/>
          <a:lstStyle/>
          <a:p>
            <a:pPr algn="ctr"/>
            <a:r>
              <a:rPr lang="en-US" sz="3600" dirty="0">
                <a:latin typeface="Calibri" panose="020F0502020204030204" pitchFamily="34" charset="0"/>
                <a:ea typeface="Helvetica Light"/>
                <a:cs typeface="Helvetica Light"/>
              </a:rPr>
              <a:t>Few other weirds</a:t>
            </a:r>
            <a:r>
              <a:rPr lang="en-US" sz="3600" dirty="0">
                <a:solidFill>
                  <a:schemeClr val="tx1">
                    <a:lumMod val="85000"/>
                    <a:lumOff val="15000"/>
                  </a:schemeClr>
                </a:solidFill>
                <a:latin typeface="Calibri" panose="020F0502020204030204" pitchFamily="34" charset="0"/>
                <a:ea typeface="Helvetica Light"/>
                <a:cs typeface="Helvetica Light"/>
              </a:rPr>
              <a:t> ..</a:t>
            </a:r>
            <a:endParaRPr lang="en-US" sz="3600" dirty="0"/>
          </a:p>
        </p:txBody>
      </p:sp>
    </p:spTree>
    <p:extLst>
      <p:ext uri="{BB962C8B-B14F-4D97-AF65-F5344CB8AC3E}">
        <p14:creationId xmlns:p14="http://schemas.microsoft.com/office/powerpoint/2010/main" val="3227395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7076" y="4167035"/>
            <a:ext cx="7963385" cy="520712"/>
          </a:xfrm>
        </p:spPr>
        <p:txBody>
          <a:bodyPr/>
          <a:lstStyle/>
          <a:p>
            <a:pPr marL="0" indent="0" algn="ctr">
              <a:buNone/>
            </a:pPr>
            <a:r>
              <a:rPr lang="en-US" sz="2000" dirty="0">
                <a:latin typeface="Calibri" panose="020F0502020204030204" pitchFamily="34" charset="0"/>
                <a:ea typeface="Helvetica Light"/>
                <a:cs typeface="Helvetica Light"/>
              </a:rPr>
              <a:t>*By above improvements we got rid of ~18M/day Weird notices overall from weird.log file (85</a:t>
            </a:r>
            <a:r>
              <a:rPr lang="en-US" sz="2000" dirty="0" smtClean="0">
                <a:latin typeface="Calibri" panose="020F0502020204030204" pitchFamily="34" charset="0"/>
                <a:ea typeface="Helvetica Light"/>
                <a:cs typeface="Helvetica Light"/>
              </a:rPr>
              <a:t>% reduction) </a:t>
            </a:r>
            <a:r>
              <a:rPr lang="en-US" sz="2000" dirty="0" smtClean="0">
                <a:latin typeface="Calibri" panose="020F0502020204030204" pitchFamily="34" charset="0"/>
                <a:ea typeface="Helvetica Light"/>
                <a:cs typeface="Helvetica Light"/>
                <a:sym typeface="Wingdings" panose="05000000000000000000" pitchFamily="2" charset="2"/>
              </a:rPr>
              <a:t></a:t>
            </a:r>
            <a:endParaRPr lang="en-US" sz="2000" dirty="0">
              <a:latin typeface="Calibri" panose="020F0502020204030204" pitchFamily="34" charset="0"/>
              <a:ea typeface="Helvetica Light"/>
              <a:cs typeface="Helvetica Light"/>
            </a:endParaRPr>
          </a:p>
        </p:txBody>
      </p:sp>
      <p:sp>
        <p:nvSpPr>
          <p:cNvPr id="3" name="Title 2"/>
          <p:cNvSpPr>
            <a:spLocks noGrp="1"/>
          </p:cNvSpPr>
          <p:nvPr>
            <p:ph type="title"/>
          </p:nvPr>
        </p:nvSpPr>
        <p:spPr>
          <a:xfrm>
            <a:off x="184266" y="0"/>
            <a:ext cx="8778502" cy="860258"/>
          </a:xfrm>
        </p:spPr>
        <p:txBody>
          <a:bodyPr/>
          <a:lstStyle/>
          <a:p>
            <a:pPr algn="ctr"/>
            <a:r>
              <a:rPr lang="en-US" sz="3600" dirty="0">
                <a:latin typeface="Calibri" panose="020F0502020204030204" pitchFamily="34" charset="0"/>
              </a:rPr>
              <a:t>Summary of Weirds</a:t>
            </a:r>
            <a:endParaRPr lang="en-US" sz="3600" dirty="0"/>
          </a:p>
        </p:txBody>
      </p:sp>
      <p:graphicFrame>
        <p:nvGraphicFramePr>
          <p:cNvPr id="4" name="Content Placeholder 4"/>
          <p:cNvGraphicFramePr>
            <a:graphicFrameLocks/>
          </p:cNvGraphicFramePr>
          <p:nvPr>
            <p:extLst>
              <p:ext uri="{D42A27DB-BD31-4B8C-83A1-F6EECF244321}">
                <p14:modId xmlns:p14="http://schemas.microsoft.com/office/powerpoint/2010/main" val="1438550325"/>
              </p:ext>
            </p:extLst>
          </p:nvPr>
        </p:nvGraphicFramePr>
        <p:xfrm>
          <a:off x="787076" y="860258"/>
          <a:ext cx="7882362" cy="3188786"/>
        </p:xfrm>
        <a:graphic>
          <a:graphicData uri="http://schemas.openxmlformats.org/drawingml/2006/table">
            <a:tbl>
              <a:tblPr firstRow="1" bandRow="1">
                <a:tableStyleId>{5940675A-B579-460E-94D1-54222C63F5DA}</a:tableStyleId>
              </a:tblPr>
              <a:tblGrid>
                <a:gridCol w="4062716"/>
                <a:gridCol w="3819646"/>
              </a:tblGrid>
              <a:tr h="296316">
                <a:tc>
                  <a:txBody>
                    <a:bodyPr/>
                    <a:lstStyle/>
                    <a:p>
                      <a:pPr marL="0" algn="l" defTabSz="457200" rtl="0" eaLnBrk="1" latinLnBrk="0" hangingPunct="1"/>
                      <a:r>
                        <a:rPr lang="en-US" sz="2000" b="1" kern="1200" dirty="0" smtClean="0">
                          <a:solidFill>
                            <a:schemeClr val="tx1"/>
                          </a:solidFill>
                          <a:latin typeface="Calibri" panose="020F0502020204030204" pitchFamily="34" charset="0"/>
                          <a:ea typeface="Helvetica Light"/>
                          <a:cs typeface="Helvetica Light"/>
                        </a:rPr>
                        <a:t>Weird Type</a:t>
                      </a:r>
                      <a:endParaRPr lang="en-US" sz="2000" b="1" kern="1200" dirty="0">
                        <a:solidFill>
                          <a:schemeClr val="tx1"/>
                        </a:solidFill>
                        <a:latin typeface="Calibri" panose="020F0502020204030204" pitchFamily="34" charset="0"/>
                        <a:ea typeface="Helvetica Light"/>
                        <a:cs typeface="Helvetica Light"/>
                      </a:endParaRPr>
                    </a:p>
                  </a:txBody>
                  <a:tcPr/>
                </a:tc>
                <a:tc>
                  <a:txBody>
                    <a:bodyPr/>
                    <a:lstStyle/>
                    <a:p>
                      <a:pPr marL="0" algn="l" defTabSz="457200" rtl="0" eaLnBrk="1" latinLnBrk="0" hangingPunct="1"/>
                      <a:r>
                        <a:rPr lang="en-US" sz="2000" b="1" kern="1200" dirty="0" smtClean="0">
                          <a:solidFill>
                            <a:schemeClr val="tx1"/>
                          </a:solidFill>
                          <a:latin typeface="Calibri" panose="020F0502020204030204" pitchFamily="34" charset="0"/>
                          <a:ea typeface="Helvetica Light"/>
                          <a:cs typeface="Helvetica Light"/>
                        </a:rPr>
                        <a:t>Improvement in Network</a:t>
                      </a:r>
                    </a:p>
                  </a:txBody>
                  <a:tcPr/>
                </a:tc>
              </a:tr>
              <a:tr h="423912">
                <a:tc>
                  <a:txBody>
                    <a:bodyPr/>
                    <a:lstStyle/>
                    <a:p>
                      <a:pPr marL="0" algn="l" defTabSz="457200" rtl="0" eaLnBrk="1" latinLnBrk="0" hangingPunct="1"/>
                      <a:r>
                        <a:rPr lang="en-US" sz="2000" kern="1200" dirty="0" smtClean="0">
                          <a:solidFill>
                            <a:srgbClr val="0070C0"/>
                          </a:solidFill>
                          <a:latin typeface="Calibri" panose="020F0502020204030204" pitchFamily="34" charset="0"/>
                          <a:ea typeface="Helvetica Light"/>
                          <a:cs typeface="Helvetica Light"/>
                        </a:rPr>
                        <a:t>DNS_RR_unknown_type</a:t>
                      </a:r>
                      <a:endParaRPr lang="en-US" sz="2000" kern="1200" dirty="0">
                        <a:solidFill>
                          <a:srgbClr val="0070C0"/>
                        </a:solidFill>
                        <a:latin typeface="Calibri" panose="020F0502020204030204" pitchFamily="34" charset="0"/>
                        <a:ea typeface="Helvetica Light"/>
                        <a:cs typeface="Helvetica Light"/>
                      </a:endParaRPr>
                    </a:p>
                  </a:txBody>
                  <a:tcPr/>
                </a:tc>
                <a:tc>
                  <a:txBody>
                    <a:bodyPr/>
                    <a:lstStyle/>
                    <a:p>
                      <a:pPr marL="0" algn="l" defTabSz="457200" rtl="0" eaLnBrk="1" latinLnBrk="0" hangingPunct="1"/>
                      <a:r>
                        <a:rPr lang="en-US" sz="2000" kern="1200" dirty="0" smtClean="0">
                          <a:solidFill>
                            <a:schemeClr val="accent3">
                              <a:lumMod val="75000"/>
                            </a:schemeClr>
                          </a:solidFill>
                          <a:latin typeface="Calibri" panose="020F0502020204030204" pitchFamily="34" charset="0"/>
                          <a:ea typeface="Helvetica Light"/>
                          <a:cs typeface="Helvetica Light"/>
                        </a:rPr>
                        <a:t>Implemented DNSSEC RR parsing</a:t>
                      </a:r>
                      <a:endParaRPr lang="en-US" sz="2000" kern="1200" dirty="0">
                        <a:solidFill>
                          <a:schemeClr val="accent3">
                            <a:lumMod val="75000"/>
                          </a:schemeClr>
                        </a:solidFill>
                        <a:latin typeface="Calibri" panose="020F0502020204030204" pitchFamily="34" charset="0"/>
                        <a:ea typeface="Helvetica Light"/>
                        <a:cs typeface="Helvetica Light"/>
                      </a:endParaRPr>
                    </a:p>
                  </a:txBody>
                  <a:tcPr/>
                </a:tc>
              </a:tr>
              <a:tr h="296316">
                <a:tc>
                  <a:txBody>
                    <a:bodyPr/>
                    <a:lstStyle/>
                    <a:p>
                      <a:pPr marL="0" lvl="2" indent="0" algn="l" defTabSz="457200" rtl="0" eaLnBrk="1" latinLnBrk="0" hangingPunct="1">
                        <a:buNone/>
                      </a:pPr>
                      <a:r>
                        <a:rPr lang="en-US" sz="2000" kern="1200" dirty="0" smtClean="0">
                          <a:solidFill>
                            <a:srgbClr val="0070C0"/>
                          </a:solidFill>
                          <a:latin typeface="Calibri" panose="020F0502020204030204" pitchFamily="34" charset="0"/>
                          <a:ea typeface="Helvetica Light"/>
                          <a:cs typeface="Helvetica Light"/>
                        </a:rPr>
                        <a:t>possible_split_routing</a:t>
                      </a:r>
                    </a:p>
                  </a:txBody>
                  <a:tcPr/>
                </a:tc>
                <a:tc>
                  <a:txBody>
                    <a:bodyPr/>
                    <a:lstStyle/>
                    <a:p>
                      <a:pPr marL="0" algn="l" defTabSz="457200" rtl="0" eaLnBrk="1" latinLnBrk="0" hangingPunct="1"/>
                      <a:r>
                        <a:rPr lang="en-US" sz="2000" kern="1200" dirty="0" smtClean="0">
                          <a:solidFill>
                            <a:schemeClr val="accent3">
                              <a:lumMod val="75000"/>
                            </a:schemeClr>
                          </a:solidFill>
                          <a:latin typeface="Calibri" panose="020F0502020204030204" pitchFamily="34" charset="0"/>
                          <a:ea typeface="Helvetica Light"/>
                          <a:cs typeface="Helvetica Light"/>
                        </a:rPr>
                        <a:t>Fixed Router ACL filter </a:t>
                      </a:r>
                      <a:endParaRPr lang="en-US" sz="2000" kern="1200" dirty="0">
                        <a:solidFill>
                          <a:schemeClr val="accent3">
                            <a:lumMod val="75000"/>
                          </a:schemeClr>
                        </a:solidFill>
                        <a:latin typeface="Calibri" panose="020F0502020204030204" pitchFamily="34" charset="0"/>
                        <a:ea typeface="Helvetica Light"/>
                        <a:cs typeface="Helvetica Light"/>
                      </a:endParaRPr>
                    </a:p>
                  </a:txBody>
                  <a:tcPr/>
                </a:tc>
              </a:tr>
              <a:tr h="296316">
                <a:tc>
                  <a:txBody>
                    <a:bodyPr/>
                    <a:lstStyle/>
                    <a:p>
                      <a:pPr marL="0" lvl="2" indent="0" algn="l" defTabSz="457200" rtl="0" eaLnBrk="1" latinLnBrk="0" hangingPunct="1">
                        <a:buNone/>
                      </a:pPr>
                      <a:r>
                        <a:rPr lang="en-US" sz="2000" kern="1200" dirty="0" smtClean="0">
                          <a:solidFill>
                            <a:srgbClr val="0070C0"/>
                          </a:solidFill>
                          <a:latin typeface="Calibri" panose="020F0502020204030204" pitchFamily="34" charset="0"/>
                          <a:ea typeface="Helvetica Light"/>
                          <a:cs typeface="Helvetica Light"/>
                        </a:rPr>
                        <a:t>inappropriate_FIN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accent3">
                              <a:lumMod val="75000"/>
                            </a:schemeClr>
                          </a:solidFill>
                          <a:latin typeface="Calibri" panose="020F0502020204030204" pitchFamily="34" charset="0"/>
                          <a:ea typeface="Helvetica Light"/>
                          <a:cs typeface="Helvetica Light"/>
                        </a:rPr>
                        <a:t>Fixed Router ACL filter </a:t>
                      </a:r>
                    </a:p>
                  </a:txBody>
                  <a:tcPr/>
                </a:tc>
              </a:tr>
              <a:tr h="420662">
                <a:tc>
                  <a:txBody>
                    <a:bodyPr/>
                    <a:lstStyle/>
                    <a:p>
                      <a:pPr marL="0" lvl="2" indent="0" algn="l" defTabSz="457200" rtl="0" eaLnBrk="1" latinLnBrk="0" hangingPunct="1">
                        <a:buNone/>
                      </a:pPr>
                      <a:r>
                        <a:rPr lang="en-US" sz="2000" kern="1200" dirty="0" smtClean="0">
                          <a:solidFill>
                            <a:srgbClr val="0070C0"/>
                          </a:solidFill>
                          <a:latin typeface="Calibri" panose="020F0502020204030204" pitchFamily="34" charset="0"/>
                          <a:ea typeface="Helvetica Light"/>
                          <a:cs typeface="Helvetica Light"/>
                        </a:rPr>
                        <a:t>fragment_with_DF </a:t>
                      </a:r>
                    </a:p>
                  </a:txBody>
                  <a:tcPr/>
                </a:tc>
                <a:tc>
                  <a:txBody>
                    <a:bodyPr/>
                    <a:lstStyle/>
                    <a:p>
                      <a:pPr marL="0" algn="l" defTabSz="457200" rtl="0" eaLnBrk="1" latinLnBrk="0" hangingPunct="1"/>
                      <a:r>
                        <a:rPr lang="en-US" sz="2000" kern="1200" dirty="0" smtClean="0">
                          <a:solidFill>
                            <a:schemeClr val="accent3">
                              <a:lumMod val="75000"/>
                            </a:schemeClr>
                          </a:solidFill>
                          <a:latin typeface="Calibri" panose="020F0502020204030204" pitchFamily="34" charset="0"/>
                          <a:ea typeface="Helvetica Light"/>
                          <a:cs typeface="Helvetica Light"/>
                        </a:rPr>
                        <a:t>Fixed the BIND configuration</a:t>
                      </a:r>
                      <a:endParaRPr lang="en-US" sz="2000" kern="1200" dirty="0">
                        <a:solidFill>
                          <a:schemeClr val="accent3">
                            <a:lumMod val="75000"/>
                          </a:schemeClr>
                        </a:solidFill>
                        <a:latin typeface="Calibri" panose="020F0502020204030204" pitchFamily="34" charset="0"/>
                        <a:ea typeface="Helvetica Light"/>
                        <a:cs typeface="Helvetica Light"/>
                      </a:endParaRPr>
                    </a:p>
                  </a:txBody>
                  <a:tcPr/>
                </a:tc>
              </a:tr>
              <a:tr h="454452">
                <a:tc>
                  <a:txBody>
                    <a:bodyPr/>
                    <a:lstStyle/>
                    <a:p>
                      <a:pPr marL="0" lvl="2" indent="0" algn="l" defTabSz="457200" rtl="0" eaLnBrk="1" latinLnBrk="0" hangingPunct="1">
                        <a:buNone/>
                      </a:pPr>
                      <a:r>
                        <a:rPr lang="en-US" sz="2000" kern="1200" dirty="0" smtClean="0">
                          <a:solidFill>
                            <a:srgbClr val="0070C0"/>
                          </a:solidFill>
                          <a:latin typeface="Calibri" panose="020F0502020204030204" pitchFamily="34" charset="0"/>
                          <a:ea typeface="Helvetica Light"/>
                          <a:cs typeface="Helvetica Light"/>
                        </a:rPr>
                        <a:t>bad_ICMP_checksum/TCP_Christmas</a:t>
                      </a:r>
                    </a:p>
                  </a:txBody>
                  <a:tcPr/>
                </a:tc>
                <a:tc>
                  <a:txBody>
                    <a:bodyPr/>
                    <a:lstStyle/>
                    <a:p>
                      <a:pPr marL="0" algn="l" defTabSz="457200" rtl="0" eaLnBrk="1" latinLnBrk="0" hangingPunct="1"/>
                      <a:r>
                        <a:rPr lang="en-US" sz="2000" kern="1200" dirty="0" smtClean="0">
                          <a:solidFill>
                            <a:schemeClr val="accent3">
                              <a:lumMod val="75000"/>
                            </a:schemeClr>
                          </a:solidFill>
                          <a:latin typeface="Calibri" panose="020F0502020204030204" pitchFamily="34" charset="0"/>
                          <a:ea typeface="Helvetica Light"/>
                          <a:cs typeface="Helvetica Light"/>
                        </a:rPr>
                        <a:t>Blocked the Bad IPs</a:t>
                      </a:r>
                      <a:endParaRPr lang="en-US" sz="2000" kern="1200" dirty="0">
                        <a:solidFill>
                          <a:schemeClr val="accent3">
                            <a:lumMod val="75000"/>
                          </a:schemeClr>
                        </a:solidFill>
                        <a:latin typeface="Calibri" panose="020F0502020204030204" pitchFamily="34" charset="0"/>
                        <a:ea typeface="Helvetica Light"/>
                        <a:cs typeface="Helvetica Light"/>
                      </a:endParaRPr>
                    </a:p>
                  </a:txBody>
                  <a:tcPr/>
                </a:tc>
              </a:tr>
              <a:tr h="533370">
                <a:tc>
                  <a:txBody>
                    <a:bodyPr/>
                    <a:lstStyle/>
                    <a:p>
                      <a:pPr marL="0" algn="l" defTabSz="457200" rtl="0" eaLnBrk="1" latinLnBrk="0" hangingPunct="1"/>
                      <a:r>
                        <a:rPr lang="en-US" sz="2000" kern="1200" dirty="0" smtClean="0">
                          <a:solidFill>
                            <a:srgbClr val="0070C0"/>
                          </a:solidFill>
                          <a:latin typeface="Calibri" panose="020F0502020204030204" pitchFamily="34" charset="0"/>
                          <a:ea typeface="Helvetica Light"/>
                          <a:cs typeface="Helvetica Light"/>
                        </a:rPr>
                        <a:t>DNS_unmatched_msg/reply (~11M/day)</a:t>
                      </a:r>
                      <a:endParaRPr lang="en-US" sz="2000" kern="1200" dirty="0">
                        <a:solidFill>
                          <a:srgbClr val="0070C0"/>
                        </a:solidFill>
                        <a:latin typeface="Calibri" panose="020F0502020204030204" pitchFamily="34" charset="0"/>
                        <a:ea typeface="Helvetica Light"/>
                        <a:cs typeface="Helvetica Light"/>
                      </a:endParaRPr>
                    </a:p>
                  </a:txBody>
                  <a:tcPr/>
                </a:tc>
                <a:tc>
                  <a:txBody>
                    <a:bodyPr/>
                    <a:lstStyle/>
                    <a:p>
                      <a:r>
                        <a:rPr lang="en-US" sz="2000" kern="1200" dirty="0" smtClean="0">
                          <a:solidFill>
                            <a:schemeClr val="accent3">
                              <a:lumMod val="75000"/>
                            </a:schemeClr>
                          </a:solidFill>
                          <a:latin typeface="Calibri" panose="020F0502020204030204" pitchFamily="34" charset="0"/>
                          <a:ea typeface="Helvetica Light"/>
                          <a:cs typeface="Helvetica Light"/>
                        </a:rPr>
                        <a:t>Not logging , doesn’t provide much insights</a:t>
                      </a:r>
                      <a:endParaRPr lang="en-US" sz="2000" kern="1200" dirty="0">
                        <a:solidFill>
                          <a:schemeClr val="accent3">
                            <a:lumMod val="75000"/>
                          </a:schemeClr>
                        </a:solidFill>
                        <a:latin typeface="Calibri" panose="020F0502020204030204" pitchFamily="34" charset="0"/>
                        <a:ea typeface="Helvetica Light"/>
                        <a:cs typeface="Helvetica Light"/>
                      </a:endParaRPr>
                    </a:p>
                  </a:txBody>
                  <a:tcPr/>
                </a:tc>
              </a:tr>
            </a:tbl>
          </a:graphicData>
        </a:graphic>
      </p:graphicFrame>
    </p:spTree>
    <p:extLst>
      <p:ext uri="{BB962C8B-B14F-4D97-AF65-F5344CB8AC3E}">
        <p14:creationId xmlns:p14="http://schemas.microsoft.com/office/powerpoint/2010/main" val="1024171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266" y="0"/>
            <a:ext cx="8778502" cy="613458"/>
          </a:xfrm>
        </p:spPr>
        <p:txBody>
          <a:bodyPr/>
          <a:lstStyle/>
          <a:p>
            <a:pPr algn="ctr"/>
            <a:r>
              <a:rPr lang="en-US" sz="3200" dirty="0">
                <a:latin typeface="Calibri" panose="020F0502020204030204" pitchFamily="34" charset="0"/>
                <a:ea typeface="Helvetica Light"/>
                <a:cs typeface="Helvetica Light"/>
              </a:rPr>
              <a:t>University’s Profile #Before</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66" y="542789"/>
            <a:ext cx="5970513" cy="415646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208744399"/>
              </p:ext>
            </p:extLst>
          </p:nvPr>
        </p:nvGraphicFramePr>
        <p:xfrm>
          <a:off x="6208880" y="613458"/>
          <a:ext cx="2914064" cy="3460107"/>
        </p:xfrm>
        <a:graphic>
          <a:graphicData uri="http://schemas.openxmlformats.org/drawingml/2006/table">
            <a:tbl>
              <a:tblPr/>
              <a:tblGrid>
                <a:gridCol w="609560"/>
                <a:gridCol w="223985"/>
                <a:gridCol w="2080519"/>
              </a:tblGrid>
              <a:tr h="175052">
                <a:tc>
                  <a:txBody>
                    <a:bodyPr/>
                    <a:lstStyle/>
                    <a:p>
                      <a:pPr algn="l" fontAlgn="b"/>
                      <a:r>
                        <a:rPr lang="en-US" sz="1100" b="1" i="0" u="none" strike="noStrike" dirty="0">
                          <a:solidFill>
                            <a:srgbClr val="000000"/>
                          </a:solidFill>
                          <a:effectLst/>
                          <a:latin typeface="Calibri" panose="020F0502020204030204" pitchFamily="34" charset="0"/>
                        </a:rPr>
                        <a:t>count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smtClean="0">
                          <a:solidFill>
                            <a:srgbClr val="000000"/>
                          </a:solidFill>
                          <a:effectLst/>
                          <a:latin typeface="Calibri" panose="020F0502020204030204" pitchFamily="34" charset="0"/>
                        </a:rPr>
                        <a:t>  y</a:t>
                      </a:r>
                      <a:endParaRPr lang="en-US"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smtClean="0">
                          <a:solidFill>
                            <a:srgbClr val="000000"/>
                          </a:solidFill>
                          <a:effectLst/>
                          <a:latin typeface="Calibri" panose="020F0502020204030204" pitchFamily="34" charset="0"/>
                        </a:rPr>
                        <a:t>  Weird</a:t>
                      </a:r>
                      <a:endParaRPr lang="en-US"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540">
                <a:tc>
                  <a:txBody>
                    <a:bodyPr/>
                    <a:lstStyle/>
                    <a:p>
                      <a:pPr algn="l" fontAlgn="b"/>
                      <a:r>
                        <a:rPr lang="en-US" sz="1100" b="0" i="0" u="none" strike="noStrike" dirty="0">
                          <a:solidFill>
                            <a:srgbClr val="000000"/>
                          </a:solidFill>
                          <a:effectLst/>
                          <a:latin typeface="Calibri" panose="020F0502020204030204" pitchFamily="34" charset="0"/>
                        </a:rPr>
                        <a:t>2,603,914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0</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DNS_RR_unknown_type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344">
                <a:tc>
                  <a:txBody>
                    <a:bodyPr/>
                    <a:lstStyle/>
                    <a:p>
                      <a:pPr algn="l" fontAlgn="b"/>
                      <a:r>
                        <a:rPr lang="en-US" sz="1100" b="0" i="0" u="none" strike="noStrike" dirty="0">
                          <a:solidFill>
                            <a:srgbClr val="000000"/>
                          </a:solidFill>
                          <a:effectLst/>
                          <a:latin typeface="Calibri" panose="020F0502020204030204" pitchFamily="34" charset="0"/>
                        </a:rPr>
                        <a:t>753,398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1</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fragment_with_DF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770">
                <a:tc>
                  <a:txBody>
                    <a:bodyPr/>
                    <a:lstStyle/>
                    <a:p>
                      <a:pPr algn="l" fontAlgn="b"/>
                      <a:r>
                        <a:rPr lang="en-US" sz="1100" b="0" i="0" u="none" strike="noStrike" dirty="0">
                          <a:solidFill>
                            <a:srgbClr val="000000"/>
                          </a:solidFill>
                          <a:effectLst/>
                          <a:latin typeface="Calibri" panose="020F0502020204030204" pitchFamily="34" charset="0"/>
                        </a:rPr>
                        <a:t>164,344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2</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bad_TCP_checksum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769">
                <a:tc>
                  <a:txBody>
                    <a:bodyPr/>
                    <a:lstStyle/>
                    <a:p>
                      <a:pPr algn="l" fontAlgn="b"/>
                      <a:r>
                        <a:rPr lang="en-US" sz="1100" b="0" i="0" u="none" strike="noStrike" dirty="0">
                          <a:solidFill>
                            <a:srgbClr val="000000"/>
                          </a:solidFill>
                          <a:effectLst/>
                          <a:latin typeface="Calibri" panose="020F0502020204030204" pitchFamily="34" charset="0"/>
                        </a:rPr>
                        <a:t>13,480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3</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DNS_RR_length_mismatch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740">
                <a:tc>
                  <a:txBody>
                    <a:bodyPr/>
                    <a:lstStyle/>
                    <a:p>
                      <a:pPr algn="l" fontAlgn="b"/>
                      <a:r>
                        <a:rPr lang="en-US" sz="1100" b="0" i="0" u="none" strike="noStrike" dirty="0">
                          <a:solidFill>
                            <a:srgbClr val="000000"/>
                          </a:solidFill>
                          <a:effectLst/>
                          <a:latin typeface="Calibri" panose="020F0502020204030204" pitchFamily="34" charset="0"/>
                        </a:rPr>
                        <a:t>14,214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4</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DNS_truncated_RR_rdlength_lt_len</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524">
                <a:tc>
                  <a:txBody>
                    <a:bodyPr/>
                    <a:lstStyle/>
                    <a:p>
                      <a:pPr algn="l" fontAlgn="b"/>
                      <a:r>
                        <a:rPr lang="en-US" sz="1100" b="0" i="0" u="none" strike="noStrike" dirty="0">
                          <a:solidFill>
                            <a:srgbClr val="000000"/>
                          </a:solidFill>
                          <a:effectLst/>
                          <a:latin typeface="Calibri" panose="020F0502020204030204" pitchFamily="34" charset="0"/>
                        </a:rPr>
                        <a:t>373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5</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premature_connection_reuse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344">
                <a:tc>
                  <a:txBody>
                    <a:bodyPr/>
                    <a:lstStyle/>
                    <a:p>
                      <a:pPr algn="l" fontAlgn="b"/>
                      <a:r>
                        <a:rPr lang="en-US" sz="1100" b="0" i="0" u="none" strike="noStrike" dirty="0">
                          <a:solidFill>
                            <a:srgbClr val="000000"/>
                          </a:solidFill>
                          <a:effectLst/>
                          <a:latin typeface="Calibri" panose="020F0502020204030204" pitchFamily="34" charset="0"/>
                        </a:rPr>
                        <a:t>13,474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6</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connection_originator_SYN_ack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770">
                <a:tc>
                  <a:txBody>
                    <a:bodyPr/>
                    <a:lstStyle/>
                    <a:p>
                      <a:pPr algn="l" fontAlgn="b"/>
                      <a:r>
                        <a:rPr lang="en-US" sz="1100" b="0" i="0" u="none" strike="noStrike" dirty="0">
                          <a:solidFill>
                            <a:srgbClr val="000000"/>
                          </a:solidFill>
                          <a:effectLst/>
                          <a:latin typeface="Calibri" panose="020F0502020204030204" pitchFamily="34" charset="0"/>
                        </a:rPr>
                        <a:t>9,502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7</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data_after_reset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195">
                <a:tc>
                  <a:txBody>
                    <a:bodyPr/>
                    <a:lstStyle/>
                    <a:p>
                      <a:pPr algn="l" fontAlgn="b"/>
                      <a:r>
                        <a:rPr lang="en-US" sz="1100" b="0" i="0" u="none" strike="noStrike" dirty="0">
                          <a:solidFill>
                            <a:srgbClr val="000000"/>
                          </a:solidFill>
                          <a:effectLst/>
                          <a:latin typeface="Calibri" panose="020F0502020204030204" pitchFamily="34" charset="0"/>
                        </a:rPr>
                        <a:t>27,133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8</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empty_http_request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194">
                <a:tc>
                  <a:txBody>
                    <a:bodyPr/>
                    <a:lstStyle/>
                    <a:p>
                      <a:pPr algn="l" fontAlgn="b"/>
                      <a:r>
                        <a:rPr lang="en-US" sz="1100" b="0" i="0" u="none" strike="noStrike" dirty="0">
                          <a:solidFill>
                            <a:srgbClr val="000000"/>
                          </a:solidFill>
                          <a:effectLst/>
                          <a:latin typeface="Calibri" panose="020F0502020204030204" pitchFamily="34" charset="0"/>
                        </a:rPr>
                        <a:t>26,255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9</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truncated_header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345">
                <a:tc>
                  <a:txBody>
                    <a:bodyPr/>
                    <a:lstStyle/>
                    <a:p>
                      <a:pPr algn="l" fontAlgn="b"/>
                      <a:r>
                        <a:rPr lang="en-US" sz="1100" b="0" i="0" u="none" strike="noStrike" dirty="0">
                          <a:solidFill>
                            <a:srgbClr val="000000"/>
                          </a:solidFill>
                          <a:effectLst/>
                          <a:latin typeface="Calibri" panose="020F0502020204030204" pitchFamily="34" charset="0"/>
                        </a:rPr>
                        <a:t>7,342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10</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Teredo_bubble_with_payload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769">
                <a:tc>
                  <a:txBody>
                    <a:bodyPr/>
                    <a:lstStyle/>
                    <a:p>
                      <a:pPr algn="l" fontAlgn="b"/>
                      <a:r>
                        <a:rPr lang="en-US" sz="1100" b="0" i="0" u="none" strike="noStrike" dirty="0" smtClean="0">
                          <a:solidFill>
                            <a:srgbClr val="000000"/>
                          </a:solidFill>
                          <a:effectLst/>
                          <a:latin typeface="Calibri" panose="020F0502020204030204" pitchFamily="34" charset="0"/>
                        </a:rPr>
                        <a:t>2</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88</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HTTP_content_range_unknown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966">
                <a:tc>
                  <a:txBody>
                    <a:bodyPr/>
                    <a:lstStyle/>
                    <a:p>
                      <a:pPr algn="l" fontAlgn="b"/>
                      <a:r>
                        <a:rPr lang="en-US"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89</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smtp_unmatched_end_of_data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98">
                <a:tc>
                  <a:txBody>
                    <a:bodyPr/>
                    <a:lstStyle/>
                    <a:p>
                      <a:pPr algn="l" fontAlgn="b"/>
                      <a:r>
                        <a:rPr lang="en-U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90</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bad_IP_checksum_in_tunnel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209">
                <a:tc>
                  <a:txBody>
                    <a:bodyPr/>
                    <a:lstStyle/>
                    <a:p>
                      <a:pPr algn="l" fontAlgn="b"/>
                      <a:r>
                        <a:rPr lang="en-U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91</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bad_TCP_header_len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164">
                <a:tc>
                  <a:txBody>
                    <a:bodyPr/>
                    <a:lstStyle/>
                    <a:p>
                      <a:pPr algn="l" fontAlgn="b"/>
                      <a:r>
                        <a:rPr lang="en-US"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 92</a:t>
                      </a:r>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fragment_size_inconsistency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 Placeholder 5"/>
          <p:cNvSpPr>
            <a:spLocks noGrp="1"/>
          </p:cNvSpPr>
          <p:nvPr>
            <p:ph type="body" sz="quarter" idx="10"/>
          </p:nvPr>
        </p:nvSpPr>
        <p:spPr>
          <a:xfrm>
            <a:off x="6229936" y="4149404"/>
            <a:ext cx="2893008" cy="338554"/>
          </a:xfrm>
          <a:prstGeom prst="rect">
            <a:avLst/>
          </a:prstGeom>
        </p:spPr>
        <p:txBody>
          <a:bodyPr wrap="square">
            <a:spAutoFit/>
          </a:bodyPr>
          <a:lstStyle/>
          <a:p>
            <a:pPr marL="0" indent="0">
              <a:buNone/>
            </a:pPr>
            <a:r>
              <a:rPr lang="en-US" sz="1600" dirty="0">
                <a:solidFill>
                  <a:srgbClr val="000000"/>
                </a:solidFill>
                <a:latin typeface="Calibri" panose="020F0502020204030204" pitchFamily="34" charset="0"/>
              </a:rPr>
              <a:t>Total plotted </a:t>
            </a:r>
            <a:r>
              <a:rPr lang="en-US" sz="1600" dirty="0" smtClean="0">
                <a:solidFill>
                  <a:srgbClr val="000000"/>
                </a:solidFill>
                <a:latin typeface="Calibri" panose="020F0502020204030204" pitchFamily="34" charset="0"/>
              </a:rPr>
              <a:t>notices:</a:t>
            </a:r>
            <a:r>
              <a:rPr lang="en-US" sz="1600" dirty="0" smtClean="0"/>
              <a:t> 3,847,532</a:t>
            </a:r>
            <a:endParaRPr lang="en-US" sz="1600" dirty="0"/>
          </a:p>
        </p:txBody>
      </p:sp>
      <p:sp>
        <p:nvSpPr>
          <p:cNvPr id="7" name="Rectangle 6"/>
          <p:cNvSpPr/>
          <p:nvPr/>
        </p:nvSpPr>
        <p:spPr>
          <a:xfrm>
            <a:off x="481631" y="896271"/>
            <a:ext cx="5172293" cy="2599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81631" y="3499406"/>
            <a:ext cx="5172293" cy="3187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0845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266" y="0"/>
            <a:ext cx="8778502" cy="682906"/>
          </a:xfrm>
        </p:spPr>
        <p:txBody>
          <a:bodyPr/>
          <a:lstStyle/>
          <a:p>
            <a:pPr algn="ctr"/>
            <a:r>
              <a:rPr lang="en-US" sz="3200" dirty="0">
                <a:latin typeface="Calibri" panose="020F0502020204030204" pitchFamily="34" charset="0"/>
                <a:ea typeface="Helvetica Light"/>
                <a:cs typeface="Helvetica Light"/>
              </a:rPr>
              <a:t>University’s Profile #After</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70" y="481137"/>
            <a:ext cx="5787341" cy="424386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863325671"/>
              </p:ext>
            </p:extLst>
          </p:nvPr>
        </p:nvGraphicFramePr>
        <p:xfrm>
          <a:off x="6157732" y="487712"/>
          <a:ext cx="2905245" cy="3767831"/>
        </p:xfrm>
        <a:graphic>
          <a:graphicData uri="http://schemas.openxmlformats.org/drawingml/2006/table">
            <a:tbl>
              <a:tblPr/>
              <a:tblGrid>
                <a:gridCol w="529249"/>
                <a:gridCol w="254463"/>
                <a:gridCol w="2121533"/>
              </a:tblGrid>
              <a:tr h="221672">
                <a:tc>
                  <a:txBody>
                    <a:bodyPr/>
                    <a:lstStyle/>
                    <a:p>
                      <a:pPr algn="l" fontAlgn="b"/>
                      <a:r>
                        <a:rPr lang="en-US" sz="1200" b="1" i="0" u="none" strike="noStrike" dirty="0" smtClean="0">
                          <a:solidFill>
                            <a:srgbClr val="000000"/>
                          </a:solidFill>
                          <a:effectLst/>
                          <a:latin typeface="Calibri" panose="020F0502020204030204" pitchFamily="34" charset="0"/>
                        </a:rPr>
                        <a:t> count</a:t>
                      </a:r>
                      <a:endParaRPr lang="en-US" sz="12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smtClean="0">
                          <a:solidFill>
                            <a:srgbClr val="000000"/>
                          </a:solidFill>
                          <a:effectLst/>
                          <a:latin typeface="Calibri" panose="020F0502020204030204" pitchFamily="34" charset="0"/>
                        </a:rPr>
                        <a:t>  y</a:t>
                      </a:r>
                      <a:endParaRPr lang="en-US" sz="12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smtClean="0">
                          <a:solidFill>
                            <a:srgbClr val="000000"/>
                          </a:solidFill>
                          <a:effectLst/>
                          <a:latin typeface="Calibri" panose="020F0502020204030204" pitchFamily="34" charset="0"/>
                        </a:rPr>
                        <a:t>  Weird</a:t>
                      </a:r>
                      <a:endParaRPr lang="en-US" sz="12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2">
                <a:tc>
                  <a:txBody>
                    <a:bodyPr/>
                    <a:lstStyle/>
                    <a:p>
                      <a:pPr algn="l" fontAlgn="b"/>
                      <a:r>
                        <a:rPr lang="en-US" sz="1200" b="0" i="0" u="none" strike="noStrike" dirty="0">
                          <a:solidFill>
                            <a:srgbClr val="000000"/>
                          </a:solidFill>
                          <a:effectLst/>
                          <a:latin typeface="Calibri" panose="020F0502020204030204" pitchFamily="34" charset="0"/>
                        </a:rPr>
                        <a:t>4,048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0</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unknown_SIP_method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2">
                <a:tc>
                  <a:txBody>
                    <a:bodyPr/>
                    <a:lstStyle/>
                    <a:p>
                      <a:pPr algn="l" fontAlgn="b"/>
                      <a:r>
                        <a:rPr lang="en-US" sz="1200" b="0" i="0" u="none" strike="noStrike" dirty="0">
                          <a:solidFill>
                            <a:srgbClr val="000000"/>
                          </a:solidFill>
                          <a:effectLst/>
                          <a:latin typeface="Calibri" panose="020F0502020204030204" pitchFamily="34" charset="0"/>
                        </a:rPr>
                        <a:t>4,433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1</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inflate_failed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2">
                <a:tc>
                  <a:txBody>
                    <a:bodyPr/>
                    <a:lstStyle/>
                    <a:p>
                      <a:pPr algn="l" fontAlgn="b"/>
                      <a:r>
                        <a:rPr lang="en-US" sz="1200" b="0" i="0" u="none" strike="noStrike" dirty="0">
                          <a:solidFill>
                            <a:srgbClr val="000000"/>
                          </a:solidFill>
                          <a:effectLst/>
                          <a:latin typeface="Calibri" panose="020F0502020204030204" pitchFamily="34" charset="0"/>
                        </a:rPr>
                        <a:t>141,307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2</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data_after_reset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2">
                <a:tc>
                  <a:txBody>
                    <a:bodyPr/>
                    <a:lstStyle/>
                    <a:p>
                      <a:pPr algn="l" fontAlgn="b"/>
                      <a:r>
                        <a:rPr lang="en-US" sz="1200" b="0" i="0" u="none" strike="noStrike" dirty="0">
                          <a:solidFill>
                            <a:srgbClr val="000000"/>
                          </a:solidFill>
                          <a:effectLst/>
                          <a:latin typeface="Calibri" panose="020F0502020204030204" pitchFamily="34" charset="0"/>
                        </a:rPr>
                        <a:t>99,757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3</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bad_TCP_checksum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2">
                <a:tc>
                  <a:txBody>
                    <a:bodyPr/>
                    <a:lstStyle/>
                    <a:p>
                      <a:pPr algn="l" fontAlgn="b"/>
                      <a:r>
                        <a:rPr lang="en-US" sz="1200" b="0" i="0" u="none" strike="noStrike" dirty="0">
                          <a:solidFill>
                            <a:srgbClr val="000000"/>
                          </a:solidFill>
                          <a:effectLst/>
                          <a:latin typeface="Calibri" panose="020F0502020204030204" pitchFamily="34" charset="0"/>
                        </a:rPr>
                        <a:t>52,007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4</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SYN_seq_jump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2">
                <a:tc>
                  <a:txBody>
                    <a:bodyPr/>
                    <a:lstStyle/>
                    <a:p>
                      <a:pPr algn="l" fontAlgn="b"/>
                      <a:r>
                        <a:rPr lang="en-US" sz="1200" b="0" i="0" u="none" strike="noStrike" dirty="0">
                          <a:solidFill>
                            <a:srgbClr val="000000"/>
                          </a:solidFill>
                          <a:effectLst/>
                          <a:latin typeface="Calibri" panose="020F0502020204030204" pitchFamily="34" charset="0"/>
                        </a:rPr>
                        <a:t>41743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5</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DNS_Conn_count_too_large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079">
                <a:tc>
                  <a:txBody>
                    <a:bodyPr/>
                    <a:lstStyle/>
                    <a:p>
                      <a:pPr algn="l" fontAlgn="b"/>
                      <a:r>
                        <a:rPr lang="en-US" sz="1200" b="0" i="0" u="none" strike="noStrike" dirty="0">
                          <a:solidFill>
                            <a:srgbClr val="000000"/>
                          </a:solidFill>
                          <a:effectLst/>
                          <a:latin typeface="Calibri" panose="020F0502020204030204" pitchFamily="34" charset="0"/>
                        </a:rPr>
                        <a:t>2,584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6</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above_hole_data_without_any_acks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2">
                <a:tc>
                  <a:txBody>
                    <a:bodyPr/>
                    <a:lstStyle/>
                    <a:p>
                      <a:pPr algn="l" fontAlgn="b"/>
                      <a:r>
                        <a:rPr lang="en-US" sz="1200" b="0" i="0" u="none" strike="noStrike" dirty="0">
                          <a:solidFill>
                            <a:srgbClr val="000000"/>
                          </a:solidFill>
                          <a:effectLst/>
                          <a:latin typeface="Calibri" panose="020F0502020204030204" pitchFamily="34" charset="0"/>
                        </a:rPr>
                        <a:t>24,120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7</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DNS_RR_length_mismatch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2">
                <a:tc>
                  <a:txBody>
                    <a:bodyPr/>
                    <a:lstStyle/>
                    <a:p>
                      <a:pPr algn="l" fontAlgn="b"/>
                      <a:r>
                        <a:rPr lang="en-US" sz="1200" b="0" i="0" u="none" strike="noStrike" dirty="0">
                          <a:solidFill>
                            <a:srgbClr val="000000"/>
                          </a:solidFill>
                          <a:effectLst/>
                          <a:latin typeface="Calibri" panose="020F0502020204030204" pitchFamily="34" charset="0"/>
                        </a:rPr>
                        <a:t>25,876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8</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DNS_truncated_RR_rdlength_lt_len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2">
                <a:tc>
                  <a:txBody>
                    <a:bodyPr/>
                    <a:lstStyle/>
                    <a:p>
                      <a:pPr algn="l" fontAlgn="b"/>
                      <a:r>
                        <a:rPr lang="en-US" sz="1200" b="0" i="0" u="none" strike="noStrike" dirty="0">
                          <a:solidFill>
                            <a:srgbClr val="000000"/>
                          </a:solidFill>
                          <a:effectLst/>
                          <a:latin typeface="Calibri" panose="020F0502020204030204" pitchFamily="34" charset="0"/>
                        </a:rPr>
                        <a:t>11,749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9</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data_before_established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2">
                <a:tc>
                  <a:txBody>
                    <a:bodyPr/>
                    <a:lstStyle/>
                    <a:p>
                      <a:pPr algn="l" fontAlgn="b"/>
                      <a:r>
                        <a:rPr lang="en-US" sz="1200" b="0" i="0" u="none" strike="noStrike" dirty="0">
                          <a:solidFill>
                            <a:srgbClr val="000000"/>
                          </a:solidFill>
                          <a:effectLst/>
                          <a:latin typeface="Calibri" panose="020F0502020204030204" pitchFamily="34" charset="0"/>
                        </a:rPr>
                        <a:t>52,388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10</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SYN_with_data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2">
                <a:tc>
                  <a:txBody>
                    <a:bodyPr/>
                    <a:lstStyle/>
                    <a:p>
                      <a:pPr algn="l" fontAlgn="b"/>
                      <a:r>
                        <a:rPr lang="en-US" sz="12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93</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unexpected_multiple_HTTP_reqs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2">
                <a:tc>
                  <a:txBody>
                    <a:bodyPr/>
                    <a:lstStyle/>
                    <a:p>
                      <a:pPr algn="l" fontAlgn="b"/>
                      <a:r>
                        <a:rPr lang="en-US" sz="12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94</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UDP_datagram_length_mismatch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2">
                <a:tc>
                  <a:txBody>
                    <a:bodyPr/>
                    <a:lstStyle/>
                    <a:p>
                      <a:pPr algn="l" fontAlgn="b"/>
                      <a:r>
                        <a:rPr lang="en-US" sz="12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95</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ssh_unknown_kex_algorithm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2">
                <a:tc>
                  <a:txBody>
                    <a:bodyPr/>
                    <a:lstStyle/>
                    <a:p>
                      <a:pPr algn="l" fontAlgn="b"/>
                      <a:r>
                        <a:rPr lang="en-US" sz="12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96</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unknown_protocol_7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2">
                <a:tc>
                  <a:txBody>
                    <a:bodyPr/>
                    <a:lstStyle/>
                    <a:p>
                      <a:pPr algn="l" fontAlgn="b"/>
                      <a:r>
                        <a:rPr lang="en-US" sz="12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panose="020F0502020204030204" pitchFamily="34" charset="0"/>
                        </a:rPr>
                        <a:t> 97</a:t>
                      </a:r>
                      <a:endParaRPr lang="en-US" sz="1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TCP_christmas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489768" y="1189343"/>
            <a:ext cx="5019781" cy="2151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89768" y="3460602"/>
            <a:ext cx="5019781" cy="4213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157732" y="4270708"/>
            <a:ext cx="3057247" cy="338554"/>
          </a:xfrm>
          <a:prstGeom prst="rect">
            <a:avLst/>
          </a:prstGeom>
        </p:spPr>
        <p:txBody>
          <a:bodyPr wrap="square">
            <a:spAutoFit/>
          </a:bodyPr>
          <a:lstStyle/>
          <a:p>
            <a:r>
              <a:rPr lang="en-US" sz="1600" dirty="0">
                <a:solidFill>
                  <a:srgbClr val="000000"/>
                </a:solidFill>
                <a:latin typeface="Calibri" panose="020F0502020204030204" pitchFamily="34" charset="0"/>
              </a:rPr>
              <a:t>Total plotted </a:t>
            </a:r>
            <a:r>
              <a:rPr lang="en-US" sz="1600" dirty="0" smtClean="0">
                <a:solidFill>
                  <a:srgbClr val="000000"/>
                </a:solidFill>
                <a:latin typeface="Calibri" panose="020F0502020204030204" pitchFamily="34" charset="0"/>
              </a:rPr>
              <a:t>notices:</a:t>
            </a:r>
            <a:r>
              <a:rPr lang="en-US" sz="1600" dirty="0" smtClean="0"/>
              <a:t> </a:t>
            </a:r>
            <a:r>
              <a:rPr lang="en-US" sz="1600" dirty="0">
                <a:solidFill>
                  <a:srgbClr val="000000"/>
                </a:solidFill>
                <a:latin typeface="Calibri" panose="020F0502020204030204" pitchFamily="34" charset="0"/>
              </a:rPr>
              <a:t>752,977</a:t>
            </a:r>
            <a:r>
              <a:rPr lang="en-US" sz="1600" dirty="0"/>
              <a:t> </a:t>
            </a:r>
          </a:p>
        </p:txBody>
      </p:sp>
    </p:spTree>
    <p:extLst>
      <p:ext uri="{BB962C8B-B14F-4D97-AF65-F5344CB8AC3E}">
        <p14:creationId xmlns:p14="http://schemas.microsoft.com/office/powerpoint/2010/main" val="2491661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02191" y="1122893"/>
            <a:ext cx="6105378" cy="3391442"/>
          </a:xfrm>
        </p:spPr>
        <p:txBody>
          <a:bodyPr/>
          <a:lstStyle/>
          <a:p>
            <a:r>
              <a:rPr lang="en-US" sz="2400" i="1" dirty="0">
                <a:latin typeface="Calibri" panose="020F0502020204030204" pitchFamily="34" charset="0"/>
              </a:rPr>
              <a:t>Thanks to the </a:t>
            </a:r>
            <a:r>
              <a:rPr lang="en-US" sz="2400" i="1" dirty="0" smtClean="0">
                <a:latin typeface="Calibri" panose="020F0502020204030204" pitchFamily="34" charset="0"/>
              </a:rPr>
              <a:t>EDUCAUSE Team </a:t>
            </a:r>
            <a:r>
              <a:rPr lang="en-US" sz="2400" i="1" dirty="0">
                <a:latin typeface="Calibri" panose="020F0502020204030204" pitchFamily="34" charset="0"/>
              </a:rPr>
              <a:t>for the support, </a:t>
            </a:r>
            <a:r>
              <a:rPr lang="en-US" sz="2400" i="1" dirty="0" smtClean="0">
                <a:latin typeface="Calibri" panose="020F0502020204030204" pitchFamily="34" charset="0"/>
              </a:rPr>
              <a:t>and </a:t>
            </a:r>
            <a:r>
              <a:rPr lang="en-US" sz="2400" i="1" dirty="0">
                <a:latin typeface="Calibri" panose="020F0502020204030204" pitchFamily="34" charset="0"/>
              </a:rPr>
              <a:t>for the opportunity to be a presenter at </a:t>
            </a:r>
            <a:r>
              <a:rPr lang="en-US" sz="2400" i="1" dirty="0" smtClean="0">
                <a:latin typeface="Calibri" panose="020F0502020204030204" pitchFamily="34" charset="0"/>
              </a:rPr>
              <a:t>SPC’19!</a:t>
            </a:r>
          </a:p>
          <a:p>
            <a:r>
              <a:rPr lang="en-US" sz="2400" i="1" dirty="0" smtClean="0">
                <a:latin typeface="Calibri" panose="020F0502020204030204" pitchFamily="34" charset="0"/>
              </a:rPr>
              <a:t>Thanks everyone for your time and interest!</a:t>
            </a:r>
          </a:p>
        </p:txBody>
      </p:sp>
      <p:sp>
        <p:nvSpPr>
          <p:cNvPr id="3" name="Title 2"/>
          <p:cNvSpPr>
            <a:spLocks noGrp="1"/>
          </p:cNvSpPr>
          <p:nvPr>
            <p:ph type="title"/>
          </p:nvPr>
        </p:nvSpPr>
        <p:spPr>
          <a:xfrm>
            <a:off x="184266" y="9050"/>
            <a:ext cx="8778502" cy="860258"/>
          </a:xfrm>
        </p:spPr>
        <p:txBody>
          <a:bodyPr/>
          <a:lstStyle/>
          <a:p>
            <a:pPr algn="ctr"/>
            <a:r>
              <a:rPr lang="en-US" sz="3600" dirty="0">
                <a:solidFill>
                  <a:srgbClr val="0070C0"/>
                </a:solidFill>
                <a:latin typeface="Calibri" panose="020F0502020204030204" pitchFamily="34" charset="0"/>
              </a:rPr>
              <a:t>Acknowledgements</a:t>
            </a:r>
            <a:r>
              <a:rPr lang="en-US" sz="3600" dirty="0">
                <a:latin typeface="Calibri" panose="020F0502020204030204" pitchFamily="34" charset="0"/>
              </a:rPr>
              <a:t> </a:t>
            </a:r>
            <a:r>
              <a:rPr lang="en-US" sz="3600" dirty="0">
                <a:solidFill>
                  <a:schemeClr val="accent4"/>
                </a:solidFill>
                <a:latin typeface="Calibri" panose="020F0502020204030204" pitchFamily="34" charset="0"/>
                <a:sym typeface="Wingdings" panose="05000000000000000000" pitchFamily="2" charset="2"/>
              </a:rPr>
              <a:t></a:t>
            </a:r>
            <a:endParaRPr lang="en-US" sz="3600" dirty="0"/>
          </a:p>
        </p:txBody>
      </p:sp>
    </p:spTree>
    <p:extLst>
      <p:ext uri="{BB962C8B-B14F-4D97-AF65-F5344CB8AC3E}">
        <p14:creationId xmlns:p14="http://schemas.microsoft.com/office/powerpoint/2010/main" val="320735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B0FB3AB-CE8E-8E49-B6A8-CC97C5793A9A}"/>
              </a:ext>
            </a:extLst>
          </p:cNvPr>
          <p:cNvSpPr>
            <a:spLocks noGrp="1"/>
          </p:cNvSpPr>
          <p:nvPr>
            <p:ph type="title"/>
          </p:nvPr>
        </p:nvSpPr>
        <p:spPr/>
        <p:txBody>
          <a:bodyPr/>
          <a:lstStyle/>
          <a:p>
            <a:r>
              <a:rPr lang="en-US" dirty="0"/>
              <a:t>Session Evaluations</a:t>
            </a:r>
            <a:br>
              <a:rPr lang="en-US" dirty="0"/>
            </a:br>
            <a:r>
              <a:rPr lang="en-US" sz="2000" dirty="0"/>
              <a:t>There are two ways to access the session and presenter evaluations:</a:t>
            </a:r>
            <a:endParaRPr lang="en-US" dirty="0"/>
          </a:p>
        </p:txBody>
      </p:sp>
      <p:sp>
        <p:nvSpPr>
          <p:cNvPr id="4" name="Content Placeholder 2">
            <a:extLst>
              <a:ext uri="{FF2B5EF4-FFF2-40B4-BE49-F238E27FC236}">
                <a16:creationId xmlns="" xmlns:a16="http://schemas.microsoft.com/office/drawing/2014/main" id="{4C264F12-82BE-40B8-9995-DA45B3DAEDDF}"/>
              </a:ext>
            </a:extLst>
          </p:cNvPr>
          <p:cNvSpPr>
            <a:spLocks noGrp="1"/>
          </p:cNvSpPr>
          <p:nvPr>
            <p:ph type="body" sz="quarter" idx="10"/>
          </p:nvPr>
        </p:nvSpPr>
        <p:spPr>
          <a:xfrm>
            <a:off x="184266" y="1354488"/>
            <a:ext cx="8778875" cy="3392487"/>
          </a:xfrm>
        </p:spPr>
        <p:txBody>
          <a:bodyPr/>
          <a:lstStyle/>
          <a:p>
            <a:pPr marL="0" indent="0">
              <a:buNone/>
            </a:pPr>
            <a:r>
              <a:rPr lang="en-US" sz="4000" dirty="0">
                <a:solidFill>
                  <a:schemeClr val="tx1">
                    <a:lumMod val="50000"/>
                    <a:lumOff val="50000"/>
                  </a:schemeClr>
                </a:solidFill>
              </a:rPr>
              <a:t>1</a:t>
            </a:r>
          </a:p>
          <a:p>
            <a:pPr marL="0" indent="0">
              <a:buNone/>
            </a:pPr>
            <a:endParaRPr lang="en-US" dirty="0">
              <a:solidFill>
                <a:schemeClr val="tx1">
                  <a:lumMod val="50000"/>
                  <a:lumOff val="50000"/>
                </a:schemeClr>
              </a:solidFill>
            </a:endParaRPr>
          </a:p>
          <a:p>
            <a:pPr marL="0" indent="0">
              <a:buNone/>
            </a:pPr>
            <a:r>
              <a:rPr lang="en-US" sz="4000" dirty="0">
                <a:solidFill>
                  <a:schemeClr val="tx1">
                    <a:lumMod val="50000"/>
                    <a:lumOff val="50000"/>
                  </a:schemeClr>
                </a:solidFill>
              </a:rPr>
              <a:t>2</a:t>
            </a:r>
            <a:endParaRPr lang="en-US" sz="4000" dirty="0"/>
          </a:p>
        </p:txBody>
      </p:sp>
      <p:sp>
        <p:nvSpPr>
          <p:cNvPr id="5" name="TextBox 4">
            <a:extLst>
              <a:ext uri="{FF2B5EF4-FFF2-40B4-BE49-F238E27FC236}">
                <a16:creationId xmlns="" xmlns:a16="http://schemas.microsoft.com/office/drawing/2014/main" id="{681F1702-74C7-4182-A974-2CFAA46DFC39}"/>
              </a:ext>
            </a:extLst>
          </p:cNvPr>
          <p:cNvSpPr txBox="1"/>
          <p:nvPr/>
        </p:nvSpPr>
        <p:spPr>
          <a:xfrm>
            <a:off x="664051" y="1566865"/>
            <a:ext cx="2771747" cy="584775"/>
          </a:xfrm>
          <a:prstGeom prst="rect">
            <a:avLst/>
          </a:prstGeom>
          <a:noFill/>
        </p:spPr>
        <p:txBody>
          <a:bodyPr wrap="square" rtlCol="0">
            <a:spAutoFit/>
          </a:bodyPr>
          <a:lstStyle/>
          <a:p>
            <a:r>
              <a:rPr lang="en-US" sz="1600" dirty="0">
                <a:solidFill>
                  <a:schemeClr val="tx1">
                    <a:lumMod val="65000"/>
                    <a:lumOff val="35000"/>
                  </a:schemeClr>
                </a:solidFill>
              </a:rPr>
              <a:t>In the online agenda, click on the “</a:t>
            </a:r>
            <a:r>
              <a:rPr lang="en-US" sz="1600" dirty="0">
                <a:solidFill>
                  <a:srgbClr val="B7002B"/>
                </a:solidFill>
              </a:rPr>
              <a:t>Evaluate Session</a:t>
            </a:r>
            <a:r>
              <a:rPr lang="en-US" sz="1600" dirty="0">
                <a:solidFill>
                  <a:schemeClr val="tx1">
                    <a:lumMod val="65000"/>
                    <a:lumOff val="35000"/>
                  </a:schemeClr>
                </a:solidFill>
              </a:rPr>
              <a:t>” link</a:t>
            </a:r>
          </a:p>
        </p:txBody>
      </p:sp>
      <p:sp>
        <p:nvSpPr>
          <p:cNvPr id="6" name="TextBox 5">
            <a:extLst>
              <a:ext uri="{FF2B5EF4-FFF2-40B4-BE49-F238E27FC236}">
                <a16:creationId xmlns="" xmlns:a16="http://schemas.microsoft.com/office/drawing/2014/main" id="{98414618-C1CC-4815-999E-88230CCBAEBA}"/>
              </a:ext>
            </a:extLst>
          </p:cNvPr>
          <p:cNvSpPr txBox="1"/>
          <p:nvPr/>
        </p:nvSpPr>
        <p:spPr>
          <a:xfrm>
            <a:off x="664051" y="2914147"/>
            <a:ext cx="2816353" cy="1323439"/>
          </a:xfrm>
          <a:prstGeom prst="rect">
            <a:avLst/>
          </a:prstGeom>
          <a:noFill/>
        </p:spPr>
        <p:txBody>
          <a:bodyPr wrap="square" rtlCol="0">
            <a:spAutoFit/>
          </a:bodyPr>
          <a:lstStyle/>
          <a:p>
            <a:r>
              <a:rPr lang="en-US" sz="1600" dirty="0">
                <a:solidFill>
                  <a:schemeClr val="tx1">
                    <a:lumMod val="65000"/>
                    <a:lumOff val="35000"/>
                  </a:schemeClr>
                </a:solidFill>
              </a:rPr>
              <a:t>From the mobile app, click on the session you want from the schedule &gt; then click the associated resources &gt; and the </a:t>
            </a:r>
            <a:r>
              <a:rPr lang="en-US" sz="1600" dirty="0">
                <a:solidFill>
                  <a:srgbClr val="B7002B"/>
                </a:solidFill>
              </a:rPr>
              <a:t>evaluation</a:t>
            </a:r>
            <a:r>
              <a:rPr lang="en-US" sz="1600" dirty="0"/>
              <a:t> </a:t>
            </a:r>
            <a:r>
              <a:rPr lang="en-US" sz="1600" dirty="0">
                <a:solidFill>
                  <a:schemeClr val="tx1">
                    <a:lumMod val="65000"/>
                    <a:lumOff val="35000"/>
                  </a:schemeClr>
                </a:solidFill>
              </a:rPr>
              <a:t>will pop up in the list</a:t>
            </a:r>
          </a:p>
        </p:txBody>
      </p:sp>
      <p:pic>
        <p:nvPicPr>
          <p:cNvPr id="7" name="Picture 6">
            <a:extLst>
              <a:ext uri="{FF2B5EF4-FFF2-40B4-BE49-F238E27FC236}">
                <a16:creationId xmlns="" xmlns:a16="http://schemas.microsoft.com/office/drawing/2014/main" id="{E7E21F13-B5A8-4505-8F3F-D1D648241D62}"/>
              </a:ext>
            </a:extLst>
          </p:cNvPr>
          <p:cNvPicPr>
            <a:picLocks noChangeAspect="1"/>
          </p:cNvPicPr>
          <p:nvPr/>
        </p:nvPicPr>
        <p:blipFill>
          <a:blip r:embed="rId3"/>
          <a:stretch>
            <a:fillRect/>
          </a:stretch>
        </p:blipFill>
        <p:spPr>
          <a:xfrm>
            <a:off x="3659207" y="1260071"/>
            <a:ext cx="4801130" cy="1250018"/>
          </a:xfrm>
          <a:prstGeom prst="rect">
            <a:avLst/>
          </a:prstGeom>
        </p:spPr>
      </p:pic>
      <p:pic>
        <p:nvPicPr>
          <p:cNvPr id="8" name="Picture 7">
            <a:extLst>
              <a:ext uri="{FF2B5EF4-FFF2-40B4-BE49-F238E27FC236}">
                <a16:creationId xmlns="" xmlns:a16="http://schemas.microsoft.com/office/drawing/2014/main" id="{D6ED1B80-71E6-4790-ACC2-375F962D6D58}"/>
              </a:ext>
            </a:extLst>
          </p:cNvPr>
          <p:cNvPicPr>
            <a:picLocks noChangeAspect="1"/>
          </p:cNvPicPr>
          <p:nvPr/>
        </p:nvPicPr>
        <p:blipFill>
          <a:blip r:embed="rId4"/>
          <a:stretch>
            <a:fillRect/>
          </a:stretch>
        </p:blipFill>
        <p:spPr>
          <a:xfrm>
            <a:off x="3659207" y="2662058"/>
            <a:ext cx="4801130" cy="1932948"/>
          </a:xfrm>
          <a:prstGeom prst="rect">
            <a:avLst/>
          </a:prstGeom>
        </p:spPr>
      </p:pic>
    </p:spTree>
    <p:extLst>
      <p:ext uri="{BB962C8B-B14F-4D97-AF65-F5344CB8AC3E}">
        <p14:creationId xmlns:p14="http://schemas.microsoft.com/office/powerpoint/2010/main" val="392157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CDA4776-9CE5-3C45-B3F9-244128441950}"/>
              </a:ext>
            </a:extLst>
          </p:cNvPr>
          <p:cNvSpPr>
            <a:spLocks noGrp="1"/>
          </p:cNvSpPr>
          <p:nvPr>
            <p:ph type="body" sz="quarter" idx="10"/>
          </p:nvPr>
        </p:nvSpPr>
        <p:spPr>
          <a:xfrm>
            <a:off x="1655180" y="1097257"/>
            <a:ext cx="6609056" cy="3370834"/>
          </a:xfrm>
        </p:spPr>
        <p:txBody>
          <a:bodyPr/>
          <a:lstStyle/>
          <a:p>
            <a:pPr>
              <a:buSzPct val="75000"/>
              <a:defRPr sz="1800"/>
            </a:pPr>
            <a:r>
              <a:rPr lang="en-US" sz="2400" dirty="0">
                <a:sym typeface="Helvetica Light"/>
              </a:rPr>
              <a:t>What is Weird in </a:t>
            </a:r>
            <a:r>
              <a:rPr lang="en-US" sz="2400" dirty="0" smtClean="0">
                <a:sym typeface="Helvetica Light"/>
              </a:rPr>
              <a:t>Zeek?</a:t>
            </a:r>
            <a:endParaRPr lang="en-US" sz="2400" dirty="0">
              <a:sym typeface="Helvetica Light"/>
            </a:endParaRPr>
          </a:p>
          <a:p>
            <a:pPr>
              <a:buSzPct val="75000"/>
              <a:defRPr sz="1800"/>
            </a:pPr>
            <a:r>
              <a:rPr lang="en-US" sz="2400" dirty="0">
                <a:sym typeface="Helvetica Light"/>
              </a:rPr>
              <a:t>Motivation </a:t>
            </a:r>
          </a:p>
          <a:p>
            <a:pPr>
              <a:buSzPct val="75000"/>
              <a:defRPr sz="1800"/>
            </a:pPr>
            <a:r>
              <a:rPr lang="en-US" sz="2400" dirty="0">
                <a:sym typeface="Helvetica Light"/>
              </a:rPr>
              <a:t>Types of Weirds in </a:t>
            </a:r>
            <a:r>
              <a:rPr lang="en-US" sz="2400" dirty="0" smtClean="0">
                <a:sym typeface="Helvetica Light"/>
              </a:rPr>
              <a:t>Zeek?</a:t>
            </a:r>
            <a:endParaRPr lang="en-US" sz="2400" dirty="0">
              <a:sym typeface="Helvetica Light"/>
            </a:endParaRPr>
          </a:p>
          <a:p>
            <a:pPr>
              <a:buSzPct val="75000"/>
              <a:defRPr sz="1800"/>
            </a:pPr>
            <a:r>
              <a:rPr lang="en-US" sz="2400" dirty="0">
                <a:sym typeface="Helvetica Light"/>
              </a:rPr>
              <a:t>Where to find Weirds?</a:t>
            </a:r>
          </a:p>
          <a:p>
            <a:pPr>
              <a:buSzPct val="75000"/>
              <a:defRPr sz="1800"/>
            </a:pPr>
            <a:r>
              <a:rPr lang="en-US" sz="2400" dirty="0">
                <a:sym typeface="Helvetica Light"/>
              </a:rPr>
              <a:t>Deep dive into top most triggered Weirds</a:t>
            </a:r>
          </a:p>
          <a:p>
            <a:pPr>
              <a:buSzPct val="75000"/>
              <a:defRPr sz="1800"/>
            </a:pPr>
            <a:r>
              <a:rPr lang="en-US" sz="2400" dirty="0">
                <a:sym typeface="Helvetica Light"/>
              </a:rPr>
              <a:t>Summary</a:t>
            </a:r>
          </a:p>
          <a:p>
            <a:pPr>
              <a:buSzPct val="75000"/>
              <a:defRPr sz="1800"/>
            </a:pPr>
            <a:r>
              <a:rPr lang="en-US" sz="2400" dirty="0">
                <a:sym typeface="Helvetica Light"/>
              </a:rPr>
              <a:t>University’s Weird </a:t>
            </a:r>
            <a:r>
              <a:rPr lang="en-US" sz="2400" dirty="0" smtClean="0">
                <a:sym typeface="Helvetica Light"/>
              </a:rPr>
              <a:t>Profile</a:t>
            </a:r>
            <a:endParaRPr lang="en-US" sz="2400" dirty="0">
              <a:sym typeface="Helvetica Light"/>
            </a:endParaRPr>
          </a:p>
        </p:txBody>
      </p:sp>
      <p:sp>
        <p:nvSpPr>
          <p:cNvPr id="3" name="Title 2">
            <a:extLst>
              <a:ext uri="{FF2B5EF4-FFF2-40B4-BE49-F238E27FC236}">
                <a16:creationId xmlns="" xmlns:a16="http://schemas.microsoft.com/office/drawing/2014/main" id="{AF4DA4A8-6F7E-A34F-A7B5-EB9DE3297207}"/>
              </a:ext>
            </a:extLst>
          </p:cNvPr>
          <p:cNvSpPr>
            <a:spLocks noGrp="1"/>
          </p:cNvSpPr>
          <p:nvPr>
            <p:ph type="title"/>
          </p:nvPr>
        </p:nvSpPr>
        <p:spPr/>
        <p:txBody>
          <a:bodyPr/>
          <a:lstStyle/>
          <a:p>
            <a:pPr algn="ctr"/>
            <a:r>
              <a:rPr lang="en-US" sz="3600" dirty="0">
                <a:latin typeface="Calibri" panose="020F0502020204030204" pitchFamily="34" charset="0"/>
              </a:rPr>
              <a:t>Roadmap of today’s talk</a:t>
            </a:r>
            <a:endParaRPr lang="en-US" sz="3600" dirty="0"/>
          </a:p>
        </p:txBody>
      </p:sp>
    </p:spTree>
    <p:extLst>
      <p:ext uri="{BB962C8B-B14F-4D97-AF65-F5344CB8AC3E}">
        <p14:creationId xmlns:p14="http://schemas.microsoft.com/office/powerpoint/2010/main" val="1901029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1122893"/>
            <a:ext cx="7363691" cy="3391442"/>
          </a:xfrm>
        </p:spPr>
        <p:txBody>
          <a:bodyPr/>
          <a:lstStyle/>
          <a:p>
            <a:r>
              <a:rPr lang="en-US" sz="2400" dirty="0">
                <a:cs typeface="Calibri"/>
              </a:rPr>
              <a:t>10 Gbps network links</a:t>
            </a:r>
          </a:p>
          <a:p>
            <a:r>
              <a:rPr lang="en-US" sz="2400" dirty="0">
                <a:cs typeface="Calibri"/>
              </a:rPr>
              <a:t>Average ~</a:t>
            </a:r>
            <a:r>
              <a:rPr lang="en-US" sz="2400" dirty="0" smtClean="0">
                <a:cs typeface="Calibri"/>
              </a:rPr>
              <a:t>5 Gbps </a:t>
            </a:r>
            <a:r>
              <a:rPr lang="en-US" sz="2400" dirty="0">
                <a:cs typeface="Calibri"/>
              </a:rPr>
              <a:t>network </a:t>
            </a:r>
            <a:r>
              <a:rPr lang="en-US" sz="2400" dirty="0" smtClean="0">
                <a:cs typeface="Calibri"/>
              </a:rPr>
              <a:t>traffic per link</a:t>
            </a:r>
            <a:endParaRPr lang="en-US" sz="2400" dirty="0">
              <a:cs typeface="Calibri"/>
            </a:endParaRPr>
          </a:p>
          <a:p>
            <a:r>
              <a:rPr lang="en-US" sz="2400" dirty="0">
                <a:cs typeface="Calibri"/>
              </a:rPr>
              <a:t>Peak ~</a:t>
            </a:r>
            <a:r>
              <a:rPr lang="en-US" sz="2400" dirty="0" smtClean="0">
                <a:cs typeface="Calibri"/>
              </a:rPr>
              <a:t>8 Gbps per link</a:t>
            </a:r>
            <a:endParaRPr lang="en-US" sz="2400" dirty="0">
              <a:cs typeface="Calibri"/>
            </a:endParaRPr>
          </a:p>
          <a:p>
            <a:r>
              <a:rPr lang="en-US" sz="2400" dirty="0">
                <a:cs typeface="Calibri"/>
              </a:rPr>
              <a:t>4 </a:t>
            </a:r>
            <a:r>
              <a:rPr lang="en-US" sz="2400" dirty="0" smtClean="0">
                <a:cs typeface="Calibri"/>
              </a:rPr>
              <a:t>Zeek </a:t>
            </a:r>
            <a:r>
              <a:rPr lang="en-US" sz="2400" dirty="0">
                <a:cs typeface="Calibri"/>
              </a:rPr>
              <a:t>sensors, each getting 25% of total traffic</a:t>
            </a:r>
          </a:p>
          <a:p>
            <a:r>
              <a:rPr lang="en-US" sz="2400" dirty="0">
                <a:cs typeface="Calibri"/>
              </a:rPr>
              <a:t>Each sensor getting ~</a:t>
            </a:r>
            <a:r>
              <a:rPr lang="en-US" sz="2400" dirty="0" smtClean="0">
                <a:cs typeface="Calibri"/>
              </a:rPr>
              <a:t>300,000 </a:t>
            </a:r>
            <a:r>
              <a:rPr lang="en-US" sz="2400" dirty="0" err="1" smtClean="0">
                <a:cs typeface="Calibri"/>
              </a:rPr>
              <a:t>pps</a:t>
            </a:r>
            <a:endParaRPr lang="en-US" sz="2400" dirty="0">
              <a:cs typeface="Calibri"/>
            </a:endParaRPr>
          </a:p>
          <a:p>
            <a:r>
              <a:rPr lang="en-US" sz="2400" dirty="0">
                <a:latin typeface="Calibri" panose="020F0502020204030204" pitchFamily="34" charset="0"/>
                <a:ea typeface="Helvetica Light"/>
                <a:cs typeface="Helvetica Light"/>
                <a:sym typeface="Helvetica Light"/>
              </a:rPr>
              <a:t>Overall triggered Weird notices logged in weird.log were ~</a:t>
            </a:r>
            <a:r>
              <a:rPr lang="en-US" sz="2400" dirty="0" smtClean="0">
                <a:latin typeface="Calibri" panose="020F0502020204030204" pitchFamily="34" charset="0"/>
                <a:ea typeface="Helvetica Light"/>
                <a:cs typeface="Helvetica Light"/>
                <a:sym typeface="Helvetica Light"/>
              </a:rPr>
              <a:t>21 M/day</a:t>
            </a:r>
            <a:endParaRPr lang="en-US" sz="2400" dirty="0">
              <a:latin typeface="Calibri" panose="020F0502020204030204" pitchFamily="34" charset="0"/>
              <a:ea typeface="Helvetica Light"/>
              <a:cs typeface="Helvetica Light"/>
              <a:sym typeface="Helvetica Light"/>
            </a:endParaRPr>
          </a:p>
          <a:p>
            <a:endParaRPr lang="en-US" dirty="0"/>
          </a:p>
        </p:txBody>
      </p:sp>
      <p:sp>
        <p:nvSpPr>
          <p:cNvPr id="3" name="Title 2"/>
          <p:cNvSpPr>
            <a:spLocks noGrp="1"/>
          </p:cNvSpPr>
          <p:nvPr>
            <p:ph type="title"/>
          </p:nvPr>
        </p:nvSpPr>
        <p:spPr/>
        <p:txBody>
          <a:bodyPr/>
          <a:lstStyle/>
          <a:p>
            <a:pPr algn="ctr"/>
            <a:r>
              <a:rPr lang="en-US" sz="3600" dirty="0">
                <a:latin typeface="Calibri" panose="020F0502020204030204" pitchFamily="34" charset="0"/>
                <a:ea typeface="Helvetica Light"/>
                <a:cs typeface="Helvetica Light"/>
              </a:rPr>
              <a:t>UD’s</a:t>
            </a:r>
            <a:r>
              <a:rPr lang="en-US" sz="3600" dirty="0"/>
              <a:t> </a:t>
            </a:r>
            <a:r>
              <a:rPr lang="en-US" sz="3600" dirty="0">
                <a:latin typeface="Calibri" panose="020F0502020204030204" pitchFamily="34" charset="0"/>
                <a:ea typeface="Helvetica Light"/>
                <a:cs typeface="Helvetica Light"/>
                <a:sym typeface="Helvetica Light"/>
              </a:rPr>
              <a:t>Traffic Profile</a:t>
            </a:r>
            <a:endParaRPr lang="en-US" sz="3600" dirty="0"/>
          </a:p>
        </p:txBody>
      </p:sp>
    </p:spTree>
    <p:extLst>
      <p:ext uri="{BB962C8B-B14F-4D97-AF65-F5344CB8AC3E}">
        <p14:creationId xmlns:p14="http://schemas.microsoft.com/office/powerpoint/2010/main" val="175518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9141A5D-26A4-3C4D-9703-F0E6BF16431E}"/>
              </a:ext>
            </a:extLst>
          </p:cNvPr>
          <p:cNvSpPr>
            <a:spLocks noGrp="1"/>
          </p:cNvSpPr>
          <p:nvPr>
            <p:ph type="body" sz="quarter" idx="10"/>
          </p:nvPr>
        </p:nvSpPr>
        <p:spPr>
          <a:xfrm>
            <a:off x="831273" y="1122893"/>
            <a:ext cx="7488382" cy="3391442"/>
          </a:xfrm>
        </p:spPr>
        <p:txBody>
          <a:bodyPr/>
          <a:lstStyle/>
          <a:p>
            <a:r>
              <a:rPr lang="en-US" sz="2400" dirty="0">
                <a:latin typeface="Calibri" panose="020F0502020204030204" pitchFamily="34" charset="0"/>
                <a:ea typeface="Helvetica Light"/>
                <a:cs typeface="Helvetica Light"/>
              </a:rPr>
              <a:t>Google-land -  “suggesting something supernatural; uncanny</a:t>
            </a:r>
            <a:r>
              <a:rPr lang="en-US" sz="2400" dirty="0" smtClean="0">
                <a:latin typeface="Calibri" panose="020F0502020204030204" pitchFamily="34" charset="0"/>
                <a:ea typeface="Helvetica Light"/>
                <a:cs typeface="Helvetica Light"/>
              </a:rPr>
              <a:t>.”</a:t>
            </a:r>
          </a:p>
          <a:p>
            <a:pPr marL="0" indent="0">
              <a:buNone/>
            </a:pPr>
            <a:endParaRPr lang="en-US" sz="2400" dirty="0">
              <a:latin typeface="Calibri" panose="020F0502020204030204" pitchFamily="34" charset="0"/>
              <a:ea typeface="Helvetica Light"/>
              <a:cs typeface="Helvetica Light"/>
            </a:endParaRPr>
          </a:p>
          <a:p>
            <a:r>
              <a:rPr lang="en-US" sz="2400" dirty="0" smtClean="0">
                <a:latin typeface="Calibri" panose="020F0502020204030204" pitchFamily="34" charset="0"/>
                <a:ea typeface="Helvetica Light"/>
                <a:cs typeface="Helvetica Light"/>
              </a:rPr>
              <a:t>Zeek-land </a:t>
            </a:r>
            <a:r>
              <a:rPr lang="en-US" sz="2400" dirty="0">
                <a:latin typeface="Calibri" panose="020F0502020204030204" pitchFamily="34" charset="0"/>
                <a:ea typeface="Helvetica Light"/>
                <a:cs typeface="Helvetica Light"/>
              </a:rPr>
              <a:t>– “unusual or exceptional activity that can indicate malformed connections, traffic that doesn’t conform to a particular protocol, malfunctioning or misconfigured hardware, or even an attacker attempting to avoid/confuse a sensor</a:t>
            </a:r>
            <a:r>
              <a:rPr lang="en-US" sz="2400" dirty="0"/>
              <a:t>.</a:t>
            </a:r>
            <a:r>
              <a:rPr lang="en-US" sz="2400" dirty="0">
                <a:latin typeface="Calibri" panose="020F0502020204030204" pitchFamily="34" charset="0"/>
                <a:ea typeface="Helvetica Light"/>
                <a:cs typeface="Helvetica Light"/>
              </a:rPr>
              <a:t>”</a:t>
            </a:r>
          </a:p>
          <a:p>
            <a:endParaRPr lang="en-US" dirty="0"/>
          </a:p>
        </p:txBody>
      </p:sp>
      <p:sp>
        <p:nvSpPr>
          <p:cNvPr id="3" name="Title 2">
            <a:extLst>
              <a:ext uri="{FF2B5EF4-FFF2-40B4-BE49-F238E27FC236}">
                <a16:creationId xmlns="" xmlns:a16="http://schemas.microsoft.com/office/drawing/2014/main" id="{CB0FB3AB-CE8E-8E49-B6A8-CC97C5793A9A}"/>
              </a:ext>
            </a:extLst>
          </p:cNvPr>
          <p:cNvSpPr>
            <a:spLocks noGrp="1"/>
          </p:cNvSpPr>
          <p:nvPr>
            <p:ph type="title"/>
          </p:nvPr>
        </p:nvSpPr>
        <p:spPr/>
        <p:txBody>
          <a:bodyPr/>
          <a:lstStyle/>
          <a:p>
            <a:pPr algn="ctr"/>
            <a:r>
              <a:rPr lang="en-US" sz="3600" dirty="0">
                <a:latin typeface="Calibri" panose="020F0502020204030204" pitchFamily="34" charset="0"/>
                <a:ea typeface="Helvetica Light"/>
                <a:cs typeface="Helvetica Light"/>
                <a:sym typeface="Helvetica Light"/>
              </a:rPr>
              <a:t>What is Weird in </a:t>
            </a:r>
            <a:r>
              <a:rPr lang="en-US" sz="3600" dirty="0" smtClean="0">
                <a:latin typeface="Calibri" panose="020F0502020204030204" pitchFamily="34" charset="0"/>
                <a:ea typeface="Helvetica Light"/>
                <a:cs typeface="Helvetica Light"/>
                <a:sym typeface="Helvetica Light"/>
              </a:rPr>
              <a:t>Zeek?</a:t>
            </a:r>
            <a:endParaRPr lang="en-US" sz="3600" dirty="0"/>
          </a:p>
        </p:txBody>
      </p:sp>
    </p:spTree>
    <p:extLst>
      <p:ext uri="{BB962C8B-B14F-4D97-AF65-F5344CB8AC3E}">
        <p14:creationId xmlns:p14="http://schemas.microsoft.com/office/powerpoint/2010/main" val="417755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36073" y="1116639"/>
            <a:ext cx="6934200" cy="3372907"/>
          </a:xfrm>
        </p:spPr>
        <p:txBody>
          <a:bodyPr/>
          <a:lstStyle/>
          <a:p>
            <a:pPr defTabSz="514095">
              <a:spcBef>
                <a:spcPts val="3600"/>
              </a:spcBef>
              <a:buSzPct val="75000"/>
              <a:defRPr sz="1800"/>
            </a:pPr>
            <a:r>
              <a:rPr lang="en-US" sz="2400" dirty="0">
                <a:latin typeface="Calibri" panose="020F0502020204030204" pitchFamily="34" charset="0"/>
                <a:ea typeface="Helvetica Light"/>
                <a:cs typeface="Helvetica Light"/>
                <a:sym typeface="Helvetica Light"/>
              </a:rPr>
              <a:t>Curiosity to know why so many (&gt;200) types of different Weirds getting triggered for the network traffic, whether they are serious events to be looked at, malformed packets or malformed application??</a:t>
            </a:r>
          </a:p>
          <a:p>
            <a:pPr defTabSz="514095">
              <a:spcBef>
                <a:spcPts val="3600"/>
              </a:spcBef>
              <a:buSzPct val="75000"/>
              <a:defRPr sz="1800"/>
            </a:pPr>
            <a:r>
              <a:rPr lang="en-US" sz="2400" dirty="0">
                <a:latin typeface="Calibri" panose="020F0502020204030204" pitchFamily="34" charset="0"/>
                <a:ea typeface="Helvetica Light"/>
                <a:cs typeface="Helvetica Light"/>
                <a:sym typeface="Helvetica Light"/>
              </a:rPr>
              <a:t>Analyzing the Weird logs might reveal information about some activity that is hard to notice in the day to day life of network/security engineer</a:t>
            </a:r>
            <a:r>
              <a:rPr lang="en-US" sz="2400" dirty="0" smtClean="0">
                <a:latin typeface="Calibri" panose="020F0502020204030204" pitchFamily="34" charset="0"/>
                <a:ea typeface="Helvetica Light"/>
                <a:cs typeface="Helvetica Light"/>
                <a:sym typeface="Helvetica Light"/>
              </a:rPr>
              <a:t>.</a:t>
            </a:r>
            <a:endParaRPr lang="en-US" sz="2400" dirty="0">
              <a:latin typeface="Calibri" panose="020F0502020204030204" pitchFamily="34" charset="0"/>
              <a:ea typeface="Helvetica Light"/>
              <a:cs typeface="Helvetica Light"/>
              <a:sym typeface="Helvetica Light"/>
            </a:endParaRPr>
          </a:p>
        </p:txBody>
      </p:sp>
      <p:sp>
        <p:nvSpPr>
          <p:cNvPr id="3" name="Title 2"/>
          <p:cNvSpPr>
            <a:spLocks noGrp="1"/>
          </p:cNvSpPr>
          <p:nvPr>
            <p:ph type="title"/>
          </p:nvPr>
        </p:nvSpPr>
        <p:spPr/>
        <p:txBody>
          <a:bodyPr/>
          <a:lstStyle/>
          <a:p>
            <a:pPr algn="ctr"/>
            <a:r>
              <a:rPr lang="en-US" sz="3600" dirty="0">
                <a:latin typeface="Calibri" panose="020F0502020204030204" pitchFamily="34" charset="0"/>
              </a:rPr>
              <a:t>Motivation….</a:t>
            </a:r>
            <a:endParaRPr lang="en-US" sz="3600" dirty="0"/>
          </a:p>
        </p:txBody>
      </p:sp>
    </p:spTree>
    <p:extLst>
      <p:ext uri="{BB962C8B-B14F-4D97-AF65-F5344CB8AC3E}">
        <p14:creationId xmlns:p14="http://schemas.microsoft.com/office/powerpoint/2010/main" val="3584658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36071" y="658091"/>
            <a:ext cx="7252856" cy="962891"/>
          </a:xfrm>
        </p:spPr>
        <p:txBody>
          <a:bodyPr/>
          <a:lstStyle/>
          <a:p>
            <a:pPr marL="0" indent="0">
              <a:buNone/>
            </a:pPr>
            <a:r>
              <a:rPr lang="en-US" sz="2400" dirty="0">
                <a:latin typeface="Calibri" panose="020F0502020204030204" pitchFamily="34" charset="0"/>
                <a:ea typeface="Helvetica Light"/>
                <a:cs typeface="Helvetica Light"/>
                <a:sym typeface="Helvetica Light"/>
              </a:rPr>
              <a:t>There are </a:t>
            </a:r>
            <a:r>
              <a:rPr lang="en-US" sz="2400" u="sng" dirty="0">
                <a:latin typeface="Calibri" panose="020F0502020204030204" pitchFamily="34" charset="0"/>
                <a:ea typeface="Helvetica Light"/>
                <a:cs typeface="Helvetica Light"/>
                <a:sym typeface="Helvetica Light"/>
              </a:rPr>
              <a:t>MANY</a:t>
            </a:r>
            <a:r>
              <a:rPr lang="en-US" sz="2400" dirty="0">
                <a:latin typeface="Calibri" panose="020F0502020204030204" pitchFamily="34" charset="0"/>
                <a:ea typeface="Helvetica Light"/>
                <a:cs typeface="Helvetica Light"/>
                <a:sym typeface="Helvetica Light"/>
              </a:rPr>
              <a:t> types of Weird defined in </a:t>
            </a:r>
            <a:r>
              <a:rPr lang="en-US" sz="2400" dirty="0" smtClean="0">
                <a:latin typeface="Calibri" panose="020F0502020204030204" pitchFamily="34" charset="0"/>
                <a:ea typeface="Helvetica Light"/>
                <a:cs typeface="Helvetica Light"/>
                <a:sym typeface="Helvetica Light"/>
              </a:rPr>
              <a:t>Zeek.  More </a:t>
            </a:r>
            <a:r>
              <a:rPr lang="en-US" sz="2400" dirty="0">
                <a:latin typeface="Calibri" panose="020F0502020204030204" pitchFamily="34" charset="0"/>
                <a:ea typeface="Helvetica Light"/>
                <a:cs typeface="Helvetica Light"/>
                <a:sym typeface="Helvetica Light"/>
              </a:rPr>
              <a:t>than 200 </a:t>
            </a:r>
            <a:r>
              <a:rPr lang="en-US" sz="2400" dirty="0" smtClean="0">
                <a:latin typeface="Calibri" panose="020F0502020204030204" pitchFamily="34" charset="0"/>
                <a:ea typeface="Helvetica Light"/>
                <a:cs typeface="Helvetica Light"/>
                <a:sym typeface="Helvetica Light"/>
              </a:rPr>
              <a:t>are </a:t>
            </a:r>
            <a:r>
              <a:rPr lang="en-US" sz="2400" dirty="0">
                <a:latin typeface="Calibri" panose="020F0502020204030204" pitchFamily="34" charset="0"/>
                <a:ea typeface="Helvetica Light"/>
                <a:cs typeface="Helvetica Light"/>
                <a:sym typeface="Helvetica Light"/>
              </a:rPr>
              <a:t>triggered on </a:t>
            </a:r>
            <a:r>
              <a:rPr lang="en-US" sz="2400" dirty="0" smtClean="0">
                <a:latin typeface="Calibri" panose="020F0502020204030204" pitchFamily="34" charset="0"/>
                <a:ea typeface="Helvetica Light"/>
                <a:cs typeface="Helvetica Light"/>
                <a:sym typeface="Helvetica Light"/>
              </a:rPr>
              <a:t>our network </a:t>
            </a:r>
            <a:r>
              <a:rPr lang="en-US" sz="2400" dirty="0">
                <a:latin typeface="Calibri" panose="020F0502020204030204" pitchFamily="34" charset="0"/>
                <a:ea typeface="Helvetica Light"/>
                <a:cs typeface="Helvetica Light"/>
                <a:sym typeface="Helvetica Light"/>
              </a:rPr>
              <a:t>traffic. Most common ones are:</a:t>
            </a:r>
            <a:endParaRPr lang="en-US" sz="2400" dirty="0"/>
          </a:p>
          <a:p>
            <a:endParaRPr lang="en-US" dirty="0"/>
          </a:p>
        </p:txBody>
      </p:sp>
      <p:sp>
        <p:nvSpPr>
          <p:cNvPr id="3" name="Title 2"/>
          <p:cNvSpPr>
            <a:spLocks noGrp="1"/>
          </p:cNvSpPr>
          <p:nvPr>
            <p:ph type="title"/>
          </p:nvPr>
        </p:nvSpPr>
        <p:spPr>
          <a:xfrm>
            <a:off x="184266" y="-2086"/>
            <a:ext cx="8778502" cy="660177"/>
          </a:xfrm>
        </p:spPr>
        <p:txBody>
          <a:bodyPr/>
          <a:lstStyle/>
          <a:p>
            <a:pPr algn="ctr"/>
            <a:r>
              <a:rPr lang="en-US" sz="3600" dirty="0">
                <a:latin typeface="Calibri" panose="020F0502020204030204" pitchFamily="34" charset="0"/>
              </a:rPr>
              <a:t>Types of Weird</a:t>
            </a:r>
            <a:endParaRPr lang="en-US" sz="3600" dirty="0"/>
          </a:p>
        </p:txBody>
      </p:sp>
      <p:sp>
        <p:nvSpPr>
          <p:cNvPr id="5" name="TextBox 4"/>
          <p:cNvSpPr txBox="1"/>
          <p:nvPr/>
        </p:nvSpPr>
        <p:spPr>
          <a:xfrm>
            <a:off x="1136071" y="1847211"/>
            <a:ext cx="3290455"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rPr>
              <a:t>DNS_RR_unknown_type</a:t>
            </a:r>
          </a:p>
          <a:p>
            <a:pPr marL="285750" indent="-285750">
              <a:buFont typeface="Arial" panose="020B0604020202020204" pitchFamily="34" charset="0"/>
              <a:buChar char="•"/>
            </a:pPr>
            <a:r>
              <a:rPr lang="en-US" dirty="0">
                <a:latin typeface="Calibri" panose="020F0502020204030204" pitchFamily="34" charset="0"/>
              </a:rPr>
              <a:t>Dns_unmatched_msg</a:t>
            </a:r>
          </a:p>
          <a:p>
            <a:pPr marL="285750" indent="-285750">
              <a:buFont typeface="Arial" panose="020B0604020202020204" pitchFamily="34" charset="0"/>
              <a:buChar char="•"/>
            </a:pPr>
            <a:r>
              <a:rPr lang="en-US" dirty="0">
                <a:latin typeface="Calibri" panose="020F0502020204030204" pitchFamily="34" charset="0"/>
              </a:rPr>
              <a:t>Dns_unmatched_reply</a:t>
            </a:r>
          </a:p>
          <a:p>
            <a:pPr marL="285750" indent="-285750">
              <a:buFont typeface="Arial" panose="020B0604020202020204" pitchFamily="34" charset="0"/>
              <a:buChar char="•"/>
            </a:pPr>
            <a:r>
              <a:rPr lang="en-US" dirty="0">
                <a:latin typeface="Calibri" panose="020F0502020204030204" pitchFamily="34" charset="0"/>
              </a:rPr>
              <a:t>fragment_with_DF</a:t>
            </a:r>
          </a:p>
          <a:p>
            <a:pPr marL="285750" indent="-285750">
              <a:buFont typeface="Arial" panose="020B0604020202020204" pitchFamily="34" charset="0"/>
              <a:buChar char="•"/>
            </a:pPr>
            <a:r>
              <a:rPr lang="en-US" dirty="0">
                <a:latin typeface="Calibri" panose="020F0502020204030204" pitchFamily="34" charset="0"/>
              </a:rPr>
              <a:t>bad_ICMP_checksum</a:t>
            </a:r>
          </a:p>
          <a:p>
            <a:pPr marL="285750" indent="-285750">
              <a:buFont typeface="Arial" panose="020B0604020202020204" pitchFamily="34" charset="0"/>
              <a:buChar char="•"/>
            </a:pPr>
            <a:r>
              <a:rPr lang="en-US" dirty="0">
                <a:latin typeface="Calibri" panose="020F0502020204030204" pitchFamily="34" charset="0"/>
              </a:rPr>
              <a:t>DNS_Conn_count_too_large</a:t>
            </a:r>
          </a:p>
          <a:p>
            <a:pPr marL="285750" indent="-285750">
              <a:buFont typeface="Arial" panose="020B0604020202020204" pitchFamily="34" charset="0"/>
              <a:buChar char="•"/>
            </a:pPr>
            <a:r>
              <a:rPr lang="en-US" dirty="0">
                <a:latin typeface="Calibri" panose="020F0502020204030204" pitchFamily="34" charset="0"/>
              </a:rPr>
              <a:t>possible_split_routing</a:t>
            </a:r>
          </a:p>
          <a:p>
            <a:pPr marL="285750" indent="-285750">
              <a:buFont typeface="Arial" panose="020B0604020202020204" pitchFamily="34" charset="0"/>
              <a:buChar char="•"/>
            </a:pPr>
            <a:r>
              <a:rPr lang="en-US" dirty="0">
                <a:latin typeface="Calibri" panose="020F0502020204030204" pitchFamily="34" charset="0"/>
              </a:rPr>
              <a:t>inappropriate_FIN</a:t>
            </a:r>
          </a:p>
          <a:p>
            <a:pPr marL="285750" indent="-285750">
              <a:buFont typeface="Arial" panose="020B0604020202020204" pitchFamily="34" charset="0"/>
              <a:buChar char="•"/>
            </a:pPr>
            <a:r>
              <a:rPr lang="en-US" dirty="0">
                <a:latin typeface="Calibri" panose="020F0502020204030204" pitchFamily="34" charset="0"/>
              </a:rPr>
              <a:t>TCP_Christmas</a:t>
            </a:r>
          </a:p>
          <a:p>
            <a:endParaRPr lang="en-US" dirty="0"/>
          </a:p>
        </p:txBody>
      </p:sp>
      <p:sp>
        <p:nvSpPr>
          <p:cNvPr id="6" name="TextBox 5"/>
          <p:cNvSpPr txBox="1"/>
          <p:nvPr/>
        </p:nvSpPr>
        <p:spPr>
          <a:xfrm>
            <a:off x="4426526" y="1849580"/>
            <a:ext cx="3796146"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rPr>
              <a:t>truncated_header</a:t>
            </a:r>
          </a:p>
          <a:p>
            <a:pPr marL="285750" indent="-285750">
              <a:buFont typeface="Arial" panose="020B0604020202020204" pitchFamily="34" charset="0"/>
              <a:buChar char="•"/>
            </a:pPr>
            <a:r>
              <a:rPr lang="en-US" dirty="0" smtClean="0">
                <a:latin typeface="Calibri" panose="020F0502020204030204" pitchFamily="34" charset="0"/>
              </a:rPr>
              <a:t>data_after_reset</a:t>
            </a:r>
            <a:endParaRPr lang="en-US"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data_before_established</a:t>
            </a:r>
          </a:p>
          <a:p>
            <a:pPr marL="285750" indent="-285750">
              <a:buFont typeface="Arial" panose="020B0604020202020204" pitchFamily="34" charset="0"/>
              <a:buChar char="•"/>
            </a:pPr>
            <a:r>
              <a:rPr lang="en-US" dirty="0">
                <a:latin typeface="Calibri" panose="020F0502020204030204" pitchFamily="34" charset="0"/>
              </a:rPr>
              <a:t>SYN_seq_jump</a:t>
            </a:r>
          </a:p>
          <a:p>
            <a:pPr marL="285750" indent="-285750">
              <a:buFont typeface="Arial" panose="020B0604020202020204" pitchFamily="34" charset="0"/>
              <a:buChar char="•"/>
            </a:pPr>
            <a:r>
              <a:rPr lang="en-US" dirty="0">
                <a:latin typeface="Calibri" panose="020F0502020204030204" pitchFamily="34" charset="0"/>
              </a:rPr>
              <a:t>SYN_with_data</a:t>
            </a:r>
          </a:p>
          <a:p>
            <a:pPr marL="285750" indent="-285750">
              <a:buFont typeface="Arial" panose="020B0604020202020204" pitchFamily="34" charset="0"/>
              <a:buChar char="•"/>
            </a:pPr>
            <a:r>
              <a:rPr lang="en-US" dirty="0">
                <a:latin typeface="Calibri" panose="020F0502020204030204" pitchFamily="34" charset="0"/>
              </a:rPr>
              <a:t>TCP_ack_underflow_or_misorder</a:t>
            </a:r>
          </a:p>
          <a:p>
            <a:pPr marL="285750" indent="-285750">
              <a:buFont typeface="Arial" panose="020B0604020202020204" pitchFamily="34" charset="0"/>
              <a:buChar char="•"/>
            </a:pPr>
            <a:r>
              <a:rPr lang="en-US" dirty="0">
                <a:latin typeface="Calibri" panose="020F0502020204030204" pitchFamily="34" charset="0"/>
              </a:rPr>
              <a:t>DNS_truncated_RR_rdlength_lt_len</a:t>
            </a:r>
          </a:p>
          <a:p>
            <a:pPr marL="285750" indent="-285750">
              <a:buFont typeface="Arial" panose="020B0604020202020204" pitchFamily="34" charset="0"/>
              <a:buChar char="•"/>
            </a:pPr>
            <a:r>
              <a:rPr lang="en-US" dirty="0">
                <a:latin typeface="Calibri" panose="020F0502020204030204" pitchFamily="34" charset="0"/>
              </a:rPr>
              <a:t>line_terminated_with_single_CR</a:t>
            </a:r>
          </a:p>
          <a:p>
            <a:pPr marL="285750" indent="-285750">
              <a:buFont typeface="Arial" panose="020B0604020202020204" pitchFamily="34" charset="0"/>
              <a:buChar char="•"/>
            </a:pPr>
            <a:r>
              <a:rPr lang="en-US" dirty="0" smtClean="0">
                <a:latin typeface="Calibri" panose="020F0502020204030204" pitchFamily="34" charset="0"/>
              </a:rPr>
              <a:t>DNS_RR_length_mismatch</a:t>
            </a:r>
            <a:endParaRPr lang="en-US" dirty="0">
              <a:latin typeface="Calibri" panose="020F0502020204030204" pitchFamily="34" charset="0"/>
            </a:endParaRPr>
          </a:p>
        </p:txBody>
      </p:sp>
    </p:spTree>
    <p:extLst>
      <p:ext uri="{BB962C8B-B14F-4D97-AF65-F5344CB8AC3E}">
        <p14:creationId xmlns:p14="http://schemas.microsoft.com/office/powerpoint/2010/main" val="3964719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95423" y="920518"/>
            <a:ext cx="7705232" cy="3391442"/>
          </a:xfrm>
        </p:spPr>
        <p:txBody>
          <a:bodyPr/>
          <a:lstStyle/>
          <a:p>
            <a:r>
              <a:rPr lang="en-US" sz="2400" u="sng" dirty="0">
                <a:solidFill>
                  <a:srgbClr val="7030A0"/>
                </a:solidFill>
                <a:latin typeface="Calibri" panose="020F0502020204030204" pitchFamily="34" charset="0"/>
                <a:ea typeface="Helvetica Light"/>
                <a:cs typeface="Helvetica Light"/>
              </a:rPr>
              <a:t>Definition</a:t>
            </a:r>
            <a:r>
              <a:rPr lang="en-US" sz="2400" dirty="0">
                <a:solidFill>
                  <a:schemeClr val="accent4"/>
                </a:solidFill>
                <a:latin typeface="Calibri" panose="020F0502020204030204" pitchFamily="34" charset="0"/>
                <a:ea typeface="Helvetica Light"/>
                <a:cs typeface="Helvetica Light"/>
              </a:rPr>
              <a:t>: </a:t>
            </a:r>
            <a:r>
              <a:rPr lang="en-US" sz="2400" dirty="0">
                <a:latin typeface="Calibri" panose="020F0502020204030204" pitchFamily="34" charset="0"/>
                <a:ea typeface="Helvetica Light"/>
                <a:cs typeface="Helvetica Light"/>
              </a:rPr>
              <a:t>Weird notices are mainly defined in following locations:</a:t>
            </a:r>
          </a:p>
          <a:p>
            <a:pPr lvl="1"/>
            <a:r>
              <a:rPr lang="en-US" sz="2400" dirty="0">
                <a:latin typeface="Calibri" panose="020F0502020204030204" pitchFamily="34" charset="0"/>
                <a:ea typeface="Helvetica Light"/>
                <a:cs typeface="Helvetica Light"/>
              </a:rPr>
              <a:t>In source code of </a:t>
            </a:r>
            <a:r>
              <a:rPr lang="en-US" sz="2400" dirty="0" smtClean="0">
                <a:latin typeface="Calibri" panose="020F0502020204030204" pitchFamily="34" charset="0"/>
                <a:ea typeface="Helvetica Light"/>
                <a:cs typeface="Helvetica Light"/>
              </a:rPr>
              <a:t>Zeek </a:t>
            </a:r>
            <a:r>
              <a:rPr lang="en-US" sz="2400" dirty="0">
                <a:latin typeface="Calibri" panose="020F0502020204030204" pitchFamily="34" charset="0"/>
                <a:ea typeface="Helvetica Light"/>
                <a:cs typeface="Helvetica Light"/>
              </a:rPr>
              <a:t>IDS (in .cc files)</a:t>
            </a:r>
          </a:p>
          <a:p>
            <a:pPr lvl="1"/>
            <a:r>
              <a:rPr lang="en-US" sz="2400" dirty="0">
                <a:latin typeface="Calibri" panose="020F0502020204030204" pitchFamily="34" charset="0"/>
                <a:ea typeface="Helvetica Light"/>
                <a:cs typeface="Helvetica Light"/>
              </a:rPr>
              <a:t>In </a:t>
            </a:r>
            <a:r>
              <a:rPr lang="en-US" sz="2400" dirty="0" smtClean="0">
                <a:latin typeface="Calibri" panose="020F0502020204030204" pitchFamily="34" charset="0"/>
                <a:ea typeface="Helvetica Light"/>
                <a:cs typeface="Helvetica Light"/>
              </a:rPr>
              <a:t>“script land”, </a:t>
            </a:r>
            <a:r>
              <a:rPr lang="en-US" sz="2400" dirty="0">
                <a:latin typeface="Calibri" panose="020F0502020204030204" pitchFamily="34" charset="0"/>
                <a:ea typeface="Helvetica Light"/>
                <a:cs typeface="Helvetica Light"/>
              </a:rPr>
              <a:t>in base/ policy/ folders (in various .bro </a:t>
            </a:r>
            <a:r>
              <a:rPr lang="en-US" sz="2400" dirty="0" smtClean="0">
                <a:latin typeface="Calibri" panose="020F0502020204030204" pitchFamily="34" charset="0"/>
                <a:ea typeface="Helvetica Light"/>
                <a:cs typeface="Helvetica Light"/>
              </a:rPr>
              <a:t>scripts)</a:t>
            </a:r>
          </a:p>
          <a:p>
            <a:pPr marL="457200" lvl="1" indent="0">
              <a:buNone/>
            </a:pPr>
            <a:endParaRPr lang="en-US" sz="2400" dirty="0"/>
          </a:p>
          <a:p>
            <a:r>
              <a:rPr lang="en-US" sz="2400" u="sng" dirty="0">
                <a:solidFill>
                  <a:srgbClr val="7030A0"/>
                </a:solidFill>
                <a:latin typeface="Calibri" panose="020F0502020204030204" pitchFamily="34" charset="0"/>
                <a:ea typeface="Helvetica Light"/>
                <a:cs typeface="Helvetica Light"/>
              </a:rPr>
              <a:t>Logging:</a:t>
            </a:r>
            <a:r>
              <a:rPr lang="en-US" sz="2400" dirty="0">
                <a:solidFill>
                  <a:srgbClr val="7030A0"/>
                </a:solidFill>
                <a:latin typeface="Calibri" panose="020F0502020204030204" pitchFamily="34" charset="0"/>
                <a:ea typeface="Helvetica Light"/>
                <a:cs typeface="Helvetica Light"/>
              </a:rPr>
              <a:t> </a:t>
            </a:r>
            <a:r>
              <a:rPr lang="en-US" sz="2400" dirty="0">
                <a:latin typeface="Calibri" panose="020F0502020204030204" pitchFamily="34" charset="0"/>
                <a:ea typeface="Helvetica Light"/>
                <a:cs typeface="Helvetica Light"/>
              </a:rPr>
              <a:t>The Weird notices are logged into a separate log file called “weird.log</a:t>
            </a:r>
            <a:r>
              <a:rPr lang="en-US" sz="2400" dirty="0" smtClean="0">
                <a:latin typeface="Calibri" panose="020F0502020204030204" pitchFamily="34" charset="0"/>
                <a:ea typeface="Helvetica Light"/>
                <a:cs typeface="Helvetica Light"/>
              </a:rPr>
              <a:t>”. </a:t>
            </a:r>
            <a:r>
              <a:rPr lang="en-US" sz="2400" dirty="0">
                <a:latin typeface="Calibri" panose="020F0502020204030204" pitchFamily="34" charset="0"/>
                <a:ea typeface="Helvetica Light"/>
                <a:cs typeface="Helvetica Light"/>
              </a:rPr>
              <a:t>The logging </a:t>
            </a:r>
            <a:r>
              <a:rPr lang="en-US" sz="2400" dirty="0" smtClean="0">
                <a:latin typeface="Calibri" panose="020F0502020204030204" pitchFamily="34" charset="0"/>
                <a:ea typeface="Helvetica Light"/>
                <a:cs typeface="Helvetica Light"/>
              </a:rPr>
              <a:t>of different </a:t>
            </a:r>
            <a:r>
              <a:rPr lang="en-US" sz="2400" dirty="0" err="1" smtClean="0">
                <a:latin typeface="Calibri" panose="020F0502020204030204" pitchFamily="34" charset="0"/>
                <a:ea typeface="Helvetica Light"/>
                <a:cs typeface="Helvetica Light"/>
              </a:rPr>
              <a:t>Weirds</a:t>
            </a:r>
            <a:r>
              <a:rPr lang="en-US" sz="2400" dirty="0" smtClean="0">
                <a:latin typeface="Calibri" panose="020F0502020204030204" pitchFamily="34" charset="0"/>
                <a:ea typeface="Helvetica Light"/>
                <a:cs typeface="Helvetica Light"/>
              </a:rPr>
              <a:t> is be controlled </a:t>
            </a:r>
            <a:r>
              <a:rPr lang="en-US" sz="2400" dirty="0">
                <a:latin typeface="Calibri" panose="020F0502020204030204" pitchFamily="34" charset="0"/>
                <a:ea typeface="Helvetica Light"/>
                <a:cs typeface="Helvetica Light"/>
              </a:rPr>
              <a:t>by </a:t>
            </a:r>
            <a:r>
              <a:rPr lang="en-US" sz="2400" dirty="0" smtClean="0">
                <a:latin typeface="Calibri" panose="020F0502020204030204" pitchFamily="34" charset="0"/>
                <a:ea typeface="Helvetica Light"/>
                <a:cs typeface="Helvetica Light"/>
              </a:rPr>
              <a:t>base/frameworks/notice/weird.bro</a:t>
            </a:r>
            <a:endParaRPr lang="en-US" sz="2400" dirty="0">
              <a:latin typeface="Calibri" panose="020F0502020204030204" pitchFamily="34" charset="0"/>
              <a:ea typeface="Helvetica Light"/>
              <a:cs typeface="Helvetica Light"/>
            </a:endParaRPr>
          </a:p>
        </p:txBody>
      </p:sp>
      <p:sp>
        <p:nvSpPr>
          <p:cNvPr id="3" name="Title 2"/>
          <p:cNvSpPr>
            <a:spLocks noGrp="1"/>
          </p:cNvSpPr>
          <p:nvPr>
            <p:ph type="title"/>
          </p:nvPr>
        </p:nvSpPr>
        <p:spPr>
          <a:xfrm>
            <a:off x="184266" y="0"/>
            <a:ext cx="8778502" cy="860258"/>
          </a:xfrm>
        </p:spPr>
        <p:txBody>
          <a:bodyPr/>
          <a:lstStyle/>
          <a:p>
            <a:pPr algn="ctr"/>
            <a:r>
              <a:rPr lang="en-US" sz="3600" dirty="0">
                <a:latin typeface="Calibri" panose="020F0502020204030204" pitchFamily="34" charset="0"/>
                <a:ea typeface="Helvetica Light"/>
                <a:cs typeface="Helvetica Light"/>
                <a:sym typeface="Helvetica Light"/>
              </a:rPr>
              <a:t>Where to find Weirds?</a:t>
            </a:r>
            <a:endParaRPr lang="en-US" sz="3600" dirty="0"/>
          </a:p>
        </p:txBody>
      </p:sp>
    </p:spTree>
    <p:extLst>
      <p:ext uri="{BB962C8B-B14F-4D97-AF65-F5344CB8AC3E}">
        <p14:creationId xmlns:p14="http://schemas.microsoft.com/office/powerpoint/2010/main" val="1497665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8731" y="471054"/>
            <a:ext cx="8497669" cy="3080084"/>
          </a:xfrm>
        </p:spPr>
        <p:txBody>
          <a:bodyPr/>
          <a:lstStyle/>
          <a:p>
            <a:pPr marL="0" indent="0">
              <a:buNone/>
            </a:pPr>
            <a:r>
              <a:rPr lang="en-US" sz="2400" u="sng" dirty="0">
                <a:solidFill>
                  <a:srgbClr val="7030A0"/>
                </a:solidFill>
                <a:latin typeface="Calibri" panose="020F0502020204030204" pitchFamily="34" charset="0"/>
                <a:ea typeface="Helvetica Light"/>
                <a:cs typeface="Helvetica Light"/>
              </a:rPr>
              <a:t>Definition</a:t>
            </a:r>
            <a:r>
              <a:rPr lang="en-US" u="sng" dirty="0" smtClean="0"/>
              <a:t> </a:t>
            </a:r>
            <a:r>
              <a:rPr lang="en-US" sz="2400" u="sng" dirty="0" smtClean="0">
                <a:solidFill>
                  <a:srgbClr val="7030A0"/>
                </a:solidFill>
                <a:latin typeface="Calibri" panose="020F0502020204030204" pitchFamily="34" charset="0"/>
                <a:ea typeface="Helvetica Light"/>
                <a:cs typeface="Helvetica Light"/>
              </a:rPr>
              <a:t>ex:</a:t>
            </a:r>
            <a:r>
              <a:rPr lang="en-US" sz="2400" dirty="0" smtClean="0">
                <a:solidFill>
                  <a:srgbClr val="7030A0"/>
                </a:solidFill>
                <a:latin typeface="Calibri" panose="020F0502020204030204" pitchFamily="34" charset="0"/>
                <a:ea typeface="Helvetica Light"/>
                <a:cs typeface="Helvetica Light"/>
              </a:rPr>
              <a:t> </a:t>
            </a:r>
            <a:r>
              <a:rPr lang="en-US" sz="2400" dirty="0" smtClean="0">
                <a:latin typeface="Calibri" panose="020F0502020204030204" pitchFamily="34" charset="0"/>
                <a:ea typeface="Helvetica Light"/>
                <a:cs typeface="Helvetica Light"/>
                <a:sym typeface="Helvetica Light"/>
              </a:rPr>
              <a:t>Core Layer- </a:t>
            </a:r>
            <a:r>
              <a:rPr lang="en-US" sz="2400" dirty="0" smtClean="0">
                <a:solidFill>
                  <a:srgbClr val="FF0000"/>
                </a:solidFill>
                <a:latin typeface="Calibri" panose="020F0502020204030204" pitchFamily="34" charset="0"/>
                <a:ea typeface="Helvetica Light"/>
                <a:cs typeface="Helvetica Light"/>
                <a:sym typeface="Helvetica Light"/>
              </a:rPr>
              <a:t>DNS.cc</a:t>
            </a:r>
            <a:r>
              <a:rPr lang="en-US" sz="2400" dirty="0" smtClean="0">
                <a:latin typeface="Calibri" panose="020F0502020204030204" pitchFamily="34" charset="0"/>
                <a:ea typeface="Helvetica Light"/>
                <a:cs typeface="Helvetica Light"/>
                <a:sym typeface="Helvetica Light"/>
              </a:rPr>
              <a:t>,  Script Land – </a:t>
            </a:r>
            <a:r>
              <a:rPr lang="en-US" sz="2400" dirty="0" err="1" smtClean="0">
                <a:solidFill>
                  <a:srgbClr val="FF0000"/>
                </a:solidFill>
                <a:latin typeface="Calibri" panose="020F0502020204030204" pitchFamily="34" charset="0"/>
                <a:ea typeface="Helvetica Light"/>
                <a:cs typeface="Helvetica Light"/>
                <a:sym typeface="Helvetica Light"/>
              </a:rPr>
              <a:t>ssl</a:t>
            </a:r>
            <a:r>
              <a:rPr lang="en-US" sz="2400" dirty="0" smtClean="0">
                <a:solidFill>
                  <a:srgbClr val="FF0000"/>
                </a:solidFill>
                <a:latin typeface="Calibri" panose="020F0502020204030204" pitchFamily="34" charset="0"/>
                <a:ea typeface="Helvetica Light"/>
                <a:cs typeface="Helvetica Light"/>
                <a:sym typeface="Helvetica Light"/>
              </a:rPr>
              <a:t>/</a:t>
            </a:r>
            <a:r>
              <a:rPr lang="en-US" sz="2400" dirty="0" err="1" smtClean="0">
                <a:solidFill>
                  <a:srgbClr val="FF0000"/>
                </a:solidFill>
                <a:latin typeface="Calibri" panose="020F0502020204030204" pitchFamily="34" charset="0"/>
                <a:ea typeface="Helvetica Light"/>
                <a:cs typeface="Helvetica Light"/>
                <a:sym typeface="Helvetica Light"/>
              </a:rPr>
              <a:t>main.bro</a:t>
            </a:r>
            <a:endParaRPr lang="en-US" sz="2400" dirty="0">
              <a:solidFill>
                <a:srgbClr val="FF0000"/>
              </a:solidFill>
              <a:latin typeface="Calibri" panose="020F0502020204030204" pitchFamily="34" charset="0"/>
              <a:ea typeface="Helvetica Light"/>
              <a:cs typeface="Helvetica Light"/>
              <a:sym typeface="Helvetica Light"/>
            </a:endParaRPr>
          </a:p>
          <a:p>
            <a:pPr marL="0" indent="0">
              <a:buNone/>
            </a:pPr>
            <a:endParaRPr lang="en-US" sz="2400" u="sng" dirty="0">
              <a:solidFill>
                <a:srgbClr val="7030A0"/>
              </a:solidFill>
              <a:latin typeface="Calibri" panose="020F0502020204030204" pitchFamily="34" charset="0"/>
              <a:ea typeface="Helvetica Light"/>
              <a:cs typeface="Helvetica Light"/>
            </a:endParaRPr>
          </a:p>
        </p:txBody>
      </p:sp>
      <p:sp>
        <p:nvSpPr>
          <p:cNvPr id="3" name="Title 2"/>
          <p:cNvSpPr>
            <a:spLocks noGrp="1"/>
          </p:cNvSpPr>
          <p:nvPr>
            <p:ph type="title"/>
          </p:nvPr>
        </p:nvSpPr>
        <p:spPr>
          <a:xfrm>
            <a:off x="798731" y="-1"/>
            <a:ext cx="8157412" cy="609601"/>
          </a:xfrm>
        </p:spPr>
        <p:txBody>
          <a:bodyPr/>
          <a:lstStyle/>
          <a:p>
            <a:pPr algn="ctr"/>
            <a:r>
              <a:rPr lang="en-US" sz="3600" dirty="0">
                <a:latin typeface="Calibri" panose="020F0502020204030204" pitchFamily="34" charset="0"/>
                <a:ea typeface="Helvetica Light"/>
                <a:cs typeface="Helvetica Light"/>
                <a:sym typeface="Helvetica Light"/>
              </a:rPr>
              <a:t>Where to find </a:t>
            </a:r>
            <a:r>
              <a:rPr lang="en-US" sz="3600" dirty="0" err="1" smtClean="0">
                <a:latin typeface="Calibri" panose="020F0502020204030204" pitchFamily="34" charset="0"/>
                <a:ea typeface="Helvetica Light"/>
                <a:cs typeface="Helvetica Light"/>
                <a:sym typeface="Helvetica Light"/>
              </a:rPr>
              <a:t>Weirds</a:t>
            </a:r>
            <a:r>
              <a:rPr lang="en-US" sz="3600" dirty="0" smtClean="0">
                <a:latin typeface="Calibri" panose="020F0502020204030204" pitchFamily="34" charset="0"/>
                <a:ea typeface="Helvetica Light"/>
                <a:cs typeface="Helvetica Light"/>
                <a:sym typeface="Helvetica Light"/>
              </a:rPr>
              <a:t>?</a:t>
            </a:r>
            <a:endParaRPr lang="en-US" sz="3600" dirty="0"/>
          </a:p>
        </p:txBody>
      </p:sp>
      <p:pic>
        <p:nvPicPr>
          <p:cNvPr id="4" name="Picture 3"/>
          <p:cNvPicPr>
            <a:picLocks noChangeAspect="1"/>
          </p:cNvPicPr>
          <p:nvPr/>
        </p:nvPicPr>
        <p:blipFill rotWithShape="1">
          <a:blip r:embed="rId2"/>
          <a:srcRect l="1770" r="19089"/>
          <a:stretch/>
        </p:blipFill>
        <p:spPr>
          <a:xfrm>
            <a:off x="0" y="1080655"/>
            <a:ext cx="4648200" cy="3255818"/>
          </a:xfrm>
          <a:prstGeom prst="rect">
            <a:avLst/>
          </a:prstGeom>
        </p:spPr>
      </p:pic>
      <p:pic>
        <p:nvPicPr>
          <p:cNvPr id="6" name="Picture 5"/>
          <p:cNvPicPr>
            <a:picLocks noChangeAspect="1"/>
          </p:cNvPicPr>
          <p:nvPr/>
        </p:nvPicPr>
        <p:blipFill>
          <a:blip r:embed="rId3"/>
          <a:stretch>
            <a:fillRect/>
          </a:stretch>
        </p:blipFill>
        <p:spPr>
          <a:xfrm>
            <a:off x="4699459" y="1098884"/>
            <a:ext cx="4444541" cy="3080084"/>
          </a:xfrm>
          <a:prstGeom prst="rect">
            <a:avLst/>
          </a:prstGeom>
        </p:spPr>
      </p:pic>
      <p:sp>
        <p:nvSpPr>
          <p:cNvPr id="8" name="Rectangle 7"/>
          <p:cNvSpPr/>
          <p:nvPr/>
        </p:nvSpPr>
        <p:spPr>
          <a:xfrm>
            <a:off x="5284689" y="3163211"/>
            <a:ext cx="3671454" cy="584444"/>
          </a:xfrm>
          <a:prstGeom prst="rect">
            <a:avLst/>
          </a:prstGeom>
          <a:noFill/>
          <a:ln w="1905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9" name="Rectangle 8"/>
          <p:cNvSpPr/>
          <p:nvPr/>
        </p:nvSpPr>
        <p:spPr>
          <a:xfrm>
            <a:off x="5555673" y="2338864"/>
            <a:ext cx="3400470" cy="196517"/>
          </a:xfrm>
          <a:prstGeom prst="rect">
            <a:avLst/>
          </a:prstGeom>
          <a:noFill/>
          <a:ln w="1905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03917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24F4F"/>
      </a:dk2>
      <a:lt2>
        <a:srgbClr val="EEECE1"/>
      </a:lt2>
      <a:accent1>
        <a:srgbClr val="417CA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5522</TotalTime>
  <Words>1450</Words>
  <Application>Microsoft Office PowerPoint</Application>
  <PresentationFormat>On-screen Show (16:9)</PresentationFormat>
  <Paragraphs>302</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Helvetica Light</vt:lpstr>
      <vt:lpstr>Helvetica Neue</vt:lpstr>
      <vt:lpstr>Wingdings</vt:lpstr>
      <vt:lpstr>Office Theme</vt:lpstr>
      <vt:lpstr>Is Weird really weird?  Fatema Bannat Wala Security Engineer University of Delaware</vt:lpstr>
      <vt:lpstr>About Me</vt:lpstr>
      <vt:lpstr>Roadmap of today’s talk</vt:lpstr>
      <vt:lpstr>UD’s Traffic Profile</vt:lpstr>
      <vt:lpstr>What is Weird in Zeek?</vt:lpstr>
      <vt:lpstr>Motivation….</vt:lpstr>
      <vt:lpstr>Types of Weird</vt:lpstr>
      <vt:lpstr>Where to find Weirds?</vt:lpstr>
      <vt:lpstr>Where to find Weirds?</vt:lpstr>
      <vt:lpstr>Where to find Weirds?</vt:lpstr>
      <vt:lpstr>Analysis of top most triggered Weirds</vt:lpstr>
      <vt:lpstr>DNS_RR_unknown_type</vt:lpstr>
      <vt:lpstr>DNS_RR_unknown_type</vt:lpstr>
      <vt:lpstr>DNS_RR_unknown_type</vt:lpstr>
      <vt:lpstr>possible_split_routing</vt:lpstr>
      <vt:lpstr>possible_split_routing</vt:lpstr>
      <vt:lpstr>inappropriate_FIN</vt:lpstr>
      <vt:lpstr>inappropriate_FIN</vt:lpstr>
      <vt:lpstr>fragment_with_DF</vt:lpstr>
      <vt:lpstr>fragment_with_DF</vt:lpstr>
      <vt:lpstr>fragment_with_DF</vt:lpstr>
      <vt:lpstr>fragment_with_DF</vt:lpstr>
      <vt:lpstr>fragment_with_DF</vt:lpstr>
      <vt:lpstr>Few other weirds ..</vt:lpstr>
      <vt:lpstr>Summary of Weirds</vt:lpstr>
      <vt:lpstr>University’s Profile #Before</vt:lpstr>
      <vt:lpstr>University’s Profile #After</vt:lpstr>
      <vt:lpstr>Acknowledgements </vt:lpstr>
      <vt:lpstr>Session Evaluations There are two ways to access the session and presenter evaluations:</vt:lpstr>
    </vt:vector>
  </TitlesOfParts>
  <Company>EDUCAUSE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fatema</cp:lastModifiedBy>
  <cp:revision>206</cp:revision>
  <cp:lastPrinted>2015-02-02T21:50:40Z</cp:lastPrinted>
  <dcterms:created xsi:type="dcterms:W3CDTF">2013-06-12T15:30:12Z</dcterms:created>
  <dcterms:modified xsi:type="dcterms:W3CDTF">2019-05-10T21:09:05Z</dcterms:modified>
</cp:coreProperties>
</file>