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86" r:id="rId3"/>
    <p:sldId id="289" r:id="rId4"/>
    <p:sldId id="292" r:id="rId5"/>
    <p:sldId id="293" r:id="rId6"/>
    <p:sldId id="294" r:id="rId7"/>
    <p:sldId id="296" r:id="rId8"/>
    <p:sldId id="266" r:id="rId9"/>
    <p:sldId id="302" r:id="rId10"/>
    <p:sldId id="301" r:id="rId11"/>
    <p:sldId id="303" r:id="rId12"/>
    <p:sldId id="299" r:id="rId13"/>
    <p:sldId id="295" r:id="rId14"/>
    <p:sldId id="270" r:id="rId15"/>
    <p:sldId id="304" r:id="rId16"/>
    <p:sldId id="306" r:id="rId17"/>
    <p:sldId id="307" r:id="rId18"/>
    <p:sldId id="261" r:id="rId19"/>
    <p:sldId id="268" r:id="rId20"/>
    <p:sldId id="305" r:id="rId21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B71"/>
    <a:srgbClr val="004D66"/>
    <a:srgbClr val="2C5159"/>
    <a:srgbClr val="524F4F"/>
    <a:srgbClr val="2B7A9F"/>
    <a:srgbClr val="B7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51" autoAdjust="0"/>
    <p:restoredTop sz="82524" autoAdjust="0"/>
  </p:normalViewPr>
  <p:slideViewPr>
    <p:cSldViewPr snapToGrid="0" snapToObjects="1">
      <p:cViewPr>
        <p:scale>
          <a:sx n="92" d="100"/>
          <a:sy n="92" d="100"/>
        </p:scale>
        <p:origin x="280" y="752"/>
      </p:cViewPr>
      <p:guideLst>
        <p:guide orient="horz" pos="2160"/>
        <p:guide pos="2856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89D522-62B5-41C2-BFA8-299781B44391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CDC15F-D038-4190-A80B-8432586BE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6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25680C-C8D5-46BB-9B34-EFBC640F0B8D}" type="datetimeFigureOut">
              <a:rPr lang="en-US" smtClean="0"/>
              <a:t>5/13/19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47B29C7-399B-4BFF-AE3C-3A1869343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32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center consolidation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28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10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13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75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came around …. 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NIST 800-171 standards</a:t>
            </a: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07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 stats on our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59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4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03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of hands: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2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37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Story of how we got involved – metaphor for already behind cloud …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old days … . … we managed the network. 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People don’t need to go through central procurement.  They didn’t need to talk with central IT.   Faculty, staff, students, researchers, IT groups … were already in the cloud.  Most notably Amazon Web Services and Google Cloud Platform.  I’m talking IaaS specifically.  </a:t>
            </a:r>
            <a:r>
              <a:rPr lang="en-US" dirty="0"/>
              <a:t>“The known unknowns”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of hands: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of you have a central IT investment in the cloud … AND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 if other campus IT groups are using the cloud …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 what those groups are doing in the cloud … AND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 what institutionally sensitive data is being stored in the cloud  …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… AND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everything is working out as you had expected.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Do we need to care?  YES:  comes Limited resources.  Need a strategy?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3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42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5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”gate” will help you to identify what is being moved to the Cloud, so you can triage.  </a:t>
            </a:r>
          </a:p>
          <a:p>
            <a:endParaRPr lang="en-US" dirty="0"/>
          </a:p>
          <a:p>
            <a:r>
              <a:rPr lang="en-US" dirty="0"/>
              <a:t>Ideas from the audience?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25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9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Attorney/Client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Payment Card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Private Personal Information (PPI)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Protected Health Information (PHI)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Sensitive Identifiable Human Subject Research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 Education Records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Student Loan Application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do NOT plan to put any of the above data types in my AWS account.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7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plan to use this account primarily for: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Running websites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Storage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Processing 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Virtual desktops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Research computing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 ________________________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7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RISK-BASED – we cannot take on monitoring of all AWS activity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38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B29C7-399B-4BFF-AE3C-3A1869343F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4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/>
          </p:cNvSpPr>
          <p:nvPr>
            <p:ph type="title"/>
          </p:nvPr>
        </p:nvSpPr>
        <p:spPr>
          <a:xfrm>
            <a:off x="376990" y="1713850"/>
            <a:ext cx="8442455" cy="998621"/>
          </a:xfrm>
          <a:prstGeom prst="rect">
            <a:avLst/>
          </a:prstGeom>
        </p:spPr>
        <p:txBody>
          <a:bodyPr vert="horz" anchor="ctr"/>
          <a:lstStyle>
            <a:lvl1pPr algn="ctr">
              <a:defRPr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047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5758" y="187248"/>
            <a:ext cx="6369799" cy="2457097"/>
          </a:xfrm>
          <a:prstGeom prst="rect">
            <a:avLst/>
          </a:prstGeom>
        </p:spPr>
        <p:txBody>
          <a:bodyPr vert="horz" anchor="ctr"/>
          <a:lstStyle>
            <a:lvl1pPr algn="l">
              <a:defRPr baseline="0">
                <a:ln>
                  <a:noFill/>
                </a:ln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9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7792" y="1213510"/>
            <a:ext cx="6689559" cy="308008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791" y="212286"/>
            <a:ext cx="6689560" cy="860258"/>
          </a:xfrm>
          <a:prstGeom prst="rect">
            <a:avLst/>
          </a:prstGeom>
        </p:spPr>
        <p:txBody>
          <a:bodyPr vert="horz"/>
          <a:lstStyle>
            <a:lvl1pPr algn="l">
              <a:defRPr sz="4000" baseline="0">
                <a:solidFill>
                  <a:srgbClr val="003B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35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68005" y="1238224"/>
            <a:ext cx="8157411" cy="3080084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8005" y="236999"/>
            <a:ext cx="8157412" cy="860258"/>
          </a:xfrm>
          <a:prstGeom prst="rect">
            <a:avLst/>
          </a:prstGeom>
        </p:spPr>
        <p:txBody>
          <a:bodyPr vert="horz"/>
          <a:lstStyle>
            <a:lvl1pPr algn="l">
              <a:defRPr sz="4000" baseline="0">
                <a:solidFill>
                  <a:srgbClr val="003B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671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84266" y="1122893"/>
            <a:ext cx="8778502" cy="3391442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742950" indent="-28575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11430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16002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2057400" indent="-228600">
              <a:buClr>
                <a:srgbClr val="A32035"/>
              </a:buClr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84266" y="171096"/>
            <a:ext cx="8778502" cy="860258"/>
          </a:xfrm>
          <a:prstGeom prst="rect">
            <a:avLst/>
          </a:prstGeom>
        </p:spPr>
        <p:txBody>
          <a:bodyPr vert="horz"/>
          <a:lstStyle>
            <a:lvl1pPr algn="l">
              <a:defRPr sz="4000" baseline="0">
                <a:solidFill>
                  <a:srgbClr val="003B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512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78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  <p:sldLayoutId id="214748365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917C-4A09-144A-9C80-4C4A3C27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90" y="1713849"/>
            <a:ext cx="8442455" cy="2525641"/>
          </a:xfrm>
        </p:spPr>
        <p:txBody>
          <a:bodyPr/>
          <a:lstStyle/>
          <a:p>
            <a:r>
              <a:rPr lang="en-US" b="1" dirty="0"/>
              <a:t>Clearing Skies: </a:t>
            </a:r>
            <a:br>
              <a:rPr lang="en-US" b="1" dirty="0"/>
            </a:br>
            <a:r>
              <a:rPr lang="en-US" b="1" dirty="0"/>
              <a:t>Managing Risk in the Cloud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800" dirty="0"/>
              <a:t>Shelley Rossell</a:t>
            </a:r>
            <a:br>
              <a:rPr lang="en-US" sz="2800" dirty="0"/>
            </a:br>
            <a:r>
              <a:rPr lang="en-US" sz="2800" dirty="0"/>
              <a:t>University of Chicago</a:t>
            </a:r>
            <a:br>
              <a:rPr lang="en-US" sz="2800" b="1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160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701B5265-407B-6B4A-9486-52DA6CD27998}"/>
              </a:ext>
            </a:extLst>
          </p:cNvPr>
          <p:cNvSpPr txBox="1">
            <a:spLocks/>
          </p:cNvSpPr>
          <p:nvPr/>
        </p:nvSpPr>
        <p:spPr>
          <a:xfrm>
            <a:off x="553136" y="2779871"/>
            <a:ext cx="1581175" cy="1407968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You’re coming with us.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9AE5C-09E3-AC46-8AD0-072DFC3EF6AD}"/>
              </a:ext>
            </a:extLst>
          </p:cNvPr>
          <p:cNvSpPr txBox="1"/>
          <p:nvPr/>
        </p:nvSpPr>
        <p:spPr>
          <a:xfrm>
            <a:off x="553136" y="1259872"/>
            <a:ext cx="1372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A3F"/>
                </a:solidFill>
              </a:rPr>
              <a:t>Accept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8F8D5D-6026-344A-B55A-AA44BD7D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82" y="1844647"/>
            <a:ext cx="890782" cy="829685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535C679-B33C-5243-9604-96E38C2E01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7887" y="1844647"/>
            <a:ext cx="6157868" cy="2194817"/>
          </a:xfrm>
        </p:spPr>
        <p:txBody>
          <a:bodyPr/>
          <a:lstStyle/>
          <a:p>
            <a:r>
              <a:rPr lang="en-US" sz="2800" dirty="0"/>
              <a:t>Should service by part of central IT?  (data center consolidation)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   … but what about other IT groups?</a:t>
            </a:r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9B03668F-524B-1845-A1AC-9D8F44A5F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18" y="383134"/>
            <a:ext cx="7188973" cy="860258"/>
          </a:xfrm>
        </p:spPr>
        <p:txBody>
          <a:bodyPr/>
          <a:lstStyle/>
          <a:p>
            <a:r>
              <a:rPr lang="en-US" sz="3600" dirty="0"/>
              <a:t>Mitigating risk: Accept or deflect</a:t>
            </a:r>
          </a:p>
        </p:txBody>
      </p:sp>
    </p:spTree>
    <p:extLst>
      <p:ext uri="{BB962C8B-B14F-4D97-AF65-F5344CB8AC3E}">
        <p14:creationId xmlns:p14="http://schemas.microsoft.com/office/powerpoint/2010/main" val="354995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B64D688E-6098-EC48-A247-4FF8FCA09A3A}"/>
              </a:ext>
            </a:extLst>
          </p:cNvPr>
          <p:cNvSpPr txBox="1">
            <a:spLocks/>
          </p:cNvSpPr>
          <p:nvPr/>
        </p:nvSpPr>
        <p:spPr>
          <a:xfrm>
            <a:off x="3080903" y="3299112"/>
            <a:ext cx="1595005" cy="1480704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1911721A-E764-984A-B057-807B74B12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1175" y="1487119"/>
            <a:ext cx="7779754" cy="1217601"/>
          </a:xfrm>
        </p:spPr>
        <p:txBody>
          <a:bodyPr/>
          <a:lstStyle/>
          <a:p>
            <a:r>
              <a:rPr lang="en-US" sz="2800" dirty="0"/>
              <a:t>Case Study: 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	“Screw you and your on-</a:t>
            </a:r>
            <a:r>
              <a:rPr lang="en-US" sz="2800" b="1" dirty="0" err="1">
                <a:solidFill>
                  <a:schemeClr val="accent1"/>
                </a:solidFill>
              </a:rPr>
              <a:t>prem</a:t>
            </a:r>
            <a:r>
              <a:rPr lang="en-US" sz="2800" b="1" dirty="0">
                <a:solidFill>
                  <a:schemeClr val="accent1"/>
                </a:solidFill>
              </a:rPr>
              <a:t> data center”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A8E5BEC-1BC9-F84A-A70D-A196D6DA75ED}"/>
              </a:ext>
            </a:extLst>
          </p:cNvPr>
          <p:cNvSpPr txBox="1">
            <a:spLocks/>
          </p:cNvSpPr>
          <p:nvPr/>
        </p:nvSpPr>
        <p:spPr>
          <a:xfrm>
            <a:off x="1001175" y="2948447"/>
            <a:ext cx="6327472" cy="538922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Hybrid solution:  the </a:t>
            </a:r>
            <a:r>
              <a:rPr lang="en-US" sz="2800" b="1" dirty="0">
                <a:solidFill>
                  <a:srgbClr val="FF0000"/>
                </a:solidFill>
              </a:rPr>
              <a:t>furnished account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4607D087-F7FB-7344-B212-829C8615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18" y="383134"/>
            <a:ext cx="7188973" cy="860258"/>
          </a:xfrm>
        </p:spPr>
        <p:txBody>
          <a:bodyPr/>
          <a:lstStyle/>
          <a:p>
            <a:r>
              <a:rPr lang="en-US" sz="3600" dirty="0"/>
              <a:t>Mitigating risk: Accept or deflect</a:t>
            </a:r>
          </a:p>
        </p:txBody>
      </p:sp>
    </p:spTree>
    <p:extLst>
      <p:ext uri="{BB962C8B-B14F-4D97-AF65-F5344CB8AC3E}">
        <p14:creationId xmlns:p14="http://schemas.microsoft.com/office/powerpoint/2010/main" val="253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49A823-6914-5549-9E18-203DC8A0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Anatomy of a furnished account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652E6CE-71D2-2145-8977-A04B9355FD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823" y="1069323"/>
            <a:ext cx="6817423" cy="3080084"/>
          </a:xfrm>
        </p:spPr>
        <p:txBody>
          <a:bodyPr/>
          <a:lstStyle/>
          <a:p>
            <a:r>
              <a:rPr lang="en-US" sz="2800" dirty="0"/>
              <a:t>University URL, Shibboleth and 2FA</a:t>
            </a:r>
          </a:p>
          <a:p>
            <a:r>
              <a:rPr lang="en-US" sz="2800" dirty="0"/>
              <a:t>Grouper to self-manage roles and access</a:t>
            </a:r>
          </a:p>
          <a:p>
            <a:r>
              <a:rPr lang="en-US" sz="2800" dirty="0"/>
              <a:t>Logging and monitoring enabled, sending to central security account</a:t>
            </a:r>
          </a:p>
          <a:p>
            <a:r>
              <a:rPr lang="en-US" sz="2800" dirty="0"/>
              <a:t>Secure configurations</a:t>
            </a:r>
          </a:p>
          <a:p>
            <a:r>
              <a:rPr lang="en-US" sz="2800" dirty="0"/>
              <a:t>Root credentials 2FA and secured</a:t>
            </a:r>
          </a:p>
          <a:p>
            <a:r>
              <a:rPr lang="en-US" sz="2800" dirty="0"/>
              <a:t>A central IT reserved role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8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9E828346-5C7F-714E-A97E-7DBFE679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Anatomy of a furnished account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6CE45-A7A7-8940-BF3E-2BE65306F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261"/>
            <a:ext cx="8484004" cy="1318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B7451-7EB2-344F-9985-BDE5A6C39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1582"/>
            <a:ext cx="6526599" cy="126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2C6A1-7901-4C41-9E97-43872DD05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76870"/>
            <a:ext cx="9217010" cy="7570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327407-1B94-1B47-8F7F-71AC34B15590}"/>
              </a:ext>
            </a:extLst>
          </p:cNvPr>
          <p:cNvSpPr txBox="1"/>
          <p:nvPr/>
        </p:nvSpPr>
        <p:spPr>
          <a:xfrm>
            <a:off x="3899647" y="3799546"/>
            <a:ext cx="3644153" cy="1015663"/>
          </a:xfrm>
          <a:prstGeom prst="rect">
            <a:avLst/>
          </a:prstGeom>
          <a:gradFill>
            <a:gsLst>
              <a:gs pos="5000">
                <a:schemeClr val="accent1">
                  <a:tint val="54000"/>
                  <a:alpha val="100000"/>
                  <a:satMod val="105000"/>
                  <a:lumMod val="110000"/>
                </a:schemeClr>
              </a:gs>
              <a:gs pos="100000">
                <a:schemeClr val="accent1">
                  <a:tint val="78000"/>
                  <a:alpha val="92000"/>
                  <a:satMod val="109000"/>
                  <a:lumMod val="100000"/>
                </a:schemeClr>
              </a:gs>
            </a:gsLst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r>
              <a:rPr lang="en-US" sz="2000" i="1" dirty="0">
                <a:solidFill>
                  <a:schemeClr val="tx1"/>
                </a:solidFill>
              </a:rPr>
              <a:t>“There will be some monitoring but you are responsible for the security of your account.”</a:t>
            </a:r>
          </a:p>
        </p:txBody>
      </p:sp>
    </p:spTree>
    <p:extLst>
      <p:ext uri="{BB962C8B-B14F-4D97-AF65-F5344CB8AC3E}">
        <p14:creationId xmlns:p14="http://schemas.microsoft.com/office/powerpoint/2010/main" val="35285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FCC33-D1EF-B74F-ABD1-0BF1F5C54E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4537" y="1223901"/>
            <a:ext cx="6689559" cy="3080084"/>
          </a:xfrm>
        </p:spPr>
        <p:txBody>
          <a:bodyPr/>
          <a:lstStyle/>
          <a:p>
            <a:r>
              <a:rPr lang="en-US" dirty="0"/>
              <a:t>Cloud and on-premises  </a:t>
            </a:r>
          </a:p>
          <a:p>
            <a:pPr lvl="1"/>
            <a:r>
              <a:rPr lang="en-US" dirty="0"/>
              <a:t>Policies and procedures</a:t>
            </a:r>
          </a:p>
          <a:p>
            <a:pPr lvl="1"/>
            <a:r>
              <a:rPr lang="en-US" dirty="0"/>
              <a:t>Security guides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Monitoring and audit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822AE0-9DAE-FC40-A6E3-A39F64F1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risk: Consistency</a:t>
            </a:r>
          </a:p>
        </p:txBody>
      </p:sp>
    </p:spTree>
    <p:extLst>
      <p:ext uri="{BB962C8B-B14F-4D97-AF65-F5344CB8AC3E}">
        <p14:creationId xmlns:p14="http://schemas.microsoft.com/office/powerpoint/2010/main" val="3058927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90A565E-9CAC-EC49-BA23-52F083B716D9}"/>
              </a:ext>
            </a:extLst>
          </p:cNvPr>
          <p:cNvSpPr/>
          <p:nvPr/>
        </p:nvSpPr>
        <p:spPr>
          <a:xfrm>
            <a:off x="571021" y="2248383"/>
            <a:ext cx="1103243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D01326-6338-474F-BF30-9E6011E4C563}"/>
              </a:ext>
            </a:extLst>
          </p:cNvPr>
          <p:cNvSpPr/>
          <p:nvPr/>
        </p:nvSpPr>
        <p:spPr>
          <a:xfrm>
            <a:off x="455619" y="2086010"/>
            <a:ext cx="1103243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822AE0-9DAE-FC40-A6E3-A39F64F1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and audit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72CE6-AC20-CA45-A3C1-FCC72E6C9DEF}"/>
              </a:ext>
            </a:extLst>
          </p:cNvPr>
          <p:cNvSpPr/>
          <p:nvPr/>
        </p:nvSpPr>
        <p:spPr>
          <a:xfrm>
            <a:off x="306629" y="1912588"/>
            <a:ext cx="1103243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007CAE-4551-A24B-B279-10FB9993E8A6}"/>
              </a:ext>
            </a:extLst>
          </p:cNvPr>
          <p:cNvSpPr/>
          <p:nvPr/>
        </p:nvSpPr>
        <p:spPr>
          <a:xfrm>
            <a:off x="2504346" y="1794873"/>
            <a:ext cx="1511639" cy="9189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Security</a:t>
            </a:r>
          </a:p>
          <a:p>
            <a:pPr algn="ctr"/>
            <a:r>
              <a:rPr lang="en-US" sz="20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Account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FBCC68-0BD9-A344-ADA7-73A40881DD86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1294470" y="1999299"/>
            <a:ext cx="1209876" cy="255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96613D-ADB2-4343-8A3D-C8C1EB4D437E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409872" y="2235610"/>
            <a:ext cx="1094474" cy="187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A1F334-9DCC-0A4A-ADAF-A1157952E1F5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1558862" y="2254343"/>
            <a:ext cx="945484" cy="1546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09DC74-B3F1-F14E-A8E2-8F481BFF2DA5}"/>
              </a:ext>
            </a:extLst>
          </p:cNvPr>
          <p:cNvCxnSpPr>
            <a:cxnSpLocks/>
            <a:stCxn id="34" idx="3"/>
            <a:endCxn id="9" idx="1"/>
          </p:cNvCxnSpPr>
          <p:nvPr/>
        </p:nvCxnSpPr>
        <p:spPr>
          <a:xfrm flipV="1">
            <a:off x="1674264" y="2254343"/>
            <a:ext cx="830082" cy="3170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ADDD6BA-8903-6043-AC12-475B33F7A253}"/>
              </a:ext>
            </a:extLst>
          </p:cNvPr>
          <p:cNvSpPr/>
          <p:nvPr/>
        </p:nvSpPr>
        <p:spPr>
          <a:xfrm>
            <a:off x="3569688" y="3999289"/>
            <a:ext cx="1103242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Training</a:t>
            </a:r>
          </a:p>
          <a:p>
            <a:pPr algn="ctr"/>
            <a:r>
              <a:rPr lang="en-US" sz="135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Account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2DD898-3603-3A43-B1F6-10E743D5C703}"/>
              </a:ext>
            </a:extLst>
          </p:cNvPr>
          <p:cNvSpPr/>
          <p:nvPr/>
        </p:nvSpPr>
        <p:spPr>
          <a:xfrm>
            <a:off x="3373788" y="3844002"/>
            <a:ext cx="1103242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Training</a:t>
            </a:r>
          </a:p>
          <a:p>
            <a:pPr algn="ctr"/>
            <a:r>
              <a:rPr lang="en-US" sz="135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Account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B17D56-B966-E948-90CA-2439985808AE}"/>
              </a:ext>
            </a:extLst>
          </p:cNvPr>
          <p:cNvSpPr/>
          <p:nvPr/>
        </p:nvSpPr>
        <p:spPr>
          <a:xfrm>
            <a:off x="3224701" y="3673707"/>
            <a:ext cx="1103242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Furnished</a:t>
            </a:r>
          </a:p>
          <a:p>
            <a:pPr algn="ctr"/>
            <a:r>
              <a:rPr lang="en-US" sz="1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accounts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6D5DDD-FC65-9C49-B7D3-6FCD7C9556D5}"/>
              </a:ext>
            </a:extLst>
          </p:cNvPr>
          <p:cNvCxnSpPr>
            <a:cxnSpLocks/>
            <a:stCxn id="17" idx="0"/>
            <a:endCxn id="9" idx="2"/>
          </p:cNvCxnSpPr>
          <p:nvPr/>
        </p:nvCxnSpPr>
        <p:spPr>
          <a:xfrm flipH="1" flipV="1">
            <a:off x="3260166" y="2713812"/>
            <a:ext cx="516156" cy="959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3B20D750-A09A-494E-AFB4-D4ABAF94B417}"/>
              </a:ext>
            </a:extLst>
          </p:cNvPr>
          <p:cNvSpPr/>
          <p:nvPr/>
        </p:nvSpPr>
        <p:spPr>
          <a:xfrm rot="10800000">
            <a:off x="4026614" y="2150174"/>
            <a:ext cx="1346969" cy="23519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5C5A63C-F59B-F045-8E75-846388EFDD47}"/>
              </a:ext>
            </a:extLst>
          </p:cNvPr>
          <p:cNvSpPr/>
          <p:nvPr/>
        </p:nvSpPr>
        <p:spPr>
          <a:xfrm>
            <a:off x="6468321" y="2078312"/>
            <a:ext cx="854765" cy="2172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Lightning Bolt 24">
            <a:extLst>
              <a:ext uri="{FF2B5EF4-FFF2-40B4-BE49-F238E27FC236}">
                <a16:creationId xmlns:a16="http://schemas.microsoft.com/office/drawing/2014/main" id="{E178EEBB-A94B-5A4E-B60C-021CF1DFC89B}"/>
              </a:ext>
            </a:extLst>
          </p:cNvPr>
          <p:cNvSpPr/>
          <p:nvPr/>
        </p:nvSpPr>
        <p:spPr>
          <a:xfrm rot="712836">
            <a:off x="6505451" y="1268526"/>
            <a:ext cx="646043" cy="1525657"/>
          </a:xfrm>
          <a:prstGeom prst="lightningBolt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0EC080-92DA-3441-8C7C-E953E899434B}"/>
              </a:ext>
            </a:extLst>
          </p:cNvPr>
          <p:cNvSpPr txBox="1"/>
          <p:nvPr/>
        </p:nvSpPr>
        <p:spPr>
          <a:xfrm>
            <a:off x="6156871" y="2910223"/>
            <a:ext cx="2195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Set of rules and logic to trigger on events of concern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A2716-937B-254D-964E-CB72BAD9746A}"/>
              </a:ext>
            </a:extLst>
          </p:cNvPr>
          <p:cNvSpPr/>
          <p:nvPr/>
        </p:nvSpPr>
        <p:spPr>
          <a:xfrm>
            <a:off x="191227" y="1676277"/>
            <a:ext cx="1103243" cy="64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Central IT accounts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AFA021-1D87-8340-A8EE-C8E18234DBF7}"/>
              </a:ext>
            </a:extLst>
          </p:cNvPr>
          <p:cNvSpPr txBox="1"/>
          <p:nvPr/>
        </p:nvSpPr>
        <p:spPr>
          <a:xfrm>
            <a:off x="1823756" y="2773036"/>
            <a:ext cx="155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GuardDuty</a:t>
            </a:r>
            <a:endParaRPr lang="en-US" dirty="0"/>
          </a:p>
          <a:p>
            <a:r>
              <a:rPr lang="en-US" dirty="0"/>
              <a:t>CloudTrail</a:t>
            </a:r>
          </a:p>
          <a:p>
            <a:r>
              <a:rPr lang="en-US" dirty="0"/>
              <a:t>Security Hub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6100F28-EF8D-E541-B115-4E23AA35B9F0}"/>
              </a:ext>
            </a:extLst>
          </p:cNvPr>
          <p:cNvSpPr txBox="1"/>
          <p:nvPr/>
        </p:nvSpPr>
        <p:spPr>
          <a:xfrm>
            <a:off x="4071051" y="1495310"/>
            <a:ext cx="155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GuardDuty</a:t>
            </a:r>
            <a:endParaRPr lang="en-US" dirty="0"/>
          </a:p>
          <a:p>
            <a:r>
              <a:rPr lang="en-US" dirty="0"/>
              <a:t>CloudTrail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D59CDE38-88DE-7E4B-9303-6EB8128C4A09}"/>
              </a:ext>
            </a:extLst>
          </p:cNvPr>
          <p:cNvSpPr/>
          <p:nvPr/>
        </p:nvSpPr>
        <p:spPr>
          <a:xfrm>
            <a:off x="5397338" y="1716486"/>
            <a:ext cx="1043977" cy="94094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Security SIEM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FFD1CF7-253D-C44C-BD5D-3617B9538868}"/>
              </a:ext>
            </a:extLst>
          </p:cNvPr>
          <p:cNvSpPr txBox="1"/>
          <p:nvPr/>
        </p:nvSpPr>
        <p:spPr>
          <a:xfrm>
            <a:off x="7421117" y="1833941"/>
            <a:ext cx="1167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Generatesticket</a:t>
            </a:r>
            <a:r>
              <a:rPr lang="en-US" dirty="0"/>
              <a:t> for Security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AF984A2-1772-F643-918E-E40A3824A405}"/>
              </a:ext>
            </a:extLst>
          </p:cNvPr>
          <p:cNvSpPr txBox="1"/>
          <p:nvPr/>
        </p:nvSpPr>
        <p:spPr>
          <a:xfrm>
            <a:off x="173787" y="1317820"/>
            <a:ext cx="18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Trusted advisor</a:t>
            </a:r>
          </a:p>
        </p:txBody>
      </p:sp>
    </p:spTree>
    <p:extLst>
      <p:ext uri="{BB962C8B-B14F-4D97-AF65-F5344CB8AC3E}">
        <p14:creationId xmlns:p14="http://schemas.microsoft.com/office/powerpoint/2010/main" val="2850843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5042AF-9938-EF4E-96CC-C1ADE85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and audit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3BA62-74FE-164B-B57E-974AC19C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73" y="878955"/>
            <a:ext cx="7447459" cy="362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7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5042AF-9938-EF4E-96CC-C1ADE854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and audit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213851-EED7-664C-842F-D38A6E4E2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66" y="845127"/>
            <a:ext cx="7586401" cy="37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42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141A5D-26A4-3C4D-9703-F0E6BF164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B76BA-94F3-B742-92E9-5E3C750F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8"/>
            <a:ext cx="6858000" cy="507146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FC136007-32D1-C349-A135-91CCF0C6FC5A}"/>
              </a:ext>
            </a:extLst>
          </p:cNvPr>
          <p:cNvSpPr txBox="1">
            <a:spLocks/>
          </p:cNvSpPr>
          <p:nvPr/>
        </p:nvSpPr>
        <p:spPr>
          <a:xfrm>
            <a:off x="55420" y="137122"/>
            <a:ext cx="3879110" cy="1941060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</a:rPr>
              <a:t>On to our Google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Cloud Platform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experience …</a:t>
            </a:r>
          </a:p>
        </p:txBody>
      </p:sp>
    </p:spTree>
    <p:extLst>
      <p:ext uri="{BB962C8B-B14F-4D97-AF65-F5344CB8AC3E}">
        <p14:creationId xmlns:p14="http://schemas.microsoft.com/office/powerpoint/2010/main" val="417755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141A5D-26A4-3C4D-9703-F0E6BF1643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820" y="1303142"/>
            <a:ext cx="7066179" cy="3236254"/>
          </a:xfrm>
        </p:spPr>
        <p:txBody>
          <a:bodyPr/>
          <a:lstStyle/>
          <a:p>
            <a:r>
              <a:rPr lang="en-US" dirty="0"/>
              <a:t>Make a gate</a:t>
            </a:r>
          </a:p>
          <a:p>
            <a:r>
              <a:rPr lang="en-US" dirty="0"/>
              <a:t>Know the data</a:t>
            </a:r>
          </a:p>
          <a:p>
            <a:r>
              <a:rPr lang="en-US" dirty="0"/>
              <a:t>Accept or deflect</a:t>
            </a:r>
          </a:p>
          <a:p>
            <a:r>
              <a:rPr lang="en-US" dirty="0"/>
              <a:t>Consistency of on-premises and cloud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0FB3AB-CE8E-8E49-B6A8-CC97C5793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risk in the cloud:  Key points</a:t>
            </a:r>
          </a:p>
        </p:txBody>
      </p:sp>
    </p:spTree>
    <p:extLst>
      <p:ext uri="{BB962C8B-B14F-4D97-AF65-F5344CB8AC3E}">
        <p14:creationId xmlns:p14="http://schemas.microsoft.com/office/powerpoint/2010/main" val="296112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A3D788-8B1E-2145-85CB-03EBCC047E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791" y="1213511"/>
            <a:ext cx="6488178" cy="1247302"/>
          </a:xfrm>
        </p:spPr>
        <p:txBody>
          <a:bodyPr/>
          <a:lstStyle/>
          <a:p>
            <a:r>
              <a:rPr lang="en-US" dirty="0"/>
              <a:t>Where we started:  storm chasing</a:t>
            </a:r>
          </a:p>
          <a:p>
            <a:r>
              <a:rPr lang="en-US" dirty="0"/>
              <a:t>Not like it used to be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CD563-C5D2-BF4F-9325-9BEA3299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426019C-D229-8A40-BC55-81AF262609A1}"/>
              </a:ext>
            </a:extLst>
          </p:cNvPr>
          <p:cNvSpPr txBox="1">
            <a:spLocks/>
          </p:cNvSpPr>
          <p:nvPr/>
        </p:nvSpPr>
        <p:spPr>
          <a:xfrm>
            <a:off x="369173" y="2460813"/>
            <a:ext cx="6286796" cy="618563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Who cares?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BA81FB4-2E23-2642-9911-A3BE8B06ED11}"/>
              </a:ext>
            </a:extLst>
          </p:cNvPr>
          <p:cNvSpPr txBox="1">
            <a:spLocks/>
          </p:cNvSpPr>
          <p:nvPr/>
        </p:nvSpPr>
        <p:spPr>
          <a:xfrm>
            <a:off x="884642" y="3089552"/>
            <a:ext cx="6712945" cy="1237126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Is University business or sensitive data in the cloud?   Need a risk-based approach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6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83EB8F-EA1E-6E43-9F04-7E261C3FE9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1241" y="1238224"/>
            <a:ext cx="7894175" cy="3080084"/>
          </a:xfrm>
        </p:spPr>
        <p:txBody>
          <a:bodyPr/>
          <a:lstStyle/>
          <a:p>
            <a:r>
              <a:rPr lang="en-US" dirty="0"/>
              <a:t>Thank you!</a:t>
            </a:r>
          </a:p>
          <a:p>
            <a:r>
              <a:rPr lang="en-US" dirty="0"/>
              <a:t>Questions and discussion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3B71"/>
                </a:solidFill>
              </a:rPr>
              <a:t>			</a:t>
            </a:r>
            <a:r>
              <a:rPr lang="en-US" dirty="0" err="1">
                <a:solidFill>
                  <a:srgbClr val="003B71"/>
                </a:solidFill>
              </a:rPr>
              <a:t>shelley@uchicago.edu</a:t>
            </a:r>
            <a:endParaRPr lang="en-US" dirty="0">
              <a:solidFill>
                <a:srgbClr val="003B7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E125BD-E2EC-2D4C-A469-09153DE8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241" y="209290"/>
            <a:ext cx="8157412" cy="860258"/>
          </a:xfrm>
        </p:spPr>
        <p:txBody>
          <a:bodyPr/>
          <a:lstStyle/>
          <a:p>
            <a:r>
              <a:rPr lang="en-US" dirty="0"/>
              <a:t>Managing risk in the cloud</a:t>
            </a:r>
          </a:p>
        </p:txBody>
      </p:sp>
    </p:spTree>
    <p:extLst>
      <p:ext uri="{BB962C8B-B14F-4D97-AF65-F5344CB8AC3E}">
        <p14:creationId xmlns:p14="http://schemas.microsoft.com/office/powerpoint/2010/main" val="165684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290E35-F836-BB4F-B3C3-3DBCD31B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risk:  First, make a gate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D0732-E037-4443-996D-00D6ADBE9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29" t="10152" r="2" b="11259"/>
          <a:stretch/>
        </p:blipFill>
        <p:spPr>
          <a:xfrm>
            <a:off x="1104997" y="922873"/>
            <a:ext cx="6381333" cy="37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A952EDA6-23D1-1F40-A1D9-0E41C809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91" y="212286"/>
            <a:ext cx="6689560" cy="860258"/>
          </a:xfrm>
        </p:spPr>
        <p:txBody>
          <a:bodyPr/>
          <a:lstStyle/>
          <a:p>
            <a:r>
              <a:rPr lang="en-US" sz="3600" dirty="0"/>
              <a:t>Mitigating risk:  First, make a gate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8C8CDD4-55DA-FD41-AD1F-900DD323F9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276" y="2086333"/>
            <a:ext cx="7305261" cy="2614874"/>
          </a:xfrm>
        </p:spPr>
        <p:txBody>
          <a:bodyPr/>
          <a:lstStyle/>
          <a:p>
            <a:r>
              <a:rPr lang="en-US" sz="2800" dirty="0"/>
              <a:t>AWS vendor, like DLT – send our way</a:t>
            </a:r>
          </a:p>
          <a:p>
            <a:r>
              <a:rPr lang="en-US" sz="2800" dirty="0"/>
              <a:t>Procurement </a:t>
            </a:r>
          </a:p>
          <a:p>
            <a:r>
              <a:rPr lang="en-US" sz="2800" dirty="0"/>
              <a:t>List of technology services offerings</a:t>
            </a:r>
          </a:p>
          <a:p>
            <a:r>
              <a:rPr lang="en-US" sz="2800" dirty="0"/>
              <a:t>Socialize it</a:t>
            </a:r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38CCDE-9512-2B4E-90C9-E70B6A6EB441}"/>
              </a:ext>
            </a:extLst>
          </p:cNvPr>
          <p:cNvSpPr txBox="1">
            <a:spLocks/>
          </p:cNvSpPr>
          <p:nvPr/>
        </p:nvSpPr>
        <p:spPr>
          <a:xfrm>
            <a:off x="566529" y="1025275"/>
            <a:ext cx="8040757" cy="1061058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32035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Corral interest toward your gate:</a:t>
            </a:r>
          </a:p>
          <a:p>
            <a:pPr lvl="1"/>
            <a:r>
              <a:rPr lang="en-US" dirty="0"/>
              <a:t>Your ideas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42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0AA4F5-9899-F547-9A85-3AA18A92B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266" y="1132603"/>
            <a:ext cx="8778502" cy="3391442"/>
          </a:xfrm>
        </p:spPr>
        <p:txBody>
          <a:bodyPr/>
          <a:lstStyle/>
          <a:p>
            <a:r>
              <a:rPr lang="en-US" dirty="0"/>
              <a:t>Someone’s at the gate: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sz="2800" dirty="0"/>
              <a:t>Want a discount?  </a:t>
            </a:r>
          </a:p>
          <a:p>
            <a:pPr marL="914400" lvl="2" indent="0">
              <a:buNone/>
            </a:pPr>
            <a:r>
              <a:rPr lang="en-US" sz="2800" dirty="0"/>
              <a:t>Complete this form …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FDB4DD4-7635-C044-86DE-40F2C5A3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6" y="262635"/>
            <a:ext cx="7558318" cy="860258"/>
          </a:xfrm>
        </p:spPr>
        <p:txBody>
          <a:bodyPr/>
          <a:lstStyle/>
          <a:p>
            <a:r>
              <a:rPr lang="en-US" sz="3600" dirty="0"/>
              <a:t>Mitigating risk:  Second, know the data</a:t>
            </a:r>
          </a:p>
        </p:txBody>
      </p:sp>
    </p:spTree>
    <p:extLst>
      <p:ext uri="{BB962C8B-B14F-4D97-AF65-F5344CB8AC3E}">
        <p14:creationId xmlns:p14="http://schemas.microsoft.com/office/powerpoint/2010/main" val="210886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105E4-CA16-7441-BC91-FE2B383A3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8"/>
          <a:stretch/>
        </p:blipFill>
        <p:spPr>
          <a:xfrm>
            <a:off x="1181441" y="820271"/>
            <a:ext cx="6187546" cy="339259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ECDACF-E266-8649-899B-7B9560591FE0}"/>
              </a:ext>
            </a:extLst>
          </p:cNvPr>
          <p:cNvSpPr txBox="1">
            <a:spLocks/>
          </p:cNvSpPr>
          <p:nvPr/>
        </p:nvSpPr>
        <p:spPr>
          <a:xfrm>
            <a:off x="1181441" y="4212864"/>
            <a:ext cx="6187545" cy="669552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500" dirty="0"/>
              <a:t>  I do </a:t>
            </a:r>
            <a:r>
              <a:rPr lang="en-US" sz="1500" b="1" dirty="0"/>
              <a:t>NOT</a:t>
            </a:r>
            <a:r>
              <a:rPr lang="en-US" sz="1500" dirty="0"/>
              <a:t> plan to put any of the above data types in my AWS account.</a:t>
            </a:r>
          </a:p>
          <a:p>
            <a:pPr lvl="2">
              <a:buFont typeface="Wingdings" pitchFamily="2" charset="2"/>
              <a:buChar char="q"/>
            </a:pPr>
            <a:endParaRPr lang="en-US" sz="12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E828346-5C7F-714E-A97E-7DBFE679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Mitigating risk:  Second, know the data</a:t>
            </a:r>
          </a:p>
        </p:txBody>
      </p:sp>
    </p:spTree>
    <p:extLst>
      <p:ext uri="{BB962C8B-B14F-4D97-AF65-F5344CB8AC3E}">
        <p14:creationId xmlns:p14="http://schemas.microsoft.com/office/powerpoint/2010/main" val="1206364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9E828346-5C7F-714E-A97E-7DBFE679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Mitigating risk:  Second, know the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8594F0-9CD3-8444-B0E2-383A50CB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0" y="1439904"/>
            <a:ext cx="7629031" cy="21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78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822AE0-9DAE-FC40-A6E3-A39F64F1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18" y="383134"/>
            <a:ext cx="7188973" cy="860258"/>
          </a:xfrm>
        </p:spPr>
        <p:txBody>
          <a:bodyPr/>
          <a:lstStyle/>
          <a:p>
            <a:r>
              <a:rPr lang="en-US" sz="3600" dirty="0"/>
              <a:t>Mitigating risk: Accept or deflect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973C4A43-CE90-B14A-BDDA-8F52CC31A4B1}"/>
              </a:ext>
            </a:extLst>
          </p:cNvPr>
          <p:cNvSpPr/>
          <p:nvPr/>
        </p:nvSpPr>
        <p:spPr>
          <a:xfrm>
            <a:off x="2097887" y="2037456"/>
            <a:ext cx="4372805" cy="4675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RISK SLIDER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701B5265-407B-6B4A-9486-52DA6CD27998}"/>
              </a:ext>
            </a:extLst>
          </p:cNvPr>
          <p:cNvSpPr txBox="1">
            <a:spLocks/>
          </p:cNvSpPr>
          <p:nvPr/>
        </p:nvSpPr>
        <p:spPr>
          <a:xfrm>
            <a:off x="516710" y="2663221"/>
            <a:ext cx="2032526" cy="1407968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You’re coming with us. 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F95EAA4-0DAA-7B47-8AEE-9FC2C65D18C6}"/>
              </a:ext>
            </a:extLst>
          </p:cNvPr>
          <p:cNvSpPr txBox="1">
            <a:spLocks/>
          </p:cNvSpPr>
          <p:nvPr/>
        </p:nvSpPr>
        <p:spPr>
          <a:xfrm>
            <a:off x="6020873" y="2706203"/>
            <a:ext cx="2895599" cy="1480704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Here’s your discount.</a:t>
            </a:r>
          </a:p>
          <a:p>
            <a:r>
              <a:rPr lang="en-US" sz="2400" dirty="0"/>
              <a:t>Goodbye.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64D688E-6098-EC48-A247-4FF8FCA09A3A}"/>
              </a:ext>
            </a:extLst>
          </p:cNvPr>
          <p:cNvSpPr txBox="1">
            <a:spLocks/>
          </p:cNvSpPr>
          <p:nvPr/>
        </p:nvSpPr>
        <p:spPr>
          <a:xfrm>
            <a:off x="3080903" y="3299112"/>
            <a:ext cx="1595005" cy="1480704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9AE5C-09E3-AC46-8AD0-072DFC3EF6AD}"/>
              </a:ext>
            </a:extLst>
          </p:cNvPr>
          <p:cNvSpPr txBox="1"/>
          <p:nvPr/>
        </p:nvSpPr>
        <p:spPr>
          <a:xfrm>
            <a:off x="736994" y="1356246"/>
            <a:ext cx="118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A3F"/>
                </a:solidFill>
              </a:rPr>
              <a:t>Accept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8F8D5D-6026-344A-B55A-AA44BD7D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86" y="1867246"/>
            <a:ext cx="733425" cy="683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CA00DB-2D4D-F14A-B83E-C8004BE10FDD}"/>
              </a:ext>
            </a:extLst>
          </p:cNvPr>
          <p:cNvSpPr txBox="1"/>
          <p:nvPr/>
        </p:nvSpPr>
        <p:spPr>
          <a:xfrm>
            <a:off x="6382569" y="1356245"/>
            <a:ext cx="1191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Deflect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F0953-EE1D-F640-816D-E1C0E1E1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193" y="1855042"/>
            <a:ext cx="666750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95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B64D688E-6098-EC48-A247-4FF8FCA09A3A}"/>
              </a:ext>
            </a:extLst>
          </p:cNvPr>
          <p:cNvSpPr txBox="1">
            <a:spLocks/>
          </p:cNvSpPr>
          <p:nvPr/>
        </p:nvSpPr>
        <p:spPr>
          <a:xfrm>
            <a:off x="3080903" y="3299112"/>
            <a:ext cx="1595005" cy="1480704"/>
          </a:xfrm>
          <a:prstGeom prst="rect">
            <a:avLst/>
          </a:prstGeom>
        </p:spPr>
        <p:txBody>
          <a:bodyPr vert="horz"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rgbClr val="003B7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A00DB-2D4D-F14A-B83E-C8004BE10FDD}"/>
              </a:ext>
            </a:extLst>
          </p:cNvPr>
          <p:cNvSpPr txBox="1"/>
          <p:nvPr/>
        </p:nvSpPr>
        <p:spPr>
          <a:xfrm>
            <a:off x="6759673" y="1609074"/>
            <a:ext cx="142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Deflect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FF0953-EE1D-F640-816D-E1C0E1E1E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720" y="2193849"/>
            <a:ext cx="1059841" cy="1105263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8AD7206-EABF-1443-B851-2E32F5C12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555" y="1401745"/>
            <a:ext cx="6157868" cy="3080084"/>
          </a:xfrm>
        </p:spPr>
        <p:txBody>
          <a:bodyPr/>
          <a:lstStyle/>
          <a:p>
            <a:r>
              <a:rPr lang="en-US" sz="2800" dirty="0"/>
              <a:t>Non-sensitive data backups or storage</a:t>
            </a:r>
          </a:p>
          <a:p>
            <a:r>
              <a:rPr lang="en-US" sz="2800" dirty="0"/>
              <a:t>Individual faculty</a:t>
            </a:r>
          </a:p>
          <a:p>
            <a:r>
              <a:rPr lang="en-US" sz="2800" dirty="0"/>
              <a:t>Research group – non-sensitive</a:t>
            </a:r>
          </a:p>
          <a:p>
            <a:r>
              <a:rPr lang="en-US" sz="2800" dirty="0"/>
              <a:t>Sensitive data … deflect … but not necessarily to own account</a:t>
            </a:r>
          </a:p>
          <a:p>
            <a:endParaRPr lang="en-US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27D2D91F-1113-7E4D-B1A6-3D6032EF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18" y="383134"/>
            <a:ext cx="7188973" cy="860258"/>
          </a:xfrm>
        </p:spPr>
        <p:txBody>
          <a:bodyPr/>
          <a:lstStyle/>
          <a:p>
            <a:r>
              <a:rPr lang="en-US" sz="3600" dirty="0"/>
              <a:t>Mitigating risk: Accept or deflect</a:t>
            </a:r>
          </a:p>
        </p:txBody>
      </p:sp>
    </p:spTree>
    <p:extLst>
      <p:ext uri="{BB962C8B-B14F-4D97-AF65-F5344CB8AC3E}">
        <p14:creationId xmlns:p14="http://schemas.microsoft.com/office/powerpoint/2010/main" val="104089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24F4F"/>
      </a:dk2>
      <a:lt2>
        <a:srgbClr val="EEECE1"/>
      </a:lt2>
      <a:accent1>
        <a:srgbClr val="417CA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8033</TotalTime>
  <Words>573</Words>
  <Application>Microsoft Macintosh PowerPoint</Application>
  <PresentationFormat>On-screen Show (16:9)</PresentationFormat>
  <Paragraphs>158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Clearing Skies:  Managing Risk in the Cloud  Shelley Rossell University of Chicago </vt:lpstr>
      <vt:lpstr>Background</vt:lpstr>
      <vt:lpstr>Mitigating risk:  First, make a gate</vt:lpstr>
      <vt:lpstr>Mitigating risk:  First, make a gate</vt:lpstr>
      <vt:lpstr>Mitigating risk:  Second, know the data</vt:lpstr>
      <vt:lpstr>Mitigating risk:  Second, know the data</vt:lpstr>
      <vt:lpstr>Mitigating risk:  Second, know the data</vt:lpstr>
      <vt:lpstr>Mitigating risk: Accept or deflect</vt:lpstr>
      <vt:lpstr>Mitigating risk: Accept or deflect</vt:lpstr>
      <vt:lpstr>Mitigating risk: Accept or deflect</vt:lpstr>
      <vt:lpstr>Mitigating risk: Accept or deflect</vt:lpstr>
      <vt:lpstr>Anatomy of a furnished account</vt:lpstr>
      <vt:lpstr>Anatomy of a furnished account</vt:lpstr>
      <vt:lpstr>Mitigating risk: Consistency</vt:lpstr>
      <vt:lpstr>Monitoring and audit</vt:lpstr>
      <vt:lpstr>Monitoring and audit</vt:lpstr>
      <vt:lpstr>Monitoring and audit</vt:lpstr>
      <vt:lpstr>PowerPoint Presentation</vt:lpstr>
      <vt:lpstr>Managing risk in the cloud:  Key points</vt:lpstr>
      <vt:lpstr>Managing risk in the cloud</vt:lpstr>
    </vt:vector>
  </TitlesOfParts>
  <Company>EDUCAUSE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Shelley Rossell</cp:lastModifiedBy>
  <cp:revision>250</cp:revision>
  <cp:lastPrinted>2015-02-02T21:50:40Z</cp:lastPrinted>
  <dcterms:created xsi:type="dcterms:W3CDTF">2013-06-12T15:30:12Z</dcterms:created>
  <dcterms:modified xsi:type="dcterms:W3CDTF">2019-05-14T00:12:20Z</dcterms:modified>
</cp:coreProperties>
</file>