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00" r:id="rId3"/>
    <p:sldId id="275" r:id="rId4"/>
    <p:sldId id="344" r:id="rId5"/>
    <p:sldId id="277" r:id="rId6"/>
    <p:sldId id="279" r:id="rId7"/>
    <p:sldId id="299" r:id="rId8"/>
    <p:sldId id="282" r:id="rId9"/>
    <p:sldId id="286" r:id="rId10"/>
    <p:sldId id="259" r:id="rId11"/>
    <p:sldId id="280" r:id="rId12"/>
    <p:sldId id="272" r:id="rId13"/>
    <p:sldId id="291" r:id="rId14"/>
    <p:sldId id="261" r:id="rId15"/>
    <p:sldId id="281" r:id="rId16"/>
    <p:sldId id="301" r:id="rId17"/>
    <p:sldId id="302" r:id="rId18"/>
    <p:sldId id="343" r:id="rId19"/>
    <p:sldId id="285" r:id="rId20"/>
    <p:sldId id="287" r:id="rId21"/>
    <p:sldId id="292" r:id="rId22"/>
    <p:sldId id="293" r:id="rId23"/>
    <p:sldId id="294" r:id="rId24"/>
    <p:sldId id="295" r:id="rId25"/>
    <p:sldId id="296" r:id="rId26"/>
    <p:sldId id="297" r:id="rId27"/>
    <p:sldId id="262" r:id="rId2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D66"/>
    <a:srgbClr val="003B71"/>
    <a:srgbClr val="2C5159"/>
    <a:srgbClr val="524F4F"/>
    <a:srgbClr val="2B7A9F"/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5" autoAdjust="0"/>
    <p:restoredTop sz="69020" autoAdjust="0"/>
  </p:normalViewPr>
  <p:slideViewPr>
    <p:cSldViewPr snapToGrid="0" snapToObjects="1">
      <p:cViewPr varScale="1">
        <p:scale>
          <a:sx n="74" d="100"/>
          <a:sy n="74" d="100"/>
        </p:scale>
        <p:origin x="1168" y="52"/>
      </p:cViewPr>
      <p:guideLst>
        <p:guide orient="horz" pos="2160"/>
        <p:guide pos="2856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-arcas.yc.edu\department$\shr_itsaudit\Presentations%20and%20Internal%20Communications\FY1819\Educause%20Security%20Professionals\state%20aid%20per%20ft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'aid per ftse'!$A$11</c:f>
              <c:strCache>
                <c:ptCount val="1"/>
                <c:pt idx="0">
                  <c:v>YC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'aid per ftse'!$B$10:$C$10</c:f>
              <c:numCache>
                <c:formatCode>General</c:formatCode>
                <c:ptCount val="2"/>
                <c:pt idx="0">
                  <c:v>2008</c:v>
                </c:pt>
                <c:pt idx="1">
                  <c:v>2018</c:v>
                </c:pt>
              </c:numCache>
            </c:numRef>
          </c:cat>
          <c:val>
            <c:numRef>
              <c:f>'aid per ftse'!$B$11:$C$11</c:f>
              <c:numCache>
                <c:formatCode>_("$"* #,##0.00_);_("$"* \(#,##0.00\);_("$"* "-"??_);_(@_)</c:formatCode>
                <c:ptCount val="2"/>
                <c:pt idx="0">
                  <c:v>1421.9562419562419</c:v>
                </c:pt>
                <c:pt idx="1">
                  <c:v>390.78075482569864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8F-4422-A5FC-46F435ED3F02}"/>
            </c:ext>
          </c:extLst>
        </c:ser>
        <c:ser>
          <c:idx val="2"/>
          <c:order val="2"/>
          <c:tx>
            <c:strRef>
              <c:f>'aid per ftse'!$A$12</c:f>
              <c:strCache>
                <c:ptCount val="1"/>
                <c:pt idx="0">
                  <c:v>NAU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'aid per ftse'!$B$10:$C$10</c:f>
              <c:numCache>
                <c:formatCode>General</c:formatCode>
                <c:ptCount val="2"/>
                <c:pt idx="0">
                  <c:v>2008</c:v>
                </c:pt>
                <c:pt idx="1">
                  <c:v>2018</c:v>
                </c:pt>
              </c:numCache>
            </c:numRef>
          </c:cat>
          <c:val>
            <c:numRef>
              <c:f>'aid per ftse'!$B$12:$C$12</c:f>
              <c:numCache>
                <c:formatCode>_("$"* #,##0.00_);_("$"* \(#,##0.00\);_("$"* "-"??_);_(@_)</c:formatCode>
                <c:ptCount val="2"/>
                <c:pt idx="0">
                  <c:v>7493.4432371674784</c:v>
                </c:pt>
                <c:pt idx="1">
                  <c:v>3620.5065490940688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8F-4422-A5FC-46F435ED3F02}"/>
            </c:ext>
          </c:extLst>
        </c:ser>
        <c:ser>
          <c:idx val="3"/>
          <c:order val="3"/>
          <c:tx>
            <c:strRef>
              <c:f>'aid per ftse'!$A$13</c:f>
              <c:strCache>
                <c:ptCount val="1"/>
                <c:pt idx="0">
                  <c:v>ASU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'aid per ftse'!$B$10:$C$10</c:f>
              <c:numCache>
                <c:formatCode>General</c:formatCode>
                <c:ptCount val="2"/>
                <c:pt idx="0">
                  <c:v>2008</c:v>
                </c:pt>
                <c:pt idx="1">
                  <c:v>2018</c:v>
                </c:pt>
              </c:numCache>
            </c:numRef>
          </c:cat>
          <c:val>
            <c:numRef>
              <c:f>'aid per ftse'!$B$13:$C$13</c:f>
              <c:numCache>
                <c:formatCode>_("$"* #,##0.00_);_("$"* \(#,##0.00\);_("$"* "-"??_);_(@_)</c:formatCode>
                <c:ptCount val="2"/>
                <c:pt idx="0">
                  <c:v>9512.9228503894301</c:v>
                </c:pt>
                <c:pt idx="1">
                  <c:v>4077.3680589179685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8F-4422-A5FC-46F435ED3F02}"/>
            </c:ext>
          </c:extLst>
        </c:ser>
        <c:ser>
          <c:idx val="4"/>
          <c:order val="4"/>
          <c:tx>
            <c:strRef>
              <c:f>'aid per ftse'!$A$14</c:f>
              <c:strCache>
                <c:ptCount val="1"/>
                <c:pt idx="0">
                  <c:v>UofA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'aid per ftse'!$B$10:$C$10</c:f>
              <c:numCache>
                <c:formatCode>General</c:formatCode>
                <c:ptCount val="2"/>
                <c:pt idx="0">
                  <c:v>2008</c:v>
                </c:pt>
                <c:pt idx="1">
                  <c:v>2018</c:v>
                </c:pt>
              </c:numCache>
            </c:numRef>
          </c:cat>
          <c:val>
            <c:numRef>
              <c:f>'aid per ftse'!$B$14:$C$14</c:f>
              <c:numCache>
                <c:formatCode>_("$"* #,##0.00_);_("$"* \(#,##0.00\);_("$"* "-"??_);_(@_)</c:formatCode>
                <c:ptCount val="2"/>
                <c:pt idx="0">
                  <c:v>13566</c:v>
                </c:pt>
                <c:pt idx="1">
                  <c:v>5588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8F-4422-A5FC-46F435ED3F0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69048816"/>
        <c:axId val="106905339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'aid per ftse'!$A$10</c15:sqref>
                        </c15:formulaRef>
                      </c:ext>
                    </c:extLst>
                    <c:strCache>
                      <c:ptCount val="1"/>
                      <c:pt idx="0">
                        <c:v>State Aid Per FTSE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'aid per ftse'!$B$10:$C$10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2008</c:v>
                      </c:pt>
                      <c:pt idx="1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'aid per ftse'!$B$10:$C$10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2008</c:v>
                      </c:pt>
                      <c:pt idx="1">
                        <c:v>2018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E8F-4422-A5FC-46F435ED3F02}"/>
                  </c:ext>
                </c:extLst>
              </c15:ser>
            </c15:filteredLineSeries>
          </c:ext>
        </c:extLst>
      </c:lineChart>
      <c:catAx>
        <c:axId val="106904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053392"/>
        <c:crosses val="autoZero"/>
        <c:auto val="1"/>
        <c:lblAlgn val="ctr"/>
        <c:lblOffset val="100"/>
        <c:noMultiLvlLbl val="0"/>
      </c:catAx>
      <c:valAx>
        <c:axId val="106905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04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aseline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>
                <a:sym typeface="Wingdings" panose="05000000000000000000" pitchFamily="2" charset="2"/>
              </a:rPr>
              <a:t>ABSTRACT (for reference):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education institutions often embrace collaboration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sharing, but does that extend to your information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program? Will you collaborate with institutions much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larger or much smaller than your own? In this session, you’ll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 how four schools of very different sizes and with very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resources work together – both directly and indirectly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to derive value and share unique institutional knowledge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capabilities for the collective benefit of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9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Idea here to show where we are located in comparison to one another, but also mention or try to point out that AZ is a very large state and we are quite geo-</a:t>
            </a:r>
            <a:r>
              <a:rPr lang="en-US" baseline="0" dirty="0" err="1"/>
              <a:t>sep</a:t>
            </a:r>
            <a:r>
              <a:rPr lang="en-US" baseline="0" dirty="0"/>
              <a:t> from each other.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baseline="0" dirty="0">
                <a:sym typeface="Wingdings" panose="05000000000000000000" pitchFamily="2" charset="2"/>
              </a:rPr>
              <a:t>Describe that it’s two hours from NAU to ASU, </a:t>
            </a:r>
            <a:r>
              <a:rPr lang="en-US" baseline="0" dirty="0" err="1">
                <a:sym typeface="Wingdings" panose="05000000000000000000" pitchFamily="2" charset="2"/>
              </a:rPr>
              <a:t>etc</a:t>
            </a:r>
            <a:r>
              <a:rPr lang="en-US" baseline="0" dirty="0">
                <a:sym typeface="Wingdings" panose="05000000000000000000" pitchFamily="2" charset="2"/>
              </a:rPr>
              <a:t> …  could ask audience if they have the same challenges?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if feeling like it, bring up the trivia point of one community college needs to cross four state lines to support remote site!!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26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0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of us is facing similar challenges and could benefit from collaboration – we won’t go into details here, but we will cover some of our wins and successes</a:t>
            </a:r>
            <a:r>
              <a:rPr lang="en-US" baseline="0" dirty="0"/>
              <a:t> later.</a:t>
            </a:r>
          </a:p>
          <a:p>
            <a:endParaRPr lang="en-US" dirty="0"/>
          </a:p>
          <a:p>
            <a:r>
              <a:rPr lang="en-US" dirty="0"/>
              <a:t>*** We will likely “ad-lib” this slide based</a:t>
            </a:r>
            <a:r>
              <a:rPr lang="en-US" baseline="0" dirty="0"/>
              <a:t> on the audience… do we have a sense of large schools, medium, small schools??  Does it matter?  BUT KEEP THIS SHORT AND FOUNDATIONAL FOR LATER.</a:t>
            </a:r>
          </a:p>
          <a:p>
            <a:endParaRPr lang="en-US" baseline="0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Increasing Challenges are</a:t>
            </a:r>
            <a:r>
              <a:rPr lang="en-US" baseline="0" dirty="0">
                <a:sym typeface="Wingdings" panose="05000000000000000000" pitchFamily="2" charset="2"/>
              </a:rPr>
              <a:t> related to </a:t>
            </a:r>
            <a:r>
              <a:rPr lang="en-US" dirty="0">
                <a:sym typeface="Wingdings" panose="05000000000000000000" pitchFamily="2" charset="2"/>
              </a:rPr>
              <a:t>Research</a:t>
            </a:r>
            <a:r>
              <a:rPr lang="en-US" baseline="0" dirty="0">
                <a:sym typeface="Wingdings" panose="05000000000000000000" pitchFamily="2" charset="2"/>
              </a:rPr>
              <a:t> Growth, </a:t>
            </a:r>
            <a:r>
              <a:rPr lang="en-US" dirty="0">
                <a:sym typeface="Wingdings" panose="05000000000000000000" pitchFamily="2" charset="2"/>
              </a:rPr>
              <a:t>Regulations/Compliance</a:t>
            </a:r>
            <a:r>
              <a:rPr lang="en-US" baseline="0" dirty="0">
                <a:sym typeface="Wingdings" panose="05000000000000000000" pitchFamily="2" charset="2"/>
              </a:rPr>
              <a:t> (GDPR), very constant audits; Governance</a:t>
            </a:r>
            <a:endParaRPr lang="en-US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Stories of centralized vs de-centralized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15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FF0000"/>
                </a:solidFill>
              </a:rPr>
              <a:t>Tina – could just refer to the slide where more information can be found, touching on the idea of</a:t>
            </a:r>
            <a:r>
              <a:rPr lang="en-US" b="0" i="0" baseline="0" dirty="0">
                <a:solidFill>
                  <a:srgbClr val="FF0000"/>
                </a:solidFill>
              </a:rPr>
              <a:t> shared metrics during presentation.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FF0000"/>
                </a:solidFill>
              </a:rPr>
              <a:t>Let’s take a </a:t>
            </a:r>
            <a:r>
              <a:rPr lang="en-US" b="1" i="1" u="sng" dirty="0">
                <a:solidFill>
                  <a:srgbClr val="FF0000"/>
                </a:solidFill>
              </a:rPr>
              <a:t>moment</a:t>
            </a:r>
            <a:r>
              <a:rPr lang="en-US" b="1" i="1" dirty="0">
                <a:solidFill>
                  <a:srgbClr val="FF0000"/>
                </a:solidFill>
              </a:rPr>
              <a:t> to show our agreed upon dozen or so board metrics – just as a demo or real life story from the last slide.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More info about/with the</a:t>
            </a:r>
            <a:r>
              <a:rPr lang="en-US" b="1" i="1" baseline="0" dirty="0">
                <a:solidFill>
                  <a:srgbClr val="FF0000"/>
                </a:solidFill>
              </a:rPr>
              <a:t> slide info:</a:t>
            </a:r>
            <a:endParaRPr lang="en-US" b="1" i="1" dirty="0">
              <a:solidFill>
                <a:srgbClr val="FF000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1.       </a:t>
            </a:r>
            <a:r>
              <a:rPr lang="en-US" alt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Security Awareness Training </a:t>
            </a:r>
            <a:endParaRPr lang="en-US" altLang="en-US" sz="12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Measurement: Percent completion annually</a:t>
            </a:r>
            <a:endParaRPr lang="en-US" altLang="en-US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NIST CSF Controls relating to Security Awareness Training</a:t>
            </a:r>
            <a:endParaRPr lang="en-US" altLang="en-US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 2.       </a:t>
            </a:r>
            <a:r>
              <a:rPr lang="en-US" alt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Multi-Factor Authentication</a:t>
            </a:r>
            <a:endParaRPr lang="en-US" altLang="en-US" sz="12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Measurement: Adoption number, percentage, rate – by affiliation</a:t>
            </a:r>
            <a:endParaRPr lang="en-US" altLang="en-US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NIST CSF Controls related to MFA</a:t>
            </a:r>
            <a:endParaRPr lang="en-US" altLang="en-US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3.       </a:t>
            </a:r>
            <a:r>
              <a:rPr lang="en-US" alt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Scan / Testing coverage on (university-deemed) critical/sensitive systems and web apps</a:t>
            </a:r>
            <a:endParaRPr lang="en-US" altLang="en-US" sz="12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Measurement: Percent of critical applications that meet scanning standards</a:t>
            </a:r>
            <a:endParaRPr lang="en-US" altLang="en-US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NIST CSF Controls relating to scan/testing coverage</a:t>
            </a:r>
            <a:endParaRPr lang="en-US" altLang="en-US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 4.       </a:t>
            </a:r>
            <a:r>
              <a:rPr lang="en-US" alt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 Assessment</a:t>
            </a:r>
            <a:endParaRPr lang="en-US" altLang="en-US" sz="12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Measurement: Percentage of departments who completed a Risk Assessment</a:t>
            </a:r>
            <a:endParaRPr lang="en-US" altLang="en-US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NIST CSF Controls relating to Risk Assessment</a:t>
            </a:r>
            <a:endParaRPr lang="en-US" altLang="en-US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 5.       </a:t>
            </a:r>
            <a:r>
              <a:rPr lang="en-US" alt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 level projects that receive a security review</a:t>
            </a:r>
            <a:endParaRPr lang="en-US" altLang="en-US" sz="12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Measurement: Percent of enterprise projects that have completed security review</a:t>
            </a:r>
            <a:endParaRPr lang="en-US" altLang="en-US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NIST CSF Controls relating to security reviews              </a:t>
            </a:r>
            <a:endParaRPr lang="en-US" altLang="en-US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 6.       </a:t>
            </a:r>
            <a:r>
              <a:rPr lang="en-US" alt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 control or management – Servers, Endpoints </a:t>
            </a:r>
            <a:endParaRPr lang="en-US" altLang="en-US" sz="12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Measurement: Inventory of systems, patching of systems, % of endpoints encrypted</a:t>
            </a:r>
            <a:endParaRPr lang="en-US" altLang="en-US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NIST CSF Controls relating to system control or management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99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baseline="0" dirty="0"/>
              <a:t>illustration of the situation.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53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</a:t>
            </a:r>
            <a:r>
              <a:rPr lang="en-US" baseline="0" dirty="0"/>
              <a:t> follow-up question is how are you adjusting your security program as a result of the funding decreases.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6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This is where we allocate the “most” time for a single slide… provide some examples of wins, successes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Some of this is reiteration of previous items… such as Audits, Governance, metrics…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* Collaborate on educational/awareness process and risk based approach.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NOTE:  We have far more similarities than differences… sometimes you don’t know this until you start talking and sharing!!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Difference can still be helpful – it’s good to compare notes, </a:t>
            </a:r>
            <a:r>
              <a:rPr lang="en-US" baseline="0" dirty="0" err="1"/>
              <a:t>eg</a:t>
            </a:r>
            <a:r>
              <a:rPr lang="en-US" baseline="0" dirty="0"/>
              <a:t>, for future changes or renegotiations with vendors and campus leadership.</a:t>
            </a:r>
          </a:p>
          <a:p>
            <a:endParaRPr lang="en-US" dirty="0"/>
          </a:p>
          <a:p>
            <a:endParaRPr lang="en-US" dirty="0"/>
          </a:p>
          <a:p>
            <a:pPr marL="285750" indent="-285750"/>
            <a:r>
              <a:rPr lang="en-US" sz="1600" dirty="0"/>
              <a:t>Similar Technologies – Compare Notes, Support</a:t>
            </a:r>
          </a:p>
          <a:p>
            <a:pPr marL="685800" lvl="1"/>
            <a:r>
              <a:rPr lang="en-US" sz="1200" dirty="0"/>
              <a:t>Firewalls, Endpoint Protection, SIEM, etc.</a:t>
            </a:r>
          </a:p>
          <a:p>
            <a:pPr marL="285750" indent="-285750"/>
            <a:r>
              <a:rPr lang="en-US" sz="1600" dirty="0"/>
              <a:t>New Technologies (or Vendors)</a:t>
            </a:r>
          </a:p>
          <a:p>
            <a:pPr marL="685800" lvl="1"/>
            <a:r>
              <a:rPr lang="en-US" sz="1200" dirty="0"/>
              <a:t>“This is cool, you might find it useful for X”</a:t>
            </a:r>
          </a:p>
          <a:p>
            <a:pPr marL="285750" indent="-285750"/>
            <a:r>
              <a:rPr lang="en-US" sz="1600" dirty="0"/>
              <a:t>Policies, Standards, Procedures, Guidelines</a:t>
            </a:r>
          </a:p>
          <a:p>
            <a:pPr marL="685800" lvl="1"/>
            <a:r>
              <a:rPr lang="en-US" sz="1200" dirty="0"/>
              <a:t>GDPR, Purchasing T&amp;C’s (Thanks ASU!)</a:t>
            </a:r>
          </a:p>
          <a:p>
            <a:pPr marL="285750" indent="-285750"/>
            <a:r>
              <a:rPr lang="en-US" sz="1600" dirty="0"/>
              <a:t>Audit – Prep, Reports, Response, Group “push-back”</a:t>
            </a:r>
          </a:p>
          <a:p>
            <a:pPr marL="285750" indent="-285750"/>
            <a:r>
              <a:rPr lang="en-US" sz="1600" dirty="0"/>
              <a:t>Strategic Planning and Roadmaps</a:t>
            </a:r>
          </a:p>
          <a:p>
            <a:pPr marL="285750" indent="-285750"/>
            <a:r>
              <a:rPr lang="en-US" sz="1600" dirty="0"/>
              <a:t>Governance, Risk, Compliance</a:t>
            </a:r>
          </a:p>
          <a:p>
            <a:pPr marL="285750" indent="-285750"/>
            <a:r>
              <a:rPr lang="en-US" sz="1600" dirty="0"/>
              <a:t>Key Performance Indicators and Metrics</a:t>
            </a:r>
          </a:p>
          <a:p>
            <a:pPr marL="285750" indent="-285750"/>
            <a:r>
              <a:rPr lang="en-US" sz="1600" dirty="0"/>
              <a:t>Vendor Negotiations</a:t>
            </a:r>
          </a:p>
          <a:p>
            <a:pPr marL="685800" lvl="1"/>
            <a:r>
              <a:rPr lang="en-US" sz="1200" dirty="0"/>
              <a:t>Splunk, Adobe, Microsoft, etc.</a:t>
            </a:r>
          </a:p>
          <a:p>
            <a:pPr marL="285750"/>
            <a:r>
              <a:rPr lang="en-US" sz="1600" dirty="0"/>
              <a:t>Tips, Head’s Up, BOLO (IOCs,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69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Centralized IT versus de-centralized IT.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CCs are architected (opposed to</a:t>
            </a:r>
            <a:r>
              <a:rPr lang="en-US" baseline="0" dirty="0"/>
              <a:t> the state institutions) the vendor negotiations are very different…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Difference can still be helpful – it’s good to compare notes, </a:t>
            </a:r>
            <a:r>
              <a:rPr lang="en-US" baseline="0" dirty="0" err="1"/>
              <a:t>eg</a:t>
            </a:r>
            <a:r>
              <a:rPr lang="en-US" baseline="0" dirty="0"/>
              <a:t>, for future changes or renegotiations with vendors and campus leadership.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92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Some of these may seem obvious, but that’s because it </a:t>
            </a:r>
            <a:r>
              <a:rPr lang="en-US" b="1" i="1" u="sng" dirty="0"/>
              <a:t>is</a:t>
            </a:r>
            <a:r>
              <a:rPr lang="en-US" b="0" u="none" dirty="0"/>
              <a:t> how it gets done.  Remember how geo-spaced we are in AZ.</a:t>
            </a:r>
          </a:p>
          <a:p>
            <a:endParaRPr lang="en-US" b="0" u="none" dirty="0"/>
          </a:p>
          <a:p>
            <a:r>
              <a:rPr lang="en-US" b="0" u="none" dirty="0"/>
              <a:t>Sean will describe the CC history of Slack (and issues of governance – succession planning, openness [can</a:t>
            </a:r>
            <a:r>
              <a:rPr lang="en-US" b="0" u="none" baseline="0" dirty="0"/>
              <a:t> anyone create channels, can you edit your posts, etc.])</a:t>
            </a:r>
            <a:endParaRPr lang="en-US" b="0" u="none" dirty="0"/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84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baseline="0" dirty="0"/>
          </a:p>
          <a:p>
            <a:r>
              <a:rPr lang="en-US" b="0" u="none" baseline="0" dirty="0"/>
              <a:t>National, Global, and different segments/industries – beyond Higher Ed as well.</a:t>
            </a:r>
          </a:p>
          <a:p>
            <a:endParaRPr lang="en-US" b="0" u="none" dirty="0"/>
          </a:p>
          <a:p>
            <a:r>
              <a:rPr lang="en-US" b="1" u="sng" dirty="0"/>
              <a:t>Audience Participation </a:t>
            </a:r>
            <a:r>
              <a:rPr lang="en-US" dirty="0"/>
              <a:t>– ask the question for a show-of-hands…  “who participates in these, or previous slide’s types of sharing?”  -- list one by one for show of hands, then ask for “what has worked best, worst”?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could</a:t>
            </a:r>
            <a:r>
              <a:rPr lang="en-US" baseline="0" dirty="0"/>
              <a:t> “close” this slide and transition to next one by someone saying “the type of information we are sharing may determine how we share or how we are connecting…”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4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12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6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here to share after all, right?!</a:t>
            </a:r>
          </a:p>
          <a:p>
            <a:endParaRPr lang="en-US" baseline="0" dirty="0"/>
          </a:p>
          <a:p>
            <a:r>
              <a:rPr lang="en-US" baseline="0" dirty="0"/>
              <a:t>Overall Idea = ask the questions of audience and seek hands/volunteers.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3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Raise your hand and share approach.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15 second intro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minute 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minute feedback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0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15 second intro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minute 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minute feedback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2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15 second intro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minute 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minute feedback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… the good, the hard, is it still in place, lessons learned?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10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50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Thank you for joining us – we know you had a great set of presentations at 11am today to choose from.</a:t>
            </a:r>
          </a:p>
          <a:p>
            <a:endParaRPr lang="en-US" dirty="0"/>
          </a:p>
          <a:p>
            <a:r>
              <a:rPr lang="en-US" dirty="0"/>
              <a:t>Wrap-Up, Questions and Discussions</a:t>
            </a:r>
          </a:p>
          <a:p>
            <a:endParaRPr lang="en-US" dirty="0"/>
          </a:p>
          <a:p>
            <a:r>
              <a:rPr lang="en-US" b="1" i="1" dirty="0"/>
              <a:t>Want More Sharing?</a:t>
            </a:r>
          </a:p>
          <a:p>
            <a:r>
              <a:rPr lang="en-US" b="1" i="1" dirty="0"/>
              <a:t>Lunch is next on the agenda (sorry we kept you from it) </a:t>
            </a:r>
          </a:p>
          <a:p>
            <a:r>
              <a:rPr lang="en-US" b="1" i="1" dirty="0"/>
              <a:t>   … join us or your new-found friends to keep the discussions going!</a:t>
            </a:r>
          </a:p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8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7E7D8-EC05-C049-AD69-D5EDEF12D8E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pPr marL="0" marR="0" lvl="0" indent="0" algn="r" defTabSz="1097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5/11/2019 7:08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97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97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6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6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so many things we could cover, but with limited time we’ll focus on these – some of them will pop up again in the presentation …</a:t>
            </a:r>
          </a:p>
          <a:p>
            <a:endParaRPr lang="en-US" baseline="0" dirty="0"/>
          </a:p>
          <a:p>
            <a:r>
              <a:rPr lang="en-US" baseline="0" dirty="0"/>
              <a:t>Audits occurring annually, recent IT/Infosec work in Financials Audits (all of us), and the Performance (for three of us).</a:t>
            </a:r>
          </a:p>
          <a:p>
            <a:pPr marL="0" indent="0">
              <a:buNone/>
            </a:pPr>
            <a:r>
              <a:rPr lang="en-US" baseline="0" dirty="0"/>
              <a:t>Drop in state aid and funding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="1" i="1" baseline="0" dirty="0">
                <a:sym typeface="Wingdings" panose="05000000000000000000" pitchFamily="2" charset="2"/>
              </a:rPr>
              <a:t>we have a slide coming …</a:t>
            </a:r>
            <a:endParaRPr lang="en-US" b="1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Differences in resourcing, employee count, size of program, CISO as tactical or not – Reminder note: </a:t>
            </a:r>
            <a:r>
              <a:rPr lang="en-US" dirty="0"/>
              <a:t>regardless of differences we find value in sharing and make time to do so.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34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6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Community Colleges or smaller schools: don’t be afraid to reach out and contact larger schools!</a:t>
            </a:r>
            <a:endParaRPr lang="en-US" sz="1200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ym typeface="Wingdings" panose="05000000000000000000" pitchFamily="2" charset="2"/>
              </a:rPr>
              <a:t>L</a:t>
            </a:r>
            <a:r>
              <a:rPr lang="en-US" sz="1200" dirty="0">
                <a:sym typeface="Wingdings" panose="05000000000000000000" pitchFamily="2" charset="2"/>
              </a:rPr>
              <a:t>arger schools: take them up on the offer to share – they have a lot to offer!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Tina-Lanita-Michael knowing each other so long….. we admit that this made the current state of sharing VERY easy for us – not so for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4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376990" y="1713850"/>
            <a:ext cx="8442455" cy="998621"/>
          </a:xfrm>
          <a:prstGeom prst="rect">
            <a:avLst/>
          </a:prstGeom>
        </p:spPr>
        <p:txBody>
          <a:bodyPr vert="horz" anchor="ctr"/>
          <a:lstStyle>
            <a:lvl1pPr algn="ctr">
              <a:defRPr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5758" y="187248"/>
            <a:ext cx="6369799" cy="2457097"/>
          </a:xfrm>
          <a:prstGeom prst="rect">
            <a:avLst/>
          </a:prstGeom>
        </p:spPr>
        <p:txBody>
          <a:bodyPr vert="horz" anchor="ctr"/>
          <a:lstStyle>
            <a:lvl1pPr algn="l">
              <a:defRPr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7792" y="1213510"/>
            <a:ext cx="6689559" cy="308008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791" y="212286"/>
            <a:ext cx="6689560" cy="860258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68005" y="1238224"/>
            <a:ext cx="8157411" cy="308008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8005" y="236999"/>
            <a:ext cx="8157412" cy="860258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4266" y="1122893"/>
            <a:ext cx="8778502" cy="339144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84266" y="171096"/>
            <a:ext cx="8778502" cy="860258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12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6348" y="4738539"/>
            <a:ext cx="533400" cy="25053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fld id="{397DF74D-593A-4B15-876C-81AF3020FE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57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2033" y="1396779"/>
            <a:ext cx="8507524" cy="1110474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/>
              <a:t>David and Goliath:</a:t>
            </a:r>
            <a:br>
              <a:rPr lang="en-US" sz="3600" b="1" i="1" dirty="0"/>
            </a:br>
            <a:r>
              <a:rPr lang="en-US" sz="3600" b="1" i="1" dirty="0"/>
              <a:t>Small and Large Institution Information Security Collaboration</a:t>
            </a:r>
            <a:endParaRPr lang="en-US" sz="3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83597" y="262706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Lanita Collette – CISO, University of Arizona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Sean Hagan – CISO, Yavapai College</a:t>
            </a:r>
          </a:p>
          <a:p>
            <a:r>
              <a:rPr lang="en-US" sz="2000" dirty="0">
                <a:solidFill>
                  <a:schemeClr val="bg1"/>
                </a:solidFill>
              </a:rPr>
              <a:t>Tina Thorstenson – Deputy CIO, Arizona State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Michael Zimmer – CISO, Northern Arizona University</a:t>
            </a:r>
          </a:p>
        </p:txBody>
      </p:sp>
    </p:spTree>
    <p:extLst>
      <p:ext uri="{BB962C8B-B14F-4D97-AF65-F5344CB8AC3E}">
        <p14:creationId xmlns:p14="http://schemas.microsoft.com/office/powerpoint/2010/main" val="29816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Higher Education in Arizona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56B97B-A773-4305-8793-F1D097D57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817" y="736755"/>
            <a:ext cx="4372015" cy="437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1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collaborate with others now?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www.slido.com</a:t>
            </a:r>
            <a:r>
              <a:rPr lang="en-US" sz="3200" dirty="0"/>
              <a:t> – event code #F247</a:t>
            </a:r>
          </a:p>
        </p:txBody>
      </p:sp>
    </p:spTree>
    <p:extLst>
      <p:ext uri="{BB962C8B-B14F-4D97-AF65-F5344CB8AC3E}">
        <p14:creationId xmlns:p14="http://schemas.microsoft.com/office/powerpoint/2010/main" val="324708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083" y="1204807"/>
            <a:ext cx="4116826" cy="3402027"/>
          </a:xfrm>
        </p:spPr>
        <p:txBody>
          <a:bodyPr/>
          <a:lstStyle/>
          <a:p>
            <a:pPr marL="285750" indent="-285750">
              <a:buClrTx/>
            </a:pPr>
            <a:r>
              <a:rPr lang="en-US" sz="1600" dirty="0">
                <a:sym typeface="Wingdings" panose="05000000000000000000" pitchFamily="2" charset="2"/>
              </a:rPr>
              <a:t>Budget Pressures</a:t>
            </a:r>
          </a:p>
          <a:p>
            <a:pPr marL="285750" indent="-285750">
              <a:buClrTx/>
            </a:pPr>
            <a:r>
              <a:rPr lang="en-US" sz="1600" dirty="0">
                <a:sym typeface="Wingdings" panose="05000000000000000000" pitchFamily="2" charset="2"/>
              </a:rPr>
              <a:t>Increased Challenges </a:t>
            </a:r>
          </a:p>
          <a:p>
            <a:pPr marL="285750" indent="-285750">
              <a:buClrTx/>
            </a:pPr>
            <a:r>
              <a:rPr lang="en-US" sz="1600" dirty="0"/>
              <a:t>Leverage Increased Purchasing Power</a:t>
            </a:r>
          </a:p>
          <a:p>
            <a:pPr marL="285750" indent="-285750">
              <a:buClrTx/>
            </a:pPr>
            <a:r>
              <a:rPr lang="en-US" sz="1600" dirty="0"/>
              <a:t>Unified State Audit Response</a:t>
            </a:r>
          </a:p>
          <a:p>
            <a:pPr marL="285750" indent="-285750">
              <a:buClrTx/>
            </a:pPr>
            <a:r>
              <a:rPr lang="en-US" sz="1600" dirty="0">
                <a:sym typeface="Wingdings" panose="05000000000000000000" pitchFamily="2" charset="2"/>
              </a:rPr>
              <a:t>Regional Awareness &amp; Sharing</a:t>
            </a:r>
          </a:p>
          <a:p>
            <a:pPr lvl="1">
              <a:buClrTx/>
            </a:pPr>
            <a:r>
              <a:rPr lang="en-US" sz="1600" dirty="0">
                <a:sym typeface="Wingdings" panose="05000000000000000000" pitchFamily="2" charset="2"/>
              </a:rPr>
              <a:t>ACSI = AZ Cyber Security Initiative</a:t>
            </a:r>
          </a:p>
          <a:p>
            <a:pPr lvl="1">
              <a:buClrTx/>
            </a:pPr>
            <a:r>
              <a:rPr lang="en-US" sz="1600" dirty="0">
                <a:sym typeface="Wingdings" panose="05000000000000000000" pitchFamily="2" charset="2"/>
              </a:rPr>
              <a:t>ACTRA = AZ Cyber Threat Response Alliance</a:t>
            </a:r>
          </a:p>
          <a:p>
            <a:pPr lvl="1">
              <a:buClrTx/>
            </a:pPr>
            <a:r>
              <a:rPr lang="en-US" sz="1600" dirty="0">
                <a:sym typeface="Wingdings" panose="05000000000000000000" pitchFamily="2" charset="2"/>
              </a:rPr>
              <a:t>AZCCIS = AZ Community Colleges</a:t>
            </a:r>
          </a:p>
          <a:p>
            <a:pPr lvl="1">
              <a:buClrTx/>
            </a:pPr>
            <a:r>
              <a:rPr lang="en-US" sz="1600" dirty="0">
                <a:sym typeface="Wingdings" panose="05000000000000000000" pitchFamily="2" charset="2"/>
              </a:rPr>
              <a:t>Governor’s ACT Program</a:t>
            </a:r>
          </a:p>
          <a:p>
            <a:pPr lvl="1">
              <a:buClrTx/>
            </a:pPr>
            <a:r>
              <a:rPr lang="en-US" sz="1600" dirty="0" err="1">
                <a:sym typeface="Wingdings" panose="05000000000000000000" pitchFamily="2" charset="2"/>
              </a:rPr>
              <a:t>InfraGard</a:t>
            </a: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Collaborate?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852" y="1204807"/>
            <a:ext cx="5201148" cy="31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8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795" y="54372"/>
            <a:ext cx="6198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Shared Board Metrics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795" y="409878"/>
            <a:ext cx="818527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Security Awareness Training </a:t>
            </a:r>
            <a:endParaRPr lang="en-US" altLang="en-US" sz="1600" b="1" dirty="0"/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Measurement: Percent completion annually             </a:t>
            </a:r>
            <a:endParaRPr lang="en-US" altLang="en-US" sz="16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Multi-Factor Authentication</a:t>
            </a:r>
            <a:endParaRPr lang="en-US" altLang="en-US" sz="1600" b="1" dirty="0"/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Measurement: Adoption number, percentage, rate – by affiliation              </a:t>
            </a:r>
            <a:endParaRPr lang="en-US" altLang="en-US" sz="16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Scan/Testing coverage </a:t>
            </a:r>
            <a:r>
              <a:rPr lang="en-US" alt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on (university-deemed) critical/sensitive systems and web apps</a:t>
            </a:r>
            <a:endParaRPr lang="en-US" altLang="en-US" sz="1600" dirty="0"/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Measurement: Percent of critical applications that meet scanning standards              </a:t>
            </a:r>
            <a:endParaRPr lang="en-US" altLang="en-US" sz="16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Risk Assessment</a:t>
            </a:r>
            <a:endParaRPr lang="en-US" altLang="en-US" sz="1600" b="1" dirty="0"/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Measurement: Percentage of departments who completed a Risk Assessment              </a:t>
            </a:r>
            <a:endParaRPr lang="en-US" altLang="en-US" sz="16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Enterprise level projects that receive a security review</a:t>
            </a:r>
            <a:endParaRPr lang="en-US" altLang="en-US" sz="1600" b="1" dirty="0"/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Measurement: Percent of enterprise projects that have completed security review</a:t>
            </a:r>
            <a:endParaRPr lang="en-US" altLang="en-US" sz="16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System control or management – Servers, Endpoints </a:t>
            </a:r>
            <a:endParaRPr lang="en-US" altLang="en-US" sz="1600" b="1" dirty="0"/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Measurement: Inventory of systems, patching of systems, % of endpoints encrypted</a:t>
            </a:r>
            <a:endParaRPr lang="en-US" altLang="en-US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 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5938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748" y="29830"/>
            <a:ext cx="8157412" cy="860258"/>
          </a:xfrm>
        </p:spPr>
        <p:txBody>
          <a:bodyPr/>
          <a:lstStyle/>
          <a:p>
            <a:r>
              <a:rPr lang="en-US" dirty="0"/>
              <a:t>State Aid Per FTSE:  FY08 vs. FY18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875944"/>
              </p:ext>
            </p:extLst>
          </p:nvPr>
        </p:nvGraphicFramePr>
        <p:xfrm>
          <a:off x="1181894" y="576263"/>
          <a:ext cx="708025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75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lost funding from primary revenue sources?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www.slido.com</a:t>
            </a:r>
            <a:r>
              <a:rPr lang="en-US" sz="3200" dirty="0"/>
              <a:t> – event code #F247</a:t>
            </a:r>
          </a:p>
        </p:txBody>
      </p:sp>
    </p:spTree>
    <p:extLst>
      <p:ext uri="{BB962C8B-B14F-4D97-AF65-F5344CB8AC3E}">
        <p14:creationId xmlns:p14="http://schemas.microsoft.com/office/powerpoint/2010/main" val="1330683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949" y="857358"/>
            <a:ext cx="566463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Audits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Governance, Risk, Compliance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Key Performance Indicators and Metrics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Technologies and New Vendors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Policies, Standards, Procedures, Guidelines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Similar Technologies (Compare Notes, Best Practices)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Strategic Planning and Roadmaps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Tips, Tricks, Head’s Up (IOCs, etc.)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Vendor Negotiations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17CEBB-CF4C-4C72-8C32-A884953A99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779" y="852809"/>
            <a:ext cx="3665764" cy="3665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1" y="128273"/>
            <a:ext cx="6689560" cy="860258"/>
          </a:xfrm>
        </p:spPr>
        <p:txBody>
          <a:bodyPr/>
          <a:lstStyle/>
          <a:p>
            <a:r>
              <a:rPr lang="en-US" dirty="0"/>
              <a:t>Collaboration Successes</a:t>
            </a:r>
          </a:p>
        </p:txBody>
      </p:sp>
    </p:spTree>
    <p:extLst>
      <p:ext uri="{BB962C8B-B14F-4D97-AF65-F5344CB8AC3E}">
        <p14:creationId xmlns:p14="http://schemas.microsoft.com/office/powerpoint/2010/main" val="75244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F927FD-01B3-436D-89BF-E84EA2F82A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052" y="1690531"/>
            <a:ext cx="3748768" cy="419851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7792" y="1020226"/>
            <a:ext cx="6689559" cy="308008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Tx/>
            </a:pPr>
            <a:r>
              <a:rPr lang="en-US" sz="2400" dirty="0"/>
              <a:t>Differences in Approach or “Coverage” Duties</a:t>
            </a:r>
          </a:p>
          <a:p>
            <a:pPr marL="285750" indent="-285750">
              <a:lnSpc>
                <a:spcPct val="150000"/>
              </a:lnSpc>
              <a:buClrTx/>
            </a:pPr>
            <a:r>
              <a:rPr lang="en-US" sz="2400" dirty="0"/>
              <a:t>Different Maturity Levels</a:t>
            </a:r>
          </a:p>
          <a:p>
            <a:pPr marL="285750" indent="-285750">
              <a:lnSpc>
                <a:spcPct val="150000"/>
              </a:lnSpc>
              <a:buClrTx/>
            </a:pPr>
            <a:r>
              <a:rPr lang="en-US" sz="2400" dirty="0"/>
              <a:t>Different Technologies</a:t>
            </a:r>
          </a:p>
          <a:p>
            <a:pPr marL="285750" indent="-285750">
              <a:lnSpc>
                <a:spcPct val="150000"/>
              </a:lnSpc>
              <a:buClrTx/>
            </a:pPr>
            <a:r>
              <a:rPr lang="en-US" sz="2400" dirty="0"/>
              <a:t>Vendor Variations &amp; Contract Limitations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Challenges</a:t>
            </a:r>
          </a:p>
        </p:txBody>
      </p:sp>
    </p:spTree>
    <p:extLst>
      <p:ext uri="{BB962C8B-B14F-4D97-AF65-F5344CB8AC3E}">
        <p14:creationId xmlns:p14="http://schemas.microsoft.com/office/powerpoint/2010/main" val="113529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415" y="1467677"/>
            <a:ext cx="1706488" cy="257174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Tx/>
            </a:pPr>
            <a:r>
              <a:rPr lang="en-US" dirty="0">
                <a:sym typeface="Wingdings" panose="05000000000000000000" pitchFamily="2" charset="2"/>
              </a:rPr>
              <a:t>Web Conference (Skype, Zoom)</a:t>
            </a:r>
          </a:p>
          <a:p>
            <a:pPr>
              <a:buClrTx/>
            </a:pPr>
            <a:r>
              <a:rPr lang="en-US" dirty="0">
                <a:sym typeface="Wingdings" panose="05000000000000000000" pitchFamily="2" charset="2"/>
              </a:rPr>
              <a:t>Phone and Email</a:t>
            </a:r>
          </a:p>
          <a:p>
            <a:pPr>
              <a:buClrTx/>
            </a:pPr>
            <a:r>
              <a:rPr lang="en-US" dirty="0">
                <a:sym typeface="Wingdings" panose="05000000000000000000" pitchFamily="2" charset="2"/>
              </a:rPr>
              <a:t>In-Person</a:t>
            </a:r>
          </a:p>
          <a:p>
            <a:pPr>
              <a:buClrTx/>
            </a:pPr>
            <a:r>
              <a:rPr lang="en-US" dirty="0">
                <a:sym typeface="Wingdings" panose="05000000000000000000" pitchFamily="2" charset="2"/>
              </a:rPr>
              <a:t>Slack (ACSI, AZCC)</a:t>
            </a:r>
          </a:p>
          <a:p>
            <a:pPr>
              <a:buClrTx/>
            </a:pPr>
            <a:r>
              <a:rPr lang="en-US" dirty="0">
                <a:sym typeface="Wingdings" panose="05000000000000000000" pitchFamily="2" charset="2"/>
              </a:rPr>
              <a:t>Conferences (CCOAITS)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Share Information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994" y="2026177"/>
            <a:ext cx="1469357" cy="19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5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1463" y="1035803"/>
            <a:ext cx="8691305" cy="3391442"/>
          </a:xfrm>
        </p:spPr>
        <p:txBody>
          <a:bodyPr/>
          <a:lstStyle/>
          <a:p>
            <a:pPr>
              <a:buClrTx/>
            </a:pPr>
            <a:r>
              <a:rPr lang="en-US" dirty="0">
                <a:sym typeface="Wingdings" panose="05000000000000000000" pitchFamily="2" charset="2"/>
              </a:rPr>
              <a:t>ACSI (VISE)</a:t>
            </a:r>
          </a:p>
          <a:p>
            <a:pPr>
              <a:buClrTx/>
            </a:pPr>
            <a:r>
              <a:rPr lang="en-US" dirty="0" err="1">
                <a:sym typeface="Wingdings" panose="05000000000000000000" pitchFamily="2" charset="2"/>
              </a:rPr>
              <a:t>Educause</a:t>
            </a:r>
            <a:endParaRPr lang="en-US" dirty="0">
              <a:sym typeface="Wingdings" panose="05000000000000000000" pitchFamily="2" charset="2"/>
            </a:endParaRPr>
          </a:p>
          <a:p>
            <a:pPr>
              <a:buClrTx/>
            </a:pPr>
            <a:r>
              <a:rPr lang="en-US" dirty="0" err="1">
                <a:sym typeface="Wingdings" panose="05000000000000000000" pitchFamily="2" charset="2"/>
              </a:rPr>
              <a:t>InfraGard</a:t>
            </a:r>
            <a:endParaRPr lang="en-US" dirty="0">
              <a:sym typeface="Wingdings" panose="05000000000000000000" pitchFamily="2" charset="2"/>
            </a:endParaRPr>
          </a:p>
          <a:p>
            <a:pPr>
              <a:buClrTx/>
            </a:pPr>
            <a:r>
              <a:rPr lang="en-US" dirty="0">
                <a:sym typeface="Wingdings" panose="05000000000000000000" pitchFamily="2" charset="2"/>
              </a:rPr>
              <a:t>MS-ISAC</a:t>
            </a:r>
          </a:p>
          <a:p>
            <a:pPr>
              <a:buClrTx/>
            </a:pPr>
            <a:r>
              <a:rPr lang="en-US" dirty="0">
                <a:sym typeface="Wingdings" panose="05000000000000000000" pitchFamily="2" charset="2"/>
              </a:rPr>
              <a:t>REN-ISAC</a:t>
            </a:r>
          </a:p>
          <a:p>
            <a:pPr>
              <a:buClrTx/>
            </a:pPr>
            <a:r>
              <a:rPr lang="en-US" dirty="0">
                <a:sym typeface="Wingdings" panose="05000000000000000000" pitchFamily="2" charset="2"/>
              </a:rPr>
              <a:t>Vendor/Partner Communities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Beyond AZ Higher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42946-345A-4A44-816C-BF3AE33DE4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44"/>
          <a:stretch/>
        </p:blipFill>
        <p:spPr>
          <a:xfrm>
            <a:off x="5386944" y="944264"/>
            <a:ext cx="3225833" cy="30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6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05165" cy="5138382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63E955A-9506-43E7-BC24-276182E2DD06}"/>
              </a:ext>
            </a:extLst>
          </p:cNvPr>
          <p:cNvSpPr txBox="1">
            <a:spLocks/>
          </p:cNvSpPr>
          <p:nvPr/>
        </p:nvSpPr>
        <p:spPr>
          <a:xfrm>
            <a:off x="4874182" y="0"/>
            <a:ext cx="4269818" cy="5143500"/>
          </a:xfrm>
          <a:prstGeom prst="rect">
            <a:avLst/>
          </a:prstGeom>
          <a:gradFill flip="none" rotWithShape="1">
            <a:gsLst>
              <a:gs pos="0">
                <a:srgbClr val="073464">
                  <a:lumMod val="44000"/>
                  <a:alpha val="34000"/>
                </a:srgbClr>
              </a:gs>
              <a:gs pos="65000">
                <a:srgbClr val="00152F"/>
              </a:gs>
            </a:gsLst>
            <a:lin ang="0" scaled="0"/>
            <a:tileRect/>
          </a:gra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b="1">
              <a:latin typeface="Arial Black" panose="020B0A040201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2400" b="1">
                <a:latin typeface="Arial Black" panose="020B0A04020102020204" pitchFamily="34" charset="0"/>
              </a:rPr>
              <a:t>	</a:t>
            </a:r>
          </a:p>
          <a:p>
            <a:pPr marL="0" indent="0">
              <a:buFont typeface="Arial"/>
              <a:buNone/>
            </a:pPr>
            <a:endParaRPr lang="en-US" sz="2400" b="1">
              <a:latin typeface="Arial Black" panose="020B0A04020102020204" pitchFamily="34" charset="0"/>
            </a:endParaRPr>
          </a:p>
          <a:p>
            <a:pPr marL="0" indent="0">
              <a:buFont typeface="Arial"/>
              <a:buNone/>
            </a:pPr>
            <a:endParaRPr lang="en-US"/>
          </a:p>
          <a:p>
            <a:pPr marL="0" indent="0">
              <a:buFont typeface="Arial"/>
              <a:buNone/>
            </a:pPr>
            <a:r>
              <a:rPr lang="en-US"/>
              <a:t>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9051" y="2969056"/>
            <a:ext cx="359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oSerifOT-Black" panose="02010A04050101020102" pitchFamily="50" charset="0"/>
                <a:cs typeface="Times New Roman" panose="02020603050405020304" pitchFamily="18" charset="0"/>
              </a:rPr>
              <a:t>Land-grant university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9051" y="3671487"/>
            <a:ext cx="334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iloSerifOT-Black" panose="02010A04050101020102" pitchFamily="50" charset="0"/>
                <a:cs typeface="Times New Roman" panose="02020603050405020304" pitchFamily="18" charset="0"/>
              </a:rPr>
              <a:t>Two medical schools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9052" y="215430"/>
            <a:ext cx="2988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48,000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o Serif OT" panose="02010504040101020102" pitchFamily="2" charset="77"/>
                <a:cs typeface="Times New Roman" panose="02020603050405020304" pitchFamily="18" charset="0"/>
              </a:rPr>
              <a:t> Students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9052" y="4373917"/>
            <a:ext cx="2579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300+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oSerifOT-Black" panose="02010A04050101020102" pitchFamily="50" charset="0"/>
                <a:cs typeface="Times New Roman" panose="02020603050405020304" pitchFamily="18" charset="0"/>
              </a:rPr>
              <a:t>Majors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9051" y="1010194"/>
            <a:ext cx="3391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11,000+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oSerifOT-Black" panose="02010A04050101020102" pitchFamily="50" charset="0"/>
                <a:cs typeface="Times New Roman" panose="02020603050405020304" pitchFamily="18" charset="0"/>
              </a:rPr>
              <a:t>Employees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99052" y="1804959"/>
            <a:ext cx="2890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$687M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oSerifOT-Black" panose="02010A04050101020102" pitchFamily="50" charset="0"/>
                <a:ea typeface="Verdana" panose="020B0604030504040204" pitchFamily="34" charset="0"/>
                <a:cs typeface="Courier New" panose="02070309020205020404" pitchFamily="49" charset="0"/>
              </a:rPr>
              <a:t>Research Expenditure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39FF4-7177-8948-AA1E-FE552A02E3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81" y="243306"/>
            <a:ext cx="403860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8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More People = Greater Scheduling Difficulties</a:t>
            </a:r>
          </a:p>
          <a:p>
            <a:pPr>
              <a:buClrTx/>
            </a:pPr>
            <a:r>
              <a:rPr lang="en-US" dirty="0"/>
              <a:t>Balance Cost / Lost Time vs. Collaboration Value</a:t>
            </a:r>
          </a:p>
          <a:p>
            <a:pPr>
              <a:buClrTx/>
            </a:pPr>
            <a:r>
              <a:rPr lang="en-US" dirty="0"/>
              <a:t>Focused Meetings (Compliance, SOC, IAM, etc.)</a:t>
            </a:r>
          </a:p>
          <a:p>
            <a:pPr lvl="1">
              <a:buClrTx/>
            </a:pPr>
            <a:r>
              <a:rPr lang="en-US" dirty="0"/>
              <a:t>ASU-led Executive Compliance Focused Meeting</a:t>
            </a:r>
          </a:p>
          <a:p>
            <a:pPr lvl="1">
              <a:buClrTx/>
            </a:pPr>
            <a:r>
              <a:rPr lang="en-US" dirty="0"/>
              <a:t>NAU-led Splunk Hands-On </a:t>
            </a:r>
          </a:p>
          <a:p>
            <a:pPr>
              <a:buClrTx/>
            </a:pPr>
            <a:r>
              <a:rPr lang="en-US" dirty="0"/>
              <a:t>Agendas are Really Helpful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When Sharing</a:t>
            </a:r>
          </a:p>
        </p:txBody>
      </p:sp>
    </p:spTree>
    <p:extLst>
      <p:ext uri="{BB962C8B-B14F-4D97-AF65-F5344CB8AC3E}">
        <p14:creationId xmlns:p14="http://schemas.microsoft.com/office/powerpoint/2010/main" val="3908372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" y="187248"/>
            <a:ext cx="6772309" cy="2457097"/>
          </a:xfrm>
        </p:spPr>
        <p:txBody>
          <a:bodyPr/>
          <a:lstStyle/>
          <a:p>
            <a:r>
              <a:rPr lang="en-US" b="1" dirty="0"/>
              <a:t>Audience Participation Time 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9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2109" y="179241"/>
            <a:ext cx="689968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How would you create a relationship with that school, college or university down the road or across the state? </a:t>
            </a:r>
          </a:p>
          <a:p>
            <a:pPr algn="ctr"/>
            <a:r>
              <a:rPr lang="en-US" sz="2400" dirty="0"/>
              <a:t>Is there something stopping you?  If you’ve done it, tell us about it.</a:t>
            </a:r>
          </a:p>
        </p:txBody>
      </p:sp>
    </p:spTree>
    <p:extLst>
      <p:ext uri="{BB962C8B-B14F-4D97-AF65-F5344CB8AC3E}">
        <p14:creationId xmlns:p14="http://schemas.microsoft.com/office/powerpoint/2010/main" val="3547929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1261" y="1600078"/>
            <a:ext cx="68996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Getting started.  </a:t>
            </a:r>
          </a:p>
          <a:p>
            <a:pPr algn="ctr"/>
            <a:r>
              <a:rPr lang="en-US" sz="4000" dirty="0"/>
              <a:t>What would you share and what would you want to learn?</a:t>
            </a:r>
          </a:p>
        </p:txBody>
      </p:sp>
    </p:spTree>
    <p:extLst>
      <p:ext uri="{BB962C8B-B14F-4D97-AF65-F5344CB8AC3E}">
        <p14:creationId xmlns:p14="http://schemas.microsoft.com/office/powerpoint/2010/main" val="2458313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2109" y="1009234"/>
            <a:ext cx="68996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/>
              <a:t>What experiences do you have with collaborating with teams external to your school, college, or university? </a:t>
            </a:r>
          </a:p>
          <a:p>
            <a:pPr lvl="1" algn="ctr"/>
            <a:r>
              <a:rPr lang="en-US" sz="2400" dirty="0"/>
              <a:t>What’s one thing that worked and one thing you’d do differently?</a:t>
            </a:r>
          </a:p>
        </p:txBody>
      </p:sp>
    </p:spTree>
    <p:extLst>
      <p:ext uri="{BB962C8B-B14F-4D97-AF65-F5344CB8AC3E}">
        <p14:creationId xmlns:p14="http://schemas.microsoft.com/office/powerpoint/2010/main" val="3801032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7792" y="1213509"/>
            <a:ext cx="8358141" cy="3553223"/>
          </a:xfrm>
        </p:spPr>
        <p:txBody>
          <a:bodyPr/>
          <a:lstStyle/>
          <a:p>
            <a:pPr marL="285750" indent="-285750"/>
            <a:r>
              <a:rPr lang="en-US" sz="2800" dirty="0">
                <a:sym typeface="Wingdings" panose="05000000000000000000" pitchFamily="2" charset="2"/>
              </a:rPr>
              <a:t>Work smarter, not harder</a:t>
            </a:r>
          </a:p>
          <a:p>
            <a:pPr marL="285750" indent="-285750"/>
            <a:r>
              <a:rPr lang="en-US" sz="2800" dirty="0">
                <a:sym typeface="Wingdings" panose="05000000000000000000" pitchFamily="2" charset="2"/>
              </a:rPr>
              <a:t>Build some governance around collaboration</a:t>
            </a:r>
          </a:p>
          <a:p>
            <a:pPr marL="285750" indent="-285750"/>
            <a:r>
              <a:rPr lang="en-US" sz="2800" dirty="0">
                <a:sym typeface="Wingdings" panose="05000000000000000000" pitchFamily="2" charset="2"/>
              </a:rPr>
              <a:t>Build partnerships in your community</a:t>
            </a:r>
          </a:p>
          <a:p>
            <a:pPr marL="285750" indent="-285750"/>
            <a:r>
              <a:rPr lang="en-US" sz="2800" dirty="0">
                <a:sym typeface="Wingdings" panose="05000000000000000000" pitchFamily="2" charset="2"/>
              </a:rPr>
              <a:t>If you are going to make a mistake make it a new one; learn from the stories of others</a:t>
            </a:r>
          </a:p>
          <a:p>
            <a:pPr marL="285750" indent="-285750"/>
            <a:r>
              <a:rPr lang="en-US" sz="2800" dirty="0">
                <a:sym typeface="Wingdings" panose="05000000000000000000" pitchFamily="2" charset="2"/>
              </a:rPr>
              <a:t>An emergency is not the time to forge new relationships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3939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525" y="2066498"/>
            <a:ext cx="7692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Questions and Discussions</a:t>
            </a:r>
          </a:p>
        </p:txBody>
      </p:sp>
    </p:spTree>
    <p:extLst>
      <p:ext uri="{BB962C8B-B14F-4D97-AF65-F5344CB8AC3E}">
        <p14:creationId xmlns:p14="http://schemas.microsoft.com/office/powerpoint/2010/main" val="355369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0FB3AB-CE8E-8E49-B6A8-CC97C579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Evaluations</a:t>
            </a:r>
            <a:br>
              <a:rPr lang="en-US" dirty="0"/>
            </a:br>
            <a:r>
              <a:rPr lang="en-US" sz="2000" dirty="0"/>
              <a:t>There are two ways to access the session and presenter evaluations: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264F12-82BE-40B8-9995-DA45B3DAED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266" y="1354488"/>
            <a:ext cx="8778875" cy="339248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F1702-74C7-4182-A974-2CFAA46DFC39}"/>
              </a:ext>
            </a:extLst>
          </p:cNvPr>
          <p:cNvSpPr txBox="1"/>
          <p:nvPr/>
        </p:nvSpPr>
        <p:spPr>
          <a:xfrm>
            <a:off x="664051" y="1566865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online agenda, click on the “</a:t>
            </a:r>
            <a:r>
              <a:rPr lang="en-US" sz="1600" dirty="0">
                <a:solidFill>
                  <a:srgbClr val="B7002B"/>
                </a:solidFill>
              </a:rPr>
              <a:t>Evaluate Session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link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4618-C1CC-4815-999E-88230CCBAEBA}"/>
              </a:ext>
            </a:extLst>
          </p:cNvPr>
          <p:cNvSpPr txBox="1"/>
          <p:nvPr/>
        </p:nvSpPr>
        <p:spPr>
          <a:xfrm>
            <a:off x="664051" y="2914147"/>
            <a:ext cx="2816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the mobile app, click on the session you want from the schedule &gt; then click the associated resources &gt; and the </a:t>
            </a:r>
            <a:r>
              <a:rPr lang="en-US" sz="1600" dirty="0">
                <a:solidFill>
                  <a:srgbClr val="B7002B"/>
                </a:solidFill>
              </a:rPr>
              <a:t>evaluation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pop up in the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21F13-B5A8-4505-8F3F-D1D648241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207" y="1260071"/>
            <a:ext cx="4801130" cy="1250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D1B80-71E6-4790-ACC2-375F962D6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207" y="2662058"/>
            <a:ext cx="4801130" cy="19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7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yc.edu/assets/cas/images/rotator/cas-login-image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" y="3417376"/>
            <a:ext cx="2085472" cy="2031325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Yavapai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~7,400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FTSE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Admissions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Residential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Campuses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Bigger than MA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512" y="3332945"/>
            <a:ext cx="1738488" cy="21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9447" y="-10419"/>
            <a:ext cx="9243446" cy="53567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8077" y="3764851"/>
            <a:ext cx="3949316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9230" y="5125515"/>
            <a:ext cx="3949316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9391" y="1592111"/>
            <a:ext cx="3795225" cy="27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2">
              <a:lnSpc>
                <a:spcPct val="85000"/>
              </a:lnSpc>
              <a:defRPr/>
            </a:pPr>
            <a:r>
              <a:rPr lang="en-US" sz="1350" dirty="0">
                <a:solidFill>
                  <a:srgbClr val="FF9900"/>
                </a:solidFill>
                <a:latin typeface="Amazon Ember Heavy"/>
              </a:rPr>
              <a:t>“NEW AMERICAN UNIVERSITY” CHARTER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7" y="1867558"/>
            <a:ext cx="3472667" cy="1779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1168" y="3862676"/>
            <a:ext cx="3297671" cy="27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2">
              <a:lnSpc>
                <a:spcPct val="85000"/>
              </a:lnSpc>
              <a:defRPr/>
            </a:pPr>
            <a:r>
              <a:rPr lang="en-US" sz="1350" dirty="0">
                <a:solidFill>
                  <a:srgbClr val="FF9900"/>
                </a:solidFill>
                <a:latin typeface="Amazon Ember Heavy"/>
              </a:rPr>
              <a:t>NOTABLE COLLABORATIONS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391" y="868297"/>
            <a:ext cx="3488355" cy="27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2">
              <a:lnSpc>
                <a:spcPct val="85000"/>
              </a:lnSpc>
              <a:defRPr/>
            </a:pPr>
            <a:r>
              <a:rPr lang="en-US" sz="1350" dirty="0">
                <a:solidFill>
                  <a:srgbClr val="FF9900"/>
                </a:solidFill>
                <a:latin typeface="Amazon Ember Heavy"/>
              </a:rPr>
              <a:t>ONE UNIVERSITY / MANY PLACES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077" y="3858344"/>
            <a:ext cx="3488355" cy="27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2">
              <a:lnSpc>
                <a:spcPct val="85000"/>
              </a:lnSpc>
              <a:defRPr/>
            </a:pPr>
            <a:r>
              <a:rPr lang="en-US" sz="1350" dirty="0">
                <a:solidFill>
                  <a:srgbClr val="FF9900"/>
                </a:solidFill>
                <a:latin typeface="Amazon Ember Heavy"/>
              </a:rPr>
              <a:t>BY THE NUMBERS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488" y="1515310"/>
            <a:ext cx="3949316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85" y="357836"/>
            <a:ext cx="3615021" cy="240549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697047" y="2878475"/>
            <a:ext cx="3949316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62722" y="5113449"/>
            <a:ext cx="3949316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7267" y="784947"/>
            <a:ext cx="3949316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s://brandguide.asu.edu/sites/default/files/asu_university_horiz_rgb_white_6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5" y="77281"/>
            <a:ext cx="2549860" cy="7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97048" y="2947010"/>
            <a:ext cx="2439982" cy="27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2">
              <a:lnSpc>
                <a:spcPct val="85000"/>
              </a:lnSpc>
              <a:defRPr/>
            </a:pPr>
            <a:r>
              <a:rPr lang="en-US" sz="1350" dirty="0">
                <a:solidFill>
                  <a:srgbClr val="FF9900"/>
                </a:solidFill>
                <a:latin typeface="Amazon Ember Heavy"/>
              </a:rPr>
              <a:t>RECENT RECOGNITION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720537" y="3820714"/>
            <a:ext cx="3949316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45917" y="1007480"/>
            <a:ext cx="4391754" cy="507831"/>
          </a:xfrm>
          <a:prstGeom prst="rect">
            <a:avLst/>
          </a:prstGeom>
          <a:noFill/>
        </p:spPr>
        <p:txBody>
          <a:bodyPr wrap="square" lIns="114300" tIns="91440" rIns="114300" bIns="91440" rtlCol="0">
            <a:spAutoFit/>
          </a:bodyPr>
          <a:lstStyle/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 panose="020B0603020204020204"/>
                <a:ea typeface="Segoe UI" panose="020B0502040204020203" pitchFamily="34" charset="0"/>
                <a:cs typeface="Segoe UI" panose="020B0502040204020203" pitchFamily="34" charset="0"/>
              </a:rPr>
              <a:t>Metropolitan Phoenix AZ (5 Campuses), Washington, D.C., Havasu City, AZ, Santa Monica, CA, &amp; Global Locations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29" y="4030112"/>
            <a:ext cx="2348731" cy="1154162"/>
          </a:xfrm>
          <a:prstGeom prst="rect">
            <a:avLst/>
          </a:prstGeom>
          <a:noFill/>
        </p:spPr>
        <p:txBody>
          <a:bodyPr wrap="square" lIns="114300" tIns="91440" rIns="114300" bIns="91440" rtlCol="0">
            <a:spAutoFit/>
          </a:bodyPr>
          <a:lstStyle/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 panose="020B0603020204020204"/>
                <a:ea typeface="Segoe UI" panose="020B0502040204020203" pitchFamily="34" charset="0"/>
                <a:cs typeface="Segoe UI" panose="020B0502040204020203" pitchFamily="34" charset="0"/>
              </a:rPr>
              <a:t>111K Students – ~86% 1</a:t>
            </a:r>
            <a:r>
              <a:rPr lang="en-US" sz="1050" baseline="30000" dirty="0">
                <a:solidFill>
                  <a:srgbClr val="FFFFFF"/>
                </a:solidFill>
                <a:latin typeface="Amazon Ember" panose="020B0603020204020204"/>
                <a:ea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sz="1050" dirty="0">
                <a:solidFill>
                  <a:srgbClr val="FFFFFF"/>
                </a:solidFill>
                <a:latin typeface="Amazon Ember" panose="020B0603020204020204"/>
                <a:ea typeface="Segoe UI" panose="020B0502040204020203" pitchFamily="34" charset="0"/>
                <a:cs typeface="Segoe UI" panose="020B0502040204020203" pitchFamily="34" charset="0"/>
              </a:rPr>
              <a:t> Year Retention!</a:t>
            </a:r>
          </a:p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 panose="020B0603020204020204"/>
                <a:ea typeface="Segoe UI" panose="020B0502040204020203" pitchFamily="34" charset="0"/>
                <a:cs typeface="Segoe UI" panose="020B0502040204020203" pitchFamily="34" charset="0"/>
              </a:rPr>
              <a:t>15K Employees (3,600 Faculty) </a:t>
            </a:r>
          </a:p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 panose="020B0603020204020204"/>
                <a:ea typeface="Segoe UI" panose="020B0502040204020203" pitchFamily="34" charset="0"/>
                <a:cs typeface="Segoe UI" panose="020B0502040204020203" pitchFamily="34" charset="0"/>
              </a:rPr>
              <a:t>19K Graduates</a:t>
            </a:r>
          </a:p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 panose="020B0603020204020204"/>
                <a:ea typeface="Segoe UI" panose="020B0502040204020203" pitchFamily="34" charset="0"/>
                <a:cs typeface="Segoe UI" panose="020B0502040204020203" pitchFamily="34" charset="0"/>
              </a:rPr>
              <a:t>$604M Annual Research Expenditures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72554" y="3092635"/>
            <a:ext cx="4687586" cy="669414"/>
          </a:xfrm>
          <a:prstGeom prst="rect">
            <a:avLst/>
          </a:prstGeom>
          <a:noFill/>
        </p:spPr>
        <p:txBody>
          <a:bodyPr wrap="square" lIns="114300" tIns="91440" rIns="114300" bIns="91440" rtlCol="0">
            <a:spAutoFit/>
          </a:bodyPr>
          <a:lstStyle/>
          <a:p>
            <a:pPr marL="216685" defTabSz="685772">
              <a:buClr>
                <a:srgbClr val="FF9900"/>
              </a:buClr>
              <a:defRPr/>
            </a:pPr>
            <a:r>
              <a:rPr lang="en-US" sz="1050" dirty="0">
                <a:solidFill>
                  <a:srgbClr val="FFFFFF"/>
                </a:solidFill>
                <a:latin typeface="Amazon Ember" panose="020B0603020204020204"/>
                <a:ea typeface="Segoe UI" panose="020B0502040204020203" pitchFamily="34" charset="0"/>
                <a:cs typeface="Segoe UI" panose="020B0502040204020203" pitchFamily="34" charset="0"/>
              </a:rPr>
              <a:t>“Top 1% of world’s prestigious universities”   </a:t>
            </a:r>
            <a:r>
              <a:rPr lang="en-US" sz="750" dirty="0">
                <a:solidFill>
                  <a:srgbClr val="FFFFFF"/>
                </a:solidFill>
                <a:latin typeface="Amazon Ember" panose="020B0603020204020204"/>
                <a:ea typeface="Segoe UI" panose="020B0502040204020203" pitchFamily="34" charset="0"/>
                <a:cs typeface="Segoe UI" panose="020B0502040204020203" pitchFamily="34" charset="0"/>
              </a:rPr>
              <a:t>- Times Higher Education</a:t>
            </a:r>
          </a:p>
          <a:p>
            <a:pPr marL="216685" defTabSz="685772">
              <a:buClr>
                <a:srgbClr val="FF9900"/>
              </a:buClr>
              <a:defRPr/>
            </a:pPr>
            <a:r>
              <a:rPr lang="en-US" sz="1050" dirty="0">
                <a:solidFill>
                  <a:srgbClr val="FFFFFF"/>
                </a:solidFill>
                <a:latin typeface="Amazon Ember"/>
                <a:ea typeface="Segoe UI" panose="020B0502040204020203" pitchFamily="34" charset="0"/>
                <a:cs typeface="Segoe UI" panose="020B0502040204020203" pitchFamily="34" charset="0"/>
              </a:rPr>
              <a:t>“#5 in graduation employability”   </a:t>
            </a:r>
            <a:r>
              <a:rPr lang="en-US" sz="750" dirty="0">
                <a:solidFill>
                  <a:srgbClr val="FFFFFF"/>
                </a:solidFill>
                <a:latin typeface="Amazon Ember"/>
                <a:ea typeface="Segoe UI" panose="020B0502040204020203" pitchFamily="34" charset="0"/>
                <a:cs typeface="Segoe UI" panose="020B0502040204020203" pitchFamily="34" charset="0"/>
              </a:rPr>
              <a:t>-Wall Street Journal</a:t>
            </a:r>
          </a:p>
          <a:p>
            <a:pPr marL="216685" defTabSz="685772">
              <a:buClr>
                <a:srgbClr val="FF9900"/>
              </a:buClr>
              <a:defRPr/>
            </a:pPr>
            <a:r>
              <a:rPr lang="en-US" sz="1050" dirty="0">
                <a:solidFill>
                  <a:srgbClr val="FFFFFF"/>
                </a:solidFill>
                <a:latin typeface="Amazon Ember"/>
                <a:ea typeface="Segoe UI" panose="020B0502040204020203" pitchFamily="34" charset="0"/>
                <a:cs typeface="Segoe UI" panose="020B0502040204020203" pitchFamily="34" charset="0"/>
              </a:rPr>
              <a:t>“#1 chosen by international students”   </a:t>
            </a:r>
            <a:r>
              <a:rPr lang="en-US" sz="750" dirty="0">
                <a:solidFill>
                  <a:srgbClr val="FFFFFF"/>
                </a:solidFill>
                <a:latin typeface="Amazon Ember"/>
                <a:ea typeface="Segoe UI" panose="020B0502040204020203" pitchFamily="34" charset="0"/>
                <a:cs typeface="Segoe UI" panose="020B0502040204020203" pitchFamily="34" charset="0"/>
              </a:rPr>
              <a:t>–Institute of International Education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21176" y="4051333"/>
            <a:ext cx="2460059" cy="1154162"/>
          </a:xfrm>
          <a:prstGeom prst="rect">
            <a:avLst/>
          </a:prstGeom>
          <a:noFill/>
        </p:spPr>
        <p:txBody>
          <a:bodyPr wrap="square" lIns="114300" tIns="91440" rIns="114300" bIns="91440" rtlCol="0">
            <a:spAutoFit/>
          </a:bodyPr>
          <a:lstStyle/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/>
                <a:ea typeface="Segoe UI" panose="020B0502040204020203" pitchFamily="34" charset="0"/>
                <a:cs typeface="Segoe UI" panose="020B0502040204020203" pitchFamily="34" charset="0"/>
              </a:rPr>
              <a:t>Starbucks (2014)</a:t>
            </a:r>
          </a:p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/>
                <a:ea typeface="Segoe UI" panose="020B0502040204020203" pitchFamily="34" charset="0"/>
                <a:cs typeface="Segoe UI" panose="020B0502040204020203" pitchFamily="34" charset="0"/>
              </a:rPr>
              <a:t>Mayo Clinic Alliance (2016)</a:t>
            </a:r>
          </a:p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050" dirty="0" err="1">
                <a:solidFill>
                  <a:srgbClr val="FFFFFF"/>
                </a:solidFill>
                <a:latin typeface="Amazon Ember" panose="020B0603020204020204"/>
                <a:ea typeface="Segoe UI" panose="020B0502040204020203" pitchFamily="34" charset="0"/>
                <a:cs typeface="Segoe UI" panose="020B0502040204020203" pitchFamily="34" charset="0"/>
              </a:rPr>
              <a:t>didas</a:t>
            </a:r>
            <a:r>
              <a:rPr lang="en-US" sz="1050" dirty="0">
                <a:solidFill>
                  <a:srgbClr val="FFFFFF"/>
                </a:solidFill>
                <a:latin typeface="Amazon Ember" panose="020B0603020204020204"/>
                <a:ea typeface="Segoe UI" panose="020B0502040204020203" pitchFamily="34" charset="0"/>
                <a:cs typeface="Segoe UI" panose="020B0502040204020203" pitchFamily="34" charset="0"/>
              </a:rPr>
              <a:t>/ASU Global Sports Alliance (2017)</a:t>
            </a:r>
          </a:p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 panose="020B0603020204020204"/>
                <a:ea typeface="Segoe UI" panose="020B0502040204020203" pitchFamily="34" charset="0"/>
                <a:cs typeface="Segoe UI" panose="020B0502040204020203" pitchFamily="34" charset="0"/>
              </a:rPr>
              <a:t>Uber (2018)</a:t>
            </a:r>
          </a:p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endParaRPr lang="en-US" sz="1050" dirty="0">
              <a:solidFill>
                <a:srgbClr val="FFFFFF"/>
              </a:solidFill>
              <a:latin typeface="Amazon Ember" panose="020B0603020204020204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4" descr="Image result for asu pitchfork logo transparent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32" y="409905"/>
            <a:ext cx="586163" cy="11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C825308-CFA1-B649-971F-543A519ED61D}"/>
              </a:ext>
            </a:extLst>
          </p:cNvPr>
          <p:cNvSpPr txBox="1"/>
          <p:nvPr/>
        </p:nvSpPr>
        <p:spPr>
          <a:xfrm>
            <a:off x="4707174" y="3912046"/>
            <a:ext cx="2439982" cy="27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2">
              <a:lnSpc>
                <a:spcPct val="85000"/>
              </a:lnSpc>
              <a:defRPr/>
            </a:pPr>
            <a:r>
              <a:rPr lang="en-US" sz="1350" dirty="0">
                <a:solidFill>
                  <a:srgbClr val="FF9900"/>
                </a:solidFill>
                <a:latin typeface="Amazon Ember Heavy"/>
              </a:rPr>
              <a:t>ABOUT 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070A4-C2C9-C04B-B2C2-EC67156D8E30}"/>
              </a:ext>
            </a:extLst>
          </p:cNvPr>
          <p:cNvSpPr txBox="1"/>
          <p:nvPr/>
        </p:nvSpPr>
        <p:spPr>
          <a:xfrm>
            <a:off x="4697047" y="4057672"/>
            <a:ext cx="3972806" cy="992579"/>
          </a:xfrm>
          <a:prstGeom prst="rect">
            <a:avLst/>
          </a:prstGeom>
          <a:noFill/>
        </p:spPr>
        <p:txBody>
          <a:bodyPr wrap="square" lIns="114300" tIns="91440" rIns="114300" bIns="91440" rtlCol="0">
            <a:spAutoFit/>
          </a:bodyPr>
          <a:lstStyle/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/>
                <a:ea typeface="Segoe UI" panose="020B0502040204020203" pitchFamily="34" charset="0"/>
                <a:cs typeface="Segoe UI" panose="020B0502040204020203" pitchFamily="34" charset="0"/>
              </a:rPr>
              <a:t>TINA THORSTENSON</a:t>
            </a:r>
          </a:p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/>
                <a:ea typeface="Segoe UI" panose="020B0502040204020203" pitchFamily="34" charset="0"/>
                <a:cs typeface="Segoe UI" panose="020B0502040204020203" pitchFamily="34" charset="0"/>
              </a:rPr>
              <a:t>Deputy CIO &amp; CISO</a:t>
            </a:r>
          </a:p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/>
                <a:ea typeface="Segoe UI" panose="020B0502040204020203" pitchFamily="34" charset="0"/>
                <a:cs typeface="Segoe UI" panose="020B0502040204020203" pitchFamily="34" charset="0"/>
              </a:rPr>
              <a:t>ASU since 2006</a:t>
            </a:r>
          </a:p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/>
                <a:ea typeface="Segoe UI" panose="020B0502040204020203" pitchFamily="34" charset="0"/>
                <a:cs typeface="Segoe UI" panose="020B0502040204020203" pitchFamily="34" charset="0"/>
              </a:rPr>
              <a:t>Higher education since 1995</a:t>
            </a:r>
          </a:p>
          <a:p>
            <a:pPr marL="386939" indent="-170253" defTabSz="685772"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FFFFFF"/>
                </a:solidFill>
                <a:latin typeface="Amazon Ember"/>
                <a:ea typeface="Segoe UI" panose="020B0502040204020203" pitchFamily="34" charset="0"/>
                <a:cs typeface="Segoe UI" panose="020B0502040204020203" pitchFamily="34" charset="0"/>
              </a:rPr>
              <a:t>Other Industry Experience: Transportation</a:t>
            </a:r>
            <a:endParaRPr lang="en-US" sz="750" dirty="0">
              <a:solidFill>
                <a:srgbClr val="FFFFFF"/>
              </a:solidFill>
              <a:latin typeface="Amazon Embe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383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95" y="146355"/>
            <a:ext cx="2906906" cy="242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185" y="58571"/>
            <a:ext cx="5193901" cy="2763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79783" y="2821851"/>
            <a:ext cx="31066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Michael Zimmer</a:t>
            </a:r>
          </a:p>
          <a:p>
            <a:r>
              <a:rPr lang="en-US" sz="1400" dirty="0"/>
              <a:t>Director of Information Security, CISO</a:t>
            </a:r>
          </a:p>
          <a:p>
            <a:r>
              <a:rPr lang="en-US" sz="1400" dirty="0"/>
              <a:t>22.5 Years in Higher Ed IT</a:t>
            </a:r>
          </a:p>
          <a:p>
            <a:endParaRPr lang="en-US" dirty="0"/>
          </a:p>
          <a:p>
            <a:r>
              <a:rPr lang="en-US" u="sng" dirty="0"/>
              <a:t>InfoSec Program @ NAU</a:t>
            </a:r>
          </a:p>
          <a:p>
            <a:r>
              <a:rPr lang="en-US" sz="1600" dirty="0"/>
              <a:t>7 full time, 1-2 students, plus me</a:t>
            </a:r>
          </a:p>
          <a:p>
            <a:r>
              <a:rPr lang="en-US" sz="1600" dirty="0"/>
              <a:t>SOC (3+1+me); Compliance (1+me)</a:t>
            </a:r>
          </a:p>
          <a:p>
            <a:r>
              <a:rPr lang="en-US" sz="1600" dirty="0"/>
              <a:t>IAM (3 and not much of 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2EE4DD-F9B8-4166-9B1E-3D6D9BD88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753" y="2648110"/>
            <a:ext cx="3276441" cy="24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6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large is your InfoSec program now?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www.slido.com</a:t>
            </a:r>
            <a:r>
              <a:rPr lang="en-US" sz="3200" dirty="0"/>
              <a:t> – event code #F247</a:t>
            </a:r>
          </a:p>
        </p:txBody>
      </p:sp>
    </p:spTree>
    <p:extLst>
      <p:ext uri="{BB962C8B-B14F-4D97-AF65-F5344CB8AC3E}">
        <p14:creationId xmlns:p14="http://schemas.microsoft.com/office/powerpoint/2010/main" val="376906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8005" y="1353781"/>
            <a:ext cx="8157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are all audited by the Office of the Auditor General</a:t>
            </a:r>
          </a:p>
          <a:p>
            <a:endParaRPr lang="en-US" dirty="0"/>
          </a:p>
          <a:p>
            <a:r>
              <a:rPr lang="en-US" dirty="0"/>
              <a:t>We all face similar threats and risks</a:t>
            </a:r>
          </a:p>
          <a:p>
            <a:endParaRPr lang="en-US" dirty="0"/>
          </a:p>
          <a:p>
            <a:r>
              <a:rPr lang="en-US" dirty="0"/>
              <a:t>Drop in State Aid and Funding</a:t>
            </a:r>
          </a:p>
          <a:p>
            <a:endParaRPr lang="en-US" dirty="0"/>
          </a:p>
          <a:p>
            <a:r>
              <a:rPr lang="en-US" dirty="0"/>
              <a:t>Resources, employee count, </a:t>
            </a:r>
            <a:r>
              <a:rPr lang="en-US" dirty="0" err="1"/>
              <a:t>Infosec</a:t>
            </a:r>
            <a:r>
              <a:rPr lang="en-US" dirty="0"/>
              <a:t> program size/maturity/make-up</a:t>
            </a:r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&amp; Similarities</a:t>
            </a:r>
          </a:p>
        </p:txBody>
      </p:sp>
    </p:spTree>
    <p:extLst>
      <p:ext uri="{BB962C8B-B14F-4D97-AF65-F5344CB8AC3E}">
        <p14:creationId xmlns:p14="http://schemas.microsoft.com/office/powerpoint/2010/main" val="107654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InfoSec Resources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468502"/>
              </p:ext>
            </p:extLst>
          </p:nvPr>
        </p:nvGraphicFramePr>
        <p:xfrm>
          <a:off x="1202532" y="1097257"/>
          <a:ext cx="700589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532">
                  <a:extLst>
                    <a:ext uri="{9D8B030D-6E8A-4147-A177-3AD203B41FA5}">
                      <a16:colId xmlns:a16="http://schemas.microsoft.com/office/drawing/2014/main" val="417727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11409336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7260092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27641932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126636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UofA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88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InfoSec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0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Security</a:t>
                      </a:r>
                      <a:r>
                        <a:rPr lang="en-US" baseline="0" dirty="0"/>
                        <a:t> Operations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451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Identity/Access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50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ISO Program -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07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88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203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 Department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77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Full</a:t>
                      </a:r>
                      <a:r>
                        <a:rPr lang="en-US" baseline="0" dirty="0"/>
                        <a:t> Time Student Equivalent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31,051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44,216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103,203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1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01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791" y="41304"/>
            <a:ext cx="6689560" cy="860258"/>
          </a:xfrm>
        </p:spPr>
        <p:txBody>
          <a:bodyPr/>
          <a:lstStyle/>
          <a:p>
            <a:r>
              <a:rPr lang="en-US" dirty="0"/>
              <a:t>Evolution of Collaboration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26906" y="737132"/>
            <a:ext cx="8325717" cy="407275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32035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32035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32035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32035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32035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Arizona Board of Regents Schools</a:t>
            </a:r>
          </a:p>
          <a:p>
            <a:pPr marL="0" indent="0">
              <a:buNone/>
            </a:pPr>
            <a:r>
              <a:rPr lang="en-US" sz="1600" dirty="0"/>
              <a:t>NAU was the first to name a CISO (mid 2000’s)</a:t>
            </a:r>
          </a:p>
          <a:p>
            <a:pPr marL="0" indent="0">
              <a:buNone/>
            </a:pPr>
            <a:r>
              <a:rPr lang="en-US" sz="1600" dirty="0"/>
              <a:t>U of A and ASU followed suit in the years that followed</a:t>
            </a:r>
          </a:p>
          <a:p>
            <a:pPr marL="0" indent="0">
              <a:buNone/>
            </a:pPr>
            <a:r>
              <a:rPr lang="en-US" sz="1600" dirty="0"/>
              <a:t>Challenging in the beginning; turnover; by 2009 universities collaborating frequently</a:t>
            </a:r>
          </a:p>
          <a:p>
            <a:pPr marL="0" indent="0">
              <a:buNone/>
            </a:pPr>
            <a:endParaRPr lang="en-US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b="1" dirty="0">
                <a:sym typeface="Wingdings" panose="05000000000000000000" pitchFamily="2" charset="2"/>
              </a:rPr>
              <a:t>Last Two Years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Tina, Lanita, Michael have known each other a (very) long time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Michael and Sean crossed paths in a couple ways, stayed in touch, grew partnership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Tina recently established collaboration with K-12 community</a:t>
            </a:r>
          </a:p>
          <a:p>
            <a:pPr marL="0" indent="0">
              <a:buNone/>
            </a:pPr>
            <a:endParaRPr lang="en-US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b="1" dirty="0">
                <a:sym typeface="Wingdings" panose="05000000000000000000" pitchFamily="2" charset="2"/>
              </a:rPr>
              <a:t>Community Colleges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2009</a:t>
            </a:r>
            <a:r>
              <a:rPr lang="en-US" sz="1600" dirty="0"/>
              <a:t> – Arizona Community College Technology Officers (ACCTO) Formed</a:t>
            </a:r>
          </a:p>
          <a:p>
            <a:pPr marL="0" indent="0">
              <a:buNone/>
            </a:pPr>
            <a:r>
              <a:rPr lang="en-US" sz="1600" dirty="0"/>
              <a:t>2013 – Inaugural Community Colleges of Arizona Information Technology Symposium (CCOAITS)</a:t>
            </a:r>
          </a:p>
          <a:p>
            <a:pPr marL="0" indent="0">
              <a:buNone/>
            </a:pPr>
            <a:r>
              <a:rPr lang="en-US" sz="1600" dirty="0"/>
              <a:t>2017/2018 – AZCC Slack Channel Created; NAU/CCC/YC collaboration; TriU+1</a:t>
            </a: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86FDBFC5-82A4-48D1-B872-EE5161710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5818" y="1845148"/>
            <a:ext cx="1209675" cy="19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51EE37-9ABD-449C-9417-4E0DF87C60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817" y="2340495"/>
            <a:ext cx="1209675" cy="286682"/>
          </a:xfrm>
          <a:prstGeom prst="rect">
            <a:avLst/>
          </a:prstGeom>
        </p:spPr>
      </p:pic>
      <p:pic>
        <p:nvPicPr>
          <p:cNvPr id="1026" name="Picture 2" descr="Image result for yavapai colleg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15" y="3414980"/>
            <a:ext cx="694878" cy="24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CA6DF-7CBA-41FB-B84E-47BE008275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860" y="2974465"/>
            <a:ext cx="1672234" cy="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7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24F4F"/>
      </a:dk2>
      <a:lt2>
        <a:srgbClr val="EEECE1"/>
      </a:lt2>
      <a:accent1>
        <a:srgbClr val="417C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1985</Words>
  <Application>Microsoft Office PowerPoint</Application>
  <PresentationFormat>On-screen Show (16:9)</PresentationFormat>
  <Paragraphs>362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Amazon Ember</vt:lpstr>
      <vt:lpstr>Amazon Ember Heavy</vt:lpstr>
      <vt:lpstr>Milo Serif OT</vt:lpstr>
      <vt:lpstr>MiloSerifOT-Black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large is your InfoSec program now? www.slido.com – event code #F247</vt:lpstr>
      <vt:lpstr>Differences &amp; Similarities</vt:lpstr>
      <vt:lpstr>Comparing InfoSec Resources</vt:lpstr>
      <vt:lpstr>Evolution of Collaboration</vt:lpstr>
      <vt:lpstr>Public Higher Education in Arizona</vt:lpstr>
      <vt:lpstr>Do you collaborate with others now? www.slido.com – event code #F247</vt:lpstr>
      <vt:lpstr>Why Collaborate?</vt:lpstr>
      <vt:lpstr>PowerPoint Presentation</vt:lpstr>
      <vt:lpstr>State Aid Per FTSE:  FY08 vs. FY18</vt:lpstr>
      <vt:lpstr>Have you lost funding from primary revenue sources? www.slido.com – event code #F247</vt:lpstr>
      <vt:lpstr>Collaboration Successes</vt:lpstr>
      <vt:lpstr>Collaboration Challenges</vt:lpstr>
      <vt:lpstr>How We Share Information</vt:lpstr>
      <vt:lpstr>Sharing Beyond AZ Higher Education</vt:lpstr>
      <vt:lpstr>Considerations When Sharing</vt:lpstr>
      <vt:lpstr>Audience Participation Time  </vt:lpstr>
      <vt:lpstr>PowerPoint Presentation</vt:lpstr>
      <vt:lpstr>PowerPoint Presentation</vt:lpstr>
      <vt:lpstr>PowerPoint Presentation</vt:lpstr>
      <vt:lpstr>Key Takeaways</vt:lpstr>
      <vt:lpstr>PowerPoint Presentation</vt:lpstr>
      <vt:lpstr>Session Evaluations There are two ways to access the session and presenter evaluations: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Michael William Zimmer</cp:lastModifiedBy>
  <cp:revision>348</cp:revision>
  <cp:lastPrinted>2019-04-12T21:26:54Z</cp:lastPrinted>
  <dcterms:created xsi:type="dcterms:W3CDTF">2013-06-12T15:30:12Z</dcterms:created>
  <dcterms:modified xsi:type="dcterms:W3CDTF">2019-05-11T14:22:39Z</dcterms:modified>
</cp:coreProperties>
</file>